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4"/>
  </p:notesMasterIdLst>
  <p:sldIdLst>
    <p:sldId id="296" r:id="rId2"/>
    <p:sldId id="307" r:id="rId3"/>
    <p:sldId id="295" r:id="rId4"/>
    <p:sldId id="306" r:id="rId5"/>
    <p:sldId id="304" r:id="rId6"/>
    <p:sldId id="303" r:id="rId7"/>
    <p:sldId id="294" r:id="rId8"/>
    <p:sldId id="293" r:id="rId9"/>
    <p:sldId id="288" r:id="rId10"/>
    <p:sldId id="280" r:id="rId11"/>
    <p:sldId id="281" r:id="rId12"/>
    <p:sldId id="291" r:id="rId13"/>
    <p:sldId id="289" r:id="rId14"/>
    <p:sldId id="308" r:id="rId15"/>
    <p:sldId id="309" r:id="rId16"/>
    <p:sldId id="297" r:id="rId17"/>
    <p:sldId id="298" r:id="rId18"/>
    <p:sldId id="299" r:id="rId19"/>
    <p:sldId id="300" r:id="rId20"/>
    <p:sldId id="301" r:id="rId21"/>
    <p:sldId id="302" r:id="rId22"/>
    <p:sldId id="285" r:id="rId2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2"/>
        </a:solidFill>
        <a:latin typeface="Palatino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2"/>
        </a:solidFill>
        <a:latin typeface="Palatino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2"/>
        </a:solidFill>
        <a:latin typeface="Palatino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2"/>
        </a:solidFill>
        <a:latin typeface="Palatino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2"/>
        </a:solidFill>
        <a:latin typeface="Palatino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3200" kern="1200">
        <a:solidFill>
          <a:schemeClr val="tx2"/>
        </a:solidFill>
        <a:latin typeface="Palatino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3200" kern="1200">
        <a:solidFill>
          <a:schemeClr val="tx2"/>
        </a:solidFill>
        <a:latin typeface="Palatino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3200" kern="1200">
        <a:solidFill>
          <a:schemeClr val="tx2"/>
        </a:solidFill>
        <a:latin typeface="Palatino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3200" kern="1200">
        <a:solidFill>
          <a:schemeClr val="tx2"/>
        </a:solidFill>
        <a:latin typeface="Palatino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8A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425"/>
    <p:restoredTop sz="91321"/>
  </p:normalViewPr>
  <p:slideViewPr>
    <p:cSldViewPr>
      <p:cViewPr>
        <p:scale>
          <a:sx n="100" d="100"/>
          <a:sy n="100" d="100"/>
        </p:scale>
        <p:origin x="-720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4A0C4375-13BB-6C40-B0CC-F527C2B197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5719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5" charset="0"/>
        <a:ea typeface="ＭＳ Ｐゴシック" pitchFamily="-105" charset="-128"/>
        <a:cs typeface="ＭＳ Ｐゴシック" pitchFamily="-10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5" charset="0"/>
        <a:ea typeface="ＭＳ Ｐゴシック" pitchFamily="-10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5" charset="0"/>
        <a:ea typeface="ＭＳ Ｐゴシック" pitchFamily="-10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5" charset="0"/>
        <a:ea typeface="ＭＳ Ｐゴシック" pitchFamily="-10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5" charset="0"/>
        <a:ea typeface="ＭＳ Ｐゴシック" pitchFamily="-10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9pPr>
          </a:lstStyle>
          <a:p>
            <a:fld id="{8EDB41B3-225F-DE40-85F0-73A2F48FE667}" type="slidenum">
              <a:rPr lang="en-US" sz="1200">
                <a:solidFill>
                  <a:schemeClr val="tx1"/>
                </a:solidFill>
                <a:latin typeface="Arial" charset="0"/>
              </a:rPr>
              <a:pPr/>
              <a:t>1</a:t>
            </a:fld>
            <a:endParaRPr lang="en-US" sz="12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5362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9pPr>
          </a:lstStyle>
          <a:p>
            <a:fld id="{8EDB41B3-225F-DE40-85F0-73A2F48FE667}" type="slidenum">
              <a:rPr lang="en-US" sz="1200">
                <a:solidFill>
                  <a:schemeClr val="tx1"/>
                </a:solidFill>
                <a:latin typeface="Arial" charset="0"/>
              </a:rPr>
              <a:pPr/>
              <a:t>2</a:t>
            </a:fld>
            <a:endParaRPr lang="en-US" sz="12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5362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9pPr>
          </a:lstStyle>
          <a:p>
            <a:fld id="{AC9BFC1A-4613-0043-BE6B-E47E864586C1}" type="slidenum">
              <a:rPr lang="en-US" sz="1200">
                <a:solidFill>
                  <a:schemeClr val="tx1"/>
                </a:solidFill>
                <a:latin typeface="Arial" charset="0"/>
              </a:rPr>
              <a:pPr/>
              <a:t>3</a:t>
            </a:fld>
            <a:endParaRPr lang="en-US" sz="12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endParaRPr lang="en-US" sz="1000">
              <a:latin typeface="Palatino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9pPr>
          </a:lstStyle>
          <a:p>
            <a:fld id="{AC9BFC1A-4613-0043-BE6B-E47E864586C1}" type="slidenum">
              <a:rPr lang="en-US" sz="1200">
                <a:solidFill>
                  <a:schemeClr val="tx1"/>
                </a:solidFill>
                <a:latin typeface="Arial" charset="0"/>
              </a:rPr>
              <a:pPr/>
              <a:t>4</a:t>
            </a:fld>
            <a:endParaRPr lang="en-US" sz="12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endParaRPr lang="en-US" sz="1000">
              <a:latin typeface="Palatino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eaLnBrk="1" hangingPunct="1"/>
            <a:fld id="{48BA3719-9C4D-814D-A97B-9AE728BC1D70}" type="slidenum">
              <a:rPr lang="en-US" sz="1200"/>
              <a:pPr eaLnBrk="1" hangingPunct="1"/>
              <a:t>5</a:t>
            </a:fld>
            <a:endParaRPr lang="en-US" sz="1200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9pPr>
          </a:lstStyle>
          <a:p>
            <a:fld id="{AC9BFC1A-4613-0043-BE6B-E47E864586C1}" type="slidenum">
              <a:rPr lang="en-US" sz="1200">
                <a:solidFill>
                  <a:schemeClr val="tx1"/>
                </a:solidFill>
                <a:latin typeface="Arial" charset="0"/>
              </a:rPr>
              <a:pPr/>
              <a:t>6</a:t>
            </a:fld>
            <a:endParaRPr lang="en-US" sz="12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endParaRPr lang="en-US" sz="1000">
              <a:latin typeface="Palatino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eaLnBrk="1" hangingPunct="1"/>
            <a:fld id="{7081650B-B27A-7F4C-A9FE-70A8090DA699}" type="slidenum">
              <a:rPr lang="en-US" sz="1200"/>
              <a:pPr eaLnBrk="1" hangingPunct="1"/>
              <a:t>7</a:t>
            </a:fld>
            <a:endParaRPr lang="en-US" sz="1200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eaLnBrk="1" hangingPunct="1"/>
            <a:fld id="{A4FDE7E3-7675-D541-AE47-3751C4D37E65}" type="slidenum">
              <a:rPr lang="en-US" sz="1200"/>
              <a:pPr eaLnBrk="1" hangingPunct="1"/>
              <a:t>8</a:t>
            </a:fld>
            <a:endParaRPr lang="en-US" sz="1200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9pPr>
          </a:lstStyle>
          <a:p>
            <a:fld id="{640F9E20-D290-8E45-81B9-F7EDEF66B310}" type="slidenum">
              <a:rPr lang="en-US" sz="1200">
                <a:solidFill>
                  <a:schemeClr val="tx1"/>
                </a:solidFill>
                <a:latin typeface="Arial" charset="0"/>
              </a:rPr>
              <a:pPr/>
              <a:t>9</a:t>
            </a:fld>
            <a:endParaRPr lang="en-US" sz="12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7650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endParaRPr lang="en-US" sz="1000">
              <a:latin typeface="Palatino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9pPr>
          </a:lstStyle>
          <a:p>
            <a:fld id="{E192E7E1-435D-244E-86FD-C2CC4AB007CA}" type="slidenum">
              <a:rPr lang="en-US" sz="1200">
                <a:solidFill>
                  <a:schemeClr val="tx1"/>
                </a:solidFill>
                <a:latin typeface="Arial" charset="0"/>
              </a:rPr>
              <a:pPr/>
              <a:t>10</a:t>
            </a:fld>
            <a:endParaRPr lang="en-US" sz="12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9698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endParaRPr lang="en-US" sz="1000">
              <a:latin typeface="Palatino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9pPr>
          </a:lstStyle>
          <a:p>
            <a:fld id="{D6F84671-D111-124E-B145-F7041D8F3EB3}" type="slidenum">
              <a:rPr lang="en-US" sz="1200">
                <a:solidFill>
                  <a:schemeClr val="tx1"/>
                </a:solidFill>
                <a:latin typeface="Arial" charset="0"/>
              </a:rPr>
              <a:pPr/>
              <a:t>11</a:t>
            </a:fld>
            <a:endParaRPr lang="en-US" sz="12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1746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endParaRPr lang="en-US" sz="1000">
              <a:latin typeface="Palatino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9pPr>
          </a:lstStyle>
          <a:p>
            <a:fld id="{FD964417-28EA-E146-B3C3-0483A6596B80}" type="slidenum">
              <a:rPr lang="en-US" sz="1200">
                <a:solidFill>
                  <a:schemeClr val="tx1"/>
                </a:solidFill>
                <a:latin typeface="Arial" charset="0"/>
              </a:rPr>
              <a:pPr/>
              <a:t>12</a:t>
            </a:fld>
            <a:endParaRPr lang="en-US" sz="12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5842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9pPr>
          </a:lstStyle>
          <a:p>
            <a:fld id="{FD964417-28EA-E146-B3C3-0483A6596B80}" type="slidenum">
              <a:rPr lang="en-US" sz="1200">
                <a:solidFill>
                  <a:schemeClr val="tx1"/>
                </a:solidFill>
                <a:latin typeface="Arial" charset="0"/>
              </a:rPr>
              <a:pPr/>
              <a:t>13</a:t>
            </a:fld>
            <a:endParaRPr lang="en-US" sz="12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5842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9pPr>
          </a:lstStyle>
          <a:p>
            <a:fld id="{FD964417-28EA-E146-B3C3-0483A6596B80}" type="slidenum">
              <a:rPr lang="en-US" sz="1200">
                <a:solidFill>
                  <a:schemeClr val="tx1"/>
                </a:solidFill>
                <a:latin typeface="Arial" charset="0"/>
              </a:rPr>
              <a:pPr/>
              <a:t>14</a:t>
            </a:fld>
            <a:endParaRPr lang="en-US" sz="12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5842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796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9pPr>
          </a:lstStyle>
          <a:p>
            <a:fld id="{FD964417-28EA-E146-B3C3-0483A6596B80}" type="slidenum">
              <a:rPr lang="en-US" sz="1200">
                <a:solidFill>
                  <a:schemeClr val="tx1"/>
                </a:solidFill>
                <a:latin typeface="Arial" charset="0"/>
              </a:rPr>
              <a:pPr/>
              <a:t>15</a:t>
            </a:fld>
            <a:endParaRPr lang="en-US" sz="12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5842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983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eaLnBrk="1" hangingPunct="1"/>
            <a:fld id="{E68A6D44-1F74-EA4D-AC35-64FFA249122A}" type="slidenum">
              <a:rPr lang="en-US" sz="1200">
                <a:latin typeface="Arial" charset="0"/>
              </a:rPr>
              <a:pPr eaLnBrk="1" hangingPunct="1"/>
              <a:t>16</a:t>
            </a:fld>
            <a:endParaRPr lang="en-US" sz="1200">
              <a:latin typeface="Arial" charset="0"/>
            </a:endParaRPr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eaLnBrk="1" hangingPunct="1"/>
            <a:fld id="{AB735ADC-0A65-2F4E-B1E9-5655A995A5C2}" type="slidenum">
              <a:rPr lang="en-US" sz="1200">
                <a:latin typeface="Arial" charset="0"/>
              </a:rPr>
              <a:pPr eaLnBrk="1" hangingPunct="1"/>
              <a:t>17</a:t>
            </a:fld>
            <a:endParaRPr lang="en-US" sz="1200">
              <a:latin typeface="Arial" charset="0"/>
            </a:endParaRPr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eaLnBrk="1" hangingPunct="1"/>
            <a:fld id="{B2FE9346-2D73-C34F-B52E-8E916CCB079A}" type="slidenum">
              <a:rPr lang="en-US" sz="1200">
                <a:latin typeface="Arial" charset="0"/>
              </a:rPr>
              <a:pPr eaLnBrk="1" hangingPunct="1"/>
              <a:t>18</a:t>
            </a:fld>
            <a:endParaRPr lang="en-US" sz="1200">
              <a:latin typeface="Arial" charset="0"/>
            </a:endParaRPr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eaLnBrk="1" hangingPunct="1"/>
            <a:fld id="{3842CCAD-8CB4-9047-B2A3-BB976551D428}" type="slidenum">
              <a:rPr lang="en-US" sz="1200">
                <a:latin typeface="Arial" charset="0"/>
              </a:rPr>
              <a:pPr eaLnBrk="1" hangingPunct="1"/>
              <a:t>19</a:t>
            </a:fld>
            <a:endParaRPr lang="en-US" sz="1200">
              <a:latin typeface="Arial" charset="0"/>
            </a:endParaRPr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eaLnBrk="1" hangingPunct="1"/>
            <a:fld id="{2C46DB8F-EE5D-AA40-A3DB-1C11D3715B32}" type="slidenum">
              <a:rPr lang="en-US" sz="1200">
                <a:latin typeface="Arial" charset="0"/>
              </a:rPr>
              <a:pPr eaLnBrk="1" hangingPunct="1"/>
              <a:t>20</a:t>
            </a:fld>
            <a:endParaRPr lang="en-US" sz="1200">
              <a:latin typeface="Arial" charset="0"/>
            </a:endParaRPr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eaLnBrk="1" hangingPunct="1"/>
            <a:fld id="{9A1DB9FA-51BD-0142-8075-C5B3728B8034}" type="slidenum">
              <a:rPr lang="en-US" sz="1200">
                <a:latin typeface="Arial" charset="0"/>
              </a:rPr>
              <a:pPr eaLnBrk="1" hangingPunct="1"/>
              <a:t>21</a:t>
            </a:fld>
            <a:endParaRPr lang="en-US" sz="1200">
              <a:latin typeface="Arial" charset="0"/>
            </a:endParaRP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2pPr>
            <a:lvl3pPr marL="1143000" indent="-228600"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3pPr>
            <a:lvl4pPr marL="1600200" indent="-228600"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4pPr>
            <a:lvl5pPr marL="2057400" indent="-228600"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Palatino" charset="0"/>
                <a:ea typeface="ＭＳ Ｐゴシック" charset="0"/>
              </a:defRPr>
            </a:lvl9pPr>
          </a:lstStyle>
          <a:p>
            <a:fld id="{2EA33FC8-90F4-F248-B5D9-0AA32320CBCB}" type="slidenum">
              <a:rPr lang="en-US" sz="1200">
                <a:solidFill>
                  <a:schemeClr val="tx1"/>
                </a:solidFill>
                <a:latin typeface="Arial" charset="0"/>
              </a:rPr>
              <a:pPr/>
              <a:t>22</a:t>
            </a:fld>
            <a:endParaRPr lang="en-US" sz="12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1986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463082-B455-2A4D-8AC9-AFDBFEB989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399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55A026-78D4-1B4B-992D-E1069ED1D1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362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C1442A-FFBC-CB4F-B035-ED96F07F1F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489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5A5A5-F928-1747-85F3-0D3EC99A39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841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356F9-45CE-E84F-A91B-092D95EFFB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396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DA7245-0D99-D34F-B665-3B8FFF1CB6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078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1998B6-2359-904E-B878-31AB2F4A6F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82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EA05E-2AA1-F84C-8A26-D1E8AAA73F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56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F3AF79-F5C7-4C4E-9303-141DD973AC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623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AEA084-D592-9944-B929-B31077411F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84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0FBB7B-F52E-B544-8D8E-8CF3C0F6AC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822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8A00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F13B0AFF-F8EC-1E4C-A358-C05FB308A4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5" charset="0"/>
          <a:ea typeface="ＭＳ Ｐゴシック" pitchFamily="-105" charset="-128"/>
          <a:cs typeface="ＭＳ Ｐゴシック" pitchFamily="-10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5" charset="0"/>
          <a:ea typeface="ＭＳ Ｐゴシック" pitchFamily="-105" charset="-128"/>
          <a:cs typeface="ＭＳ Ｐゴシック" pitchFamily="-10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5" charset="0"/>
          <a:ea typeface="ＭＳ Ｐゴシック" pitchFamily="-105" charset="-128"/>
          <a:cs typeface="ＭＳ Ｐゴシック" pitchFamily="-10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5" charset="0"/>
          <a:ea typeface="ＭＳ Ｐゴシック" pitchFamily="-105" charset="-128"/>
          <a:cs typeface="ＭＳ Ｐゴシック" pitchFamily="-105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5" charset="0"/>
          <a:ea typeface="ＭＳ Ｐゴシック" pitchFamily="-105" charset="-128"/>
          <a:cs typeface="ＭＳ Ｐゴシック" pitchFamily="-105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5" charset="0"/>
          <a:ea typeface="ＭＳ Ｐゴシック" pitchFamily="-105" charset="-128"/>
          <a:cs typeface="ＭＳ Ｐゴシック" pitchFamily="-105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5" charset="0"/>
          <a:ea typeface="ＭＳ Ｐゴシック" pitchFamily="-105" charset="-128"/>
          <a:cs typeface="ＭＳ Ｐゴシック" pitchFamily="-105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5" charset="0"/>
          <a:ea typeface="ＭＳ Ｐゴシック" pitchFamily="-105" charset="-128"/>
          <a:cs typeface="ＭＳ Ｐゴシック" pitchFamily="-105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faculty.polytechnic.org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Relationship Id="rId5" Type="http://schemas.openxmlformats.org/officeDocument/2006/relationships/image" Target="../media/image4.png"/><Relationship Id="rId1" Type="http://schemas.microsoft.com/office/2007/relationships/media" Target="file://localhost/Users/Fletch/Documents/aaRichard's%20stuff/vid/do%20not%20cheat.mpg" TargetMode="External"/><Relationship Id="rId2" Type="http://schemas.openxmlformats.org/officeDocument/2006/relationships/video" Target="file://localhost/Users/Fletch/Documents/aaRichard's%20stuff/vid/do%20not%20cheat.mpg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7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2000" y="1443335"/>
            <a:ext cx="36620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Put out Engineering pads</a:t>
            </a:r>
          </a:p>
        </p:txBody>
      </p:sp>
    </p:spTree>
    <p:extLst>
      <p:ext uri="{BB962C8B-B14F-4D97-AF65-F5344CB8AC3E}">
        <p14:creationId xmlns:p14="http://schemas.microsoft.com/office/powerpoint/2010/main" val="21933850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P greeting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653" y="0"/>
            <a:ext cx="5167347" cy="6858000"/>
          </a:xfrm>
          <a:prstGeom prst="rect">
            <a:avLst/>
          </a:prstGeom>
        </p:spPr>
      </p:pic>
      <p:sp>
        <p:nvSpPr>
          <p:cNvPr id="14338" name="Rectangle 8"/>
          <p:cNvSpPr>
            <a:spLocks noChangeArrowheads="1"/>
          </p:cNvSpPr>
          <p:nvPr/>
        </p:nvSpPr>
        <p:spPr bwMode="auto">
          <a:xfrm>
            <a:off x="-152400" y="1295400"/>
            <a:ext cx="4343401" cy="2057400"/>
          </a:xfrm>
          <a:prstGeom prst="rect">
            <a:avLst/>
          </a:prstGeom>
          <a:solidFill>
            <a:schemeClr val="bg1">
              <a:alpha val="4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137160" anchor="ctr"/>
          <a:lstStyle/>
          <a:p>
            <a:pPr algn="ctr" eaLnBrk="1" hangingPunct="1"/>
            <a:r>
              <a:rPr lang="en-US" sz="4800" b="1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Welcome</a:t>
            </a:r>
            <a:r>
              <a:rPr lang="en-US" sz="4800" b="1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 to </a:t>
            </a:r>
            <a:r>
              <a:rPr lang="en-US" sz="4800" b="1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Honors Physics </a:t>
            </a:r>
          </a:p>
          <a:p>
            <a:pPr algn="ctr" eaLnBrk="1" hangingPunct="1"/>
            <a:r>
              <a:rPr lang="en-US" sz="2000" dirty="0">
                <a:latin typeface="Gill Sans" charset="0"/>
              </a:rPr>
              <a:t>(we </a:t>
            </a:r>
            <a:r>
              <a:rPr lang="en-US" sz="2000" dirty="0" err="1">
                <a:latin typeface="Gill Sans" charset="0"/>
              </a:rPr>
              <a:t>gonna</a:t>
            </a:r>
            <a:r>
              <a:rPr lang="en-US" sz="2000" dirty="0">
                <a:latin typeface="Gill Sans" charset="0"/>
              </a:rPr>
              <a:t> dance tonight)</a:t>
            </a:r>
            <a:endParaRPr lang="en-US" sz="1800" dirty="0">
              <a:latin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55261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81000" y="304800"/>
            <a:ext cx="853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a cartoon a day . . . </a:t>
            </a:r>
          </a:p>
        </p:txBody>
      </p:sp>
      <p:pic>
        <p:nvPicPr>
          <p:cNvPr id="2" name="Picture 1" descr="*fear itself (pearl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066801"/>
            <a:ext cx="8466118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5418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81000" y="304800"/>
            <a:ext cx="853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a cartoon a day . . . </a:t>
            </a:r>
          </a:p>
        </p:txBody>
      </p:sp>
      <p:pic>
        <p:nvPicPr>
          <p:cNvPr id="3" name="Picture 2" descr="pi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1143000"/>
            <a:ext cx="9677400" cy="5001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381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>
          <a:xfrm>
            <a:off x="868680" y="411480"/>
            <a:ext cx="7360920" cy="982980"/>
          </a:xfrm>
        </p:spPr>
        <p:txBody>
          <a:bodyPr/>
          <a:lstStyle/>
          <a:p>
            <a:pPr eaLnBrk="1" hangingPunct="1"/>
            <a:r>
              <a:rPr lang="en-US" sz="4000" dirty="0">
                <a:solidFill>
                  <a:srgbClr val="FF1F22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Honors Physics</a:t>
            </a:r>
            <a:endParaRPr lang="en-US" sz="4000" dirty="0">
              <a:latin typeface="Apple Chancery" panose="03020702040506060504" pitchFamily="66" charset="-79"/>
              <a:cs typeface="Apple Chancery" panose="03020702040506060504" pitchFamily="66" charset="-79"/>
            </a:endParaRPr>
          </a:p>
        </p:txBody>
      </p:sp>
      <p:sp>
        <p:nvSpPr>
          <p:cNvPr id="13314" name="TextBox 1"/>
          <p:cNvSpPr txBox="1">
            <a:spLocks noChangeArrowheads="1"/>
          </p:cNvSpPr>
          <p:nvPr/>
        </p:nvSpPr>
        <p:spPr bwMode="auto">
          <a:xfrm>
            <a:off x="457200" y="1619613"/>
            <a:ext cx="7526655" cy="51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8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Questions</a:t>
            </a:r>
            <a:r>
              <a:rPr lang="en-US" sz="2800" dirty="0"/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about Preamble</a:t>
            </a:r>
          </a:p>
        </p:txBody>
      </p:sp>
      <p:sp>
        <p:nvSpPr>
          <p:cNvPr id="13315" name="TextBox 4"/>
          <p:cNvSpPr txBox="1">
            <a:spLocks noChangeArrowheads="1"/>
          </p:cNvSpPr>
          <p:nvPr/>
        </p:nvSpPr>
        <p:spPr bwMode="auto">
          <a:xfrm>
            <a:off x="1143000" y="2000613"/>
            <a:ext cx="6789420" cy="51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800" dirty="0">
                <a:hlinkClick r:id="rId3"/>
              </a:rPr>
              <a:t>http://faculty.polytechnic.org</a:t>
            </a:r>
            <a:r>
              <a:rPr lang="en-US" sz="2800" dirty="0"/>
              <a:t> </a:t>
            </a:r>
          </a:p>
        </p:txBody>
      </p:sp>
      <p:sp>
        <p:nvSpPr>
          <p:cNvPr id="11" name="Text Box 2"/>
          <p:cNvSpPr txBox="1">
            <a:spLocks/>
          </p:cNvSpPr>
          <p:nvPr/>
        </p:nvSpPr>
        <p:spPr bwMode="auto">
          <a:xfrm>
            <a:off x="457200" y="3810000"/>
            <a:ext cx="8305800" cy="1252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800" dirty="0">
                <a:solidFill>
                  <a:srgbClr val="FF1F22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First test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will be on </a:t>
            </a:r>
            <a:r>
              <a:rPr lang="en-US" sz="2400" dirty="0" smtClean="0">
                <a:solidFill>
                  <a:srgbClr val="FF1F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Thursday, Sept 5. 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will cover </a:t>
            </a:r>
            <a:r>
              <a:rPr lang="en-US" sz="2400" dirty="0">
                <a:solidFill>
                  <a:srgbClr val="FF1F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graphs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400" dirty="0">
                <a:solidFill>
                  <a:srgbClr val="FF1F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one-dimensional kinematics. 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See calendar for further insight as to what you will be expected to do.</a:t>
            </a:r>
          </a:p>
        </p:txBody>
      </p:sp>
      <p:sp>
        <p:nvSpPr>
          <p:cNvPr id="6" name="Text Box 2"/>
          <p:cNvSpPr txBox="1">
            <a:spLocks/>
          </p:cNvSpPr>
          <p:nvPr/>
        </p:nvSpPr>
        <p:spPr bwMode="auto">
          <a:xfrm>
            <a:off x="457200" y="2971800"/>
            <a:ext cx="8686800" cy="51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8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Get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pdf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OpenStax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text (problem-numbering problem)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68307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0" y="914400"/>
            <a:ext cx="24047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Nudged to </a:t>
            </a:r>
            <a:r>
              <a:rPr lang="en-US" sz="2400" dirty="0"/>
              <a:t>right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381000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Shy </a:t>
            </a:r>
            <a:r>
              <a:rPr lang="en-US" sz="2400" dirty="0" smtClean="0"/>
              <a:t>to </a:t>
            </a:r>
            <a:r>
              <a:rPr lang="en-US" sz="2400" dirty="0"/>
              <a:t>right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1443335"/>
            <a:ext cx="24198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Anxious to </a:t>
            </a:r>
            <a:r>
              <a:rPr lang="en-US" sz="2400" dirty="0"/>
              <a:t>right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2819400"/>
            <a:ext cx="2659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College rep policy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" y="4334470"/>
            <a:ext cx="17453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Homework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286000"/>
            <a:ext cx="815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No, you can’t really multi-task . . . (cell phones verboten)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796135"/>
            <a:ext cx="807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Survey for 5 points . . 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5334000"/>
            <a:ext cx="807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How to succeed 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9260" y="3881735"/>
            <a:ext cx="8651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Time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3352800"/>
            <a:ext cx="792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Period A’s L-day is Day 3; Period E’s is Day 5</a:t>
            </a:r>
          </a:p>
        </p:txBody>
      </p:sp>
    </p:spTree>
    <p:extLst>
      <p:ext uri="{BB962C8B-B14F-4D97-AF65-F5344CB8AC3E}">
        <p14:creationId xmlns:p14="http://schemas.microsoft.com/office/powerpoint/2010/main" val="37810072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ext Box 2"/>
          <p:cNvSpPr txBox="1">
            <a:spLocks/>
          </p:cNvSpPr>
          <p:nvPr/>
        </p:nvSpPr>
        <p:spPr bwMode="auto">
          <a:xfrm>
            <a:off x="868680" y="205740"/>
            <a:ext cx="7406640" cy="698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eaLnBrk="1" hangingPunct="1"/>
            <a:r>
              <a:rPr lang="en-US" sz="4000" dirty="0">
                <a:solidFill>
                  <a:srgbClr val="FF1F22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ADVERSARIES?</a:t>
            </a:r>
            <a:endParaRPr lang="en-US" sz="4000" dirty="0">
              <a:latin typeface="Apple Chancery" panose="03020702040506060504" pitchFamily="66" charset="-79"/>
              <a:cs typeface="Apple Chancery" panose="03020702040506060504" pitchFamily="66" charset="-79"/>
            </a:endParaRPr>
          </a:p>
        </p:txBody>
      </p:sp>
      <p:pic>
        <p:nvPicPr>
          <p:cNvPr id="161795" name="do not cheat.mpg" descr="/Users/Fletch/Documents/aaRichard's stuff/vid/do not cheat.mpg">
            <a:hlinkClick r:id="" action="ppaction://media"/>
          </p:cNvPr>
          <p:cNvPicPr>
            <a:picLocks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8740" y="1234440"/>
            <a:ext cx="6446520" cy="5274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18742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17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6179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79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6179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0"/>
            <a:ext cx="5040630" cy="6903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2" name="Text Box 3"/>
          <p:cNvSpPr txBox="1">
            <a:spLocks/>
          </p:cNvSpPr>
          <p:nvPr/>
        </p:nvSpPr>
        <p:spPr bwMode="auto">
          <a:xfrm>
            <a:off x="342900" y="685800"/>
            <a:ext cx="2788920" cy="5099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8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We are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family.  We are on the same team.  If you don’</a:t>
            </a:r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succeed, I don’t succeed.  My JOB is to help you master the world of physics.  If you need help, COME TALK TO ME . . . </a:t>
            </a:r>
          </a:p>
          <a:p>
            <a:pPr algn="l" eaLnBrk="1" hangingPunct="1"/>
            <a:endParaRPr lang="en-US" sz="2500" dirty="0"/>
          </a:p>
          <a:p>
            <a:pPr algn="l" eaLnBrk="1" hangingPunct="1"/>
            <a:endParaRPr lang="en-US" sz="2500" dirty="0"/>
          </a:p>
          <a:p>
            <a:pPr algn="l"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2844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39"/>
          <p:cNvSpPr>
            <a:spLocks noChangeArrowheads="1"/>
          </p:cNvSpPr>
          <p:nvPr/>
        </p:nvSpPr>
        <p:spPr bwMode="auto">
          <a:xfrm>
            <a:off x="0" y="4763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/>
            <a:r>
              <a:rPr lang="en-US" sz="4000" b="1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Mr. White’s site . . . </a:t>
            </a:r>
            <a:endParaRPr lang="en-US" sz="4000" dirty="0">
              <a:solidFill>
                <a:srgbClr val="FF0000"/>
              </a:solidFill>
              <a:latin typeface="Apple Chancery" panose="03020702040506060504" pitchFamily="66" charset="-79"/>
              <a:cs typeface="Apple Chancery" panose="03020702040506060504" pitchFamily="66" charset="-79"/>
            </a:endParaRPr>
          </a:p>
        </p:txBody>
      </p:sp>
      <p:pic>
        <p:nvPicPr>
          <p:cNvPr id="3" name="Picture 2" descr="Screen Shot 2016-08-30 at 9.29.42 P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2413" y="1033255"/>
            <a:ext cx="10876013" cy="61295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39"/>
          <p:cNvSpPr>
            <a:spLocks noChangeArrowheads="1"/>
          </p:cNvSpPr>
          <p:nvPr/>
        </p:nvSpPr>
        <p:spPr bwMode="auto">
          <a:xfrm>
            <a:off x="0" y="28575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/>
            <a:r>
              <a:rPr lang="en-US" sz="4000" b="1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Grades</a:t>
            </a:r>
            <a:endParaRPr lang="en-US" sz="4400" dirty="0">
              <a:solidFill>
                <a:srgbClr val="FF0000"/>
              </a:solidFill>
              <a:latin typeface="Apple Chancery" panose="03020702040506060504" pitchFamily="66" charset="-79"/>
              <a:cs typeface="Apple Chancery" panose="03020702040506060504" pitchFamily="66" charset="-79"/>
            </a:endParaRPr>
          </a:p>
        </p:txBody>
      </p:sp>
      <p:sp>
        <p:nvSpPr>
          <p:cNvPr id="28674" name="Rectangle 3"/>
          <p:cNvSpPr>
            <a:spLocks noChangeArrowheads="1"/>
          </p:cNvSpPr>
          <p:nvPr/>
        </p:nvSpPr>
        <p:spPr bwMode="auto">
          <a:xfrm>
            <a:off x="0" y="762000"/>
            <a:ext cx="4495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763" indent="-4763">
              <a:spcBef>
                <a:spcPct val="50000"/>
              </a:spcBef>
            </a:pPr>
            <a:r>
              <a:rPr lang="en-US" sz="28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You’re going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have some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really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hard material to be learned here.</a:t>
            </a:r>
          </a:p>
          <a:p>
            <a:pPr marL="4763" indent="-4763">
              <a:spcBef>
                <a:spcPct val="50000"/>
              </a:spcBef>
            </a:pPr>
            <a:r>
              <a:rPr lang="en-US" sz="28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Grades on tests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even if you study really well, will probably be lower than you might be used to in other classes—that’s normal.</a:t>
            </a:r>
          </a:p>
          <a:p>
            <a:pPr marL="4763" indent="-4763">
              <a:spcBef>
                <a:spcPct val="50000"/>
              </a:spcBef>
              <a:buFont typeface="Arial" charset="0"/>
              <a:buNone/>
            </a:pPr>
            <a:r>
              <a:rPr lang="en-US" sz="28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Part of my job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to make sure that your overall grade fairly represents your work, partly based on how well you do on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tests but also based on how well you do with labs and homework.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 descr="IMG_449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338" y="0"/>
            <a:ext cx="3863662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39"/>
          <p:cNvSpPr>
            <a:spLocks noChangeArrowheads="1"/>
          </p:cNvSpPr>
          <p:nvPr/>
        </p:nvSpPr>
        <p:spPr bwMode="auto">
          <a:xfrm>
            <a:off x="-4763" y="28575"/>
            <a:ext cx="9148763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/>
            <a:r>
              <a:rPr lang="en-US" sz="4000" b="1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Other Stuff</a:t>
            </a:r>
            <a:endParaRPr lang="en-US" sz="3600" dirty="0">
              <a:solidFill>
                <a:srgbClr val="FF0000"/>
              </a:solidFill>
              <a:latin typeface="Apple Chancery" panose="03020702040506060504" pitchFamily="66" charset="-79"/>
              <a:cs typeface="Apple Chancery" panose="03020702040506060504" pitchFamily="66" charset="-79"/>
            </a:endParaRPr>
          </a:p>
        </p:txBody>
      </p:sp>
      <p:sp>
        <p:nvSpPr>
          <p:cNvPr id="30722" name="Rectangle 3"/>
          <p:cNvSpPr>
            <a:spLocks noChangeArrowheads="1"/>
          </p:cNvSpPr>
          <p:nvPr/>
        </p:nvSpPr>
        <p:spPr bwMode="auto">
          <a:xfrm>
            <a:off x="304800" y="914400"/>
            <a:ext cx="88392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41300" indent="-241300">
              <a:lnSpc>
                <a:spcPct val="80000"/>
              </a:lnSpc>
              <a:spcBef>
                <a:spcPct val="50000"/>
              </a:spcBef>
              <a:buFont typeface="Wingdings" charset="0"/>
              <a:buChar char="§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My office: upstairs, Poly 205 (West end)</a:t>
            </a:r>
          </a:p>
          <a:p>
            <a:pPr marL="241300" indent="-241300">
              <a:lnSpc>
                <a:spcPct val="80000"/>
              </a:lnSpc>
              <a:spcBef>
                <a:spcPct val="50000"/>
              </a:spcBef>
              <a:buFont typeface="Wingdings" charset="0"/>
              <a:buChar char="§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My schedule:  C, D, F</a:t>
            </a:r>
          </a:p>
          <a:p>
            <a:pPr marL="241300" indent="-241300">
              <a:lnSpc>
                <a:spcPct val="80000"/>
              </a:lnSpc>
              <a:spcBef>
                <a:spcPct val="50000"/>
              </a:spcBef>
              <a:buFont typeface="Wingdings" charset="0"/>
              <a:buChar char="§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Available: before school, A, B, E, G, Community Time, after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school by appointment; also, I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don’t live in my office—if you know you will be looking for me, let me know in advance so I can be sure I’ll be where you can find me . . . </a:t>
            </a:r>
          </a:p>
          <a:p>
            <a:pPr marL="241300" indent="-241300">
              <a:lnSpc>
                <a:spcPct val="80000"/>
              </a:lnSpc>
              <a:spcBef>
                <a:spcPct val="50000"/>
              </a:spcBef>
              <a:buFont typeface="Wingdings" charset="0"/>
              <a:buChar char="§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Restroom protocol</a:t>
            </a:r>
          </a:p>
          <a:p>
            <a:pPr marL="241300" indent="-241300">
              <a:lnSpc>
                <a:spcPct val="80000"/>
              </a:lnSpc>
              <a:spcBef>
                <a:spcPct val="50000"/>
              </a:spcBef>
              <a:buFont typeface="Wingdings" charset="0"/>
              <a:buChar char="§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Absences</a:t>
            </a:r>
          </a:p>
          <a:p>
            <a:pPr marL="241300" indent="-241300">
              <a:lnSpc>
                <a:spcPct val="80000"/>
              </a:lnSpc>
              <a:spcBef>
                <a:spcPct val="50000"/>
              </a:spcBef>
              <a:buFont typeface="Wingdings" charset="0"/>
              <a:buChar char="§"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Tardies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“Hard stop, soft start”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8"/>
          <p:cNvSpPr>
            <a:spLocks noChangeArrowheads="1"/>
          </p:cNvSpPr>
          <p:nvPr/>
        </p:nvSpPr>
        <p:spPr bwMode="auto">
          <a:xfrm>
            <a:off x="0" y="152400"/>
            <a:ext cx="9144000" cy="685800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 anchor="ctr"/>
          <a:lstStyle/>
          <a:p>
            <a:pPr eaLnBrk="1" hangingPunct="1"/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Schedule on websites...</a:t>
            </a:r>
          </a:p>
        </p:txBody>
      </p:sp>
      <p:sp>
        <p:nvSpPr>
          <p:cNvPr id="34818" name="Rectangle 45"/>
          <p:cNvSpPr>
            <a:spLocks noChangeArrowheads="1"/>
          </p:cNvSpPr>
          <p:nvPr/>
        </p:nvSpPr>
        <p:spPr bwMode="auto">
          <a:xfrm>
            <a:off x="7938" y="990600"/>
            <a:ext cx="9136062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7013" indent="-227013">
              <a:lnSpc>
                <a:spcPct val="80000"/>
              </a:lnSpc>
              <a:spcBef>
                <a:spcPct val="50000"/>
              </a:spcBef>
              <a:buFont typeface="Wingdings" charset="0"/>
              <a:buChar char="§"/>
            </a:pPr>
            <a:endParaRPr lang="en-US">
              <a:latin typeface="Gill Sans" charset="0"/>
              <a:cs typeface="Gill Sans" charset="0"/>
            </a:endParaRPr>
          </a:p>
        </p:txBody>
      </p:sp>
      <p:pic>
        <p:nvPicPr>
          <p:cNvPr id="2" name="Picture 1" descr="Screen Shot 2015-09-02 at 8.32.59 A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5367"/>
            <a:ext cx="9144000" cy="5285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3814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8"/>
          <p:cNvSpPr>
            <a:spLocks noChangeArrowheads="1"/>
          </p:cNvSpPr>
          <p:nvPr/>
        </p:nvSpPr>
        <p:spPr bwMode="auto">
          <a:xfrm>
            <a:off x="0" y="152400"/>
            <a:ext cx="9144000" cy="685800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 anchor="ctr"/>
          <a:lstStyle/>
          <a:p>
            <a:pPr eaLnBrk="1" hangingPunct="1"/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Schedule on websites...</a:t>
            </a:r>
          </a:p>
        </p:txBody>
      </p:sp>
      <p:sp>
        <p:nvSpPr>
          <p:cNvPr id="34818" name="Rectangle 45"/>
          <p:cNvSpPr>
            <a:spLocks noChangeArrowheads="1"/>
          </p:cNvSpPr>
          <p:nvPr/>
        </p:nvSpPr>
        <p:spPr bwMode="auto">
          <a:xfrm>
            <a:off x="7938" y="990600"/>
            <a:ext cx="9136062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7013" indent="-227013">
              <a:lnSpc>
                <a:spcPct val="80000"/>
              </a:lnSpc>
              <a:spcBef>
                <a:spcPct val="50000"/>
              </a:spcBef>
              <a:buFont typeface="Wingdings" charset="0"/>
              <a:buChar char="§"/>
            </a:pPr>
            <a:endParaRPr lang="en-US">
              <a:latin typeface="Gill Sans" charset="0"/>
              <a:cs typeface="Gill Sans" charset="0"/>
            </a:endParaRPr>
          </a:p>
        </p:txBody>
      </p:sp>
      <p:pic>
        <p:nvPicPr>
          <p:cNvPr id="3" name="Picture 2" descr="Screen Shot 2017-08-27 at 10.34.4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838200"/>
            <a:ext cx="7069690" cy="58182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5"/>
          <p:cNvSpPr>
            <a:spLocks noChangeArrowheads="1"/>
          </p:cNvSpPr>
          <p:nvPr/>
        </p:nvSpPr>
        <p:spPr bwMode="auto">
          <a:xfrm>
            <a:off x="7938" y="1532466"/>
            <a:ext cx="9136062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7013" indent="-227013">
              <a:lnSpc>
                <a:spcPct val="80000"/>
              </a:lnSpc>
              <a:spcBef>
                <a:spcPct val="50000"/>
              </a:spcBef>
              <a:buFont typeface="Wingdings" charset="0"/>
              <a:buChar char="§"/>
            </a:pPr>
            <a:endParaRPr lang="en-US">
              <a:latin typeface="Gill Sans" charset="0"/>
              <a:cs typeface="Gill Sans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1A317D7E-ECE6-AD45-8BC1-C4D1FFE4AE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200" y="990600"/>
            <a:ext cx="4827511" cy="5029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1BE1E760-E607-554C-B874-DA43B96662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42" y="1439333"/>
            <a:ext cx="4471694" cy="44958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39306E10-59AE-9448-8982-1A7EFCAEAF51}"/>
              </a:ext>
            </a:extLst>
          </p:cNvPr>
          <p:cNvCxnSpPr>
            <a:cxnSpLocks/>
          </p:cNvCxnSpPr>
          <p:nvPr/>
        </p:nvCxnSpPr>
        <p:spPr bwMode="auto">
          <a:xfrm>
            <a:off x="1676400" y="3132666"/>
            <a:ext cx="19812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9931C8D9-B378-8E4C-8F56-C24D1CAF38E6}"/>
              </a:ext>
            </a:extLst>
          </p:cNvPr>
          <p:cNvCxnSpPr>
            <a:cxnSpLocks/>
          </p:cNvCxnSpPr>
          <p:nvPr/>
        </p:nvCxnSpPr>
        <p:spPr bwMode="auto">
          <a:xfrm flipV="1">
            <a:off x="3657600" y="1447799"/>
            <a:ext cx="1981200" cy="168486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A5C61B8B-225C-CD4B-8DEC-144CB5195899}"/>
              </a:ext>
            </a:extLst>
          </p:cNvPr>
          <p:cNvCxnSpPr>
            <a:cxnSpLocks/>
          </p:cNvCxnSpPr>
          <p:nvPr/>
        </p:nvCxnSpPr>
        <p:spPr bwMode="auto">
          <a:xfrm>
            <a:off x="3657600" y="3132666"/>
            <a:ext cx="1563658" cy="288713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152400"/>
            <a:ext cx="9144000" cy="685800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 anchor="ctr"/>
          <a:lstStyle/>
          <a:p>
            <a:pPr eaLnBrk="1" hangingPunct="1"/>
            <a:r>
              <a:rPr lang="en-US" dirty="0" smtClean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The “class </a:t>
            </a:r>
            <a:r>
              <a:rPr lang="en-US" dirty="0" err="1" smtClean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pdfs</a:t>
            </a:r>
            <a:r>
              <a:rPr lang="en-US" dirty="0" smtClean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” file has changed.</a:t>
            </a:r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..</a:t>
            </a:r>
          </a:p>
        </p:txBody>
      </p:sp>
    </p:spTree>
    <p:extLst>
      <p:ext uri="{BB962C8B-B14F-4D97-AF65-F5344CB8AC3E}">
        <p14:creationId xmlns:p14="http://schemas.microsoft.com/office/powerpoint/2010/main" val="10176038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1BE1E760-E607-554C-B874-DA43B96662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04922" y="64147"/>
            <a:ext cx="4471694" cy="4495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9BE608D-AB42-2943-BD5B-4EFBBBC717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693" y="3310532"/>
            <a:ext cx="4532907" cy="1456135"/>
          </a:xfrm>
          <a:prstGeom prst="rect">
            <a:avLst/>
          </a:prstGeom>
        </p:spPr>
      </p:pic>
      <p:sp>
        <p:nvSpPr>
          <p:cNvPr id="34818" name="Rectangle 45"/>
          <p:cNvSpPr>
            <a:spLocks noChangeArrowheads="1"/>
          </p:cNvSpPr>
          <p:nvPr/>
        </p:nvSpPr>
        <p:spPr bwMode="auto">
          <a:xfrm>
            <a:off x="7938" y="990600"/>
            <a:ext cx="9136062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7013" indent="-227013">
              <a:lnSpc>
                <a:spcPct val="80000"/>
              </a:lnSpc>
              <a:spcBef>
                <a:spcPct val="50000"/>
              </a:spcBef>
              <a:buFont typeface="Wingdings" charset="0"/>
              <a:buChar char="§"/>
            </a:pPr>
            <a:endParaRPr lang="en-US">
              <a:latin typeface="Gill Sans" charset="0"/>
              <a:cs typeface="Gill Sans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367AC8DE-71DC-1142-8E1E-5AC7EBD45F51}"/>
              </a:ext>
            </a:extLst>
          </p:cNvPr>
          <p:cNvCxnSpPr>
            <a:cxnSpLocks/>
          </p:cNvCxnSpPr>
          <p:nvPr/>
        </p:nvCxnSpPr>
        <p:spPr bwMode="auto">
          <a:xfrm flipH="1">
            <a:off x="3014133" y="2286000"/>
            <a:ext cx="1" cy="4572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9CCE9CC6-4F9A-654E-B275-30E028310494}"/>
              </a:ext>
            </a:extLst>
          </p:cNvPr>
          <p:cNvCxnSpPr>
            <a:cxnSpLocks/>
          </p:cNvCxnSpPr>
          <p:nvPr/>
        </p:nvCxnSpPr>
        <p:spPr bwMode="auto">
          <a:xfrm>
            <a:off x="1828800" y="3091759"/>
            <a:ext cx="1447802" cy="5152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992D5B88-A559-BF41-B9AD-9DD4B5F4867A}"/>
              </a:ext>
            </a:extLst>
          </p:cNvPr>
          <p:cNvCxnSpPr>
            <a:cxnSpLocks/>
          </p:cNvCxnSpPr>
          <p:nvPr/>
        </p:nvCxnSpPr>
        <p:spPr bwMode="auto">
          <a:xfrm flipH="1">
            <a:off x="140693" y="3102585"/>
            <a:ext cx="1703065" cy="56452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5014D216-4456-5A43-8E4A-484AAA51E1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9600" y="2795294"/>
            <a:ext cx="5372647" cy="463928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8BCDCD44-0233-1949-81B2-A2DC00E85AF8}"/>
              </a:ext>
            </a:extLst>
          </p:cNvPr>
          <p:cNvCxnSpPr>
            <a:cxnSpLocks/>
          </p:cNvCxnSpPr>
          <p:nvPr/>
        </p:nvCxnSpPr>
        <p:spPr bwMode="auto">
          <a:xfrm flipH="1">
            <a:off x="1828800" y="2758225"/>
            <a:ext cx="1185335" cy="33353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xmlns="" id="{70444BE5-74F3-7D46-8EAF-59F3F9701E20}"/>
              </a:ext>
            </a:extLst>
          </p:cNvPr>
          <p:cNvCxnSpPr>
            <a:cxnSpLocks/>
          </p:cNvCxnSpPr>
          <p:nvPr/>
        </p:nvCxnSpPr>
        <p:spPr bwMode="auto">
          <a:xfrm flipH="1">
            <a:off x="667024" y="4172017"/>
            <a:ext cx="299057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xmlns="" id="{5615716B-F578-994E-B9E9-E841BEEFE64E}"/>
              </a:ext>
            </a:extLst>
          </p:cNvPr>
          <p:cNvCxnSpPr>
            <a:cxnSpLocks/>
          </p:cNvCxnSpPr>
          <p:nvPr/>
        </p:nvCxnSpPr>
        <p:spPr bwMode="auto">
          <a:xfrm>
            <a:off x="3657600" y="4172016"/>
            <a:ext cx="673099" cy="245738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xmlns="" id="{1D3B0255-1909-634F-9FE2-4A2B1EFA25D4}"/>
              </a:ext>
            </a:extLst>
          </p:cNvPr>
          <p:cNvCxnSpPr>
            <a:cxnSpLocks/>
          </p:cNvCxnSpPr>
          <p:nvPr/>
        </p:nvCxnSpPr>
        <p:spPr bwMode="auto">
          <a:xfrm flipV="1">
            <a:off x="3657600" y="3102585"/>
            <a:ext cx="1219200" cy="108066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429750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Box 15"/>
          <p:cNvSpPr txBox="1">
            <a:spLocks noChangeArrowheads="1"/>
          </p:cNvSpPr>
          <p:nvPr/>
        </p:nvSpPr>
        <p:spPr bwMode="auto">
          <a:xfrm>
            <a:off x="532924" y="541497"/>
            <a:ext cx="8229600" cy="1077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9" tIns="45719" rIns="91439" bIns="45719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eaLnBrk="1" hangingPunct="1"/>
            <a:r>
              <a:rPr lang="en-US"/>
              <a:t>LIGHTEN UP, FOLKS.  IT</a:t>
            </a:r>
            <a:r>
              <a:rPr lang="ja-JP" altLang="en-US"/>
              <a:t>’</a:t>
            </a:r>
            <a:r>
              <a:rPr lang="en-US" altLang="ja-JP"/>
              <a:t>S NOT AS THOUGH YOU’RE ENTERING A GREAT, SCARY PLACE!</a:t>
            </a:r>
            <a:endParaRPr lang="en-US"/>
          </a:p>
        </p:txBody>
      </p:sp>
      <p:pic>
        <p:nvPicPr>
          <p:cNvPr id="21506" name="Picture 16" descr="spooky hou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877" y="1904525"/>
            <a:ext cx="8838248" cy="4321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6988609"/>
      </p:ext>
    </p:extLst>
  </p:cSld>
  <p:clrMapOvr>
    <a:masterClrMapping/>
  </p:clrMapOvr>
  <p:transition xmlns:p14="http://schemas.microsoft.com/office/powerpoint/2010/main" spd="med" advClick="0" advTm="5000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Box 15"/>
          <p:cNvSpPr txBox="1">
            <a:spLocks noChangeArrowheads="1"/>
          </p:cNvSpPr>
          <p:nvPr/>
        </p:nvSpPr>
        <p:spPr bwMode="auto">
          <a:xfrm>
            <a:off x="381000" y="152400"/>
            <a:ext cx="8609648" cy="1077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9" tIns="45719" rIns="91439" bIns="45719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eaLnBrk="1" hangingPunct="1"/>
            <a:r>
              <a:rPr lang="en-US" dirty="0"/>
              <a:t>THINK OF IT MORE AS HOME--A COMFY, COZY PLACE.</a:t>
            </a:r>
          </a:p>
        </p:txBody>
      </p:sp>
      <p:pic>
        <p:nvPicPr>
          <p:cNvPr id="23554" name="Picture 2" descr="nice hou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277" y="1295877"/>
            <a:ext cx="7009448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817851"/>
      </p:ext>
    </p:extLst>
  </p:cSld>
  <p:clrMapOvr>
    <a:masterClrMapping/>
  </p:clrMapOvr>
  <p:transition xmlns:p14="http://schemas.microsoft.com/office/powerpoint/2010/main" spd="med" advClick="0" advTm="5000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extBox 15"/>
          <p:cNvSpPr txBox="1">
            <a:spLocks noChangeArrowheads="1"/>
          </p:cNvSpPr>
          <p:nvPr/>
        </p:nvSpPr>
        <p:spPr bwMode="auto">
          <a:xfrm>
            <a:off x="228600" y="228600"/>
            <a:ext cx="8611077" cy="1077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9" tIns="45719" rIns="91439" bIns="45719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eaLnBrk="1" hangingPunct="1"/>
            <a:r>
              <a:rPr lang="en-US" dirty="0"/>
              <a:t>A PLACE WHERE YOU CAN ROMP ENTHUSIASTICALLY.</a:t>
            </a:r>
          </a:p>
        </p:txBody>
      </p:sp>
      <p:pic>
        <p:nvPicPr>
          <p:cNvPr id="25602" name="Picture 3" descr="scampering do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580" y="1371600"/>
            <a:ext cx="6782277" cy="4740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4292036"/>
      </p:ext>
    </p:extLst>
  </p:cSld>
  <p:clrMapOvr>
    <a:masterClrMapping/>
  </p:clrMapOvr>
  <p:transition xmlns:p14="http://schemas.microsoft.com/office/powerpoint/2010/main" spd="med" advClick="0" advTm="5000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extBox 15"/>
          <p:cNvSpPr txBox="1">
            <a:spLocks noChangeArrowheads="1"/>
          </p:cNvSpPr>
          <p:nvPr/>
        </p:nvSpPr>
        <p:spPr bwMode="auto">
          <a:xfrm>
            <a:off x="228600" y="914400"/>
            <a:ext cx="4190524" cy="1569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9" tIns="45719" rIns="91439" bIns="45719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eaLnBrk="1" hangingPunct="1"/>
            <a:r>
              <a:rPr lang="en-US"/>
              <a:t>WHERE YOU CAN TAKE A MOMENT TO STAND IN WONDER.</a:t>
            </a:r>
          </a:p>
        </p:txBody>
      </p:sp>
      <p:pic>
        <p:nvPicPr>
          <p:cNvPr id="27650" name="Picture 4" descr="stars and tre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724" y="228600"/>
            <a:ext cx="4267676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936689"/>
      </p:ext>
    </p:extLst>
  </p:cSld>
  <p:clrMapOvr>
    <a:masterClrMapping/>
  </p:clrMapOvr>
  <p:transition xmlns:p14="http://schemas.microsoft.com/office/powerpoint/2010/main" spd="med" advClick="0" advTm="5000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Box 15"/>
          <p:cNvSpPr txBox="1">
            <a:spLocks noChangeArrowheads="1"/>
          </p:cNvSpPr>
          <p:nvPr/>
        </p:nvSpPr>
        <p:spPr bwMode="auto">
          <a:xfrm>
            <a:off x="381000" y="304800"/>
            <a:ext cx="8458200" cy="1077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9" tIns="45719" rIns="91439" bIns="45719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eaLnBrk="1" hangingPunct="1"/>
            <a:r>
              <a:rPr lang="en-US" dirty="0"/>
              <a:t>WHERE YOU CAN OCCASIONALLY BURY YOURSELF IN WORK.</a:t>
            </a:r>
          </a:p>
        </p:txBody>
      </p:sp>
      <p:pic>
        <p:nvPicPr>
          <p:cNvPr id="29698" name="Picture 3" descr="fo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524" y="1447325"/>
            <a:ext cx="7669530" cy="5116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3132764"/>
      </p:ext>
    </p:extLst>
  </p:cSld>
  <p:clrMapOvr>
    <a:masterClrMapping/>
  </p:clrMapOvr>
  <p:transition xmlns:p14="http://schemas.microsoft.com/office/powerpoint/2010/main" spd="med" advClick="0" advTm="5000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extBox 15"/>
          <p:cNvSpPr txBox="1">
            <a:spLocks noChangeArrowheads="1"/>
          </p:cNvSpPr>
          <p:nvPr/>
        </p:nvSpPr>
        <p:spPr bwMode="auto">
          <a:xfrm>
            <a:off x="0" y="265748"/>
            <a:ext cx="9144000" cy="2087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9" tIns="45719" rIns="91439" bIns="45719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eaLnBrk="1" hangingPunct="1"/>
            <a:r>
              <a:rPr lang="en-US"/>
              <a:t>AND FEAR NOT AS IT WON</a:t>
            </a:r>
            <a:r>
              <a:rPr lang="ja-JP" altLang="en-US"/>
              <a:t>’</a:t>
            </a:r>
            <a:r>
              <a:rPr lang="en-US" altLang="ja-JP"/>
              <a:t>T BE AS PAINFUL AS HAVING A BABY, OR PULLING A WISDOM TOOTH WITHOUT NOVACAINE, OR LOSING TO PREP,  AND THERE WILL BE AN END IN SIGHT </a:t>
            </a:r>
            <a:endParaRPr lang="en-US"/>
          </a:p>
        </p:txBody>
      </p:sp>
      <p:sp>
        <p:nvSpPr>
          <p:cNvPr id="31746" name="TextBox 4"/>
          <p:cNvSpPr txBox="1">
            <a:spLocks noChangeArrowheads="1"/>
          </p:cNvSpPr>
          <p:nvPr/>
        </p:nvSpPr>
        <p:spPr bwMode="auto">
          <a:xfrm>
            <a:off x="381477" y="4046220"/>
            <a:ext cx="8458200" cy="1569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9" tIns="45719" rIns="91439" bIns="45719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eaLnBrk="1" hangingPunct="1"/>
            <a:r>
              <a:rPr lang="en-US" dirty="0"/>
              <a:t>SO KEEP SMILING LADS AND LASSIES, CAUSE LIFE COULD BE WORSE . . . (AFTER ALL, YOU COULD BE A PHYSICS TEACHER)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1000" y="2743201"/>
            <a:ext cx="8458200" cy="826378"/>
          </a:xfrm>
          <a:prstGeom prst="rect">
            <a:avLst/>
          </a:prstGeom>
          <a:noFill/>
        </p:spPr>
        <p:txBody>
          <a:bodyPr lIns="91439" tIns="45719" rIns="91439" bIns="45719">
            <a:spAutoFit/>
          </a:bodyPr>
          <a:lstStyle/>
          <a:p>
            <a:pPr>
              <a:defRPr/>
            </a:pPr>
            <a:r>
              <a:rPr lang="en-US" sz="2000" dirty="0">
                <a:latin typeface="Arial" pitchFamily="-108" charset="0"/>
                <a:ea typeface="ＭＳ Ｐゴシック" pitchFamily="-108" charset="-128"/>
                <a:cs typeface="ＭＳ Ｐゴシック" pitchFamily="-108" charset="-128"/>
                <a:sym typeface="Gill Sans" pitchFamily="-110" charset="0"/>
              </a:rPr>
              <a:t>. . . </a:t>
            </a:r>
            <a:r>
              <a:rPr lang="en-US" sz="2000" dirty="0">
                <a:solidFill>
                  <a:srgbClr val="FF0000"/>
                </a:solidFill>
                <a:latin typeface="Arial" pitchFamily="-108" charset="0"/>
                <a:ea typeface="ＭＳ Ｐゴシック" pitchFamily="-108" charset="-128"/>
                <a:cs typeface="ＭＳ Ｐゴシック" pitchFamily="-108" charset="-128"/>
                <a:sym typeface="Gill Sans" pitchFamily="-110" charset="0"/>
              </a:rPr>
              <a:t>SOMETIME AROUND </a:t>
            </a:r>
            <a:r>
              <a:rPr lang="en-US" sz="28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Arial" pitchFamily="-108" charset="0"/>
                <a:ea typeface="ＭＳ Ｐゴシック" pitchFamily="-108" charset="-128"/>
                <a:cs typeface="ＭＳ Ｐゴシック" pitchFamily="-108" charset="-128"/>
                <a:sym typeface="Gill Sans" pitchFamily="-110" charset="0"/>
              </a:rPr>
              <a:t>24,000,000 SECONDS </a:t>
            </a:r>
            <a:r>
              <a:rPr lang="en-US" sz="2000" dirty="0">
                <a:solidFill>
                  <a:srgbClr val="FF0000"/>
                </a:solidFill>
                <a:latin typeface="Arial" pitchFamily="-108" charset="0"/>
                <a:ea typeface="ＭＳ Ｐゴシック" pitchFamily="-108" charset="-128"/>
                <a:cs typeface="ＭＳ Ｐゴシック" pitchFamily="-108" charset="-128"/>
                <a:sym typeface="Gill Sans" pitchFamily="-110" charset="0"/>
              </a:rPr>
              <a:t>FROM NOW, </a:t>
            </a:r>
            <a:r>
              <a:rPr lang="en-US" sz="2000" dirty="0">
                <a:solidFill>
                  <a:srgbClr val="0000FF"/>
                </a:solidFill>
                <a:latin typeface="Arial" pitchFamily="-108" charset="0"/>
                <a:ea typeface="ＭＳ Ｐゴシック" pitchFamily="-108" charset="-128"/>
                <a:cs typeface="ＭＳ Ｐゴシック" pitchFamily="-108" charset="-128"/>
                <a:sym typeface="Gill Sans" pitchFamily="-110" charset="0"/>
              </a:rPr>
              <a:t>AT THE END OF THE SCHOOL YEAR. </a:t>
            </a:r>
          </a:p>
        </p:txBody>
      </p:sp>
      <p:sp>
        <p:nvSpPr>
          <p:cNvPr id="31748" name="TextBox 6"/>
          <p:cNvSpPr txBox="1">
            <a:spLocks noChangeArrowheads="1"/>
          </p:cNvSpPr>
          <p:nvPr/>
        </p:nvSpPr>
        <p:spPr bwMode="auto">
          <a:xfrm rot="5400000">
            <a:off x="4213341" y="6074125"/>
            <a:ext cx="407281" cy="584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9" tIns="45719" rIns="91439" bIns="45719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eaLnBrk="1" hangingPunct="1"/>
            <a:r>
              <a:rPr lang="en-US"/>
              <a:t>:)</a:t>
            </a:r>
          </a:p>
        </p:txBody>
      </p:sp>
    </p:spTree>
    <p:extLst>
      <p:ext uri="{BB962C8B-B14F-4D97-AF65-F5344CB8AC3E}">
        <p14:creationId xmlns:p14="http://schemas.microsoft.com/office/powerpoint/2010/main" val="4091437923"/>
      </p:ext>
    </p:extLst>
  </p:cSld>
  <p:clrMapOvr>
    <a:masterClrMapping/>
  </p:clrMapOvr>
  <p:transition xmlns:p14="http://schemas.microsoft.com/office/powerpoint/2010/main" spd="med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1143000"/>
            <a:ext cx="21852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guided mind imagery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chemeClr val="tx2"/>
            </a:solidFill>
            <a:effectLst/>
            <a:latin typeface="Palatino" pitchFamily="-105" charset="0"/>
            <a:ea typeface="ＭＳ Ｐゴシック" pitchFamily="-105" charset="-128"/>
            <a:cs typeface="ＭＳ Ｐゴシック" pitchFamily="-105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chemeClr val="tx2"/>
            </a:solidFill>
            <a:effectLst/>
            <a:latin typeface="Palatino" pitchFamily="-105" charset="0"/>
            <a:ea typeface="ＭＳ Ｐゴシック" pitchFamily="-105" charset="-128"/>
            <a:cs typeface="ＭＳ Ｐゴシック" pitchFamily="-105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2762</TotalTime>
  <Words>555</Words>
  <Application>Microsoft Macintosh PowerPoint</Application>
  <PresentationFormat>On-screen Show (4:3)</PresentationFormat>
  <Paragraphs>70</Paragraphs>
  <Slides>22</Slides>
  <Notes>22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Blank Presentation</vt:lpstr>
      <vt:lpstr>PowerPoint Presentation</vt:lpstr>
      <vt:lpstr>PowerPoint Presentation</vt:lpstr>
      <vt:lpstr>PowerPoint Presentation</vt:lpstr>
      <vt:lpstr>PowerPoint Presentation</vt:lpstr>
      <vt:lpstr>Honors Physics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Richard White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Welcome!</dc:title>
  <dc:creator>Richard White</dc:creator>
  <cp:lastModifiedBy>Craig Fletcher</cp:lastModifiedBy>
  <cp:revision>87</cp:revision>
  <dcterms:created xsi:type="dcterms:W3CDTF">2010-09-01T03:13:14Z</dcterms:created>
  <dcterms:modified xsi:type="dcterms:W3CDTF">2019-08-26T20:57:53Z</dcterms:modified>
</cp:coreProperties>
</file>