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78" r:id="rId2"/>
    <p:sldId id="279" r:id="rId3"/>
    <p:sldId id="257" r:id="rId4"/>
    <p:sldId id="258" r:id="rId5"/>
    <p:sldId id="259" r:id="rId6"/>
    <p:sldId id="261" r:id="rId7"/>
    <p:sldId id="266" r:id="rId8"/>
    <p:sldId id="262" r:id="rId9"/>
    <p:sldId id="263" r:id="rId10"/>
    <p:sldId id="264" r:id="rId11"/>
    <p:sldId id="265" r:id="rId12"/>
    <p:sldId id="280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B35E6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56"/>
    <p:restoredTop sz="91484"/>
  </p:normalViewPr>
  <p:slideViewPr>
    <p:cSldViewPr snapToGrid="0" snapToObjects="1">
      <p:cViewPr varScale="1">
        <p:scale>
          <a:sx n="115" d="100"/>
          <a:sy n="115" d="100"/>
        </p:scale>
        <p:origin x="2032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image" Target="../media/image6.png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19.png"/><Relationship Id="rId9" Type="http://schemas.openxmlformats.org/officeDocument/2006/relationships/image" Target="../media/image23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image" Target="../media/image6.png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10" Type="http://schemas.openxmlformats.org/officeDocument/2006/relationships/image" Target="../media/image27.emf"/><Relationship Id="rId4" Type="http://schemas.openxmlformats.org/officeDocument/2006/relationships/image" Target="../media/image19.png"/><Relationship Id="rId9" Type="http://schemas.openxmlformats.org/officeDocument/2006/relationships/image" Target="../media/image2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8.png"/><Relationship Id="rId5" Type="http://schemas.openxmlformats.org/officeDocument/2006/relationships/image" Target="../media/image29.emf"/><Relationship Id="rId4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3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7.png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10/8/19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7E96C757-271F-CF42-B339-C6D6BB742450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1505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114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1E8D7594-61D9-674A-9B06-FB387B5DC7D8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1525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148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839F797C-F4A2-FB4B-9C0C-E03DB62B8773}" type="slidenum">
              <a:rPr lang="en-US" altLang="en-US" sz="1200"/>
              <a:pPr eaLnBrk="1" hangingPunct="1"/>
              <a:t>19</a:t>
            </a:fld>
            <a:endParaRPr lang="en-US" altLang="en-US" sz="1200"/>
          </a:p>
        </p:txBody>
      </p:sp>
      <p:sp>
        <p:nvSpPr>
          <p:cNvPr id="1402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77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395CEE5D-D813-B544-805F-49A5295924EC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1423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834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6448B647-5B79-7646-8ADC-D42630B5E5FD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  <p:sp>
        <p:nvSpPr>
          <p:cNvPr id="1443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871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10/8/19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png"/><Relationship Id="rId18" Type="http://schemas.openxmlformats.org/officeDocument/2006/relationships/oleObject" Target="../embeddings/oleObject8.bin"/><Relationship Id="rId3" Type="http://schemas.openxmlformats.org/officeDocument/2006/relationships/image" Target="../media/image11.jpeg"/><Relationship Id="rId7" Type="http://schemas.openxmlformats.org/officeDocument/2006/relationships/image" Target="../media/image4.png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png"/><Relationship Id="rId1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9.bin"/><Relationship Id="rId7" Type="http://schemas.openxmlformats.org/officeDocument/2006/relationships/image" Target="../media/image13.png"/><Relationship Id="rId12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4.emf"/><Relationship Id="rId4" Type="http://schemas.openxmlformats.org/officeDocument/2006/relationships/image" Target="../media/image12.png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oleObject" Target="../embeddings/oleObject21.bin"/><Relationship Id="rId18" Type="http://schemas.openxmlformats.org/officeDocument/2006/relationships/image" Target="../media/image22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13.png"/><Relationship Id="rId1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.png"/><Relationship Id="rId20" Type="http://schemas.openxmlformats.org/officeDocument/2006/relationships/image" Target="../media/image23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2.bin"/><Relationship Id="rId10" Type="http://schemas.openxmlformats.org/officeDocument/2006/relationships/image" Target="../media/image19.png"/><Relationship Id="rId19" Type="http://schemas.openxmlformats.org/officeDocument/2006/relationships/oleObject" Target="../embeddings/oleObject24.bin"/><Relationship Id="rId4" Type="http://schemas.openxmlformats.org/officeDocument/2006/relationships/image" Target="../media/image6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oleObject" Target="../embeddings/oleObject30.bin"/><Relationship Id="rId18" Type="http://schemas.openxmlformats.org/officeDocument/2006/relationships/image" Target="../media/image25.png"/><Relationship Id="rId3" Type="http://schemas.openxmlformats.org/officeDocument/2006/relationships/oleObject" Target="../embeddings/oleObject25.bin"/><Relationship Id="rId21" Type="http://schemas.openxmlformats.org/officeDocument/2006/relationships/oleObject" Target="../embeddings/oleObject34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13.png"/><Relationship Id="rId1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png"/><Relationship Id="rId20" Type="http://schemas.openxmlformats.org/officeDocument/2006/relationships/image" Target="../media/image26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png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1.bin"/><Relationship Id="rId10" Type="http://schemas.openxmlformats.org/officeDocument/2006/relationships/image" Target="../media/image19.png"/><Relationship Id="rId19" Type="http://schemas.openxmlformats.org/officeDocument/2006/relationships/oleObject" Target="../embeddings/oleObject33.bin"/><Relationship Id="rId4" Type="http://schemas.openxmlformats.org/officeDocument/2006/relationships/image" Target="../media/image6.png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20.png"/><Relationship Id="rId22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image" Target="../media/image29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14.emf"/><Relationship Id="rId4" Type="http://schemas.openxmlformats.org/officeDocument/2006/relationships/image" Target="../media/image28.png"/><Relationship Id="rId9" Type="http://schemas.openxmlformats.org/officeDocument/2006/relationships/oleObject" Target="../embeddings/oleObject3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1.png"/><Relationship Id="rId4" Type="http://schemas.openxmlformats.org/officeDocument/2006/relationships/oleObject" Target="../embeddings/oleObject4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oleObject" Target="../embeddings/oleObject53.bin"/><Relationship Id="rId18" Type="http://schemas.openxmlformats.org/officeDocument/2006/relationships/oleObject" Target="../embeddings/oleObject56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40.png"/><Relationship Id="rId17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.png"/><Relationship Id="rId1" Type="http://schemas.openxmlformats.org/officeDocument/2006/relationships/vmlDrawing" Target="../drawings/vmlDrawing9.vml"/><Relationship Id="rId6" Type="http://schemas.openxmlformats.org/officeDocument/2006/relationships/image" Target="../media/image37.png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4.bin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40.png"/><Relationship Id="rId18" Type="http://schemas.openxmlformats.org/officeDocument/2006/relationships/oleObject" Target="../embeddings/oleObject64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43.png"/><Relationship Id="rId7" Type="http://schemas.openxmlformats.org/officeDocument/2006/relationships/image" Target="../media/image37.png"/><Relationship Id="rId12" Type="http://schemas.openxmlformats.org/officeDocument/2006/relationships/oleObject" Target="../embeddings/oleObject61.bin"/><Relationship Id="rId17" Type="http://schemas.openxmlformats.org/officeDocument/2006/relationships/image" Target="../media/image42.png"/><Relationship Id="rId25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3.bin"/><Relationship Id="rId20" Type="http://schemas.openxmlformats.org/officeDocument/2006/relationships/oleObject" Target="../embeddings/oleObject66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39.png"/><Relationship Id="rId24" Type="http://schemas.openxmlformats.org/officeDocument/2006/relationships/oleObject" Target="../embeddings/oleObject68.bin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23" Type="http://schemas.openxmlformats.org/officeDocument/2006/relationships/image" Target="../media/image44.png"/><Relationship Id="rId10" Type="http://schemas.openxmlformats.org/officeDocument/2006/relationships/oleObject" Target="../embeddings/oleObject60.bin"/><Relationship Id="rId19" Type="http://schemas.openxmlformats.org/officeDocument/2006/relationships/oleObject" Target="../embeddings/oleObject65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38.png"/><Relationship Id="rId14" Type="http://schemas.openxmlformats.org/officeDocument/2006/relationships/oleObject" Target="../embeddings/oleObject62.bin"/><Relationship Id="rId22" Type="http://schemas.openxmlformats.org/officeDocument/2006/relationships/oleObject" Target="../embeddings/oleObject6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13" Type="http://schemas.openxmlformats.org/officeDocument/2006/relationships/image" Target="../media/image40.png"/><Relationship Id="rId18" Type="http://schemas.openxmlformats.org/officeDocument/2006/relationships/oleObject" Target="../embeddings/oleObject76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46.png"/><Relationship Id="rId7" Type="http://schemas.openxmlformats.org/officeDocument/2006/relationships/image" Target="../media/image37.png"/><Relationship Id="rId12" Type="http://schemas.openxmlformats.org/officeDocument/2006/relationships/oleObject" Target="../embeddings/oleObject73.bin"/><Relationship Id="rId17" Type="http://schemas.openxmlformats.org/officeDocument/2006/relationships/image" Target="../media/image42.png"/><Relationship Id="rId25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5.bin"/><Relationship Id="rId20" Type="http://schemas.openxmlformats.org/officeDocument/2006/relationships/oleObject" Target="../embeddings/oleObject78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0.bin"/><Relationship Id="rId11" Type="http://schemas.openxmlformats.org/officeDocument/2006/relationships/image" Target="../media/image39.png"/><Relationship Id="rId24" Type="http://schemas.openxmlformats.org/officeDocument/2006/relationships/oleObject" Target="../embeddings/oleObject80.bin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23" Type="http://schemas.openxmlformats.org/officeDocument/2006/relationships/image" Target="../media/image47.png"/><Relationship Id="rId10" Type="http://schemas.openxmlformats.org/officeDocument/2006/relationships/oleObject" Target="../embeddings/oleObject72.bin"/><Relationship Id="rId19" Type="http://schemas.openxmlformats.org/officeDocument/2006/relationships/oleObject" Target="../embeddings/oleObject77.bin"/><Relationship Id="rId4" Type="http://schemas.openxmlformats.org/officeDocument/2006/relationships/oleObject" Target="../embeddings/oleObject69.bin"/><Relationship Id="rId9" Type="http://schemas.openxmlformats.org/officeDocument/2006/relationships/image" Target="../media/image38.png"/><Relationship Id="rId14" Type="http://schemas.openxmlformats.org/officeDocument/2006/relationships/oleObject" Target="../embeddings/oleObject74.bin"/><Relationship Id="rId22" Type="http://schemas.openxmlformats.org/officeDocument/2006/relationships/oleObject" Target="../embeddings/oleObject7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image" Target="../media/image40.png"/><Relationship Id="rId18" Type="http://schemas.openxmlformats.org/officeDocument/2006/relationships/oleObject" Target="../embeddings/oleObject88.bin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48.png"/><Relationship Id="rId7" Type="http://schemas.openxmlformats.org/officeDocument/2006/relationships/image" Target="../media/image37.png"/><Relationship Id="rId12" Type="http://schemas.openxmlformats.org/officeDocument/2006/relationships/oleObject" Target="../embeddings/oleObject85.bin"/><Relationship Id="rId17" Type="http://schemas.openxmlformats.org/officeDocument/2006/relationships/image" Target="../media/image42.png"/><Relationship Id="rId25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7.bin"/><Relationship Id="rId20" Type="http://schemas.openxmlformats.org/officeDocument/2006/relationships/oleObject" Target="../embeddings/oleObject90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82.bin"/><Relationship Id="rId11" Type="http://schemas.openxmlformats.org/officeDocument/2006/relationships/image" Target="../media/image39.png"/><Relationship Id="rId24" Type="http://schemas.openxmlformats.org/officeDocument/2006/relationships/oleObject" Target="../embeddings/oleObject92.bin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oleObject" Target="../embeddings/oleObject84.bin"/><Relationship Id="rId19" Type="http://schemas.openxmlformats.org/officeDocument/2006/relationships/oleObject" Target="../embeddings/oleObject89.bin"/><Relationship Id="rId4" Type="http://schemas.openxmlformats.org/officeDocument/2006/relationships/oleObject" Target="../embeddings/oleObject81.bin"/><Relationship Id="rId9" Type="http://schemas.openxmlformats.org/officeDocument/2006/relationships/image" Target="../media/image38.png"/><Relationship Id="rId14" Type="http://schemas.openxmlformats.org/officeDocument/2006/relationships/oleObject" Target="../embeddings/oleObject86.bin"/><Relationship Id="rId22" Type="http://schemas.openxmlformats.org/officeDocument/2006/relationships/oleObject" Target="../embeddings/oleObject91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 are you doing with graphs of motion?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7823" y="1959429"/>
            <a:ext cx="5387849" cy="305616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graph(s) to the right best match the following descriptions?</a:t>
            </a:r>
          </a:p>
          <a:p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 An object moves with constant velocity.</a:t>
            </a:r>
          </a:p>
          <a:p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 An object moves backwards, then stops suddenly, then begins to speed up moving forward.</a:t>
            </a:r>
          </a:p>
          <a:p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 An object moves with positive acceleration.</a:t>
            </a:r>
          </a:p>
          <a:p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 An object moves forwards, stops suddenly, then moves backwards to its initial spot.</a:t>
            </a:r>
          </a:p>
          <a:p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 An object decelerates backwards, stops, then moves backwards at a constant velocity.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32705" b="25067"/>
          <a:stretch/>
        </p:blipFill>
        <p:spPr>
          <a:xfrm>
            <a:off x="5648326" y="1959429"/>
            <a:ext cx="3327895" cy="38762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4354831" y="3538036"/>
            <a:ext cx="1160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  <a:latin typeface="Palatino Linotype" charset="0"/>
                <a:ea typeface="Palatino Linotype" charset="0"/>
                <a:cs typeface="Palatino Linotype" charset="0"/>
              </a:rPr>
              <a:t>Graph #1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36425" y="2730201"/>
            <a:ext cx="1160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  <a:latin typeface="Palatino Linotype" charset="0"/>
                <a:ea typeface="Palatino Linotype" charset="0"/>
                <a:cs typeface="Palatino Linotype" charset="0"/>
              </a:rPr>
              <a:t>Graph #5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6004" y="3287163"/>
            <a:ext cx="1160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>
                <a:solidFill>
                  <a:srgbClr val="FF0000"/>
                </a:solidFill>
                <a:latin typeface="Palatino Linotype" charset="0"/>
                <a:ea typeface="Palatino Linotype" charset="0"/>
                <a:cs typeface="Palatino Linotype" charset="0"/>
              </a:rPr>
              <a:t>Graph #2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54631" y="4070894"/>
            <a:ext cx="1160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  <a:latin typeface="Palatino Linotype" charset="0"/>
                <a:ea typeface="Palatino Linotype" charset="0"/>
                <a:cs typeface="Palatino Linotype" charset="0"/>
              </a:rPr>
              <a:t>Graph #7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93991" y="4562645"/>
            <a:ext cx="1160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  <a:latin typeface="Palatino Linotype" charset="0"/>
                <a:ea typeface="Palatino Linotype" charset="0"/>
                <a:cs typeface="Palatino Linotype" charset="0"/>
              </a:rPr>
              <a:t>Graph #4</a:t>
            </a:r>
          </a:p>
        </p:txBody>
      </p:sp>
    </p:spTree>
    <p:extLst>
      <p:ext uri="{BB962C8B-B14F-4D97-AF65-F5344CB8AC3E}">
        <p14:creationId xmlns:p14="http://schemas.microsoft.com/office/powerpoint/2010/main" val="399114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General announcements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770" y="1417638"/>
            <a:ext cx="869823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Turn in </a:t>
            </a:r>
            <a:r>
              <a:rPr lang="en-US" sz="2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hmwk</a:t>
            </a:r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pPr marL="257175" indent="-257175">
              <a:buFont typeface="Arial" charset="0"/>
              <a:buChar char="•"/>
            </a:pPr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pPr marL="257175" indent="-257175"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Questions on expectations, calendar, or class Website?</a:t>
            </a:r>
          </a:p>
          <a:p>
            <a:pPr marL="257175" indent="-257175">
              <a:buFont typeface="Arial" charset="0"/>
              <a:buChar char="•"/>
            </a:pPr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pPr marL="257175" indent="-257175"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Today: intro to kinematics and graphs</a:t>
            </a:r>
          </a:p>
          <a:p>
            <a:pPr marL="257175" indent="-257175"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Tomorrow: first lab! We’ll talk about write-ups etc. (this is a short one)</a:t>
            </a:r>
          </a:p>
          <a:p>
            <a:pPr marL="257175" indent="-257175">
              <a:buFont typeface="Arial" charset="0"/>
              <a:buChar char="•"/>
            </a:pPr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pPr marL="257175" indent="-257175"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Big Note: If you email me for anything, please include in the message THE CLASS PERIOD you </a:t>
            </a:r>
            <a:r>
              <a:rPr lang="en-US" sz="200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are in. 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Otherwise, I have to scramble to figure out where you belong, that that just takes additional time.</a:t>
            </a:r>
          </a:p>
          <a:p>
            <a:pPr marL="257175" indent="-257175">
              <a:buFont typeface="Arial" charset="0"/>
              <a:buChar char="•"/>
            </a:pPr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pPr marL="257175" indent="-257175"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Reminder: if you receive accommodations on tests, come talk to me so we can make a plan</a:t>
            </a:r>
          </a:p>
          <a:p>
            <a:pPr marL="600075" lvl="1" indent="-257175">
              <a:buFont typeface="Arial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Test 1 is Thursday, 9/5</a:t>
            </a:r>
          </a:p>
          <a:p>
            <a:pPr marL="257175" indent="-257175">
              <a:buFont typeface="Arial" charset="0"/>
              <a:buChar char="•"/>
            </a:pPr>
            <a:endParaRPr lang="en-US" sz="1500" dirty="0">
              <a:latin typeface="Palatino Linotype" charset="0"/>
              <a:ea typeface="Palatino Linotype" charset="0"/>
              <a:cs typeface="Palatino Linotyp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504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Island Series Introduction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2400300"/>
            <a:ext cx="49530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85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Island series 1: Acceleration walk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one student in your group 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accelerate at a constant rate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10 meters?</a:t>
            </a:r>
          </a:p>
          <a:p>
            <a:endParaRPr 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Parameters: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only get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shot to actually try this! You need to work together to come up with a clear procedure that anyone in the group can follow.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Talk through potential challenges or pitfalls before settling on a procedure.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talking about a non-zero acceleration here!</a:t>
            </a:r>
          </a:p>
        </p:txBody>
      </p:sp>
    </p:spTree>
    <p:extLst>
      <p:ext uri="{BB962C8B-B14F-4D97-AF65-F5344CB8AC3E}">
        <p14:creationId xmlns:p14="http://schemas.microsoft.com/office/powerpoint/2010/main" val="142371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Following up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…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would we need to do or know in order to successfully complete the island challenge?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acceleration mean</a:t>
            </a:r>
            <a:r>
              <a:rPr lang="mr-IN" sz="2400" dirty="0">
                <a:latin typeface="Times New Roman" panose="02020603050405020304" pitchFamily="18" charset="0"/>
              </a:rPr>
              <a:t>…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Conceptually?</a:t>
            </a:r>
          </a:p>
          <a:p>
            <a:pPr lvl="1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Mathematically?</a:t>
            </a:r>
          </a:p>
        </p:txBody>
      </p:sp>
    </p:spTree>
    <p:extLst>
      <p:ext uri="{BB962C8B-B14F-4D97-AF65-F5344CB8AC3E}">
        <p14:creationId xmlns:p14="http://schemas.microsoft.com/office/powerpoint/2010/main" val="2973790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Mathematical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22" y="2088092"/>
            <a:ext cx="4501896" cy="3344333"/>
          </a:xfrm>
        </p:spPr>
        <p:txBody>
          <a:bodyPr>
            <a:normAutofit fontScale="55000" lnSpcReduction="20000"/>
          </a:bodyPr>
          <a:lstStyle/>
          <a:p>
            <a:r>
              <a:rPr lang="en-US" sz="45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Looking 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graph to the right: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slope of the tangent line to a velocity vs. time graph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gives the rate of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of velocity</a:t>
            </a:r>
            <a:r>
              <a:rPr lang="mr-IN" sz="3600" dirty="0">
                <a:latin typeface="Times New Roman" panose="02020603050405020304" pitchFamily="18" charset="0"/>
              </a:rPr>
              <a:t>…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aka </a:t>
            </a:r>
            <a:r>
              <a:rPr lang="en-US" sz="3600" b="1" i="1" dirty="0">
                <a:solidFill>
                  <a:srgbClr val="1B35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acceleration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area under a velocity vs. time graph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yields the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displacement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object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reeform 55"/>
          <p:cNvSpPr>
            <a:spLocks noChangeArrowheads="1"/>
          </p:cNvSpPr>
          <p:nvPr/>
        </p:nvSpPr>
        <p:spPr bwMode="auto">
          <a:xfrm>
            <a:off x="7234237" y="3307820"/>
            <a:ext cx="1033463" cy="1457325"/>
          </a:xfrm>
          <a:custGeom>
            <a:avLst/>
            <a:gdLst>
              <a:gd name="T0" fmla="*/ 0 w 1377950"/>
              <a:gd name="T1" fmla="*/ 1936750 h 1943100"/>
              <a:gd name="T2" fmla="*/ 6350 w 1377950"/>
              <a:gd name="T3" fmla="*/ 374650 h 1943100"/>
              <a:gd name="T4" fmla="*/ 698500 w 1377950"/>
              <a:gd name="T5" fmla="*/ 171450 h 1943100"/>
              <a:gd name="T6" fmla="*/ 1377950 w 1377950"/>
              <a:gd name="T7" fmla="*/ 0 h 1943100"/>
              <a:gd name="T8" fmla="*/ 1377950 w 1377950"/>
              <a:gd name="T9" fmla="*/ 1943100 h 1943100"/>
              <a:gd name="T10" fmla="*/ 0 w 1377950"/>
              <a:gd name="T11" fmla="*/ 1936750 h 1943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77950"/>
              <a:gd name="T19" fmla="*/ 0 h 1943100"/>
              <a:gd name="T20" fmla="*/ 1377950 w 1377950"/>
              <a:gd name="T21" fmla="*/ 1943100 h 1943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77950" h="1943100">
                <a:moveTo>
                  <a:pt x="0" y="1936750"/>
                </a:moveTo>
                <a:cubicBezTo>
                  <a:pt x="2117" y="1416050"/>
                  <a:pt x="6350" y="374650"/>
                  <a:pt x="6350" y="374650"/>
                </a:cubicBezTo>
                <a:lnTo>
                  <a:pt x="698500" y="171450"/>
                </a:lnTo>
                <a:lnTo>
                  <a:pt x="1377950" y="0"/>
                </a:lnTo>
                <a:lnTo>
                  <a:pt x="1377950" y="1943100"/>
                </a:lnTo>
                <a:lnTo>
                  <a:pt x="0" y="1936750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5" name="Line 49"/>
          <p:cNvSpPr>
            <a:spLocks noChangeShapeType="1"/>
          </p:cNvSpPr>
          <p:nvPr/>
        </p:nvSpPr>
        <p:spPr bwMode="auto">
          <a:xfrm>
            <a:off x="5232797" y="2747037"/>
            <a:ext cx="0" cy="210145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" name="Line 50"/>
          <p:cNvSpPr>
            <a:spLocks noChangeShapeType="1"/>
          </p:cNvSpPr>
          <p:nvPr/>
        </p:nvSpPr>
        <p:spPr bwMode="auto">
          <a:xfrm>
            <a:off x="5064919" y="4767527"/>
            <a:ext cx="3926681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" name="Line 51"/>
          <p:cNvSpPr>
            <a:spLocks noChangeShapeType="1"/>
          </p:cNvSpPr>
          <p:nvPr/>
        </p:nvSpPr>
        <p:spPr bwMode="auto">
          <a:xfrm flipV="1">
            <a:off x="5900738" y="2706555"/>
            <a:ext cx="2631281" cy="15763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4895850" y="2493433"/>
          <a:ext cx="666750" cy="245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Equation" r:id="rId4" imgW="533400" imgH="203200" progId="Equation.DSMT4">
                  <p:embed/>
                </p:oleObj>
              </mc:Choice>
              <mc:Fallback>
                <p:oleObj name="Equation" r:id="rId4" imgW="533400" imgH="203200" progId="Equation.DSMT4">
                  <p:embed/>
                  <p:pic>
                    <p:nvPicPr>
                      <p:cNvPr id="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5850" y="2493433"/>
                        <a:ext cx="666750" cy="2452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eform 32"/>
          <p:cNvSpPr>
            <a:spLocks noChangeArrowheads="1"/>
          </p:cNvSpPr>
          <p:nvPr/>
        </p:nvSpPr>
        <p:spPr bwMode="auto">
          <a:xfrm>
            <a:off x="6038850" y="3249480"/>
            <a:ext cx="2486025" cy="1400175"/>
          </a:xfrm>
          <a:custGeom>
            <a:avLst/>
            <a:gdLst>
              <a:gd name="T0" fmla="*/ 0 w 3314700"/>
              <a:gd name="T1" fmla="*/ 1866900 h 1866900"/>
              <a:gd name="T2" fmla="*/ 927100 w 3314700"/>
              <a:gd name="T3" fmla="*/ 711200 h 1866900"/>
              <a:gd name="T4" fmla="*/ 3314700 w 3314700"/>
              <a:gd name="T5" fmla="*/ 0 h 1866900"/>
              <a:gd name="T6" fmla="*/ 3314700 w 3314700"/>
              <a:gd name="T7" fmla="*/ 0 h 1866900"/>
              <a:gd name="T8" fmla="*/ 0 60000 65536"/>
              <a:gd name="T9" fmla="*/ 0 60000 65536"/>
              <a:gd name="T10" fmla="*/ 0 60000 65536"/>
              <a:gd name="T11" fmla="*/ 0 60000 65536"/>
              <a:gd name="T12" fmla="*/ 0 w 3314700"/>
              <a:gd name="T13" fmla="*/ 0 h 1866900"/>
              <a:gd name="T14" fmla="*/ 3314700 w 3314700"/>
              <a:gd name="T15" fmla="*/ 1866900 h 1866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14700" h="1866900">
                <a:moveTo>
                  <a:pt x="0" y="1866900"/>
                </a:moveTo>
                <a:cubicBezTo>
                  <a:pt x="187325" y="1444625"/>
                  <a:pt x="374650" y="1022350"/>
                  <a:pt x="927100" y="711200"/>
                </a:cubicBezTo>
                <a:cubicBezTo>
                  <a:pt x="1479550" y="400050"/>
                  <a:pt x="3314700" y="0"/>
                  <a:pt x="331470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357147"/>
              </p:ext>
            </p:extLst>
          </p:nvPr>
        </p:nvGraphicFramePr>
        <p:xfrm>
          <a:off x="7656994" y="2406065"/>
          <a:ext cx="636374" cy="45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Equation" r:id="rId6" imgW="533400" imgH="393700" progId="Equation.DSMT4">
                  <p:embed/>
                </p:oleObj>
              </mc:Choice>
              <mc:Fallback>
                <p:oleObj name="Equation" r:id="rId6" imgW="533400" imgH="393700" progId="Equation.DSMT4">
                  <p:embed/>
                  <p:pic>
                    <p:nvPicPr>
                      <p:cNvPr id="1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6994" y="2406065"/>
                        <a:ext cx="636374" cy="45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8540354" y="4827058"/>
          <a:ext cx="39766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Equation" r:id="rId8" imgW="317500" imgH="165100" progId="Equation.DSMT4">
                  <p:embed/>
                </p:oleObj>
              </mc:Choice>
              <mc:Fallback>
                <p:oleObj name="Equation" r:id="rId8" imgW="317500" imgH="165100" progId="Equation.DSMT4">
                  <p:embed/>
                  <p:pic>
                    <p:nvPicPr>
                      <p:cNvPr id="1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0354" y="4827058"/>
                        <a:ext cx="397669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36"/>
          <p:cNvCxnSpPr>
            <a:cxnSpLocks noChangeShapeType="1"/>
          </p:cNvCxnSpPr>
          <p:nvPr/>
        </p:nvCxnSpPr>
        <p:spPr bwMode="auto">
          <a:xfrm rot="5400000">
            <a:off x="6638926" y="4179358"/>
            <a:ext cx="1200150" cy="2381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3" name="Straight Connector 37"/>
          <p:cNvCxnSpPr>
            <a:cxnSpLocks noChangeShapeType="1"/>
          </p:cNvCxnSpPr>
          <p:nvPr/>
        </p:nvCxnSpPr>
        <p:spPr bwMode="auto">
          <a:xfrm rot="5400000">
            <a:off x="7525346" y="4035887"/>
            <a:ext cx="1485900" cy="1191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4" name="Straight Connector 39"/>
          <p:cNvCxnSpPr>
            <a:cxnSpLocks noChangeShapeType="1"/>
          </p:cNvCxnSpPr>
          <p:nvPr/>
        </p:nvCxnSpPr>
        <p:spPr bwMode="auto">
          <a:xfrm>
            <a:off x="5238750" y="3807883"/>
            <a:ext cx="1428750" cy="1191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</p:spPr>
      </p:cxnSp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5043487" y="3693583"/>
          <a:ext cx="138113" cy="177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Equation" r:id="rId10" imgW="152400" imgH="203200" progId="Equation.DSMT4">
                  <p:embed/>
                </p:oleObj>
              </mc:Choice>
              <mc:Fallback>
                <p:oleObj name="Equation" r:id="rId10" imgW="152400" imgH="203200" progId="Equation.DSMT4">
                  <p:embed/>
                  <p:pic>
                    <p:nvPicPr>
                      <p:cNvPr id="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3487" y="3693583"/>
                        <a:ext cx="138113" cy="1774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4419282"/>
              </p:ext>
            </p:extLst>
          </p:nvPr>
        </p:nvGraphicFramePr>
        <p:xfrm>
          <a:off x="5743702" y="4365977"/>
          <a:ext cx="352299" cy="231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Equation" r:id="rId12" imgW="279400" imgH="190500" progId="Equation.DSMT4">
                  <p:embed/>
                </p:oleObj>
              </mc:Choice>
              <mc:Fallback>
                <p:oleObj name="Equation" r:id="rId12" imgW="279400" imgH="190500" progId="Equation.DSMT4">
                  <p:embed/>
                  <p:pic>
                    <p:nvPicPr>
                      <p:cNvPr id="1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3702" y="4365977"/>
                        <a:ext cx="352299" cy="2312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954823"/>
              </p:ext>
            </p:extLst>
          </p:nvPr>
        </p:nvGraphicFramePr>
        <p:xfrm>
          <a:off x="7296432" y="3922183"/>
          <a:ext cx="914400" cy="404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Equation" r:id="rId14" imgW="774700" imgH="355600" progId="Equation.DSMT4">
                  <p:embed/>
                </p:oleObj>
              </mc:Choice>
              <mc:Fallback>
                <p:oleObj name="Equation" r:id="rId14" imgW="774700" imgH="355600" progId="Equation.DSMT4">
                  <p:embed/>
                  <p:pic>
                    <p:nvPicPr>
                      <p:cNvPr id="1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6432" y="3922183"/>
                        <a:ext cx="914400" cy="4041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482500"/>
              </p:ext>
            </p:extLst>
          </p:nvPr>
        </p:nvGraphicFramePr>
        <p:xfrm>
          <a:off x="2546114" y="3636786"/>
          <a:ext cx="753054" cy="62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Equation" r:id="rId16" imgW="457200" imgH="393700" progId="Equation.DSMT4">
                  <p:embed/>
                </p:oleObj>
              </mc:Choice>
              <mc:Fallback>
                <p:oleObj name="Equation" r:id="rId16" imgW="457200" imgH="393700" progId="Equation.DSMT4">
                  <p:embed/>
                  <p:pic>
                    <p:nvPicPr>
                      <p:cNvPr id="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114" y="3636786"/>
                        <a:ext cx="753054" cy="625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544285"/>
              </p:ext>
            </p:extLst>
          </p:nvPr>
        </p:nvGraphicFramePr>
        <p:xfrm>
          <a:off x="2151039" y="5321112"/>
          <a:ext cx="1256230" cy="548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Equation" r:id="rId18" imgW="787400" imgH="355600" progId="Equation.DSMT4">
                  <p:embed/>
                </p:oleObj>
              </mc:Choice>
              <mc:Fallback>
                <p:oleObj name="Equation" r:id="rId18" imgW="787400" imgH="355600" progId="Equation.DSMT4">
                  <p:embed/>
                  <p:pic>
                    <p:nvPicPr>
                      <p:cNvPr id="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1039" y="5321112"/>
                        <a:ext cx="1256230" cy="548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096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Mathematical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999" y="1583948"/>
            <a:ext cx="8512002" cy="4516406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about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vs. time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Sketch a graph of position vs. time for an object that has: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velocity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constant velocity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velocity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vs. time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graph,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 slope = constant velocity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slope of the tangent line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any point gives 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instantaneous velocity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object.</a:t>
            </a:r>
          </a:p>
        </p:txBody>
      </p:sp>
    </p:spTree>
    <p:extLst>
      <p:ext uri="{BB962C8B-B14F-4D97-AF65-F5344CB8AC3E}">
        <p14:creationId xmlns:p14="http://schemas.microsoft.com/office/powerpoint/2010/main" val="289470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Graphical/mathematical relationships summed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092" y="2021416"/>
            <a:ext cx="8272843" cy="3722159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So, for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vs. time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graph, the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SLOPE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tangent line =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graph =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displacement</a:t>
            </a:r>
          </a:p>
          <a:p>
            <a:pPr lvl="1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about for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vs. 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graph?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represents: 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graph is curved, what does that mean?   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about for an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acceleration vs. 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graph?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graph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tangent line =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683523" y="3534637"/>
            <a:ext cx="2051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velocity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56294" y="3626077"/>
            <a:ext cx="3020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Changing slope means changing velocity </a:t>
            </a:r>
            <a:r>
              <a:rPr lang="mr-IN" sz="2000" i="1" dirty="0">
                <a:latin typeface="Times New Roman" panose="02020603050405020304" pitchFamily="18" charset="0"/>
                <a:ea typeface="Palatino Linotype" charset="0"/>
                <a:cs typeface="Palatino Linotype" charset="0"/>
              </a:rPr>
              <a:t>–</a:t>
            </a:r>
            <a:r>
              <a:rPr lang="en-US" sz="2000" i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object is accelerating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21906" y="4780194"/>
            <a:ext cx="2060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velocity change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83163" y="5081830"/>
            <a:ext cx="3374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“jerk” (not often used)</a:t>
            </a:r>
          </a:p>
        </p:txBody>
      </p:sp>
    </p:spTree>
    <p:extLst>
      <p:ext uri="{BB962C8B-B14F-4D97-AF65-F5344CB8AC3E}">
        <p14:creationId xmlns:p14="http://schemas.microsoft.com/office/powerpoint/2010/main" val="147852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3176042" y="5248356"/>
            <a:ext cx="1917013" cy="69995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Kinematics derivations:</a:t>
            </a:r>
            <a:b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velocity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029" y="2120266"/>
            <a:ext cx="4685253" cy="334433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Acceleration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equal to the slope of a velocity vs. time graph.</a:t>
            </a:r>
          </a:p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If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acceleration is </a:t>
            </a:r>
            <a:r>
              <a:rPr lang="en-US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slope becomes:</a:t>
            </a:r>
          </a:p>
          <a:p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This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be rewritten two ways:</a:t>
            </a:r>
          </a:p>
        </p:txBody>
      </p:sp>
      <p:grpSp>
        <p:nvGrpSpPr>
          <p:cNvPr id="4" name="Group 122"/>
          <p:cNvGrpSpPr>
            <a:grpSpLocks/>
          </p:cNvGrpSpPr>
          <p:nvPr/>
        </p:nvGrpSpPr>
        <p:grpSpPr bwMode="auto">
          <a:xfrm>
            <a:off x="5043735" y="2063402"/>
            <a:ext cx="3971925" cy="2289606"/>
            <a:chOff x="480" y="2074"/>
            <a:chExt cx="3194" cy="1766"/>
          </a:xfrm>
        </p:grpSpPr>
        <p:sp>
          <p:nvSpPr>
            <p:cNvPr id="5" name="Line 104"/>
            <p:cNvSpPr>
              <a:spLocks noChangeShapeType="1"/>
            </p:cNvSpPr>
            <p:nvPr/>
          </p:nvSpPr>
          <p:spPr bwMode="auto">
            <a:xfrm>
              <a:off x="960" y="2112"/>
              <a:ext cx="0" cy="1728"/>
            </a:xfrm>
            <a:prstGeom prst="line">
              <a:avLst/>
            </a:prstGeom>
            <a:noFill/>
            <a:ln w="28575">
              <a:solidFill>
                <a:srgbClr val="FFBC1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6" name="Line 105"/>
            <p:cNvSpPr>
              <a:spLocks noChangeShapeType="1"/>
            </p:cNvSpPr>
            <p:nvPr/>
          </p:nvSpPr>
          <p:spPr bwMode="auto">
            <a:xfrm>
              <a:off x="624" y="2976"/>
              <a:ext cx="2880" cy="0"/>
            </a:xfrm>
            <a:prstGeom prst="line">
              <a:avLst/>
            </a:prstGeom>
            <a:noFill/>
            <a:ln w="28575">
              <a:solidFill>
                <a:srgbClr val="FFBC1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7" name="Line 108"/>
            <p:cNvSpPr>
              <a:spLocks noChangeShapeType="1"/>
            </p:cNvSpPr>
            <p:nvPr/>
          </p:nvSpPr>
          <p:spPr bwMode="auto">
            <a:xfrm flipV="1">
              <a:off x="480" y="2736"/>
              <a:ext cx="1104" cy="9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" name="Line 109"/>
            <p:cNvSpPr>
              <a:spLocks noChangeShapeType="1"/>
            </p:cNvSpPr>
            <p:nvPr/>
          </p:nvSpPr>
          <p:spPr bwMode="auto">
            <a:xfrm>
              <a:off x="2208" y="2304"/>
              <a:ext cx="1152" cy="91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9" name="Text Box 111"/>
            <p:cNvSpPr txBox="1">
              <a:spLocks/>
            </p:cNvSpPr>
            <p:nvPr/>
          </p:nvSpPr>
          <p:spPr bwMode="auto">
            <a:xfrm>
              <a:off x="724" y="2074"/>
              <a:ext cx="22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500"/>
                <a:t>v</a:t>
              </a:r>
            </a:p>
          </p:txBody>
        </p:sp>
        <p:sp>
          <p:nvSpPr>
            <p:cNvPr id="10" name="Text Box 112"/>
            <p:cNvSpPr txBox="1">
              <a:spLocks/>
            </p:cNvSpPr>
            <p:nvPr/>
          </p:nvSpPr>
          <p:spPr bwMode="auto">
            <a:xfrm>
              <a:off x="3465" y="2918"/>
              <a:ext cx="20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500"/>
                <a:t>t</a:t>
              </a:r>
            </a:p>
          </p:txBody>
        </p:sp>
        <p:sp>
          <p:nvSpPr>
            <p:cNvPr id="11" name="Line 114"/>
            <p:cNvSpPr>
              <a:spLocks noChangeShapeType="1"/>
            </p:cNvSpPr>
            <p:nvPr/>
          </p:nvSpPr>
          <p:spPr bwMode="auto">
            <a:xfrm>
              <a:off x="2448" y="2496"/>
              <a:ext cx="0" cy="624"/>
            </a:xfrm>
            <a:prstGeom prst="line">
              <a:avLst/>
            </a:prstGeom>
            <a:noFill/>
            <a:ln w="25400">
              <a:solidFill>
                <a:srgbClr val="E30D1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2" name="Line 115"/>
            <p:cNvSpPr>
              <a:spLocks noChangeShapeType="1"/>
            </p:cNvSpPr>
            <p:nvPr/>
          </p:nvSpPr>
          <p:spPr bwMode="auto">
            <a:xfrm>
              <a:off x="2448" y="3120"/>
              <a:ext cx="752" cy="0"/>
            </a:xfrm>
            <a:prstGeom prst="line">
              <a:avLst/>
            </a:prstGeom>
            <a:noFill/>
            <a:ln w="25400">
              <a:solidFill>
                <a:srgbClr val="11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3" name="Line 116"/>
            <p:cNvSpPr>
              <a:spLocks noChangeShapeType="1"/>
            </p:cNvSpPr>
            <p:nvPr/>
          </p:nvSpPr>
          <p:spPr bwMode="auto">
            <a:xfrm>
              <a:off x="1392" y="2880"/>
              <a:ext cx="0" cy="768"/>
            </a:xfrm>
            <a:prstGeom prst="line">
              <a:avLst/>
            </a:prstGeom>
            <a:noFill/>
            <a:ln w="25400">
              <a:solidFill>
                <a:srgbClr val="E30D1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4" name="Line 117"/>
            <p:cNvSpPr>
              <a:spLocks noChangeShapeType="1"/>
            </p:cNvSpPr>
            <p:nvPr/>
          </p:nvSpPr>
          <p:spPr bwMode="auto">
            <a:xfrm>
              <a:off x="528" y="3648"/>
              <a:ext cx="864" cy="0"/>
            </a:xfrm>
            <a:prstGeom prst="line">
              <a:avLst/>
            </a:prstGeom>
            <a:noFill/>
            <a:ln w="25400">
              <a:solidFill>
                <a:srgbClr val="11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aphicFrame>
          <p:nvGraphicFramePr>
            <p:cNvPr id="15" name="Object 5"/>
            <p:cNvGraphicFramePr>
              <a:graphicFrameLocks noChangeAspect="1"/>
            </p:cNvGraphicFramePr>
            <p:nvPr/>
          </p:nvGraphicFramePr>
          <p:xfrm>
            <a:off x="2208" y="2665"/>
            <a:ext cx="228" cy="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0" name="Equation" r:id="rId3" imgW="215900" imgH="165100" progId="Equation.DSMT4">
                    <p:embed/>
                  </p:oleObj>
                </mc:Choice>
                <mc:Fallback>
                  <p:oleObj name="Equation" r:id="rId3" imgW="215900" imgH="165100" progId="Equation.DSMT4">
                    <p:embed/>
                    <p:pic>
                      <p:nvPicPr>
                        <p:cNvPr id="1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65"/>
                          <a:ext cx="228" cy="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6"/>
            <p:cNvGraphicFramePr>
              <a:graphicFrameLocks noChangeAspect="1"/>
            </p:cNvGraphicFramePr>
            <p:nvPr/>
          </p:nvGraphicFramePr>
          <p:xfrm>
            <a:off x="1440" y="3168"/>
            <a:ext cx="228" cy="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1" name="Equation" r:id="rId5" imgW="215900" imgH="165100" progId="Equation.DSMT4">
                    <p:embed/>
                  </p:oleObj>
                </mc:Choice>
                <mc:Fallback>
                  <p:oleObj name="Equation" r:id="rId5" imgW="215900" imgH="165100" progId="Equation.DSMT4">
                    <p:embed/>
                    <p:pic>
                      <p:nvPicPr>
                        <p:cNvPr id="1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0" y="3168"/>
                          <a:ext cx="228" cy="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7"/>
            <p:cNvGraphicFramePr>
              <a:graphicFrameLocks noChangeAspect="1"/>
            </p:cNvGraphicFramePr>
            <p:nvPr/>
          </p:nvGraphicFramePr>
          <p:xfrm>
            <a:off x="2701" y="3120"/>
            <a:ext cx="201" cy="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2" name="Equation" r:id="rId6" imgW="190500" imgH="165100" progId="Equation.DSMT4">
                    <p:embed/>
                  </p:oleObj>
                </mc:Choice>
                <mc:Fallback>
                  <p:oleObj name="Equation" r:id="rId6" imgW="190500" imgH="165100" progId="Equation.DSMT4">
                    <p:embed/>
                    <p:pic>
                      <p:nvPicPr>
                        <p:cNvPr id="17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1" y="3120"/>
                          <a:ext cx="201" cy="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8"/>
            <p:cNvGraphicFramePr>
              <a:graphicFrameLocks noChangeAspect="1"/>
            </p:cNvGraphicFramePr>
            <p:nvPr/>
          </p:nvGraphicFramePr>
          <p:xfrm>
            <a:off x="960" y="3648"/>
            <a:ext cx="201" cy="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3" name="Equation" r:id="rId8" imgW="190500" imgH="165100" progId="Equation.DSMT4">
                    <p:embed/>
                  </p:oleObj>
                </mc:Choice>
                <mc:Fallback>
                  <p:oleObj name="Equation" r:id="rId8" imgW="190500" imgH="165100" progId="Equation.DSMT4">
                    <p:embed/>
                    <p:pic>
                      <p:nvPicPr>
                        <p:cNvPr id="1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3648"/>
                          <a:ext cx="201" cy="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" name="Text Box 107"/>
          <p:cNvSpPr txBox="1">
            <a:spLocks/>
          </p:cNvSpPr>
          <p:nvPr/>
        </p:nvSpPr>
        <p:spPr bwMode="auto">
          <a:xfrm>
            <a:off x="2426882" y="5407402"/>
            <a:ext cx="400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800" dirty="0">
                <a:solidFill>
                  <a:srgbClr val="C00000"/>
                </a:solidFill>
                <a:latin typeface="Palatino Linotype" charset="0"/>
                <a:ea typeface="Palatino Linotype" charset="0"/>
                <a:cs typeface="Palatino Linotype" charset="0"/>
              </a:rPr>
              <a:t>or</a:t>
            </a:r>
            <a:endParaRPr lang="en-US" altLang="en-US" sz="1500" dirty="0">
              <a:solidFill>
                <a:srgbClr val="C00000"/>
              </a:solidFill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612800"/>
              </p:ext>
            </p:extLst>
          </p:nvPr>
        </p:nvGraphicFramePr>
        <p:xfrm>
          <a:off x="902846" y="5248356"/>
          <a:ext cx="1368616" cy="806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Equation" r:id="rId9" imgW="711200" imgH="419100" progId="Equation.DSMT4">
                  <p:embed/>
                </p:oleObj>
              </mc:Choice>
              <mc:Fallback>
                <p:oleObj name="Equation" r:id="rId9" imgW="7112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2846" y="5248356"/>
                        <a:ext cx="1368616" cy="806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308457"/>
              </p:ext>
            </p:extLst>
          </p:nvPr>
        </p:nvGraphicFramePr>
        <p:xfrm>
          <a:off x="3326926" y="5336285"/>
          <a:ext cx="1589088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5" name="Equation" r:id="rId11" imgW="825500" imgH="241300" progId="Equation.DSMT4">
                  <p:embed/>
                </p:oleObj>
              </mc:Choice>
              <mc:Fallback>
                <p:oleObj name="Equation" r:id="rId11" imgW="8255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26926" y="5336285"/>
                        <a:ext cx="1589088" cy="46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832573"/>
              </p:ext>
            </p:extLst>
          </p:nvPr>
        </p:nvGraphicFramePr>
        <p:xfrm>
          <a:off x="1923430" y="3803728"/>
          <a:ext cx="1500294" cy="72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6" name="Equation" r:id="rId13" imgW="863600" imgH="419100" progId="Equation.DSMT4">
                  <p:embed/>
                </p:oleObj>
              </mc:Choice>
              <mc:Fallback>
                <p:oleObj name="Equation" r:id="rId13" imgW="8636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23430" y="3803728"/>
                        <a:ext cx="1500294" cy="727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308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255" y="2092404"/>
            <a:ext cx="4274237" cy="430839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Displacement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equal to the area underneath a velocity vs. time graph.</a:t>
            </a:r>
          </a:p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acceleration is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graph is a straight line. To find the area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rewritten two ways: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88226" y="5121527"/>
            <a:ext cx="3413671" cy="7143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9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Kinematics derivations:</a:t>
            </a:r>
            <a:b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displacement equation</a:t>
            </a:r>
          </a:p>
        </p:txBody>
      </p: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4937998" y="1711234"/>
            <a:ext cx="4454196" cy="3722065"/>
            <a:chOff x="3333" y="1056"/>
            <a:chExt cx="3419" cy="2806"/>
          </a:xfrm>
        </p:grpSpPr>
        <p:sp>
          <p:nvSpPr>
            <p:cNvPr id="5" name="Rectangle 48"/>
            <p:cNvSpPr>
              <a:spLocks/>
            </p:cNvSpPr>
            <p:nvPr/>
          </p:nvSpPr>
          <p:spPr bwMode="auto">
            <a:xfrm>
              <a:off x="4608" y="2448"/>
              <a:ext cx="1344" cy="672"/>
            </a:xfrm>
            <a:prstGeom prst="rect">
              <a:avLst/>
            </a:prstGeom>
            <a:solidFill>
              <a:srgbClr val="E4FF0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6" name="Line 49"/>
            <p:cNvSpPr>
              <a:spLocks noChangeShapeType="1"/>
            </p:cNvSpPr>
            <p:nvPr/>
          </p:nvSpPr>
          <p:spPr bwMode="auto">
            <a:xfrm>
              <a:off x="3595" y="1450"/>
              <a:ext cx="0" cy="176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7" name="Line 50"/>
            <p:cNvSpPr>
              <a:spLocks noChangeShapeType="1"/>
            </p:cNvSpPr>
            <p:nvPr/>
          </p:nvSpPr>
          <p:spPr bwMode="auto">
            <a:xfrm>
              <a:off x="3454" y="3147"/>
              <a:ext cx="329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" name="Line 51"/>
            <p:cNvSpPr>
              <a:spLocks noChangeShapeType="1"/>
            </p:cNvSpPr>
            <p:nvPr/>
          </p:nvSpPr>
          <p:spPr bwMode="auto">
            <a:xfrm flipV="1">
              <a:off x="4156" y="1416"/>
              <a:ext cx="2210" cy="132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9" name="Line 52"/>
            <p:cNvSpPr>
              <a:spLocks noChangeShapeType="1"/>
            </p:cNvSpPr>
            <p:nvPr/>
          </p:nvSpPr>
          <p:spPr bwMode="auto">
            <a:xfrm>
              <a:off x="3595" y="2468"/>
              <a:ext cx="101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0" name="Line 53"/>
            <p:cNvSpPr>
              <a:spLocks noChangeShapeType="1"/>
            </p:cNvSpPr>
            <p:nvPr/>
          </p:nvSpPr>
          <p:spPr bwMode="auto">
            <a:xfrm flipV="1">
              <a:off x="3595" y="1645"/>
              <a:ext cx="2385" cy="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1" name="Line 54"/>
            <p:cNvSpPr>
              <a:spLocks noChangeShapeType="1"/>
            </p:cNvSpPr>
            <p:nvPr/>
          </p:nvSpPr>
          <p:spPr bwMode="auto">
            <a:xfrm>
              <a:off x="4612" y="2468"/>
              <a:ext cx="0" cy="6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aphicFrame>
          <p:nvGraphicFramePr>
            <p:cNvPr id="12" name="Object 4"/>
            <p:cNvGraphicFramePr>
              <a:graphicFrameLocks noChangeAspect="1"/>
            </p:cNvGraphicFramePr>
            <p:nvPr/>
          </p:nvGraphicFramePr>
          <p:xfrm>
            <a:off x="3349" y="2332"/>
            <a:ext cx="193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5" name="Equation" r:id="rId3" imgW="152400" imgH="203200" progId="Equation.DSMT4">
                    <p:embed/>
                  </p:oleObj>
                </mc:Choice>
                <mc:Fallback>
                  <p:oleObj name="Equation" r:id="rId3" imgW="152400" imgH="203200" progId="Equation.DSMT4">
                    <p:embed/>
                    <p:pic>
                      <p:nvPicPr>
                        <p:cNvPr id="1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9" y="2332"/>
                          <a:ext cx="193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5"/>
            <p:cNvGraphicFramePr>
              <a:graphicFrameLocks noChangeAspect="1"/>
            </p:cNvGraphicFramePr>
            <p:nvPr/>
          </p:nvGraphicFramePr>
          <p:xfrm>
            <a:off x="3333" y="1551"/>
            <a:ext cx="225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6" name="Equation" r:id="rId5" imgW="177800" imgH="203200" progId="Equation.DSMT4">
                    <p:embed/>
                  </p:oleObj>
                </mc:Choice>
                <mc:Fallback>
                  <p:oleObj name="Equation" r:id="rId5" imgW="177800" imgH="203200" progId="Equation.DSMT4">
                    <p:embed/>
                    <p:pic>
                      <p:nvPicPr>
                        <p:cNvPr id="1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3" y="1551"/>
                          <a:ext cx="225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6"/>
            <p:cNvGraphicFramePr>
              <a:graphicFrameLocks noChangeAspect="1"/>
            </p:cNvGraphicFramePr>
            <p:nvPr/>
          </p:nvGraphicFramePr>
          <p:xfrm>
            <a:off x="4541" y="3135"/>
            <a:ext cx="177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7" name="Equation" r:id="rId7" imgW="139700" imgH="203200" progId="Equation.DSMT4">
                    <p:embed/>
                  </p:oleObj>
                </mc:Choice>
                <mc:Fallback>
                  <p:oleObj name="Equation" r:id="rId7" imgW="139700" imgH="203200" progId="Equation.DSMT4">
                    <p:embed/>
                    <p:pic>
                      <p:nvPicPr>
                        <p:cNvPr id="1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41" y="3135"/>
                          <a:ext cx="177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7"/>
            <p:cNvGraphicFramePr>
              <a:graphicFrameLocks noChangeAspect="1"/>
            </p:cNvGraphicFramePr>
            <p:nvPr/>
          </p:nvGraphicFramePr>
          <p:xfrm>
            <a:off x="5858" y="3135"/>
            <a:ext cx="192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8" name="Equation" r:id="rId9" imgW="152400" imgH="203200" progId="Equation.DSMT4">
                    <p:embed/>
                  </p:oleObj>
                </mc:Choice>
                <mc:Fallback>
                  <p:oleObj name="Equation" r:id="rId9" imgW="152400" imgH="203200" progId="Equation.DSMT4">
                    <p:embed/>
                    <p:pic>
                      <p:nvPicPr>
                        <p:cNvPr id="15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8" y="3135"/>
                          <a:ext cx="192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AutoShape 59"/>
            <p:cNvSpPr>
              <a:spLocks/>
            </p:cNvSpPr>
            <p:nvPr/>
          </p:nvSpPr>
          <p:spPr bwMode="auto">
            <a:xfrm rot="-5400000">
              <a:off x="5256" y="2904"/>
              <a:ext cx="96" cy="1296"/>
            </a:xfrm>
            <a:prstGeom prst="leftBrace">
              <a:avLst>
                <a:gd name="adj1" fmla="val 112500"/>
                <a:gd name="adj2" fmla="val 5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graphicFrame>
          <p:nvGraphicFramePr>
            <p:cNvPr id="17" name="Object 8"/>
            <p:cNvGraphicFramePr>
              <a:graphicFrameLocks noChangeAspect="1"/>
            </p:cNvGraphicFramePr>
            <p:nvPr/>
          </p:nvGraphicFramePr>
          <p:xfrm>
            <a:off x="5178" y="3642"/>
            <a:ext cx="254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9" name="Equation" r:id="rId11" imgW="190500" imgH="165100" progId="Equation.DSMT4">
                    <p:embed/>
                  </p:oleObj>
                </mc:Choice>
                <mc:Fallback>
                  <p:oleObj name="Equation" r:id="rId11" imgW="190500" imgH="165100" progId="Equation.DSMT4">
                    <p:embed/>
                    <p:pic>
                      <p:nvPicPr>
                        <p:cNvPr id="17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78" y="3642"/>
                          <a:ext cx="254" cy="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9"/>
            <p:cNvGraphicFramePr>
              <a:graphicFrameLocks noChangeAspect="1"/>
            </p:cNvGraphicFramePr>
            <p:nvPr/>
          </p:nvGraphicFramePr>
          <p:xfrm>
            <a:off x="4656" y="2640"/>
            <a:ext cx="1192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0" name="Equation" r:id="rId13" imgW="1320800" imgH="431800" progId="Equation.DSMT4">
                    <p:embed/>
                  </p:oleObj>
                </mc:Choice>
                <mc:Fallback>
                  <p:oleObj name="Equation" r:id="rId13" imgW="1320800" imgH="431800" progId="Equation.DSMT4">
                    <p:embed/>
                    <p:pic>
                      <p:nvPicPr>
                        <p:cNvPr id="18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2640"/>
                          <a:ext cx="1192" cy="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AutoShape 62"/>
            <p:cNvSpPr>
              <a:spLocks/>
            </p:cNvSpPr>
            <p:nvPr/>
          </p:nvSpPr>
          <p:spPr bwMode="auto">
            <a:xfrm flipH="1">
              <a:off x="4656" y="1680"/>
              <a:ext cx="1296" cy="768"/>
            </a:xfrm>
            <a:prstGeom prst="rtTriangle">
              <a:avLst/>
            </a:prstGeom>
            <a:solidFill>
              <a:srgbClr val="E30D18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graphicFrame>
          <p:nvGraphicFramePr>
            <p:cNvPr id="20" name="Object 10"/>
            <p:cNvGraphicFramePr>
              <a:graphicFrameLocks noChangeAspect="1"/>
            </p:cNvGraphicFramePr>
            <p:nvPr/>
          </p:nvGraphicFramePr>
          <p:xfrm>
            <a:off x="4032" y="1056"/>
            <a:ext cx="1502" cy="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1" name="Equation" r:id="rId15" imgW="1663700" imgH="901700" progId="Equation.DSMT4">
                    <p:embed/>
                  </p:oleObj>
                </mc:Choice>
                <mc:Fallback>
                  <p:oleObj name="Equation" r:id="rId15" imgW="1663700" imgH="901700" progId="Equation.DSMT4">
                    <p:embed/>
                    <p:pic>
                      <p:nvPicPr>
                        <p:cNvPr id="2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1056"/>
                          <a:ext cx="1502" cy="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Line 64"/>
            <p:cNvSpPr>
              <a:spLocks noChangeShapeType="1"/>
            </p:cNvSpPr>
            <p:nvPr/>
          </p:nvSpPr>
          <p:spPr bwMode="auto">
            <a:xfrm>
              <a:off x="5376" y="1536"/>
              <a:ext cx="240" cy="5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</p:grpSp>
      <p:cxnSp>
        <p:nvCxnSpPr>
          <p:cNvPr id="23" name="Straight Arrow Connector 22"/>
          <p:cNvCxnSpPr/>
          <p:nvPr/>
        </p:nvCxnSpPr>
        <p:spPr>
          <a:xfrm>
            <a:off x="2956287" y="4246601"/>
            <a:ext cx="1099424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07"/>
          <p:cNvSpPr txBox="1">
            <a:spLocks/>
          </p:cNvSpPr>
          <p:nvPr/>
        </p:nvSpPr>
        <p:spPr bwMode="auto">
          <a:xfrm>
            <a:off x="3170237" y="5287376"/>
            <a:ext cx="4912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solidFill>
                  <a:srgbClr val="C00000"/>
                </a:solidFill>
                <a:latin typeface="Palatino Linotype" charset="0"/>
                <a:ea typeface="Palatino Linotype" charset="0"/>
                <a:cs typeface="Palatino Linotype" charset="0"/>
              </a:rPr>
              <a:t>or</a:t>
            </a:r>
            <a:endParaRPr lang="en-US" altLang="en-US" sz="1500" dirty="0">
              <a:solidFill>
                <a:srgbClr val="C00000"/>
              </a:solidFill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703719"/>
              </p:ext>
            </p:extLst>
          </p:nvPr>
        </p:nvGraphicFramePr>
        <p:xfrm>
          <a:off x="3776810" y="5057427"/>
          <a:ext cx="317817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Equation" r:id="rId17" imgW="1651000" imgH="419100" progId="Equation.DSMT4">
                  <p:embed/>
                </p:oleObj>
              </mc:Choice>
              <mc:Fallback>
                <p:oleObj name="Equation" r:id="rId17" imgW="16510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776810" y="5057427"/>
                        <a:ext cx="3178175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080985"/>
              </p:ext>
            </p:extLst>
          </p:nvPr>
        </p:nvGraphicFramePr>
        <p:xfrm>
          <a:off x="457200" y="5087312"/>
          <a:ext cx="2713037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Equation" r:id="rId19" imgW="1409700" imgH="419100" progId="Equation.DSMT4">
                  <p:embed/>
                </p:oleObj>
              </mc:Choice>
              <mc:Fallback>
                <p:oleObj name="Equation" r:id="rId19" imgW="14097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57200" y="5087312"/>
                        <a:ext cx="2713037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543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Kinematics derivations:       </a:t>
            </a:r>
            <a:b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the average-velocity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885" y="2059517"/>
            <a:ext cx="4216148" cy="334433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j-lt"/>
              </a:rPr>
              <a:t>For a </a:t>
            </a:r>
            <a:r>
              <a:rPr lang="en-US" sz="2400" u="sng" dirty="0">
                <a:latin typeface="+mj-lt"/>
              </a:rPr>
              <a:t>constant acceleration</a:t>
            </a:r>
            <a:r>
              <a:rPr lang="en-US" sz="2400" dirty="0">
                <a:latin typeface="+mj-lt"/>
              </a:rPr>
              <a:t> situation:</a:t>
            </a:r>
          </a:p>
          <a:p>
            <a:endParaRPr lang="en-US" sz="2400" dirty="0">
              <a:latin typeface="+mj-lt"/>
            </a:endParaRP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The area under the graph is still the net displacement, and using </a:t>
            </a:r>
            <a:r>
              <a:rPr lang="en-US" sz="2400" dirty="0" err="1">
                <a:latin typeface="+mj-lt"/>
              </a:rPr>
              <a:t>v</a:t>
            </a:r>
            <a:r>
              <a:rPr lang="en-US" sz="2400" baseline="-25000" dirty="0" err="1">
                <a:latin typeface="+mj-lt"/>
              </a:rPr>
              <a:t>avg</a:t>
            </a:r>
            <a:r>
              <a:rPr lang="en-US" sz="2400" dirty="0">
                <a:latin typeface="+mj-lt"/>
              </a:rPr>
              <a:t>: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087641" y="1902763"/>
            <a:ext cx="4863478" cy="4027774"/>
            <a:chOff x="3708400" y="457200"/>
            <a:chExt cx="5838825" cy="4835525"/>
          </a:xfrm>
        </p:grpSpPr>
        <p:sp>
          <p:nvSpPr>
            <p:cNvPr id="4" name="Rectangle 48"/>
            <p:cNvSpPr>
              <a:spLocks/>
            </p:cNvSpPr>
            <p:nvPr/>
          </p:nvSpPr>
          <p:spPr bwMode="auto">
            <a:xfrm>
              <a:off x="6756400" y="3048000"/>
              <a:ext cx="2133600" cy="1066800"/>
            </a:xfrm>
            <a:prstGeom prst="rect">
              <a:avLst/>
            </a:prstGeom>
            <a:solidFill>
              <a:srgbClr val="E4FF0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5" name="Line 49"/>
            <p:cNvSpPr>
              <a:spLocks noChangeShapeType="1"/>
            </p:cNvSpPr>
            <p:nvPr/>
          </p:nvSpPr>
          <p:spPr bwMode="auto">
            <a:xfrm>
              <a:off x="5148263" y="1463675"/>
              <a:ext cx="0" cy="280193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6" name="Line 51"/>
            <p:cNvSpPr>
              <a:spLocks noChangeShapeType="1"/>
            </p:cNvSpPr>
            <p:nvPr/>
          </p:nvSpPr>
          <p:spPr bwMode="auto">
            <a:xfrm flipV="1">
              <a:off x="6038850" y="1409700"/>
              <a:ext cx="3508375" cy="210185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7" name="Line 52"/>
            <p:cNvSpPr>
              <a:spLocks noChangeShapeType="1"/>
            </p:cNvSpPr>
            <p:nvPr/>
          </p:nvSpPr>
          <p:spPr bwMode="auto">
            <a:xfrm>
              <a:off x="5148263" y="3079750"/>
              <a:ext cx="16144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" name="Line 54"/>
            <p:cNvSpPr>
              <a:spLocks noChangeShapeType="1"/>
            </p:cNvSpPr>
            <p:nvPr/>
          </p:nvSpPr>
          <p:spPr bwMode="auto">
            <a:xfrm>
              <a:off x="6762750" y="3079750"/>
              <a:ext cx="0" cy="10779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aphicFrame>
          <p:nvGraphicFramePr>
            <p:cNvPr id="9" name="Object 4"/>
            <p:cNvGraphicFramePr>
              <a:graphicFrameLocks noChangeAspect="1"/>
            </p:cNvGraphicFramePr>
            <p:nvPr/>
          </p:nvGraphicFramePr>
          <p:xfrm>
            <a:off x="4757738" y="2863850"/>
            <a:ext cx="306387" cy="395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0" name="Equation" r:id="rId3" imgW="152400" imgH="203200" progId="Equation.DSMT4">
                    <p:embed/>
                  </p:oleObj>
                </mc:Choice>
                <mc:Fallback>
                  <p:oleObj name="Equation" r:id="rId3" imgW="152400" imgH="203200" progId="Equation.DSMT4">
                    <p:embed/>
                    <p:pic>
                      <p:nvPicPr>
                        <p:cNvPr id="9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57738" y="2863850"/>
                          <a:ext cx="306387" cy="395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5"/>
            <p:cNvGraphicFramePr>
              <a:graphicFrameLocks noChangeAspect="1"/>
            </p:cNvGraphicFramePr>
            <p:nvPr/>
          </p:nvGraphicFramePr>
          <p:xfrm>
            <a:off x="4732338" y="1624013"/>
            <a:ext cx="357187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1" name="Equation" r:id="rId5" imgW="177800" imgH="203200" progId="Equation.DSMT4">
                    <p:embed/>
                  </p:oleObj>
                </mc:Choice>
                <mc:Fallback>
                  <p:oleObj name="Equation" r:id="rId5" imgW="177800" imgH="203200" progId="Equation.DSMT4">
                    <p:embed/>
                    <p:pic>
                      <p:nvPicPr>
                        <p:cNvPr id="1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2338" y="1624013"/>
                          <a:ext cx="357187" cy="395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6"/>
            <p:cNvGraphicFramePr>
              <a:graphicFrameLocks noChangeAspect="1"/>
            </p:cNvGraphicFramePr>
            <p:nvPr/>
          </p:nvGraphicFramePr>
          <p:xfrm>
            <a:off x="6650038" y="4138613"/>
            <a:ext cx="280987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2" name="Equation" r:id="rId7" imgW="139700" imgH="203200" progId="Equation.DSMT4">
                    <p:embed/>
                  </p:oleObj>
                </mc:Choice>
                <mc:Fallback>
                  <p:oleObj name="Equation" r:id="rId7" imgW="139700" imgH="203200" progId="Equation.DSMT4">
                    <p:embed/>
                    <p:pic>
                      <p:nvPicPr>
                        <p:cNvPr id="11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50038" y="4138613"/>
                          <a:ext cx="280987" cy="395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7"/>
            <p:cNvGraphicFramePr>
              <a:graphicFrameLocks noChangeAspect="1"/>
            </p:cNvGraphicFramePr>
            <p:nvPr/>
          </p:nvGraphicFramePr>
          <p:xfrm>
            <a:off x="8740775" y="4138613"/>
            <a:ext cx="304800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3" name="Equation" r:id="rId9" imgW="152400" imgH="203200" progId="Equation.DSMT4">
                    <p:embed/>
                  </p:oleObj>
                </mc:Choice>
                <mc:Fallback>
                  <p:oleObj name="Equation" r:id="rId9" imgW="152400" imgH="203200" progId="Equation.DSMT4">
                    <p:embed/>
                    <p:pic>
                      <p:nvPicPr>
                        <p:cNvPr id="12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40775" y="4138613"/>
                          <a:ext cx="304800" cy="395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AutoShape 59"/>
            <p:cNvSpPr>
              <a:spLocks/>
            </p:cNvSpPr>
            <p:nvPr/>
          </p:nvSpPr>
          <p:spPr bwMode="auto">
            <a:xfrm rot="16200000">
              <a:off x="7785100" y="3771900"/>
              <a:ext cx="152400" cy="2057400"/>
            </a:xfrm>
            <a:prstGeom prst="leftBrace">
              <a:avLst>
                <a:gd name="adj1" fmla="val 112500"/>
                <a:gd name="adj2" fmla="val 50000"/>
              </a:avLst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graphicFrame>
          <p:nvGraphicFramePr>
            <p:cNvPr id="14" name="Object 8"/>
            <p:cNvGraphicFramePr>
              <a:graphicFrameLocks noChangeAspect="1"/>
            </p:cNvGraphicFramePr>
            <p:nvPr/>
          </p:nvGraphicFramePr>
          <p:xfrm>
            <a:off x="7661275" y="4943475"/>
            <a:ext cx="403225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4" name="Equation" r:id="rId11" imgW="190500" imgH="165100" progId="Equation.DSMT4">
                    <p:embed/>
                  </p:oleObj>
                </mc:Choice>
                <mc:Fallback>
                  <p:oleObj name="Equation" r:id="rId11" imgW="190500" imgH="165100" progId="Equation.DSMT4">
                    <p:embed/>
                    <p:pic>
                      <p:nvPicPr>
                        <p:cNvPr id="14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61275" y="4943475"/>
                          <a:ext cx="403225" cy="349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9"/>
            <p:cNvGraphicFramePr>
              <a:graphicFrameLocks noChangeAspect="1"/>
            </p:cNvGraphicFramePr>
            <p:nvPr/>
          </p:nvGraphicFramePr>
          <p:xfrm>
            <a:off x="6832600" y="3352800"/>
            <a:ext cx="1892300" cy="617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5" name="Equation" r:id="rId13" imgW="1320800" imgH="431800" progId="Equation.DSMT4">
                    <p:embed/>
                  </p:oleObj>
                </mc:Choice>
                <mc:Fallback>
                  <p:oleObj name="Equation" r:id="rId13" imgW="1320800" imgH="431800" progId="Equation.DSMT4">
                    <p:embed/>
                    <p:pic>
                      <p:nvPicPr>
                        <p:cNvPr id="15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2600" y="3352800"/>
                          <a:ext cx="1892300" cy="617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AutoShape 62"/>
            <p:cNvSpPr>
              <a:spLocks/>
            </p:cNvSpPr>
            <p:nvPr/>
          </p:nvSpPr>
          <p:spPr bwMode="auto">
            <a:xfrm flipH="1">
              <a:off x="6832600" y="1828800"/>
              <a:ext cx="2057400" cy="1219200"/>
            </a:xfrm>
            <a:prstGeom prst="rtTriangle">
              <a:avLst/>
            </a:prstGeom>
            <a:solidFill>
              <a:srgbClr val="E30D18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graphicFrame>
          <p:nvGraphicFramePr>
            <p:cNvPr id="17" name="Object 10"/>
            <p:cNvGraphicFramePr>
              <a:graphicFrameLocks noChangeAspect="1"/>
            </p:cNvGraphicFramePr>
            <p:nvPr/>
          </p:nvGraphicFramePr>
          <p:xfrm>
            <a:off x="5565775" y="457200"/>
            <a:ext cx="2020888" cy="1289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6" name="Equation" r:id="rId15" imgW="1409700" imgH="901700" progId="Equation.DSMT4">
                    <p:embed/>
                  </p:oleObj>
                </mc:Choice>
                <mc:Fallback>
                  <p:oleObj name="Equation" r:id="rId15" imgW="1409700" imgH="901700" progId="Equation.DSMT4">
                    <p:embed/>
                    <p:pic>
                      <p:nvPicPr>
                        <p:cNvPr id="17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65775" y="457200"/>
                          <a:ext cx="2020888" cy="1289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Line 53"/>
            <p:cNvSpPr>
              <a:spLocks noChangeShapeType="1"/>
            </p:cNvSpPr>
            <p:nvPr/>
          </p:nvSpPr>
          <p:spPr bwMode="auto">
            <a:xfrm flipV="1">
              <a:off x="5156200" y="2382838"/>
              <a:ext cx="3786188" cy="555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aphicFrame>
          <p:nvGraphicFramePr>
            <p:cNvPr id="19" name="Object 11"/>
            <p:cNvGraphicFramePr>
              <a:graphicFrameLocks noChangeAspect="1"/>
            </p:cNvGraphicFramePr>
            <p:nvPr/>
          </p:nvGraphicFramePr>
          <p:xfrm>
            <a:off x="3708400" y="2209800"/>
            <a:ext cx="1327150" cy="584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7" name="Equation" r:id="rId17" imgW="863600" imgH="393700" progId="Equation.DSMT4">
                    <p:embed/>
                  </p:oleObj>
                </mc:Choice>
                <mc:Fallback>
                  <p:oleObj name="Equation" r:id="rId17" imgW="863600" imgH="393700" progId="Equation.DSMT4">
                    <p:embed/>
                    <p:pic>
                      <p:nvPicPr>
                        <p:cNvPr id="19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8400" y="2209800"/>
                          <a:ext cx="1327150" cy="584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Right Triangle 26"/>
            <p:cNvSpPr>
              <a:spLocks noChangeArrowheads="1"/>
            </p:cNvSpPr>
            <p:nvPr/>
          </p:nvSpPr>
          <p:spPr bwMode="auto">
            <a:xfrm flipV="1">
              <a:off x="6756400" y="2438400"/>
              <a:ext cx="1066800" cy="609600"/>
            </a:xfrm>
            <a:prstGeom prst="rtTriangle">
              <a:avLst/>
            </a:prstGeom>
            <a:solidFill>
              <a:srgbClr val="008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21" name="Right Triangle 27"/>
            <p:cNvSpPr>
              <a:spLocks noChangeArrowheads="1"/>
            </p:cNvSpPr>
            <p:nvPr/>
          </p:nvSpPr>
          <p:spPr bwMode="auto">
            <a:xfrm flipH="1">
              <a:off x="7823200" y="1828800"/>
              <a:ext cx="1066800" cy="609600"/>
            </a:xfrm>
            <a:prstGeom prst="rtTriangl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</p:grp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341992"/>
              </p:ext>
            </p:extLst>
          </p:nvPr>
        </p:nvGraphicFramePr>
        <p:xfrm>
          <a:off x="2032315" y="2696152"/>
          <a:ext cx="1687513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" name="Equation" r:id="rId19" imgW="876300" imgH="419100" progId="Equation.DSMT4">
                  <p:embed/>
                </p:oleObj>
              </mc:Choice>
              <mc:Fallback>
                <p:oleObj name="Equation" r:id="rId19" imgW="8763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032315" y="2696152"/>
                        <a:ext cx="1687513" cy="80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377836"/>
              </p:ext>
            </p:extLst>
          </p:nvPr>
        </p:nvGraphicFramePr>
        <p:xfrm>
          <a:off x="2032000" y="4985375"/>
          <a:ext cx="1687513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" name="Equation" r:id="rId21" imgW="876300" imgH="266700" progId="Equation.DSMT4">
                  <p:embed/>
                </p:oleObj>
              </mc:Choice>
              <mc:Fallback>
                <p:oleObj name="Equation" r:id="rId21" imgW="8763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032000" y="4985375"/>
                        <a:ext cx="1687513" cy="51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9425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70247" y="2475384"/>
            <a:ext cx="8316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We know from before that                       and                       for any constant acceleration situation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Kinematics derivations:</a:t>
            </a:r>
            <a:b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combination equation</a:t>
            </a: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116693"/>
              </p:ext>
            </p:extLst>
          </p:nvPr>
        </p:nvGraphicFramePr>
        <p:xfrm>
          <a:off x="5623470" y="4207783"/>
          <a:ext cx="1891927" cy="1801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Equation" r:id="rId3" imgW="1168400" imgH="1117600" progId="Equation.DSMT4">
                  <p:embed/>
                </p:oleObj>
              </mc:Choice>
              <mc:Fallback>
                <p:oleObj name="Equation" r:id="rId3" imgW="1168400" imgH="1117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3470" y="4207783"/>
                        <a:ext cx="1891927" cy="18013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342801"/>
              </p:ext>
            </p:extLst>
          </p:nvPr>
        </p:nvGraphicFramePr>
        <p:xfrm>
          <a:off x="3488142" y="2347642"/>
          <a:ext cx="1382082" cy="65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Equation" r:id="rId5" imgW="876300" imgH="419100" progId="Equation.DSMT4">
                  <p:embed/>
                </p:oleObj>
              </mc:Choice>
              <mc:Fallback>
                <p:oleObj name="Equation" r:id="rId5" imgW="8763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88142" y="2347642"/>
                        <a:ext cx="1382082" cy="659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032706"/>
              </p:ext>
            </p:extLst>
          </p:nvPr>
        </p:nvGraphicFramePr>
        <p:xfrm>
          <a:off x="5341616" y="2523755"/>
          <a:ext cx="1350537" cy="40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Equation" r:id="rId7" imgW="876300" imgH="266700" progId="Equation.DSMT4">
                  <p:embed/>
                </p:oleObj>
              </mc:Choice>
              <mc:Fallback>
                <p:oleObj name="Equation" r:id="rId7" imgW="8763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41616" y="2523755"/>
                        <a:ext cx="1350537" cy="40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5967"/>
              </p:ext>
            </p:extLst>
          </p:nvPr>
        </p:nvGraphicFramePr>
        <p:xfrm>
          <a:off x="7515397" y="3207928"/>
          <a:ext cx="1124802" cy="662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Equation" r:id="rId9" imgW="711200" imgH="419100" progId="Equation.DSMT4">
                  <p:embed/>
                </p:oleObj>
              </mc:Choice>
              <mc:Fallback>
                <p:oleObj name="Equation" r:id="rId9" imgW="7112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15397" y="3207928"/>
                        <a:ext cx="1124802" cy="662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9890" y="1615098"/>
            <a:ext cx="8316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Note: you will never have to derive this for me, but you should know where it comes from!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0247" y="3335670"/>
            <a:ext cx="8316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We are going to combine these with the definition of acceleration                      to derive the third kinematic equation.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0247" y="4232441"/>
            <a:ext cx="8316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From                       and        we can write: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191545"/>
              </p:ext>
            </p:extLst>
          </p:nvPr>
        </p:nvGraphicFramePr>
        <p:xfrm>
          <a:off x="1388231" y="4281757"/>
          <a:ext cx="1350537" cy="40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Equation" r:id="rId11" imgW="876300" imgH="266700" progId="Equation.DSMT4">
                  <p:embed/>
                </p:oleObj>
              </mc:Choice>
              <mc:Fallback>
                <p:oleObj name="Equation" r:id="rId11" imgW="8763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88231" y="4281757"/>
                        <a:ext cx="1350537" cy="40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687701"/>
              </p:ext>
            </p:extLst>
          </p:nvPr>
        </p:nvGraphicFramePr>
        <p:xfrm>
          <a:off x="3181562" y="4269428"/>
          <a:ext cx="41116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Equation" r:id="rId12" imgW="266700" imgH="266700" progId="Equation.DSMT4">
                  <p:embed/>
                </p:oleObj>
              </mc:Choice>
              <mc:Fallback>
                <p:oleObj name="Equation" r:id="rId12" imgW="2667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181562" y="4269428"/>
                        <a:ext cx="411163" cy="40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252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92843" y="4351403"/>
            <a:ext cx="2573292" cy="6048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Kinematics derivations: the combination equation</a:t>
            </a:r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257733"/>
              </p:ext>
            </p:extLst>
          </p:nvPr>
        </p:nvGraphicFramePr>
        <p:xfrm>
          <a:off x="1926040" y="2256205"/>
          <a:ext cx="4320088" cy="2618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Equation" r:id="rId3" imgW="2374900" imgH="1435100" progId="Equation.DSMT4">
                  <p:embed/>
                </p:oleObj>
              </mc:Choice>
              <mc:Fallback>
                <p:oleObj name="Equation" r:id="rId3" imgW="2374900" imgH="1435100" progId="Equation.DSMT4">
                  <p:embed/>
                  <p:pic>
                    <p:nvPicPr>
                      <p:cNvPr id="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6040" y="2256205"/>
                        <a:ext cx="4320088" cy="26185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4590" y="1417638"/>
            <a:ext cx="8316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Substituting this into                         yields: 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591199"/>
              </p:ext>
            </p:extLst>
          </p:nvPr>
        </p:nvGraphicFramePr>
        <p:xfrm>
          <a:off x="2900255" y="1204448"/>
          <a:ext cx="1368616" cy="806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tion" r:id="rId5" imgW="711200" imgH="419100" progId="Equation.DSMT4">
                  <p:embed/>
                </p:oleObj>
              </mc:Choice>
              <mc:Fallback>
                <p:oleObj name="Equation" r:id="rId5" imgW="7112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00255" y="1204448"/>
                        <a:ext cx="1368616" cy="806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697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Text Box 3"/>
          <p:cNvSpPr txBox="1">
            <a:spLocks/>
          </p:cNvSpPr>
          <p:nvPr/>
        </p:nvSpPr>
        <p:spPr bwMode="auto">
          <a:xfrm>
            <a:off x="1619846" y="1062990"/>
            <a:ext cx="590431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In college classes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derivations start with the fact that the acceleration is constant and use Calculus to derive the equations.  YOU WILL NEVER HAVE TO DUPLICATE THIS--it’s solely for your own edification and amusement.  </a:t>
            </a:r>
          </a:p>
        </p:txBody>
      </p:sp>
      <p:graphicFrame>
        <p:nvGraphicFramePr>
          <p:cNvPr id="1495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088292"/>
              </p:ext>
            </p:extLst>
          </p:nvPr>
        </p:nvGraphicFramePr>
        <p:xfrm>
          <a:off x="3104763" y="2887436"/>
          <a:ext cx="2636279" cy="258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4" imgW="1739900" imgH="1714500" progId="Equation.DSMT4">
                  <p:embed/>
                </p:oleObj>
              </mc:Choice>
              <mc:Fallback>
                <p:oleObj name="Equation" r:id="rId4" imgW="1739900" imgH="1714500" progId="Equation.DSMT4">
                  <p:embed/>
                  <p:pic>
                    <p:nvPicPr>
                      <p:cNvPr id="1495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4763" y="2887436"/>
                        <a:ext cx="2636279" cy="2587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08" name="Rectangle 5"/>
          <p:cNvSpPr>
            <a:spLocks noChangeArrowheads="1"/>
          </p:cNvSpPr>
          <p:nvPr/>
        </p:nvSpPr>
        <p:spPr bwMode="auto">
          <a:xfrm>
            <a:off x="1143000" y="857250"/>
            <a:ext cx="6858000" cy="51435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</p:spTree>
    <p:extLst>
      <p:ext uri="{BB962C8B-B14F-4D97-AF65-F5344CB8AC3E}">
        <p14:creationId xmlns:p14="http://schemas.microsoft.com/office/powerpoint/2010/main" val="1955082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8" name="Text Box 2"/>
          <p:cNvSpPr txBox="1">
            <a:spLocks/>
          </p:cNvSpPr>
          <p:nvPr/>
        </p:nvSpPr>
        <p:spPr bwMode="auto">
          <a:xfrm>
            <a:off x="1284790" y="1062991"/>
            <a:ext cx="659756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Noting that if the initial time is t = 0 (i.e., the clock starts when the object passes    ) and the final time is just “t,” and with we denote the final velocity as just “v,” the previous equations</a:t>
            </a:r>
          </a:p>
          <a:p>
            <a:pPr algn="l" eaLnBrk="1" hangingPunct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goes to:</a:t>
            </a:r>
          </a:p>
        </p:txBody>
      </p:sp>
      <p:graphicFrame>
        <p:nvGraphicFramePr>
          <p:cNvPr id="1515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9079906"/>
              </p:ext>
            </p:extLst>
          </p:nvPr>
        </p:nvGraphicFramePr>
        <p:xfrm>
          <a:off x="1352357" y="2060294"/>
          <a:ext cx="1271585" cy="311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4" name="Equation" r:id="rId4" imgW="825500" imgH="203200" progId="Equation.DSMT4">
                  <p:embed/>
                </p:oleObj>
              </mc:Choice>
              <mc:Fallback>
                <p:oleObj name="Equation" r:id="rId4" imgW="825500" imgH="203200" progId="Equation.DSMT4">
                  <p:embed/>
                  <p:pic>
                    <p:nvPicPr>
                      <p:cNvPr id="1515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357" y="2060294"/>
                        <a:ext cx="1271585" cy="3119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55" name="Object 3"/>
          <p:cNvGraphicFramePr>
            <a:graphicFrameLocks noChangeAspect="1"/>
          </p:cNvGraphicFramePr>
          <p:nvPr/>
        </p:nvGraphicFramePr>
        <p:xfrm>
          <a:off x="7323772" y="1114425"/>
          <a:ext cx="180023" cy="221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5" name="Equation" r:id="rId6" imgW="165100" imgH="203200" progId="Equation.DSMT4">
                  <p:embed/>
                </p:oleObj>
              </mc:Choice>
              <mc:Fallback>
                <p:oleObj name="Equation" r:id="rId6" imgW="165100" imgH="203200" progId="Equation.DSMT4">
                  <p:embed/>
                  <p:pic>
                    <p:nvPicPr>
                      <p:cNvPr id="1515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3772" y="1114425"/>
                        <a:ext cx="180023" cy="221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256152"/>
              </p:ext>
            </p:extLst>
          </p:nvPr>
        </p:nvGraphicFramePr>
        <p:xfrm>
          <a:off x="3533461" y="3197012"/>
          <a:ext cx="2969631" cy="254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" name="Equation" r:id="rId8" imgW="2108200" imgH="1816100" progId="Equation.DSMT4">
                  <p:embed/>
                </p:oleObj>
              </mc:Choice>
              <mc:Fallback>
                <p:oleObj name="Equation" r:id="rId8" imgW="2108200" imgH="1816100" progId="Equation.DSMT4">
                  <p:embed/>
                  <p:pic>
                    <p:nvPicPr>
                      <p:cNvPr id="1515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3461" y="3197012"/>
                        <a:ext cx="2969631" cy="254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59" name="Text Box 7"/>
          <p:cNvSpPr txBox="1">
            <a:spLocks/>
          </p:cNvSpPr>
          <p:nvPr/>
        </p:nvSpPr>
        <p:spPr bwMode="auto">
          <a:xfrm>
            <a:off x="1284790" y="2625405"/>
            <a:ext cx="29138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that, we can write:</a:t>
            </a:r>
          </a:p>
        </p:txBody>
      </p:sp>
      <p:sp>
        <p:nvSpPr>
          <p:cNvPr id="151560" name="Rectangle 6"/>
          <p:cNvSpPr>
            <a:spLocks noChangeArrowheads="1"/>
          </p:cNvSpPr>
          <p:nvPr/>
        </p:nvSpPr>
        <p:spPr bwMode="auto">
          <a:xfrm>
            <a:off x="1143000" y="857250"/>
            <a:ext cx="6858000" cy="51435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graphicFrame>
        <p:nvGraphicFramePr>
          <p:cNvPr id="151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412436"/>
              </p:ext>
            </p:extLst>
          </p:nvPr>
        </p:nvGraphicFramePr>
        <p:xfrm>
          <a:off x="3337825" y="2347614"/>
          <a:ext cx="2491497" cy="316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Equation" r:id="rId10" imgW="1587500" imgH="203200" progId="Equation.DSMT4">
                  <p:embed/>
                </p:oleObj>
              </mc:Choice>
              <mc:Fallback>
                <p:oleObj name="Equation" r:id="rId10" imgW="1587500" imgH="203200" progId="Equation.DSMT4">
                  <p:embed/>
                  <p:pic>
                    <p:nvPicPr>
                      <p:cNvPr id="1515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7825" y="2347614"/>
                        <a:ext cx="2491497" cy="3166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0299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72" y="229228"/>
            <a:ext cx="8796759" cy="89154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Using kinematic equations: step 1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4562" y="1302833"/>
            <a:ext cx="8454669" cy="36004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a frame of reference: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approaching a problem, the first thing to do is pick a frame of reference (often, but not always, the stationary Earth is a good reference frame)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you’ve chosen a reference frame, stick with it! Don’t change partway through – otherwise, your work will turn into gibberish.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 your frame of reference with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 system.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 both the zero position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positive directions </a:t>
            </a:r>
          </a:p>
          <a:p>
            <a:pPr lvl="1"/>
            <a:endParaRPr lang="en-US" sz="15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796367" y="5408134"/>
            <a:ext cx="1697999" cy="1035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345110" y="4900774"/>
            <a:ext cx="0" cy="9318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 rot="19840486">
            <a:off x="4654384" y="4621288"/>
            <a:ext cx="1697999" cy="931887"/>
            <a:chOff x="4100592" y="5398581"/>
            <a:chExt cx="2263999" cy="1242516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4100592" y="6075062"/>
              <a:ext cx="2263999" cy="13806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4832250" y="5398581"/>
              <a:ext cx="0" cy="1242516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276938" y="5128566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6878" y="4807581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69808" y="5502022"/>
            <a:ext cx="3722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+x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17400" y="4745053"/>
            <a:ext cx="3722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+y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72054" y="5865805"/>
            <a:ext cx="3169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of these is better?</a:t>
            </a:r>
          </a:p>
        </p:txBody>
      </p:sp>
    </p:spTree>
    <p:extLst>
      <p:ext uri="{BB962C8B-B14F-4D97-AF65-F5344CB8AC3E}">
        <p14:creationId xmlns:p14="http://schemas.microsoft.com/office/powerpoint/2010/main" val="1320366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Why does it matter?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Remember scalars vs. vectors?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 is very important for vectors – always measured relative to your coordinate system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Scalars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positive or negative, but don’t have direction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the freeway speed limit is 65 mph, or the temperature of a room is 72 degrees Fahrenheit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Vectors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positive or negative depending on their direction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my car’s velocity can be +65 mph or -65 mph depending on which direction I’m driving.</a:t>
            </a:r>
          </a:p>
        </p:txBody>
      </p:sp>
    </p:spTree>
    <p:extLst>
      <p:ext uri="{BB962C8B-B14F-4D97-AF65-F5344CB8AC3E}">
        <p14:creationId xmlns:p14="http://schemas.microsoft.com/office/powerpoint/2010/main" val="483684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25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Figure 2.24 on p51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34" y="1802341"/>
            <a:ext cx="5797296" cy="334433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this graph represent if it is a: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vs. time graph?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vs. time graph?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Acceleration vs. time graph?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5012055" y="2445808"/>
            <a:ext cx="3543300" cy="2571750"/>
            <a:chOff x="762000" y="990600"/>
            <a:chExt cx="4724400" cy="3429000"/>
          </a:xfrm>
        </p:grpSpPr>
        <p:sp>
          <p:nvSpPr>
            <p:cNvPr id="4" name="Line 9"/>
            <p:cNvSpPr>
              <a:spLocks noChangeShapeType="1"/>
            </p:cNvSpPr>
            <p:nvPr/>
          </p:nvSpPr>
          <p:spPr bwMode="auto">
            <a:xfrm>
              <a:off x="1219200" y="990600"/>
              <a:ext cx="0" cy="3429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" name="Line 10"/>
            <p:cNvSpPr>
              <a:spLocks noChangeShapeType="1"/>
            </p:cNvSpPr>
            <p:nvPr/>
          </p:nvSpPr>
          <p:spPr bwMode="auto">
            <a:xfrm>
              <a:off x="914400" y="2667000"/>
              <a:ext cx="4572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1143000" y="2667000"/>
              <a:ext cx="152400" cy="1524000"/>
              <a:chOff x="720" y="1680"/>
              <a:chExt cx="96" cy="960"/>
            </a:xfrm>
          </p:grpSpPr>
          <p:sp>
            <p:nvSpPr>
              <p:cNvPr id="7" name="Line 11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8" name="Line 12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9" name="Line 13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0" name="Line 14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1" name="Line 15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2" name="Line 16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3" name="Group 18"/>
            <p:cNvGrpSpPr>
              <a:grpSpLocks/>
            </p:cNvGrpSpPr>
            <p:nvPr/>
          </p:nvGrpSpPr>
          <p:grpSpPr bwMode="auto">
            <a:xfrm>
              <a:off x="1143000" y="1143000"/>
              <a:ext cx="152400" cy="1524000"/>
              <a:chOff x="720" y="1680"/>
              <a:chExt cx="96" cy="960"/>
            </a:xfrm>
          </p:grpSpPr>
          <p:sp>
            <p:nvSpPr>
              <p:cNvPr id="14" name="Line 19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5" name="Line 20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6" name="Line 21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7" name="Line 22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8" name="Line 23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9" name="Line 24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sp>
          <p:nvSpPr>
            <p:cNvPr id="20" name="Line 25"/>
            <p:cNvSpPr>
              <a:spLocks noChangeShapeType="1"/>
            </p:cNvSpPr>
            <p:nvPr/>
          </p:nvSpPr>
          <p:spPr bwMode="auto">
            <a:xfrm>
              <a:off x="1219200" y="4191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>
              <a:off x="1219200" y="3886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1219200" y="3581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>
              <a:off x="1219200" y="3276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4" name="Line 29"/>
            <p:cNvSpPr>
              <a:spLocks noChangeShapeType="1"/>
            </p:cNvSpPr>
            <p:nvPr/>
          </p:nvSpPr>
          <p:spPr bwMode="auto">
            <a:xfrm>
              <a:off x="1219200" y="2971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5" name="Line 30"/>
            <p:cNvSpPr>
              <a:spLocks noChangeShapeType="1"/>
            </p:cNvSpPr>
            <p:nvPr/>
          </p:nvSpPr>
          <p:spPr bwMode="auto">
            <a:xfrm>
              <a:off x="1219200" y="2667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6" name="Line 31"/>
            <p:cNvSpPr>
              <a:spLocks noChangeShapeType="1"/>
            </p:cNvSpPr>
            <p:nvPr/>
          </p:nvSpPr>
          <p:spPr bwMode="auto">
            <a:xfrm>
              <a:off x="1219200" y="2362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7" name="Line 32"/>
            <p:cNvSpPr>
              <a:spLocks noChangeShapeType="1"/>
            </p:cNvSpPr>
            <p:nvPr/>
          </p:nvSpPr>
          <p:spPr bwMode="auto">
            <a:xfrm>
              <a:off x="1219200" y="2057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8" name="Line 33"/>
            <p:cNvSpPr>
              <a:spLocks noChangeShapeType="1"/>
            </p:cNvSpPr>
            <p:nvPr/>
          </p:nvSpPr>
          <p:spPr bwMode="auto">
            <a:xfrm>
              <a:off x="1219200" y="1752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9" name="Line 34"/>
            <p:cNvSpPr>
              <a:spLocks noChangeShapeType="1"/>
            </p:cNvSpPr>
            <p:nvPr/>
          </p:nvSpPr>
          <p:spPr bwMode="auto">
            <a:xfrm>
              <a:off x="1219200" y="1447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0" name="Line 35"/>
            <p:cNvSpPr>
              <a:spLocks noChangeShapeType="1"/>
            </p:cNvSpPr>
            <p:nvPr/>
          </p:nvSpPr>
          <p:spPr bwMode="auto">
            <a:xfrm>
              <a:off x="1219200" y="1143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1" name="Line 37"/>
            <p:cNvSpPr>
              <a:spLocks noChangeShapeType="1"/>
            </p:cNvSpPr>
            <p:nvPr/>
          </p:nvSpPr>
          <p:spPr bwMode="auto">
            <a:xfrm>
              <a:off x="160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2" name="Line 38"/>
            <p:cNvSpPr>
              <a:spLocks noChangeShapeType="1"/>
            </p:cNvSpPr>
            <p:nvPr/>
          </p:nvSpPr>
          <p:spPr bwMode="auto">
            <a:xfrm>
              <a:off x="1981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3" name="Line 39"/>
            <p:cNvSpPr>
              <a:spLocks noChangeShapeType="1"/>
            </p:cNvSpPr>
            <p:nvPr/>
          </p:nvSpPr>
          <p:spPr bwMode="auto">
            <a:xfrm>
              <a:off x="2362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4" name="Line 40"/>
            <p:cNvSpPr>
              <a:spLocks noChangeShapeType="1"/>
            </p:cNvSpPr>
            <p:nvPr/>
          </p:nvSpPr>
          <p:spPr bwMode="auto">
            <a:xfrm>
              <a:off x="2743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5" name="Line 41"/>
            <p:cNvSpPr>
              <a:spLocks noChangeShapeType="1"/>
            </p:cNvSpPr>
            <p:nvPr/>
          </p:nvSpPr>
          <p:spPr bwMode="auto">
            <a:xfrm>
              <a:off x="3124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6" name="Line 42"/>
            <p:cNvSpPr>
              <a:spLocks noChangeShapeType="1"/>
            </p:cNvSpPr>
            <p:nvPr/>
          </p:nvSpPr>
          <p:spPr bwMode="auto">
            <a:xfrm>
              <a:off x="3505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7" name="Line 43"/>
            <p:cNvSpPr>
              <a:spLocks noChangeShapeType="1"/>
            </p:cNvSpPr>
            <p:nvPr/>
          </p:nvSpPr>
          <p:spPr bwMode="auto">
            <a:xfrm>
              <a:off x="3886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8" name="Line 44"/>
            <p:cNvSpPr>
              <a:spLocks noChangeShapeType="1"/>
            </p:cNvSpPr>
            <p:nvPr/>
          </p:nvSpPr>
          <p:spPr bwMode="auto">
            <a:xfrm>
              <a:off x="4267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9" name="Line 45"/>
            <p:cNvSpPr>
              <a:spLocks noChangeShapeType="1"/>
            </p:cNvSpPr>
            <p:nvPr/>
          </p:nvSpPr>
          <p:spPr bwMode="auto">
            <a:xfrm>
              <a:off x="4648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40" name="Line 46"/>
            <p:cNvSpPr>
              <a:spLocks noChangeShapeType="1"/>
            </p:cNvSpPr>
            <p:nvPr/>
          </p:nvSpPr>
          <p:spPr bwMode="auto">
            <a:xfrm>
              <a:off x="5029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41" name="Line 50"/>
            <p:cNvSpPr>
              <a:spLocks noChangeShapeType="1"/>
            </p:cNvSpPr>
            <p:nvPr/>
          </p:nvSpPr>
          <p:spPr bwMode="auto">
            <a:xfrm>
              <a:off x="541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aphicFrame>
          <p:nvGraphicFramePr>
            <p:cNvPr id="42" name="Object 2"/>
            <p:cNvGraphicFramePr>
              <a:graphicFrameLocks noChangeAspect="1"/>
            </p:cNvGraphicFramePr>
            <p:nvPr/>
          </p:nvGraphicFramePr>
          <p:xfrm>
            <a:off x="1905000" y="26670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08" name="Equation" r:id="rId3" imgW="127000" imgH="152400" progId="Equation.DSMT4">
                    <p:embed/>
                  </p:oleObj>
                </mc:Choice>
                <mc:Fallback>
                  <p:oleObj name="Equation" r:id="rId3" imgW="127000" imgH="152400" progId="Equation.DSMT4">
                    <p:embed/>
                    <p:pic>
                      <p:nvPicPr>
                        <p:cNvPr id="42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5000" y="26670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ct 3"/>
            <p:cNvGraphicFramePr>
              <a:graphicFrameLocks noChangeAspect="1"/>
            </p:cNvGraphicFramePr>
            <p:nvPr/>
          </p:nvGraphicFramePr>
          <p:xfrm>
            <a:off x="2667000" y="26670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09" name="Equation" r:id="rId5" imgW="127000" imgH="152400" progId="Equation.DSMT4">
                    <p:embed/>
                  </p:oleObj>
                </mc:Choice>
                <mc:Fallback>
                  <p:oleObj name="Equation" r:id="rId5" imgW="127000" imgH="152400" progId="Equation.DSMT4">
                    <p:embed/>
                    <p:pic>
                      <p:nvPicPr>
                        <p:cNvPr id="4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7000" y="26670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Object 4"/>
            <p:cNvGraphicFramePr>
              <a:graphicFrameLocks noChangeAspect="1"/>
            </p:cNvGraphicFramePr>
            <p:nvPr/>
          </p:nvGraphicFramePr>
          <p:xfrm>
            <a:off x="3381375" y="2667000"/>
            <a:ext cx="28575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0" name="Equation" r:id="rId7" imgW="190500" imgH="152400" progId="Equation.DSMT4">
                    <p:embed/>
                  </p:oleObj>
                </mc:Choice>
                <mc:Fallback>
                  <p:oleObj name="Equation" r:id="rId7" imgW="190500" imgH="152400" progId="Equation.DSMT4">
                    <p:embed/>
                    <p:pic>
                      <p:nvPicPr>
                        <p:cNvPr id="4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1375" y="2667000"/>
                          <a:ext cx="28575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5"/>
            <p:cNvGraphicFramePr>
              <a:graphicFrameLocks noChangeAspect="1"/>
            </p:cNvGraphicFramePr>
            <p:nvPr/>
          </p:nvGraphicFramePr>
          <p:xfrm>
            <a:off x="4143375" y="2667000"/>
            <a:ext cx="28575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1" name="Equation" r:id="rId9" imgW="190500" imgH="152400" progId="Equation.DSMT4">
                    <p:embed/>
                  </p:oleObj>
                </mc:Choice>
                <mc:Fallback>
                  <p:oleObj name="Equation" r:id="rId9" imgW="190500" imgH="152400" progId="Equation.DSMT4">
                    <p:embed/>
                    <p:pic>
                      <p:nvPicPr>
                        <p:cNvPr id="4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3375" y="2667000"/>
                          <a:ext cx="28575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6"/>
            <p:cNvGraphicFramePr>
              <a:graphicFrameLocks noChangeAspect="1"/>
            </p:cNvGraphicFramePr>
            <p:nvPr/>
          </p:nvGraphicFramePr>
          <p:xfrm>
            <a:off x="4895850" y="2667000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2" name="Equation" r:id="rId11" imgW="203200" imgH="152400" progId="Equation.DSMT4">
                    <p:embed/>
                  </p:oleObj>
                </mc:Choice>
                <mc:Fallback>
                  <p:oleObj name="Equation" r:id="rId11" imgW="203200" imgH="152400" progId="Equation.DSMT4">
                    <p:embed/>
                    <p:pic>
                      <p:nvPicPr>
                        <p:cNvPr id="4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5850" y="2667000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7"/>
            <p:cNvGraphicFramePr>
              <a:graphicFrameLocks noChangeAspect="1"/>
            </p:cNvGraphicFramePr>
            <p:nvPr/>
          </p:nvGraphicFramePr>
          <p:xfrm>
            <a:off x="762000" y="3124200"/>
            <a:ext cx="32385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3" name="Equation" r:id="rId13" imgW="215900" imgH="152400" progId="Equation.DSMT4">
                    <p:embed/>
                  </p:oleObj>
                </mc:Choice>
                <mc:Fallback>
                  <p:oleObj name="Equation" r:id="rId13" imgW="215900" imgH="152400" progId="Equation.DSMT4">
                    <p:embed/>
                    <p:pic>
                      <p:nvPicPr>
                        <p:cNvPr id="47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3124200"/>
                          <a:ext cx="32385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8"/>
            <p:cNvGraphicFramePr>
              <a:graphicFrameLocks noChangeAspect="1"/>
            </p:cNvGraphicFramePr>
            <p:nvPr/>
          </p:nvGraphicFramePr>
          <p:xfrm>
            <a:off x="762000" y="3733800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4" name="Equation" r:id="rId15" imgW="203200" imgH="152400" progId="Equation.DSMT4">
                    <p:embed/>
                  </p:oleObj>
                </mc:Choice>
                <mc:Fallback>
                  <p:oleObj name="Equation" r:id="rId15" imgW="203200" imgH="152400" progId="Equation.DSMT4">
                    <p:embed/>
                    <p:pic>
                      <p:nvPicPr>
                        <p:cNvPr id="4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3733800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9"/>
            <p:cNvGraphicFramePr>
              <a:graphicFrameLocks noChangeAspect="1"/>
            </p:cNvGraphicFramePr>
            <p:nvPr/>
          </p:nvGraphicFramePr>
          <p:xfrm>
            <a:off x="904875" y="19050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5" name="Equation" r:id="rId17" imgW="127000" imgH="152400" progId="Equation.DSMT4">
                    <p:embed/>
                  </p:oleObj>
                </mc:Choice>
                <mc:Fallback>
                  <p:oleObj name="Equation" r:id="rId17" imgW="127000" imgH="152400" progId="Equation.DSMT4">
                    <p:embed/>
                    <p:pic>
                      <p:nvPicPr>
                        <p:cNvPr id="49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4875" y="19050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10"/>
            <p:cNvGraphicFramePr>
              <a:graphicFrameLocks noChangeAspect="1"/>
            </p:cNvGraphicFramePr>
            <p:nvPr/>
          </p:nvGraphicFramePr>
          <p:xfrm>
            <a:off x="904875" y="12954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6" name="Equation" r:id="rId18" imgW="127000" imgH="152400" progId="Equation.DSMT4">
                    <p:embed/>
                  </p:oleObj>
                </mc:Choice>
                <mc:Fallback>
                  <p:oleObj name="Equation" r:id="rId18" imgW="127000" imgH="152400" progId="Equation.DSMT4">
                    <p:embed/>
                    <p:pic>
                      <p:nvPicPr>
                        <p:cNvPr id="5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4875" y="12954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Line 61"/>
            <p:cNvSpPr>
              <a:spLocks noChangeShapeType="1"/>
            </p:cNvSpPr>
            <p:nvPr/>
          </p:nvSpPr>
          <p:spPr bwMode="auto">
            <a:xfrm>
              <a:off x="1219200" y="3886200"/>
              <a:ext cx="914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2" name="Line 62"/>
            <p:cNvSpPr>
              <a:spLocks noChangeShapeType="1"/>
            </p:cNvSpPr>
            <p:nvPr/>
          </p:nvSpPr>
          <p:spPr bwMode="auto">
            <a:xfrm>
              <a:off x="4114800" y="1447800"/>
              <a:ext cx="838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3" name="Line 63"/>
            <p:cNvSpPr>
              <a:spLocks noChangeShapeType="1"/>
            </p:cNvSpPr>
            <p:nvPr/>
          </p:nvSpPr>
          <p:spPr bwMode="auto">
            <a:xfrm flipH="1">
              <a:off x="2286000" y="1524000"/>
              <a:ext cx="1676400" cy="2286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4" name="Line 67"/>
            <p:cNvSpPr>
              <a:spLocks noChangeShapeType="1"/>
            </p:cNvSpPr>
            <p:nvPr/>
          </p:nvSpPr>
          <p:spPr bwMode="auto">
            <a:xfrm flipV="1">
              <a:off x="2133600" y="38100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5" name="Line 68"/>
            <p:cNvSpPr>
              <a:spLocks noChangeShapeType="1"/>
            </p:cNvSpPr>
            <p:nvPr/>
          </p:nvSpPr>
          <p:spPr bwMode="auto">
            <a:xfrm flipH="1">
              <a:off x="3962400" y="14478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50455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7FD37E0-414A-0A4B-98D4-2165D15754DA}"/>
              </a:ext>
            </a:extLst>
          </p:cNvPr>
          <p:cNvGrpSpPr/>
          <p:nvPr/>
        </p:nvGrpSpPr>
        <p:grpSpPr>
          <a:xfrm>
            <a:off x="262360" y="196770"/>
            <a:ext cx="8611564" cy="6458673"/>
            <a:chOff x="1143000" y="857250"/>
            <a:chExt cx="6858000" cy="5143500"/>
          </a:xfrm>
        </p:grpSpPr>
        <p:grpSp>
          <p:nvGrpSpPr>
            <p:cNvPr id="139278" name="Group 61"/>
            <p:cNvGrpSpPr>
              <a:grpSpLocks/>
            </p:cNvGrpSpPr>
            <p:nvPr/>
          </p:nvGrpSpPr>
          <p:grpSpPr bwMode="auto">
            <a:xfrm>
              <a:off x="1760220" y="1525905"/>
              <a:ext cx="5434965" cy="4076224"/>
              <a:chOff x="914400" y="990600"/>
              <a:chExt cx="4572000" cy="3429000"/>
            </a:xfrm>
          </p:grpSpPr>
          <p:sp>
            <p:nvSpPr>
              <p:cNvPr id="139296" name="Line 9"/>
              <p:cNvSpPr>
                <a:spLocks noChangeShapeType="1"/>
              </p:cNvSpPr>
              <p:nvPr/>
            </p:nvSpPr>
            <p:spPr bwMode="auto">
              <a:xfrm>
                <a:off x="1219200" y="990600"/>
                <a:ext cx="0" cy="3429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297" name="Line 10"/>
              <p:cNvSpPr>
                <a:spLocks noChangeShapeType="1"/>
              </p:cNvSpPr>
              <p:nvPr/>
            </p:nvSpPr>
            <p:spPr bwMode="auto">
              <a:xfrm>
                <a:off x="914400" y="2667000"/>
                <a:ext cx="45720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grpSp>
            <p:nvGrpSpPr>
              <p:cNvPr id="139298" name="Group 17"/>
              <p:cNvGrpSpPr>
                <a:grpSpLocks/>
              </p:cNvGrpSpPr>
              <p:nvPr/>
            </p:nvGrpSpPr>
            <p:grpSpPr bwMode="auto">
              <a:xfrm>
                <a:off x="1143000" y="2667000"/>
                <a:ext cx="152400" cy="1524000"/>
                <a:chOff x="720" y="1680"/>
                <a:chExt cx="96" cy="960"/>
              </a:xfrm>
            </p:grpSpPr>
            <p:sp>
              <p:nvSpPr>
                <p:cNvPr id="139333" name="Line 11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4" name="Line 12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5" name="Line 13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6" name="Line 14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7" name="Line 15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8" name="Line 16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grpSp>
            <p:nvGrpSpPr>
              <p:cNvPr id="139299" name="Group 18"/>
              <p:cNvGrpSpPr>
                <a:grpSpLocks/>
              </p:cNvGrpSpPr>
              <p:nvPr/>
            </p:nvGrpSpPr>
            <p:grpSpPr bwMode="auto">
              <a:xfrm>
                <a:off x="1143000" y="1143000"/>
                <a:ext cx="152400" cy="1524000"/>
                <a:chOff x="720" y="1680"/>
                <a:chExt cx="96" cy="960"/>
              </a:xfrm>
            </p:grpSpPr>
            <p:sp>
              <p:nvSpPr>
                <p:cNvPr id="139327" name="Line 19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28" name="Line 20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29" name="Line 21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0" name="Line 22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1" name="Line 23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2" name="Line 24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sp>
            <p:nvSpPr>
              <p:cNvPr id="139300" name="Line 25"/>
              <p:cNvSpPr>
                <a:spLocks noChangeShapeType="1"/>
              </p:cNvSpPr>
              <p:nvPr/>
            </p:nvSpPr>
            <p:spPr bwMode="auto">
              <a:xfrm>
                <a:off x="1219200" y="4191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1" name="Line 26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2" name="Line 27"/>
              <p:cNvSpPr>
                <a:spLocks noChangeShapeType="1"/>
              </p:cNvSpPr>
              <p:nvPr/>
            </p:nvSpPr>
            <p:spPr bwMode="auto">
              <a:xfrm>
                <a:off x="1219200" y="3581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3" name="Line 28"/>
              <p:cNvSpPr>
                <a:spLocks noChangeShapeType="1"/>
              </p:cNvSpPr>
              <p:nvPr/>
            </p:nvSpPr>
            <p:spPr bwMode="auto">
              <a:xfrm>
                <a:off x="1219200" y="3276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4" name="Line 29"/>
              <p:cNvSpPr>
                <a:spLocks noChangeShapeType="1"/>
              </p:cNvSpPr>
              <p:nvPr/>
            </p:nvSpPr>
            <p:spPr bwMode="auto">
              <a:xfrm>
                <a:off x="1219200" y="2971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5" name="Line 30"/>
              <p:cNvSpPr>
                <a:spLocks noChangeShapeType="1"/>
              </p:cNvSpPr>
              <p:nvPr/>
            </p:nvSpPr>
            <p:spPr bwMode="auto">
              <a:xfrm>
                <a:off x="1219200" y="2667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6" name="Line 31"/>
              <p:cNvSpPr>
                <a:spLocks noChangeShapeType="1"/>
              </p:cNvSpPr>
              <p:nvPr/>
            </p:nvSpPr>
            <p:spPr bwMode="auto">
              <a:xfrm>
                <a:off x="1219200" y="2362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7" name="Line 32"/>
              <p:cNvSpPr>
                <a:spLocks noChangeShapeType="1"/>
              </p:cNvSpPr>
              <p:nvPr/>
            </p:nvSpPr>
            <p:spPr bwMode="auto">
              <a:xfrm>
                <a:off x="1219200" y="2057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8" name="Line 33"/>
              <p:cNvSpPr>
                <a:spLocks noChangeShapeType="1"/>
              </p:cNvSpPr>
              <p:nvPr/>
            </p:nvSpPr>
            <p:spPr bwMode="auto">
              <a:xfrm>
                <a:off x="1219200" y="1752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9" name="Line 34"/>
              <p:cNvSpPr>
                <a:spLocks noChangeShapeType="1"/>
              </p:cNvSpPr>
              <p:nvPr/>
            </p:nvSpPr>
            <p:spPr bwMode="auto">
              <a:xfrm>
                <a:off x="1219200" y="1447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0" name="Line 35"/>
              <p:cNvSpPr>
                <a:spLocks noChangeShapeType="1"/>
              </p:cNvSpPr>
              <p:nvPr/>
            </p:nvSpPr>
            <p:spPr bwMode="auto">
              <a:xfrm>
                <a:off x="1219200" y="1143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1" name="Line 37"/>
              <p:cNvSpPr>
                <a:spLocks noChangeShapeType="1"/>
              </p:cNvSpPr>
              <p:nvPr/>
            </p:nvSpPr>
            <p:spPr bwMode="auto">
              <a:xfrm>
                <a:off x="160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2" name="Line 38"/>
              <p:cNvSpPr>
                <a:spLocks noChangeShapeType="1"/>
              </p:cNvSpPr>
              <p:nvPr/>
            </p:nvSpPr>
            <p:spPr bwMode="auto">
              <a:xfrm>
                <a:off x="1981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3" name="Line 39"/>
              <p:cNvSpPr>
                <a:spLocks noChangeShapeType="1"/>
              </p:cNvSpPr>
              <p:nvPr/>
            </p:nvSpPr>
            <p:spPr bwMode="auto">
              <a:xfrm>
                <a:off x="2362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4" name="Line 40"/>
              <p:cNvSpPr>
                <a:spLocks noChangeShapeType="1"/>
              </p:cNvSpPr>
              <p:nvPr/>
            </p:nvSpPr>
            <p:spPr bwMode="auto">
              <a:xfrm>
                <a:off x="2743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5" name="Line 41"/>
              <p:cNvSpPr>
                <a:spLocks noChangeShapeType="1"/>
              </p:cNvSpPr>
              <p:nvPr/>
            </p:nvSpPr>
            <p:spPr bwMode="auto">
              <a:xfrm>
                <a:off x="3124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6" name="Line 42"/>
              <p:cNvSpPr>
                <a:spLocks noChangeShapeType="1"/>
              </p:cNvSpPr>
              <p:nvPr/>
            </p:nvSpPr>
            <p:spPr bwMode="auto">
              <a:xfrm>
                <a:off x="3505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7" name="Line 43"/>
              <p:cNvSpPr>
                <a:spLocks noChangeShapeType="1"/>
              </p:cNvSpPr>
              <p:nvPr/>
            </p:nvSpPr>
            <p:spPr bwMode="auto">
              <a:xfrm>
                <a:off x="3886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8" name="Line 44"/>
              <p:cNvSpPr>
                <a:spLocks noChangeShapeType="1"/>
              </p:cNvSpPr>
              <p:nvPr/>
            </p:nvSpPr>
            <p:spPr bwMode="auto">
              <a:xfrm>
                <a:off x="4267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9" name="Line 45"/>
              <p:cNvSpPr>
                <a:spLocks noChangeShapeType="1"/>
              </p:cNvSpPr>
              <p:nvPr/>
            </p:nvSpPr>
            <p:spPr bwMode="auto">
              <a:xfrm>
                <a:off x="4648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0" name="Line 46"/>
              <p:cNvSpPr>
                <a:spLocks noChangeShapeType="1"/>
              </p:cNvSpPr>
              <p:nvPr/>
            </p:nvSpPr>
            <p:spPr bwMode="auto">
              <a:xfrm>
                <a:off x="5029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1" name="Line 50"/>
              <p:cNvSpPr>
                <a:spLocks noChangeShapeType="1"/>
              </p:cNvSpPr>
              <p:nvPr/>
            </p:nvSpPr>
            <p:spPr bwMode="auto">
              <a:xfrm>
                <a:off x="541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2" name="Line 61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9144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3" name="Line 62"/>
              <p:cNvSpPr>
                <a:spLocks noChangeShapeType="1"/>
              </p:cNvSpPr>
              <p:nvPr/>
            </p:nvSpPr>
            <p:spPr bwMode="auto">
              <a:xfrm>
                <a:off x="4114800" y="1447800"/>
                <a:ext cx="8382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4" name="Line 63"/>
              <p:cNvSpPr>
                <a:spLocks noChangeShapeType="1"/>
              </p:cNvSpPr>
              <p:nvPr/>
            </p:nvSpPr>
            <p:spPr bwMode="auto">
              <a:xfrm flipH="1">
                <a:off x="2286000" y="1524000"/>
                <a:ext cx="1676400" cy="2286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5" name="Line 67"/>
              <p:cNvSpPr>
                <a:spLocks noChangeShapeType="1"/>
              </p:cNvSpPr>
              <p:nvPr/>
            </p:nvSpPr>
            <p:spPr bwMode="auto">
              <a:xfrm flipV="1">
                <a:off x="2133600" y="38100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6" name="Line 68"/>
              <p:cNvSpPr>
                <a:spLocks noChangeShapeType="1"/>
              </p:cNvSpPr>
              <p:nvPr/>
            </p:nvSpPr>
            <p:spPr bwMode="auto">
              <a:xfrm flipH="1">
                <a:off x="3962400" y="14478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sp>
          <p:nvSpPr>
            <p:cNvPr id="139279" name="Text Box 3"/>
            <p:cNvSpPr txBox="1">
              <a:spLocks/>
            </p:cNvSpPr>
            <p:nvPr/>
          </p:nvSpPr>
          <p:spPr bwMode="auto">
            <a:xfrm>
              <a:off x="1434465" y="1062990"/>
              <a:ext cx="5606415" cy="34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620"/>
                <a:t>1.) As </a:t>
              </a:r>
              <a:r>
                <a:rPr lang="en-US" altLang="en-US" sz="1620" i="1">
                  <a:solidFill>
                    <a:srgbClr val="E30D18"/>
                  </a:solidFill>
                </a:rPr>
                <a:t>position versus time</a:t>
              </a:r>
              <a:r>
                <a:rPr lang="en-US" altLang="en-US" sz="1620"/>
                <a:t> graph:</a:t>
              </a:r>
            </a:p>
          </p:txBody>
        </p:sp>
        <p:graphicFrame>
          <p:nvGraphicFramePr>
            <p:cNvPr id="139266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77458204"/>
                </p:ext>
              </p:extLst>
            </p:nvPr>
          </p:nvGraphicFramePr>
          <p:xfrm>
            <a:off x="2951797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2" name="Equation" r:id="rId4" imgW="127000" imgH="152400" progId="Equation.DSMT4">
                    <p:embed/>
                  </p:oleObj>
                </mc:Choice>
                <mc:Fallback>
                  <p:oleObj name="Equation" r:id="rId4" imgW="127000" imgH="152400" progId="Equation.DSMT4">
                    <p:embed/>
                    <p:pic>
                      <p:nvPicPr>
                        <p:cNvPr id="13926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1797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67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2320860"/>
                </p:ext>
              </p:extLst>
            </p:nvPr>
          </p:nvGraphicFramePr>
          <p:xfrm>
            <a:off x="3851910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3" name="Equation" r:id="rId6" imgW="127000" imgH="152400" progId="Equation.DSMT4">
                    <p:embed/>
                  </p:oleObj>
                </mc:Choice>
                <mc:Fallback>
                  <p:oleObj name="Equation" r:id="rId6" imgW="127000" imgH="152400" progId="Equation.DSMT4">
                    <p:embed/>
                    <p:pic>
                      <p:nvPicPr>
                        <p:cNvPr id="139267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1910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68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4594011"/>
                </p:ext>
              </p:extLst>
            </p:nvPr>
          </p:nvGraphicFramePr>
          <p:xfrm>
            <a:off x="4739164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4" name="Equation" r:id="rId8" imgW="190500" imgH="152400" progId="Equation.DSMT4">
                    <p:embed/>
                  </p:oleObj>
                </mc:Choice>
                <mc:Fallback>
                  <p:oleObj name="Equation" r:id="rId8" imgW="190500" imgH="152400" progId="Equation.DSMT4">
                    <p:embed/>
                    <p:pic>
                      <p:nvPicPr>
                        <p:cNvPr id="13926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9164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6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8536092"/>
                </p:ext>
              </p:extLst>
            </p:nvPr>
          </p:nvGraphicFramePr>
          <p:xfrm>
            <a:off x="5652136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5" name="Equation" r:id="rId10" imgW="190500" imgH="152400" progId="Equation.DSMT4">
                    <p:embed/>
                  </p:oleObj>
                </mc:Choice>
                <mc:Fallback>
                  <p:oleObj name="Equation" r:id="rId10" imgW="190500" imgH="152400" progId="Equation.DSMT4">
                    <p:embed/>
                    <p:pic>
                      <p:nvPicPr>
                        <p:cNvPr id="13926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2136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1403861"/>
                </p:ext>
              </p:extLst>
            </p:nvPr>
          </p:nvGraphicFramePr>
          <p:xfrm>
            <a:off x="6526530" y="353187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6" name="Equation" r:id="rId12" imgW="203200" imgH="152400" progId="Equation.DSMT4">
                    <p:embed/>
                  </p:oleObj>
                </mc:Choice>
                <mc:Fallback>
                  <p:oleObj name="Equation" r:id="rId12" imgW="203200" imgH="152400" progId="Equation.DSMT4">
                    <p:embed/>
                    <p:pic>
                      <p:nvPicPr>
                        <p:cNvPr id="13927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6530" y="353187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1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0888177"/>
                </p:ext>
              </p:extLst>
            </p:nvPr>
          </p:nvGraphicFramePr>
          <p:xfrm>
            <a:off x="1833087" y="4149090"/>
            <a:ext cx="218599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7" name="Equation" r:id="rId14" imgW="215900" imgH="152400" progId="Equation.DSMT4">
                    <p:embed/>
                  </p:oleObj>
                </mc:Choice>
                <mc:Fallback>
                  <p:oleObj name="Equation" r:id="rId14" imgW="215900" imgH="152400" progId="Equation.DSMT4">
                    <p:embed/>
                    <p:pic>
                      <p:nvPicPr>
                        <p:cNvPr id="139271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7" y="4149090"/>
                          <a:ext cx="218599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2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70096906"/>
                </p:ext>
              </p:extLst>
            </p:nvPr>
          </p:nvGraphicFramePr>
          <p:xfrm>
            <a:off x="1833086" y="486918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8" name="Equation" r:id="rId16" imgW="203200" imgH="152400" progId="Equation.DSMT4">
                    <p:embed/>
                  </p:oleObj>
                </mc:Choice>
                <mc:Fallback>
                  <p:oleObj name="Equation" r:id="rId16" imgW="203200" imgH="152400" progId="Equation.DSMT4">
                    <p:embed/>
                    <p:pic>
                      <p:nvPicPr>
                        <p:cNvPr id="139272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6" y="486918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3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6350092"/>
                </p:ext>
              </p:extLst>
            </p:nvPr>
          </p:nvGraphicFramePr>
          <p:xfrm>
            <a:off x="1858804" y="270891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9" name="Equation" r:id="rId18" imgW="127000" imgH="152400" progId="Equation.DSMT4">
                    <p:embed/>
                  </p:oleObj>
                </mc:Choice>
                <mc:Fallback>
                  <p:oleObj name="Equation" r:id="rId18" imgW="127000" imgH="152400" progId="Equation.DSMT4">
                    <p:embed/>
                    <p:pic>
                      <p:nvPicPr>
                        <p:cNvPr id="139273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270891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4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244691"/>
                </p:ext>
              </p:extLst>
            </p:nvPr>
          </p:nvGraphicFramePr>
          <p:xfrm>
            <a:off x="1858804" y="198882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0" name="Equation" r:id="rId19" imgW="127000" imgH="152400" progId="Equation.DSMT4">
                    <p:embed/>
                  </p:oleObj>
                </mc:Choice>
                <mc:Fallback>
                  <p:oleObj name="Equation" r:id="rId19" imgW="127000" imgH="152400" progId="Equation.DSMT4">
                    <p:embed/>
                    <p:pic>
                      <p:nvPicPr>
                        <p:cNvPr id="139274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198882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280" name="Rectangle 58"/>
            <p:cNvSpPr>
              <a:spLocks noChangeArrowheads="1"/>
            </p:cNvSpPr>
            <p:nvPr/>
          </p:nvSpPr>
          <p:spPr bwMode="auto">
            <a:xfrm>
              <a:off x="1143000" y="857250"/>
              <a:ext cx="6858000" cy="51435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81" name="TextBox 59"/>
            <p:cNvSpPr txBox="1">
              <a:spLocks noChangeArrowheads="1"/>
            </p:cNvSpPr>
            <p:nvPr/>
          </p:nvSpPr>
          <p:spPr bwMode="auto">
            <a:xfrm>
              <a:off x="7603451" y="5743575"/>
              <a:ext cx="292068" cy="216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810"/>
                <a:t>2.)</a:t>
              </a:r>
            </a:p>
          </p:txBody>
        </p:sp>
        <p:sp>
          <p:nvSpPr>
            <p:cNvPr id="139282" name="Text Box 3"/>
            <p:cNvSpPr txBox="1">
              <a:spLocks/>
            </p:cNvSpPr>
            <p:nvPr/>
          </p:nvSpPr>
          <p:spPr bwMode="auto">
            <a:xfrm>
              <a:off x="5034915" y="1842017"/>
              <a:ext cx="2108835" cy="27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standing still at x = 8 m</a:t>
              </a:r>
            </a:p>
          </p:txBody>
        </p:sp>
        <p:sp>
          <p:nvSpPr>
            <p:cNvPr id="139283" name="Text Box 3"/>
            <p:cNvSpPr txBox="1">
              <a:spLocks/>
            </p:cNvSpPr>
            <p:nvPr/>
          </p:nvSpPr>
          <p:spPr bwMode="auto">
            <a:xfrm>
              <a:off x="2308860" y="4920616"/>
              <a:ext cx="2005965" cy="46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standing still at x = -8 m</a:t>
              </a:r>
            </a:p>
          </p:txBody>
        </p:sp>
        <p:sp>
          <p:nvSpPr>
            <p:cNvPr id="139284" name="Text Box 3"/>
            <p:cNvSpPr txBox="1">
              <a:spLocks/>
            </p:cNvSpPr>
            <p:nvPr/>
          </p:nvSpPr>
          <p:spPr bwMode="auto">
            <a:xfrm>
              <a:off x="4451985" y="3590807"/>
              <a:ext cx="1868805" cy="27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at origin at t =10 sec</a:t>
              </a:r>
            </a:p>
          </p:txBody>
        </p:sp>
        <p:sp>
          <p:nvSpPr>
            <p:cNvPr id="139285" name="Freeform 65"/>
            <p:cNvSpPr>
              <a:spLocks noChangeArrowheads="1"/>
            </p:cNvSpPr>
            <p:nvPr/>
          </p:nvSpPr>
          <p:spPr bwMode="auto">
            <a:xfrm>
              <a:off x="4409123" y="3566160"/>
              <a:ext cx="85725" cy="200383"/>
            </a:xfrm>
            <a:custGeom>
              <a:avLst/>
              <a:gdLst>
                <a:gd name="T0" fmla="*/ 127000 w 127000"/>
                <a:gd name="T1" fmla="*/ 255365 h 296333"/>
                <a:gd name="T2" fmla="*/ 50800 w 127000"/>
                <a:gd name="T3" fmla="*/ 255365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86" name="Text Box 3"/>
            <p:cNvSpPr txBox="1">
              <a:spLocks/>
            </p:cNvSpPr>
            <p:nvPr/>
          </p:nvSpPr>
          <p:spPr bwMode="auto">
            <a:xfrm>
              <a:off x="3894773" y="4175880"/>
              <a:ext cx="2571750" cy="46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constant, positive velocity while in negative region</a:t>
              </a:r>
            </a:p>
          </p:txBody>
        </p:sp>
        <p:sp>
          <p:nvSpPr>
            <p:cNvPr id="139287" name="Freeform 67"/>
            <p:cNvSpPr>
              <a:spLocks noChangeArrowheads="1"/>
            </p:cNvSpPr>
            <p:nvPr/>
          </p:nvSpPr>
          <p:spPr bwMode="auto">
            <a:xfrm>
              <a:off x="3851910" y="4254104"/>
              <a:ext cx="85725" cy="199311"/>
            </a:xfrm>
            <a:custGeom>
              <a:avLst/>
              <a:gdLst>
                <a:gd name="T0" fmla="*/ 127000 w 127000"/>
                <a:gd name="T1" fmla="*/ 251289 h 296333"/>
                <a:gd name="T2" fmla="*/ 50800 w 127000"/>
                <a:gd name="T3" fmla="*/ 251289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88" name="Freeform 68"/>
            <p:cNvSpPr>
              <a:spLocks noChangeArrowheads="1"/>
            </p:cNvSpPr>
            <p:nvPr/>
          </p:nvSpPr>
          <p:spPr bwMode="auto">
            <a:xfrm>
              <a:off x="4649152" y="2426017"/>
              <a:ext cx="540068" cy="728663"/>
            </a:xfrm>
            <a:custGeom>
              <a:avLst/>
              <a:gdLst>
                <a:gd name="T0" fmla="*/ 0 w 800100"/>
                <a:gd name="T1" fmla="*/ 1079500 h 1079500"/>
                <a:gd name="T2" fmla="*/ 0 w 800100"/>
                <a:gd name="T3" fmla="*/ 0 h 1079500"/>
                <a:gd name="T4" fmla="*/ 800100 w 800100"/>
                <a:gd name="T5" fmla="*/ 0 h 1079500"/>
                <a:gd name="T6" fmla="*/ 0 60000 65536"/>
                <a:gd name="T7" fmla="*/ 0 60000 65536"/>
                <a:gd name="T8" fmla="*/ 0 60000 65536"/>
                <a:gd name="T9" fmla="*/ 0 w 800100"/>
                <a:gd name="T10" fmla="*/ 0 h 1079500"/>
                <a:gd name="T11" fmla="*/ 800100 w 800100"/>
                <a:gd name="T12" fmla="*/ 1079500 h 1079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0100" h="1079500">
                  <a:moveTo>
                    <a:pt x="0" y="1079500"/>
                  </a:moveTo>
                  <a:lnTo>
                    <a:pt x="0" y="0"/>
                  </a:lnTo>
                  <a:lnTo>
                    <a:pt x="80010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>
                <a:solidFill>
                  <a:srgbClr val="FF0000"/>
                </a:solidFill>
              </a:endParaRPr>
            </a:p>
          </p:txBody>
        </p:sp>
        <p:graphicFrame>
          <p:nvGraphicFramePr>
            <p:cNvPr id="139275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971978"/>
                </p:ext>
              </p:extLst>
            </p:nvPr>
          </p:nvGraphicFramePr>
          <p:xfrm>
            <a:off x="4057650" y="2630686"/>
            <a:ext cx="565785" cy="146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1" name="Equation" r:id="rId20" imgW="635000" imgH="165100" progId="Equation.DSMT4">
                    <p:embed/>
                  </p:oleObj>
                </mc:Choice>
                <mc:Fallback>
                  <p:oleObj name="Equation" r:id="rId20" imgW="635000" imgH="165100" progId="Equation.DSMT4">
                    <p:embed/>
                    <p:pic>
                      <p:nvPicPr>
                        <p:cNvPr id="139275" name="Object 1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7650" y="2630686"/>
                          <a:ext cx="565785" cy="1468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6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9551944"/>
                </p:ext>
              </p:extLst>
            </p:nvPr>
          </p:nvGraphicFramePr>
          <p:xfrm>
            <a:off x="4490561" y="2245995"/>
            <a:ext cx="59686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2" name="Equation" r:id="rId22" imgW="635000" imgH="165100" progId="Equation.DSMT4">
                    <p:embed/>
                  </p:oleObj>
                </mc:Choice>
                <mc:Fallback>
                  <p:oleObj name="Equation" r:id="rId22" imgW="635000" imgH="165100" progId="Equation.DSMT4">
                    <p:embed/>
                    <p:pic>
                      <p:nvPicPr>
                        <p:cNvPr id="139276" name="Object 1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0561" y="2245995"/>
                          <a:ext cx="59686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289" name="Text Box 3"/>
            <p:cNvSpPr txBox="1">
              <a:spLocks/>
            </p:cNvSpPr>
            <p:nvPr/>
          </p:nvSpPr>
          <p:spPr bwMode="auto">
            <a:xfrm>
              <a:off x="4983480" y="2708910"/>
              <a:ext cx="2571750" cy="46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constant, positive velocity while in positive region</a:t>
              </a:r>
            </a:p>
          </p:txBody>
        </p:sp>
        <p:sp>
          <p:nvSpPr>
            <p:cNvPr id="139290" name="Freeform 72"/>
            <p:cNvSpPr>
              <a:spLocks noChangeArrowheads="1"/>
            </p:cNvSpPr>
            <p:nvPr/>
          </p:nvSpPr>
          <p:spPr bwMode="auto">
            <a:xfrm>
              <a:off x="4940618" y="2787134"/>
              <a:ext cx="85725" cy="199311"/>
            </a:xfrm>
            <a:custGeom>
              <a:avLst/>
              <a:gdLst>
                <a:gd name="T0" fmla="*/ 127000 w 127000"/>
                <a:gd name="T1" fmla="*/ 251289 h 296333"/>
                <a:gd name="T2" fmla="*/ 50800 w 127000"/>
                <a:gd name="T3" fmla="*/ 251289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graphicFrame>
          <p:nvGraphicFramePr>
            <p:cNvPr id="139277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4530116"/>
                </p:ext>
              </p:extLst>
            </p:nvPr>
          </p:nvGraphicFramePr>
          <p:xfrm>
            <a:off x="2386012" y="1680210"/>
            <a:ext cx="1848446" cy="3889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3" name="Equation" r:id="rId24" imgW="1866900" imgH="393700" progId="Equation.DSMT4">
                    <p:embed/>
                  </p:oleObj>
                </mc:Choice>
                <mc:Fallback>
                  <p:oleObj name="Equation" r:id="rId24" imgW="1866900" imgH="393700" progId="Equation.DSMT4">
                    <p:embed/>
                    <p:pic>
                      <p:nvPicPr>
                        <p:cNvPr id="139277" name="Object 1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6012" y="1680210"/>
                          <a:ext cx="1848446" cy="3889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291" name="Freeform 78"/>
            <p:cNvSpPr>
              <a:spLocks noChangeArrowheads="1"/>
            </p:cNvSpPr>
            <p:nvPr/>
          </p:nvSpPr>
          <p:spPr bwMode="auto">
            <a:xfrm>
              <a:off x="4310539" y="1864519"/>
              <a:ext cx="261461" cy="698659"/>
            </a:xfrm>
            <a:custGeom>
              <a:avLst/>
              <a:gdLst>
                <a:gd name="T0" fmla="*/ 6350 w 387350"/>
                <a:gd name="T1" fmla="*/ 107950 h 1035050"/>
                <a:gd name="T2" fmla="*/ 196850 w 387350"/>
                <a:gd name="T3" fmla="*/ 107950 h 1035050"/>
                <a:gd name="T4" fmla="*/ 31750 w 387350"/>
                <a:gd name="T5" fmla="*/ 755650 h 1035050"/>
                <a:gd name="T6" fmla="*/ 387350 w 387350"/>
                <a:gd name="T7" fmla="*/ 1035050 h 10350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350"/>
                <a:gd name="T13" fmla="*/ 0 h 1035050"/>
                <a:gd name="T14" fmla="*/ 387350 w 387350"/>
                <a:gd name="T15" fmla="*/ 1035050 h 10350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350" h="1035050">
                  <a:moveTo>
                    <a:pt x="6350" y="107950"/>
                  </a:moveTo>
                  <a:cubicBezTo>
                    <a:pt x="99483" y="53975"/>
                    <a:pt x="192617" y="0"/>
                    <a:pt x="196850" y="107950"/>
                  </a:cubicBezTo>
                  <a:cubicBezTo>
                    <a:pt x="201083" y="215900"/>
                    <a:pt x="0" y="601133"/>
                    <a:pt x="31750" y="755650"/>
                  </a:cubicBezTo>
                  <a:cubicBezTo>
                    <a:pt x="63500" y="910167"/>
                    <a:pt x="387350" y="1035050"/>
                    <a:pt x="387350" y="103505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92" name="Text Box 3"/>
            <p:cNvSpPr txBox="1">
              <a:spLocks/>
            </p:cNvSpPr>
            <p:nvPr/>
          </p:nvSpPr>
          <p:spPr bwMode="auto">
            <a:xfrm>
              <a:off x="1691640" y="4612006"/>
              <a:ext cx="1594485" cy="27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15" dirty="0"/>
                <a:t>acceleration non-zero</a:t>
              </a:r>
            </a:p>
          </p:txBody>
        </p:sp>
        <p:sp>
          <p:nvSpPr>
            <p:cNvPr id="139293" name="Text Box 3"/>
            <p:cNvSpPr txBox="1">
              <a:spLocks/>
            </p:cNvSpPr>
            <p:nvPr/>
          </p:nvSpPr>
          <p:spPr bwMode="auto">
            <a:xfrm>
              <a:off x="2411730" y="3840481"/>
              <a:ext cx="1543050" cy="27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15"/>
                <a:t>acceleration zero</a:t>
              </a:r>
            </a:p>
          </p:txBody>
        </p:sp>
        <p:sp>
          <p:nvSpPr>
            <p:cNvPr id="139294" name="Freeform 72"/>
            <p:cNvSpPr>
              <a:spLocks noChangeArrowheads="1"/>
            </p:cNvSpPr>
            <p:nvPr/>
          </p:nvSpPr>
          <p:spPr bwMode="auto">
            <a:xfrm>
              <a:off x="3757613" y="3951923"/>
              <a:ext cx="154305" cy="171450"/>
            </a:xfrm>
            <a:custGeom>
              <a:avLst/>
              <a:gdLst>
                <a:gd name="T0" fmla="*/ 0 w 228600"/>
                <a:gd name="T1" fmla="*/ 25400 h 254000"/>
                <a:gd name="T2" fmla="*/ 101600 w 228600"/>
                <a:gd name="T3" fmla="*/ 25400 h 254000"/>
                <a:gd name="T4" fmla="*/ 114300 w 228600"/>
                <a:gd name="T5" fmla="*/ 177800 h 254000"/>
                <a:gd name="T6" fmla="*/ 228600 w 228600"/>
                <a:gd name="T7" fmla="*/ 254000 h 254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8600"/>
                <a:gd name="T13" fmla="*/ 0 h 254000"/>
                <a:gd name="T14" fmla="*/ 228600 w 228600"/>
                <a:gd name="T15" fmla="*/ 254000 h 254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8600" h="254000">
                  <a:moveTo>
                    <a:pt x="0" y="25400"/>
                  </a:moveTo>
                  <a:cubicBezTo>
                    <a:pt x="41275" y="12700"/>
                    <a:pt x="82550" y="0"/>
                    <a:pt x="101600" y="25400"/>
                  </a:cubicBezTo>
                  <a:cubicBezTo>
                    <a:pt x="120650" y="50800"/>
                    <a:pt x="93133" y="139700"/>
                    <a:pt x="114300" y="177800"/>
                  </a:cubicBezTo>
                  <a:cubicBezTo>
                    <a:pt x="135467" y="215900"/>
                    <a:pt x="182033" y="234950"/>
                    <a:pt x="228600" y="2540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95" name="Freeform 73"/>
            <p:cNvSpPr>
              <a:spLocks noChangeArrowheads="1"/>
            </p:cNvSpPr>
            <p:nvPr/>
          </p:nvSpPr>
          <p:spPr bwMode="auto">
            <a:xfrm>
              <a:off x="3183255" y="4749165"/>
              <a:ext cx="154305" cy="171450"/>
            </a:xfrm>
            <a:custGeom>
              <a:avLst/>
              <a:gdLst>
                <a:gd name="T0" fmla="*/ 0 w 228600"/>
                <a:gd name="T1" fmla="*/ 25400 h 254000"/>
                <a:gd name="T2" fmla="*/ 101600 w 228600"/>
                <a:gd name="T3" fmla="*/ 25400 h 254000"/>
                <a:gd name="T4" fmla="*/ 114300 w 228600"/>
                <a:gd name="T5" fmla="*/ 177800 h 254000"/>
                <a:gd name="T6" fmla="*/ 228600 w 228600"/>
                <a:gd name="T7" fmla="*/ 254000 h 254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8600"/>
                <a:gd name="T13" fmla="*/ 0 h 254000"/>
                <a:gd name="T14" fmla="*/ 228600 w 228600"/>
                <a:gd name="T15" fmla="*/ 254000 h 254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8600" h="254000">
                  <a:moveTo>
                    <a:pt x="0" y="25400"/>
                  </a:moveTo>
                  <a:cubicBezTo>
                    <a:pt x="41275" y="12700"/>
                    <a:pt x="82550" y="0"/>
                    <a:pt x="101600" y="25400"/>
                  </a:cubicBezTo>
                  <a:cubicBezTo>
                    <a:pt x="120650" y="50800"/>
                    <a:pt x="93133" y="139700"/>
                    <a:pt x="114300" y="177800"/>
                  </a:cubicBezTo>
                  <a:cubicBezTo>
                    <a:pt x="135467" y="215900"/>
                    <a:pt x="182033" y="234950"/>
                    <a:pt x="228600" y="2540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</p:grpSp>
    </p:spTree>
    <p:extLst>
      <p:ext uri="{BB962C8B-B14F-4D97-AF65-F5344CB8AC3E}">
        <p14:creationId xmlns:p14="http://schemas.microsoft.com/office/powerpoint/2010/main" val="3500573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06EAD74-E4D4-5D49-8048-FDA148DF73D5}"/>
              </a:ext>
            </a:extLst>
          </p:cNvPr>
          <p:cNvGrpSpPr/>
          <p:nvPr/>
        </p:nvGrpSpPr>
        <p:grpSpPr>
          <a:xfrm>
            <a:off x="162046" y="121534"/>
            <a:ext cx="8742743" cy="6557058"/>
            <a:chOff x="1143000" y="857250"/>
            <a:chExt cx="6858000" cy="5143500"/>
          </a:xfrm>
        </p:grpSpPr>
        <p:grpSp>
          <p:nvGrpSpPr>
            <p:cNvPr id="141326" name="Group 61"/>
            <p:cNvGrpSpPr>
              <a:grpSpLocks/>
            </p:cNvGrpSpPr>
            <p:nvPr/>
          </p:nvGrpSpPr>
          <p:grpSpPr bwMode="auto">
            <a:xfrm>
              <a:off x="1760220" y="1525905"/>
              <a:ext cx="5434965" cy="4076224"/>
              <a:chOff x="914400" y="990600"/>
              <a:chExt cx="4572000" cy="3429000"/>
            </a:xfrm>
          </p:grpSpPr>
          <p:sp>
            <p:nvSpPr>
              <p:cNvPr id="141340" name="Line 9"/>
              <p:cNvSpPr>
                <a:spLocks noChangeShapeType="1"/>
              </p:cNvSpPr>
              <p:nvPr/>
            </p:nvSpPr>
            <p:spPr bwMode="auto">
              <a:xfrm>
                <a:off x="1219200" y="990600"/>
                <a:ext cx="0" cy="3429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1" name="Line 10"/>
              <p:cNvSpPr>
                <a:spLocks noChangeShapeType="1"/>
              </p:cNvSpPr>
              <p:nvPr/>
            </p:nvSpPr>
            <p:spPr bwMode="auto">
              <a:xfrm>
                <a:off x="914400" y="2667000"/>
                <a:ext cx="45720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grpSp>
            <p:nvGrpSpPr>
              <p:cNvPr id="141342" name="Group 17"/>
              <p:cNvGrpSpPr>
                <a:grpSpLocks/>
              </p:cNvGrpSpPr>
              <p:nvPr/>
            </p:nvGrpSpPr>
            <p:grpSpPr bwMode="auto">
              <a:xfrm>
                <a:off x="1143000" y="2667000"/>
                <a:ext cx="152400" cy="1524000"/>
                <a:chOff x="720" y="1680"/>
                <a:chExt cx="96" cy="960"/>
              </a:xfrm>
            </p:grpSpPr>
            <p:sp>
              <p:nvSpPr>
                <p:cNvPr id="141377" name="Line 11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8" name="Line 12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9" name="Line 13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80" name="Line 14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81" name="Line 15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82" name="Line 16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grpSp>
            <p:nvGrpSpPr>
              <p:cNvPr id="141343" name="Group 18"/>
              <p:cNvGrpSpPr>
                <a:grpSpLocks/>
              </p:cNvGrpSpPr>
              <p:nvPr/>
            </p:nvGrpSpPr>
            <p:grpSpPr bwMode="auto">
              <a:xfrm>
                <a:off x="1143000" y="1143000"/>
                <a:ext cx="152400" cy="1524000"/>
                <a:chOff x="720" y="1680"/>
                <a:chExt cx="96" cy="960"/>
              </a:xfrm>
            </p:grpSpPr>
            <p:sp>
              <p:nvSpPr>
                <p:cNvPr id="141371" name="Line 19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2" name="Line 20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3" name="Line 21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4" name="Line 22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5" name="Line 23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6" name="Line 24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sp>
            <p:nvSpPr>
              <p:cNvPr id="141344" name="Line 25"/>
              <p:cNvSpPr>
                <a:spLocks noChangeShapeType="1"/>
              </p:cNvSpPr>
              <p:nvPr/>
            </p:nvSpPr>
            <p:spPr bwMode="auto">
              <a:xfrm>
                <a:off x="1219200" y="4191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5" name="Line 26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6" name="Line 27"/>
              <p:cNvSpPr>
                <a:spLocks noChangeShapeType="1"/>
              </p:cNvSpPr>
              <p:nvPr/>
            </p:nvSpPr>
            <p:spPr bwMode="auto">
              <a:xfrm>
                <a:off x="1219200" y="3581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7" name="Line 28"/>
              <p:cNvSpPr>
                <a:spLocks noChangeShapeType="1"/>
              </p:cNvSpPr>
              <p:nvPr/>
            </p:nvSpPr>
            <p:spPr bwMode="auto">
              <a:xfrm>
                <a:off x="1219200" y="3276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8" name="Line 29"/>
              <p:cNvSpPr>
                <a:spLocks noChangeShapeType="1"/>
              </p:cNvSpPr>
              <p:nvPr/>
            </p:nvSpPr>
            <p:spPr bwMode="auto">
              <a:xfrm>
                <a:off x="1219200" y="2971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9" name="Line 30"/>
              <p:cNvSpPr>
                <a:spLocks noChangeShapeType="1"/>
              </p:cNvSpPr>
              <p:nvPr/>
            </p:nvSpPr>
            <p:spPr bwMode="auto">
              <a:xfrm>
                <a:off x="1219200" y="2667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0" name="Line 31"/>
              <p:cNvSpPr>
                <a:spLocks noChangeShapeType="1"/>
              </p:cNvSpPr>
              <p:nvPr/>
            </p:nvSpPr>
            <p:spPr bwMode="auto">
              <a:xfrm>
                <a:off x="1219200" y="2362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1" name="Line 32"/>
              <p:cNvSpPr>
                <a:spLocks noChangeShapeType="1"/>
              </p:cNvSpPr>
              <p:nvPr/>
            </p:nvSpPr>
            <p:spPr bwMode="auto">
              <a:xfrm>
                <a:off x="1219200" y="2057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2" name="Line 33"/>
              <p:cNvSpPr>
                <a:spLocks noChangeShapeType="1"/>
              </p:cNvSpPr>
              <p:nvPr/>
            </p:nvSpPr>
            <p:spPr bwMode="auto">
              <a:xfrm>
                <a:off x="1219200" y="1752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3" name="Line 34"/>
              <p:cNvSpPr>
                <a:spLocks noChangeShapeType="1"/>
              </p:cNvSpPr>
              <p:nvPr/>
            </p:nvSpPr>
            <p:spPr bwMode="auto">
              <a:xfrm>
                <a:off x="1219200" y="1447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4" name="Line 35"/>
              <p:cNvSpPr>
                <a:spLocks noChangeShapeType="1"/>
              </p:cNvSpPr>
              <p:nvPr/>
            </p:nvSpPr>
            <p:spPr bwMode="auto">
              <a:xfrm>
                <a:off x="1219200" y="1143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5" name="Line 37"/>
              <p:cNvSpPr>
                <a:spLocks noChangeShapeType="1"/>
              </p:cNvSpPr>
              <p:nvPr/>
            </p:nvSpPr>
            <p:spPr bwMode="auto">
              <a:xfrm>
                <a:off x="160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6" name="Line 38"/>
              <p:cNvSpPr>
                <a:spLocks noChangeShapeType="1"/>
              </p:cNvSpPr>
              <p:nvPr/>
            </p:nvSpPr>
            <p:spPr bwMode="auto">
              <a:xfrm>
                <a:off x="1981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7" name="Line 39"/>
              <p:cNvSpPr>
                <a:spLocks noChangeShapeType="1"/>
              </p:cNvSpPr>
              <p:nvPr/>
            </p:nvSpPr>
            <p:spPr bwMode="auto">
              <a:xfrm>
                <a:off x="2362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8" name="Line 40"/>
              <p:cNvSpPr>
                <a:spLocks noChangeShapeType="1"/>
              </p:cNvSpPr>
              <p:nvPr/>
            </p:nvSpPr>
            <p:spPr bwMode="auto">
              <a:xfrm>
                <a:off x="2743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9" name="Line 41"/>
              <p:cNvSpPr>
                <a:spLocks noChangeShapeType="1"/>
              </p:cNvSpPr>
              <p:nvPr/>
            </p:nvSpPr>
            <p:spPr bwMode="auto">
              <a:xfrm>
                <a:off x="3124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0" name="Line 42"/>
              <p:cNvSpPr>
                <a:spLocks noChangeShapeType="1"/>
              </p:cNvSpPr>
              <p:nvPr/>
            </p:nvSpPr>
            <p:spPr bwMode="auto">
              <a:xfrm>
                <a:off x="3505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1" name="Line 43"/>
              <p:cNvSpPr>
                <a:spLocks noChangeShapeType="1"/>
              </p:cNvSpPr>
              <p:nvPr/>
            </p:nvSpPr>
            <p:spPr bwMode="auto">
              <a:xfrm>
                <a:off x="3886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2" name="Line 44"/>
              <p:cNvSpPr>
                <a:spLocks noChangeShapeType="1"/>
              </p:cNvSpPr>
              <p:nvPr/>
            </p:nvSpPr>
            <p:spPr bwMode="auto">
              <a:xfrm>
                <a:off x="4267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3" name="Line 45"/>
              <p:cNvSpPr>
                <a:spLocks noChangeShapeType="1"/>
              </p:cNvSpPr>
              <p:nvPr/>
            </p:nvSpPr>
            <p:spPr bwMode="auto">
              <a:xfrm>
                <a:off x="4648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4" name="Line 46"/>
              <p:cNvSpPr>
                <a:spLocks noChangeShapeType="1"/>
              </p:cNvSpPr>
              <p:nvPr/>
            </p:nvSpPr>
            <p:spPr bwMode="auto">
              <a:xfrm>
                <a:off x="5029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5" name="Line 50"/>
              <p:cNvSpPr>
                <a:spLocks noChangeShapeType="1"/>
              </p:cNvSpPr>
              <p:nvPr/>
            </p:nvSpPr>
            <p:spPr bwMode="auto">
              <a:xfrm>
                <a:off x="541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6" name="Line 61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9144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7" name="Line 62"/>
              <p:cNvSpPr>
                <a:spLocks noChangeShapeType="1"/>
              </p:cNvSpPr>
              <p:nvPr/>
            </p:nvSpPr>
            <p:spPr bwMode="auto">
              <a:xfrm>
                <a:off x="4114800" y="1447800"/>
                <a:ext cx="8382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8" name="Line 63"/>
              <p:cNvSpPr>
                <a:spLocks noChangeShapeType="1"/>
              </p:cNvSpPr>
              <p:nvPr/>
            </p:nvSpPr>
            <p:spPr bwMode="auto">
              <a:xfrm flipH="1">
                <a:off x="2286000" y="1524000"/>
                <a:ext cx="1676400" cy="2286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9" name="Line 67"/>
              <p:cNvSpPr>
                <a:spLocks noChangeShapeType="1"/>
              </p:cNvSpPr>
              <p:nvPr/>
            </p:nvSpPr>
            <p:spPr bwMode="auto">
              <a:xfrm flipV="1">
                <a:off x="2133600" y="38100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70" name="Line 68"/>
              <p:cNvSpPr>
                <a:spLocks noChangeShapeType="1"/>
              </p:cNvSpPr>
              <p:nvPr/>
            </p:nvSpPr>
            <p:spPr bwMode="auto">
              <a:xfrm flipH="1">
                <a:off x="3962400" y="14478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sp>
          <p:nvSpPr>
            <p:cNvPr id="141327" name="Text Box 3"/>
            <p:cNvSpPr txBox="1">
              <a:spLocks/>
            </p:cNvSpPr>
            <p:nvPr/>
          </p:nvSpPr>
          <p:spPr bwMode="auto">
            <a:xfrm>
              <a:off x="1434465" y="1062990"/>
              <a:ext cx="5606415" cy="34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620"/>
                <a:t>1.) As </a:t>
              </a:r>
              <a:r>
                <a:rPr lang="en-US" altLang="en-US" sz="1620" i="1">
                  <a:solidFill>
                    <a:srgbClr val="E30D18"/>
                  </a:solidFill>
                </a:rPr>
                <a:t>velocity versus time</a:t>
              </a:r>
              <a:r>
                <a:rPr lang="en-US" altLang="en-US" sz="1620"/>
                <a:t> graph:</a:t>
              </a:r>
            </a:p>
          </p:txBody>
        </p:sp>
        <p:graphicFrame>
          <p:nvGraphicFramePr>
            <p:cNvPr id="14131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26923718"/>
                </p:ext>
              </p:extLst>
            </p:nvPr>
          </p:nvGraphicFramePr>
          <p:xfrm>
            <a:off x="2951797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86" name="Equation" r:id="rId4" imgW="127000" imgH="152400" progId="Equation.DSMT4">
                    <p:embed/>
                  </p:oleObj>
                </mc:Choice>
                <mc:Fallback>
                  <p:oleObj name="Equation" r:id="rId4" imgW="127000" imgH="152400" progId="Equation.DSMT4">
                    <p:embed/>
                    <p:pic>
                      <p:nvPicPr>
                        <p:cNvPr id="141314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1797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48690587"/>
                </p:ext>
              </p:extLst>
            </p:nvPr>
          </p:nvGraphicFramePr>
          <p:xfrm>
            <a:off x="3851910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87" name="Equation" r:id="rId6" imgW="127000" imgH="152400" progId="Equation.DSMT4">
                    <p:embed/>
                  </p:oleObj>
                </mc:Choice>
                <mc:Fallback>
                  <p:oleObj name="Equation" r:id="rId6" imgW="127000" imgH="152400" progId="Equation.DSMT4">
                    <p:embed/>
                    <p:pic>
                      <p:nvPicPr>
                        <p:cNvPr id="141315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1910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6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2286489"/>
                </p:ext>
              </p:extLst>
            </p:nvPr>
          </p:nvGraphicFramePr>
          <p:xfrm>
            <a:off x="4739164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88" name="Equation" r:id="rId8" imgW="190500" imgH="152400" progId="Equation.DSMT4">
                    <p:embed/>
                  </p:oleObj>
                </mc:Choice>
                <mc:Fallback>
                  <p:oleObj name="Equation" r:id="rId8" imgW="190500" imgH="152400" progId="Equation.DSMT4">
                    <p:embed/>
                    <p:pic>
                      <p:nvPicPr>
                        <p:cNvPr id="14131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9164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4139513"/>
                </p:ext>
              </p:extLst>
            </p:nvPr>
          </p:nvGraphicFramePr>
          <p:xfrm>
            <a:off x="5652136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89" name="Equation" r:id="rId10" imgW="190500" imgH="152400" progId="Equation.DSMT4">
                    <p:embed/>
                  </p:oleObj>
                </mc:Choice>
                <mc:Fallback>
                  <p:oleObj name="Equation" r:id="rId10" imgW="190500" imgH="152400" progId="Equation.DSMT4">
                    <p:embed/>
                    <p:pic>
                      <p:nvPicPr>
                        <p:cNvPr id="14131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2136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66250814"/>
                </p:ext>
              </p:extLst>
            </p:nvPr>
          </p:nvGraphicFramePr>
          <p:xfrm>
            <a:off x="6526530" y="353187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0" name="Equation" r:id="rId12" imgW="203200" imgH="152400" progId="Equation.DSMT4">
                    <p:embed/>
                  </p:oleObj>
                </mc:Choice>
                <mc:Fallback>
                  <p:oleObj name="Equation" r:id="rId12" imgW="203200" imgH="152400" progId="Equation.DSMT4">
                    <p:embed/>
                    <p:pic>
                      <p:nvPicPr>
                        <p:cNvPr id="14131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6530" y="353187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9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90977084"/>
                </p:ext>
              </p:extLst>
            </p:nvPr>
          </p:nvGraphicFramePr>
          <p:xfrm>
            <a:off x="1833087" y="4149090"/>
            <a:ext cx="218599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1" name="Equation" r:id="rId14" imgW="215900" imgH="152400" progId="Equation.DSMT4">
                    <p:embed/>
                  </p:oleObj>
                </mc:Choice>
                <mc:Fallback>
                  <p:oleObj name="Equation" r:id="rId14" imgW="215900" imgH="152400" progId="Equation.DSMT4">
                    <p:embed/>
                    <p:pic>
                      <p:nvPicPr>
                        <p:cNvPr id="141319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7" y="4149090"/>
                          <a:ext cx="218599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20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5837771"/>
                </p:ext>
              </p:extLst>
            </p:nvPr>
          </p:nvGraphicFramePr>
          <p:xfrm>
            <a:off x="1833086" y="486918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2" name="Equation" r:id="rId16" imgW="203200" imgH="152400" progId="Equation.DSMT4">
                    <p:embed/>
                  </p:oleObj>
                </mc:Choice>
                <mc:Fallback>
                  <p:oleObj name="Equation" r:id="rId16" imgW="203200" imgH="152400" progId="Equation.DSMT4">
                    <p:embed/>
                    <p:pic>
                      <p:nvPicPr>
                        <p:cNvPr id="14132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6" y="486918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21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2214367"/>
                </p:ext>
              </p:extLst>
            </p:nvPr>
          </p:nvGraphicFramePr>
          <p:xfrm>
            <a:off x="1858804" y="270891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3" name="Equation" r:id="rId18" imgW="127000" imgH="152400" progId="Equation.DSMT4">
                    <p:embed/>
                  </p:oleObj>
                </mc:Choice>
                <mc:Fallback>
                  <p:oleObj name="Equation" r:id="rId18" imgW="127000" imgH="152400" progId="Equation.DSMT4">
                    <p:embed/>
                    <p:pic>
                      <p:nvPicPr>
                        <p:cNvPr id="14132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270891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22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2382004"/>
                </p:ext>
              </p:extLst>
            </p:nvPr>
          </p:nvGraphicFramePr>
          <p:xfrm>
            <a:off x="1858804" y="198882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4" name="Equation" r:id="rId19" imgW="127000" imgH="152400" progId="Equation.DSMT4">
                    <p:embed/>
                  </p:oleObj>
                </mc:Choice>
                <mc:Fallback>
                  <p:oleObj name="Equation" r:id="rId19" imgW="127000" imgH="152400" progId="Equation.DSMT4">
                    <p:embed/>
                    <p:pic>
                      <p:nvPicPr>
                        <p:cNvPr id="141322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198882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328" name="Rectangle 58"/>
            <p:cNvSpPr>
              <a:spLocks noChangeArrowheads="1"/>
            </p:cNvSpPr>
            <p:nvPr/>
          </p:nvSpPr>
          <p:spPr bwMode="auto">
            <a:xfrm>
              <a:off x="1143000" y="857250"/>
              <a:ext cx="6858000" cy="51435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1329" name="TextBox 59"/>
            <p:cNvSpPr txBox="1">
              <a:spLocks noChangeArrowheads="1"/>
            </p:cNvSpPr>
            <p:nvPr/>
          </p:nvSpPr>
          <p:spPr bwMode="auto">
            <a:xfrm>
              <a:off x="7603451" y="5743575"/>
              <a:ext cx="292068" cy="216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810"/>
                <a:t>3.)</a:t>
              </a:r>
            </a:p>
          </p:txBody>
        </p:sp>
        <p:sp>
          <p:nvSpPr>
            <p:cNvPr id="141330" name="Text Box 3"/>
            <p:cNvSpPr txBox="1">
              <a:spLocks/>
            </p:cNvSpPr>
            <p:nvPr/>
          </p:nvSpPr>
          <p:spPr bwMode="auto">
            <a:xfrm>
              <a:off x="5634990" y="1834515"/>
              <a:ext cx="1868805" cy="1214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 dirty="0"/>
                <a:t>body moving with constant velocity v = 8 m/s; you know its traveling in positive direction but you don’t know its coordinate</a:t>
              </a:r>
            </a:p>
          </p:txBody>
        </p:sp>
        <p:sp>
          <p:nvSpPr>
            <p:cNvPr id="141331" name="Text Box 3"/>
            <p:cNvSpPr txBox="1">
              <a:spLocks/>
            </p:cNvSpPr>
            <p:nvPr/>
          </p:nvSpPr>
          <p:spPr bwMode="auto">
            <a:xfrm>
              <a:off x="4451985" y="3590807"/>
              <a:ext cx="1303020" cy="65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velocity zero at t = 10 sec point</a:t>
              </a:r>
            </a:p>
          </p:txBody>
        </p:sp>
        <p:sp>
          <p:nvSpPr>
            <p:cNvPr id="141332" name="Freeform 65"/>
            <p:cNvSpPr>
              <a:spLocks noChangeArrowheads="1"/>
            </p:cNvSpPr>
            <p:nvPr/>
          </p:nvSpPr>
          <p:spPr bwMode="auto">
            <a:xfrm>
              <a:off x="4409123" y="3566160"/>
              <a:ext cx="85725" cy="200383"/>
            </a:xfrm>
            <a:custGeom>
              <a:avLst/>
              <a:gdLst>
                <a:gd name="T0" fmla="*/ 127000 w 127000"/>
                <a:gd name="T1" fmla="*/ 255365 h 296333"/>
                <a:gd name="T2" fmla="*/ 50800 w 127000"/>
                <a:gd name="T3" fmla="*/ 255365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1333" name="Text Box 3"/>
            <p:cNvSpPr txBox="1">
              <a:spLocks/>
            </p:cNvSpPr>
            <p:nvPr/>
          </p:nvSpPr>
          <p:spPr bwMode="auto">
            <a:xfrm>
              <a:off x="3894772" y="4175880"/>
              <a:ext cx="2528888" cy="65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 dirty="0"/>
                <a:t>body changing velocity (accelerating) constantly; magnitude getting smaller with time</a:t>
              </a:r>
            </a:p>
          </p:txBody>
        </p:sp>
        <p:sp>
          <p:nvSpPr>
            <p:cNvPr id="141334" name="Freeform 67"/>
            <p:cNvSpPr>
              <a:spLocks noChangeArrowheads="1"/>
            </p:cNvSpPr>
            <p:nvPr/>
          </p:nvSpPr>
          <p:spPr bwMode="auto">
            <a:xfrm>
              <a:off x="3851910" y="4254104"/>
              <a:ext cx="85725" cy="199311"/>
            </a:xfrm>
            <a:custGeom>
              <a:avLst/>
              <a:gdLst>
                <a:gd name="T0" fmla="*/ 127000 w 127000"/>
                <a:gd name="T1" fmla="*/ 251289 h 296333"/>
                <a:gd name="T2" fmla="*/ 50800 w 127000"/>
                <a:gd name="T3" fmla="*/ 251289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1335" name="Freeform 68"/>
            <p:cNvSpPr>
              <a:spLocks noChangeArrowheads="1"/>
            </p:cNvSpPr>
            <p:nvPr/>
          </p:nvSpPr>
          <p:spPr bwMode="auto">
            <a:xfrm>
              <a:off x="4649152" y="2426017"/>
              <a:ext cx="540068" cy="728663"/>
            </a:xfrm>
            <a:custGeom>
              <a:avLst/>
              <a:gdLst>
                <a:gd name="T0" fmla="*/ 0 w 800100"/>
                <a:gd name="T1" fmla="*/ 1079500 h 1079500"/>
                <a:gd name="T2" fmla="*/ 0 w 800100"/>
                <a:gd name="T3" fmla="*/ 0 h 1079500"/>
                <a:gd name="T4" fmla="*/ 800100 w 800100"/>
                <a:gd name="T5" fmla="*/ 0 h 1079500"/>
                <a:gd name="T6" fmla="*/ 0 60000 65536"/>
                <a:gd name="T7" fmla="*/ 0 60000 65536"/>
                <a:gd name="T8" fmla="*/ 0 60000 65536"/>
                <a:gd name="T9" fmla="*/ 0 w 800100"/>
                <a:gd name="T10" fmla="*/ 0 h 1079500"/>
                <a:gd name="T11" fmla="*/ 800100 w 800100"/>
                <a:gd name="T12" fmla="*/ 1079500 h 1079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0100" h="1079500">
                  <a:moveTo>
                    <a:pt x="0" y="1079500"/>
                  </a:moveTo>
                  <a:lnTo>
                    <a:pt x="0" y="0"/>
                  </a:lnTo>
                  <a:lnTo>
                    <a:pt x="80010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>
                <a:solidFill>
                  <a:srgbClr val="FF0000"/>
                </a:solidFill>
              </a:endParaRPr>
            </a:p>
          </p:txBody>
        </p:sp>
        <p:graphicFrame>
          <p:nvGraphicFramePr>
            <p:cNvPr id="141323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62337486"/>
                </p:ext>
              </p:extLst>
            </p:nvPr>
          </p:nvGraphicFramePr>
          <p:xfrm>
            <a:off x="2322791" y="1680210"/>
            <a:ext cx="1950244" cy="3889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5" name="Equation" r:id="rId20" imgW="1968500" imgH="393700" progId="Equation.DSMT4">
                    <p:embed/>
                  </p:oleObj>
                </mc:Choice>
                <mc:Fallback>
                  <p:oleObj name="Equation" r:id="rId20" imgW="1968500" imgH="393700" progId="Equation.DSMT4">
                    <p:embed/>
                    <p:pic>
                      <p:nvPicPr>
                        <p:cNvPr id="141323" name="Object 1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2791" y="1680210"/>
                          <a:ext cx="1950244" cy="3889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336" name="Freeform 78"/>
            <p:cNvSpPr>
              <a:spLocks noChangeArrowheads="1"/>
            </p:cNvSpPr>
            <p:nvPr/>
          </p:nvSpPr>
          <p:spPr bwMode="auto">
            <a:xfrm>
              <a:off x="4310539" y="1864519"/>
              <a:ext cx="261461" cy="698659"/>
            </a:xfrm>
            <a:custGeom>
              <a:avLst/>
              <a:gdLst>
                <a:gd name="T0" fmla="*/ 6350 w 387350"/>
                <a:gd name="T1" fmla="*/ 107950 h 1035050"/>
                <a:gd name="T2" fmla="*/ 196850 w 387350"/>
                <a:gd name="T3" fmla="*/ 107950 h 1035050"/>
                <a:gd name="T4" fmla="*/ 31750 w 387350"/>
                <a:gd name="T5" fmla="*/ 755650 h 1035050"/>
                <a:gd name="T6" fmla="*/ 387350 w 387350"/>
                <a:gd name="T7" fmla="*/ 1035050 h 10350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350"/>
                <a:gd name="T13" fmla="*/ 0 h 1035050"/>
                <a:gd name="T14" fmla="*/ 387350 w 387350"/>
                <a:gd name="T15" fmla="*/ 1035050 h 10350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350" h="1035050">
                  <a:moveTo>
                    <a:pt x="6350" y="107950"/>
                  </a:moveTo>
                  <a:cubicBezTo>
                    <a:pt x="99483" y="53975"/>
                    <a:pt x="192617" y="0"/>
                    <a:pt x="196850" y="107950"/>
                  </a:cubicBezTo>
                  <a:cubicBezTo>
                    <a:pt x="201083" y="215900"/>
                    <a:pt x="0" y="601133"/>
                    <a:pt x="31750" y="755650"/>
                  </a:cubicBezTo>
                  <a:cubicBezTo>
                    <a:pt x="63500" y="910167"/>
                    <a:pt x="387350" y="1035050"/>
                    <a:pt x="387350" y="103505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1337" name="Text Box 3"/>
            <p:cNvSpPr txBox="1">
              <a:spLocks/>
            </p:cNvSpPr>
            <p:nvPr/>
          </p:nvSpPr>
          <p:spPr bwMode="auto">
            <a:xfrm>
              <a:off x="2205990" y="4714875"/>
              <a:ext cx="1903095" cy="1027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 velocity v = -8 m/s; you know it’s traveling in negative direction but you don’t know its coordinate</a:t>
              </a:r>
            </a:p>
          </p:txBody>
        </p:sp>
        <p:sp>
          <p:nvSpPr>
            <p:cNvPr id="141338" name="Text Box 3"/>
            <p:cNvSpPr txBox="1">
              <a:spLocks/>
            </p:cNvSpPr>
            <p:nvPr/>
          </p:nvSpPr>
          <p:spPr bwMode="auto">
            <a:xfrm>
              <a:off x="4820602" y="2959656"/>
              <a:ext cx="2065973" cy="46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 dirty="0"/>
                <a:t>body accelerating </a:t>
              </a:r>
              <a:r>
                <a:rPr lang="mr-IN" altLang="en-US" sz="1215" dirty="0"/>
                <a:t>–</a:t>
              </a:r>
              <a:r>
                <a:rPr lang="en-US" altLang="en-US" sz="1215" dirty="0"/>
                <a:t> velocity getting bigger with time</a:t>
              </a:r>
            </a:p>
          </p:txBody>
        </p:sp>
        <p:sp>
          <p:nvSpPr>
            <p:cNvPr id="141339" name="Freeform 76"/>
            <p:cNvSpPr>
              <a:spLocks noChangeArrowheads="1"/>
            </p:cNvSpPr>
            <p:nvPr/>
          </p:nvSpPr>
          <p:spPr bwMode="auto">
            <a:xfrm>
              <a:off x="4777740" y="3037880"/>
              <a:ext cx="85725" cy="200382"/>
            </a:xfrm>
            <a:custGeom>
              <a:avLst/>
              <a:gdLst>
                <a:gd name="T0" fmla="*/ 127000 w 127000"/>
                <a:gd name="T1" fmla="*/ 255362 h 296333"/>
                <a:gd name="T2" fmla="*/ 50800 w 127000"/>
                <a:gd name="T3" fmla="*/ 255362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graphicFrame>
          <p:nvGraphicFramePr>
            <p:cNvPr id="141324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67398943"/>
                </p:ext>
              </p:extLst>
            </p:nvPr>
          </p:nvGraphicFramePr>
          <p:xfrm>
            <a:off x="3932278" y="2630686"/>
            <a:ext cx="634365" cy="146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6" name="Equation" r:id="rId22" imgW="711200" imgH="165100" progId="Equation.DSMT4">
                    <p:embed/>
                  </p:oleObj>
                </mc:Choice>
                <mc:Fallback>
                  <p:oleObj name="Equation" r:id="rId22" imgW="711200" imgH="165100" progId="Equation.DSMT4">
                    <p:embed/>
                    <p:pic>
                      <p:nvPicPr>
                        <p:cNvPr id="141324" name="Object 1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2278" y="2630686"/>
                          <a:ext cx="634365" cy="1468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25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92784684"/>
                </p:ext>
              </p:extLst>
            </p:nvPr>
          </p:nvGraphicFramePr>
          <p:xfrm>
            <a:off x="4490561" y="2245995"/>
            <a:ext cx="59686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7" name="Equation" r:id="rId24" imgW="635000" imgH="165100" progId="Equation.DSMT4">
                    <p:embed/>
                  </p:oleObj>
                </mc:Choice>
                <mc:Fallback>
                  <p:oleObj name="Equation" r:id="rId24" imgW="635000" imgH="165100" progId="Equation.DSMT4">
                    <p:embed/>
                    <p:pic>
                      <p:nvPicPr>
                        <p:cNvPr id="141325" name="Object 1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0561" y="2245995"/>
                          <a:ext cx="59686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44960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94E1140-DD04-5C44-A525-97D7F60986A8}"/>
              </a:ext>
            </a:extLst>
          </p:cNvPr>
          <p:cNvGrpSpPr/>
          <p:nvPr/>
        </p:nvGrpSpPr>
        <p:grpSpPr>
          <a:xfrm>
            <a:off x="185195" y="138896"/>
            <a:ext cx="8735028" cy="6551271"/>
            <a:chOff x="1143000" y="857250"/>
            <a:chExt cx="6858000" cy="5143500"/>
          </a:xfrm>
        </p:grpSpPr>
        <p:grpSp>
          <p:nvGrpSpPr>
            <p:cNvPr id="143374" name="Group 61"/>
            <p:cNvGrpSpPr>
              <a:grpSpLocks/>
            </p:cNvGrpSpPr>
            <p:nvPr/>
          </p:nvGrpSpPr>
          <p:grpSpPr bwMode="auto">
            <a:xfrm>
              <a:off x="1760220" y="1525905"/>
              <a:ext cx="5434965" cy="4076224"/>
              <a:chOff x="914400" y="990600"/>
              <a:chExt cx="4572000" cy="3429000"/>
            </a:xfrm>
          </p:grpSpPr>
          <p:sp>
            <p:nvSpPr>
              <p:cNvPr id="143386" name="Line 9"/>
              <p:cNvSpPr>
                <a:spLocks noChangeShapeType="1"/>
              </p:cNvSpPr>
              <p:nvPr/>
            </p:nvSpPr>
            <p:spPr bwMode="auto">
              <a:xfrm>
                <a:off x="1219200" y="990600"/>
                <a:ext cx="0" cy="3429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87" name="Line 10"/>
              <p:cNvSpPr>
                <a:spLocks noChangeShapeType="1"/>
              </p:cNvSpPr>
              <p:nvPr/>
            </p:nvSpPr>
            <p:spPr bwMode="auto">
              <a:xfrm>
                <a:off x="914400" y="2667000"/>
                <a:ext cx="45720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grpSp>
            <p:nvGrpSpPr>
              <p:cNvPr id="143388" name="Group 17"/>
              <p:cNvGrpSpPr>
                <a:grpSpLocks/>
              </p:cNvGrpSpPr>
              <p:nvPr/>
            </p:nvGrpSpPr>
            <p:grpSpPr bwMode="auto">
              <a:xfrm>
                <a:off x="1143000" y="2667000"/>
                <a:ext cx="152400" cy="1524000"/>
                <a:chOff x="720" y="1680"/>
                <a:chExt cx="96" cy="960"/>
              </a:xfrm>
            </p:grpSpPr>
            <p:sp>
              <p:nvSpPr>
                <p:cNvPr id="143423" name="Line 11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4" name="Line 12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5" name="Line 13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6" name="Line 14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7" name="Line 15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8" name="Line 16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grpSp>
            <p:nvGrpSpPr>
              <p:cNvPr id="143389" name="Group 18"/>
              <p:cNvGrpSpPr>
                <a:grpSpLocks/>
              </p:cNvGrpSpPr>
              <p:nvPr/>
            </p:nvGrpSpPr>
            <p:grpSpPr bwMode="auto">
              <a:xfrm>
                <a:off x="1143000" y="1143000"/>
                <a:ext cx="152400" cy="1524000"/>
                <a:chOff x="720" y="1680"/>
                <a:chExt cx="96" cy="960"/>
              </a:xfrm>
            </p:grpSpPr>
            <p:sp>
              <p:nvSpPr>
                <p:cNvPr id="143417" name="Line 19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18" name="Line 20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19" name="Line 21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0" name="Line 22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1" name="Line 23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2" name="Line 24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sp>
            <p:nvSpPr>
              <p:cNvPr id="143390" name="Line 25"/>
              <p:cNvSpPr>
                <a:spLocks noChangeShapeType="1"/>
              </p:cNvSpPr>
              <p:nvPr/>
            </p:nvSpPr>
            <p:spPr bwMode="auto">
              <a:xfrm>
                <a:off x="1219200" y="4191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1" name="Line 26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2" name="Line 27"/>
              <p:cNvSpPr>
                <a:spLocks noChangeShapeType="1"/>
              </p:cNvSpPr>
              <p:nvPr/>
            </p:nvSpPr>
            <p:spPr bwMode="auto">
              <a:xfrm>
                <a:off x="1219200" y="3581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3" name="Line 28"/>
              <p:cNvSpPr>
                <a:spLocks noChangeShapeType="1"/>
              </p:cNvSpPr>
              <p:nvPr/>
            </p:nvSpPr>
            <p:spPr bwMode="auto">
              <a:xfrm>
                <a:off x="1219200" y="3276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4" name="Line 29"/>
              <p:cNvSpPr>
                <a:spLocks noChangeShapeType="1"/>
              </p:cNvSpPr>
              <p:nvPr/>
            </p:nvSpPr>
            <p:spPr bwMode="auto">
              <a:xfrm>
                <a:off x="1219200" y="2971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5" name="Line 30"/>
              <p:cNvSpPr>
                <a:spLocks noChangeShapeType="1"/>
              </p:cNvSpPr>
              <p:nvPr/>
            </p:nvSpPr>
            <p:spPr bwMode="auto">
              <a:xfrm>
                <a:off x="1219200" y="2667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6" name="Line 31"/>
              <p:cNvSpPr>
                <a:spLocks noChangeShapeType="1"/>
              </p:cNvSpPr>
              <p:nvPr/>
            </p:nvSpPr>
            <p:spPr bwMode="auto">
              <a:xfrm>
                <a:off x="1219200" y="2362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7" name="Line 32"/>
              <p:cNvSpPr>
                <a:spLocks noChangeShapeType="1"/>
              </p:cNvSpPr>
              <p:nvPr/>
            </p:nvSpPr>
            <p:spPr bwMode="auto">
              <a:xfrm>
                <a:off x="1219200" y="2057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8" name="Line 33"/>
              <p:cNvSpPr>
                <a:spLocks noChangeShapeType="1"/>
              </p:cNvSpPr>
              <p:nvPr/>
            </p:nvSpPr>
            <p:spPr bwMode="auto">
              <a:xfrm>
                <a:off x="1219200" y="1752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9" name="Line 34"/>
              <p:cNvSpPr>
                <a:spLocks noChangeShapeType="1"/>
              </p:cNvSpPr>
              <p:nvPr/>
            </p:nvSpPr>
            <p:spPr bwMode="auto">
              <a:xfrm>
                <a:off x="1219200" y="1447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0" name="Line 35"/>
              <p:cNvSpPr>
                <a:spLocks noChangeShapeType="1"/>
              </p:cNvSpPr>
              <p:nvPr/>
            </p:nvSpPr>
            <p:spPr bwMode="auto">
              <a:xfrm>
                <a:off x="1219200" y="1143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1" name="Line 37"/>
              <p:cNvSpPr>
                <a:spLocks noChangeShapeType="1"/>
              </p:cNvSpPr>
              <p:nvPr/>
            </p:nvSpPr>
            <p:spPr bwMode="auto">
              <a:xfrm>
                <a:off x="160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2" name="Line 38"/>
              <p:cNvSpPr>
                <a:spLocks noChangeShapeType="1"/>
              </p:cNvSpPr>
              <p:nvPr/>
            </p:nvSpPr>
            <p:spPr bwMode="auto">
              <a:xfrm>
                <a:off x="1981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3" name="Line 39"/>
              <p:cNvSpPr>
                <a:spLocks noChangeShapeType="1"/>
              </p:cNvSpPr>
              <p:nvPr/>
            </p:nvSpPr>
            <p:spPr bwMode="auto">
              <a:xfrm>
                <a:off x="2362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4" name="Line 40"/>
              <p:cNvSpPr>
                <a:spLocks noChangeShapeType="1"/>
              </p:cNvSpPr>
              <p:nvPr/>
            </p:nvSpPr>
            <p:spPr bwMode="auto">
              <a:xfrm>
                <a:off x="2743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5" name="Line 41"/>
              <p:cNvSpPr>
                <a:spLocks noChangeShapeType="1"/>
              </p:cNvSpPr>
              <p:nvPr/>
            </p:nvSpPr>
            <p:spPr bwMode="auto">
              <a:xfrm>
                <a:off x="3124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6" name="Line 42"/>
              <p:cNvSpPr>
                <a:spLocks noChangeShapeType="1"/>
              </p:cNvSpPr>
              <p:nvPr/>
            </p:nvSpPr>
            <p:spPr bwMode="auto">
              <a:xfrm>
                <a:off x="3505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7" name="Line 43"/>
              <p:cNvSpPr>
                <a:spLocks noChangeShapeType="1"/>
              </p:cNvSpPr>
              <p:nvPr/>
            </p:nvSpPr>
            <p:spPr bwMode="auto">
              <a:xfrm>
                <a:off x="3886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8" name="Line 44"/>
              <p:cNvSpPr>
                <a:spLocks noChangeShapeType="1"/>
              </p:cNvSpPr>
              <p:nvPr/>
            </p:nvSpPr>
            <p:spPr bwMode="auto">
              <a:xfrm>
                <a:off x="4267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9" name="Line 45"/>
              <p:cNvSpPr>
                <a:spLocks noChangeShapeType="1"/>
              </p:cNvSpPr>
              <p:nvPr/>
            </p:nvSpPr>
            <p:spPr bwMode="auto">
              <a:xfrm>
                <a:off x="4648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0" name="Line 46"/>
              <p:cNvSpPr>
                <a:spLocks noChangeShapeType="1"/>
              </p:cNvSpPr>
              <p:nvPr/>
            </p:nvSpPr>
            <p:spPr bwMode="auto">
              <a:xfrm>
                <a:off x="5029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1" name="Line 50"/>
              <p:cNvSpPr>
                <a:spLocks noChangeShapeType="1"/>
              </p:cNvSpPr>
              <p:nvPr/>
            </p:nvSpPr>
            <p:spPr bwMode="auto">
              <a:xfrm>
                <a:off x="541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2" name="Line 61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9144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3" name="Line 62"/>
              <p:cNvSpPr>
                <a:spLocks noChangeShapeType="1"/>
              </p:cNvSpPr>
              <p:nvPr/>
            </p:nvSpPr>
            <p:spPr bwMode="auto">
              <a:xfrm>
                <a:off x="4114800" y="1447800"/>
                <a:ext cx="8382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4" name="Line 63"/>
              <p:cNvSpPr>
                <a:spLocks noChangeShapeType="1"/>
              </p:cNvSpPr>
              <p:nvPr/>
            </p:nvSpPr>
            <p:spPr bwMode="auto">
              <a:xfrm flipH="1">
                <a:off x="2286000" y="1524000"/>
                <a:ext cx="1676400" cy="2286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5" name="Line 67"/>
              <p:cNvSpPr>
                <a:spLocks noChangeShapeType="1"/>
              </p:cNvSpPr>
              <p:nvPr/>
            </p:nvSpPr>
            <p:spPr bwMode="auto">
              <a:xfrm flipV="1">
                <a:off x="2133600" y="38100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6" name="Line 68"/>
              <p:cNvSpPr>
                <a:spLocks noChangeShapeType="1"/>
              </p:cNvSpPr>
              <p:nvPr/>
            </p:nvSpPr>
            <p:spPr bwMode="auto">
              <a:xfrm flipH="1">
                <a:off x="3962400" y="14478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sp>
          <p:nvSpPr>
            <p:cNvPr id="143375" name="Text Box 3"/>
            <p:cNvSpPr txBox="1">
              <a:spLocks/>
            </p:cNvSpPr>
            <p:nvPr/>
          </p:nvSpPr>
          <p:spPr bwMode="auto">
            <a:xfrm>
              <a:off x="1434465" y="1062990"/>
              <a:ext cx="5606415" cy="34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620"/>
                <a:t>1.) As </a:t>
              </a:r>
              <a:r>
                <a:rPr lang="en-US" altLang="en-US" sz="1620" i="1">
                  <a:solidFill>
                    <a:srgbClr val="E30D18"/>
                  </a:solidFill>
                </a:rPr>
                <a:t>acceleration versus time</a:t>
              </a:r>
              <a:r>
                <a:rPr lang="en-US" altLang="en-US" sz="1620"/>
                <a:t> graph:</a:t>
              </a:r>
            </a:p>
          </p:txBody>
        </p:sp>
        <p:graphicFrame>
          <p:nvGraphicFramePr>
            <p:cNvPr id="14336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2398072"/>
                </p:ext>
              </p:extLst>
            </p:nvPr>
          </p:nvGraphicFramePr>
          <p:xfrm>
            <a:off x="2951797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0" name="Equation" r:id="rId4" imgW="127000" imgH="152400" progId="Equation.DSMT4">
                    <p:embed/>
                  </p:oleObj>
                </mc:Choice>
                <mc:Fallback>
                  <p:oleObj name="Equation" r:id="rId4" imgW="127000" imgH="152400" progId="Equation.DSMT4">
                    <p:embed/>
                    <p:pic>
                      <p:nvPicPr>
                        <p:cNvPr id="143362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1797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3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8872675"/>
                </p:ext>
              </p:extLst>
            </p:nvPr>
          </p:nvGraphicFramePr>
          <p:xfrm>
            <a:off x="3851910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1" name="Equation" r:id="rId6" imgW="127000" imgH="152400" progId="Equation.DSMT4">
                    <p:embed/>
                  </p:oleObj>
                </mc:Choice>
                <mc:Fallback>
                  <p:oleObj name="Equation" r:id="rId6" imgW="127000" imgH="152400" progId="Equation.DSMT4">
                    <p:embed/>
                    <p:pic>
                      <p:nvPicPr>
                        <p:cNvPr id="14336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1910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78809970"/>
                </p:ext>
              </p:extLst>
            </p:nvPr>
          </p:nvGraphicFramePr>
          <p:xfrm>
            <a:off x="4739164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2" name="Equation" r:id="rId8" imgW="190500" imgH="152400" progId="Equation.DSMT4">
                    <p:embed/>
                  </p:oleObj>
                </mc:Choice>
                <mc:Fallback>
                  <p:oleObj name="Equation" r:id="rId8" imgW="190500" imgH="152400" progId="Equation.DSMT4">
                    <p:embed/>
                    <p:pic>
                      <p:nvPicPr>
                        <p:cNvPr id="14336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9164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09071174"/>
                </p:ext>
              </p:extLst>
            </p:nvPr>
          </p:nvGraphicFramePr>
          <p:xfrm>
            <a:off x="5652136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3" name="Equation" r:id="rId10" imgW="190500" imgH="152400" progId="Equation.DSMT4">
                    <p:embed/>
                  </p:oleObj>
                </mc:Choice>
                <mc:Fallback>
                  <p:oleObj name="Equation" r:id="rId10" imgW="190500" imgH="152400" progId="Equation.DSMT4">
                    <p:embed/>
                    <p:pic>
                      <p:nvPicPr>
                        <p:cNvPr id="14336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2136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05261818"/>
                </p:ext>
              </p:extLst>
            </p:nvPr>
          </p:nvGraphicFramePr>
          <p:xfrm>
            <a:off x="6526530" y="353187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4" name="Equation" r:id="rId12" imgW="203200" imgH="152400" progId="Equation.DSMT4">
                    <p:embed/>
                  </p:oleObj>
                </mc:Choice>
                <mc:Fallback>
                  <p:oleObj name="Equation" r:id="rId12" imgW="203200" imgH="152400" progId="Equation.DSMT4">
                    <p:embed/>
                    <p:pic>
                      <p:nvPicPr>
                        <p:cNvPr id="14336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6530" y="353187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01825011"/>
                </p:ext>
              </p:extLst>
            </p:nvPr>
          </p:nvGraphicFramePr>
          <p:xfrm>
            <a:off x="1833087" y="4149090"/>
            <a:ext cx="218599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5" name="Equation" r:id="rId14" imgW="215900" imgH="152400" progId="Equation.DSMT4">
                    <p:embed/>
                  </p:oleObj>
                </mc:Choice>
                <mc:Fallback>
                  <p:oleObj name="Equation" r:id="rId14" imgW="215900" imgH="152400" progId="Equation.DSMT4">
                    <p:embed/>
                    <p:pic>
                      <p:nvPicPr>
                        <p:cNvPr id="143367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7" y="4149090"/>
                          <a:ext cx="218599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8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6724759"/>
                </p:ext>
              </p:extLst>
            </p:nvPr>
          </p:nvGraphicFramePr>
          <p:xfrm>
            <a:off x="1833086" y="486918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6" name="Equation" r:id="rId16" imgW="203200" imgH="152400" progId="Equation.DSMT4">
                    <p:embed/>
                  </p:oleObj>
                </mc:Choice>
                <mc:Fallback>
                  <p:oleObj name="Equation" r:id="rId16" imgW="203200" imgH="152400" progId="Equation.DSMT4">
                    <p:embed/>
                    <p:pic>
                      <p:nvPicPr>
                        <p:cNvPr id="14336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6" y="486918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9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5262333"/>
                </p:ext>
              </p:extLst>
            </p:nvPr>
          </p:nvGraphicFramePr>
          <p:xfrm>
            <a:off x="1858804" y="270891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7" name="Equation" r:id="rId18" imgW="127000" imgH="152400" progId="Equation.DSMT4">
                    <p:embed/>
                  </p:oleObj>
                </mc:Choice>
                <mc:Fallback>
                  <p:oleObj name="Equation" r:id="rId18" imgW="127000" imgH="152400" progId="Equation.DSMT4">
                    <p:embed/>
                    <p:pic>
                      <p:nvPicPr>
                        <p:cNvPr id="143369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270891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70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6710905"/>
                </p:ext>
              </p:extLst>
            </p:nvPr>
          </p:nvGraphicFramePr>
          <p:xfrm>
            <a:off x="1858804" y="198882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8" name="Equation" r:id="rId19" imgW="127000" imgH="152400" progId="Equation.DSMT4">
                    <p:embed/>
                  </p:oleObj>
                </mc:Choice>
                <mc:Fallback>
                  <p:oleObj name="Equation" r:id="rId19" imgW="127000" imgH="152400" progId="Equation.DSMT4">
                    <p:embed/>
                    <p:pic>
                      <p:nvPicPr>
                        <p:cNvPr id="14337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198882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376" name="Rectangle 58"/>
            <p:cNvSpPr>
              <a:spLocks noChangeArrowheads="1"/>
            </p:cNvSpPr>
            <p:nvPr/>
          </p:nvSpPr>
          <p:spPr bwMode="auto">
            <a:xfrm>
              <a:off x="1143000" y="857250"/>
              <a:ext cx="6858000" cy="51435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3377" name="TextBox 59"/>
            <p:cNvSpPr txBox="1">
              <a:spLocks noChangeArrowheads="1"/>
            </p:cNvSpPr>
            <p:nvPr/>
          </p:nvSpPr>
          <p:spPr bwMode="auto">
            <a:xfrm>
              <a:off x="7603451" y="5743575"/>
              <a:ext cx="292068" cy="216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810"/>
                <a:t>4.)</a:t>
              </a:r>
            </a:p>
          </p:txBody>
        </p:sp>
        <p:sp>
          <p:nvSpPr>
            <p:cNvPr id="143378" name="Text Box 3"/>
            <p:cNvSpPr txBox="1">
              <a:spLocks/>
            </p:cNvSpPr>
            <p:nvPr/>
          </p:nvSpPr>
          <p:spPr bwMode="auto">
            <a:xfrm>
              <a:off x="5634990" y="1834515"/>
              <a:ext cx="2023110" cy="1027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 acceleration a = 8 m/s/s but you don’t know if body’s velocity magnitude is increasing or decreasing!</a:t>
              </a:r>
            </a:p>
          </p:txBody>
        </p:sp>
        <p:sp>
          <p:nvSpPr>
            <p:cNvPr id="143379" name="Text Box 3"/>
            <p:cNvSpPr txBox="1">
              <a:spLocks/>
            </p:cNvSpPr>
            <p:nvPr/>
          </p:nvSpPr>
          <p:spPr bwMode="auto">
            <a:xfrm>
              <a:off x="4451985" y="3590807"/>
              <a:ext cx="1611630" cy="65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acceleration zero at t = 10 sec point</a:t>
              </a:r>
            </a:p>
          </p:txBody>
        </p:sp>
        <p:sp>
          <p:nvSpPr>
            <p:cNvPr id="143380" name="Freeform 65"/>
            <p:cNvSpPr>
              <a:spLocks noChangeArrowheads="1"/>
            </p:cNvSpPr>
            <p:nvPr/>
          </p:nvSpPr>
          <p:spPr bwMode="auto">
            <a:xfrm>
              <a:off x="4409123" y="3566160"/>
              <a:ext cx="85725" cy="200383"/>
            </a:xfrm>
            <a:custGeom>
              <a:avLst/>
              <a:gdLst>
                <a:gd name="T0" fmla="*/ 127000 w 127000"/>
                <a:gd name="T1" fmla="*/ 255365 h 296333"/>
                <a:gd name="T2" fmla="*/ 50800 w 127000"/>
                <a:gd name="T3" fmla="*/ 255365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3381" name="Text Box 3"/>
            <p:cNvSpPr txBox="1">
              <a:spLocks/>
            </p:cNvSpPr>
            <p:nvPr/>
          </p:nvSpPr>
          <p:spPr bwMode="auto">
            <a:xfrm>
              <a:off x="3946207" y="4175880"/>
              <a:ext cx="2477453" cy="65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 dirty="0"/>
                <a:t>body changing acceleration(experiencing </a:t>
              </a:r>
              <a:r>
                <a:rPr lang="en-US" altLang="en-US" sz="1215" i="1" dirty="0"/>
                <a:t>jerk</a:t>
              </a:r>
              <a:r>
                <a:rPr lang="en-US" altLang="en-US" sz="1215" dirty="0"/>
                <a:t>) at constant rate</a:t>
              </a:r>
            </a:p>
          </p:txBody>
        </p:sp>
        <p:sp>
          <p:nvSpPr>
            <p:cNvPr id="143382" name="Freeform 67"/>
            <p:cNvSpPr>
              <a:spLocks noChangeArrowheads="1"/>
            </p:cNvSpPr>
            <p:nvPr/>
          </p:nvSpPr>
          <p:spPr bwMode="auto">
            <a:xfrm>
              <a:off x="3851910" y="4254104"/>
              <a:ext cx="85725" cy="199311"/>
            </a:xfrm>
            <a:custGeom>
              <a:avLst/>
              <a:gdLst>
                <a:gd name="T0" fmla="*/ 127000 w 127000"/>
                <a:gd name="T1" fmla="*/ 251289 h 296333"/>
                <a:gd name="T2" fmla="*/ 50800 w 127000"/>
                <a:gd name="T3" fmla="*/ 251289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3383" name="Freeform 68"/>
            <p:cNvSpPr>
              <a:spLocks noChangeArrowheads="1"/>
            </p:cNvSpPr>
            <p:nvPr/>
          </p:nvSpPr>
          <p:spPr bwMode="auto">
            <a:xfrm>
              <a:off x="4649152" y="2426017"/>
              <a:ext cx="540068" cy="728663"/>
            </a:xfrm>
            <a:custGeom>
              <a:avLst/>
              <a:gdLst>
                <a:gd name="T0" fmla="*/ 0 w 800100"/>
                <a:gd name="T1" fmla="*/ 1079500 h 1079500"/>
                <a:gd name="T2" fmla="*/ 0 w 800100"/>
                <a:gd name="T3" fmla="*/ 0 h 1079500"/>
                <a:gd name="T4" fmla="*/ 800100 w 800100"/>
                <a:gd name="T5" fmla="*/ 0 h 1079500"/>
                <a:gd name="T6" fmla="*/ 0 60000 65536"/>
                <a:gd name="T7" fmla="*/ 0 60000 65536"/>
                <a:gd name="T8" fmla="*/ 0 60000 65536"/>
                <a:gd name="T9" fmla="*/ 0 w 800100"/>
                <a:gd name="T10" fmla="*/ 0 h 1079500"/>
                <a:gd name="T11" fmla="*/ 800100 w 800100"/>
                <a:gd name="T12" fmla="*/ 1079500 h 1079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0100" h="1079500">
                  <a:moveTo>
                    <a:pt x="0" y="1079500"/>
                  </a:moveTo>
                  <a:lnTo>
                    <a:pt x="0" y="0"/>
                  </a:lnTo>
                  <a:lnTo>
                    <a:pt x="80010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>
                <a:solidFill>
                  <a:srgbClr val="FF0000"/>
                </a:solidFill>
              </a:endParaRPr>
            </a:p>
          </p:txBody>
        </p:sp>
        <p:graphicFrame>
          <p:nvGraphicFramePr>
            <p:cNvPr id="143371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6939163"/>
                </p:ext>
              </p:extLst>
            </p:nvPr>
          </p:nvGraphicFramePr>
          <p:xfrm>
            <a:off x="2227421" y="1680211"/>
            <a:ext cx="2085261" cy="3986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19" name="Equation" r:id="rId20" imgW="2184400" imgH="419100" progId="Equation.DSMT4">
                    <p:embed/>
                  </p:oleObj>
                </mc:Choice>
                <mc:Fallback>
                  <p:oleObj name="Equation" r:id="rId20" imgW="2184400" imgH="419100" progId="Equation.DSMT4">
                    <p:embed/>
                    <p:pic>
                      <p:nvPicPr>
                        <p:cNvPr id="143371" name="Object 1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7421" y="1680211"/>
                          <a:ext cx="2085261" cy="3986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384" name="Freeform 78"/>
            <p:cNvSpPr>
              <a:spLocks noChangeArrowheads="1"/>
            </p:cNvSpPr>
            <p:nvPr/>
          </p:nvSpPr>
          <p:spPr bwMode="auto">
            <a:xfrm>
              <a:off x="4310539" y="1864519"/>
              <a:ext cx="261461" cy="698659"/>
            </a:xfrm>
            <a:custGeom>
              <a:avLst/>
              <a:gdLst>
                <a:gd name="T0" fmla="*/ 6350 w 387350"/>
                <a:gd name="T1" fmla="*/ 107950 h 1035050"/>
                <a:gd name="T2" fmla="*/ 196850 w 387350"/>
                <a:gd name="T3" fmla="*/ 107950 h 1035050"/>
                <a:gd name="T4" fmla="*/ 31750 w 387350"/>
                <a:gd name="T5" fmla="*/ 755650 h 1035050"/>
                <a:gd name="T6" fmla="*/ 387350 w 387350"/>
                <a:gd name="T7" fmla="*/ 1035050 h 10350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350"/>
                <a:gd name="T13" fmla="*/ 0 h 1035050"/>
                <a:gd name="T14" fmla="*/ 387350 w 387350"/>
                <a:gd name="T15" fmla="*/ 1035050 h 10350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350" h="1035050">
                  <a:moveTo>
                    <a:pt x="6350" y="107950"/>
                  </a:moveTo>
                  <a:cubicBezTo>
                    <a:pt x="99483" y="53975"/>
                    <a:pt x="192617" y="0"/>
                    <a:pt x="196850" y="107950"/>
                  </a:cubicBezTo>
                  <a:cubicBezTo>
                    <a:pt x="201083" y="215900"/>
                    <a:pt x="0" y="601133"/>
                    <a:pt x="31750" y="755650"/>
                  </a:cubicBezTo>
                  <a:cubicBezTo>
                    <a:pt x="63500" y="910167"/>
                    <a:pt x="387350" y="1035050"/>
                    <a:pt x="387350" y="103505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3385" name="Text Box 3"/>
            <p:cNvSpPr txBox="1">
              <a:spLocks/>
            </p:cNvSpPr>
            <p:nvPr/>
          </p:nvSpPr>
          <p:spPr bwMode="auto">
            <a:xfrm>
              <a:off x="2205990" y="4714875"/>
              <a:ext cx="2314575" cy="1214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 acceleration of v = -8 m/s/s (kinematics work during this period) but you don’t know if velocity magnitude is increasing or decreasing!</a:t>
              </a:r>
            </a:p>
          </p:txBody>
        </p:sp>
        <p:graphicFrame>
          <p:nvGraphicFramePr>
            <p:cNvPr id="143372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3590426"/>
                </p:ext>
              </p:extLst>
            </p:nvPr>
          </p:nvGraphicFramePr>
          <p:xfrm>
            <a:off x="3893702" y="2607112"/>
            <a:ext cx="713661" cy="195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20" name="Equation" r:id="rId22" imgW="762000" imgH="190500" progId="Equation.DSMT4">
                    <p:embed/>
                  </p:oleObj>
                </mc:Choice>
                <mc:Fallback>
                  <p:oleObj name="Equation" r:id="rId22" imgW="762000" imgH="190500" progId="Equation.DSMT4">
                    <p:embed/>
                    <p:pic>
                      <p:nvPicPr>
                        <p:cNvPr id="143372" name="Object 1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3702" y="2607112"/>
                          <a:ext cx="713661" cy="1950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73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66738469"/>
                </p:ext>
              </p:extLst>
            </p:nvPr>
          </p:nvGraphicFramePr>
          <p:xfrm>
            <a:off x="4490561" y="2245995"/>
            <a:ext cx="59686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21" name="Equation" r:id="rId24" imgW="635000" imgH="165100" progId="Equation.DSMT4">
                    <p:embed/>
                  </p:oleObj>
                </mc:Choice>
                <mc:Fallback>
                  <p:oleObj name="Equation" r:id="rId24" imgW="635000" imgH="165100" progId="Equation.DSMT4">
                    <p:embed/>
                    <p:pic>
                      <p:nvPicPr>
                        <p:cNvPr id="143373" name="Object 1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0561" y="2245995"/>
                          <a:ext cx="59686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878396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Sign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sign of a vector quantity indicates its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requires that you clearly indicate your coordinate axes!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it mean to have: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positive velocity but negative position?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displacement and a positive position?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positive velocity and positive acceleration?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velocity but positive acceleration?</a:t>
            </a:r>
          </a:p>
        </p:txBody>
      </p:sp>
    </p:spTree>
    <p:extLst>
      <p:ext uri="{BB962C8B-B14F-4D97-AF65-F5344CB8AC3E}">
        <p14:creationId xmlns:p14="http://schemas.microsoft.com/office/powerpoint/2010/main" val="322138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33527</TotalTime>
  <Words>1328</Words>
  <Application>Microsoft Macintosh PowerPoint</Application>
  <PresentationFormat>On-screen Show (4:3)</PresentationFormat>
  <Paragraphs>168</Paragraphs>
  <Slides>22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Apple Chancery</vt:lpstr>
      <vt:lpstr>Arial</vt:lpstr>
      <vt:lpstr>Calibri</vt:lpstr>
      <vt:lpstr>Gill Sans</vt:lpstr>
      <vt:lpstr>Lucida Grande</vt:lpstr>
      <vt:lpstr>Palatino Linotype</vt:lpstr>
      <vt:lpstr>Times New Roman</vt:lpstr>
      <vt:lpstr>Office Theme</vt:lpstr>
      <vt:lpstr>Equation</vt:lpstr>
      <vt:lpstr>How are you doing with graphs of motion?</vt:lpstr>
      <vt:lpstr>General announcements</vt:lpstr>
      <vt:lpstr>Island Series Introduction</vt:lpstr>
      <vt:lpstr>Island series 1: Acceleration walk</vt:lpstr>
      <vt:lpstr>Following up…</vt:lpstr>
      <vt:lpstr>Mathematical relationships</vt:lpstr>
      <vt:lpstr>Mathematical relationships</vt:lpstr>
      <vt:lpstr>Graphical/mathematical relationships summed up</vt:lpstr>
      <vt:lpstr>Kinematics derivations: the velocity equation</vt:lpstr>
      <vt:lpstr>Kinematics derivations: the displacement equation</vt:lpstr>
      <vt:lpstr>Kinematics derivations:         the average-velocity equations</vt:lpstr>
      <vt:lpstr>Kinematics derivations: the combination equation</vt:lpstr>
      <vt:lpstr>Kinematics derivations: the combination equation</vt:lpstr>
      <vt:lpstr>PowerPoint Presentation</vt:lpstr>
      <vt:lpstr>PowerPoint Presentation</vt:lpstr>
      <vt:lpstr>Using kinematic equations: step 1</vt:lpstr>
      <vt:lpstr>Why does it matter?</vt:lpstr>
      <vt:lpstr>Figure 2.24 on p51</vt:lpstr>
      <vt:lpstr>PowerPoint Presentation</vt:lpstr>
      <vt:lpstr>PowerPoint Presentation</vt:lpstr>
      <vt:lpstr>PowerPoint Presentation</vt:lpstr>
      <vt:lpstr>Sign conventions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698</cp:revision>
  <cp:lastPrinted>2017-11-14T01:56:41Z</cp:lastPrinted>
  <dcterms:created xsi:type="dcterms:W3CDTF">2017-08-16T17:34:12Z</dcterms:created>
  <dcterms:modified xsi:type="dcterms:W3CDTF">2019-10-08T15:11:33Z</dcterms:modified>
</cp:coreProperties>
</file>