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8" r:id="rId3"/>
    <p:sldId id="262" r:id="rId4"/>
    <p:sldId id="439" r:id="rId5"/>
    <p:sldId id="445" r:id="rId6"/>
    <p:sldId id="446" r:id="rId7"/>
    <p:sldId id="447" r:id="rId8"/>
    <p:sldId id="27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49"/>
    <p:restoredTop sz="91345"/>
  </p:normalViewPr>
  <p:slideViewPr>
    <p:cSldViewPr snapToGrid="0" snapToObjects="1">
      <p:cViewPr varScale="1">
        <p:scale>
          <a:sx n="115" d="100"/>
          <a:sy n="115" d="100"/>
        </p:scale>
        <p:origin x="237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Relationship Id="rId9" Type="http://schemas.openxmlformats.org/officeDocument/2006/relationships/image" Target="../media/image19.e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22.emf"/><Relationship Id="rId7" Type="http://schemas.openxmlformats.org/officeDocument/2006/relationships/image" Target="../media/image26.emf"/><Relationship Id="rId12" Type="http://schemas.openxmlformats.org/officeDocument/2006/relationships/image" Target="../media/image31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Relationship Id="rId6" Type="http://schemas.openxmlformats.org/officeDocument/2006/relationships/image" Target="../media/image25.emf"/><Relationship Id="rId11" Type="http://schemas.openxmlformats.org/officeDocument/2006/relationships/image" Target="../media/image30.emf"/><Relationship Id="rId5" Type="http://schemas.openxmlformats.org/officeDocument/2006/relationships/image" Target="../media/image24.emf"/><Relationship Id="rId10" Type="http://schemas.openxmlformats.org/officeDocument/2006/relationships/image" Target="../media/image29.emf"/><Relationship Id="rId4" Type="http://schemas.openxmlformats.org/officeDocument/2006/relationships/image" Target="../media/image23.emf"/><Relationship Id="rId9" Type="http://schemas.openxmlformats.org/officeDocument/2006/relationships/image" Target="../media/image28.e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32.emf"/><Relationship Id="rId7" Type="http://schemas.openxmlformats.org/officeDocument/2006/relationships/image" Target="../media/image3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Relationship Id="rId6" Type="http://schemas.openxmlformats.org/officeDocument/2006/relationships/image" Target="../media/image29.emf"/><Relationship Id="rId11" Type="http://schemas.openxmlformats.org/officeDocument/2006/relationships/image" Target="../media/image37.emf"/><Relationship Id="rId5" Type="http://schemas.openxmlformats.org/officeDocument/2006/relationships/image" Target="../media/image28.emf"/><Relationship Id="rId10" Type="http://schemas.openxmlformats.org/officeDocument/2006/relationships/image" Target="../media/image36.emf"/><Relationship Id="rId4" Type="http://schemas.openxmlformats.org/officeDocument/2006/relationships/image" Target="../media/image27.emf"/><Relationship Id="rId9" Type="http://schemas.openxmlformats.org/officeDocument/2006/relationships/image" Target="../media/image35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39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Relationship Id="rId6" Type="http://schemas.openxmlformats.org/officeDocument/2006/relationships/image" Target="../media/image38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41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Relationship Id="rId6" Type="http://schemas.openxmlformats.org/officeDocument/2006/relationships/image" Target="../media/image4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9/19/20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5DEA3-5ADD-1946-B2F9-982EF2A509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188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ple Chancery" panose="03020702040506060504" pitchFamily="66" charset="-79"/>
                <a:cs typeface="Apple Chancery" panose="03020702040506060504" pitchFamily="66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541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rgbClr val="FF0000"/>
          </a:solidFill>
          <a:latin typeface="Apple Chancery" panose="03020702040506060504" pitchFamily="66" charset="-79"/>
          <a:ea typeface="+mj-ea"/>
          <a:cs typeface="Apple Chancery" panose="03020702040506060504" pitchFamily="66" charset="-79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8.e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e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7.emf"/><Relationship Id="rId20" Type="http://schemas.openxmlformats.org/officeDocument/2006/relationships/image" Target="../media/image9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4.e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emf"/><Relationship Id="rId22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oleObject" Target="../embeddings/oleObject16.bin"/><Relationship Id="rId18" Type="http://schemas.openxmlformats.org/officeDocument/2006/relationships/image" Target="../media/image18.e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15.emf"/><Relationship Id="rId17" Type="http://schemas.openxmlformats.org/officeDocument/2006/relationships/oleObject" Target="../embeddings/oleObject18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7.emf"/><Relationship Id="rId20" Type="http://schemas.openxmlformats.org/officeDocument/2006/relationships/image" Target="../media/image19.e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e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5" Type="http://schemas.openxmlformats.org/officeDocument/2006/relationships/oleObject" Target="../embeddings/oleObject17.bin"/><Relationship Id="rId10" Type="http://schemas.openxmlformats.org/officeDocument/2006/relationships/image" Target="../media/image14.emf"/><Relationship Id="rId19" Type="http://schemas.openxmlformats.org/officeDocument/2006/relationships/oleObject" Target="../embeddings/oleObject19.bin"/><Relationship Id="rId4" Type="http://schemas.openxmlformats.org/officeDocument/2006/relationships/image" Target="../media/image11.emf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16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13" Type="http://schemas.openxmlformats.org/officeDocument/2006/relationships/oleObject" Target="../embeddings/oleObject25.bin"/><Relationship Id="rId18" Type="http://schemas.openxmlformats.org/officeDocument/2006/relationships/image" Target="../media/image27.emf"/><Relationship Id="rId26" Type="http://schemas.openxmlformats.org/officeDocument/2006/relationships/image" Target="../media/image31.emf"/><Relationship Id="rId3" Type="http://schemas.openxmlformats.org/officeDocument/2006/relationships/oleObject" Target="../embeddings/oleObject20.bin"/><Relationship Id="rId21" Type="http://schemas.openxmlformats.org/officeDocument/2006/relationships/oleObject" Target="../embeddings/oleObject29.bin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24.emf"/><Relationship Id="rId17" Type="http://schemas.openxmlformats.org/officeDocument/2006/relationships/oleObject" Target="../embeddings/oleObject27.bin"/><Relationship Id="rId25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6.emf"/><Relationship Id="rId20" Type="http://schemas.openxmlformats.org/officeDocument/2006/relationships/image" Target="../media/image28.e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21.emf"/><Relationship Id="rId11" Type="http://schemas.openxmlformats.org/officeDocument/2006/relationships/oleObject" Target="../embeddings/oleObject24.bin"/><Relationship Id="rId24" Type="http://schemas.openxmlformats.org/officeDocument/2006/relationships/image" Target="../media/image30.emf"/><Relationship Id="rId5" Type="http://schemas.openxmlformats.org/officeDocument/2006/relationships/oleObject" Target="../embeddings/oleObject21.bin"/><Relationship Id="rId15" Type="http://schemas.openxmlformats.org/officeDocument/2006/relationships/oleObject" Target="../embeddings/oleObject26.bin"/><Relationship Id="rId23" Type="http://schemas.openxmlformats.org/officeDocument/2006/relationships/oleObject" Target="../embeddings/oleObject30.bin"/><Relationship Id="rId10" Type="http://schemas.openxmlformats.org/officeDocument/2006/relationships/image" Target="../media/image23.emf"/><Relationship Id="rId19" Type="http://schemas.openxmlformats.org/officeDocument/2006/relationships/oleObject" Target="../embeddings/oleObject28.bin"/><Relationship Id="rId4" Type="http://schemas.openxmlformats.org/officeDocument/2006/relationships/image" Target="../media/image20.emf"/><Relationship Id="rId9" Type="http://schemas.openxmlformats.org/officeDocument/2006/relationships/oleObject" Target="../embeddings/oleObject23.bin"/><Relationship Id="rId14" Type="http://schemas.openxmlformats.org/officeDocument/2006/relationships/image" Target="../media/image25.emf"/><Relationship Id="rId22" Type="http://schemas.openxmlformats.org/officeDocument/2006/relationships/image" Target="../media/image29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13" Type="http://schemas.openxmlformats.org/officeDocument/2006/relationships/oleObject" Target="../embeddings/oleObject37.bin"/><Relationship Id="rId18" Type="http://schemas.openxmlformats.org/officeDocument/2006/relationships/image" Target="../media/image34.emf"/><Relationship Id="rId3" Type="http://schemas.openxmlformats.org/officeDocument/2006/relationships/oleObject" Target="../embeddings/oleObject32.bin"/><Relationship Id="rId21" Type="http://schemas.openxmlformats.org/officeDocument/2006/relationships/oleObject" Target="../embeddings/oleObject41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28.emf"/><Relationship Id="rId17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3.emf"/><Relationship Id="rId20" Type="http://schemas.openxmlformats.org/officeDocument/2006/relationships/image" Target="../media/image35.e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22.emf"/><Relationship Id="rId11" Type="http://schemas.openxmlformats.org/officeDocument/2006/relationships/oleObject" Target="../embeddings/oleObject36.bin"/><Relationship Id="rId24" Type="http://schemas.openxmlformats.org/officeDocument/2006/relationships/image" Target="../media/image37.emf"/><Relationship Id="rId5" Type="http://schemas.openxmlformats.org/officeDocument/2006/relationships/oleObject" Target="../embeddings/oleObject33.bin"/><Relationship Id="rId15" Type="http://schemas.openxmlformats.org/officeDocument/2006/relationships/oleObject" Target="../embeddings/oleObject38.bin"/><Relationship Id="rId23" Type="http://schemas.openxmlformats.org/officeDocument/2006/relationships/oleObject" Target="../embeddings/oleObject42.bin"/><Relationship Id="rId10" Type="http://schemas.openxmlformats.org/officeDocument/2006/relationships/image" Target="../media/image27.emf"/><Relationship Id="rId19" Type="http://schemas.openxmlformats.org/officeDocument/2006/relationships/oleObject" Target="../embeddings/oleObject40.bin"/><Relationship Id="rId4" Type="http://schemas.openxmlformats.org/officeDocument/2006/relationships/image" Target="../media/image21.emf"/><Relationship Id="rId9" Type="http://schemas.openxmlformats.org/officeDocument/2006/relationships/oleObject" Target="../embeddings/oleObject35.bin"/><Relationship Id="rId14" Type="http://schemas.openxmlformats.org/officeDocument/2006/relationships/image" Target="../media/image29.emf"/><Relationship Id="rId22" Type="http://schemas.openxmlformats.org/officeDocument/2006/relationships/image" Target="../media/image36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13" Type="http://schemas.openxmlformats.org/officeDocument/2006/relationships/oleObject" Target="../embeddings/oleObject48.bin"/><Relationship Id="rId18" Type="http://schemas.openxmlformats.org/officeDocument/2006/relationships/image" Target="../media/image39.e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12" Type="http://schemas.openxmlformats.org/officeDocument/2006/relationships/image" Target="../media/image29.emf"/><Relationship Id="rId17" Type="http://schemas.openxmlformats.org/officeDocument/2006/relationships/oleObject" Target="../embeddings/oleObject5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8.e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22.emf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44.bin"/><Relationship Id="rId15" Type="http://schemas.openxmlformats.org/officeDocument/2006/relationships/oleObject" Target="../embeddings/oleObject50.bin"/><Relationship Id="rId10" Type="http://schemas.openxmlformats.org/officeDocument/2006/relationships/image" Target="../media/image28.emf"/><Relationship Id="rId4" Type="http://schemas.openxmlformats.org/officeDocument/2006/relationships/image" Target="../media/image21.emf"/><Relationship Id="rId9" Type="http://schemas.openxmlformats.org/officeDocument/2006/relationships/oleObject" Target="../embeddings/oleObject46.bin"/><Relationship Id="rId14" Type="http://schemas.openxmlformats.org/officeDocument/2006/relationships/oleObject" Target="../embeddings/oleObject49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13" Type="http://schemas.openxmlformats.org/officeDocument/2006/relationships/oleObject" Target="../embeddings/oleObject57.bin"/><Relationship Id="rId18" Type="http://schemas.openxmlformats.org/officeDocument/2006/relationships/image" Target="../media/image41.e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12" Type="http://schemas.openxmlformats.org/officeDocument/2006/relationships/image" Target="../media/image29.emf"/><Relationship Id="rId17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0.e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22.emf"/><Relationship Id="rId11" Type="http://schemas.openxmlformats.org/officeDocument/2006/relationships/oleObject" Target="../embeddings/oleObject56.bin"/><Relationship Id="rId5" Type="http://schemas.openxmlformats.org/officeDocument/2006/relationships/oleObject" Target="../embeddings/oleObject53.bin"/><Relationship Id="rId15" Type="http://schemas.openxmlformats.org/officeDocument/2006/relationships/oleObject" Target="../embeddings/oleObject59.bin"/><Relationship Id="rId10" Type="http://schemas.openxmlformats.org/officeDocument/2006/relationships/image" Target="../media/image28.emf"/><Relationship Id="rId4" Type="http://schemas.openxmlformats.org/officeDocument/2006/relationships/image" Target="../media/image21.emf"/><Relationship Id="rId9" Type="http://schemas.openxmlformats.org/officeDocument/2006/relationships/oleObject" Target="../embeddings/oleObject55.bin"/><Relationship Id="rId14" Type="http://schemas.openxmlformats.org/officeDocument/2006/relationships/oleObject" Target="../embeddings/oleObject5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announcements</a:t>
            </a:r>
          </a:p>
        </p:txBody>
      </p:sp>
    </p:spTree>
    <p:extLst>
      <p:ext uri="{BB962C8B-B14F-4D97-AF65-F5344CB8AC3E}">
        <p14:creationId xmlns:p14="http://schemas.microsoft.com/office/powerpoint/2010/main" val="2121082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Atwood problem revisited </a:t>
            </a:r>
            <a:r>
              <a:rPr lang="mr-IN" dirty="0"/>
              <a:t>–</a:t>
            </a:r>
            <a:r>
              <a:rPr lang="en-US" dirty="0"/>
              <a:t> a twist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367319" y="3684142"/>
            <a:ext cx="16764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374861" y="2834830"/>
            <a:ext cx="3097213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Second, you can identify the </a:t>
            </a:r>
            <a:r>
              <a:rPr lang="ja-JP" altLang="en-US" sz="180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“</a:t>
            </a:r>
            <a:r>
              <a:rPr lang="en-US" altLang="ja-JP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zero potential energy level</a:t>
            </a:r>
            <a:r>
              <a:rPr lang="ja-JP" altLang="en-US" sz="180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”</a:t>
            </a:r>
            <a:r>
              <a:rPr lang="en-US" altLang="ja-JP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separately for EACH BODY independent of the other (we will do a problem below where that is important).  Having said that, I usually make the LOWEST POINT OF TRAVEL the y=0 level for each body.  This means that the 3 kg mass will have its y = 0 point at it</a:t>
            </a:r>
            <a:r>
              <a:rPr lang="en-US" altLang="en-US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’</a:t>
            </a:r>
            <a:r>
              <a:rPr lang="en-US" altLang="ja-JP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 start-point and the 5 kg mass at its end-point (see sketch)</a:t>
            </a:r>
            <a:endParaRPr lang="en-US" altLang="en-US" sz="18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4720119" y="4446142"/>
          <a:ext cx="230188" cy="23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" name="Equation" r:id="rId3" imgW="203200" imgH="203200" progId="Equation.DSMT4">
                  <p:embed/>
                </p:oleObj>
              </mc:Choice>
              <mc:Fallback>
                <p:oleObj name="Equation" r:id="rId3" imgW="203200" imgH="203200" progId="Equation.DSMT4">
                  <p:embed/>
                  <p:pic>
                    <p:nvPicPr>
                      <p:cNvPr id="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0119" y="4446142"/>
                        <a:ext cx="230188" cy="230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6137757" y="4217542"/>
          <a:ext cx="258762" cy="23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8" name="Equation" r:id="rId5" imgW="228600" imgH="203200" progId="Equation.DSMT4">
                  <p:embed/>
                </p:oleObj>
              </mc:Choice>
              <mc:Fallback>
                <p:oleObj name="Equation" r:id="rId5" imgW="228600" imgH="203200" progId="Equation.DSMT4">
                  <p:embed/>
                  <p:pic>
                    <p:nvPicPr>
                      <p:cNvPr id="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7757" y="4217542"/>
                        <a:ext cx="258762" cy="230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Oval 35"/>
          <p:cNvSpPr>
            <a:spLocks noChangeArrowheads="1"/>
          </p:cNvSpPr>
          <p:nvPr/>
        </p:nvSpPr>
        <p:spPr bwMode="auto">
          <a:xfrm>
            <a:off x="5283682" y="1890267"/>
            <a:ext cx="1450975" cy="1450975"/>
          </a:xfrm>
          <a:prstGeom prst="ellipse">
            <a:avLst/>
          </a:prstGeom>
          <a:solidFill>
            <a:srgbClr val="4134E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9" name="Line 36"/>
          <p:cNvSpPr>
            <a:spLocks noChangeShapeType="1"/>
          </p:cNvSpPr>
          <p:nvPr/>
        </p:nvSpPr>
        <p:spPr bwMode="auto">
          <a:xfrm>
            <a:off x="5283682" y="2550667"/>
            <a:ext cx="0" cy="3033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37"/>
          <p:cNvSpPr>
            <a:spLocks noChangeArrowheads="1"/>
          </p:cNvSpPr>
          <p:nvPr/>
        </p:nvSpPr>
        <p:spPr bwMode="auto">
          <a:xfrm>
            <a:off x="5018569" y="4595367"/>
            <a:ext cx="528638" cy="658813"/>
          </a:xfrm>
          <a:prstGeom prst="rect">
            <a:avLst/>
          </a:prstGeom>
          <a:solidFill>
            <a:srgbClr val="FF2F2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1" name="Line 38"/>
          <p:cNvSpPr>
            <a:spLocks noChangeShapeType="1"/>
          </p:cNvSpPr>
          <p:nvPr/>
        </p:nvSpPr>
        <p:spPr bwMode="auto">
          <a:xfrm>
            <a:off x="6734657" y="2550667"/>
            <a:ext cx="0" cy="2044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39"/>
          <p:cNvSpPr>
            <a:spLocks noChangeArrowheads="1"/>
          </p:cNvSpPr>
          <p:nvPr/>
        </p:nvSpPr>
        <p:spPr bwMode="auto">
          <a:xfrm>
            <a:off x="6490182" y="3628580"/>
            <a:ext cx="523875" cy="349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" name="Line 40"/>
          <p:cNvSpPr>
            <a:spLocks noChangeShapeType="1"/>
          </p:cNvSpPr>
          <p:nvPr/>
        </p:nvSpPr>
        <p:spPr bwMode="auto">
          <a:xfrm>
            <a:off x="4491519" y="1626742"/>
            <a:ext cx="2901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AutoShape 41"/>
          <p:cNvSpPr>
            <a:spLocks noChangeArrowheads="1"/>
          </p:cNvSpPr>
          <p:nvPr/>
        </p:nvSpPr>
        <p:spPr bwMode="auto">
          <a:xfrm rot="5400000">
            <a:off x="5348769" y="2088705"/>
            <a:ext cx="1319213" cy="395287"/>
          </a:xfrm>
          <a:prstGeom prst="homePlate">
            <a:avLst>
              <a:gd name="adj" fmla="val 8343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5" name="Rectangle 37"/>
          <p:cNvSpPr>
            <a:spLocks noChangeArrowheads="1"/>
          </p:cNvSpPr>
          <p:nvPr/>
        </p:nvSpPr>
        <p:spPr bwMode="auto">
          <a:xfrm>
            <a:off x="5015394" y="5468492"/>
            <a:ext cx="527050" cy="6588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6" name="Rectangle 39"/>
          <p:cNvSpPr>
            <a:spLocks noChangeArrowheads="1"/>
          </p:cNvSpPr>
          <p:nvPr/>
        </p:nvSpPr>
        <p:spPr bwMode="auto">
          <a:xfrm>
            <a:off x="6412394" y="4420742"/>
            <a:ext cx="593725" cy="349250"/>
          </a:xfrm>
          <a:prstGeom prst="rect">
            <a:avLst/>
          </a:prstGeom>
          <a:solidFill>
            <a:srgbClr val="0EDA0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cxnSp>
        <p:nvCxnSpPr>
          <p:cNvPr id="17" name="Straight Arrow Connector 37"/>
          <p:cNvCxnSpPr>
            <a:cxnSpLocks noChangeShapeType="1"/>
          </p:cNvCxnSpPr>
          <p:nvPr/>
        </p:nvCxnSpPr>
        <p:spPr bwMode="auto">
          <a:xfrm rot="5400000" flipH="1" flipV="1">
            <a:off x="4229582" y="5381180"/>
            <a:ext cx="873125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Arrow Connector 38"/>
          <p:cNvCxnSpPr>
            <a:cxnSpLocks noChangeShapeType="1"/>
          </p:cNvCxnSpPr>
          <p:nvPr/>
        </p:nvCxnSpPr>
        <p:spPr bwMode="auto">
          <a:xfrm rot="16200000" flipH="1">
            <a:off x="7025169" y="4195317"/>
            <a:ext cx="873125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9" name="Object 4"/>
          <p:cNvGraphicFramePr>
            <a:graphicFrameLocks noChangeAspect="1"/>
          </p:cNvGraphicFramePr>
          <p:nvPr/>
        </p:nvGraphicFramePr>
        <p:xfrm>
          <a:off x="7677632" y="4446142"/>
          <a:ext cx="1309687" cy="23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9" name="Equation" r:id="rId7" imgW="1155700" imgH="203200" progId="Equation.DSMT4">
                  <p:embed/>
                </p:oleObj>
              </mc:Choice>
              <mc:Fallback>
                <p:oleObj name="Equation" r:id="rId7" imgW="1155700" imgH="203200" progId="Equation.DSMT4">
                  <p:embed/>
                  <p:pic>
                    <p:nvPicPr>
                      <p:cNvPr id="1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7632" y="4446142"/>
                        <a:ext cx="1309687" cy="230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Connector 42"/>
          <p:cNvCxnSpPr>
            <a:cxnSpLocks noChangeShapeType="1"/>
          </p:cNvCxnSpPr>
          <p:nvPr/>
        </p:nvCxnSpPr>
        <p:spPr bwMode="auto">
          <a:xfrm>
            <a:off x="6244119" y="4598542"/>
            <a:ext cx="1371600" cy="158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21" name="Object 5"/>
          <p:cNvGraphicFramePr>
            <a:graphicFrameLocks noChangeAspect="1"/>
          </p:cNvGraphicFramePr>
          <p:nvPr/>
        </p:nvGraphicFramePr>
        <p:xfrm>
          <a:off x="7668107" y="3536505"/>
          <a:ext cx="1379537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0" name="Equation" r:id="rId9" imgW="1219200" imgH="330200" progId="Equation.DSMT4">
                  <p:embed/>
                </p:oleObj>
              </mc:Choice>
              <mc:Fallback>
                <p:oleObj name="Equation" r:id="rId9" imgW="1219200" imgH="330200" progId="Equation.DSMT4">
                  <p:embed/>
                  <p:pic>
                    <p:nvPicPr>
                      <p:cNvPr id="2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107" y="3536505"/>
                        <a:ext cx="1379537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Connector 46"/>
          <p:cNvCxnSpPr>
            <a:cxnSpLocks noChangeShapeType="1"/>
          </p:cNvCxnSpPr>
          <p:nvPr/>
        </p:nvCxnSpPr>
        <p:spPr bwMode="auto">
          <a:xfrm>
            <a:off x="6244119" y="3760342"/>
            <a:ext cx="1371600" cy="158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Connector 47"/>
          <p:cNvCxnSpPr>
            <a:cxnSpLocks noChangeShapeType="1"/>
          </p:cNvCxnSpPr>
          <p:nvPr/>
        </p:nvCxnSpPr>
        <p:spPr bwMode="auto">
          <a:xfrm>
            <a:off x="4567719" y="5816155"/>
            <a:ext cx="1371600" cy="158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24" name="Object 6"/>
          <p:cNvGraphicFramePr>
            <a:graphicFrameLocks noChangeAspect="1"/>
          </p:cNvGraphicFramePr>
          <p:nvPr/>
        </p:nvGraphicFramePr>
        <p:xfrm>
          <a:off x="6015519" y="5739955"/>
          <a:ext cx="1524000" cy="23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1" name="Equation" r:id="rId11" imgW="1346200" imgH="203200" progId="Equation.DSMT4">
                  <p:embed/>
                </p:oleObj>
              </mc:Choice>
              <mc:Fallback>
                <p:oleObj name="Equation" r:id="rId11" imgW="1346200" imgH="203200" progId="Equation.DSMT4">
                  <p:embed/>
                  <p:pic>
                    <p:nvPicPr>
                      <p:cNvPr id="2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5519" y="5739955"/>
                        <a:ext cx="1524000" cy="230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7"/>
          <p:cNvGraphicFramePr>
            <a:graphicFrameLocks noChangeAspect="1"/>
          </p:cNvGraphicFramePr>
          <p:nvPr/>
        </p:nvGraphicFramePr>
        <p:xfrm>
          <a:off x="3050069" y="4750942"/>
          <a:ext cx="1365250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2" name="Equation" r:id="rId13" imgW="1206500" imgH="330200" progId="Equation.DSMT4">
                  <p:embed/>
                </p:oleObj>
              </mc:Choice>
              <mc:Fallback>
                <p:oleObj name="Equation" r:id="rId13" imgW="1206500" imgH="330200" progId="Equation.DSMT4">
                  <p:embed/>
                  <p:pic>
                    <p:nvPicPr>
                      <p:cNvPr id="2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0069" y="4750942"/>
                        <a:ext cx="1365250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6" name="Straight Connector 50"/>
          <p:cNvCxnSpPr>
            <a:cxnSpLocks noChangeShapeType="1"/>
          </p:cNvCxnSpPr>
          <p:nvPr/>
        </p:nvCxnSpPr>
        <p:spPr bwMode="auto">
          <a:xfrm>
            <a:off x="4415319" y="4979542"/>
            <a:ext cx="1371600" cy="158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27" name="Object 8"/>
          <p:cNvGraphicFramePr>
            <a:graphicFrameLocks noChangeAspect="1"/>
          </p:cNvGraphicFramePr>
          <p:nvPr/>
        </p:nvGraphicFramePr>
        <p:xfrm>
          <a:off x="4423257" y="5304980"/>
          <a:ext cx="144462" cy="18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3" name="Equation" r:id="rId15" imgW="127000" imgH="165100" progId="Equation.DSMT4">
                  <p:embed/>
                </p:oleObj>
              </mc:Choice>
              <mc:Fallback>
                <p:oleObj name="Equation" r:id="rId15" imgW="127000" imgH="165100" progId="Equation.DSMT4">
                  <p:embed/>
                  <p:pic>
                    <p:nvPicPr>
                      <p:cNvPr id="27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3257" y="5304980"/>
                        <a:ext cx="144462" cy="187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9"/>
          <p:cNvGraphicFramePr>
            <a:graphicFrameLocks noChangeAspect="1"/>
          </p:cNvGraphicFramePr>
          <p:nvPr/>
        </p:nvGraphicFramePr>
        <p:xfrm>
          <a:off x="7539519" y="4065142"/>
          <a:ext cx="144463" cy="18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4" name="Equation" r:id="rId17" imgW="127000" imgH="165100" progId="Equation.DSMT4">
                  <p:embed/>
                </p:oleObj>
              </mc:Choice>
              <mc:Fallback>
                <p:oleObj name="Equation" r:id="rId17" imgW="127000" imgH="165100" progId="Equation.DSMT4">
                  <p:embed/>
                  <p:pic>
                    <p:nvPicPr>
                      <p:cNvPr id="28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9519" y="4065142"/>
                        <a:ext cx="144463" cy="187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10"/>
          <p:cNvGraphicFramePr>
            <a:graphicFrameLocks noChangeAspect="1"/>
          </p:cNvGraphicFramePr>
          <p:nvPr/>
        </p:nvGraphicFramePr>
        <p:xfrm>
          <a:off x="3737457" y="5654230"/>
          <a:ext cx="731837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5" name="Equation" r:id="rId19" imgW="647700" imgH="355600" progId="Equation.DSMT4">
                  <p:embed/>
                </p:oleObj>
              </mc:Choice>
              <mc:Fallback>
                <p:oleObj name="Equation" r:id="rId19" imgW="647700" imgH="355600" progId="Equation.DSMT4">
                  <p:embed/>
                  <p:pic>
                    <p:nvPicPr>
                      <p:cNvPr id="29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7457" y="5654230"/>
                        <a:ext cx="731837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11"/>
          <p:cNvGraphicFramePr>
            <a:graphicFrameLocks noChangeAspect="1"/>
          </p:cNvGraphicFramePr>
          <p:nvPr/>
        </p:nvGraphicFramePr>
        <p:xfrm>
          <a:off x="5482119" y="3531742"/>
          <a:ext cx="731838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6" name="Equation" r:id="rId21" imgW="647700" imgH="355600" progId="Equation.DSMT4">
                  <p:embed/>
                </p:oleObj>
              </mc:Choice>
              <mc:Fallback>
                <p:oleObj name="Equation" r:id="rId21" imgW="647700" imgH="355600" progId="Equation.DSMT4">
                  <p:embed/>
                  <p:pic>
                    <p:nvPicPr>
                      <p:cNvPr id="3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2119" y="3531742"/>
                        <a:ext cx="731838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 Box 16"/>
          <p:cNvSpPr txBox="1">
            <a:spLocks noChangeArrowheads="1"/>
          </p:cNvSpPr>
          <p:nvPr/>
        </p:nvSpPr>
        <p:spPr bwMode="auto">
          <a:xfrm>
            <a:off x="374861" y="1578602"/>
            <a:ext cx="491081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1800" dirty="0">
                <a:latin typeface="+mj-lt"/>
                <a:ea typeface="Palatino Linotype" charset="0"/>
                <a:cs typeface="Palatino Linotype" charset="0"/>
              </a:rPr>
              <a:t>First, there are TWO bodies moving with the same velocity magnitude and displacing the same net distance (though one is moving downward and the other upward).  </a:t>
            </a:r>
          </a:p>
        </p:txBody>
      </p:sp>
      <p:sp>
        <p:nvSpPr>
          <p:cNvPr id="32" name="Text Box 16">
            <a:extLst>
              <a:ext uri="{FF2B5EF4-FFF2-40B4-BE49-F238E27FC236}">
                <a16:creationId xmlns:a16="http://schemas.microsoft.com/office/drawing/2014/main" id="{323B66DA-6660-764B-8853-1A9277674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576" y="1209270"/>
            <a:ext cx="49108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1800" dirty="0">
                <a:latin typeface="+mj-lt"/>
                <a:ea typeface="Palatino Linotype" charset="0"/>
                <a:cs typeface="Palatino Linotype" charset="0"/>
              </a:rPr>
              <a:t>There are two things to notice at the outset.  </a:t>
            </a:r>
          </a:p>
        </p:txBody>
      </p:sp>
    </p:spTree>
    <p:extLst>
      <p:ext uri="{BB962C8B-B14F-4D97-AF65-F5344CB8AC3E}">
        <p14:creationId xmlns:p14="http://schemas.microsoft.com/office/powerpoint/2010/main" val="1498316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866" y="129074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“Another Problem from Hell” Revisited</a:t>
            </a:r>
          </a:p>
        </p:txBody>
      </p:sp>
      <p:grpSp>
        <p:nvGrpSpPr>
          <p:cNvPr id="49" name="Group 48"/>
          <p:cNvGrpSpPr>
            <a:grpSpLocks noChangeAspect="1"/>
          </p:cNvGrpSpPr>
          <p:nvPr/>
        </p:nvGrpSpPr>
        <p:grpSpPr>
          <a:xfrm>
            <a:off x="644359" y="1459692"/>
            <a:ext cx="7722401" cy="2734733"/>
            <a:chOff x="38100" y="381000"/>
            <a:chExt cx="9898063" cy="3505200"/>
          </a:xfrm>
        </p:grpSpPr>
        <p:sp>
          <p:nvSpPr>
            <p:cNvPr id="4" name="Line 2"/>
            <p:cNvSpPr>
              <a:spLocks noChangeShapeType="1"/>
            </p:cNvSpPr>
            <p:nvPr/>
          </p:nvSpPr>
          <p:spPr bwMode="auto">
            <a:xfrm>
              <a:off x="747713" y="685800"/>
              <a:ext cx="2889250" cy="19589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230188" y="2644775"/>
              <a:ext cx="675481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3349625" y="1214438"/>
              <a:ext cx="1430338" cy="1430337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1pPr>
              <a:lvl2pPr marL="742950" indent="-28575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2pPr>
              <a:lvl3pPr marL="11430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3pPr>
              <a:lvl4pPr marL="16002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4pPr>
              <a:lvl5pPr marL="20574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6954838" y="2644775"/>
              <a:ext cx="276066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8" name="Group 10"/>
            <p:cNvGrpSpPr>
              <a:grpSpLocks/>
            </p:cNvGrpSpPr>
            <p:nvPr/>
          </p:nvGrpSpPr>
          <p:grpSpPr bwMode="auto">
            <a:xfrm>
              <a:off x="8585200" y="1900238"/>
              <a:ext cx="1081088" cy="658812"/>
              <a:chOff x="5184" y="1343"/>
              <a:chExt cx="605" cy="369"/>
            </a:xfrm>
          </p:grpSpPr>
          <p:sp>
            <p:nvSpPr>
              <p:cNvPr id="9" name="Line 11"/>
              <p:cNvSpPr>
                <a:spLocks noChangeShapeType="1"/>
              </p:cNvSpPr>
              <p:nvPr/>
            </p:nvSpPr>
            <p:spPr bwMode="auto">
              <a:xfrm rot="10800000" flipH="1">
                <a:off x="5192" y="1416"/>
                <a:ext cx="104" cy="17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Line 12"/>
              <p:cNvSpPr>
                <a:spLocks noChangeShapeType="1"/>
              </p:cNvSpPr>
              <p:nvPr/>
            </p:nvSpPr>
            <p:spPr bwMode="auto">
              <a:xfrm rot="10800000">
                <a:off x="5285" y="1418"/>
                <a:ext cx="104" cy="17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Line 13"/>
              <p:cNvSpPr>
                <a:spLocks noChangeShapeType="1"/>
              </p:cNvSpPr>
              <p:nvPr/>
            </p:nvSpPr>
            <p:spPr bwMode="auto">
              <a:xfrm rot="10800000" flipH="1">
                <a:off x="5384" y="1424"/>
                <a:ext cx="104" cy="17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Line 14"/>
              <p:cNvSpPr>
                <a:spLocks noChangeShapeType="1"/>
              </p:cNvSpPr>
              <p:nvPr/>
            </p:nvSpPr>
            <p:spPr bwMode="auto">
              <a:xfrm rot="10800000">
                <a:off x="5485" y="1418"/>
                <a:ext cx="104" cy="17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Line 15"/>
              <p:cNvSpPr>
                <a:spLocks noChangeShapeType="1"/>
              </p:cNvSpPr>
              <p:nvPr/>
            </p:nvSpPr>
            <p:spPr bwMode="auto">
              <a:xfrm rot="10800000" flipH="1">
                <a:off x="5184" y="1343"/>
                <a:ext cx="0" cy="36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Line 16"/>
              <p:cNvSpPr>
                <a:spLocks noChangeShapeType="1"/>
              </p:cNvSpPr>
              <p:nvPr/>
            </p:nvSpPr>
            <p:spPr bwMode="auto">
              <a:xfrm rot="10800000" flipH="1">
                <a:off x="5584" y="1424"/>
                <a:ext cx="104" cy="17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Line 17"/>
              <p:cNvSpPr>
                <a:spLocks noChangeShapeType="1"/>
              </p:cNvSpPr>
              <p:nvPr/>
            </p:nvSpPr>
            <p:spPr bwMode="auto">
              <a:xfrm rot="10800000">
                <a:off x="5685" y="1418"/>
                <a:ext cx="104" cy="17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" name="Line 18"/>
            <p:cNvSpPr>
              <a:spLocks noChangeShapeType="1"/>
            </p:cNvSpPr>
            <p:nvPr/>
          </p:nvSpPr>
          <p:spPr bwMode="auto">
            <a:xfrm rot="10800000" flipH="1">
              <a:off x="6985000" y="2743200"/>
              <a:ext cx="0" cy="974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88938" y="900113"/>
              <a:ext cx="5873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Rectangle 21"/>
            <p:cNvSpPr>
              <a:spLocks noChangeArrowheads="1"/>
            </p:cNvSpPr>
            <p:nvPr/>
          </p:nvSpPr>
          <p:spPr bwMode="auto">
            <a:xfrm rot="1986680">
              <a:off x="1084263" y="806450"/>
              <a:ext cx="87312" cy="104775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1pPr>
              <a:lvl2pPr marL="742950" indent="-28575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2pPr>
              <a:lvl3pPr marL="11430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3pPr>
              <a:lvl4pPr marL="16002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4pPr>
              <a:lvl5pPr marL="20574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>
              <a:off x="646113" y="912813"/>
              <a:ext cx="14287" cy="1746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24"/>
            <p:cNvSpPr>
              <a:spLocks noChangeShapeType="1"/>
            </p:cNvSpPr>
            <p:nvPr/>
          </p:nvSpPr>
          <p:spPr bwMode="auto">
            <a:xfrm flipH="1">
              <a:off x="4079875" y="1414463"/>
              <a:ext cx="471488" cy="587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26"/>
            <p:cNvSpPr>
              <a:spLocks noChangeShapeType="1"/>
            </p:cNvSpPr>
            <p:nvPr/>
          </p:nvSpPr>
          <p:spPr bwMode="auto">
            <a:xfrm rot="10800000" flipH="1">
              <a:off x="8356600" y="2743200"/>
              <a:ext cx="0" cy="974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22" name="Object 2"/>
            <p:cNvGraphicFramePr>
              <a:graphicFrameLocks noChangeAspect="1"/>
            </p:cNvGraphicFramePr>
            <p:nvPr/>
          </p:nvGraphicFramePr>
          <p:xfrm>
            <a:off x="4308475" y="1730375"/>
            <a:ext cx="1152525" cy="314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84" name="Equation" r:id="rId3" imgW="558800" imgH="152400" progId="Equation.DSMT4">
                    <p:embed/>
                  </p:oleObj>
                </mc:Choice>
                <mc:Fallback>
                  <p:oleObj name="Equation" r:id="rId3" imgW="558800" imgH="152400" progId="Equation.DSMT4">
                    <p:embed/>
                    <p:pic>
                      <p:nvPicPr>
                        <p:cNvPr id="22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08475" y="1730375"/>
                          <a:ext cx="1152525" cy="314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ct 3"/>
            <p:cNvGraphicFramePr>
              <a:graphicFrameLocks noChangeAspect="1"/>
            </p:cNvGraphicFramePr>
            <p:nvPr/>
          </p:nvGraphicFramePr>
          <p:xfrm>
            <a:off x="7061200" y="3570288"/>
            <a:ext cx="1212850" cy="3159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85" name="Equation" r:id="rId5" imgW="584200" imgH="152400" progId="Equation.DSMT4">
                    <p:embed/>
                  </p:oleObj>
                </mc:Choice>
                <mc:Fallback>
                  <p:oleObj name="Equation" r:id="rId5" imgW="584200" imgH="152400" progId="Equation.DSMT4">
                    <p:embed/>
                    <p:pic>
                      <p:nvPicPr>
                        <p:cNvPr id="23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61200" y="3570288"/>
                          <a:ext cx="1212850" cy="3159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" name="Object 4"/>
            <p:cNvGraphicFramePr>
              <a:graphicFrameLocks noChangeAspect="1"/>
            </p:cNvGraphicFramePr>
            <p:nvPr/>
          </p:nvGraphicFramePr>
          <p:xfrm>
            <a:off x="371475" y="1460500"/>
            <a:ext cx="263525" cy="341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86" name="Equation" r:id="rId7" imgW="127000" imgH="165100" progId="Equation.DSMT4">
                    <p:embed/>
                  </p:oleObj>
                </mc:Choice>
                <mc:Fallback>
                  <p:oleObj name="Equation" r:id="rId7" imgW="127000" imgH="165100" progId="Equation.DSMT4">
                    <p:embed/>
                    <p:pic>
                      <p:nvPicPr>
                        <p:cNvPr id="24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1475" y="1460500"/>
                          <a:ext cx="263525" cy="3413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Object 6"/>
            <p:cNvGraphicFramePr>
              <a:graphicFrameLocks noChangeAspect="1"/>
            </p:cNvGraphicFramePr>
            <p:nvPr/>
          </p:nvGraphicFramePr>
          <p:xfrm>
            <a:off x="1944688" y="2182813"/>
            <a:ext cx="1001712" cy="422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87" name="Equation" r:id="rId9" imgW="482600" imgH="203200" progId="Equation.DSMT4">
                    <p:embed/>
                  </p:oleObj>
                </mc:Choice>
                <mc:Fallback>
                  <p:oleObj name="Equation" r:id="rId9" imgW="482600" imgH="203200" progId="Equation.DSMT4">
                    <p:embed/>
                    <p:pic>
                      <p:nvPicPr>
                        <p:cNvPr id="25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44688" y="2182813"/>
                          <a:ext cx="1001712" cy="422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" name="Freeform 36"/>
            <p:cNvSpPr>
              <a:spLocks/>
            </p:cNvSpPr>
            <p:nvPr/>
          </p:nvSpPr>
          <p:spPr bwMode="auto">
            <a:xfrm>
              <a:off x="2992438" y="2244725"/>
              <a:ext cx="100012" cy="342900"/>
            </a:xfrm>
            <a:custGeom>
              <a:avLst/>
              <a:gdLst>
                <a:gd name="T0" fmla="*/ 178808955 w 56"/>
                <a:gd name="T1" fmla="*/ 0 h 192"/>
                <a:gd name="T2" fmla="*/ 25544136 w 56"/>
                <a:gd name="T3" fmla="*/ 306499022 h 192"/>
                <a:gd name="T4" fmla="*/ 25544136 w 56"/>
                <a:gd name="T5" fmla="*/ 612996258 h 192"/>
                <a:gd name="T6" fmla="*/ 0 60000 65536"/>
                <a:gd name="T7" fmla="*/ 0 60000 65536"/>
                <a:gd name="T8" fmla="*/ 0 60000 65536"/>
                <a:gd name="T9" fmla="*/ 0 w 56"/>
                <a:gd name="T10" fmla="*/ 0 h 192"/>
                <a:gd name="T11" fmla="*/ 56 w 56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6" h="192">
                  <a:moveTo>
                    <a:pt x="56" y="0"/>
                  </a:moveTo>
                  <a:cubicBezTo>
                    <a:pt x="36" y="32"/>
                    <a:pt x="16" y="64"/>
                    <a:pt x="8" y="96"/>
                  </a:cubicBezTo>
                  <a:cubicBezTo>
                    <a:pt x="0" y="128"/>
                    <a:pt x="4" y="160"/>
                    <a:pt x="8" y="192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7" name="Straight Arrow Connector 2"/>
            <p:cNvCxnSpPr>
              <a:cxnSpLocks noChangeShapeType="1"/>
            </p:cNvCxnSpPr>
            <p:nvPr/>
          </p:nvCxnSpPr>
          <p:spPr bwMode="auto">
            <a:xfrm>
              <a:off x="1246188" y="914400"/>
              <a:ext cx="228600" cy="15240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28" name="Object 6"/>
            <p:cNvGraphicFramePr>
              <a:graphicFrameLocks noChangeAspect="1"/>
            </p:cNvGraphicFramePr>
            <p:nvPr/>
          </p:nvGraphicFramePr>
          <p:xfrm>
            <a:off x="1193800" y="493713"/>
            <a:ext cx="1398588" cy="422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88" name="Equation" r:id="rId11" imgW="673100" imgH="203200" progId="Equation.DSMT4">
                    <p:embed/>
                  </p:oleObj>
                </mc:Choice>
                <mc:Fallback>
                  <p:oleObj name="Equation" r:id="rId11" imgW="673100" imgH="203200" progId="Equation.DSMT4">
                    <p:embed/>
                    <p:pic>
                      <p:nvPicPr>
                        <p:cNvPr id="28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93800" y="493713"/>
                          <a:ext cx="1398588" cy="422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" name="Freeform 3"/>
            <p:cNvSpPr>
              <a:spLocks/>
            </p:cNvSpPr>
            <p:nvPr/>
          </p:nvSpPr>
          <p:spPr bwMode="auto">
            <a:xfrm>
              <a:off x="5080000" y="2667000"/>
              <a:ext cx="1524000" cy="228600"/>
            </a:xfrm>
            <a:custGeom>
              <a:avLst/>
              <a:gdLst>
                <a:gd name="T0" fmla="*/ 0 w 1987550"/>
                <a:gd name="T1" fmla="*/ 0 h 298450"/>
                <a:gd name="T2" fmla="*/ 177338 w 1987550"/>
                <a:gd name="T3" fmla="*/ 173235 h 298450"/>
                <a:gd name="T4" fmla="*/ 980024 w 1987550"/>
                <a:gd name="T5" fmla="*/ 175098 h 298450"/>
                <a:gd name="T6" fmla="*/ 1168562 w 1987550"/>
                <a:gd name="T7" fmla="*/ 0 h 298450"/>
                <a:gd name="T8" fmla="*/ 0 w 1987550"/>
                <a:gd name="T9" fmla="*/ 0 h 2984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87550" h="298450">
                  <a:moveTo>
                    <a:pt x="0" y="0"/>
                  </a:moveTo>
                  <a:lnTo>
                    <a:pt x="301625" y="295275"/>
                  </a:lnTo>
                  <a:lnTo>
                    <a:pt x="1666875" y="298450"/>
                  </a:lnTo>
                  <a:lnTo>
                    <a:pt x="19875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Rectangle 21"/>
            <p:cNvSpPr>
              <a:spLocks noChangeArrowheads="1"/>
            </p:cNvSpPr>
            <p:nvPr/>
          </p:nvSpPr>
          <p:spPr bwMode="auto">
            <a:xfrm>
              <a:off x="4013200" y="1219200"/>
              <a:ext cx="87313" cy="104775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prstDash val="sysDash"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1pPr>
              <a:lvl2pPr marL="742950" indent="-28575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2pPr>
              <a:lvl3pPr marL="11430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3pPr>
              <a:lvl4pPr marL="16002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4pPr>
              <a:lvl5pPr marL="2057400" indent="-228600" eaLnBrk="0" hangingPunct="0"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ＭＳ Ｐゴシック" charset="-128"/>
                  <a:sym typeface="Gill Sans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cxnSp>
          <p:nvCxnSpPr>
            <p:cNvPr id="32" name="Straight Arrow Connector 49"/>
            <p:cNvCxnSpPr>
              <a:cxnSpLocks noChangeShapeType="1"/>
            </p:cNvCxnSpPr>
            <p:nvPr/>
          </p:nvCxnSpPr>
          <p:spPr bwMode="auto">
            <a:xfrm flipH="1">
              <a:off x="3403600" y="1295400"/>
              <a:ext cx="533400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33" name="Object 6"/>
            <p:cNvGraphicFramePr>
              <a:graphicFrameLocks noChangeAspect="1"/>
            </p:cNvGraphicFramePr>
            <p:nvPr/>
          </p:nvGraphicFramePr>
          <p:xfrm>
            <a:off x="3335338" y="762000"/>
            <a:ext cx="1689100" cy="4746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89" name="Equation" r:id="rId13" imgW="812800" imgH="228600" progId="Equation.DSMT4">
                    <p:embed/>
                  </p:oleObj>
                </mc:Choice>
                <mc:Fallback>
                  <p:oleObj name="Equation" r:id="rId13" imgW="812800" imgH="228600" progId="Equation.DSMT4">
                    <p:embed/>
                    <p:pic>
                      <p:nvPicPr>
                        <p:cNvPr id="33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35338" y="762000"/>
                          <a:ext cx="1689100" cy="4746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34" name="Straight Arrow Connector 12"/>
            <p:cNvCxnSpPr>
              <a:cxnSpLocks noChangeShapeType="1"/>
            </p:cNvCxnSpPr>
            <p:nvPr/>
          </p:nvCxnSpPr>
          <p:spPr bwMode="auto">
            <a:xfrm>
              <a:off x="6985000" y="3505200"/>
              <a:ext cx="1371600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35" name="Object 6"/>
            <p:cNvGraphicFramePr>
              <a:graphicFrameLocks noChangeAspect="1"/>
            </p:cNvGraphicFramePr>
            <p:nvPr/>
          </p:nvGraphicFramePr>
          <p:xfrm>
            <a:off x="38100" y="381000"/>
            <a:ext cx="990600" cy="3381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90" name="Equation" r:id="rId15" imgW="596900" imgH="203200" progId="Equation.DSMT4">
                    <p:embed/>
                  </p:oleObj>
                </mc:Choice>
                <mc:Fallback>
                  <p:oleObj name="Equation" r:id="rId15" imgW="596900" imgH="203200" progId="Equation.DSMT4">
                    <p:embed/>
                    <p:pic>
                      <p:nvPicPr>
                        <p:cNvPr id="35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100" y="381000"/>
                          <a:ext cx="990600" cy="3381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36" name="Straight Connector 14"/>
            <p:cNvCxnSpPr>
              <a:cxnSpLocks noChangeShapeType="1"/>
            </p:cNvCxnSpPr>
            <p:nvPr/>
          </p:nvCxnSpPr>
          <p:spPr bwMode="auto">
            <a:xfrm flipV="1">
              <a:off x="6954838" y="2590800"/>
              <a:ext cx="182562" cy="539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Straight Connector 58"/>
            <p:cNvCxnSpPr>
              <a:cxnSpLocks noChangeShapeType="1"/>
            </p:cNvCxnSpPr>
            <p:nvPr/>
          </p:nvCxnSpPr>
          <p:spPr bwMode="auto">
            <a:xfrm flipV="1">
              <a:off x="7107238" y="2590800"/>
              <a:ext cx="182562" cy="539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Connector 59"/>
            <p:cNvCxnSpPr>
              <a:cxnSpLocks noChangeShapeType="1"/>
            </p:cNvCxnSpPr>
            <p:nvPr/>
          </p:nvCxnSpPr>
          <p:spPr bwMode="auto">
            <a:xfrm flipV="1">
              <a:off x="7259638" y="2590800"/>
              <a:ext cx="182562" cy="539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Straight Connector 60"/>
            <p:cNvCxnSpPr>
              <a:cxnSpLocks noChangeShapeType="1"/>
            </p:cNvCxnSpPr>
            <p:nvPr/>
          </p:nvCxnSpPr>
          <p:spPr bwMode="auto">
            <a:xfrm flipV="1">
              <a:off x="7412038" y="2590800"/>
              <a:ext cx="182562" cy="539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Straight Connector 61"/>
            <p:cNvCxnSpPr>
              <a:cxnSpLocks noChangeShapeType="1"/>
            </p:cNvCxnSpPr>
            <p:nvPr/>
          </p:nvCxnSpPr>
          <p:spPr bwMode="auto">
            <a:xfrm flipV="1">
              <a:off x="7564438" y="2590800"/>
              <a:ext cx="182562" cy="539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Connector 62"/>
            <p:cNvCxnSpPr>
              <a:cxnSpLocks noChangeShapeType="1"/>
            </p:cNvCxnSpPr>
            <p:nvPr/>
          </p:nvCxnSpPr>
          <p:spPr bwMode="auto">
            <a:xfrm flipV="1">
              <a:off x="7716838" y="2590800"/>
              <a:ext cx="182562" cy="539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Straight Connector 63"/>
            <p:cNvCxnSpPr>
              <a:cxnSpLocks noChangeShapeType="1"/>
            </p:cNvCxnSpPr>
            <p:nvPr/>
          </p:nvCxnSpPr>
          <p:spPr bwMode="auto">
            <a:xfrm flipV="1">
              <a:off x="7869238" y="2590800"/>
              <a:ext cx="182562" cy="539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Straight Connector 64"/>
            <p:cNvCxnSpPr>
              <a:cxnSpLocks noChangeShapeType="1"/>
            </p:cNvCxnSpPr>
            <p:nvPr/>
          </p:nvCxnSpPr>
          <p:spPr bwMode="auto">
            <a:xfrm flipV="1">
              <a:off x="8021638" y="2590800"/>
              <a:ext cx="182562" cy="539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Connector 65"/>
            <p:cNvCxnSpPr>
              <a:cxnSpLocks noChangeShapeType="1"/>
            </p:cNvCxnSpPr>
            <p:nvPr/>
          </p:nvCxnSpPr>
          <p:spPr bwMode="auto">
            <a:xfrm flipV="1">
              <a:off x="8174038" y="2590800"/>
              <a:ext cx="182562" cy="539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45" name="Object 5"/>
            <p:cNvGraphicFramePr>
              <a:graphicFrameLocks noChangeAspect="1"/>
            </p:cNvGraphicFramePr>
            <p:nvPr/>
          </p:nvGraphicFramePr>
          <p:xfrm>
            <a:off x="7065963" y="2703513"/>
            <a:ext cx="1290637" cy="4206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91" name="Equation" r:id="rId17" imgW="622300" imgH="203200" progId="Equation.DSMT4">
                    <p:embed/>
                  </p:oleObj>
                </mc:Choice>
                <mc:Fallback>
                  <p:oleObj name="Equation" r:id="rId17" imgW="622300" imgH="203200" progId="Equation.DSMT4">
                    <p:embed/>
                    <p:pic>
                      <p:nvPicPr>
                        <p:cNvPr id="45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65963" y="2703513"/>
                          <a:ext cx="1290637" cy="4206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7" name="Straight Arrow Connector 16"/>
            <p:cNvCxnSpPr>
              <a:cxnSpLocks noChangeShapeType="1"/>
            </p:cNvCxnSpPr>
            <p:nvPr/>
          </p:nvCxnSpPr>
          <p:spPr bwMode="auto">
            <a:xfrm>
              <a:off x="8585200" y="1676400"/>
              <a:ext cx="533400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48" name="Object 5"/>
            <p:cNvGraphicFramePr>
              <a:graphicFrameLocks noChangeAspect="1"/>
            </p:cNvGraphicFramePr>
            <p:nvPr/>
          </p:nvGraphicFramePr>
          <p:xfrm>
            <a:off x="8643938" y="1231900"/>
            <a:ext cx="1292225" cy="314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92" name="Equation" r:id="rId19" imgW="622300" imgH="152400" progId="Equation.DSMT4">
                    <p:embed/>
                  </p:oleObj>
                </mc:Choice>
                <mc:Fallback>
                  <p:oleObj name="Equation" r:id="rId19" imgW="622300" imgH="152400" progId="Equation.DSMT4">
                    <p:embed/>
                    <p:pic>
                      <p:nvPicPr>
                        <p:cNvPr id="48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43938" y="1231900"/>
                          <a:ext cx="1292225" cy="314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0" name="TextBox 49"/>
          <p:cNvSpPr txBox="1"/>
          <p:nvPr/>
        </p:nvSpPr>
        <p:spPr>
          <a:xfrm>
            <a:off x="4340454" y="3430869"/>
            <a:ext cx="2270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Palatino Linotype" charset="0"/>
                <a:ea typeface="Palatino Linotype" charset="0"/>
                <a:cs typeface="Palatino Linotype" charset="0"/>
              </a:rPr>
              <a:t>Jello</a:t>
            </a:r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 (loses 40 J)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117676" y="1748724"/>
            <a:ext cx="2260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Palatino Linotype" charset="0"/>
                <a:ea typeface="Palatino Linotype" charset="0"/>
                <a:cs typeface="Palatino Linotype" charset="0"/>
              </a:rPr>
              <a:t>k = 200 N/m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049026" y="3204818"/>
            <a:ext cx="1060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Palatino Linotype" charset="0"/>
                <a:ea typeface="Palatino Linotype" charset="0"/>
                <a:cs typeface="Palatino Linotype" charset="0"/>
              </a:rPr>
              <a:t>v</a:t>
            </a:r>
            <a:r>
              <a:rPr lang="en-US" sz="1600" baseline="-25000" dirty="0" err="1">
                <a:latin typeface="Palatino Linotype" charset="0"/>
                <a:ea typeface="Palatino Linotype" charset="0"/>
                <a:cs typeface="Palatino Linotype" charset="0"/>
              </a:rPr>
              <a:t>f</a:t>
            </a:r>
            <a:r>
              <a:rPr lang="en-US" sz="1600" dirty="0">
                <a:latin typeface="Palatino Linotype" charset="0"/>
                <a:ea typeface="Palatino Linotype" charset="0"/>
                <a:cs typeface="Palatino Linotype" charset="0"/>
              </a:rPr>
              <a:t> = 0 m/s</a:t>
            </a:r>
          </a:p>
        </p:txBody>
      </p:sp>
      <p:sp>
        <p:nvSpPr>
          <p:cNvPr id="54" name="Rectangle 30"/>
          <p:cNvSpPr>
            <a:spLocks noChangeArrowheads="1"/>
          </p:cNvSpPr>
          <p:nvPr/>
        </p:nvSpPr>
        <p:spPr bwMode="auto">
          <a:xfrm>
            <a:off x="644359" y="4132539"/>
            <a:ext cx="8195663" cy="2206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-128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1600" dirty="0">
                <a:solidFill>
                  <a:schemeClr val="tx1"/>
                </a:solidFill>
                <a:latin typeface="Palatino Linotype" charset="0"/>
                <a:ea typeface="Palatino Linotype" charset="0"/>
                <a:cs typeface="Palatino Linotype" charset="0"/>
              </a:rPr>
              <a:t>An object of m = 3 kg starts with initial velocity = 4 m/s down a 30 degree frictionless incline. It then enters a frictionless loop of radius = 2 meters where its velocity through the top is measured at 12 m/s. It then enters a </a:t>
            </a:r>
            <a:r>
              <a:rPr lang="en-US" altLang="en-US" sz="1600" dirty="0" err="1">
                <a:solidFill>
                  <a:schemeClr val="tx1"/>
                </a:solidFill>
                <a:latin typeface="Palatino Linotype" charset="0"/>
                <a:ea typeface="Palatino Linotype" charset="0"/>
                <a:cs typeface="Palatino Linotype" charset="0"/>
              </a:rPr>
              <a:t>jello</a:t>
            </a:r>
            <a:r>
              <a:rPr lang="en-US" altLang="en-US" sz="1600" dirty="0">
                <a:solidFill>
                  <a:schemeClr val="tx1"/>
                </a:solidFill>
                <a:latin typeface="Palatino Linotype" charset="0"/>
                <a:ea typeface="Palatino Linotype" charset="0"/>
                <a:cs typeface="Palatino Linotype" charset="0"/>
              </a:rPr>
              <a:t> vat which removes 40 joules of energy between entry and exit, then passes over a 12-meter-long frictional surface where </a:t>
            </a:r>
            <a:r>
              <a:rPr lang="en-US" altLang="en-US" sz="1600" dirty="0" err="1">
                <a:solidFill>
                  <a:schemeClr val="tx1"/>
                </a:solidFill>
                <a:latin typeface="Palatino Linotype" charset="0"/>
                <a:ea typeface="Palatino Linotype" charset="0"/>
                <a:cs typeface="Palatino Linotype" charset="0"/>
              </a:rPr>
              <a:t>F</a:t>
            </a:r>
            <a:r>
              <a:rPr lang="en-US" altLang="en-US" sz="1600" baseline="-25000" dirty="0" err="1">
                <a:solidFill>
                  <a:schemeClr val="tx1"/>
                </a:solidFill>
                <a:latin typeface="Palatino Linotype" charset="0"/>
                <a:ea typeface="Palatino Linotype" charset="0"/>
                <a:cs typeface="Palatino Linotype" charset="0"/>
              </a:rPr>
              <a:t>fk</a:t>
            </a:r>
            <a:r>
              <a:rPr lang="en-US" altLang="en-US" sz="1600" dirty="0">
                <a:solidFill>
                  <a:schemeClr val="tx1"/>
                </a:solidFill>
                <a:latin typeface="Palatino Linotype" charset="0"/>
                <a:ea typeface="Palatino Linotype" charset="0"/>
                <a:cs typeface="Palatino Linotype" charset="0"/>
              </a:rPr>
              <a:t>=2.5 N and hits a spring, losing an unknown amount of energy while pushing spring of k = 200 N/m a distance of 1.2 meters before coming to rest (whew).</a:t>
            </a:r>
          </a:p>
          <a:p>
            <a:pPr algn="l" eaLnBrk="1" hangingPunct="1"/>
            <a:endParaRPr lang="en-US" altLang="en-US" sz="1600" dirty="0">
              <a:solidFill>
                <a:schemeClr val="tx1"/>
              </a:solidFill>
              <a:latin typeface="Palatino Linotype" charset="0"/>
              <a:ea typeface="Palatino Linotype" charset="0"/>
              <a:cs typeface="Palatino Linotype" charset="0"/>
            </a:endParaRPr>
          </a:p>
          <a:p>
            <a:pPr algn="l" eaLnBrk="1" hangingPunct="1"/>
            <a:r>
              <a:rPr lang="en-US" altLang="en-US" sz="1600" dirty="0">
                <a:solidFill>
                  <a:schemeClr val="tx1"/>
                </a:solidFill>
                <a:latin typeface="Palatino Linotype" charset="0"/>
                <a:ea typeface="Palatino Linotype" charset="0"/>
                <a:cs typeface="Palatino Linotype" charset="0"/>
              </a:rPr>
              <a:t>(a) What is h?		(b) How much energy is lost while compressing the spring?</a:t>
            </a:r>
          </a:p>
        </p:txBody>
      </p:sp>
    </p:spTree>
    <p:extLst>
      <p:ext uri="{BB962C8B-B14F-4D97-AF65-F5344CB8AC3E}">
        <p14:creationId xmlns:p14="http://schemas.microsoft.com/office/powerpoint/2010/main" val="69311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2879" y="326957"/>
            <a:ext cx="49066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Still more fun with Problem #6: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 small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mass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sits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stationary atop a frictionless ice dome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of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radius R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 A tiny, tiny, tiny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gust of wind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just slightly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nudges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the mass off-center, and it begins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slide down the dome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At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what angle will it leave the dome?</a:t>
            </a:r>
            <a:endParaRPr lang="en-US" sz="24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23.)</a:t>
            </a: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/>
        </p:nvGraphicFramePr>
        <p:xfrm>
          <a:off x="3654240" y="4566687"/>
          <a:ext cx="131762" cy="147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7" name="Equation" r:id="rId3" imgW="114300" imgH="127000" progId="Equation.DSMT4">
                  <p:embed/>
                </p:oleObj>
              </mc:Choice>
              <mc:Fallback>
                <p:oleObj name="Equation" r:id="rId3" imgW="114300" imgH="127000" progId="Equation.DSMT4">
                  <p:embed/>
                  <p:pic>
                    <p:nvPicPr>
                      <p:cNvPr id="24" name="Object 2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54240" y="4566687"/>
                        <a:ext cx="131762" cy="147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Straight Connector 31"/>
          <p:cNvCxnSpPr/>
          <p:nvPr/>
        </p:nvCxnSpPr>
        <p:spPr>
          <a:xfrm flipV="1">
            <a:off x="7080653" y="990600"/>
            <a:ext cx="1072747" cy="1377853"/>
          </a:xfrm>
          <a:prstGeom prst="line">
            <a:avLst/>
          </a:prstGeom>
          <a:ln w="12700" cmpd="sng">
            <a:solidFill>
              <a:srgbClr val="00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Object 44"/>
          <p:cNvGraphicFramePr>
            <a:graphicFrameLocks noChangeAspect="1"/>
          </p:cNvGraphicFramePr>
          <p:nvPr/>
        </p:nvGraphicFramePr>
        <p:xfrm>
          <a:off x="6657191" y="289949"/>
          <a:ext cx="265113" cy="20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8" name="Equation" r:id="rId5" imgW="165100" imgH="127000" progId="Equation.DSMT4">
                  <p:embed/>
                </p:oleObj>
              </mc:Choice>
              <mc:Fallback>
                <p:oleObj name="Equation" r:id="rId5" imgW="165100" imgH="127000" progId="Equation.DSMT4">
                  <p:embed/>
                  <p:pic>
                    <p:nvPicPr>
                      <p:cNvPr id="45" name="Object 4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57191" y="289949"/>
                        <a:ext cx="265113" cy="204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/>
        </p:nvGraphicFramePr>
        <p:xfrm>
          <a:off x="7124700" y="1757118"/>
          <a:ext cx="203200" cy="287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9" name="Equation" r:id="rId7" imgW="127000" imgH="177800" progId="Equation.DSMT4">
                  <p:embed/>
                </p:oleObj>
              </mc:Choice>
              <mc:Fallback>
                <p:oleObj name="Equation" r:id="rId7" imgW="127000" imgH="177800" progId="Equation.DSMT4">
                  <p:embed/>
                  <p:pic>
                    <p:nvPicPr>
                      <p:cNvPr id="36" name="Object 3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124700" y="1757118"/>
                        <a:ext cx="203200" cy="287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/>
        </p:nvGraphicFramePr>
        <p:xfrm>
          <a:off x="4522788" y="4791075"/>
          <a:ext cx="3051175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0" name="Equation" r:id="rId9" imgW="1892300" imgH="787400" progId="Equation.DSMT4">
                  <p:embed/>
                </p:oleObj>
              </mc:Choice>
              <mc:Fallback>
                <p:oleObj name="Equation" r:id="rId9" imgW="1892300" imgH="787400" progId="Equation.DSMT4">
                  <p:embed/>
                  <p:pic>
                    <p:nvPicPr>
                      <p:cNvPr id="38" name="Object 3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22788" y="4791075"/>
                        <a:ext cx="3051175" cy="127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8"/>
          <p:cNvGraphicFramePr>
            <a:graphicFrameLocks noChangeAspect="1"/>
          </p:cNvGraphicFramePr>
          <p:nvPr/>
        </p:nvGraphicFramePr>
        <p:xfrm>
          <a:off x="3066565" y="6291691"/>
          <a:ext cx="388937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1" name="Equation" r:id="rId11" imgW="241300" imgH="165100" progId="Equation.DSMT4">
                  <p:embed/>
                </p:oleObj>
              </mc:Choice>
              <mc:Fallback>
                <p:oleObj name="Equation" r:id="rId11" imgW="241300" imgH="165100" progId="Equation.DSMT4">
                  <p:embed/>
                  <p:pic>
                    <p:nvPicPr>
                      <p:cNvPr id="49" name="Object 4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066565" y="6291691"/>
                        <a:ext cx="388937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/>
          <p:cNvGraphicFramePr>
            <a:graphicFrameLocks noChangeAspect="1"/>
          </p:cNvGraphicFramePr>
          <p:nvPr/>
        </p:nvGraphicFramePr>
        <p:xfrm>
          <a:off x="2919413" y="4791075"/>
          <a:ext cx="266700" cy="24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2" name="Equation" r:id="rId13" imgW="165100" imgH="152400" progId="Equation.DSMT4">
                  <p:embed/>
                </p:oleObj>
              </mc:Choice>
              <mc:Fallback>
                <p:oleObj name="Equation" r:id="rId13" imgW="165100" imgH="152400" progId="Equation.DSMT4">
                  <p:embed/>
                  <p:pic>
                    <p:nvPicPr>
                      <p:cNvPr id="51" name="Object 5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919413" y="4791075"/>
                        <a:ext cx="266700" cy="246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ct 61"/>
          <p:cNvGraphicFramePr>
            <a:graphicFrameLocks noChangeAspect="1"/>
          </p:cNvGraphicFramePr>
          <p:nvPr/>
        </p:nvGraphicFramePr>
        <p:xfrm>
          <a:off x="3686721" y="5725548"/>
          <a:ext cx="146050" cy="147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3" name="Equation" r:id="rId15" imgW="127000" imgH="127000" progId="Equation.DSMT4">
                  <p:embed/>
                </p:oleObj>
              </mc:Choice>
              <mc:Fallback>
                <p:oleObj name="Equation" r:id="rId15" imgW="127000" imgH="127000" progId="Equation.DSMT4">
                  <p:embed/>
                  <p:pic>
                    <p:nvPicPr>
                      <p:cNvPr id="62" name="Object 6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686721" y="5725548"/>
                        <a:ext cx="146050" cy="147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0" name="Straight Connector 59"/>
          <p:cNvCxnSpPr/>
          <p:nvPr/>
        </p:nvCxnSpPr>
        <p:spPr>
          <a:xfrm flipV="1">
            <a:off x="2385874" y="4418811"/>
            <a:ext cx="1300847" cy="2002250"/>
          </a:xfrm>
          <a:prstGeom prst="line">
            <a:avLst/>
          </a:prstGeom>
          <a:ln w="9525" cmpd="sng">
            <a:solidFill>
              <a:srgbClr val="00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rot="1987138">
            <a:off x="2205202" y="5477598"/>
            <a:ext cx="1611788" cy="2409"/>
          </a:xfrm>
          <a:prstGeom prst="line">
            <a:avLst/>
          </a:prstGeom>
          <a:ln w="9525" cmpd="sng">
            <a:solidFill>
              <a:srgbClr val="00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 rot="1980390">
            <a:off x="2821276" y="5283736"/>
            <a:ext cx="368300" cy="371475"/>
          </a:xfrm>
          <a:prstGeom prst="rect">
            <a:avLst/>
          </a:prstGeom>
          <a:solidFill>
            <a:srgbClr val="FF0000"/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Arrow Connector 49"/>
          <p:cNvCxnSpPr/>
          <p:nvPr/>
        </p:nvCxnSpPr>
        <p:spPr>
          <a:xfrm flipV="1">
            <a:off x="3006694" y="4914900"/>
            <a:ext cx="379087" cy="562468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976557" y="5515609"/>
            <a:ext cx="1" cy="966672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5131604" y="2368453"/>
            <a:ext cx="3898096" cy="127000"/>
          </a:xfrm>
          <a:prstGeom prst="rect">
            <a:avLst/>
          </a:prstGeom>
          <a:solidFill>
            <a:schemeClr val="accent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 rot="5400000">
            <a:off x="7022172" y="437062"/>
            <a:ext cx="119913" cy="124409"/>
          </a:xfrm>
          <a:prstGeom prst="rect">
            <a:avLst/>
          </a:prstGeom>
          <a:solidFill>
            <a:srgbClr val="008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8286750" y="945314"/>
            <a:ext cx="444500" cy="34592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47" idx="0"/>
          </p:cNvCxnSpPr>
          <p:nvPr/>
        </p:nvCxnSpPr>
        <p:spPr>
          <a:xfrm flipH="1">
            <a:off x="7080652" y="575099"/>
            <a:ext cx="2361" cy="1793354"/>
          </a:xfrm>
          <a:prstGeom prst="line">
            <a:avLst/>
          </a:prstGeom>
          <a:ln w="12700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Arc 19"/>
          <p:cNvSpPr/>
          <p:nvPr/>
        </p:nvSpPr>
        <p:spPr>
          <a:xfrm>
            <a:off x="5306630" y="575099"/>
            <a:ext cx="3552766" cy="3552766"/>
          </a:xfrm>
          <a:prstGeom prst="arc">
            <a:avLst>
              <a:gd name="adj1" fmla="val 10772903"/>
              <a:gd name="adj2" fmla="val 0"/>
            </a:avLst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7073900" y="2037368"/>
            <a:ext cx="190500" cy="83532"/>
          </a:xfrm>
          <a:custGeom>
            <a:avLst/>
            <a:gdLst>
              <a:gd name="connsiteX0" fmla="*/ 0 w 190500"/>
              <a:gd name="connsiteY0" fmla="*/ 7332 h 83532"/>
              <a:gd name="connsiteX1" fmla="*/ 101600 w 190500"/>
              <a:gd name="connsiteY1" fmla="*/ 7332 h 83532"/>
              <a:gd name="connsiteX2" fmla="*/ 190500 w 190500"/>
              <a:gd name="connsiteY2" fmla="*/ 83532 h 83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" h="83532">
                <a:moveTo>
                  <a:pt x="0" y="7332"/>
                </a:moveTo>
                <a:cubicBezTo>
                  <a:pt x="34925" y="982"/>
                  <a:pt x="69850" y="-5368"/>
                  <a:pt x="101600" y="7332"/>
                </a:cubicBezTo>
                <a:cubicBezTo>
                  <a:pt x="133350" y="20032"/>
                  <a:pt x="190500" y="83532"/>
                  <a:pt x="190500" y="83532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8" name="Object 47"/>
          <p:cNvGraphicFramePr>
            <a:graphicFrameLocks noChangeAspect="1"/>
          </p:cNvGraphicFramePr>
          <p:nvPr/>
        </p:nvGraphicFramePr>
        <p:xfrm>
          <a:off x="7520782" y="1291237"/>
          <a:ext cx="244475" cy="24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4" name="Equation" r:id="rId17" imgW="152400" imgH="152400" progId="Equation.DSMT4">
                  <p:embed/>
                </p:oleObj>
              </mc:Choice>
              <mc:Fallback>
                <p:oleObj name="Equation" r:id="rId17" imgW="152400" imgH="152400" progId="Equation.DSMT4">
                  <p:embed/>
                  <p:pic>
                    <p:nvPicPr>
                      <p:cNvPr id="48" name="Object 47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520782" y="1291237"/>
                        <a:ext cx="244475" cy="246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Rectangle 52"/>
          <p:cNvSpPr/>
          <p:nvPr/>
        </p:nvSpPr>
        <p:spPr>
          <a:xfrm rot="2332031">
            <a:off x="8168348" y="832774"/>
            <a:ext cx="119913" cy="124409"/>
          </a:xfrm>
          <a:prstGeom prst="rect">
            <a:avLst/>
          </a:prstGeom>
          <a:solidFill>
            <a:srgbClr val="008000">
              <a:alpha val="58000"/>
            </a:srgbClr>
          </a:solidFill>
          <a:ln>
            <a:solidFill>
              <a:srgbClr val="000000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6" name="Object 55"/>
          <p:cNvGraphicFramePr>
            <a:graphicFrameLocks noChangeAspect="1"/>
          </p:cNvGraphicFramePr>
          <p:nvPr/>
        </p:nvGraphicFramePr>
        <p:xfrm>
          <a:off x="8443913" y="735013"/>
          <a:ext cx="284162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5" name="Equation" r:id="rId19" imgW="177800" imgH="203200" progId="Equation.DSMT4">
                  <p:embed/>
                </p:oleObj>
              </mc:Choice>
              <mc:Fallback>
                <p:oleObj name="Equation" r:id="rId19" imgW="177800" imgH="203200" progId="Equation.DSMT4">
                  <p:embed/>
                  <p:pic>
                    <p:nvPicPr>
                      <p:cNvPr id="56" name="Object 55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443913" y="735013"/>
                        <a:ext cx="284162" cy="328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7" name="Straight Connector 56"/>
          <p:cNvCxnSpPr/>
          <p:nvPr/>
        </p:nvCxnSpPr>
        <p:spPr>
          <a:xfrm flipH="1">
            <a:off x="8217483" y="1013346"/>
            <a:ext cx="1" cy="1355107"/>
          </a:xfrm>
          <a:prstGeom prst="line">
            <a:avLst/>
          </a:prstGeom>
          <a:ln w="12700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Object 57"/>
          <p:cNvGraphicFramePr>
            <a:graphicFrameLocks noChangeAspect="1"/>
          </p:cNvGraphicFramePr>
          <p:nvPr/>
        </p:nvGraphicFramePr>
        <p:xfrm>
          <a:off x="7871618" y="1828800"/>
          <a:ext cx="754063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6" name="Equation" r:id="rId21" imgW="469900" imgH="177800" progId="Equation.DSMT4">
                  <p:embed/>
                </p:oleObj>
              </mc:Choice>
              <mc:Fallback>
                <p:oleObj name="Equation" r:id="rId21" imgW="469900" imgH="177800" progId="Equation.DSMT4">
                  <p:embed/>
                  <p:pic>
                    <p:nvPicPr>
                      <p:cNvPr id="58" name="Object 57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871618" y="1828800"/>
                        <a:ext cx="754063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TextBox 58"/>
          <p:cNvSpPr txBox="1"/>
          <p:nvPr/>
        </p:nvSpPr>
        <p:spPr>
          <a:xfrm>
            <a:off x="412750" y="2435590"/>
            <a:ext cx="4656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There are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as usual,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two points of interest</a:t>
            </a:r>
            <a:endParaRPr lang="en-US" sz="2400" dirty="0">
              <a:solidFill>
                <a:srgbClr val="0000FF"/>
              </a:solidFill>
              <a:latin typeface="Apple Chancery"/>
              <a:cs typeface="Apple Chancery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10368" y="2740926"/>
            <a:ext cx="84490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here.  WHENEVER YOU RUN into a problem like this where it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isn’t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at all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obvious how to proceed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just start writing down relationships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you know are true.  In this case,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two that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should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jump out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at you are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energy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and the fact that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body is moving centripetally at the lift-off point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 Utilizing the latter first: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38127" y="4271174"/>
            <a:ext cx="2321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Times New Roman"/>
                <a:cs typeface="Times New Roman"/>
              </a:rPr>
              <a:t>f.b.d</a:t>
            </a:r>
            <a:r>
              <a:rPr lang="en-US" dirty="0">
                <a:solidFill>
                  <a:srgbClr val="000000"/>
                </a:solidFill>
                <a:latin typeface="Times New Roman"/>
                <a:cs typeface="Times New Roman"/>
              </a:rPr>
              <a:t>. at in general:</a:t>
            </a:r>
            <a:endParaRPr lang="en-US" sz="2000" dirty="0">
              <a:latin typeface="Apple Chancery"/>
              <a:cs typeface="Apple Chancery"/>
            </a:endParaRPr>
          </a:p>
        </p:txBody>
      </p:sp>
      <p:cxnSp>
        <p:nvCxnSpPr>
          <p:cNvPr id="65" name="Straight Arrow Connector 64"/>
          <p:cNvCxnSpPr/>
          <p:nvPr/>
        </p:nvCxnSpPr>
        <p:spPr>
          <a:xfrm flipH="1">
            <a:off x="2520950" y="5537834"/>
            <a:ext cx="447665" cy="675641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2520950" y="6213475"/>
            <a:ext cx="415926" cy="268710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7" name="Object 66"/>
          <p:cNvGraphicFramePr>
            <a:graphicFrameLocks noChangeAspect="1"/>
          </p:cNvGraphicFramePr>
          <p:nvPr/>
        </p:nvGraphicFramePr>
        <p:xfrm>
          <a:off x="1906588" y="6419850"/>
          <a:ext cx="839787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7" name="Equation" r:id="rId23" imgW="520700" imgH="203200" progId="Equation.DSMT4">
                  <p:embed/>
                </p:oleObj>
              </mc:Choice>
              <mc:Fallback>
                <p:oleObj name="Equation" r:id="rId23" imgW="520700" imgH="203200" progId="Equation.DSMT4">
                  <p:embed/>
                  <p:pic>
                    <p:nvPicPr>
                      <p:cNvPr id="67" name="Object 66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906588" y="6419850"/>
                        <a:ext cx="839787" cy="327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Object 67"/>
          <p:cNvGraphicFramePr>
            <a:graphicFrameLocks noChangeAspect="1"/>
          </p:cNvGraphicFramePr>
          <p:nvPr/>
        </p:nvGraphicFramePr>
        <p:xfrm>
          <a:off x="1731963" y="5592763"/>
          <a:ext cx="90170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8" name="Equation" r:id="rId25" imgW="558800" imgH="203200" progId="Equation.DSMT4">
                  <p:embed/>
                </p:oleObj>
              </mc:Choice>
              <mc:Fallback>
                <p:oleObj name="Equation" r:id="rId25" imgW="558800" imgH="203200" progId="Equation.DSMT4">
                  <p:embed/>
                  <p:pic>
                    <p:nvPicPr>
                      <p:cNvPr id="68" name="Object 67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731963" y="5592763"/>
                        <a:ext cx="901700" cy="327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0860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9" grpId="0"/>
      <p:bldP spid="61" grpId="0"/>
      <p:bldP spid="6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24.)</a:t>
            </a: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7080653" y="990600"/>
            <a:ext cx="1072747" cy="1377853"/>
          </a:xfrm>
          <a:prstGeom prst="line">
            <a:avLst/>
          </a:prstGeom>
          <a:ln w="12700" cmpd="sng">
            <a:solidFill>
              <a:srgbClr val="00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Object 44"/>
          <p:cNvGraphicFramePr>
            <a:graphicFrameLocks noChangeAspect="1"/>
          </p:cNvGraphicFramePr>
          <p:nvPr/>
        </p:nvGraphicFramePr>
        <p:xfrm>
          <a:off x="6657191" y="289949"/>
          <a:ext cx="265113" cy="20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6" name="Equation" r:id="rId3" imgW="165100" imgH="127000" progId="Equation.DSMT4">
                  <p:embed/>
                </p:oleObj>
              </mc:Choice>
              <mc:Fallback>
                <p:oleObj name="Equation" r:id="rId3" imgW="165100" imgH="127000" progId="Equation.DSMT4">
                  <p:embed/>
                  <p:pic>
                    <p:nvPicPr>
                      <p:cNvPr id="45" name="Object 4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57191" y="289949"/>
                        <a:ext cx="265113" cy="204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/>
        </p:nvGraphicFramePr>
        <p:xfrm>
          <a:off x="7124700" y="1757118"/>
          <a:ext cx="203200" cy="287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7" name="Equation" r:id="rId5" imgW="127000" imgH="177800" progId="Equation.DSMT4">
                  <p:embed/>
                </p:oleObj>
              </mc:Choice>
              <mc:Fallback>
                <p:oleObj name="Equation" r:id="rId5" imgW="127000" imgH="177800" progId="Equation.DSMT4">
                  <p:embed/>
                  <p:pic>
                    <p:nvPicPr>
                      <p:cNvPr id="36" name="Object 3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24700" y="1757118"/>
                        <a:ext cx="203200" cy="287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/>
        </p:nvGraphicFramePr>
        <p:xfrm>
          <a:off x="849313" y="1158875"/>
          <a:ext cx="3154362" cy="1290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8" name="Equation" r:id="rId7" imgW="1955800" imgH="800100" progId="Equation.DSMT4">
                  <p:embed/>
                </p:oleObj>
              </mc:Choice>
              <mc:Fallback>
                <p:oleObj name="Equation" r:id="rId7" imgW="1955800" imgH="800100" progId="Equation.DSMT4">
                  <p:embed/>
                  <p:pic>
                    <p:nvPicPr>
                      <p:cNvPr id="38" name="Object 3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49313" y="1158875"/>
                        <a:ext cx="3154362" cy="1290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/>
          <p:cNvSpPr/>
          <p:nvPr/>
        </p:nvSpPr>
        <p:spPr>
          <a:xfrm>
            <a:off x="5131604" y="2368453"/>
            <a:ext cx="3898096" cy="127000"/>
          </a:xfrm>
          <a:prstGeom prst="rect">
            <a:avLst/>
          </a:prstGeom>
          <a:solidFill>
            <a:schemeClr val="accent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 rot="5400000">
            <a:off x="7022172" y="437062"/>
            <a:ext cx="119913" cy="124409"/>
          </a:xfrm>
          <a:prstGeom prst="rect">
            <a:avLst/>
          </a:prstGeom>
          <a:solidFill>
            <a:srgbClr val="008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8286750" y="945314"/>
            <a:ext cx="444500" cy="34592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47" idx="0"/>
          </p:cNvCxnSpPr>
          <p:nvPr/>
        </p:nvCxnSpPr>
        <p:spPr>
          <a:xfrm flipH="1">
            <a:off x="7080652" y="575099"/>
            <a:ext cx="2361" cy="1793354"/>
          </a:xfrm>
          <a:prstGeom prst="line">
            <a:avLst/>
          </a:prstGeom>
          <a:ln w="12700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Arc 19"/>
          <p:cNvSpPr/>
          <p:nvPr/>
        </p:nvSpPr>
        <p:spPr>
          <a:xfrm>
            <a:off x="5306630" y="575099"/>
            <a:ext cx="3552766" cy="3552766"/>
          </a:xfrm>
          <a:prstGeom prst="arc">
            <a:avLst>
              <a:gd name="adj1" fmla="val 10772903"/>
              <a:gd name="adj2" fmla="val 0"/>
            </a:avLst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7073900" y="2037368"/>
            <a:ext cx="190500" cy="83532"/>
          </a:xfrm>
          <a:custGeom>
            <a:avLst/>
            <a:gdLst>
              <a:gd name="connsiteX0" fmla="*/ 0 w 190500"/>
              <a:gd name="connsiteY0" fmla="*/ 7332 h 83532"/>
              <a:gd name="connsiteX1" fmla="*/ 101600 w 190500"/>
              <a:gd name="connsiteY1" fmla="*/ 7332 h 83532"/>
              <a:gd name="connsiteX2" fmla="*/ 190500 w 190500"/>
              <a:gd name="connsiteY2" fmla="*/ 83532 h 83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" h="83532">
                <a:moveTo>
                  <a:pt x="0" y="7332"/>
                </a:moveTo>
                <a:cubicBezTo>
                  <a:pt x="34925" y="982"/>
                  <a:pt x="69850" y="-5368"/>
                  <a:pt x="101600" y="7332"/>
                </a:cubicBezTo>
                <a:cubicBezTo>
                  <a:pt x="133350" y="20032"/>
                  <a:pt x="190500" y="83532"/>
                  <a:pt x="190500" y="83532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8" name="Object 47"/>
          <p:cNvGraphicFramePr>
            <a:graphicFrameLocks noChangeAspect="1"/>
          </p:cNvGraphicFramePr>
          <p:nvPr/>
        </p:nvGraphicFramePr>
        <p:xfrm>
          <a:off x="7520782" y="1291237"/>
          <a:ext cx="244475" cy="24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9" name="Equation" r:id="rId9" imgW="152400" imgH="152400" progId="Equation.DSMT4">
                  <p:embed/>
                </p:oleObj>
              </mc:Choice>
              <mc:Fallback>
                <p:oleObj name="Equation" r:id="rId9" imgW="152400" imgH="152400" progId="Equation.DSMT4">
                  <p:embed/>
                  <p:pic>
                    <p:nvPicPr>
                      <p:cNvPr id="48" name="Object 4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520782" y="1291237"/>
                        <a:ext cx="244475" cy="246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Rectangle 52"/>
          <p:cNvSpPr/>
          <p:nvPr/>
        </p:nvSpPr>
        <p:spPr>
          <a:xfrm rot="2332031">
            <a:off x="8168348" y="832774"/>
            <a:ext cx="119913" cy="124409"/>
          </a:xfrm>
          <a:prstGeom prst="rect">
            <a:avLst/>
          </a:prstGeom>
          <a:solidFill>
            <a:srgbClr val="008000">
              <a:alpha val="58000"/>
            </a:srgbClr>
          </a:solidFill>
          <a:ln>
            <a:solidFill>
              <a:srgbClr val="000000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6" name="Object 55"/>
          <p:cNvGraphicFramePr>
            <a:graphicFrameLocks noChangeAspect="1"/>
          </p:cNvGraphicFramePr>
          <p:nvPr/>
        </p:nvGraphicFramePr>
        <p:xfrm>
          <a:off x="8443913" y="735013"/>
          <a:ext cx="284162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0" name="Equation" r:id="rId11" imgW="177800" imgH="203200" progId="Equation.DSMT4">
                  <p:embed/>
                </p:oleObj>
              </mc:Choice>
              <mc:Fallback>
                <p:oleObj name="Equation" r:id="rId11" imgW="177800" imgH="203200" progId="Equation.DSMT4">
                  <p:embed/>
                  <p:pic>
                    <p:nvPicPr>
                      <p:cNvPr id="56" name="Object 5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443913" y="735013"/>
                        <a:ext cx="284162" cy="328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7" name="Straight Connector 56"/>
          <p:cNvCxnSpPr/>
          <p:nvPr/>
        </p:nvCxnSpPr>
        <p:spPr>
          <a:xfrm flipH="1">
            <a:off x="8217483" y="1013346"/>
            <a:ext cx="1" cy="1355107"/>
          </a:xfrm>
          <a:prstGeom prst="line">
            <a:avLst/>
          </a:prstGeom>
          <a:ln w="12700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Object 57"/>
          <p:cNvGraphicFramePr>
            <a:graphicFrameLocks noChangeAspect="1"/>
          </p:cNvGraphicFramePr>
          <p:nvPr/>
        </p:nvGraphicFramePr>
        <p:xfrm>
          <a:off x="7871618" y="1828800"/>
          <a:ext cx="754063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1" name="Equation" r:id="rId13" imgW="469900" imgH="177800" progId="Equation.DSMT4">
                  <p:embed/>
                </p:oleObj>
              </mc:Choice>
              <mc:Fallback>
                <p:oleObj name="Equation" r:id="rId13" imgW="469900" imgH="177800" progId="Equation.DSMT4">
                  <p:embed/>
                  <p:pic>
                    <p:nvPicPr>
                      <p:cNvPr id="58" name="Object 5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871618" y="1828800"/>
                        <a:ext cx="754063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TextBox 58"/>
          <p:cNvSpPr txBox="1"/>
          <p:nvPr/>
        </p:nvSpPr>
        <p:spPr>
          <a:xfrm>
            <a:off x="238127" y="276026"/>
            <a:ext cx="4656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At lift-off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normal force goes to zero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which means:</a:t>
            </a:r>
            <a:endParaRPr lang="en-US" sz="2400" dirty="0">
              <a:latin typeface="Apple Chancery"/>
              <a:cs typeface="Apple Chancery"/>
            </a:endParaRPr>
          </a:p>
        </p:txBody>
      </p:sp>
      <p:graphicFrame>
        <p:nvGraphicFramePr>
          <p:cNvPr id="39" name="Object 38"/>
          <p:cNvGraphicFramePr>
            <a:graphicFrameLocks noChangeAspect="1"/>
          </p:cNvGraphicFramePr>
          <p:nvPr/>
        </p:nvGraphicFramePr>
        <p:xfrm>
          <a:off x="1700213" y="2349500"/>
          <a:ext cx="2314575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2" name="Equation" r:id="rId15" imgW="1435100" imgH="736600" progId="Equation.DSMT4">
                  <p:embed/>
                </p:oleObj>
              </mc:Choice>
              <mc:Fallback>
                <p:oleObj name="Equation" r:id="rId15" imgW="1435100" imgH="736600" progId="Equation.DSMT4">
                  <p:embed/>
                  <p:pic>
                    <p:nvPicPr>
                      <p:cNvPr id="39" name="Object 3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700213" y="2349500"/>
                        <a:ext cx="2314575" cy="1187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1" name="Straight Connector 40"/>
          <p:cNvCxnSpPr/>
          <p:nvPr/>
        </p:nvCxnSpPr>
        <p:spPr>
          <a:xfrm flipV="1">
            <a:off x="1452563" y="1445966"/>
            <a:ext cx="298450" cy="390527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Object 2"/>
          <p:cNvGraphicFramePr>
            <a:graphicFrameLocks noChangeAspect="1"/>
          </p:cNvGraphicFramePr>
          <p:nvPr/>
        </p:nvGraphicFramePr>
        <p:xfrm>
          <a:off x="1758951" y="1279275"/>
          <a:ext cx="168275" cy="2029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3" name="Equation" r:id="rId17" imgW="127000" imgH="152400" progId="Equation.DSMT4">
                  <p:embed/>
                </p:oleObj>
              </mc:Choice>
              <mc:Fallback>
                <p:oleObj name="Equation" r:id="rId17" imgW="127000" imgH="152400" progId="Equation.DSMT4">
                  <p:embed/>
                  <p:pic>
                    <p:nvPicPr>
                      <p:cNvPr id="4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8951" y="1279275"/>
                        <a:ext cx="168275" cy="2029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261940" y="3603960"/>
            <a:ext cx="8621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What about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energy?</a:t>
            </a:r>
            <a:endParaRPr lang="en-US" sz="2400" dirty="0">
              <a:latin typeface="Apple Chancery"/>
              <a:cs typeface="Apple Chancery"/>
            </a:endParaRPr>
          </a:p>
        </p:txBody>
      </p:sp>
      <p:graphicFrame>
        <p:nvGraphicFramePr>
          <p:cNvPr id="54" name="Object 53"/>
          <p:cNvGraphicFramePr>
            <a:graphicFrameLocks noChangeAspect="1"/>
          </p:cNvGraphicFramePr>
          <p:nvPr/>
        </p:nvGraphicFramePr>
        <p:xfrm>
          <a:off x="2722563" y="4994275"/>
          <a:ext cx="3640137" cy="158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4" name="Equation" r:id="rId19" imgW="2489200" imgH="1079500" progId="Equation.DSMT4">
                  <p:embed/>
                </p:oleObj>
              </mc:Choice>
              <mc:Fallback>
                <p:oleObj name="Equation" r:id="rId19" imgW="2489200" imgH="1079500" progId="Equation.DSMT4">
                  <p:embed/>
                  <p:pic>
                    <p:nvPicPr>
                      <p:cNvPr id="54" name="Object 53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722563" y="4994275"/>
                        <a:ext cx="3640137" cy="158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" name="Object 68"/>
          <p:cNvGraphicFramePr>
            <a:graphicFrameLocks noChangeAspect="1"/>
          </p:cNvGraphicFramePr>
          <p:nvPr/>
        </p:nvGraphicFramePr>
        <p:xfrm>
          <a:off x="2119313" y="4243388"/>
          <a:ext cx="4383087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5" name="Equation" r:id="rId21" imgW="2997200" imgH="266700" progId="Equation.DSMT4">
                  <p:embed/>
                </p:oleObj>
              </mc:Choice>
              <mc:Fallback>
                <p:oleObj name="Equation" r:id="rId21" imgW="2997200" imgH="266700" progId="Equation.DSMT4">
                  <p:embed/>
                  <p:pic>
                    <p:nvPicPr>
                      <p:cNvPr id="69" name="Object 68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119313" y="4243388"/>
                        <a:ext cx="4383087" cy="39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Object 69"/>
          <p:cNvGraphicFramePr>
            <a:graphicFrameLocks noChangeAspect="1"/>
          </p:cNvGraphicFramePr>
          <p:nvPr/>
        </p:nvGraphicFramePr>
        <p:xfrm>
          <a:off x="2119313" y="4548187"/>
          <a:ext cx="471805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6" name="Equation" r:id="rId23" imgW="3225800" imgH="393700" progId="Equation.DSMT4">
                  <p:embed/>
                </p:oleObj>
              </mc:Choice>
              <mc:Fallback>
                <p:oleObj name="Equation" r:id="rId23" imgW="3225800" imgH="393700" progId="Equation.DSMT4">
                  <p:embed/>
                  <p:pic>
                    <p:nvPicPr>
                      <p:cNvPr id="70" name="Object 69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119313" y="4548187"/>
                        <a:ext cx="4718050" cy="576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1" name="Straight Connector 70"/>
          <p:cNvCxnSpPr/>
          <p:nvPr/>
        </p:nvCxnSpPr>
        <p:spPr>
          <a:xfrm flipV="1">
            <a:off x="3046413" y="5106743"/>
            <a:ext cx="298450" cy="390527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3208338" y="5124450"/>
            <a:ext cx="298450" cy="390527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V="1">
            <a:off x="3297238" y="5142157"/>
            <a:ext cx="298450" cy="390527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V="1">
            <a:off x="4141788" y="5073163"/>
            <a:ext cx="298450" cy="390527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V="1">
            <a:off x="4303713" y="5090870"/>
            <a:ext cx="298450" cy="390527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V="1">
            <a:off x="3951288" y="5090870"/>
            <a:ext cx="298450" cy="390527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V="1">
            <a:off x="5189538" y="5090870"/>
            <a:ext cx="298450" cy="390527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5557838" y="5073163"/>
            <a:ext cx="298450" cy="390527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5338763" y="5073163"/>
            <a:ext cx="298450" cy="390527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2119313" y="2588966"/>
            <a:ext cx="298450" cy="390527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3146426" y="2601666"/>
            <a:ext cx="298450" cy="390527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357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540956" y="979586"/>
            <a:ext cx="44755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            That would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change the initial gravitational potential energy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to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mg(2R)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yielding: 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40956" y="676136"/>
            <a:ext cx="4475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We could 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extend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the ramp upward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as shown.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20" name="Arc 19"/>
          <p:cNvSpPr/>
          <p:nvPr/>
        </p:nvSpPr>
        <p:spPr>
          <a:xfrm>
            <a:off x="5319330" y="2312742"/>
            <a:ext cx="3552766" cy="3552766"/>
          </a:xfrm>
          <a:prstGeom prst="arc">
            <a:avLst>
              <a:gd name="adj1" fmla="val 16203212"/>
              <a:gd name="adj2" fmla="val 0"/>
            </a:avLst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25.)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38127" y="276026"/>
            <a:ext cx="4778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And how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might we make 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this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more exciting?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50" name="Arc 49"/>
          <p:cNvSpPr/>
          <p:nvPr/>
        </p:nvSpPr>
        <p:spPr>
          <a:xfrm>
            <a:off x="5319741" y="-1243200"/>
            <a:ext cx="3552766" cy="3552766"/>
          </a:xfrm>
          <a:prstGeom prst="arc">
            <a:avLst>
              <a:gd name="adj1" fmla="val 5396521"/>
              <a:gd name="adj2" fmla="val 10873067"/>
            </a:avLst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5144304" y="227433"/>
            <a:ext cx="3898096" cy="4005663"/>
            <a:chOff x="5144304" y="227433"/>
            <a:chExt cx="3898096" cy="4005663"/>
          </a:xfrm>
        </p:grpSpPr>
        <p:cxnSp>
          <p:nvCxnSpPr>
            <p:cNvPr id="32" name="Straight Connector 31"/>
            <p:cNvCxnSpPr/>
            <p:nvPr/>
          </p:nvCxnSpPr>
          <p:spPr>
            <a:xfrm flipV="1">
              <a:off x="7093353" y="2728243"/>
              <a:ext cx="1072747" cy="1377853"/>
            </a:xfrm>
            <a:prstGeom prst="line">
              <a:avLst/>
            </a:prstGeom>
            <a:ln w="12700" cmpd="sng">
              <a:solidFill>
                <a:srgbClr val="000000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5" name="Object 44"/>
            <p:cNvGraphicFramePr>
              <a:graphicFrameLocks noChangeAspect="1"/>
            </p:cNvGraphicFramePr>
            <p:nvPr/>
          </p:nvGraphicFramePr>
          <p:xfrm>
            <a:off x="5491182" y="560002"/>
            <a:ext cx="265113" cy="2047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30" name="Equation" r:id="rId3" imgW="165100" imgH="127000" progId="Equation.DSMT4">
                    <p:embed/>
                  </p:oleObj>
                </mc:Choice>
                <mc:Fallback>
                  <p:oleObj name="Equation" r:id="rId3" imgW="165100" imgH="127000" progId="Equation.DSMT4">
                    <p:embed/>
                    <p:pic>
                      <p:nvPicPr>
                        <p:cNvPr id="45" name="Object 4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491182" y="560002"/>
                          <a:ext cx="265113" cy="2047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" name="Object 35"/>
            <p:cNvGraphicFramePr>
              <a:graphicFrameLocks noChangeAspect="1"/>
            </p:cNvGraphicFramePr>
            <p:nvPr/>
          </p:nvGraphicFramePr>
          <p:xfrm>
            <a:off x="7137400" y="3494761"/>
            <a:ext cx="203200" cy="287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31" name="Equation" r:id="rId5" imgW="127000" imgH="177800" progId="Equation.DSMT4">
                    <p:embed/>
                  </p:oleObj>
                </mc:Choice>
                <mc:Fallback>
                  <p:oleObj name="Equation" r:id="rId5" imgW="127000" imgH="177800" progId="Equation.DSMT4">
                    <p:embed/>
                    <p:pic>
                      <p:nvPicPr>
                        <p:cNvPr id="36" name="Object 3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7137400" y="3494761"/>
                          <a:ext cx="203200" cy="2873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" name="Rectangle 46"/>
            <p:cNvSpPr/>
            <p:nvPr/>
          </p:nvSpPr>
          <p:spPr>
            <a:xfrm>
              <a:off x="5144304" y="4106096"/>
              <a:ext cx="3898096" cy="1270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/>
            <p:cNvSpPr/>
            <p:nvPr/>
          </p:nvSpPr>
          <p:spPr>
            <a:xfrm rot="5400000">
              <a:off x="5322873" y="472905"/>
              <a:ext cx="119913" cy="124409"/>
            </a:xfrm>
            <a:prstGeom prst="rect">
              <a:avLst/>
            </a:prstGeom>
            <a:solidFill>
              <a:srgbClr val="0080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>
              <a:off x="8299450" y="2682957"/>
              <a:ext cx="444500" cy="345923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endCxn id="20" idx="0"/>
            </p:cNvCxnSpPr>
            <p:nvPr/>
          </p:nvCxnSpPr>
          <p:spPr>
            <a:xfrm>
              <a:off x="7086600" y="534107"/>
              <a:ext cx="10773" cy="1778636"/>
            </a:xfrm>
            <a:prstGeom prst="line">
              <a:avLst/>
            </a:prstGeom>
            <a:ln w="12700" cmpd="sng">
              <a:solidFill>
                <a:schemeClr val="tx1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Freeform 22"/>
            <p:cNvSpPr/>
            <p:nvPr/>
          </p:nvSpPr>
          <p:spPr>
            <a:xfrm>
              <a:off x="7086600" y="3775011"/>
              <a:ext cx="190500" cy="83532"/>
            </a:xfrm>
            <a:custGeom>
              <a:avLst/>
              <a:gdLst>
                <a:gd name="connsiteX0" fmla="*/ 0 w 190500"/>
                <a:gd name="connsiteY0" fmla="*/ 7332 h 83532"/>
                <a:gd name="connsiteX1" fmla="*/ 101600 w 190500"/>
                <a:gd name="connsiteY1" fmla="*/ 7332 h 83532"/>
                <a:gd name="connsiteX2" fmla="*/ 190500 w 190500"/>
                <a:gd name="connsiteY2" fmla="*/ 83532 h 83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0" h="83532">
                  <a:moveTo>
                    <a:pt x="0" y="7332"/>
                  </a:moveTo>
                  <a:cubicBezTo>
                    <a:pt x="34925" y="982"/>
                    <a:pt x="69850" y="-5368"/>
                    <a:pt x="101600" y="7332"/>
                  </a:cubicBezTo>
                  <a:cubicBezTo>
                    <a:pt x="133350" y="20032"/>
                    <a:pt x="190500" y="83532"/>
                    <a:pt x="190500" y="83532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48" name="Object 47"/>
            <p:cNvGraphicFramePr>
              <a:graphicFrameLocks noChangeAspect="1"/>
            </p:cNvGraphicFramePr>
            <p:nvPr/>
          </p:nvGraphicFramePr>
          <p:xfrm>
            <a:off x="7533482" y="3028880"/>
            <a:ext cx="244475" cy="246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32" name="Equation" r:id="rId7" imgW="152400" imgH="152400" progId="Equation.DSMT4">
                    <p:embed/>
                  </p:oleObj>
                </mc:Choice>
                <mc:Fallback>
                  <p:oleObj name="Equation" r:id="rId7" imgW="152400" imgH="152400" progId="Equation.DSMT4">
                    <p:embed/>
                    <p:pic>
                      <p:nvPicPr>
                        <p:cNvPr id="48" name="Object 47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7533482" y="3028880"/>
                          <a:ext cx="244475" cy="2460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3" name="Rectangle 52"/>
            <p:cNvSpPr/>
            <p:nvPr/>
          </p:nvSpPr>
          <p:spPr>
            <a:xfrm rot="2332031">
              <a:off x="8181048" y="2570417"/>
              <a:ext cx="119913" cy="124409"/>
            </a:xfrm>
            <a:prstGeom prst="rect">
              <a:avLst/>
            </a:prstGeom>
            <a:solidFill>
              <a:srgbClr val="008000">
                <a:alpha val="58000"/>
              </a:srgbClr>
            </a:solidFill>
            <a:ln>
              <a:solidFill>
                <a:srgbClr val="000000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56" name="Object 55"/>
            <p:cNvGraphicFramePr>
              <a:graphicFrameLocks noChangeAspect="1"/>
            </p:cNvGraphicFramePr>
            <p:nvPr/>
          </p:nvGraphicFramePr>
          <p:xfrm>
            <a:off x="8456613" y="2472656"/>
            <a:ext cx="284162" cy="3286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33" name="Equation" r:id="rId9" imgW="177800" imgH="203200" progId="Equation.DSMT4">
                    <p:embed/>
                  </p:oleObj>
                </mc:Choice>
                <mc:Fallback>
                  <p:oleObj name="Equation" r:id="rId9" imgW="177800" imgH="203200" progId="Equation.DSMT4">
                    <p:embed/>
                    <p:pic>
                      <p:nvPicPr>
                        <p:cNvPr id="56" name="Object 55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8456613" y="2472656"/>
                          <a:ext cx="284162" cy="3286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7" name="Straight Connector 56"/>
            <p:cNvCxnSpPr/>
            <p:nvPr/>
          </p:nvCxnSpPr>
          <p:spPr>
            <a:xfrm flipH="1">
              <a:off x="8230183" y="2750989"/>
              <a:ext cx="1" cy="1355107"/>
            </a:xfrm>
            <a:prstGeom prst="line">
              <a:avLst/>
            </a:prstGeom>
            <a:ln w="12700" cmpd="sng">
              <a:solidFill>
                <a:schemeClr val="tx1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8" name="Object 57"/>
            <p:cNvGraphicFramePr>
              <a:graphicFrameLocks noChangeAspect="1"/>
            </p:cNvGraphicFramePr>
            <p:nvPr/>
          </p:nvGraphicFramePr>
          <p:xfrm>
            <a:off x="7884318" y="3566443"/>
            <a:ext cx="754063" cy="287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34" name="Equation" r:id="rId11" imgW="469900" imgH="177800" progId="Equation.DSMT4">
                    <p:embed/>
                  </p:oleObj>
                </mc:Choice>
                <mc:Fallback>
                  <p:oleObj name="Equation" r:id="rId11" imgW="469900" imgH="177800" progId="Equation.DSMT4">
                    <p:embed/>
                    <p:pic>
                      <p:nvPicPr>
                        <p:cNvPr id="58" name="Object 57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7884318" y="3566443"/>
                          <a:ext cx="754063" cy="2873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9" name="Straight Connector 48"/>
            <p:cNvCxnSpPr/>
            <p:nvPr/>
          </p:nvCxnSpPr>
          <p:spPr>
            <a:xfrm flipH="1">
              <a:off x="5445034" y="534107"/>
              <a:ext cx="1641566" cy="0"/>
            </a:xfrm>
            <a:prstGeom prst="line">
              <a:avLst/>
            </a:prstGeom>
            <a:ln w="12700" cmpd="sng">
              <a:solidFill>
                <a:schemeClr val="tx1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4" name="Object 63"/>
            <p:cNvGraphicFramePr>
              <a:graphicFrameLocks noChangeAspect="1"/>
            </p:cNvGraphicFramePr>
            <p:nvPr/>
          </p:nvGraphicFramePr>
          <p:xfrm>
            <a:off x="7154862" y="1288980"/>
            <a:ext cx="244475" cy="246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35" name="Equation" r:id="rId13" imgW="152400" imgH="152400" progId="Equation.DSMT4">
                    <p:embed/>
                  </p:oleObj>
                </mc:Choice>
                <mc:Fallback>
                  <p:oleObj name="Equation" r:id="rId13" imgW="152400" imgH="152400" progId="Equation.DSMT4">
                    <p:embed/>
                    <p:pic>
                      <p:nvPicPr>
                        <p:cNvPr id="64" name="Object 63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7154862" y="1288980"/>
                          <a:ext cx="244475" cy="2460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5" name="Object 64"/>
            <p:cNvGraphicFramePr>
              <a:graphicFrameLocks noChangeAspect="1"/>
            </p:cNvGraphicFramePr>
            <p:nvPr/>
          </p:nvGraphicFramePr>
          <p:xfrm>
            <a:off x="6113462" y="227433"/>
            <a:ext cx="244475" cy="246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36" name="Equation" r:id="rId14" imgW="152400" imgH="152400" progId="Equation.DSMT4">
                    <p:embed/>
                  </p:oleObj>
                </mc:Choice>
                <mc:Fallback>
                  <p:oleObj name="Equation" r:id="rId14" imgW="152400" imgH="152400" progId="Equation.DSMT4">
                    <p:embed/>
                    <p:pic>
                      <p:nvPicPr>
                        <p:cNvPr id="65" name="Object 6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6113462" y="227433"/>
                          <a:ext cx="244475" cy="2460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8" name="Straight Connector 27"/>
            <p:cNvCxnSpPr>
              <a:stCxn id="20" idx="0"/>
            </p:cNvCxnSpPr>
            <p:nvPr/>
          </p:nvCxnSpPr>
          <p:spPr>
            <a:xfrm flipH="1">
              <a:off x="7086600" y="2312743"/>
              <a:ext cx="10773" cy="1793353"/>
            </a:xfrm>
            <a:prstGeom prst="line">
              <a:avLst/>
            </a:prstGeom>
            <a:ln w="12700" cmpd="sng">
              <a:solidFill>
                <a:schemeClr val="tx1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7" name="Object 66"/>
          <p:cNvGraphicFramePr>
            <a:graphicFrameLocks noChangeAspect="1"/>
          </p:cNvGraphicFramePr>
          <p:nvPr/>
        </p:nvGraphicFramePr>
        <p:xfrm>
          <a:off x="298450" y="2236788"/>
          <a:ext cx="4846638" cy="85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7" name="Equation" r:id="rId15" imgW="3314700" imgH="584200" progId="Equation.DSMT4">
                  <p:embed/>
                </p:oleObj>
              </mc:Choice>
              <mc:Fallback>
                <p:oleObj name="Equation" r:id="rId15" imgW="3314700" imgH="584200" progId="Equation.DSMT4">
                  <p:embed/>
                  <p:pic>
                    <p:nvPicPr>
                      <p:cNvPr id="67" name="Object 66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98450" y="2236788"/>
                        <a:ext cx="4846638" cy="855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TextBox 67"/>
          <p:cNvSpPr txBox="1"/>
          <p:nvPr/>
        </p:nvSpPr>
        <p:spPr>
          <a:xfrm>
            <a:off x="412369" y="3274943"/>
            <a:ext cx="47319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We could additionally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add a spring at the top (not shown)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which would also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change the initial potential energy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yielding</a:t>
            </a:r>
            <a:endParaRPr lang="en-US" sz="2400" dirty="0">
              <a:latin typeface="Apple Chancery"/>
              <a:cs typeface="Apple Chancery"/>
            </a:endParaRPr>
          </a:p>
        </p:txBody>
      </p:sp>
      <p:graphicFrame>
        <p:nvGraphicFramePr>
          <p:cNvPr id="69" name="Object 68"/>
          <p:cNvGraphicFramePr>
            <a:graphicFrameLocks noChangeAspect="1"/>
          </p:cNvGraphicFramePr>
          <p:nvPr/>
        </p:nvGraphicFramePr>
        <p:xfrm>
          <a:off x="890588" y="4519613"/>
          <a:ext cx="579437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8" name="Equation" r:id="rId17" imgW="3962400" imgH="635000" progId="Equation.DSMT4">
                  <p:embed/>
                </p:oleObj>
              </mc:Choice>
              <mc:Fallback>
                <p:oleObj name="Equation" r:id="rId17" imgW="3962400" imgH="635000" progId="Equation.DSMT4">
                  <p:embed/>
                  <p:pic>
                    <p:nvPicPr>
                      <p:cNvPr id="69" name="Object 6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90588" y="4519613"/>
                        <a:ext cx="579437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127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66" grpId="0"/>
      <p:bldP spid="20" grpId="0" animBg="1"/>
      <p:bldP spid="50" grpId="0" animBg="1"/>
      <p:bldP spid="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 flipV="1">
            <a:off x="7093353" y="2728243"/>
            <a:ext cx="1072747" cy="1377853"/>
          </a:xfrm>
          <a:prstGeom prst="line">
            <a:avLst/>
          </a:prstGeom>
          <a:ln w="12700" cmpd="sng">
            <a:solidFill>
              <a:srgbClr val="00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Object 44"/>
          <p:cNvGraphicFramePr>
            <a:graphicFrameLocks noChangeAspect="1"/>
          </p:cNvGraphicFramePr>
          <p:nvPr/>
        </p:nvGraphicFramePr>
        <p:xfrm>
          <a:off x="5491182" y="560002"/>
          <a:ext cx="265113" cy="20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4" name="Equation" r:id="rId3" imgW="165100" imgH="127000" progId="Equation.DSMT4">
                  <p:embed/>
                </p:oleObj>
              </mc:Choice>
              <mc:Fallback>
                <p:oleObj name="Equation" r:id="rId3" imgW="165100" imgH="127000" progId="Equation.DSMT4">
                  <p:embed/>
                  <p:pic>
                    <p:nvPicPr>
                      <p:cNvPr id="45" name="Object 4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91182" y="560002"/>
                        <a:ext cx="265113" cy="204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/>
        </p:nvGraphicFramePr>
        <p:xfrm>
          <a:off x="7137400" y="3494761"/>
          <a:ext cx="203200" cy="287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5" name="Equation" r:id="rId5" imgW="127000" imgH="177800" progId="Equation.DSMT4">
                  <p:embed/>
                </p:oleObj>
              </mc:Choice>
              <mc:Fallback>
                <p:oleObj name="Equation" r:id="rId5" imgW="127000" imgH="177800" progId="Equation.DSMT4">
                  <p:embed/>
                  <p:pic>
                    <p:nvPicPr>
                      <p:cNvPr id="36" name="Object 3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37400" y="3494761"/>
                        <a:ext cx="203200" cy="287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/>
          <p:cNvSpPr/>
          <p:nvPr/>
        </p:nvSpPr>
        <p:spPr>
          <a:xfrm>
            <a:off x="5144304" y="4106096"/>
            <a:ext cx="3898096" cy="127000"/>
          </a:xfrm>
          <a:prstGeom prst="rect">
            <a:avLst/>
          </a:prstGeom>
          <a:solidFill>
            <a:schemeClr val="accent6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 rot="5400000">
            <a:off x="5322873" y="472905"/>
            <a:ext cx="119913" cy="124409"/>
          </a:xfrm>
          <a:prstGeom prst="rect">
            <a:avLst/>
          </a:prstGeom>
          <a:solidFill>
            <a:srgbClr val="008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8299450" y="2682957"/>
            <a:ext cx="444500" cy="34592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47" idx="0"/>
          </p:cNvCxnSpPr>
          <p:nvPr/>
        </p:nvCxnSpPr>
        <p:spPr>
          <a:xfrm>
            <a:off x="7086600" y="534107"/>
            <a:ext cx="6752" cy="3571989"/>
          </a:xfrm>
          <a:prstGeom prst="line">
            <a:avLst/>
          </a:prstGeom>
          <a:ln w="12700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Arc 19"/>
          <p:cNvSpPr/>
          <p:nvPr/>
        </p:nvSpPr>
        <p:spPr>
          <a:xfrm>
            <a:off x="5319330" y="2312742"/>
            <a:ext cx="3552766" cy="3552766"/>
          </a:xfrm>
          <a:prstGeom prst="arc">
            <a:avLst>
              <a:gd name="adj1" fmla="val 16203212"/>
              <a:gd name="adj2" fmla="val 0"/>
            </a:avLst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7086600" y="3775011"/>
            <a:ext cx="190500" cy="83532"/>
          </a:xfrm>
          <a:custGeom>
            <a:avLst/>
            <a:gdLst>
              <a:gd name="connsiteX0" fmla="*/ 0 w 190500"/>
              <a:gd name="connsiteY0" fmla="*/ 7332 h 83532"/>
              <a:gd name="connsiteX1" fmla="*/ 101600 w 190500"/>
              <a:gd name="connsiteY1" fmla="*/ 7332 h 83532"/>
              <a:gd name="connsiteX2" fmla="*/ 190500 w 190500"/>
              <a:gd name="connsiteY2" fmla="*/ 83532 h 83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" h="83532">
                <a:moveTo>
                  <a:pt x="0" y="7332"/>
                </a:moveTo>
                <a:cubicBezTo>
                  <a:pt x="34925" y="982"/>
                  <a:pt x="69850" y="-5368"/>
                  <a:pt x="101600" y="7332"/>
                </a:cubicBezTo>
                <a:cubicBezTo>
                  <a:pt x="133350" y="20032"/>
                  <a:pt x="190500" y="83532"/>
                  <a:pt x="190500" y="83532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8" name="Object 47"/>
          <p:cNvGraphicFramePr>
            <a:graphicFrameLocks noChangeAspect="1"/>
          </p:cNvGraphicFramePr>
          <p:nvPr/>
        </p:nvGraphicFramePr>
        <p:xfrm>
          <a:off x="7533482" y="3028880"/>
          <a:ext cx="244475" cy="24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6" name="Equation" r:id="rId7" imgW="152400" imgH="152400" progId="Equation.DSMT4">
                  <p:embed/>
                </p:oleObj>
              </mc:Choice>
              <mc:Fallback>
                <p:oleObj name="Equation" r:id="rId7" imgW="152400" imgH="152400" progId="Equation.DSMT4">
                  <p:embed/>
                  <p:pic>
                    <p:nvPicPr>
                      <p:cNvPr id="48" name="Object 4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33482" y="3028880"/>
                        <a:ext cx="244475" cy="246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Rectangle 52"/>
          <p:cNvSpPr/>
          <p:nvPr/>
        </p:nvSpPr>
        <p:spPr>
          <a:xfrm rot="2332031">
            <a:off x="8181048" y="2570417"/>
            <a:ext cx="119913" cy="124409"/>
          </a:xfrm>
          <a:prstGeom prst="rect">
            <a:avLst/>
          </a:prstGeom>
          <a:solidFill>
            <a:srgbClr val="008000">
              <a:alpha val="58000"/>
            </a:srgbClr>
          </a:solidFill>
          <a:ln>
            <a:solidFill>
              <a:srgbClr val="000000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6" name="Object 55"/>
          <p:cNvGraphicFramePr>
            <a:graphicFrameLocks noChangeAspect="1"/>
          </p:cNvGraphicFramePr>
          <p:nvPr/>
        </p:nvGraphicFramePr>
        <p:xfrm>
          <a:off x="8456613" y="2472656"/>
          <a:ext cx="284162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7" name="Equation" r:id="rId9" imgW="177800" imgH="203200" progId="Equation.DSMT4">
                  <p:embed/>
                </p:oleObj>
              </mc:Choice>
              <mc:Fallback>
                <p:oleObj name="Equation" r:id="rId9" imgW="177800" imgH="203200" progId="Equation.DSMT4">
                  <p:embed/>
                  <p:pic>
                    <p:nvPicPr>
                      <p:cNvPr id="56" name="Object 5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456613" y="2472656"/>
                        <a:ext cx="284162" cy="328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7" name="Straight Connector 56"/>
          <p:cNvCxnSpPr/>
          <p:nvPr/>
        </p:nvCxnSpPr>
        <p:spPr>
          <a:xfrm flipH="1">
            <a:off x="8230183" y="2750989"/>
            <a:ext cx="1" cy="1355107"/>
          </a:xfrm>
          <a:prstGeom prst="line">
            <a:avLst/>
          </a:prstGeom>
          <a:ln w="12700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Object 57"/>
          <p:cNvGraphicFramePr>
            <a:graphicFrameLocks noChangeAspect="1"/>
          </p:cNvGraphicFramePr>
          <p:nvPr/>
        </p:nvGraphicFramePr>
        <p:xfrm>
          <a:off x="7884318" y="3566443"/>
          <a:ext cx="754063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8" name="Equation" r:id="rId11" imgW="469900" imgH="177800" progId="Equation.DSMT4">
                  <p:embed/>
                </p:oleObj>
              </mc:Choice>
              <mc:Fallback>
                <p:oleObj name="Equation" r:id="rId11" imgW="469900" imgH="177800" progId="Equation.DSMT4">
                  <p:embed/>
                  <p:pic>
                    <p:nvPicPr>
                      <p:cNvPr id="58" name="Object 5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884318" y="3566443"/>
                        <a:ext cx="754063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26.)</a:t>
            </a:r>
          </a:p>
        </p:txBody>
      </p:sp>
      <p:cxnSp>
        <p:nvCxnSpPr>
          <p:cNvPr id="49" name="Straight Connector 48"/>
          <p:cNvCxnSpPr/>
          <p:nvPr/>
        </p:nvCxnSpPr>
        <p:spPr>
          <a:xfrm flipH="1">
            <a:off x="5445034" y="534107"/>
            <a:ext cx="1641566" cy="0"/>
          </a:xfrm>
          <a:prstGeom prst="line">
            <a:avLst/>
          </a:prstGeom>
          <a:ln w="12700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Arc 49"/>
          <p:cNvSpPr/>
          <p:nvPr/>
        </p:nvSpPr>
        <p:spPr>
          <a:xfrm>
            <a:off x="5319741" y="-1243200"/>
            <a:ext cx="3552766" cy="3552766"/>
          </a:xfrm>
          <a:prstGeom prst="arc">
            <a:avLst>
              <a:gd name="adj1" fmla="val 5396521"/>
              <a:gd name="adj2" fmla="val 10873067"/>
            </a:avLst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4" name="Object 63"/>
          <p:cNvGraphicFramePr>
            <a:graphicFrameLocks noChangeAspect="1"/>
          </p:cNvGraphicFramePr>
          <p:nvPr/>
        </p:nvGraphicFramePr>
        <p:xfrm>
          <a:off x="7154862" y="1288980"/>
          <a:ext cx="244475" cy="24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9" name="Equation" r:id="rId13" imgW="152400" imgH="152400" progId="Equation.DSMT4">
                  <p:embed/>
                </p:oleObj>
              </mc:Choice>
              <mc:Fallback>
                <p:oleObj name="Equation" r:id="rId13" imgW="152400" imgH="152400" progId="Equation.DSMT4">
                  <p:embed/>
                  <p:pic>
                    <p:nvPicPr>
                      <p:cNvPr id="64" name="Object 6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154862" y="1288980"/>
                        <a:ext cx="244475" cy="246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ct 64"/>
          <p:cNvGraphicFramePr>
            <a:graphicFrameLocks noChangeAspect="1"/>
          </p:cNvGraphicFramePr>
          <p:nvPr/>
        </p:nvGraphicFramePr>
        <p:xfrm>
          <a:off x="6113462" y="227433"/>
          <a:ext cx="244475" cy="24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0" name="Equation" r:id="rId14" imgW="152400" imgH="152400" progId="Equation.DSMT4">
                  <p:embed/>
                </p:oleObj>
              </mc:Choice>
              <mc:Fallback>
                <p:oleObj name="Equation" r:id="rId14" imgW="152400" imgH="152400" progId="Equation.DSMT4">
                  <p:embed/>
                  <p:pic>
                    <p:nvPicPr>
                      <p:cNvPr id="65" name="Object 6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13462" y="227433"/>
                        <a:ext cx="244475" cy="246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TextBox 65"/>
          <p:cNvSpPr txBox="1"/>
          <p:nvPr/>
        </p:nvSpPr>
        <p:spPr>
          <a:xfrm>
            <a:off x="540956" y="935037"/>
            <a:ext cx="44755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And, of course, we could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add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to all of that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jello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that would take out, say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300 joules of energy</a:t>
            </a:r>
            <a:endParaRPr lang="en-US" sz="2400" dirty="0">
              <a:latin typeface="Apple Chancery"/>
              <a:cs typeface="Apple Chancery"/>
            </a:endParaRPr>
          </a:p>
        </p:txBody>
      </p:sp>
      <p:graphicFrame>
        <p:nvGraphicFramePr>
          <p:cNvPr id="69" name="Object 68"/>
          <p:cNvGraphicFramePr>
            <a:graphicFrameLocks noChangeAspect="1"/>
          </p:cNvGraphicFramePr>
          <p:nvPr/>
        </p:nvGraphicFramePr>
        <p:xfrm>
          <a:off x="330200" y="2254250"/>
          <a:ext cx="596106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1" name="Equation" r:id="rId15" imgW="4076700" imgH="635000" progId="Equation.DSMT4">
                  <p:embed/>
                </p:oleObj>
              </mc:Choice>
              <mc:Fallback>
                <p:oleObj name="Equation" r:id="rId15" imgW="4076700" imgH="635000" progId="Equation.DSMT4">
                  <p:embed/>
                  <p:pic>
                    <p:nvPicPr>
                      <p:cNvPr id="69" name="Object 6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30200" y="2254250"/>
                        <a:ext cx="596106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40956" y="4719637"/>
            <a:ext cx="83315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None of these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changes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would alter the centripetal force part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of the problem, but they would alter the energy part. 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The energy APPROACH wouldn’t change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though.  </a:t>
            </a:r>
            <a:r>
              <a:rPr lang="en-US" sz="2000" dirty="0">
                <a:solidFill>
                  <a:srgbClr val="3366FF"/>
                </a:solidFill>
                <a:latin typeface="Times New Roman"/>
                <a:cs typeface="Times New Roman"/>
              </a:rPr>
              <a:t>Look to see what’s happening at the beginning of the interval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Look to see what’s happening at the end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Look to see what happened </a:t>
            </a:r>
            <a:r>
              <a:rPr lang="en-US" sz="2000" i="1" dirty="0">
                <a:solidFill>
                  <a:srgbClr val="008000"/>
                </a:solidFill>
                <a:latin typeface="Times New Roman"/>
                <a:cs typeface="Times New Roman"/>
              </a:rPr>
              <a:t>during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 the interval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It’s simple!</a:t>
            </a:r>
            <a:endParaRPr lang="en-US" sz="24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445034" y="2095500"/>
            <a:ext cx="3579903" cy="2012885"/>
          </a:xfrm>
          <a:prstGeom prst="rect">
            <a:avLst/>
          </a:prstGeom>
          <a:solidFill>
            <a:srgbClr val="FF0000">
              <a:alpha val="42000"/>
            </a:srgbClr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7845425" y="2095500"/>
          <a:ext cx="454025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2" name="Equation" r:id="rId17" imgW="330200" imgH="203200" progId="Equation.DSMT4">
                  <p:embed/>
                </p:oleObj>
              </mc:Choice>
              <mc:Fallback>
                <p:oleObj name="Equation" r:id="rId17" imgW="330200" imgH="203200" progId="Equation.DSMT4">
                  <p:embed/>
                  <p:pic>
                    <p:nvPicPr>
                      <p:cNvPr id="29" name="Object 2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845425" y="2095500"/>
                        <a:ext cx="454025" cy="285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1569657" y="1552064"/>
            <a:ext cx="1122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yielding: </a:t>
            </a:r>
            <a:endParaRPr lang="en-US" sz="2400" dirty="0"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157698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  <p:bldP spid="28" grpId="1" animBg="1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  Multiple choice questions, as usual</a:t>
            </a:r>
          </a:p>
          <a:p>
            <a:r>
              <a:rPr lang="en-US" dirty="0"/>
              <a:t>  Skills:</a:t>
            </a:r>
          </a:p>
          <a:p>
            <a:pPr lvl="1"/>
            <a:r>
              <a:rPr lang="en-US" dirty="0"/>
              <a:t>What is a dot product? How do we “dot” two vectors? What does theta represent in that equation?  How do you determine the angle between the line of two vectors? </a:t>
            </a:r>
          </a:p>
          <a:p>
            <a:pPr lvl="1"/>
            <a:r>
              <a:rPr lang="en-US" dirty="0"/>
              <a:t>Be able to determine work using the various definitions of work (                                    , 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Know the potential energy functions for objects close to the surface of the earth (U</a:t>
            </a:r>
            <a:r>
              <a:rPr lang="en-US" baseline="-25000" dirty="0"/>
              <a:t>g</a:t>
            </a:r>
            <a:r>
              <a:rPr lang="en-US" dirty="0"/>
              <a:t>) and for springs (</a:t>
            </a:r>
            <a:r>
              <a:rPr lang="en-US" dirty="0" err="1"/>
              <a:t>U</a:t>
            </a:r>
            <a:r>
              <a:rPr lang="en-US" baseline="-25000" dirty="0" err="1"/>
              <a:t>spr</a:t>
            </a:r>
            <a:r>
              <a:rPr lang="en-US" dirty="0"/>
              <a:t>), as well as equations for those and KE</a:t>
            </a:r>
            <a:endParaRPr lang="en-US" b="0" dirty="0"/>
          </a:p>
          <a:p>
            <a:pPr lvl="1"/>
            <a:r>
              <a:rPr lang="en-US" dirty="0"/>
              <a:t>Know what conservative vs. </a:t>
            </a:r>
            <a:r>
              <a:rPr lang="en-US" dirty="0" err="1"/>
              <a:t>nonconservative</a:t>
            </a:r>
            <a:r>
              <a:rPr lang="en-US" dirty="0"/>
              <a:t> forces are and what that means in terms of work/energy</a:t>
            </a:r>
          </a:p>
          <a:p>
            <a:pPr lvl="1"/>
            <a:r>
              <a:rPr lang="en-US" b="0" dirty="0"/>
              <a:t>Know what power is (in terms of energy) and its units (not much on this)</a:t>
            </a:r>
          </a:p>
          <a:p>
            <a:r>
              <a:rPr lang="en-US" dirty="0"/>
              <a:t>  Long-answer problems:</a:t>
            </a:r>
          </a:p>
          <a:p>
            <a:pPr lvl="1"/>
            <a:r>
              <a:rPr lang="en-US" b="0" dirty="0"/>
              <a:t>Be able to solve problems involving ramps, loops, springs, Atwood machines, rollercoasters, toy </a:t>
            </a:r>
            <a:r>
              <a:rPr lang="en-US" dirty="0"/>
              <a:t>spring</a:t>
            </a:r>
            <a:r>
              <a:rPr lang="en-US" b="0" dirty="0"/>
              <a:t> guns, etc. using Cons. of Energy</a:t>
            </a:r>
          </a:p>
          <a:p>
            <a:pPr lvl="1"/>
            <a:r>
              <a:rPr lang="en-US" dirty="0"/>
              <a:t>Be able to use N2L if necessary (e.g. loops and humps</a:t>
            </a:r>
            <a:r>
              <a:rPr lang="mr-IN" dirty="0"/>
              <a:t>…</a:t>
            </a:r>
            <a:r>
              <a:rPr lang="en-US" dirty="0"/>
              <a:t>)</a:t>
            </a:r>
            <a:endParaRPr lang="en-US" b="0" dirty="0"/>
          </a:p>
          <a:p>
            <a:pPr lvl="1"/>
            <a:r>
              <a:rPr lang="en-US" b="0" dirty="0"/>
              <a:t>Be able to solve them if we throw something silly in like </a:t>
            </a:r>
            <a:r>
              <a:rPr lang="en-US" b="0" dirty="0" err="1"/>
              <a:t>Jello</a:t>
            </a:r>
            <a:r>
              <a:rPr lang="mr-IN" b="0" dirty="0"/>
              <a:t>…</a:t>
            </a:r>
            <a:endParaRPr lang="en-US" b="0" dirty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expect for the test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2743EF-70E4-B840-8543-9EE7B08DE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064" y="2606853"/>
            <a:ext cx="2011680" cy="4206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D79BE8-5502-1542-864B-03C46CB96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151" y="2886303"/>
            <a:ext cx="1111249" cy="3518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C28803-B798-2844-BC89-123617500C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0652" y="2886303"/>
            <a:ext cx="1907641" cy="35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673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33341</TotalTime>
  <Words>792</Words>
  <Application>Microsoft Macintosh PowerPoint</Application>
  <PresentationFormat>On-screen Show (4:3)</PresentationFormat>
  <Paragraphs>43</Paragraphs>
  <Slides>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Apple Chancery</vt:lpstr>
      <vt:lpstr>Arial</vt:lpstr>
      <vt:lpstr>Calibri</vt:lpstr>
      <vt:lpstr>Gill Sans</vt:lpstr>
      <vt:lpstr>Palatino Linotype</vt:lpstr>
      <vt:lpstr>Times New Roman</vt:lpstr>
      <vt:lpstr>Office Theme</vt:lpstr>
      <vt:lpstr>Equation</vt:lpstr>
      <vt:lpstr>General announcements</vt:lpstr>
      <vt:lpstr>Atwood problem revisited – a twist</vt:lpstr>
      <vt:lpstr>“Another Problem from Hell” Revisited</vt:lpstr>
      <vt:lpstr>PowerPoint Presentation</vt:lpstr>
      <vt:lpstr>PowerPoint Presentation</vt:lpstr>
      <vt:lpstr>PowerPoint Presentation</vt:lpstr>
      <vt:lpstr>PowerPoint Presentation</vt:lpstr>
      <vt:lpstr>What to expect for the test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Microsoft Office User</cp:lastModifiedBy>
  <cp:revision>696</cp:revision>
  <cp:lastPrinted>2020-09-20T00:54:03Z</cp:lastPrinted>
  <dcterms:created xsi:type="dcterms:W3CDTF">2017-08-16T17:34:12Z</dcterms:created>
  <dcterms:modified xsi:type="dcterms:W3CDTF">2020-09-20T00:54:11Z</dcterms:modified>
</cp:coreProperties>
</file>