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"/>
  </p:notesMasterIdLst>
  <p:sldIdLst>
    <p:sldId id="256" r:id="rId2"/>
    <p:sldId id="270" r:id="rId3"/>
    <p:sldId id="267" r:id="rId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DDD203"/>
    <a:srgbClr val="00F301"/>
    <a:srgbClr val="00C2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658"/>
    <p:restoredTop sz="91345"/>
  </p:normalViewPr>
  <p:slideViewPr>
    <p:cSldViewPr snapToGrid="0" snapToObjects="1">
      <p:cViewPr varScale="1">
        <p:scale>
          <a:sx n="115" d="100"/>
          <a:sy n="115" d="100"/>
        </p:scale>
        <p:origin x="2320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F98C0E-6832-074D-BBD9-5F4E4085A201}" type="datetimeFigureOut">
              <a:rPr lang="en-US" smtClean="0"/>
              <a:t>9/13/20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3524DA-5233-E047-818D-2F715EAA01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58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E5DEA3-5ADD-1946-B2F9-982EF2A5096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899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pple Chancery" panose="03020702040506060504" pitchFamily="66" charset="-79"/>
                <a:cs typeface="Apple Chancery" panose="03020702040506060504" pitchFamily="66" charset="-79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017632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9242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>
          <a:solidFill>
            <a:srgbClr val="FF0000"/>
          </a:solidFill>
          <a:latin typeface="Apple Chancery" panose="03020702040506060504" pitchFamily="66" charset="-79"/>
          <a:ea typeface="+mj-ea"/>
          <a:cs typeface="Apple Chancery" panose="03020702040506060504" pitchFamily="66" charset="-79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3.png"/><Relationship Id="rId7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announcements</a:t>
            </a:r>
          </a:p>
        </p:txBody>
      </p:sp>
    </p:spTree>
    <p:extLst>
      <p:ext uri="{BB962C8B-B14F-4D97-AF65-F5344CB8AC3E}">
        <p14:creationId xmlns:p14="http://schemas.microsoft.com/office/powerpoint/2010/main" val="27766564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 Lab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629" y="1298222"/>
            <a:ext cx="8586439" cy="5077178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  Things that will make this lab way easier:</a:t>
            </a:r>
          </a:p>
          <a:p>
            <a:endParaRPr lang="en-US" dirty="0"/>
          </a:p>
          <a:p>
            <a:pPr lvl="1"/>
            <a:r>
              <a:rPr lang="en-US" dirty="0"/>
              <a:t>Please </a:t>
            </a:r>
            <a:r>
              <a:rPr lang="en-US" u="sng" dirty="0"/>
              <a:t>read carefully</a:t>
            </a:r>
            <a:r>
              <a:rPr lang="en-US" dirty="0"/>
              <a:t> and don’t skip steps!</a:t>
            </a:r>
          </a:p>
          <a:p>
            <a:pPr lvl="1"/>
            <a:r>
              <a:rPr lang="en-US" dirty="0"/>
              <a:t>Record data carefully for each question, and keep track of units, signs, and what you’ve recorded. Practice </a:t>
            </a:r>
            <a:r>
              <a:rPr lang="en-US" dirty="0" err="1"/>
              <a:t>blurbing</a:t>
            </a:r>
            <a:r>
              <a:rPr lang="en-US" dirty="0"/>
              <a:t>!</a:t>
            </a:r>
          </a:p>
          <a:p>
            <a:pPr lvl="1"/>
            <a:r>
              <a:rPr lang="en-US" dirty="0"/>
              <a:t>Every time you move or rotate the force transducer, you need to </a:t>
            </a:r>
            <a:r>
              <a:rPr lang="en-US" u="sng" dirty="0"/>
              <a:t>re-zero it</a:t>
            </a:r>
            <a:r>
              <a:rPr lang="en-US" dirty="0"/>
              <a:t> (not recalibrate, just zero it out)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In your write-up, remember to record all data at the beginning, </a:t>
            </a:r>
            <a:r>
              <a:rPr lang="en-US" u="sng" dirty="0"/>
              <a:t>with labels and blurbs as to what each number represents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When doing the calculations and analysis, </a:t>
            </a:r>
            <a:r>
              <a:rPr lang="en-US" b="1" dirty="0"/>
              <a:t>BLURB</a:t>
            </a:r>
            <a:r>
              <a:rPr lang="en-US" dirty="0"/>
              <a:t>!</a:t>
            </a:r>
          </a:p>
          <a:p>
            <a:pPr lvl="2"/>
            <a:r>
              <a:rPr lang="en-US" dirty="0"/>
              <a:t>For each question, start with a brief statement of what you’re doing in that part.</a:t>
            </a:r>
          </a:p>
          <a:p>
            <a:pPr lvl="2"/>
            <a:r>
              <a:rPr lang="en-US" dirty="0"/>
              <a:t>Any time you make an assumption, substitute in values, make a logical jump that isn’t just a clear algebraic step, write a brief blurb to explain it!</a:t>
            </a:r>
          </a:p>
          <a:p>
            <a:pPr lvl="2"/>
            <a:endParaRPr lang="en-US" dirty="0"/>
          </a:p>
          <a:p>
            <a:pPr lvl="1"/>
            <a:r>
              <a:rPr lang="en-US" dirty="0"/>
              <a:t>Remember that an outsider should be able to read an understand your write-up WITHOUT looking at the lab handout.</a:t>
            </a:r>
          </a:p>
        </p:txBody>
      </p:sp>
    </p:spTree>
    <p:extLst>
      <p:ext uri="{BB962C8B-B14F-4D97-AF65-F5344CB8AC3E}">
        <p14:creationId xmlns:p14="http://schemas.microsoft.com/office/powerpoint/2010/main" val="24023100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Back to our realm of work and energy</a:t>
            </a:r>
            <a:r>
              <a:rPr lang="mr-IN" dirty="0"/>
              <a:t>…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434365"/>
                <a:ext cx="8229600" cy="4525963"/>
              </a:xfrm>
            </p:spPr>
            <p:txBody>
              <a:bodyPr/>
              <a:lstStyle/>
              <a:p>
                <a:r>
                  <a:rPr lang="en-US" dirty="0"/>
                  <a:t>  So we know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</a:rPr>
                      <m:t>𝑊</m:t>
                    </m:r>
                    <m:r>
                      <a:rPr lang="en-US" b="0" i="1" smtClean="0">
                        <a:latin typeface="Cambria Math" charset="0"/>
                      </a:rPr>
                      <m:t>= 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</a:rPr>
                          <m:t>𝐹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∙</m:t>
                    </m:r>
                    <m:acc>
                      <m:accPr>
                        <m:chr m:val="⃗"/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</m:t>
                        </m:r>
                      </m:e>
                    </m:acc>
                    <m:r>
                      <a:rPr lang="en-US" b="0" i="1" smtClean="0">
                        <a:latin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</a:rPr>
                      <m:t>𝐹𝑑𝑐𝑜𝑠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𝜃</m:t>
                    </m:r>
                  </m:oMath>
                </a14:m>
                <a:r>
                  <a:rPr lang="en-US" dirty="0"/>
                  <a:t>, and work causes a change in energy.</a:t>
                </a:r>
              </a:p>
              <a:p>
                <a:pPr lvl="1"/>
                <a:r>
                  <a:rPr lang="en-US" dirty="0"/>
                  <a:t>+ work adds energy, - work removes energy</a:t>
                </a:r>
              </a:p>
              <a:p>
                <a:r>
                  <a:rPr lang="en-US" dirty="0"/>
                  <a:t>  Let’s assume that 𝝷 = 0, so W = </a:t>
                </a:r>
                <a:r>
                  <a:rPr lang="en-US" dirty="0" err="1"/>
                  <a:t>Fd</a:t>
                </a:r>
                <a:r>
                  <a:rPr lang="en-US" dirty="0"/>
                  <a:t>. We can restate this as:</a:t>
                </a:r>
              </a:p>
              <a:p>
                <a:endParaRPr lang="en-US" dirty="0"/>
              </a:p>
              <a:p>
                <a:r>
                  <a:rPr lang="en-US" dirty="0"/>
                  <a:t>  Assuming the net force is constant, the acceleration will be constant. This means we can use kinematics: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  So we can re-write net work as</a:t>
                </a:r>
                <a:r>
                  <a:rPr lang="mr-IN" dirty="0"/>
                  <a:t>…</a:t>
                </a:r>
                <a:endParaRPr lang="en-US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434365"/>
                <a:ext cx="8229600" cy="4525963"/>
              </a:xfrm>
              <a:blipFill>
                <a:blip r:embed="rId3"/>
                <a:stretch>
                  <a:fillRect l="-1080" t="-22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509942" y="3224484"/>
                <a:ext cx="124271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charset="0"/>
                        </a:rPr>
                        <m:t>𝑊</m:t>
                      </m:r>
                      <m:r>
                        <a:rPr lang="en-US" b="0" i="1" smtClean="0">
                          <a:latin typeface="Cambria Math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charset="0"/>
                            </a:rPr>
                            <m:t>𝑚𝑎</m:t>
                          </m:r>
                        </m:e>
                      </m:d>
                      <m:r>
                        <a:rPr lang="en-US" b="0" i="1" smtClean="0">
                          <a:latin typeface="Cambria Math" charset="0"/>
                        </a:rPr>
                        <m:t>𝑑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9942" y="3224484"/>
                <a:ext cx="1242712" cy="276999"/>
              </a:xfrm>
              <a:prstGeom prst="rect">
                <a:avLst/>
              </a:prstGeom>
              <a:blipFill>
                <a:blip r:embed="rId4"/>
                <a:stretch>
                  <a:fillRect l="-4082" r="-3061" b="-86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76550937"/>
              </p:ext>
            </p:extLst>
          </p:nvPr>
        </p:nvGraphicFramePr>
        <p:xfrm>
          <a:off x="2146906" y="4611688"/>
          <a:ext cx="1266825" cy="646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1" name="Equation" r:id="rId5" imgW="774700" imgH="393700" progId="Equation.DSMT4">
                  <p:embed/>
                </p:oleObj>
              </mc:Choice>
              <mc:Fallback>
                <p:oleObj name="Equation" r:id="rId5" imgW="774700" imgH="393700" progId="Equation.DSMT4">
                  <p:embed/>
                  <p:pic>
                    <p:nvPicPr>
                      <p:cNvPr id="5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6906" y="4611688"/>
                        <a:ext cx="1266825" cy="646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388828"/>
              </p:ext>
            </p:extLst>
          </p:nvPr>
        </p:nvGraphicFramePr>
        <p:xfrm>
          <a:off x="4680253" y="4528008"/>
          <a:ext cx="2740025" cy="814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7" imgW="1676400" imgH="495300" progId="Equation.DSMT4">
                  <p:embed/>
                </p:oleObj>
              </mc:Choice>
              <mc:Fallback>
                <p:oleObj name="Equation" r:id="rId7" imgW="1676400" imgH="495300" progId="Equation.DSMT4">
                  <p:embed/>
                  <p:pic>
                    <p:nvPicPr>
                      <p:cNvPr id="6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80253" y="4528008"/>
                        <a:ext cx="2740025" cy="814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631578" y="4750078"/>
            <a:ext cx="6649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and</a:t>
            </a:r>
          </a:p>
        </p:txBody>
      </p:sp>
    </p:spTree>
    <p:extLst>
      <p:ext uri="{BB962C8B-B14F-4D97-AF65-F5344CB8AC3E}">
        <p14:creationId xmlns:p14="http://schemas.microsoft.com/office/powerpoint/2010/main" val="3037807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imes New Roman-Arial">
      <a:maj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33318</TotalTime>
  <Words>264</Words>
  <Application>Microsoft Macintosh PowerPoint</Application>
  <PresentationFormat>On-screen Show (4:3)</PresentationFormat>
  <Paragraphs>26</Paragraphs>
  <Slides>3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Apple Chancery</vt:lpstr>
      <vt:lpstr>Arial</vt:lpstr>
      <vt:lpstr>Calibri</vt:lpstr>
      <vt:lpstr>Cambria Math</vt:lpstr>
      <vt:lpstr>Times New Roman</vt:lpstr>
      <vt:lpstr>Office Theme</vt:lpstr>
      <vt:lpstr>Equation</vt:lpstr>
      <vt:lpstr>General announcements</vt:lpstr>
      <vt:lpstr>Work Lab</vt:lpstr>
      <vt:lpstr>Back to our realm of work and energy…</vt:lpstr>
    </vt:vector>
  </TitlesOfParts>
  <Company>Polytechnic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Fletcher</dc:creator>
  <cp:lastModifiedBy>Microsoft Office User</cp:lastModifiedBy>
  <cp:revision>692</cp:revision>
  <cp:lastPrinted>2019-10-16T20:42:37Z</cp:lastPrinted>
  <dcterms:created xsi:type="dcterms:W3CDTF">2017-08-16T17:34:12Z</dcterms:created>
  <dcterms:modified xsi:type="dcterms:W3CDTF">2020-09-14T05:21:25Z</dcterms:modified>
</cp:coreProperties>
</file>