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77" r:id="rId3"/>
    <p:sldId id="285" r:id="rId4"/>
    <p:sldId id="286" r:id="rId5"/>
    <p:sldId id="287" r:id="rId6"/>
    <p:sldId id="288" r:id="rId7"/>
    <p:sldId id="289" r:id="rId8"/>
    <p:sldId id="290" r:id="rId9"/>
    <p:sldId id="291" r:id="rId10"/>
    <p:sldId id="292" r:id="rId11"/>
    <p:sldId id="270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51CF"/>
    <a:srgbClr val="00C201"/>
    <a:srgbClr val="DDD203"/>
    <a:srgbClr val="00F3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84"/>
    <p:restoredTop sz="90539"/>
  </p:normalViewPr>
  <p:slideViewPr>
    <p:cSldViewPr snapToGrid="0" snapToObjects="1">
      <p:cViewPr varScale="1">
        <p:scale>
          <a:sx n="121" d="100"/>
          <a:sy n="121" d="100"/>
        </p:scale>
        <p:origin x="248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image" Target="../media/image11.png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image" Target="../media/image1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image" Target="../media/image11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F98C0E-6832-074D-BBD9-5F4E4085A201}" type="datetimeFigureOut">
              <a:rPr lang="en-US" smtClean="0"/>
              <a:t>9/19/20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3524DA-5233-E047-818D-2F715EAA0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58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5DEA3-5ADD-1946-B2F9-982EF2A5096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1745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5DEA3-5ADD-1946-B2F9-982EF2A5096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0269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5DEA3-5ADD-1946-B2F9-982EF2A5096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9094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pple Chancery" panose="03020702040506060504" pitchFamily="66" charset="-79"/>
                <a:cs typeface="Apple Chancery" panose="03020702040506060504" pitchFamily="66" charset="-79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01763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9242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solidFill>
            <a:srgbClr val="FF0000"/>
          </a:solidFill>
          <a:latin typeface="Apple Chancery" panose="03020702040506060504" pitchFamily="66" charset="-79"/>
          <a:ea typeface="+mj-ea"/>
          <a:cs typeface="Apple Chancery" panose="03020702040506060504" pitchFamily="66" charset="-79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oleObject" Target="../embeddings/oleObject1.bin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5.jpeg"/><Relationship Id="rId4" Type="http://schemas.openxmlformats.org/officeDocument/2006/relationships/image" Target="../media/image2.png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image" Target="../media/image5.jpeg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3.png"/><Relationship Id="rId10" Type="http://schemas.openxmlformats.org/officeDocument/2006/relationships/image" Target="../media/image6.png"/><Relationship Id="rId4" Type="http://schemas.openxmlformats.org/officeDocument/2006/relationships/oleObject" Target="../embeddings/oleObject4.bin"/><Relationship Id="rId9" Type="http://schemas.openxmlformats.org/officeDocument/2006/relationships/oleObject" Target="../embeddings/oleObject7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9.png"/><Relationship Id="rId5" Type="http://schemas.openxmlformats.org/officeDocument/2006/relationships/oleObject" Target="../embeddings/oleObject10.bin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3" Type="http://schemas.openxmlformats.org/officeDocument/2006/relationships/image" Target="../media/image5.jpeg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11.png"/><Relationship Id="rId4" Type="http://schemas.openxmlformats.org/officeDocument/2006/relationships/oleObject" Target="../embeddings/oleObject12.bin"/><Relationship Id="rId9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13" Type="http://schemas.openxmlformats.org/officeDocument/2006/relationships/image" Target="../media/image14.png"/><Relationship Id="rId3" Type="http://schemas.openxmlformats.org/officeDocument/2006/relationships/image" Target="../media/image5.jpeg"/><Relationship Id="rId7" Type="http://schemas.openxmlformats.org/officeDocument/2006/relationships/image" Target="../media/image4.png"/><Relationship Id="rId12" Type="http://schemas.openxmlformats.org/officeDocument/2006/relationships/oleObject" Target="../embeddings/oleObject19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6.bin"/><Relationship Id="rId11" Type="http://schemas.openxmlformats.org/officeDocument/2006/relationships/image" Target="../media/image13.png"/><Relationship Id="rId5" Type="http://schemas.openxmlformats.org/officeDocument/2006/relationships/image" Target="../media/image11.png"/><Relationship Id="rId10" Type="http://schemas.openxmlformats.org/officeDocument/2006/relationships/oleObject" Target="../embeddings/oleObject18.bin"/><Relationship Id="rId4" Type="http://schemas.openxmlformats.org/officeDocument/2006/relationships/oleObject" Target="../embeddings/oleObject15.bin"/><Relationship Id="rId9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13" Type="http://schemas.openxmlformats.org/officeDocument/2006/relationships/image" Target="../media/image16.png"/><Relationship Id="rId3" Type="http://schemas.openxmlformats.org/officeDocument/2006/relationships/image" Target="../media/image5.jpeg"/><Relationship Id="rId7" Type="http://schemas.openxmlformats.org/officeDocument/2006/relationships/image" Target="../media/image4.png"/><Relationship Id="rId12" Type="http://schemas.openxmlformats.org/officeDocument/2006/relationships/oleObject" Target="../embeddings/oleObject2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1.bin"/><Relationship Id="rId11" Type="http://schemas.openxmlformats.org/officeDocument/2006/relationships/image" Target="../media/image15.png"/><Relationship Id="rId5" Type="http://schemas.openxmlformats.org/officeDocument/2006/relationships/image" Target="../media/image11.png"/><Relationship Id="rId10" Type="http://schemas.openxmlformats.org/officeDocument/2006/relationships/oleObject" Target="../embeddings/oleObject23.bin"/><Relationship Id="rId4" Type="http://schemas.openxmlformats.org/officeDocument/2006/relationships/oleObject" Target="../embeddings/oleObject20.bin"/><Relationship Id="rId9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8.emf"/><Relationship Id="rId5" Type="http://schemas.openxmlformats.org/officeDocument/2006/relationships/oleObject" Target="../embeddings/oleObject25.bin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announcements</a:t>
            </a:r>
          </a:p>
        </p:txBody>
      </p:sp>
    </p:spTree>
    <p:extLst>
      <p:ext uri="{BB962C8B-B14F-4D97-AF65-F5344CB8AC3E}">
        <p14:creationId xmlns:p14="http://schemas.microsoft.com/office/powerpoint/2010/main" val="2287678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69433"/>
          </a:xfrm>
        </p:spPr>
        <p:txBody>
          <a:bodyPr/>
          <a:lstStyle/>
          <a:p>
            <a:r>
              <a:rPr lang="en-US" dirty="0"/>
              <a:t>Gravitational PE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234" y="1287966"/>
            <a:ext cx="8831766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rgbClr val="0051CF"/>
                </a:solidFill>
              </a:rPr>
              <a:t>Near the Earth’s surface</a:t>
            </a:r>
            <a:r>
              <a:rPr lang="en-US" dirty="0"/>
              <a:t>, the </a:t>
            </a:r>
            <a:r>
              <a:rPr lang="en-US" b="1" dirty="0"/>
              <a:t>gravitational potential energy </a:t>
            </a:r>
            <a:r>
              <a:rPr lang="en-US" dirty="0"/>
              <a:t>of any object of </a:t>
            </a:r>
            <a:r>
              <a:rPr lang="en-US" dirty="0">
                <a:solidFill>
                  <a:srgbClr val="0051CF"/>
                </a:solidFill>
              </a:rPr>
              <a:t>mass </a:t>
            </a:r>
            <a:r>
              <a:rPr lang="en-US" i="1" dirty="0">
                <a:solidFill>
                  <a:srgbClr val="0051CF"/>
                </a:solidFill>
              </a:rPr>
              <a:t>m</a:t>
            </a:r>
            <a:r>
              <a:rPr lang="en-US" dirty="0"/>
              <a:t> at a </a:t>
            </a:r>
            <a:r>
              <a:rPr lang="en-US" dirty="0">
                <a:solidFill>
                  <a:srgbClr val="0051CF"/>
                </a:solidFill>
              </a:rPr>
              <a:t>height </a:t>
            </a:r>
            <a:r>
              <a:rPr lang="en-US" i="1" dirty="0">
                <a:solidFill>
                  <a:srgbClr val="0051CF"/>
                </a:solidFill>
              </a:rPr>
              <a:t>y</a:t>
            </a:r>
            <a:r>
              <a:rPr lang="en-US" dirty="0"/>
              <a:t> above a reference point can be found by:</a:t>
            </a:r>
          </a:p>
          <a:p>
            <a:endParaRPr lang="en-US" dirty="0"/>
          </a:p>
          <a:p>
            <a:r>
              <a:rPr lang="en-US" u="sng" dirty="0">
                <a:solidFill>
                  <a:srgbClr val="FF0000"/>
                </a:solidFill>
              </a:rPr>
              <a:t>You</a:t>
            </a:r>
            <a:r>
              <a:rPr lang="en-US" dirty="0">
                <a:solidFill>
                  <a:srgbClr val="FF0000"/>
                </a:solidFill>
              </a:rPr>
              <a:t> get to decide </a:t>
            </a:r>
            <a:r>
              <a:rPr lang="en-US" dirty="0"/>
              <a:t>where </a:t>
            </a:r>
            <a:r>
              <a:rPr lang="en-US" dirty="0">
                <a:solidFill>
                  <a:srgbClr val="FF0000"/>
                </a:solidFill>
              </a:rPr>
              <a:t>y = 0 </a:t>
            </a:r>
            <a:r>
              <a:rPr lang="en-US" dirty="0"/>
              <a:t>is!</a:t>
            </a:r>
          </a:p>
          <a:p>
            <a:pPr lvl="1"/>
            <a:r>
              <a:rPr lang="en-US" dirty="0"/>
              <a:t>Depending on the problem, it might be the ground, a table, the lowest point the object reaches, the highest point, whatever.</a:t>
            </a:r>
          </a:p>
          <a:p>
            <a:pPr lvl="1"/>
            <a:r>
              <a:rPr lang="en-US" dirty="0"/>
              <a:t>It doesn’t matter where y = 0 is </a:t>
            </a:r>
            <a:r>
              <a:rPr lang="en-US" u="sng" dirty="0"/>
              <a:t>as long as</a:t>
            </a:r>
            <a:r>
              <a:rPr lang="en-US" dirty="0"/>
              <a:t> you indicate where it is, and you keep it consistent. </a:t>
            </a:r>
            <a:r>
              <a:rPr lang="en-US" dirty="0">
                <a:solidFill>
                  <a:srgbClr val="00C201"/>
                </a:solidFill>
              </a:rPr>
              <a:t>It’s the </a:t>
            </a:r>
            <a:r>
              <a:rPr lang="en-US" u="sng" dirty="0">
                <a:solidFill>
                  <a:srgbClr val="00C201"/>
                </a:solidFill>
              </a:rPr>
              <a:t>change</a:t>
            </a:r>
            <a:r>
              <a:rPr lang="en-US" dirty="0">
                <a:solidFill>
                  <a:srgbClr val="00C201"/>
                </a:solidFill>
              </a:rPr>
              <a:t> of position that’s important.</a:t>
            </a:r>
          </a:p>
          <a:p>
            <a:pPr lvl="1"/>
            <a:endParaRPr lang="en-US" dirty="0"/>
          </a:p>
          <a:p>
            <a:r>
              <a:rPr lang="en-US" dirty="0"/>
              <a:t>Gravitational PE is also </a:t>
            </a:r>
            <a:r>
              <a:rPr lang="en-US" dirty="0">
                <a:solidFill>
                  <a:srgbClr val="0051CF"/>
                </a:solidFill>
              </a:rPr>
              <a:t>measured in Joules</a:t>
            </a:r>
            <a:r>
              <a:rPr lang="en-US" dirty="0"/>
              <a:t>, just like kinetic energy and work.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Gravitational PE can </a:t>
            </a:r>
            <a:r>
              <a:rPr lang="en-US" dirty="0">
                <a:solidFill>
                  <a:srgbClr val="0051CF"/>
                </a:solidFill>
              </a:rPr>
              <a:t>turn into kinetic energy and vice versa </a:t>
            </a:r>
            <a:r>
              <a:rPr lang="en-US" dirty="0"/>
              <a:t>without being “lost” </a:t>
            </a:r>
            <a:r>
              <a:rPr lang="mr-IN" dirty="0"/>
              <a:t>–</a:t>
            </a:r>
            <a:r>
              <a:rPr lang="en-US" dirty="0"/>
              <a:t> as long as there are no outside forces doing work. This is part of being a conservative force.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078852" y="1918939"/>
                <a:ext cx="98629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charset="0"/>
                        </a:rPr>
                        <m:t>𝑈</m:t>
                      </m:r>
                      <m:r>
                        <a:rPr lang="en-US" b="0" i="1" smtClean="0">
                          <a:latin typeface="Cambria Math" charset="0"/>
                        </a:rPr>
                        <m:t>=</m:t>
                      </m:r>
                      <m:r>
                        <a:rPr lang="en-US" b="0" i="1" smtClean="0">
                          <a:latin typeface="Cambria Math" charset="0"/>
                        </a:rPr>
                        <m:t>𝑚𝑔𝑦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8852" y="1918939"/>
                <a:ext cx="986296" cy="276999"/>
              </a:xfrm>
              <a:prstGeom prst="rect">
                <a:avLst/>
              </a:prstGeom>
              <a:blipFill>
                <a:blip r:embed="rId2"/>
                <a:stretch>
                  <a:fillRect l="-3797" r="-3797" b="-304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93668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48741"/>
            <a:ext cx="8229600" cy="1143000"/>
          </a:xfrm>
        </p:spPr>
        <p:txBody>
          <a:bodyPr/>
          <a:lstStyle/>
          <a:p>
            <a:r>
              <a:rPr lang="en-US" dirty="0"/>
              <a:t>Springs!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2053" y="2962396"/>
            <a:ext cx="8619893" cy="291220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Attach a mass to a </a:t>
            </a:r>
            <a:r>
              <a:rPr lang="en-US" dirty="0">
                <a:solidFill>
                  <a:srgbClr val="0051CF"/>
                </a:solidFill>
              </a:rPr>
              <a:t>spring</a:t>
            </a:r>
            <a:r>
              <a:rPr lang="en-US" dirty="0"/>
              <a:t> and push or pull it. It will </a:t>
            </a:r>
            <a:r>
              <a:rPr lang="en-US" dirty="0">
                <a:solidFill>
                  <a:srgbClr val="0051CF"/>
                </a:solidFill>
              </a:rPr>
              <a:t>displace a distance </a:t>
            </a:r>
            <a:r>
              <a:rPr lang="en-US" i="1" dirty="0">
                <a:solidFill>
                  <a:srgbClr val="0051CF"/>
                </a:solidFill>
              </a:rPr>
              <a:t>x</a:t>
            </a:r>
            <a:r>
              <a:rPr lang="en-US" dirty="0"/>
              <a:t> </a:t>
            </a:r>
            <a:r>
              <a:rPr lang="en-US" dirty="0">
                <a:solidFill>
                  <a:srgbClr val="0051CF"/>
                </a:solidFill>
              </a:rPr>
              <a:t>from</a:t>
            </a:r>
            <a:r>
              <a:rPr lang="en-US" dirty="0"/>
              <a:t> its </a:t>
            </a:r>
            <a:r>
              <a:rPr lang="en-US" dirty="0">
                <a:solidFill>
                  <a:srgbClr val="0051CF"/>
                </a:solidFill>
              </a:rPr>
              <a:t>equilibrium position</a:t>
            </a:r>
            <a:r>
              <a:rPr lang="en-US" dirty="0"/>
              <a:t>, depending on the amount of force you apply.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If you let go, the spring bounces back. This means the amount you pull is equal to what’s called the </a:t>
            </a:r>
            <a:r>
              <a:rPr lang="en-US" b="1" dirty="0"/>
              <a:t>restoring force</a:t>
            </a:r>
            <a:r>
              <a:rPr lang="en-US" dirty="0"/>
              <a:t>, which (surprise, surprise) restores the spring to equilibrium. </a:t>
            </a:r>
            <a:r>
              <a:rPr lang="en-US" dirty="0">
                <a:solidFill>
                  <a:srgbClr val="FF0000"/>
                </a:solidFill>
              </a:rPr>
              <a:t>The force the spring applied to the block </a:t>
            </a:r>
            <a:r>
              <a:rPr lang="en-US" dirty="0"/>
              <a:t>will be:</a:t>
            </a:r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3900707"/>
              </p:ext>
            </p:extLst>
          </p:nvPr>
        </p:nvGraphicFramePr>
        <p:xfrm>
          <a:off x="3657360" y="5925868"/>
          <a:ext cx="1861247" cy="5586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8" name="Equation" r:id="rId3" imgW="762000" imgH="228600" progId="Equation.DSMT4">
                  <p:embed/>
                </p:oleObj>
              </mc:Choice>
              <mc:Fallback>
                <p:oleObj name="Equation" r:id="rId3" imgW="762000" imgH="228600" progId="Equation.DSMT4">
                  <p:embed/>
                  <p:pic>
                    <p:nvPicPr>
                      <p:cNvPr id="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360" y="5925868"/>
                        <a:ext cx="1861247" cy="55867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25"/>
          <p:cNvGrpSpPr>
            <a:grpSpLocks/>
          </p:cNvGrpSpPr>
          <p:nvPr/>
        </p:nvGrpSpPr>
        <p:grpSpPr bwMode="auto">
          <a:xfrm>
            <a:off x="2451100" y="974843"/>
            <a:ext cx="4967287" cy="1820862"/>
            <a:chOff x="775" y="384"/>
            <a:chExt cx="5313" cy="1715"/>
          </a:xfrm>
        </p:grpSpPr>
        <p:sp>
          <p:nvSpPr>
            <p:cNvPr id="6" name="Line 26"/>
            <p:cNvSpPr>
              <a:spLocks noChangeShapeType="1"/>
            </p:cNvSpPr>
            <p:nvPr/>
          </p:nvSpPr>
          <p:spPr bwMode="auto">
            <a:xfrm rot="10800000" flipH="1">
              <a:off x="775" y="1616"/>
              <a:ext cx="5313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AutoShape 27"/>
            <p:cNvSpPr>
              <a:spLocks noChangeArrowheads="1"/>
            </p:cNvSpPr>
            <p:nvPr/>
          </p:nvSpPr>
          <p:spPr bwMode="auto">
            <a:xfrm rot="-5390632">
              <a:off x="792" y="815"/>
              <a:ext cx="800" cy="800"/>
            </a:xfrm>
            <a:prstGeom prst="rtTriangle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8" name="Line 28"/>
            <p:cNvSpPr>
              <a:spLocks noChangeShapeType="1"/>
            </p:cNvSpPr>
            <p:nvPr/>
          </p:nvSpPr>
          <p:spPr bwMode="auto">
            <a:xfrm>
              <a:off x="1584" y="1216"/>
              <a:ext cx="3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Line 29"/>
            <p:cNvSpPr>
              <a:spLocks noChangeShapeType="1"/>
            </p:cNvSpPr>
            <p:nvPr/>
          </p:nvSpPr>
          <p:spPr bwMode="auto">
            <a:xfrm>
              <a:off x="1936" y="1216"/>
              <a:ext cx="176" cy="17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Line 30"/>
            <p:cNvSpPr>
              <a:spLocks noChangeShapeType="1"/>
            </p:cNvSpPr>
            <p:nvPr/>
          </p:nvSpPr>
          <p:spPr bwMode="auto">
            <a:xfrm rot="10800000" flipH="1">
              <a:off x="2104" y="1088"/>
              <a:ext cx="304" cy="31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Line 31"/>
            <p:cNvSpPr>
              <a:spLocks noChangeShapeType="1"/>
            </p:cNvSpPr>
            <p:nvPr/>
          </p:nvSpPr>
          <p:spPr bwMode="auto">
            <a:xfrm rot="10800000">
              <a:off x="2395" y="1091"/>
              <a:ext cx="309" cy="30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Line 32"/>
            <p:cNvSpPr>
              <a:spLocks noChangeShapeType="1"/>
            </p:cNvSpPr>
            <p:nvPr/>
          </p:nvSpPr>
          <p:spPr bwMode="auto">
            <a:xfrm rot="10800000" flipH="1">
              <a:off x="2688" y="1088"/>
              <a:ext cx="304" cy="31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Line 33"/>
            <p:cNvSpPr>
              <a:spLocks noChangeShapeType="1"/>
            </p:cNvSpPr>
            <p:nvPr/>
          </p:nvSpPr>
          <p:spPr bwMode="auto">
            <a:xfrm rot="10800000">
              <a:off x="2979" y="1091"/>
              <a:ext cx="309" cy="30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Line 34"/>
            <p:cNvSpPr>
              <a:spLocks noChangeShapeType="1"/>
            </p:cNvSpPr>
            <p:nvPr/>
          </p:nvSpPr>
          <p:spPr bwMode="auto">
            <a:xfrm>
              <a:off x="3448" y="1216"/>
              <a:ext cx="3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Line 35"/>
            <p:cNvSpPr>
              <a:spLocks noChangeShapeType="1"/>
            </p:cNvSpPr>
            <p:nvPr/>
          </p:nvSpPr>
          <p:spPr bwMode="auto">
            <a:xfrm rot="10800000" flipH="1">
              <a:off x="3280" y="1216"/>
              <a:ext cx="176" cy="17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Rectangle 36"/>
            <p:cNvSpPr>
              <a:spLocks noChangeArrowheads="1"/>
            </p:cNvSpPr>
            <p:nvPr/>
          </p:nvSpPr>
          <p:spPr bwMode="auto">
            <a:xfrm>
              <a:off x="3792" y="808"/>
              <a:ext cx="512" cy="808"/>
            </a:xfrm>
            <a:prstGeom prst="rect">
              <a:avLst/>
            </a:prstGeom>
            <a:solidFill>
              <a:schemeClr val="accent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7" name="Line 37"/>
            <p:cNvSpPr>
              <a:spLocks noChangeShapeType="1"/>
            </p:cNvSpPr>
            <p:nvPr/>
          </p:nvSpPr>
          <p:spPr bwMode="auto">
            <a:xfrm>
              <a:off x="3280" y="392"/>
              <a:ext cx="0" cy="145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Line 38"/>
            <p:cNvSpPr>
              <a:spLocks noChangeShapeType="1"/>
            </p:cNvSpPr>
            <p:nvPr/>
          </p:nvSpPr>
          <p:spPr bwMode="auto">
            <a:xfrm flipH="1">
              <a:off x="3280" y="616"/>
              <a:ext cx="776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stealth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19" name="Object 3"/>
            <p:cNvGraphicFramePr>
              <a:graphicFrameLocks noChangeAspect="1"/>
            </p:cNvGraphicFramePr>
            <p:nvPr/>
          </p:nvGraphicFramePr>
          <p:xfrm>
            <a:off x="3648" y="384"/>
            <a:ext cx="189" cy="18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09" name="Equation" r:id="rId6" imgW="127000" imgH="127000" progId="Equation.DSMT4">
                    <p:embed/>
                  </p:oleObj>
                </mc:Choice>
                <mc:Fallback>
                  <p:oleObj name="Equation" r:id="rId6" imgW="127000" imgH="127000" progId="Equation.DSMT4">
                    <p:embed/>
                    <p:pic>
                      <p:nvPicPr>
                        <p:cNvPr id="19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48" y="384"/>
                          <a:ext cx="189" cy="18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" name="Object 4"/>
            <p:cNvGraphicFramePr>
              <a:graphicFrameLocks noChangeAspect="1"/>
            </p:cNvGraphicFramePr>
            <p:nvPr/>
          </p:nvGraphicFramePr>
          <p:xfrm>
            <a:off x="3024" y="1872"/>
            <a:ext cx="548" cy="22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10" name="Equation" r:id="rId8" imgW="368300" imgH="152400" progId="Equation.DSMT4">
                    <p:embed/>
                  </p:oleObj>
                </mc:Choice>
                <mc:Fallback>
                  <p:oleObj name="Equation" r:id="rId8" imgW="368300" imgH="152400" progId="Equation.DSMT4">
                    <p:embed/>
                    <p:pic>
                      <p:nvPicPr>
                        <p:cNvPr id="2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24" y="1872"/>
                          <a:ext cx="548" cy="22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6589676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Springs!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7990" y="1298222"/>
            <a:ext cx="8439561" cy="246966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In </a:t>
            </a:r>
            <a:r>
              <a:rPr lang="en-US" dirty="0" err="1"/>
              <a:t>F</a:t>
            </a:r>
            <a:r>
              <a:rPr lang="en-US" baseline="-25000" dirty="0" err="1"/>
              <a:t>spring</a:t>
            </a:r>
            <a:r>
              <a:rPr lang="en-US" dirty="0"/>
              <a:t> = -</a:t>
            </a:r>
            <a:r>
              <a:rPr lang="en-US" dirty="0" err="1"/>
              <a:t>kx</a:t>
            </a:r>
            <a:r>
              <a:rPr lang="en-US" dirty="0"/>
              <a:t>, </a:t>
            </a:r>
            <a:r>
              <a:rPr lang="en-US" dirty="0">
                <a:solidFill>
                  <a:srgbClr val="FF0000"/>
                </a:solidFill>
              </a:rPr>
              <a:t>what does the “k” stand for </a:t>
            </a:r>
            <a:r>
              <a:rPr lang="en-US" dirty="0"/>
              <a:t>and what does it tell you?</a:t>
            </a:r>
          </a:p>
          <a:p>
            <a:endParaRPr lang="en-US" dirty="0"/>
          </a:p>
          <a:p>
            <a:endParaRPr lang="en-US" dirty="0"/>
          </a:p>
          <a:p>
            <a:r>
              <a:rPr lang="en-US" altLang="en-US" dirty="0">
                <a:solidFill>
                  <a:srgbClr val="FF0000"/>
                </a:solidFill>
              </a:rPr>
              <a:t>What does </a:t>
            </a:r>
            <a:r>
              <a:rPr lang="en-US" altLang="en-US" dirty="0"/>
              <a:t>the </a:t>
            </a:r>
            <a:r>
              <a:rPr lang="en-US" altLang="en-US" dirty="0">
                <a:solidFill>
                  <a:srgbClr val="FF0000"/>
                </a:solidFill>
              </a:rPr>
              <a:t>negative sign do </a:t>
            </a:r>
            <a:r>
              <a:rPr lang="en-US" altLang="en-US" dirty="0"/>
              <a:t>in the expression?  Does your explanation make sense for the second set-up shown below? </a:t>
            </a:r>
          </a:p>
          <a:p>
            <a:endParaRPr lang="en-US" dirty="0"/>
          </a:p>
        </p:txBody>
      </p:sp>
      <p:grpSp>
        <p:nvGrpSpPr>
          <p:cNvPr id="4" name="Group 24"/>
          <p:cNvGrpSpPr>
            <a:grpSpLocks noChangeAspect="1"/>
          </p:cNvGrpSpPr>
          <p:nvPr/>
        </p:nvGrpSpPr>
        <p:grpSpPr bwMode="auto">
          <a:xfrm>
            <a:off x="5698412" y="3628069"/>
            <a:ext cx="3200400" cy="1033577"/>
            <a:chOff x="775" y="384"/>
            <a:chExt cx="5313" cy="1715"/>
          </a:xfrm>
        </p:grpSpPr>
        <p:sp>
          <p:nvSpPr>
            <p:cNvPr id="5" name="Line 3"/>
            <p:cNvSpPr>
              <a:spLocks noChangeShapeType="1"/>
            </p:cNvSpPr>
            <p:nvPr/>
          </p:nvSpPr>
          <p:spPr bwMode="auto">
            <a:xfrm rot="10800000" flipH="1">
              <a:off x="775" y="1616"/>
              <a:ext cx="5313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AutoShape 4"/>
            <p:cNvSpPr>
              <a:spLocks noChangeArrowheads="1"/>
            </p:cNvSpPr>
            <p:nvPr/>
          </p:nvSpPr>
          <p:spPr bwMode="auto">
            <a:xfrm rot="-5390632">
              <a:off x="792" y="815"/>
              <a:ext cx="800" cy="800"/>
            </a:xfrm>
            <a:prstGeom prst="rtTriangle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auto">
            <a:xfrm>
              <a:off x="1584" y="1216"/>
              <a:ext cx="3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Line 6"/>
            <p:cNvSpPr>
              <a:spLocks noChangeShapeType="1"/>
            </p:cNvSpPr>
            <p:nvPr/>
          </p:nvSpPr>
          <p:spPr bwMode="auto">
            <a:xfrm>
              <a:off x="1936" y="1216"/>
              <a:ext cx="176" cy="17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Line 7"/>
            <p:cNvSpPr>
              <a:spLocks noChangeShapeType="1"/>
            </p:cNvSpPr>
            <p:nvPr/>
          </p:nvSpPr>
          <p:spPr bwMode="auto">
            <a:xfrm rot="10800000" flipH="1">
              <a:off x="2104" y="1088"/>
              <a:ext cx="304" cy="31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Line 8"/>
            <p:cNvSpPr>
              <a:spLocks noChangeShapeType="1"/>
            </p:cNvSpPr>
            <p:nvPr/>
          </p:nvSpPr>
          <p:spPr bwMode="auto">
            <a:xfrm rot="10800000">
              <a:off x="2395" y="1091"/>
              <a:ext cx="309" cy="30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auto">
            <a:xfrm rot="10800000" flipH="1">
              <a:off x="2688" y="1088"/>
              <a:ext cx="304" cy="31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Line 10"/>
            <p:cNvSpPr>
              <a:spLocks noChangeShapeType="1"/>
            </p:cNvSpPr>
            <p:nvPr/>
          </p:nvSpPr>
          <p:spPr bwMode="auto">
            <a:xfrm rot="10800000">
              <a:off x="2979" y="1091"/>
              <a:ext cx="309" cy="30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Line 11"/>
            <p:cNvSpPr>
              <a:spLocks noChangeShapeType="1"/>
            </p:cNvSpPr>
            <p:nvPr/>
          </p:nvSpPr>
          <p:spPr bwMode="auto">
            <a:xfrm>
              <a:off x="3448" y="1216"/>
              <a:ext cx="3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Line 12"/>
            <p:cNvSpPr>
              <a:spLocks noChangeShapeType="1"/>
            </p:cNvSpPr>
            <p:nvPr/>
          </p:nvSpPr>
          <p:spPr bwMode="auto">
            <a:xfrm rot="10800000" flipH="1">
              <a:off x="3280" y="1216"/>
              <a:ext cx="176" cy="17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Rectangle 13"/>
            <p:cNvSpPr>
              <a:spLocks noChangeArrowheads="1"/>
            </p:cNvSpPr>
            <p:nvPr/>
          </p:nvSpPr>
          <p:spPr bwMode="auto">
            <a:xfrm>
              <a:off x="3792" y="808"/>
              <a:ext cx="512" cy="808"/>
            </a:xfrm>
            <a:prstGeom prst="rect">
              <a:avLst/>
            </a:prstGeom>
            <a:solidFill>
              <a:schemeClr val="accent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6" name="Line 14"/>
            <p:cNvSpPr>
              <a:spLocks noChangeShapeType="1"/>
            </p:cNvSpPr>
            <p:nvPr/>
          </p:nvSpPr>
          <p:spPr bwMode="auto">
            <a:xfrm>
              <a:off x="3280" y="392"/>
              <a:ext cx="0" cy="145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Line 15"/>
            <p:cNvSpPr>
              <a:spLocks noChangeShapeType="1"/>
            </p:cNvSpPr>
            <p:nvPr/>
          </p:nvSpPr>
          <p:spPr bwMode="auto">
            <a:xfrm flipH="1">
              <a:off x="3280" y="616"/>
              <a:ext cx="776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stealth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18" name="Object 5"/>
            <p:cNvGraphicFramePr>
              <a:graphicFrameLocks noChangeAspect="1"/>
            </p:cNvGraphicFramePr>
            <p:nvPr/>
          </p:nvGraphicFramePr>
          <p:xfrm>
            <a:off x="3648" y="384"/>
            <a:ext cx="189" cy="18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45" name="Equation" r:id="rId4" imgW="127000" imgH="127000" progId="Equation.DSMT4">
                    <p:embed/>
                  </p:oleObj>
                </mc:Choice>
                <mc:Fallback>
                  <p:oleObj name="Equation" r:id="rId4" imgW="127000" imgH="127000" progId="Equation.DSMT4">
                    <p:embed/>
                    <p:pic>
                      <p:nvPicPr>
                        <p:cNvPr id="18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48" y="384"/>
                          <a:ext cx="189" cy="18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" name="Object 6"/>
            <p:cNvGraphicFramePr>
              <a:graphicFrameLocks noChangeAspect="1"/>
            </p:cNvGraphicFramePr>
            <p:nvPr/>
          </p:nvGraphicFramePr>
          <p:xfrm>
            <a:off x="3024" y="1872"/>
            <a:ext cx="548" cy="22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46" name="Equation" r:id="rId6" imgW="368300" imgH="152400" progId="Equation.DSMT4">
                    <p:embed/>
                  </p:oleObj>
                </mc:Choice>
                <mc:Fallback>
                  <p:oleObj name="Equation" r:id="rId6" imgW="368300" imgH="152400" progId="Equation.DSMT4">
                    <p:embed/>
                    <p:pic>
                      <p:nvPicPr>
                        <p:cNvPr id="19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24" y="1872"/>
                          <a:ext cx="548" cy="22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0" name="Group 27"/>
          <p:cNvGrpSpPr>
            <a:grpSpLocks noChangeAspect="1"/>
          </p:cNvGrpSpPr>
          <p:nvPr/>
        </p:nvGrpSpPr>
        <p:grpSpPr bwMode="auto">
          <a:xfrm>
            <a:off x="5607152" y="4838228"/>
            <a:ext cx="3200400" cy="1456405"/>
            <a:chOff x="607" y="384"/>
            <a:chExt cx="3665" cy="1668"/>
          </a:xfrm>
        </p:grpSpPr>
        <p:sp>
          <p:nvSpPr>
            <p:cNvPr id="21" name="Line 28"/>
            <p:cNvSpPr>
              <a:spLocks noChangeShapeType="1"/>
            </p:cNvSpPr>
            <p:nvPr/>
          </p:nvSpPr>
          <p:spPr bwMode="auto">
            <a:xfrm>
              <a:off x="607" y="1615"/>
              <a:ext cx="3665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AutoShape 29"/>
            <p:cNvSpPr>
              <a:spLocks noChangeArrowheads="1"/>
            </p:cNvSpPr>
            <p:nvPr/>
          </p:nvSpPr>
          <p:spPr bwMode="auto">
            <a:xfrm rot="-5390632">
              <a:off x="792" y="815"/>
              <a:ext cx="800" cy="800"/>
            </a:xfrm>
            <a:prstGeom prst="rtTriangle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3" name="Line 30"/>
            <p:cNvSpPr>
              <a:spLocks noChangeShapeType="1"/>
            </p:cNvSpPr>
            <p:nvPr/>
          </p:nvSpPr>
          <p:spPr bwMode="auto">
            <a:xfrm>
              <a:off x="1592" y="1208"/>
              <a:ext cx="208" cy="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Line 31"/>
            <p:cNvSpPr>
              <a:spLocks noChangeShapeType="1"/>
            </p:cNvSpPr>
            <p:nvPr/>
          </p:nvSpPr>
          <p:spPr bwMode="auto">
            <a:xfrm>
              <a:off x="1800" y="1216"/>
              <a:ext cx="128" cy="2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Line 32"/>
            <p:cNvSpPr>
              <a:spLocks noChangeShapeType="1"/>
            </p:cNvSpPr>
            <p:nvPr/>
          </p:nvSpPr>
          <p:spPr bwMode="auto">
            <a:xfrm rot="10800000" flipH="1">
              <a:off x="1928" y="1096"/>
              <a:ext cx="144" cy="32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Line 33"/>
            <p:cNvSpPr>
              <a:spLocks noChangeShapeType="1"/>
            </p:cNvSpPr>
            <p:nvPr/>
          </p:nvSpPr>
          <p:spPr bwMode="auto">
            <a:xfrm>
              <a:off x="2584" y="1208"/>
              <a:ext cx="20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Rectangle 34"/>
            <p:cNvSpPr>
              <a:spLocks noChangeArrowheads="1"/>
            </p:cNvSpPr>
            <p:nvPr/>
          </p:nvSpPr>
          <p:spPr bwMode="auto">
            <a:xfrm>
              <a:off x="2800" y="808"/>
              <a:ext cx="512" cy="808"/>
            </a:xfrm>
            <a:prstGeom prst="rect">
              <a:avLst/>
            </a:prstGeom>
            <a:solidFill>
              <a:schemeClr val="accent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8" name="Line 35"/>
            <p:cNvSpPr>
              <a:spLocks noChangeShapeType="1"/>
            </p:cNvSpPr>
            <p:nvPr/>
          </p:nvSpPr>
          <p:spPr bwMode="auto">
            <a:xfrm>
              <a:off x="3516" y="392"/>
              <a:ext cx="0" cy="145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Line 36"/>
            <p:cNvSpPr>
              <a:spLocks noChangeShapeType="1"/>
            </p:cNvSpPr>
            <p:nvPr/>
          </p:nvSpPr>
          <p:spPr bwMode="auto">
            <a:xfrm>
              <a:off x="3016" y="616"/>
              <a:ext cx="48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stealth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Line 37"/>
            <p:cNvSpPr>
              <a:spLocks noChangeShapeType="1"/>
            </p:cNvSpPr>
            <p:nvPr/>
          </p:nvSpPr>
          <p:spPr bwMode="auto">
            <a:xfrm rot="10800000">
              <a:off x="2065" y="1102"/>
              <a:ext cx="151" cy="31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Line 38"/>
            <p:cNvSpPr>
              <a:spLocks noChangeShapeType="1"/>
            </p:cNvSpPr>
            <p:nvPr/>
          </p:nvSpPr>
          <p:spPr bwMode="auto">
            <a:xfrm rot="10800000" flipH="1">
              <a:off x="2208" y="1096"/>
              <a:ext cx="144" cy="32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Line 39"/>
            <p:cNvSpPr>
              <a:spLocks noChangeShapeType="1"/>
            </p:cNvSpPr>
            <p:nvPr/>
          </p:nvSpPr>
          <p:spPr bwMode="auto">
            <a:xfrm rot="10800000">
              <a:off x="2345" y="1102"/>
              <a:ext cx="151" cy="31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Line 40"/>
            <p:cNvSpPr>
              <a:spLocks noChangeShapeType="1"/>
            </p:cNvSpPr>
            <p:nvPr/>
          </p:nvSpPr>
          <p:spPr bwMode="auto">
            <a:xfrm flipH="1">
              <a:off x="2496" y="1208"/>
              <a:ext cx="104" cy="2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34" name="Object 3"/>
            <p:cNvGraphicFramePr>
              <a:graphicFrameLocks noChangeAspect="1"/>
            </p:cNvGraphicFramePr>
            <p:nvPr/>
          </p:nvGraphicFramePr>
          <p:xfrm>
            <a:off x="3308" y="1872"/>
            <a:ext cx="436" cy="1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47" name="Equation" r:id="rId8" imgW="368300" imgH="152400" progId="Equation.DSMT4">
                    <p:embed/>
                  </p:oleObj>
                </mc:Choice>
                <mc:Fallback>
                  <p:oleObj name="Equation" r:id="rId8" imgW="368300" imgH="152400" progId="Equation.DSMT4">
                    <p:embed/>
                    <p:pic>
                      <p:nvPicPr>
                        <p:cNvPr id="34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08" y="1872"/>
                          <a:ext cx="436" cy="1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5" name="Object 4"/>
            <p:cNvGraphicFramePr>
              <a:graphicFrameLocks noChangeAspect="1"/>
            </p:cNvGraphicFramePr>
            <p:nvPr/>
          </p:nvGraphicFramePr>
          <p:xfrm>
            <a:off x="3120" y="384"/>
            <a:ext cx="256" cy="1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48" name="Equation" r:id="rId9" imgW="215900" imgH="127000" progId="Equation.DSMT4">
                    <p:embed/>
                  </p:oleObj>
                </mc:Choice>
                <mc:Fallback>
                  <p:oleObj name="Equation" r:id="rId9" imgW="215900" imgH="127000" progId="Equation.DSMT4">
                    <p:embed/>
                    <p:pic>
                      <p:nvPicPr>
                        <p:cNvPr id="35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20" y="384"/>
                          <a:ext cx="256" cy="1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8" name="Content Placeholder 2"/>
          <p:cNvSpPr txBox="1">
            <a:spLocks/>
          </p:cNvSpPr>
          <p:nvPr/>
        </p:nvSpPr>
        <p:spPr>
          <a:xfrm>
            <a:off x="818301" y="5115992"/>
            <a:ext cx="4656995" cy="129798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Wingdings" charset="2"/>
              <a:buChar char="q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charset="0"/>
                <a:ea typeface="Palatino Linotype" charset="0"/>
                <a:cs typeface="Palatino Linotype" charset="0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charset="2"/>
              <a:buChar char="§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charset="0"/>
                <a:ea typeface="Palatino Linotype" charset="0"/>
                <a:cs typeface="Palatino Linotype" charset="0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charset="0"/>
              <a:buChar char="o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charset="0"/>
                <a:ea typeface="Palatino Linotype" charset="0"/>
                <a:cs typeface="Palatino Linotype" charset="0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charset="0"/>
              <a:buChar char="o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charset="0"/>
                <a:ea typeface="Palatino Linotype" charset="0"/>
                <a:cs typeface="Palatino Linotype" charset="0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charset="0"/>
              <a:buChar char="o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charset="0"/>
                <a:ea typeface="Palatino Linotype" charset="0"/>
                <a:cs typeface="Palatino Linotype" charset="0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  If the mass </a:t>
            </a:r>
            <a:r>
              <a:rPr lang="en-US" altLang="en-US" dirty="0"/>
              <a:t>in the first sketch was held in that position, would it have </a:t>
            </a:r>
            <a:r>
              <a:rPr lang="en-US" altLang="en-US" dirty="0">
                <a:solidFill>
                  <a:srgbClr val="FF0000"/>
                </a:solidFill>
              </a:rPr>
              <a:t>energy</a:t>
            </a:r>
            <a:r>
              <a:rPr lang="en-US" altLang="en-US" dirty="0"/>
              <a:t> as a consequence of its contact with the spring?  If so, how much</a:t>
            </a:r>
            <a:r>
              <a:rPr lang="en-US" altLang="en-US" dirty="0">
                <a:solidFill>
                  <a:srgbClr val="FF0000"/>
                </a:solidFill>
              </a:rPr>
              <a:t>?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1510630" y="1867183"/>
            <a:ext cx="65811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accent1"/>
                </a:solidFill>
              </a:rPr>
              <a:t>k</a:t>
            </a:r>
            <a:r>
              <a:rPr lang="en-US" dirty="0">
                <a:solidFill>
                  <a:schemeClr val="accent1"/>
                </a:solidFill>
              </a:rPr>
              <a:t> is called the </a:t>
            </a:r>
            <a:r>
              <a:rPr lang="en-US" b="1" dirty="0">
                <a:solidFill>
                  <a:schemeClr val="accent1"/>
                </a:solidFill>
              </a:rPr>
              <a:t>spring constant</a:t>
            </a:r>
            <a:r>
              <a:rPr lang="en-US" dirty="0">
                <a:solidFill>
                  <a:schemeClr val="accent1"/>
                </a:solidFill>
              </a:rPr>
              <a:t>, and is unique to a given spring. A bigger </a:t>
            </a:r>
            <a:r>
              <a:rPr lang="en-US" i="1" dirty="0">
                <a:solidFill>
                  <a:schemeClr val="accent1"/>
                </a:solidFill>
              </a:rPr>
              <a:t>k</a:t>
            </a:r>
            <a:r>
              <a:rPr lang="en-US" dirty="0">
                <a:solidFill>
                  <a:schemeClr val="accent1"/>
                </a:solidFill>
              </a:rPr>
              <a:t> means a stiffer spring; a smaller k means a looser spring. Its units are N/m.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262378" y="3602504"/>
            <a:ext cx="35388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The negative sign indicates that the restoring force applied by the spring is opposite the direction of displacement from equilibrium.</a:t>
            </a:r>
          </a:p>
        </p:txBody>
      </p:sp>
    </p:spTree>
    <p:extLst>
      <p:ext uri="{BB962C8B-B14F-4D97-AF65-F5344CB8AC3E}">
        <p14:creationId xmlns:p14="http://schemas.microsoft.com/office/powerpoint/2010/main" val="3439169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4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18182"/>
          </a:xfrm>
        </p:spPr>
        <p:txBody>
          <a:bodyPr/>
          <a:lstStyle/>
          <a:p>
            <a:r>
              <a:rPr lang="en-US" dirty="0"/>
              <a:t>Spring potential energy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210" y="1092821"/>
            <a:ext cx="8764858" cy="1282390"/>
          </a:xfrm>
        </p:spPr>
        <p:txBody>
          <a:bodyPr>
            <a:normAutofit fontScale="92500" lnSpcReduction="20000"/>
          </a:bodyPr>
          <a:lstStyle/>
          <a:p>
            <a:r>
              <a:rPr lang="en-US" altLang="en-US" dirty="0"/>
              <a:t>An ideal spring (a spring that doesn’t lose energy to friction as it oscillates back and forth) generates a </a:t>
            </a:r>
            <a:r>
              <a:rPr lang="en-US" altLang="en-US" b="1" dirty="0">
                <a:solidFill>
                  <a:schemeClr val="accent1"/>
                </a:solidFill>
              </a:rPr>
              <a:t>conservative forces</a:t>
            </a:r>
            <a:r>
              <a:rPr lang="en-US" altLang="en-US" b="1" dirty="0"/>
              <a:t> </a:t>
            </a:r>
            <a:r>
              <a:rPr lang="en-US" altLang="en-US" dirty="0"/>
              <a:t>when it acts on a mass.  That means the spring can be assigned a </a:t>
            </a:r>
            <a:r>
              <a:rPr lang="en-US" altLang="en-US" b="1" dirty="0">
                <a:solidFill>
                  <a:schemeClr val="accent1"/>
                </a:solidFill>
              </a:rPr>
              <a:t>potential energy function</a:t>
            </a:r>
            <a:r>
              <a:rPr lang="en-US" altLang="en-US" dirty="0"/>
              <a:t>.  </a:t>
            </a:r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0469074"/>
              </p:ext>
            </p:extLst>
          </p:nvPr>
        </p:nvGraphicFramePr>
        <p:xfrm>
          <a:off x="2122487" y="4130150"/>
          <a:ext cx="4899025" cy="534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0" name="Equation" r:id="rId3" imgW="2578100" imgH="279400" progId="Equation.DSMT4">
                  <p:embed/>
                </p:oleObj>
              </mc:Choice>
              <mc:Fallback>
                <p:oleObj name="Equation" r:id="rId3" imgW="2578100" imgH="279400" progId="Equation.DSMT4">
                  <p:embed/>
                  <p:pic>
                    <p:nvPicPr>
                      <p:cNvPr id="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2487" y="4130150"/>
                        <a:ext cx="4899025" cy="534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C6290D5-9906-C34F-AF30-0D3BDBF1D58D}"/>
              </a:ext>
            </a:extLst>
          </p:cNvPr>
          <p:cNvSpPr txBox="1">
            <a:spLocks/>
          </p:cNvSpPr>
          <p:nvPr/>
        </p:nvSpPr>
        <p:spPr>
          <a:xfrm>
            <a:off x="89210" y="4733260"/>
            <a:ext cx="8764858" cy="138580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dirty="0"/>
              <a:t>The problem with a spring is that spring forces are not constant (the more you pull a spring, the more force it applies back on you) as was the case with gravity near the earth’s surface.  That means we need to use Calculus to get the job done.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DC0C4C0-FC70-224F-8775-33E24992602C}"/>
              </a:ext>
            </a:extLst>
          </p:cNvPr>
          <p:cNvSpPr txBox="1">
            <a:spLocks/>
          </p:cNvSpPr>
          <p:nvPr/>
        </p:nvSpPr>
        <p:spPr>
          <a:xfrm>
            <a:off x="89210" y="2550735"/>
            <a:ext cx="8764858" cy="17565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D25D351-896B-1746-8F06-375DE152112D}"/>
              </a:ext>
            </a:extLst>
          </p:cNvPr>
          <p:cNvSpPr txBox="1">
            <a:spLocks/>
          </p:cNvSpPr>
          <p:nvPr/>
        </p:nvSpPr>
        <p:spPr>
          <a:xfrm>
            <a:off x="89210" y="2460356"/>
            <a:ext cx="8764858" cy="166934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dirty="0"/>
              <a:t>The </a:t>
            </a:r>
            <a:r>
              <a:rPr lang="en-US" altLang="en-US" dirty="0">
                <a:solidFill>
                  <a:srgbClr val="FF0000"/>
                </a:solidFill>
              </a:rPr>
              <a:t>whole idea behind a potential energy function </a:t>
            </a:r>
            <a:r>
              <a:rPr lang="en-US" altLang="en-US" dirty="0"/>
              <a:t>is </a:t>
            </a:r>
            <a:r>
              <a:rPr lang="en-US" altLang="en-US" dirty="0">
                <a:solidFill>
                  <a:srgbClr val="FF0000"/>
                </a:solidFill>
              </a:rPr>
              <a:t>to find </a:t>
            </a:r>
            <a:r>
              <a:rPr lang="en-US" altLang="en-US" dirty="0"/>
              <a:t>a function that, when evaluated at two points in the function’s force field, will have a difference equal to the </a:t>
            </a:r>
            <a:r>
              <a:rPr lang="en-US" altLang="en-US" dirty="0">
                <a:solidFill>
                  <a:srgbClr val="FF0000"/>
                </a:solidFill>
              </a:rPr>
              <a:t>work done by the field </a:t>
            </a:r>
            <a:r>
              <a:rPr lang="en-US" altLang="en-US" dirty="0"/>
              <a:t>as a body moves between those two points.  We did this for gravity by comparing the solution of “mg” dotted into “d” to                                                           </a:t>
            </a:r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08295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687120" y="5415529"/>
            <a:ext cx="1663895" cy="725053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Spring potential energy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721" y="1252093"/>
            <a:ext cx="8865219" cy="1981761"/>
          </a:xfrm>
        </p:spPr>
        <p:txBody>
          <a:bodyPr/>
          <a:lstStyle/>
          <a:p>
            <a:r>
              <a:rPr lang="en-US" altLang="en-US" sz="2000" dirty="0"/>
              <a:t>The approach is simple.  We determine </a:t>
            </a:r>
            <a:r>
              <a:rPr lang="en-US" altLang="en-US" sz="2000" dirty="0">
                <a:solidFill>
                  <a:srgbClr val="0051CF"/>
                </a:solidFill>
              </a:rPr>
              <a:t>how much work </a:t>
            </a:r>
            <a:r>
              <a:rPr lang="en-US" altLang="en-US" sz="2000" dirty="0"/>
              <a:t>is </a:t>
            </a:r>
            <a:r>
              <a:rPr lang="en-US" altLang="en-US" sz="2000" dirty="0">
                <a:solidFill>
                  <a:srgbClr val="0051CF"/>
                </a:solidFill>
              </a:rPr>
              <a:t>involved in moving</a:t>
            </a:r>
            <a:r>
              <a:rPr lang="en-US" altLang="en-US" sz="2000" dirty="0"/>
              <a:t> the spring a </a:t>
            </a:r>
            <a:r>
              <a:rPr lang="en-US" altLang="en-US" sz="2000" dirty="0">
                <a:solidFill>
                  <a:srgbClr val="0051CF"/>
                </a:solidFill>
              </a:rPr>
              <a:t>differential</a:t>
            </a:r>
            <a:r>
              <a:rPr lang="en-US" altLang="en-US" sz="2000" dirty="0"/>
              <a:t> (read this “very small”) </a:t>
            </a:r>
            <a:r>
              <a:rPr lang="en-US" altLang="en-US" sz="2000" dirty="0">
                <a:solidFill>
                  <a:srgbClr val="0051CF"/>
                </a:solidFill>
              </a:rPr>
              <a:t>displacement “dx,” </a:t>
            </a:r>
            <a:r>
              <a:rPr lang="en-US" altLang="en-US" sz="2000" dirty="0"/>
              <a:t>then </a:t>
            </a:r>
            <a:r>
              <a:rPr lang="en-US" altLang="en-US" sz="2000" dirty="0">
                <a:solidFill>
                  <a:srgbClr val="0051CF"/>
                </a:solidFill>
              </a:rPr>
              <a:t>sum up all such values</a:t>
            </a:r>
            <a:r>
              <a:rPr lang="en-US" altLang="en-US" sz="2000" dirty="0"/>
              <a:t> </a:t>
            </a:r>
            <a:r>
              <a:rPr lang="en-US" altLang="en-US" sz="2000" dirty="0">
                <a:solidFill>
                  <a:srgbClr val="0051CF"/>
                </a:solidFill>
              </a:rPr>
              <a:t>between</a:t>
            </a:r>
            <a:r>
              <a:rPr lang="en-US" altLang="en-US" sz="2000" dirty="0"/>
              <a:t> our </a:t>
            </a:r>
            <a:r>
              <a:rPr lang="en-US" altLang="en-US" sz="2000" dirty="0">
                <a:solidFill>
                  <a:srgbClr val="0051CF"/>
                </a:solidFill>
              </a:rPr>
              <a:t>start and finish </a:t>
            </a:r>
            <a:r>
              <a:rPr lang="en-US" altLang="en-US" sz="2000" dirty="0"/>
              <a:t>position.  So let’s assume the spring starts at distance  </a:t>
            </a:r>
            <a:r>
              <a:rPr lang="en-US" altLang="en-US" sz="2000" i="1" dirty="0"/>
              <a:t>x</a:t>
            </a:r>
            <a:r>
              <a:rPr lang="en-US" altLang="en-US" sz="2000" i="1" baseline="-25000" dirty="0"/>
              <a:t>1</a:t>
            </a:r>
            <a:r>
              <a:rPr lang="en-US" altLang="en-US" sz="2000" dirty="0"/>
              <a:t> from its equilibrium position, and moves to distance </a:t>
            </a:r>
            <a:r>
              <a:rPr lang="en-US" altLang="en-US" sz="2000" i="1" dirty="0"/>
              <a:t>x</a:t>
            </a:r>
            <a:r>
              <a:rPr lang="en-US" altLang="en-US" sz="2000" i="1" baseline="-25000" dirty="0"/>
              <a:t>2</a:t>
            </a:r>
            <a:r>
              <a:rPr lang="en-US" altLang="en-US" sz="2000" dirty="0"/>
              <a:t> (note that it doesn’t matter which of these is larger).  </a:t>
            </a:r>
            <a:r>
              <a:rPr lang="en-US" altLang="en-US" sz="2000" dirty="0">
                <a:solidFill>
                  <a:srgbClr val="0051CF"/>
                </a:solidFill>
              </a:rPr>
              <a:t>Using an integral sign to do the summation</a:t>
            </a:r>
            <a:r>
              <a:rPr lang="en-US" altLang="en-US" sz="2000" dirty="0"/>
              <a:t>, this reads:   </a:t>
            </a:r>
          </a:p>
          <a:p>
            <a:endParaRPr lang="en-US" dirty="0"/>
          </a:p>
        </p:txBody>
      </p:sp>
      <p:graphicFrame>
        <p:nvGraphicFramePr>
          <p:cNvPr id="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9665050"/>
              </p:ext>
            </p:extLst>
          </p:nvPr>
        </p:nvGraphicFramePr>
        <p:xfrm>
          <a:off x="1383589" y="3375418"/>
          <a:ext cx="2997912" cy="33254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8" name="Equation" r:id="rId3" imgW="1739900" imgH="1930400" progId="Equation.DSMT4">
                  <p:embed/>
                </p:oleObj>
              </mc:Choice>
              <mc:Fallback>
                <p:oleObj name="Equation" r:id="rId3" imgW="1739900" imgH="1930400" progId="Equation.DSMT4">
                  <p:embed/>
                  <p:pic>
                    <p:nvPicPr>
                      <p:cNvPr id="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3589" y="3375418"/>
                        <a:ext cx="2997912" cy="332541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0016012"/>
              </p:ext>
            </p:extLst>
          </p:nvPr>
        </p:nvGraphicFramePr>
        <p:xfrm>
          <a:off x="5772924" y="5415529"/>
          <a:ext cx="1544638" cy="684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9" name="Equation" r:id="rId5" imgW="889000" imgH="393700" progId="Equation.DSMT4">
                  <p:embed/>
                </p:oleObj>
              </mc:Choice>
              <mc:Fallback>
                <p:oleObj name="Equation" r:id="rId5" imgW="889000" imgH="393700" progId="Equation.DSMT4">
                  <p:embed/>
                  <p:pic>
                    <p:nvPicPr>
                      <p:cNvPr id="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72924" y="5415529"/>
                        <a:ext cx="1544638" cy="684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762501" y="4447512"/>
            <a:ext cx="34801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Since                                      , this suggests that:</a:t>
            </a:r>
          </a:p>
        </p:txBody>
      </p:sp>
      <p:graphicFrame>
        <p:nvGraphicFramePr>
          <p:cNvPr id="9" name="Object 4">
            <a:extLst>
              <a:ext uri="{FF2B5EF4-FFF2-40B4-BE49-F238E27FC236}">
                <a16:creationId xmlns:a16="http://schemas.microsoft.com/office/drawing/2014/main" id="{4788E98B-A828-094C-9650-1C3FE70318E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3245990"/>
              </p:ext>
            </p:extLst>
          </p:nvPr>
        </p:nvGraphicFramePr>
        <p:xfrm>
          <a:off x="5436102" y="4425009"/>
          <a:ext cx="2384425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0" name="Equation" r:id="rId7" imgW="1384300" imgH="241300" progId="Equation.DSMT4">
                  <p:embed/>
                </p:oleObj>
              </mc:Choice>
              <mc:Fallback>
                <p:oleObj name="Equation" r:id="rId7" imgW="1384300" imgH="241300" progId="Equation.DSMT4">
                  <p:embed/>
                  <p:pic>
                    <p:nvPicPr>
                      <p:cNvPr id="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6102" y="4425009"/>
                        <a:ext cx="2384425" cy="414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93748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Spring energy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1" y="1372608"/>
            <a:ext cx="8705756" cy="4570872"/>
          </a:xfrm>
        </p:spPr>
        <p:txBody>
          <a:bodyPr/>
          <a:lstStyle/>
          <a:p>
            <a:r>
              <a:rPr lang="en-US" altLang="en-US" dirty="0">
                <a:solidFill>
                  <a:schemeClr val="tx1"/>
                </a:solidFill>
              </a:rPr>
              <a:t>What you are seeing below is a snapshot of a 600 gram mass attached to a spring whose spring constant “k” is 2.0 N/m.  At t=0 seconds, the mass is moving to the left at x = -1.4 meters with a speed of 4 m/s.</a:t>
            </a:r>
          </a:p>
          <a:p>
            <a:endParaRPr lang="en-US" altLang="en-US" dirty="0">
              <a:solidFill>
                <a:schemeClr val="tx1"/>
              </a:solidFill>
            </a:endParaRPr>
          </a:p>
          <a:p>
            <a:endParaRPr lang="en-US" altLang="en-US" dirty="0">
              <a:solidFill>
                <a:schemeClr val="tx1"/>
              </a:solidFill>
            </a:endParaRPr>
          </a:p>
          <a:p>
            <a:endParaRPr lang="en-US" altLang="en-US" dirty="0">
              <a:solidFill>
                <a:schemeClr val="tx1"/>
              </a:solidFill>
            </a:endParaRPr>
          </a:p>
          <a:p>
            <a:endParaRPr lang="en-US" altLang="en-US" dirty="0">
              <a:solidFill>
                <a:schemeClr val="tx1"/>
              </a:solidFill>
            </a:endParaRPr>
          </a:p>
          <a:p>
            <a:endParaRPr lang="en-US" altLang="en-US" dirty="0">
              <a:solidFill>
                <a:schemeClr val="tx1"/>
              </a:solidFill>
            </a:endParaRPr>
          </a:p>
        </p:txBody>
      </p:sp>
      <p:grpSp>
        <p:nvGrpSpPr>
          <p:cNvPr id="4" name="Group 25"/>
          <p:cNvGrpSpPr>
            <a:grpSpLocks/>
          </p:cNvGrpSpPr>
          <p:nvPr/>
        </p:nvGrpSpPr>
        <p:grpSpPr bwMode="auto">
          <a:xfrm>
            <a:off x="2627313" y="2607522"/>
            <a:ext cx="5183187" cy="2133600"/>
            <a:chOff x="527" y="2160"/>
            <a:chExt cx="3793" cy="1774"/>
          </a:xfrm>
        </p:grpSpPr>
        <p:sp>
          <p:nvSpPr>
            <p:cNvPr id="5" name="Line 2"/>
            <p:cNvSpPr>
              <a:spLocks noChangeShapeType="1"/>
            </p:cNvSpPr>
            <p:nvPr/>
          </p:nvSpPr>
          <p:spPr bwMode="auto">
            <a:xfrm>
              <a:off x="527" y="3447"/>
              <a:ext cx="3793" cy="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AutoShape 3"/>
            <p:cNvSpPr>
              <a:spLocks noChangeArrowheads="1"/>
            </p:cNvSpPr>
            <p:nvPr/>
          </p:nvSpPr>
          <p:spPr bwMode="auto">
            <a:xfrm rot="-5390632">
              <a:off x="712" y="2647"/>
              <a:ext cx="800" cy="800"/>
            </a:xfrm>
            <a:prstGeom prst="rtTriangle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2712" y="2640"/>
              <a:ext cx="512" cy="808"/>
            </a:xfrm>
            <a:prstGeom prst="rect">
              <a:avLst/>
            </a:prstGeom>
            <a:solidFill>
              <a:schemeClr val="accent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8" name="Line 5"/>
            <p:cNvSpPr>
              <a:spLocks noChangeShapeType="1"/>
            </p:cNvSpPr>
            <p:nvPr/>
          </p:nvSpPr>
          <p:spPr bwMode="auto">
            <a:xfrm>
              <a:off x="3600" y="2256"/>
              <a:ext cx="0" cy="145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9" name="Group 7"/>
            <p:cNvGrpSpPr>
              <a:grpSpLocks/>
            </p:cNvGrpSpPr>
            <p:nvPr/>
          </p:nvGrpSpPr>
          <p:grpSpPr bwMode="auto">
            <a:xfrm>
              <a:off x="1512" y="2928"/>
              <a:ext cx="1200" cy="320"/>
              <a:chOff x="1512" y="2928"/>
              <a:chExt cx="1200" cy="320"/>
            </a:xfrm>
          </p:grpSpPr>
          <p:sp>
            <p:nvSpPr>
              <p:cNvPr id="15" name="Line 8"/>
              <p:cNvSpPr>
                <a:spLocks noChangeShapeType="1"/>
              </p:cNvSpPr>
              <p:nvPr/>
            </p:nvSpPr>
            <p:spPr bwMode="auto">
              <a:xfrm>
                <a:off x="1512" y="3040"/>
                <a:ext cx="208" cy="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Line 9"/>
              <p:cNvSpPr>
                <a:spLocks noChangeShapeType="1"/>
              </p:cNvSpPr>
              <p:nvPr/>
            </p:nvSpPr>
            <p:spPr bwMode="auto">
              <a:xfrm>
                <a:off x="1720" y="3048"/>
                <a:ext cx="128" cy="20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Line 10"/>
              <p:cNvSpPr>
                <a:spLocks noChangeShapeType="1"/>
              </p:cNvSpPr>
              <p:nvPr/>
            </p:nvSpPr>
            <p:spPr bwMode="auto">
              <a:xfrm rot="10800000" flipH="1">
                <a:off x="1848" y="2928"/>
                <a:ext cx="144" cy="32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Line 11"/>
              <p:cNvSpPr>
                <a:spLocks noChangeShapeType="1"/>
              </p:cNvSpPr>
              <p:nvPr/>
            </p:nvSpPr>
            <p:spPr bwMode="auto">
              <a:xfrm>
                <a:off x="2504" y="3040"/>
                <a:ext cx="208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Line 12"/>
              <p:cNvSpPr>
                <a:spLocks noChangeShapeType="1"/>
              </p:cNvSpPr>
              <p:nvPr/>
            </p:nvSpPr>
            <p:spPr bwMode="auto">
              <a:xfrm rot="10800000">
                <a:off x="1985" y="2934"/>
                <a:ext cx="151" cy="31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Line 13"/>
              <p:cNvSpPr>
                <a:spLocks noChangeShapeType="1"/>
              </p:cNvSpPr>
              <p:nvPr/>
            </p:nvSpPr>
            <p:spPr bwMode="auto">
              <a:xfrm rot="10800000" flipH="1">
                <a:off x="2128" y="2928"/>
                <a:ext cx="144" cy="32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Line 14"/>
              <p:cNvSpPr>
                <a:spLocks noChangeShapeType="1"/>
              </p:cNvSpPr>
              <p:nvPr/>
            </p:nvSpPr>
            <p:spPr bwMode="auto">
              <a:xfrm rot="10800000">
                <a:off x="2265" y="2934"/>
                <a:ext cx="151" cy="31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Line 15"/>
              <p:cNvSpPr>
                <a:spLocks noChangeShapeType="1"/>
              </p:cNvSpPr>
              <p:nvPr/>
            </p:nvSpPr>
            <p:spPr bwMode="auto">
              <a:xfrm flipH="1">
                <a:off x="2416" y="3040"/>
                <a:ext cx="104" cy="20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0" name="Line 16"/>
            <p:cNvSpPr>
              <a:spLocks noChangeShapeType="1"/>
            </p:cNvSpPr>
            <p:nvPr/>
          </p:nvSpPr>
          <p:spPr bwMode="auto">
            <a:xfrm>
              <a:off x="2112" y="2832"/>
              <a:ext cx="58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stealth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11" name="Object 2"/>
            <p:cNvGraphicFramePr>
              <a:graphicFrameLocks noChangeAspect="1"/>
            </p:cNvGraphicFramePr>
            <p:nvPr/>
          </p:nvGraphicFramePr>
          <p:xfrm>
            <a:off x="2064" y="2544"/>
            <a:ext cx="492" cy="2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04" name="Equation" r:id="rId4" imgW="393700" imgH="165100" progId="Equation.DSMT4">
                    <p:embed/>
                  </p:oleObj>
                </mc:Choice>
                <mc:Fallback>
                  <p:oleObj name="Equation" r:id="rId4" imgW="393700" imgH="165100" progId="Equation.DSMT4">
                    <p:embed/>
                    <p:pic>
                      <p:nvPicPr>
                        <p:cNvPr id="11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64" y="2544"/>
                          <a:ext cx="492" cy="20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" name="Object 3"/>
            <p:cNvGraphicFramePr>
              <a:graphicFrameLocks noChangeAspect="1"/>
            </p:cNvGraphicFramePr>
            <p:nvPr/>
          </p:nvGraphicFramePr>
          <p:xfrm>
            <a:off x="3360" y="3744"/>
            <a:ext cx="461" cy="19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05" name="Equation" r:id="rId6" imgW="368300" imgH="152400" progId="Equation.DSMT4">
                    <p:embed/>
                  </p:oleObj>
                </mc:Choice>
                <mc:Fallback>
                  <p:oleObj name="Equation" r:id="rId6" imgW="368300" imgH="152400" progId="Equation.DSMT4">
                    <p:embed/>
                    <p:pic>
                      <p:nvPicPr>
                        <p:cNvPr id="12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60" y="3744"/>
                          <a:ext cx="461" cy="19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" name="Line 23"/>
            <p:cNvSpPr>
              <a:spLocks noChangeShapeType="1"/>
            </p:cNvSpPr>
            <p:nvPr/>
          </p:nvSpPr>
          <p:spPr bwMode="auto">
            <a:xfrm flipH="1">
              <a:off x="2976" y="2400"/>
              <a:ext cx="624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14" name="Object 4"/>
            <p:cNvGraphicFramePr>
              <a:graphicFrameLocks noChangeAspect="1"/>
            </p:cNvGraphicFramePr>
            <p:nvPr/>
          </p:nvGraphicFramePr>
          <p:xfrm>
            <a:off x="2496" y="2160"/>
            <a:ext cx="921" cy="19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06" name="Equation" r:id="rId8" imgW="736600" imgH="152400" progId="Equation.DSMT4">
                    <p:embed/>
                  </p:oleObj>
                </mc:Choice>
                <mc:Fallback>
                  <p:oleObj name="Equation" r:id="rId8" imgW="736600" imgH="152400" progId="Equation.DSMT4">
                    <p:embed/>
                    <p:pic>
                      <p:nvPicPr>
                        <p:cNvPr id="14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96" y="2160"/>
                          <a:ext cx="921" cy="19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3" name="TextBox 22"/>
          <p:cNvSpPr txBox="1"/>
          <p:nvPr/>
        </p:nvSpPr>
        <p:spPr>
          <a:xfrm>
            <a:off x="1054100" y="4925136"/>
            <a:ext cx="76327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UcParenBoth"/>
            </a:pPr>
            <a:r>
              <a:rPr 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What is total mechanical energy of the system?</a:t>
            </a:r>
          </a:p>
          <a:p>
            <a:pPr marL="342900" indent="-342900">
              <a:buAutoNum type="alphaUcParenBoth"/>
            </a:pPr>
            <a:r>
              <a:rPr 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Determine mass’s speed when x = -0.2 m</a:t>
            </a:r>
          </a:p>
          <a:p>
            <a:pPr marL="342900" indent="-342900">
              <a:buAutoNum type="alphaUcParenBoth"/>
            </a:pPr>
            <a:r>
              <a:rPr 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Determine maximum distance from equilibrium</a:t>
            </a:r>
          </a:p>
          <a:p>
            <a:pPr marL="342900" indent="-342900">
              <a:buAutoNum type="alphaUcParenBoth"/>
            </a:pPr>
            <a:r>
              <a:rPr 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At what point will its kinetic and potential energy be equal?</a:t>
            </a:r>
          </a:p>
        </p:txBody>
      </p:sp>
    </p:spTree>
    <p:extLst>
      <p:ext uri="{BB962C8B-B14F-4D97-AF65-F5344CB8AC3E}">
        <p14:creationId xmlns:p14="http://schemas.microsoft.com/office/powerpoint/2010/main" val="15014632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533400" y="3881345"/>
            <a:ext cx="920432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altLang="en-US" sz="2200" dirty="0">
                <a:solidFill>
                  <a:schemeClr val="tx1"/>
                </a:solidFill>
                <a:latin typeface="Palatino Linotype" charset="0"/>
                <a:ea typeface="Palatino Linotype" charset="0"/>
                <a:cs typeface="Palatino Linotype" charset="0"/>
              </a:rPr>
              <a:t>b.) Determine the mass’s speed when at x = -0.2 meters.</a:t>
            </a: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555625" y="1636537"/>
            <a:ext cx="91821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altLang="en-US" sz="2200">
                <a:solidFill>
                  <a:schemeClr val="tx1"/>
                </a:solidFill>
                <a:latin typeface="Palatino Linotype" charset="0"/>
                <a:ea typeface="Palatino Linotype" charset="0"/>
                <a:cs typeface="Palatino Linotype" charset="0"/>
              </a:rPr>
              <a:t>a.) What is the total mechanical energy in the system?</a:t>
            </a:r>
          </a:p>
        </p:txBody>
      </p:sp>
      <p:grpSp>
        <p:nvGrpSpPr>
          <p:cNvPr id="6" name="Group 8"/>
          <p:cNvGrpSpPr>
            <a:grpSpLocks/>
          </p:cNvGrpSpPr>
          <p:nvPr/>
        </p:nvGrpSpPr>
        <p:grpSpPr bwMode="auto">
          <a:xfrm>
            <a:off x="5715000" y="33162"/>
            <a:ext cx="3429000" cy="1603375"/>
            <a:chOff x="527" y="2160"/>
            <a:chExt cx="3793" cy="1774"/>
          </a:xfrm>
        </p:grpSpPr>
        <p:sp>
          <p:nvSpPr>
            <p:cNvPr id="7" name="Line 9"/>
            <p:cNvSpPr>
              <a:spLocks noChangeShapeType="1"/>
            </p:cNvSpPr>
            <p:nvPr/>
          </p:nvSpPr>
          <p:spPr bwMode="auto">
            <a:xfrm>
              <a:off x="527" y="3447"/>
              <a:ext cx="3793" cy="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AutoShape 10"/>
            <p:cNvSpPr>
              <a:spLocks noChangeArrowheads="1"/>
            </p:cNvSpPr>
            <p:nvPr/>
          </p:nvSpPr>
          <p:spPr bwMode="auto">
            <a:xfrm rot="-5390632">
              <a:off x="712" y="2647"/>
              <a:ext cx="800" cy="800"/>
            </a:xfrm>
            <a:prstGeom prst="rtTriangle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>
              <a:off x="2712" y="2640"/>
              <a:ext cx="512" cy="808"/>
            </a:xfrm>
            <a:prstGeom prst="rect">
              <a:avLst/>
            </a:prstGeom>
            <a:solidFill>
              <a:schemeClr val="accent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" name="Line 12"/>
            <p:cNvSpPr>
              <a:spLocks noChangeShapeType="1"/>
            </p:cNvSpPr>
            <p:nvPr/>
          </p:nvSpPr>
          <p:spPr bwMode="auto">
            <a:xfrm>
              <a:off x="3600" y="2256"/>
              <a:ext cx="0" cy="145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1" name="Group 13"/>
            <p:cNvGrpSpPr>
              <a:grpSpLocks/>
            </p:cNvGrpSpPr>
            <p:nvPr/>
          </p:nvGrpSpPr>
          <p:grpSpPr bwMode="auto">
            <a:xfrm>
              <a:off x="1512" y="2928"/>
              <a:ext cx="1200" cy="320"/>
              <a:chOff x="1512" y="2928"/>
              <a:chExt cx="1200" cy="320"/>
            </a:xfrm>
          </p:grpSpPr>
          <p:sp>
            <p:nvSpPr>
              <p:cNvPr id="17" name="Line 14"/>
              <p:cNvSpPr>
                <a:spLocks noChangeShapeType="1"/>
              </p:cNvSpPr>
              <p:nvPr/>
            </p:nvSpPr>
            <p:spPr bwMode="auto">
              <a:xfrm>
                <a:off x="1512" y="3040"/>
                <a:ext cx="208" cy="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Line 15"/>
              <p:cNvSpPr>
                <a:spLocks noChangeShapeType="1"/>
              </p:cNvSpPr>
              <p:nvPr/>
            </p:nvSpPr>
            <p:spPr bwMode="auto">
              <a:xfrm>
                <a:off x="1720" y="3048"/>
                <a:ext cx="128" cy="20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Line 16"/>
              <p:cNvSpPr>
                <a:spLocks noChangeShapeType="1"/>
              </p:cNvSpPr>
              <p:nvPr/>
            </p:nvSpPr>
            <p:spPr bwMode="auto">
              <a:xfrm rot="10800000" flipH="1">
                <a:off x="1848" y="2928"/>
                <a:ext cx="144" cy="32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Line 17"/>
              <p:cNvSpPr>
                <a:spLocks noChangeShapeType="1"/>
              </p:cNvSpPr>
              <p:nvPr/>
            </p:nvSpPr>
            <p:spPr bwMode="auto">
              <a:xfrm>
                <a:off x="2504" y="3040"/>
                <a:ext cx="208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Line 18"/>
              <p:cNvSpPr>
                <a:spLocks noChangeShapeType="1"/>
              </p:cNvSpPr>
              <p:nvPr/>
            </p:nvSpPr>
            <p:spPr bwMode="auto">
              <a:xfrm rot="10800000">
                <a:off x="1985" y="2934"/>
                <a:ext cx="151" cy="31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Line 19"/>
              <p:cNvSpPr>
                <a:spLocks noChangeShapeType="1"/>
              </p:cNvSpPr>
              <p:nvPr/>
            </p:nvSpPr>
            <p:spPr bwMode="auto">
              <a:xfrm rot="10800000" flipH="1">
                <a:off x="2128" y="2928"/>
                <a:ext cx="144" cy="32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Line 20"/>
              <p:cNvSpPr>
                <a:spLocks noChangeShapeType="1"/>
              </p:cNvSpPr>
              <p:nvPr/>
            </p:nvSpPr>
            <p:spPr bwMode="auto">
              <a:xfrm rot="10800000">
                <a:off x="2265" y="2934"/>
                <a:ext cx="151" cy="31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Line 21"/>
              <p:cNvSpPr>
                <a:spLocks noChangeShapeType="1"/>
              </p:cNvSpPr>
              <p:nvPr/>
            </p:nvSpPr>
            <p:spPr bwMode="auto">
              <a:xfrm flipH="1">
                <a:off x="2416" y="3040"/>
                <a:ext cx="104" cy="20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2" name="Line 22"/>
            <p:cNvSpPr>
              <a:spLocks noChangeShapeType="1"/>
            </p:cNvSpPr>
            <p:nvPr/>
          </p:nvSpPr>
          <p:spPr bwMode="auto">
            <a:xfrm>
              <a:off x="2112" y="2832"/>
              <a:ext cx="58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stealth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13" name="Object 4"/>
            <p:cNvGraphicFramePr>
              <a:graphicFrameLocks noChangeAspect="1"/>
            </p:cNvGraphicFramePr>
            <p:nvPr/>
          </p:nvGraphicFramePr>
          <p:xfrm>
            <a:off x="2064" y="2544"/>
            <a:ext cx="492" cy="2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354" name="Equation" r:id="rId4" imgW="393700" imgH="165100" progId="Equation.DSMT4">
                    <p:embed/>
                  </p:oleObj>
                </mc:Choice>
                <mc:Fallback>
                  <p:oleObj name="Equation" r:id="rId4" imgW="393700" imgH="165100" progId="Equation.DSMT4">
                    <p:embed/>
                    <p:pic>
                      <p:nvPicPr>
                        <p:cNvPr id="13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64" y="2544"/>
                          <a:ext cx="492" cy="20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" name="Object 5"/>
            <p:cNvGraphicFramePr>
              <a:graphicFrameLocks noChangeAspect="1"/>
            </p:cNvGraphicFramePr>
            <p:nvPr/>
          </p:nvGraphicFramePr>
          <p:xfrm>
            <a:off x="3360" y="3744"/>
            <a:ext cx="461" cy="19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355" name="Equation" r:id="rId6" imgW="368300" imgH="152400" progId="Equation.DSMT4">
                    <p:embed/>
                  </p:oleObj>
                </mc:Choice>
                <mc:Fallback>
                  <p:oleObj name="Equation" r:id="rId6" imgW="368300" imgH="152400" progId="Equation.DSMT4">
                    <p:embed/>
                    <p:pic>
                      <p:nvPicPr>
                        <p:cNvPr id="14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60" y="3744"/>
                          <a:ext cx="461" cy="19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" name="Line 25"/>
            <p:cNvSpPr>
              <a:spLocks noChangeShapeType="1"/>
            </p:cNvSpPr>
            <p:nvPr/>
          </p:nvSpPr>
          <p:spPr bwMode="auto">
            <a:xfrm flipH="1">
              <a:off x="2976" y="2400"/>
              <a:ext cx="624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16" name="Object 6"/>
            <p:cNvGraphicFramePr>
              <a:graphicFrameLocks noChangeAspect="1"/>
            </p:cNvGraphicFramePr>
            <p:nvPr/>
          </p:nvGraphicFramePr>
          <p:xfrm>
            <a:off x="2496" y="2160"/>
            <a:ext cx="921" cy="19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356" name="Equation" r:id="rId8" imgW="736600" imgH="152400" progId="Equation.DSMT4">
                    <p:embed/>
                  </p:oleObj>
                </mc:Choice>
                <mc:Fallback>
                  <p:oleObj name="Equation" r:id="rId8" imgW="736600" imgH="152400" progId="Equation.DSMT4">
                    <p:embed/>
                    <p:pic>
                      <p:nvPicPr>
                        <p:cNvPr id="16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96" y="2160"/>
                          <a:ext cx="921" cy="19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5" name="Object 2"/>
          <p:cNvGraphicFramePr>
            <a:graphicFrameLocks noChangeAspect="1"/>
          </p:cNvGraphicFramePr>
          <p:nvPr/>
        </p:nvGraphicFramePr>
        <p:xfrm>
          <a:off x="2216150" y="2177163"/>
          <a:ext cx="4718050" cy="1700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57" name="Equation" r:id="rId10" imgW="2781300" imgH="1003300" progId="Equation.DSMT4">
                  <p:embed/>
                </p:oleObj>
              </mc:Choice>
              <mc:Fallback>
                <p:oleObj name="Equation" r:id="rId10" imgW="2781300" imgH="1003300" progId="Equation.DSMT4">
                  <p:embed/>
                  <p:pic>
                    <p:nvPicPr>
                      <p:cNvPr id="25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16150" y="2177163"/>
                        <a:ext cx="4718050" cy="1700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Text Box 28"/>
          <p:cNvSpPr txBox="1">
            <a:spLocks/>
          </p:cNvSpPr>
          <p:nvPr/>
        </p:nvSpPr>
        <p:spPr bwMode="auto">
          <a:xfrm>
            <a:off x="1133423" y="4447795"/>
            <a:ext cx="749764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altLang="en-US" sz="1600" dirty="0">
                <a:solidFill>
                  <a:schemeClr val="accent1"/>
                </a:solidFill>
                <a:latin typeface="Palatino Linotype" charset="0"/>
                <a:ea typeface="Palatino Linotype" charset="0"/>
                <a:cs typeface="Palatino Linotype" charset="0"/>
              </a:rPr>
              <a:t>If we know the total energy in the system, we can use that information and the total energy expression to determine the velocity at x = -0.2 meters.</a:t>
            </a:r>
          </a:p>
        </p:txBody>
      </p:sp>
      <p:graphicFrame>
        <p:nvGraphicFramePr>
          <p:cNvPr id="27" name="Object 3"/>
          <p:cNvGraphicFramePr>
            <a:graphicFrameLocks noChangeAspect="1"/>
          </p:cNvGraphicFramePr>
          <p:nvPr/>
        </p:nvGraphicFramePr>
        <p:xfrm>
          <a:off x="2186209" y="5163251"/>
          <a:ext cx="5276850" cy="989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58" name="Equation" r:id="rId12" imgW="3111500" imgH="584200" progId="Equation.DSMT4">
                  <p:embed/>
                </p:oleObj>
              </mc:Choice>
              <mc:Fallback>
                <p:oleObj name="Equation" r:id="rId12" imgW="3111500" imgH="584200" progId="Equation.DSMT4">
                  <p:embed/>
                  <p:pic>
                    <p:nvPicPr>
                      <p:cNvPr id="2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86209" y="5163251"/>
                        <a:ext cx="5276850" cy="989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57709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utoUpdateAnimBg="0"/>
      <p:bldP spid="5" grpId="0" build="p" autoUpdateAnimBg="0"/>
      <p:bldP spid="2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8"/>
          <p:cNvGrpSpPr>
            <a:grpSpLocks/>
          </p:cNvGrpSpPr>
          <p:nvPr/>
        </p:nvGrpSpPr>
        <p:grpSpPr bwMode="auto">
          <a:xfrm>
            <a:off x="5715000" y="33162"/>
            <a:ext cx="3429000" cy="1603375"/>
            <a:chOff x="527" y="2160"/>
            <a:chExt cx="3793" cy="1774"/>
          </a:xfrm>
        </p:grpSpPr>
        <p:sp>
          <p:nvSpPr>
            <p:cNvPr id="5" name="Line 9"/>
            <p:cNvSpPr>
              <a:spLocks noChangeShapeType="1"/>
            </p:cNvSpPr>
            <p:nvPr/>
          </p:nvSpPr>
          <p:spPr bwMode="auto">
            <a:xfrm>
              <a:off x="527" y="3447"/>
              <a:ext cx="3793" cy="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AutoShape 10"/>
            <p:cNvSpPr>
              <a:spLocks noChangeArrowheads="1"/>
            </p:cNvSpPr>
            <p:nvPr/>
          </p:nvSpPr>
          <p:spPr bwMode="auto">
            <a:xfrm rot="-5390632">
              <a:off x="712" y="2647"/>
              <a:ext cx="800" cy="800"/>
            </a:xfrm>
            <a:prstGeom prst="rtTriangle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7" name="Rectangle 11"/>
            <p:cNvSpPr>
              <a:spLocks noChangeArrowheads="1"/>
            </p:cNvSpPr>
            <p:nvPr/>
          </p:nvSpPr>
          <p:spPr bwMode="auto">
            <a:xfrm>
              <a:off x="2712" y="2640"/>
              <a:ext cx="512" cy="808"/>
            </a:xfrm>
            <a:prstGeom prst="rect">
              <a:avLst/>
            </a:prstGeom>
            <a:solidFill>
              <a:schemeClr val="accent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8" name="Line 12"/>
            <p:cNvSpPr>
              <a:spLocks noChangeShapeType="1"/>
            </p:cNvSpPr>
            <p:nvPr/>
          </p:nvSpPr>
          <p:spPr bwMode="auto">
            <a:xfrm>
              <a:off x="3600" y="2256"/>
              <a:ext cx="0" cy="145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9" name="Group 13"/>
            <p:cNvGrpSpPr>
              <a:grpSpLocks/>
            </p:cNvGrpSpPr>
            <p:nvPr/>
          </p:nvGrpSpPr>
          <p:grpSpPr bwMode="auto">
            <a:xfrm>
              <a:off x="1512" y="2928"/>
              <a:ext cx="1200" cy="320"/>
              <a:chOff x="1512" y="2928"/>
              <a:chExt cx="1200" cy="320"/>
            </a:xfrm>
          </p:grpSpPr>
          <p:sp>
            <p:nvSpPr>
              <p:cNvPr id="15" name="Line 14"/>
              <p:cNvSpPr>
                <a:spLocks noChangeShapeType="1"/>
              </p:cNvSpPr>
              <p:nvPr/>
            </p:nvSpPr>
            <p:spPr bwMode="auto">
              <a:xfrm>
                <a:off x="1512" y="3040"/>
                <a:ext cx="208" cy="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Line 15"/>
              <p:cNvSpPr>
                <a:spLocks noChangeShapeType="1"/>
              </p:cNvSpPr>
              <p:nvPr/>
            </p:nvSpPr>
            <p:spPr bwMode="auto">
              <a:xfrm>
                <a:off x="1720" y="3048"/>
                <a:ext cx="128" cy="20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Line 16"/>
              <p:cNvSpPr>
                <a:spLocks noChangeShapeType="1"/>
              </p:cNvSpPr>
              <p:nvPr/>
            </p:nvSpPr>
            <p:spPr bwMode="auto">
              <a:xfrm rot="10800000" flipH="1">
                <a:off x="1848" y="2928"/>
                <a:ext cx="144" cy="32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Line 17"/>
              <p:cNvSpPr>
                <a:spLocks noChangeShapeType="1"/>
              </p:cNvSpPr>
              <p:nvPr/>
            </p:nvSpPr>
            <p:spPr bwMode="auto">
              <a:xfrm>
                <a:off x="2504" y="3040"/>
                <a:ext cx="208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Line 18"/>
              <p:cNvSpPr>
                <a:spLocks noChangeShapeType="1"/>
              </p:cNvSpPr>
              <p:nvPr/>
            </p:nvSpPr>
            <p:spPr bwMode="auto">
              <a:xfrm rot="10800000">
                <a:off x="1985" y="2934"/>
                <a:ext cx="151" cy="31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Line 19"/>
              <p:cNvSpPr>
                <a:spLocks noChangeShapeType="1"/>
              </p:cNvSpPr>
              <p:nvPr/>
            </p:nvSpPr>
            <p:spPr bwMode="auto">
              <a:xfrm rot="10800000" flipH="1">
                <a:off x="2128" y="2928"/>
                <a:ext cx="144" cy="32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Line 20"/>
              <p:cNvSpPr>
                <a:spLocks noChangeShapeType="1"/>
              </p:cNvSpPr>
              <p:nvPr/>
            </p:nvSpPr>
            <p:spPr bwMode="auto">
              <a:xfrm rot="10800000">
                <a:off x="2265" y="2934"/>
                <a:ext cx="151" cy="31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Line 21"/>
              <p:cNvSpPr>
                <a:spLocks noChangeShapeType="1"/>
              </p:cNvSpPr>
              <p:nvPr/>
            </p:nvSpPr>
            <p:spPr bwMode="auto">
              <a:xfrm flipH="1">
                <a:off x="2416" y="3040"/>
                <a:ext cx="104" cy="20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0" name="Line 22"/>
            <p:cNvSpPr>
              <a:spLocks noChangeShapeType="1"/>
            </p:cNvSpPr>
            <p:nvPr/>
          </p:nvSpPr>
          <p:spPr bwMode="auto">
            <a:xfrm>
              <a:off x="2112" y="2832"/>
              <a:ext cx="58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stealth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11" name="Object 4"/>
            <p:cNvGraphicFramePr>
              <a:graphicFrameLocks noChangeAspect="1"/>
            </p:cNvGraphicFramePr>
            <p:nvPr/>
          </p:nvGraphicFramePr>
          <p:xfrm>
            <a:off x="2064" y="2544"/>
            <a:ext cx="492" cy="2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78" name="Equation" r:id="rId4" imgW="393700" imgH="165100" progId="Equation.DSMT4">
                    <p:embed/>
                  </p:oleObj>
                </mc:Choice>
                <mc:Fallback>
                  <p:oleObj name="Equation" r:id="rId4" imgW="393700" imgH="165100" progId="Equation.DSMT4">
                    <p:embed/>
                    <p:pic>
                      <p:nvPicPr>
                        <p:cNvPr id="11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64" y="2544"/>
                          <a:ext cx="492" cy="20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" name="Object 5"/>
            <p:cNvGraphicFramePr>
              <a:graphicFrameLocks noChangeAspect="1"/>
            </p:cNvGraphicFramePr>
            <p:nvPr/>
          </p:nvGraphicFramePr>
          <p:xfrm>
            <a:off x="3360" y="3744"/>
            <a:ext cx="461" cy="19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79" name="Equation" r:id="rId6" imgW="368300" imgH="152400" progId="Equation.DSMT4">
                    <p:embed/>
                  </p:oleObj>
                </mc:Choice>
                <mc:Fallback>
                  <p:oleObj name="Equation" r:id="rId6" imgW="368300" imgH="152400" progId="Equation.DSMT4">
                    <p:embed/>
                    <p:pic>
                      <p:nvPicPr>
                        <p:cNvPr id="12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60" y="3744"/>
                          <a:ext cx="461" cy="19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" name="Line 25"/>
            <p:cNvSpPr>
              <a:spLocks noChangeShapeType="1"/>
            </p:cNvSpPr>
            <p:nvPr/>
          </p:nvSpPr>
          <p:spPr bwMode="auto">
            <a:xfrm flipH="1">
              <a:off x="2976" y="2400"/>
              <a:ext cx="624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14" name="Object 6"/>
            <p:cNvGraphicFramePr>
              <a:graphicFrameLocks noChangeAspect="1"/>
            </p:cNvGraphicFramePr>
            <p:nvPr/>
          </p:nvGraphicFramePr>
          <p:xfrm>
            <a:off x="2496" y="2160"/>
            <a:ext cx="921" cy="19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80" name="Equation" r:id="rId8" imgW="736600" imgH="152400" progId="Equation.DSMT4">
                    <p:embed/>
                  </p:oleObj>
                </mc:Choice>
                <mc:Fallback>
                  <p:oleObj name="Equation" r:id="rId8" imgW="736600" imgH="152400" progId="Equation.DSMT4">
                    <p:embed/>
                    <p:pic>
                      <p:nvPicPr>
                        <p:cNvPr id="14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96" y="2160"/>
                          <a:ext cx="921" cy="19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3" name="Rectangle 4"/>
          <p:cNvSpPr>
            <a:spLocks noChangeArrowheads="1"/>
          </p:cNvSpPr>
          <p:nvPr/>
        </p:nvSpPr>
        <p:spPr bwMode="auto">
          <a:xfrm>
            <a:off x="583670" y="1284047"/>
            <a:ext cx="7327679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altLang="en-US" sz="2200" dirty="0">
                <a:solidFill>
                  <a:schemeClr val="tx1"/>
                </a:solidFill>
                <a:latin typeface="Palatino Linotype" charset="0"/>
                <a:ea typeface="Palatino Linotype" charset="0"/>
                <a:cs typeface="Palatino Linotype" charset="0"/>
              </a:rPr>
              <a:t>c.) Determine its maximum deflection (distance from x = 0).</a:t>
            </a:r>
          </a:p>
        </p:txBody>
      </p:sp>
      <p:sp>
        <p:nvSpPr>
          <p:cNvPr id="24" name="Rectangle 5"/>
          <p:cNvSpPr>
            <a:spLocks noChangeArrowheads="1"/>
          </p:cNvSpPr>
          <p:nvPr/>
        </p:nvSpPr>
        <p:spPr bwMode="auto">
          <a:xfrm>
            <a:off x="587375" y="4183167"/>
            <a:ext cx="920432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altLang="en-US" sz="2200" dirty="0">
                <a:solidFill>
                  <a:schemeClr val="tx1"/>
                </a:solidFill>
                <a:latin typeface="Palatino Linotype" charset="0"/>
                <a:ea typeface="Palatino Linotype" charset="0"/>
                <a:cs typeface="Palatino Linotype" charset="0"/>
              </a:rPr>
              <a:t>d.) At what coordinate will its potential and kinetic energy be equal?</a:t>
            </a:r>
          </a:p>
        </p:txBody>
      </p:sp>
      <p:sp>
        <p:nvSpPr>
          <p:cNvPr id="25" name="Text Box 28"/>
          <p:cNvSpPr txBox="1">
            <a:spLocks/>
          </p:cNvSpPr>
          <p:nvPr/>
        </p:nvSpPr>
        <p:spPr bwMode="auto">
          <a:xfrm>
            <a:off x="749300" y="1957193"/>
            <a:ext cx="78486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altLang="en-US" sz="1600" dirty="0">
                <a:solidFill>
                  <a:schemeClr val="accent1"/>
                </a:solidFill>
                <a:latin typeface="Palatino Linotype" charset="0"/>
                <a:ea typeface="Palatino Linotype" charset="0"/>
                <a:cs typeface="Palatino Linotype" charset="0"/>
              </a:rPr>
              <a:t>At maximum deflection, the body isn’t moving so the kinetic energy is zero, and all the energy in the system is potential.  </a:t>
            </a:r>
            <a:r>
              <a:rPr lang="en-US" altLang="en-US" sz="1600" dirty="0" err="1">
                <a:solidFill>
                  <a:schemeClr val="accent1"/>
                </a:solidFill>
                <a:latin typeface="Palatino Linotype" charset="0"/>
                <a:ea typeface="Palatino Linotype" charset="0"/>
                <a:cs typeface="Palatino Linotype" charset="0"/>
              </a:rPr>
              <a:t>Sooo</a:t>
            </a:r>
            <a:r>
              <a:rPr lang="en-US" altLang="en-US" sz="1600" dirty="0">
                <a:solidFill>
                  <a:schemeClr val="accent1"/>
                </a:solidFill>
                <a:latin typeface="Palatino Linotype" charset="0"/>
                <a:ea typeface="Palatino Linotype" charset="0"/>
                <a:cs typeface="Palatino Linotype" charset="0"/>
              </a:rPr>
              <a:t> . . . </a:t>
            </a:r>
          </a:p>
        </p:txBody>
      </p:sp>
      <p:graphicFrame>
        <p:nvGraphicFramePr>
          <p:cNvPr id="26" name="Object 2"/>
          <p:cNvGraphicFramePr>
            <a:graphicFrameLocks noChangeAspect="1"/>
          </p:cNvGraphicFramePr>
          <p:nvPr/>
        </p:nvGraphicFramePr>
        <p:xfrm>
          <a:off x="2797857" y="2638518"/>
          <a:ext cx="3382962" cy="1439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81" name="Equation" r:id="rId10" imgW="1993900" imgH="850900" progId="Equation.DSMT4">
                  <p:embed/>
                </p:oleObj>
              </mc:Choice>
              <mc:Fallback>
                <p:oleObj name="Equation" r:id="rId10" imgW="1993900" imgH="850900" progId="Equation.DSMT4">
                  <p:embed/>
                  <p:pic>
                    <p:nvPicPr>
                      <p:cNvPr id="2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97857" y="2638518"/>
                        <a:ext cx="3382962" cy="1439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Text Box 30"/>
          <p:cNvSpPr txBox="1">
            <a:spLocks/>
          </p:cNvSpPr>
          <p:nvPr/>
        </p:nvSpPr>
        <p:spPr bwMode="auto">
          <a:xfrm>
            <a:off x="1333500" y="4716567"/>
            <a:ext cx="92964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altLang="en-US" sz="1600" dirty="0">
                <a:solidFill>
                  <a:schemeClr val="accent1"/>
                </a:solidFill>
                <a:latin typeface="Palatino Linotype" charset="0"/>
                <a:ea typeface="Palatino Linotype" charset="0"/>
                <a:cs typeface="Palatino Linotype" charset="0"/>
              </a:rPr>
              <a:t>This will occur when </a:t>
            </a:r>
            <a:r>
              <a:rPr lang="en-US" altLang="en-US" sz="1600" u="sng" dirty="0">
                <a:solidFill>
                  <a:schemeClr val="accent1"/>
                </a:solidFill>
                <a:latin typeface="Palatino Linotype" charset="0"/>
                <a:ea typeface="Palatino Linotype" charset="0"/>
                <a:cs typeface="Palatino Linotype" charset="0"/>
              </a:rPr>
              <a:t>half</a:t>
            </a:r>
            <a:r>
              <a:rPr lang="en-US" altLang="en-US" sz="1600" dirty="0">
                <a:solidFill>
                  <a:schemeClr val="accent1"/>
                </a:solidFill>
                <a:latin typeface="Palatino Linotype" charset="0"/>
                <a:ea typeface="Palatino Linotype" charset="0"/>
                <a:cs typeface="Palatino Linotype" charset="0"/>
              </a:rPr>
              <a:t> the 6.76 joules is wrapped up in potential energy, or: </a:t>
            </a:r>
          </a:p>
        </p:txBody>
      </p:sp>
      <p:graphicFrame>
        <p:nvGraphicFramePr>
          <p:cNvPr id="28" name="Object 3"/>
          <p:cNvGraphicFramePr>
            <a:graphicFrameLocks noChangeAspect="1"/>
          </p:cNvGraphicFramePr>
          <p:nvPr/>
        </p:nvGraphicFramePr>
        <p:xfrm>
          <a:off x="3094190" y="5088598"/>
          <a:ext cx="2306638" cy="1052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82" name="Equation" r:id="rId12" imgW="1358900" imgH="622300" progId="Equation.DSMT4">
                  <p:embed/>
                </p:oleObj>
              </mc:Choice>
              <mc:Fallback>
                <p:oleObj name="Equation" r:id="rId12" imgW="1358900" imgH="622300" progId="Equation.DSMT4">
                  <p:embed/>
                  <p:pic>
                    <p:nvPicPr>
                      <p:cNvPr id="28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94190" y="5088598"/>
                        <a:ext cx="2306638" cy="1052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03358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uild="p" autoUpdateAnimBg="0"/>
      <p:bldP spid="24" grpId="0" build="p" autoUpdateAnimBg="0"/>
      <p:bldP spid="25" grpId="0"/>
      <p:bldP spid="2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Toy gun launch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07404"/>
            <a:ext cx="8229600" cy="14696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A 5.3 gram ball is projected by a spring in a gun. The spring’s spring constant is 8.0 N/m. If the gun barrel is 15 cm and a constant frictional force of .032 N exists between the ball and the barrel, what is the ball’s speed when it leaves the barrel. Assume the spring was compressed 5.0 cm for the launch?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7620" y="3146256"/>
            <a:ext cx="3876041" cy="2783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0781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611" y="1189525"/>
            <a:ext cx="4703873" cy="7613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Using conservation of energy on the ball, we get: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3484" y="559173"/>
            <a:ext cx="3876041" cy="2783327"/>
          </a:xfrm>
          <a:prstGeom prst="rect">
            <a:avLst/>
          </a:prstGeom>
        </p:spPr>
      </p:pic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637D1C5D-784D-4E45-B68C-CA5C8AB3480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64012" y="3674056"/>
          <a:ext cx="7215729" cy="17231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8" r:id="rId5" imgW="4889500" imgH="1168400" progId="Equation.DSMT4">
                  <p:embed/>
                </p:oleObj>
              </mc:Choice>
              <mc:Fallback>
                <p:oleObj r:id="rId5" imgW="4889500" imgH="1168400" progId="Equation.DSMT4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637D1C5D-784D-4E45-B68C-CA5C8AB3480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64012" y="3674056"/>
                        <a:ext cx="7215729" cy="17231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31580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33376</TotalTime>
  <Words>943</Words>
  <Application>Microsoft Macintosh PowerPoint</Application>
  <PresentationFormat>On-screen Show (4:3)</PresentationFormat>
  <Paragraphs>53</Paragraphs>
  <Slides>11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22" baseType="lpstr">
      <vt:lpstr>Apple Chancery</vt:lpstr>
      <vt:lpstr>Arial</vt:lpstr>
      <vt:lpstr>Calibri</vt:lpstr>
      <vt:lpstr>Cambria Math</vt:lpstr>
      <vt:lpstr>Gill Sans</vt:lpstr>
      <vt:lpstr>Palatino Linotype</vt:lpstr>
      <vt:lpstr>Times New Roman</vt:lpstr>
      <vt:lpstr>Wingdings</vt:lpstr>
      <vt:lpstr>Office Theme</vt:lpstr>
      <vt:lpstr>Equation</vt:lpstr>
      <vt:lpstr>Equation.DSMT4</vt:lpstr>
      <vt:lpstr>General announcements</vt:lpstr>
      <vt:lpstr>Gravitational PE</vt:lpstr>
      <vt:lpstr>Springs!</vt:lpstr>
      <vt:lpstr>Springs!</vt:lpstr>
      <vt:lpstr>Spring potential energy</vt:lpstr>
      <vt:lpstr>Spring potential energy</vt:lpstr>
      <vt:lpstr>Spring energy example</vt:lpstr>
      <vt:lpstr>PowerPoint Presentation</vt:lpstr>
      <vt:lpstr>PowerPoint Presentation</vt:lpstr>
      <vt:lpstr>Toy gun launch</vt:lpstr>
      <vt:lpstr>PowerPoint Presentation</vt:lpstr>
    </vt:vector>
  </TitlesOfParts>
  <Company>Polytechnic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Craig Fletcher</dc:creator>
  <cp:lastModifiedBy>Microsoft Office User</cp:lastModifiedBy>
  <cp:revision>701</cp:revision>
  <cp:lastPrinted>2017-11-14T01:56:41Z</cp:lastPrinted>
  <dcterms:created xsi:type="dcterms:W3CDTF">2017-08-16T17:34:12Z</dcterms:created>
  <dcterms:modified xsi:type="dcterms:W3CDTF">2020-09-19T22:58:22Z</dcterms:modified>
</cp:coreProperties>
</file>