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61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/>
    <p:restoredTop sz="91345"/>
  </p:normalViewPr>
  <p:slideViewPr>
    <p:cSldViewPr snapToGrid="0" snapToObjects="1">
      <p:cViewPr varScale="1">
        <p:scale>
          <a:sx n="115" d="100"/>
          <a:sy n="115" d="100"/>
        </p:scale>
        <p:origin x="23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0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4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4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1270920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we know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0307" y="1166018"/>
                <a:ext cx="8709103" cy="4525963"/>
              </a:xfrm>
            </p:spPr>
            <p:txBody>
              <a:bodyPr/>
              <a:lstStyle/>
              <a:p>
                <a:r>
                  <a:rPr lang="en-US" dirty="0"/>
                  <a:t>  Work-Energy Theorem: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𝑛𝑒𝑡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Δ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𝐾𝐸</m:t>
                    </m:r>
                  </m:oMath>
                </a14:m>
                <a:endParaRPr lang="en-US" b="0" dirty="0">
                  <a:ea typeface="Cambria Math" charset="0"/>
                  <a:cs typeface="Cambria Math" charset="0"/>
                </a:endParaRPr>
              </a:p>
              <a:p>
                <a:r>
                  <a:rPr lang="en-US" dirty="0">
                    <a:ea typeface="Cambria Math" charset="0"/>
                    <a:cs typeface="Cambria Math" charset="0"/>
                  </a:rPr>
                  <a:t>  Total (mechanical) energy is ∑KE + ∑ U at any point</a:t>
                </a:r>
              </a:p>
              <a:p>
                <a:pPr lvl="1"/>
                <a:r>
                  <a:rPr lang="en-US" b="0" dirty="0">
                    <a:ea typeface="Cambria Math" charset="0"/>
                    <a:cs typeface="Cambria Math" charset="0"/>
                  </a:rPr>
                  <a:t>KE = ½ mv</a:t>
                </a:r>
                <a:r>
                  <a:rPr lang="en-US" b="0" baseline="30000" dirty="0">
                    <a:ea typeface="Cambria Math" charset="0"/>
                    <a:cs typeface="Cambria Math" charset="0"/>
                  </a:rPr>
                  <a:t>2</a:t>
                </a:r>
                <a:endParaRPr lang="en-US" b="0" dirty="0">
                  <a:ea typeface="Cambria Math" charset="0"/>
                  <a:cs typeface="Cambria Math" charset="0"/>
                </a:endParaRPr>
              </a:p>
              <a:p>
                <a:r>
                  <a:rPr lang="en-US" dirty="0"/>
                  <a:t>  Gravity is a conservative force </a:t>
                </a:r>
                <a:r>
                  <a:rPr lang="mr-IN" dirty="0"/>
                  <a:t>–</a:t>
                </a:r>
                <a:r>
                  <a:rPr lang="en-US" dirty="0"/>
                  <a:t> does not change total energy</a:t>
                </a:r>
              </a:p>
              <a:p>
                <a:pPr lvl="1"/>
                <a:r>
                  <a:rPr lang="en-US" dirty="0"/>
                  <a:t>Its potential energy function is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𝑚𝑔𝑦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Does work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=−(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 Ideal springs also exert conservative forces</a:t>
                </a:r>
              </a:p>
              <a:p>
                <a:pPr lvl="1"/>
                <a:r>
                  <a:rPr lang="en-US" dirty="0"/>
                  <a:t>Spring potential energy function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𝑠𝑝𝑟𝑖𝑛𝑔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charset="0"/>
                      </a:rPr>
                      <m:t>𝑘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x is displacement from equilibrium position; k is spring constant</a:t>
                </a:r>
              </a:p>
              <a:p>
                <a:r>
                  <a:rPr lang="en-US" dirty="0"/>
                  <a:t>  Conservation of energy states: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0307" y="1166018"/>
                <a:ext cx="8709103" cy="4525963"/>
              </a:xfrm>
              <a:blipFill>
                <a:blip r:embed="rId4"/>
                <a:stretch>
                  <a:fillRect l="-873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776736"/>
              </p:ext>
            </p:extLst>
          </p:nvPr>
        </p:nvGraphicFramePr>
        <p:xfrm>
          <a:off x="2046399" y="5493208"/>
          <a:ext cx="525303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5" imgW="3200400" imgH="558800" progId="Equation.DSMT4">
                  <p:embed/>
                </p:oleObj>
              </mc:Choice>
              <mc:Fallback>
                <p:oleObj name="Equation" r:id="rId5" imgW="3200400" imgH="558800" progId="Equation.DSMT4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6399" y="5493208"/>
                        <a:ext cx="5253038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818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F-d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Given a graph of force vs displacement, how could you calculate the work done?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412890-218C-6A44-B000-60E27DE1E166}"/>
              </a:ext>
            </a:extLst>
          </p:cNvPr>
          <p:cNvGrpSpPr/>
          <p:nvPr/>
        </p:nvGrpSpPr>
        <p:grpSpPr>
          <a:xfrm>
            <a:off x="655355" y="2746607"/>
            <a:ext cx="4604986" cy="3248160"/>
            <a:chOff x="822959" y="2222500"/>
            <a:chExt cx="4604986" cy="324816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2959" y="2222500"/>
              <a:ext cx="4604986" cy="3248160"/>
            </a:xfrm>
            <a:prstGeom prst="rect">
              <a:avLst/>
            </a:prstGeom>
          </p:spPr>
        </p:pic>
        <p:sp>
          <p:nvSpPr>
            <p:cNvPr id="6" name="Right Triangle 5"/>
            <p:cNvSpPr/>
            <p:nvPr/>
          </p:nvSpPr>
          <p:spPr>
            <a:xfrm flipH="1">
              <a:off x="1498600" y="3771900"/>
              <a:ext cx="901700" cy="876300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427945" y="3263900"/>
            <a:ext cx="30607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On an </a:t>
            </a:r>
            <a:r>
              <a:rPr lang="en-US" dirty="0" err="1">
                <a:solidFill>
                  <a:schemeClr val="accent1"/>
                </a:solidFill>
              </a:rPr>
              <a:t>Fd</a:t>
            </a:r>
            <a:r>
              <a:rPr lang="en-US" dirty="0">
                <a:solidFill>
                  <a:schemeClr val="accent1"/>
                </a:solidFill>
              </a:rPr>
              <a:t> graph, the work done in any segment is the </a:t>
            </a:r>
            <a:r>
              <a:rPr lang="en-US" u="sng" dirty="0">
                <a:solidFill>
                  <a:schemeClr val="accent1"/>
                </a:solidFill>
              </a:rPr>
              <a:t>area under the graph</a:t>
            </a:r>
            <a:r>
              <a:rPr lang="en-US" dirty="0">
                <a:solidFill>
                  <a:schemeClr val="accent1"/>
                </a:solidFill>
              </a:rPr>
              <a:t>. To get net work, add up each segment!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What happens if the graph dips into </a:t>
            </a:r>
            <a:r>
              <a:rPr lang="mr-IN" dirty="0">
                <a:solidFill>
                  <a:schemeClr val="accent1"/>
                </a:solidFill>
              </a:rPr>
              <a:t>–</a:t>
            </a:r>
            <a:r>
              <a:rPr lang="en-US" dirty="0">
                <a:solidFill>
                  <a:schemeClr val="accent1"/>
                </a:solidFill>
              </a:rPr>
              <a:t>F territory? (-work is done)</a:t>
            </a:r>
          </a:p>
        </p:txBody>
      </p:sp>
    </p:spTree>
    <p:extLst>
      <p:ext uri="{BB962C8B-B14F-4D97-AF65-F5344CB8AC3E}">
        <p14:creationId xmlns:p14="http://schemas.microsoft.com/office/powerpoint/2010/main" val="68162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6444"/>
            <a:ext cx="8229600" cy="1143000"/>
          </a:xfrm>
        </p:spPr>
        <p:txBody>
          <a:bodyPr/>
          <a:lstStyle/>
          <a:p>
            <a:r>
              <a:rPr lang="en-US" dirty="0" err="1"/>
              <a:t>Fd</a:t>
            </a:r>
            <a:r>
              <a:rPr lang="en-US" dirty="0"/>
              <a:t>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81" y="909759"/>
            <a:ext cx="8697937" cy="2059446"/>
          </a:xfrm>
        </p:spPr>
        <p:txBody>
          <a:bodyPr/>
          <a:lstStyle/>
          <a:p>
            <a:r>
              <a:rPr lang="en-US" dirty="0"/>
              <a:t>  Given the force vs displacement graph below, determine:</a:t>
            </a:r>
          </a:p>
          <a:p>
            <a:pPr lvl="1"/>
            <a:r>
              <a:rPr lang="en-US" dirty="0"/>
              <a:t>(a) the work done for each segment of the graph (AB, BC, CD, DE)</a:t>
            </a:r>
          </a:p>
          <a:p>
            <a:pPr lvl="1"/>
            <a:r>
              <a:rPr lang="en-US" dirty="0"/>
              <a:t>(b) the net work done</a:t>
            </a:r>
          </a:p>
          <a:p>
            <a:pPr lvl="1"/>
            <a:r>
              <a:rPr lang="mr-IN" dirty="0"/>
              <a:t>(</a:t>
            </a:r>
            <a:r>
              <a:rPr lang="mr-IN" dirty="0" err="1"/>
              <a:t>c</a:t>
            </a:r>
            <a:r>
              <a:rPr lang="mr-IN" dirty="0"/>
              <a:t>)</a:t>
            </a:r>
            <a:r>
              <a:rPr lang="de-DE" dirty="0"/>
              <a:t>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object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mass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1 kg </a:t>
            </a:r>
            <a:r>
              <a:rPr lang="de-DE" dirty="0" err="1"/>
              <a:t>and</a:t>
            </a:r>
            <a:r>
              <a:rPr lang="de-DE" dirty="0"/>
              <a:t> v = 1 m/s at x = 0, </a:t>
            </a:r>
            <a:r>
              <a:rPr lang="de-DE" dirty="0" err="1"/>
              <a:t>how</a:t>
            </a:r>
            <a:r>
              <a:rPr lang="de-DE" dirty="0"/>
              <a:t> fast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moving</a:t>
            </a:r>
            <a:r>
              <a:rPr lang="de-DE" dirty="0"/>
              <a:t> at </a:t>
            </a:r>
            <a:r>
              <a:rPr lang="de-DE" dirty="0" err="1"/>
              <a:t>point</a:t>
            </a:r>
            <a:r>
              <a:rPr lang="de-DE" dirty="0"/>
              <a:t> C?</a:t>
            </a:r>
            <a:endParaRPr lang="en-US" dirty="0"/>
          </a:p>
        </p:txBody>
      </p:sp>
      <p:grpSp>
        <p:nvGrpSpPr>
          <p:cNvPr id="75" name="Group 74"/>
          <p:cNvGrpSpPr/>
          <p:nvPr/>
        </p:nvGrpSpPr>
        <p:grpSpPr>
          <a:xfrm>
            <a:off x="1511300" y="2949454"/>
            <a:ext cx="8441371" cy="3519121"/>
            <a:chOff x="1511300" y="2621329"/>
            <a:chExt cx="8441371" cy="3519121"/>
          </a:xfrm>
        </p:grpSpPr>
        <p:grpSp>
          <p:nvGrpSpPr>
            <p:cNvPr id="60" name="Group 59"/>
            <p:cNvGrpSpPr/>
            <p:nvPr/>
          </p:nvGrpSpPr>
          <p:grpSpPr>
            <a:xfrm>
              <a:off x="1511300" y="2621329"/>
              <a:ext cx="8441371" cy="3519121"/>
              <a:chOff x="2654300" y="2545129"/>
              <a:chExt cx="8441371" cy="3519121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 flipV="1">
                <a:off x="3011169" y="2876550"/>
                <a:ext cx="0" cy="31877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2871469" y="4495800"/>
                <a:ext cx="6057900" cy="190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2754628" y="2545129"/>
                <a:ext cx="8915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/>
                  <a:t>F (N)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8674097" y="4193803"/>
                <a:ext cx="8915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x (m)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2934969" y="43355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2934969" y="41323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2934969" y="39291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2934969" y="37259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2922269" y="35227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922269" y="33195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922269" y="31163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2934969" y="59611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934969" y="57579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934969" y="55547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2934969" y="53515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2922269" y="51483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2922269" y="49451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2922269" y="47419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35445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33413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3131407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41668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rot="5400000">
                <a:off x="39636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5400000">
                <a:off x="37604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rot="5400000">
                <a:off x="47637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rot="5400000">
                <a:off x="45605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5400000">
                <a:off x="43573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5400000">
                <a:off x="53860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5400000">
                <a:off x="51828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rot="5400000">
                <a:off x="49796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rot="5400000">
                <a:off x="59829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5400000">
                <a:off x="57797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rot="5400000">
                <a:off x="55638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rot="5400000">
                <a:off x="66052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rot="5400000">
                <a:off x="64020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rot="5400000">
                <a:off x="61988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rot="5400000">
                <a:off x="72148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rot="5400000">
                <a:off x="70116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rot="5400000">
                <a:off x="67957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rot="5400000">
                <a:off x="78244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rot="5400000">
                <a:off x="76212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5400000">
                <a:off x="7418069" y="45260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rot="5400000">
                <a:off x="8421369" y="45133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rot="5400000">
                <a:off x="8218169" y="45133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5400000">
                <a:off x="8014969" y="45133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5400000">
                <a:off x="8624569" y="4538761"/>
                <a:ext cx="1892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/>
              <p:cNvSpPr txBox="1"/>
              <p:nvPr/>
            </p:nvSpPr>
            <p:spPr>
              <a:xfrm>
                <a:off x="2654300" y="3141185"/>
                <a:ext cx="368300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6</a:t>
                </a:r>
              </a:p>
              <a:p>
                <a:endParaRPr lang="en-US" sz="1400" dirty="0"/>
              </a:p>
              <a:p>
                <a:r>
                  <a:rPr lang="en-US" sz="1400" dirty="0"/>
                  <a:t>4</a:t>
                </a:r>
              </a:p>
              <a:p>
                <a:endParaRPr lang="en-US" sz="1400" dirty="0"/>
              </a:p>
              <a:p>
                <a:r>
                  <a:rPr lang="en-US" sz="1400" dirty="0"/>
                  <a:t>2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661283" y="4789020"/>
                <a:ext cx="368300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-2</a:t>
                </a:r>
              </a:p>
              <a:p>
                <a:endParaRPr lang="en-US" sz="1400" dirty="0"/>
              </a:p>
              <a:p>
                <a:r>
                  <a:rPr lang="en-US" sz="1400" dirty="0"/>
                  <a:t>-4</a:t>
                </a:r>
              </a:p>
              <a:p>
                <a:endParaRPr lang="en-US" sz="1400" dirty="0"/>
              </a:p>
              <a:p>
                <a:r>
                  <a:rPr lang="en-US" sz="1400" dirty="0"/>
                  <a:t>-6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927157" y="4552212"/>
                <a:ext cx="7168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5                       10                     15                     20                    25</a:t>
                </a:r>
              </a:p>
            </p:txBody>
          </p:sp>
        </p:grpSp>
        <p:cxnSp>
          <p:nvCxnSpPr>
            <p:cNvPr id="62" name="Straight Connector 61"/>
            <p:cNvCxnSpPr/>
            <p:nvPr/>
          </p:nvCxnSpPr>
          <p:spPr>
            <a:xfrm flipV="1">
              <a:off x="1868169" y="3598961"/>
              <a:ext cx="1422400" cy="9906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3290569" y="3599538"/>
              <a:ext cx="123063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515483" y="3580756"/>
              <a:ext cx="1447800" cy="18470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5956934" y="5449995"/>
              <a:ext cx="100964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3099431" y="3229629"/>
              <a:ext cx="891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422613" y="3229629"/>
              <a:ext cx="891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822313" y="5427761"/>
              <a:ext cx="891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04341" y="5464829"/>
              <a:ext cx="891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485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33335</TotalTime>
  <Words>264</Words>
  <Application>Microsoft Macintosh PowerPoint</Application>
  <PresentationFormat>On-screen Show (4:3)</PresentationFormat>
  <Paragraphs>43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Apple Chancery</vt:lpstr>
      <vt:lpstr>Arial</vt:lpstr>
      <vt:lpstr>Calibri</vt:lpstr>
      <vt:lpstr>Cambria Math</vt:lpstr>
      <vt:lpstr>Times New Roman</vt:lpstr>
      <vt:lpstr>Office Theme</vt:lpstr>
      <vt:lpstr>Equation</vt:lpstr>
      <vt:lpstr>General announcements</vt:lpstr>
      <vt:lpstr>Things we know so far</vt:lpstr>
      <vt:lpstr>F-d graphs</vt:lpstr>
      <vt:lpstr>Fd graph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698</cp:revision>
  <cp:lastPrinted>2019-10-24T03:41:05Z</cp:lastPrinted>
  <dcterms:created xsi:type="dcterms:W3CDTF">2017-08-16T17:34:12Z</dcterms:created>
  <dcterms:modified xsi:type="dcterms:W3CDTF">2020-09-20T00:49:58Z</dcterms:modified>
</cp:coreProperties>
</file>