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463" r:id="rId3"/>
    <p:sldId id="441" r:id="rId4"/>
    <p:sldId id="443" r:id="rId5"/>
    <p:sldId id="262" r:id="rId6"/>
    <p:sldId id="449" r:id="rId7"/>
    <p:sldId id="451" r:id="rId8"/>
    <p:sldId id="452" r:id="rId9"/>
    <p:sldId id="4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2"/>
    <p:restoredTop sz="91346"/>
  </p:normalViewPr>
  <p:slideViewPr>
    <p:cSldViewPr snapToGrid="0" snapToObjects="1">
      <p:cViewPr varScale="1">
        <p:scale>
          <a:sx n="111" d="100"/>
          <a:sy n="111" d="100"/>
        </p:scale>
        <p:origin x="187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7.emf"/><Relationship Id="rId7" Type="http://schemas.openxmlformats.org/officeDocument/2006/relationships/image" Target="../media/image14.emf"/><Relationship Id="rId2" Type="http://schemas.openxmlformats.org/officeDocument/2006/relationships/image" Target="../media/image2.emf"/><Relationship Id="rId1" Type="http://schemas.openxmlformats.org/officeDocument/2006/relationships/image" Target="../media/image10.emf"/><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 Id="rId9"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17.emf"/><Relationship Id="rId7" Type="http://schemas.openxmlformats.org/officeDocument/2006/relationships/image" Target="../media/image7.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emf"/><Relationship Id="rId5" Type="http://schemas.openxmlformats.org/officeDocument/2006/relationships/image" Target="../media/image9.emf"/><Relationship Id="rId4" Type="http://schemas.openxmlformats.org/officeDocument/2006/relationships/image" Target="../media/image18.emf"/><Relationship Id="rId9"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image" Target="../media/image32.emf"/><Relationship Id="rId3" Type="http://schemas.openxmlformats.org/officeDocument/2006/relationships/image" Target="../media/image22.emf"/><Relationship Id="rId7" Type="http://schemas.openxmlformats.org/officeDocument/2006/relationships/image" Target="../media/image26.emf"/><Relationship Id="rId12" Type="http://schemas.openxmlformats.org/officeDocument/2006/relationships/image" Target="../media/image31.emf"/><Relationship Id="rId2" Type="http://schemas.openxmlformats.org/officeDocument/2006/relationships/image" Target="../media/image21.emf"/><Relationship Id="rId1" Type="http://schemas.openxmlformats.org/officeDocument/2006/relationships/image" Target="../media/image20.emf"/><Relationship Id="rId6" Type="http://schemas.openxmlformats.org/officeDocument/2006/relationships/image" Target="../media/image25.emf"/><Relationship Id="rId11" Type="http://schemas.openxmlformats.org/officeDocument/2006/relationships/image" Target="../media/image30.emf"/><Relationship Id="rId5" Type="http://schemas.openxmlformats.org/officeDocument/2006/relationships/image" Target="../media/image24.emf"/><Relationship Id="rId15" Type="http://schemas.openxmlformats.org/officeDocument/2006/relationships/image" Target="../media/image34.emf"/><Relationship Id="rId10" Type="http://schemas.openxmlformats.org/officeDocument/2006/relationships/image" Target="../media/image29.emf"/><Relationship Id="rId4" Type="http://schemas.openxmlformats.org/officeDocument/2006/relationships/image" Target="../media/image23.emf"/><Relationship Id="rId9" Type="http://schemas.openxmlformats.org/officeDocument/2006/relationships/image" Target="../media/image28.emf"/><Relationship Id="rId14"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22.emf"/><Relationship Id="rId7" Type="http://schemas.openxmlformats.org/officeDocument/2006/relationships/image" Target="../media/image35.emf"/><Relationship Id="rId12" Type="http://schemas.openxmlformats.org/officeDocument/2006/relationships/image" Target="../media/image38.emf"/><Relationship Id="rId2" Type="http://schemas.openxmlformats.org/officeDocument/2006/relationships/image" Target="../media/image21.emf"/><Relationship Id="rId1" Type="http://schemas.openxmlformats.org/officeDocument/2006/relationships/image" Target="../media/image20.emf"/><Relationship Id="rId6" Type="http://schemas.openxmlformats.org/officeDocument/2006/relationships/image" Target="../media/image27.emf"/><Relationship Id="rId11" Type="http://schemas.openxmlformats.org/officeDocument/2006/relationships/image" Target="../media/image37.emf"/><Relationship Id="rId5" Type="http://schemas.openxmlformats.org/officeDocument/2006/relationships/image" Target="../media/image24.emf"/><Relationship Id="rId10" Type="http://schemas.openxmlformats.org/officeDocument/2006/relationships/image" Target="../media/image31.emf"/><Relationship Id="rId4" Type="http://schemas.openxmlformats.org/officeDocument/2006/relationships/image" Target="../media/image23.emf"/><Relationship Id="rId9" Type="http://schemas.openxmlformats.org/officeDocument/2006/relationships/image" Target="../media/image36.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image" Target="../media/image45.emf"/><Relationship Id="rId18" Type="http://schemas.openxmlformats.org/officeDocument/2006/relationships/image" Target="../media/image50.emf"/><Relationship Id="rId3" Type="http://schemas.openxmlformats.org/officeDocument/2006/relationships/image" Target="../media/image22.emf"/><Relationship Id="rId21" Type="http://schemas.openxmlformats.org/officeDocument/2006/relationships/image" Target="../media/image31.emf"/><Relationship Id="rId7" Type="http://schemas.openxmlformats.org/officeDocument/2006/relationships/image" Target="../media/image40.emf"/><Relationship Id="rId12" Type="http://schemas.openxmlformats.org/officeDocument/2006/relationships/image" Target="../media/image44.emf"/><Relationship Id="rId17" Type="http://schemas.openxmlformats.org/officeDocument/2006/relationships/image" Target="../media/image49.emf"/><Relationship Id="rId2" Type="http://schemas.openxmlformats.org/officeDocument/2006/relationships/image" Target="../media/image21.emf"/><Relationship Id="rId16" Type="http://schemas.openxmlformats.org/officeDocument/2006/relationships/image" Target="../media/image48.emf"/><Relationship Id="rId20" Type="http://schemas.openxmlformats.org/officeDocument/2006/relationships/image" Target="../media/image52.emf"/><Relationship Id="rId1" Type="http://schemas.openxmlformats.org/officeDocument/2006/relationships/image" Target="../media/image39.emf"/><Relationship Id="rId6" Type="http://schemas.openxmlformats.org/officeDocument/2006/relationships/image" Target="../media/image27.emf"/><Relationship Id="rId11" Type="http://schemas.openxmlformats.org/officeDocument/2006/relationships/image" Target="../media/image43.emf"/><Relationship Id="rId5" Type="http://schemas.openxmlformats.org/officeDocument/2006/relationships/image" Target="../media/image24.emf"/><Relationship Id="rId15" Type="http://schemas.openxmlformats.org/officeDocument/2006/relationships/image" Target="../media/image47.emf"/><Relationship Id="rId23" Type="http://schemas.openxmlformats.org/officeDocument/2006/relationships/image" Target="../media/image54.emf"/><Relationship Id="rId10" Type="http://schemas.openxmlformats.org/officeDocument/2006/relationships/image" Target="../media/image42.emf"/><Relationship Id="rId19" Type="http://schemas.openxmlformats.org/officeDocument/2006/relationships/image" Target="../media/image51.emf"/><Relationship Id="rId4" Type="http://schemas.openxmlformats.org/officeDocument/2006/relationships/image" Target="../media/image23.emf"/><Relationship Id="rId9" Type="http://schemas.openxmlformats.org/officeDocument/2006/relationships/image" Target="../media/image41.emf"/><Relationship Id="rId14" Type="http://schemas.openxmlformats.org/officeDocument/2006/relationships/image" Target="../media/image46.emf"/><Relationship Id="rId22" Type="http://schemas.openxmlformats.org/officeDocument/2006/relationships/image" Target="../media/image5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2872485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6846858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image" Target="../media/image8.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8.bin"/><Relationship Id="rId2" Type="http://schemas.openxmlformats.org/officeDocument/2006/relationships/slideLayout" Target="../slideLayouts/slideLayout2.xml"/><Relationship Id="rId16" Type="http://schemas.openxmlformats.org/officeDocument/2006/relationships/image" Target="../media/image7.emf"/><Relationship Id="rId20" Type="http://schemas.openxmlformats.org/officeDocument/2006/relationships/image" Target="../media/image9.emf"/><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4.emf"/><Relationship Id="rId19" Type="http://schemas.openxmlformats.org/officeDocument/2006/relationships/oleObject" Target="../embeddings/oleObject9.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oleObject" Target="../embeddings/oleObject15.bin"/><Relationship Id="rId18" Type="http://schemas.openxmlformats.org/officeDocument/2006/relationships/image" Target="../media/image8.emf"/><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2.emf"/><Relationship Id="rId17" Type="http://schemas.openxmlformats.org/officeDocument/2006/relationships/oleObject" Target="../embeddings/oleObject17.bin"/><Relationship Id="rId2" Type="http://schemas.openxmlformats.org/officeDocument/2006/relationships/slideLayout" Target="../slideLayouts/slideLayout2.xml"/><Relationship Id="rId16" Type="http://schemas.openxmlformats.org/officeDocument/2006/relationships/image" Target="../media/image14.emf"/><Relationship Id="rId20" Type="http://schemas.openxmlformats.org/officeDocument/2006/relationships/image" Target="../media/image9.emf"/><Relationship Id="rId1" Type="http://schemas.openxmlformats.org/officeDocument/2006/relationships/vmlDrawing" Target="../drawings/vmlDrawing2.vml"/><Relationship Id="rId6" Type="http://schemas.openxmlformats.org/officeDocument/2006/relationships/image" Target="../media/image2.e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1.emf"/><Relationship Id="rId19" Type="http://schemas.openxmlformats.org/officeDocument/2006/relationships/oleObject" Target="../embeddings/oleObject18.bin"/><Relationship Id="rId4" Type="http://schemas.openxmlformats.org/officeDocument/2006/relationships/image" Target="../media/image10.emf"/><Relationship Id="rId9" Type="http://schemas.openxmlformats.org/officeDocument/2006/relationships/oleObject" Target="../embeddings/oleObject13.bin"/><Relationship Id="rId14" Type="http://schemas.openxmlformats.org/officeDocument/2006/relationships/image" Target="../media/image13.emf"/></Relationships>
</file>

<file path=ppt/slides/_rels/slide4.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oleObject" Target="../embeddings/oleObject24.bin"/><Relationship Id="rId18" Type="http://schemas.openxmlformats.org/officeDocument/2006/relationships/image" Target="../media/image8.e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9.emf"/><Relationship Id="rId17"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7.emf"/><Relationship Id="rId20" Type="http://schemas.openxmlformats.org/officeDocument/2006/relationships/image" Target="../media/image19.emf"/><Relationship Id="rId1" Type="http://schemas.openxmlformats.org/officeDocument/2006/relationships/vmlDrawing" Target="../drawings/vmlDrawing3.vml"/><Relationship Id="rId6" Type="http://schemas.openxmlformats.org/officeDocument/2006/relationships/image" Target="../media/image16.e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10" Type="http://schemas.openxmlformats.org/officeDocument/2006/relationships/image" Target="../media/image18.emf"/><Relationship Id="rId19" Type="http://schemas.openxmlformats.org/officeDocument/2006/relationships/oleObject" Target="../embeddings/oleObject27.bin"/><Relationship Id="rId4" Type="http://schemas.openxmlformats.org/officeDocument/2006/relationships/image" Target="../media/image15.emf"/><Relationship Id="rId9" Type="http://schemas.openxmlformats.org/officeDocument/2006/relationships/oleObject" Target="../embeddings/oleObject22.bin"/><Relationship Id="rId14"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oleObject" Target="../embeddings/oleObject33.bin"/><Relationship Id="rId18" Type="http://schemas.openxmlformats.org/officeDocument/2006/relationships/image" Target="../media/image27.emf"/><Relationship Id="rId26" Type="http://schemas.openxmlformats.org/officeDocument/2006/relationships/image" Target="../media/image31.emf"/><Relationship Id="rId3" Type="http://schemas.openxmlformats.org/officeDocument/2006/relationships/oleObject" Target="../embeddings/oleObject28.bin"/><Relationship Id="rId21" Type="http://schemas.openxmlformats.org/officeDocument/2006/relationships/oleObject" Target="../embeddings/oleObject37.bin"/><Relationship Id="rId7" Type="http://schemas.openxmlformats.org/officeDocument/2006/relationships/oleObject" Target="../embeddings/oleObject30.bin"/><Relationship Id="rId12" Type="http://schemas.openxmlformats.org/officeDocument/2006/relationships/image" Target="../media/image24.emf"/><Relationship Id="rId17" Type="http://schemas.openxmlformats.org/officeDocument/2006/relationships/oleObject" Target="../embeddings/oleObject35.bin"/><Relationship Id="rId25" Type="http://schemas.openxmlformats.org/officeDocument/2006/relationships/oleObject" Target="../embeddings/oleObject39.bin"/><Relationship Id="rId2" Type="http://schemas.openxmlformats.org/officeDocument/2006/relationships/slideLayout" Target="../slideLayouts/slideLayout2.xml"/><Relationship Id="rId16" Type="http://schemas.openxmlformats.org/officeDocument/2006/relationships/image" Target="../media/image26.emf"/><Relationship Id="rId20" Type="http://schemas.openxmlformats.org/officeDocument/2006/relationships/image" Target="../media/image28.emf"/><Relationship Id="rId29" Type="http://schemas.openxmlformats.org/officeDocument/2006/relationships/oleObject" Target="../embeddings/oleObject41.bin"/><Relationship Id="rId1" Type="http://schemas.openxmlformats.org/officeDocument/2006/relationships/vmlDrawing" Target="../drawings/vmlDrawing4.vml"/><Relationship Id="rId6" Type="http://schemas.openxmlformats.org/officeDocument/2006/relationships/image" Target="../media/image21.emf"/><Relationship Id="rId11" Type="http://schemas.openxmlformats.org/officeDocument/2006/relationships/oleObject" Target="../embeddings/oleObject32.bin"/><Relationship Id="rId24" Type="http://schemas.openxmlformats.org/officeDocument/2006/relationships/image" Target="../media/image30.emf"/><Relationship Id="rId32" Type="http://schemas.openxmlformats.org/officeDocument/2006/relationships/image" Target="../media/image34.emf"/><Relationship Id="rId5" Type="http://schemas.openxmlformats.org/officeDocument/2006/relationships/oleObject" Target="../embeddings/oleObject29.bin"/><Relationship Id="rId15" Type="http://schemas.openxmlformats.org/officeDocument/2006/relationships/oleObject" Target="../embeddings/oleObject34.bin"/><Relationship Id="rId23" Type="http://schemas.openxmlformats.org/officeDocument/2006/relationships/oleObject" Target="../embeddings/oleObject38.bin"/><Relationship Id="rId28" Type="http://schemas.openxmlformats.org/officeDocument/2006/relationships/image" Target="../media/image32.emf"/><Relationship Id="rId10" Type="http://schemas.openxmlformats.org/officeDocument/2006/relationships/image" Target="../media/image23.emf"/><Relationship Id="rId19" Type="http://schemas.openxmlformats.org/officeDocument/2006/relationships/oleObject" Target="../embeddings/oleObject36.bin"/><Relationship Id="rId31" Type="http://schemas.openxmlformats.org/officeDocument/2006/relationships/oleObject" Target="../embeddings/oleObject42.bin"/><Relationship Id="rId4" Type="http://schemas.openxmlformats.org/officeDocument/2006/relationships/image" Target="../media/image20.emf"/><Relationship Id="rId9" Type="http://schemas.openxmlformats.org/officeDocument/2006/relationships/oleObject" Target="../embeddings/oleObject31.bin"/><Relationship Id="rId14" Type="http://schemas.openxmlformats.org/officeDocument/2006/relationships/image" Target="../media/image25.emf"/><Relationship Id="rId22" Type="http://schemas.openxmlformats.org/officeDocument/2006/relationships/image" Target="../media/image29.emf"/><Relationship Id="rId27" Type="http://schemas.openxmlformats.org/officeDocument/2006/relationships/oleObject" Target="../embeddings/oleObject40.bin"/><Relationship Id="rId30" Type="http://schemas.openxmlformats.org/officeDocument/2006/relationships/image" Target="../media/image33.emf"/></Relationships>
</file>

<file path=ppt/slides/_rels/slide7.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oleObject" Target="../embeddings/oleObject48.bin"/><Relationship Id="rId18" Type="http://schemas.openxmlformats.org/officeDocument/2006/relationships/image" Target="../media/image29.emf"/><Relationship Id="rId26" Type="http://schemas.openxmlformats.org/officeDocument/2006/relationships/image" Target="../media/image38.emf"/><Relationship Id="rId3" Type="http://schemas.openxmlformats.org/officeDocument/2006/relationships/oleObject" Target="../embeddings/oleObject43.bin"/><Relationship Id="rId21" Type="http://schemas.openxmlformats.org/officeDocument/2006/relationships/oleObject" Target="../embeddings/oleObject52.bin"/><Relationship Id="rId7" Type="http://schemas.openxmlformats.org/officeDocument/2006/relationships/oleObject" Target="../embeddings/oleObject45.bin"/><Relationship Id="rId12" Type="http://schemas.openxmlformats.org/officeDocument/2006/relationships/image" Target="../media/image24.emf"/><Relationship Id="rId17" Type="http://schemas.openxmlformats.org/officeDocument/2006/relationships/oleObject" Target="../embeddings/oleObject50.bin"/><Relationship Id="rId25" Type="http://schemas.openxmlformats.org/officeDocument/2006/relationships/oleObject" Target="../embeddings/oleObject54.bin"/><Relationship Id="rId2" Type="http://schemas.openxmlformats.org/officeDocument/2006/relationships/slideLayout" Target="../slideLayouts/slideLayout2.xml"/><Relationship Id="rId16" Type="http://schemas.openxmlformats.org/officeDocument/2006/relationships/image" Target="../media/image35.emf"/><Relationship Id="rId20" Type="http://schemas.openxmlformats.org/officeDocument/2006/relationships/image" Target="../media/image36.emf"/><Relationship Id="rId1" Type="http://schemas.openxmlformats.org/officeDocument/2006/relationships/vmlDrawing" Target="../drawings/vmlDrawing5.vml"/><Relationship Id="rId6" Type="http://schemas.openxmlformats.org/officeDocument/2006/relationships/image" Target="../media/image21.emf"/><Relationship Id="rId11" Type="http://schemas.openxmlformats.org/officeDocument/2006/relationships/oleObject" Target="../embeddings/oleObject47.bin"/><Relationship Id="rId24" Type="http://schemas.openxmlformats.org/officeDocument/2006/relationships/image" Target="../media/image37.emf"/><Relationship Id="rId5" Type="http://schemas.openxmlformats.org/officeDocument/2006/relationships/oleObject" Target="../embeddings/oleObject44.bin"/><Relationship Id="rId15" Type="http://schemas.openxmlformats.org/officeDocument/2006/relationships/oleObject" Target="../embeddings/oleObject49.bin"/><Relationship Id="rId23" Type="http://schemas.openxmlformats.org/officeDocument/2006/relationships/oleObject" Target="../embeddings/oleObject53.bin"/><Relationship Id="rId10" Type="http://schemas.openxmlformats.org/officeDocument/2006/relationships/image" Target="../media/image23.emf"/><Relationship Id="rId19" Type="http://schemas.openxmlformats.org/officeDocument/2006/relationships/oleObject" Target="../embeddings/oleObject51.bin"/><Relationship Id="rId4" Type="http://schemas.openxmlformats.org/officeDocument/2006/relationships/image" Target="../media/image20.emf"/><Relationship Id="rId9" Type="http://schemas.openxmlformats.org/officeDocument/2006/relationships/oleObject" Target="../embeddings/oleObject46.bin"/><Relationship Id="rId14" Type="http://schemas.openxmlformats.org/officeDocument/2006/relationships/image" Target="../media/image27.emf"/><Relationship Id="rId22" Type="http://schemas.openxmlformats.org/officeDocument/2006/relationships/image" Target="../media/image31.emf"/></Relationships>
</file>

<file path=ppt/slides/_rels/slide8.xml.rels><?xml version="1.0" encoding="UTF-8" standalone="yes"?>
<Relationships xmlns="http://schemas.openxmlformats.org/package/2006/relationships"><Relationship Id="rId13" Type="http://schemas.openxmlformats.org/officeDocument/2006/relationships/oleObject" Target="../embeddings/oleObject60.bin"/><Relationship Id="rId18" Type="http://schemas.openxmlformats.org/officeDocument/2006/relationships/image" Target="../media/image29.emf"/><Relationship Id="rId26" Type="http://schemas.openxmlformats.org/officeDocument/2006/relationships/image" Target="../media/image44.emf"/><Relationship Id="rId39" Type="http://schemas.openxmlformats.org/officeDocument/2006/relationships/oleObject" Target="../embeddings/oleObject73.bin"/><Relationship Id="rId21" Type="http://schemas.openxmlformats.org/officeDocument/2006/relationships/oleObject" Target="../embeddings/oleObject64.bin"/><Relationship Id="rId34" Type="http://schemas.openxmlformats.org/officeDocument/2006/relationships/image" Target="../media/image48.emf"/><Relationship Id="rId42" Type="http://schemas.openxmlformats.org/officeDocument/2006/relationships/image" Target="../media/image52.emf"/><Relationship Id="rId47" Type="http://schemas.openxmlformats.org/officeDocument/2006/relationships/oleObject" Target="../embeddings/oleObject77.bin"/><Relationship Id="rId7" Type="http://schemas.openxmlformats.org/officeDocument/2006/relationships/oleObject" Target="../embeddings/oleObject57.bin"/><Relationship Id="rId2" Type="http://schemas.openxmlformats.org/officeDocument/2006/relationships/slideLayout" Target="../slideLayouts/slideLayout2.xml"/><Relationship Id="rId16" Type="http://schemas.openxmlformats.org/officeDocument/2006/relationships/image" Target="../media/image40.emf"/><Relationship Id="rId29" Type="http://schemas.openxmlformats.org/officeDocument/2006/relationships/oleObject" Target="../embeddings/oleObject68.bin"/><Relationship Id="rId1" Type="http://schemas.openxmlformats.org/officeDocument/2006/relationships/vmlDrawing" Target="../drawings/vmlDrawing6.vml"/><Relationship Id="rId6" Type="http://schemas.openxmlformats.org/officeDocument/2006/relationships/image" Target="../media/image21.emf"/><Relationship Id="rId11" Type="http://schemas.openxmlformats.org/officeDocument/2006/relationships/oleObject" Target="../embeddings/oleObject59.bin"/><Relationship Id="rId24" Type="http://schemas.openxmlformats.org/officeDocument/2006/relationships/image" Target="../media/image43.emf"/><Relationship Id="rId32" Type="http://schemas.openxmlformats.org/officeDocument/2006/relationships/image" Target="../media/image47.emf"/><Relationship Id="rId37" Type="http://schemas.openxmlformats.org/officeDocument/2006/relationships/oleObject" Target="../embeddings/oleObject72.bin"/><Relationship Id="rId40" Type="http://schemas.openxmlformats.org/officeDocument/2006/relationships/image" Target="../media/image51.emf"/><Relationship Id="rId45" Type="http://schemas.openxmlformats.org/officeDocument/2006/relationships/oleObject" Target="../embeddings/oleObject76.bin"/><Relationship Id="rId5" Type="http://schemas.openxmlformats.org/officeDocument/2006/relationships/oleObject" Target="../embeddings/oleObject56.bin"/><Relationship Id="rId15" Type="http://schemas.openxmlformats.org/officeDocument/2006/relationships/oleObject" Target="../embeddings/oleObject61.bin"/><Relationship Id="rId23" Type="http://schemas.openxmlformats.org/officeDocument/2006/relationships/oleObject" Target="../embeddings/oleObject65.bin"/><Relationship Id="rId28" Type="http://schemas.openxmlformats.org/officeDocument/2006/relationships/image" Target="../media/image45.emf"/><Relationship Id="rId36" Type="http://schemas.openxmlformats.org/officeDocument/2006/relationships/image" Target="../media/image49.emf"/><Relationship Id="rId10" Type="http://schemas.openxmlformats.org/officeDocument/2006/relationships/image" Target="../media/image23.emf"/><Relationship Id="rId19" Type="http://schemas.openxmlformats.org/officeDocument/2006/relationships/oleObject" Target="../embeddings/oleObject63.bin"/><Relationship Id="rId31" Type="http://schemas.openxmlformats.org/officeDocument/2006/relationships/oleObject" Target="../embeddings/oleObject69.bin"/><Relationship Id="rId44" Type="http://schemas.openxmlformats.org/officeDocument/2006/relationships/image" Target="../media/image31.emf"/><Relationship Id="rId4" Type="http://schemas.openxmlformats.org/officeDocument/2006/relationships/image" Target="../media/image39.emf"/><Relationship Id="rId9" Type="http://schemas.openxmlformats.org/officeDocument/2006/relationships/oleObject" Target="../embeddings/oleObject58.bin"/><Relationship Id="rId14" Type="http://schemas.openxmlformats.org/officeDocument/2006/relationships/image" Target="../media/image27.emf"/><Relationship Id="rId22" Type="http://schemas.openxmlformats.org/officeDocument/2006/relationships/image" Target="../media/image42.emf"/><Relationship Id="rId27" Type="http://schemas.openxmlformats.org/officeDocument/2006/relationships/oleObject" Target="../embeddings/oleObject67.bin"/><Relationship Id="rId30" Type="http://schemas.openxmlformats.org/officeDocument/2006/relationships/image" Target="../media/image46.emf"/><Relationship Id="rId35" Type="http://schemas.openxmlformats.org/officeDocument/2006/relationships/oleObject" Target="../embeddings/oleObject71.bin"/><Relationship Id="rId43" Type="http://schemas.openxmlformats.org/officeDocument/2006/relationships/oleObject" Target="../embeddings/oleObject75.bin"/><Relationship Id="rId48" Type="http://schemas.openxmlformats.org/officeDocument/2006/relationships/image" Target="../media/image54.emf"/><Relationship Id="rId8" Type="http://schemas.openxmlformats.org/officeDocument/2006/relationships/image" Target="../media/image22.emf"/><Relationship Id="rId3" Type="http://schemas.openxmlformats.org/officeDocument/2006/relationships/oleObject" Target="../embeddings/oleObject55.bin"/><Relationship Id="rId12" Type="http://schemas.openxmlformats.org/officeDocument/2006/relationships/image" Target="../media/image24.emf"/><Relationship Id="rId17" Type="http://schemas.openxmlformats.org/officeDocument/2006/relationships/oleObject" Target="../embeddings/oleObject62.bin"/><Relationship Id="rId25" Type="http://schemas.openxmlformats.org/officeDocument/2006/relationships/oleObject" Target="../embeddings/oleObject66.bin"/><Relationship Id="rId33" Type="http://schemas.openxmlformats.org/officeDocument/2006/relationships/oleObject" Target="../embeddings/oleObject70.bin"/><Relationship Id="rId38" Type="http://schemas.openxmlformats.org/officeDocument/2006/relationships/image" Target="../media/image50.emf"/><Relationship Id="rId46" Type="http://schemas.openxmlformats.org/officeDocument/2006/relationships/image" Target="../media/image53.emf"/><Relationship Id="rId20" Type="http://schemas.openxmlformats.org/officeDocument/2006/relationships/image" Target="../media/image41.emf"/><Relationship Id="rId41" Type="http://schemas.openxmlformats.org/officeDocument/2006/relationships/oleObject" Target="../embeddings/oleObject7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351503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p:cNvCxnSpPr/>
          <p:nvPr/>
        </p:nvCxnSpPr>
        <p:spPr>
          <a:xfrm flipV="1">
            <a:off x="1950712" y="4785366"/>
            <a:ext cx="0" cy="1840004"/>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4957" y="270299"/>
            <a:ext cx="5033334" cy="2369880"/>
          </a:xfrm>
          <a:prstGeom prst="rect">
            <a:avLst/>
          </a:prstGeom>
          <a:noFill/>
        </p:spPr>
        <p:txBody>
          <a:bodyPr wrap="square" rtlCol="0">
            <a:spAutoFit/>
          </a:bodyPr>
          <a:lstStyle/>
          <a:p>
            <a:r>
              <a:rPr lang="en-US" sz="2800" dirty="0">
                <a:solidFill>
                  <a:srgbClr val="FF0000"/>
                </a:solidFill>
                <a:latin typeface="Apple Chancery"/>
                <a:cs typeface="Apple Chancery"/>
              </a:rPr>
              <a:t>More fun—Problem #5: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friction-less ramp </a:t>
            </a:r>
            <a:r>
              <a:rPr lang="en-US" sz="2000" dirty="0">
                <a:solidFill>
                  <a:srgbClr val="000000"/>
                </a:solidFill>
                <a:latin typeface="Times New Roman"/>
                <a:cs typeface="Times New Roman"/>
              </a:rPr>
              <a:t>terminates in a </a:t>
            </a:r>
            <a:r>
              <a:rPr lang="en-US" sz="2000" dirty="0">
                <a:solidFill>
                  <a:srgbClr val="FF0000"/>
                </a:solidFill>
                <a:latin typeface="Times New Roman"/>
                <a:cs typeface="Times New Roman"/>
              </a:rPr>
              <a:t>loop of radius R</a:t>
            </a:r>
            <a:r>
              <a:rPr lang="en-US" sz="2000" dirty="0">
                <a:solidFill>
                  <a:srgbClr val="000000"/>
                </a:solidFill>
                <a:latin typeface="Times New Roman"/>
                <a:cs typeface="Times New Roman"/>
              </a:rPr>
              <a:t>.  A </a:t>
            </a:r>
            <a:r>
              <a:rPr lang="en-US" sz="2000" dirty="0">
                <a:solidFill>
                  <a:srgbClr val="0000FF"/>
                </a:solidFill>
                <a:latin typeface="Times New Roman"/>
                <a:cs typeface="Times New Roman"/>
              </a:rPr>
              <a:t>block of mass </a:t>
            </a:r>
            <a:r>
              <a:rPr lang="en-US" sz="2000" i="1" dirty="0">
                <a:solidFill>
                  <a:srgbClr val="0000FF"/>
                </a:solidFill>
                <a:latin typeface="Times New Roman"/>
                <a:cs typeface="Times New Roman"/>
              </a:rPr>
              <a:t>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a:t>
            </a:r>
            <a:r>
              <a:rPr lang="en-US" sz="2000" dirty="0">
                <a:solidFill>
                  <a:srgbClr val="0000FF"/>
                </a:solidFill>
                <a:latin typeface="Times New Roman"/>
                <a:cs typeface="Times New Roman"/>
              </a:rPr>
              <a:t>released from rest </a:t>
            </a:r>
            <a:r>
              <a:rPr lang="en-US" sz="2000" dirty="0">
                <a:solidFill>
                  <a:srgbClr val="000000"/>
                </a:solidFill>
                <a:latin typeface="Times New Roman"/>
                <a:cs typeface="Times New Roman"/>
              </a:rPr>
              <a:t>and allowed to </a:t>
            </a:r>
            <a:r>
              <a:rPr lang="en-US" sz="2000" dirty="0">
                <a:solidFill>
                  <a:srgbClr val="0000FF"/>
                </a:solidFill>
                <a:latin typeface="Times New Roman"/>
                <a:cs typeface="Times New Roman"/>
              </a:rPr>
              <a:t>slide down the ramp and into the loop</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How high up from the ground must the block be placed </a:t>
            </a:r>
            <a:r>
              <a:rPr lang="en-US" sz="2000" dirty="0">
                <a:solidFill>
                  <a:srgbClr val="000000"/>
                </a:solidFill>
                <a:latin typeface="Times New Roman"/>
                <a:cs typeface="Times New Roman"/>
              </a:rPr>
              <a:t>if it is to </a:t>
            </a:r>
            <a:r>
              <a:rPr lang="en-US" sz="2000" dirty="0">
                <a:solidFill>
                  <a:srgbClr val="FF0000"/>
                </a:solidFill>
                <a:latin typeface="Times New Roman"/>
                <a:cs typeface="Times New Roman"/>
              </a:rPr>
              <a:t>just barely make it through the top of the loop and out again?  </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19" name="TextBox 18"/>
          <p:cNvSpPr txBox="1"/>
          <p:nvPr/>
        </p:nvSpPr>
        <p:spPr>
          <a:xfrm>
            <a:off x="651519" y="2687590"/>
            <a:ext cx="4656772" cy="1938992"/>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FF0000"/>
                </a:solidFill>
                <a:latin typeface="Times New Roman"/>
                <a:cs typeface="Times New Roman"/>
              </a:rPr>
              <a:t>two points of interest </a:t>
            </a:r>
            <a:r>
              <a:rPr lang="en-US" sz="2000" dirty="0">
                <a:solidFill>
                  <a:srgbClr val="000000"/>
                </a:solidFill>
                <a:latin typeface="Times New Roman"/>
                <a:cs typeface="Times New Roman"/>
              </a:rPr>
              <a:t>here, the </a:t>
            </a:r>
            <a:r>
              <a:rPr lang="en-US" sz="2000" dirty="0">
                <a:solidFill>
                  <a:srgbClr val="0000FF"/>
                </a:solidFill>
                <a:latin typeface="Times New Roman"/>
                <a:cs typeface="Times New Roman"/>
              </a:rPr>
              <a:t>start point defined by </a:t>
            </a:r>
            <a:r>
              <a:rPr lang="en-US" sz="2000" i="1" dirty="0">
                <a:solidFill>
                  <a:srgbClr val="0000FF"/>
                </a:solidFill>
                <a:latin typeface="Times New Roman"/>
                <a:cs typeface="Times New Roman"/>
              </a:rPr>
              <a:t>h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top of the arc </a:t>
            </a:r>
            <a:r>
              <a:rPr lang="en-US" sz="2000" dirty="0">
                <a:solidFill>
                  <a:srgbClr val="000000"/>
                </a:solidFill>
                <a:latin typeface="Times New Roman"/>
                <a:cs typeface="Times New Roman"/>
              </a:rPr>
              <a:t>where the velocity is just big enough to allow the block to skim through and out again. The </a:t>
            </a:r>
            <a:r>
              <a:rPr lang="en-US" sz="2000" dirty="0">
                <a:solidFill>
                  <a:srgbClr val="FF0000"/>
                </a:solidFill>
                <a:latin typeface="Times New Roman"/>
                <a:cs typeface="Times New Roman"/>
              </a:rPr>
              <a:t>motion at the top is clearly centripetal</a:t>
            </a:r>
            <a:r>
              <a:rPr lang="en-US" sz="2000" dirty="0">
                <a:solidFill>
                  <a:srgbClr val="000000"/>
                </a:solidFill>
                <a:latin typeface="Times New Roman"/>
                <a:cs typeface="Times New Roman"/>
              </a:rPr>
              <a:t>, so let’s start there.  In general:</a:t>
            </a:r>
            <a:endParaRPr lang="en-US" sz="2400" dirty="0">
              <a:latin typeface="Apple Chancery"/>
              <a:cs typeface="Apple Chancery"/>
            </a:endParaRPr>
          </a:p>
        </p:txBody>
      </p:sp>
      <p:graphicFrame>
        <p:nvGraphicFramePr>
          <p:cNvPr id="24" name="Object 23"/>
          <p:cNvGraphicFramePr>
            <a:graphicFrameLocks noChangeAspect="1"/>
          </p:cNvGraphicFramePr>
          <p:nvPr/>
        </p:nvGraphicFramePr>
        <p:xfrm>
          <a:off x="1809296" y="4785366"/>
          <a:ext cx="131762" cy="147637"/>
        </p:xfrm>
        <a:graphic>
          <a:graphicData uri="http://schemas.openxmlformats.org/presentationml/2006/ole">
            <mc:AlternateContent xmlns:mc="http://schemas.openxmlformats.org/markup-compatibility/2006">
              <mc:Choice xmlns:v="urn:schemas-microsoft-com:vml" Requires="v">
                <p:oleObj spid="_x0000_s6208" name="Equation" r:id="rId3" imgW="114300" imgH="127000" progId="Equation.DSMT4">
                  <p:embed/>
                </p:oleObj>
              </mc:Choice>
              <mc:Fallback>
                <p:oleObj name="Equation" r:id="rId3" imgW="114300" imgH="127000" progId="Equation.DSMT4">
                  <p:embed/>
                  <p:pic>
                    <p:nvPicPr>
                      <p:cNvPr id="24" name="Object 23"/>
                      <p:cNvPicPr/>
                      <p:nvPr/>
                    </p:nvPicPr>
                    <p:blipFill>
                      <a:blip r:embed="rId4"/>
                      <a:stretch>
                        <a:fillRect/>
                      </a:stretch>
                    </p:blipFill>
                    <p:spPr>
                      <a:xfrm>
                        <a:off x="1809296" y="4785366"/>
                        <a:ext cx="131762" cy="147637"/>
                      </a:xfrm>
                      <a:prstGeom prst="rect">
                        <a:avLst/>
                      </a:prstGeom>
                    </p:spPr>
                  </p:pic>
                </p:oleObj>
              </mc:Fallback>
            </mc:AlternateContent>
          </a:graphicData>
        </a:graphic>
      </p:graphicFrame>
      <p:cxnSp>
        <p:nvCxnSpPr>
          <p:cNvPr id="32" name="Straight Connector 31"/>
          <p:cNvCxnSpPr/>
          <p:nvPr/>
        </p:nvCxnSpPr>
        <p:spPr>
          <a:xfrm flipH="1" flipV="1">
            <a:off x="6032500" y="825500"/>
            <a:ext cx="1134273" cy="266331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6188221" y="1542105"/>
            <a:ext cx="1984" cy="248282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nvGraphicFramePr>
        <p:xfrm>
          <a:off x="5902325" y="2540000"/>
          <a:ext cx="203200" cy="266700"/>
        </p:xfrm>
        <a:graphic>
          <a:graphicData uri="http://schemas.openxmlformats.org/presentationml/2006/ole">
            <mc:AlternateContent xmlns:mc="http://schemas.openxmlformats.org/markup-compatibility/2006">
              <mc:Choice xmlns:v="urn:schemas-microsoft-com:vml" Requires="v">
                <p:oleObj spid="_x0000_s6209" name="Equation" r:id="rId5" imgW="127000" imgH="165100" progId="Equation.DSMT4">
                  <p:embed/>
                </p:oleObj>
              </mc:Choice>
              <mc:Fallback>
                <p:oleObj name="Equation" r:id="rId5" imgW="127000" imgH="165100" progId="Equation.DSMT4">
                  <p:embed/>
                  <p:pic>
                    <p:nvPicPr>
                      <p:cNvPr id="34" name="Object 33"/>
                      <p:cNvPicPr/>
                      <p:nvPr/>
                    </p:nvPicPr>
                    <p:blipFill>
                      <a:blip r:embed="rId6"/>
                      <a:stretch>
                        <a:fillRect/>
                      </a:stretch>
                    </p:blipFill>
                    <p:spPr>
                      <a:xfrm>
                        <a:off x="5902325" y="2540000"/>
                        <a:ext cx="203200" cy="266700"/>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3485898" y="5010804"/>
          <a:ext cx="2825750" cy="1330325"/>
        </p:xfrm>
        <a:graphic>
          <a:graphicData uri="http://schemas.openxmlformats.org/presentationml/2006/ole">
            <mc:AlternateContent xmlns:mc="http://schemas.openxmlformats.org/markup-compatibility/2006">
              <mc:Choice xmlns:v="urn:schemas-microsoft-com:vml" Requires="v">
                <p:oleObj spid="_x0000_s6210" name="Equation" r:id="rId7" imgW="1752600" imgH="825500" progId="Equation.DSMT4">
                  <p:embed/>
                </p:oleObj>
              </mc:Choice>
              <mc:Fallback>
                <p:oleObj name="Equation" r:id="rId7" imgW="1752600" imgH="825500" progId="Equation.DSMT4">
                  <p:embed/>
                  <p:pic>
                    <p:nvPicPr>
                      <p:cNvPr id="38" name="Object 37"/>
                      <p:cNvPicPr/>
                      <p:nvPr/>
                    </p:nvPicPr>
                    <p:blipFill>
                      <a:blip r:embed="rId8"/>
                      <a:stretch>
                        <a:fillRect/>
                      </a:stretch>
                    </p:blipFill>
                    <p:spPr>
                      <a:xfrm>
                        <a:off x="3485898" y="5010804"/>
                        <a:ext cx="2825750" cy="1330325"/>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2172298" y="5992167"/>
          <a:ext cx="388937" cy="266700"/>
        </p:xfrm>
        <a:graphic>
          <a:graphicData uri="http://schemas.openxmlformats.org/presentationml/2006/ole">
            <mc:AlternateContent xmlns:mc="http://schemas.openxmlformats.org/markup-compatibility/2006">
              <mc:Choice xmlns:v="urn:schemas-microsoft-com:vml" Requires="v">
                <p:oleObj spid="_x0000_s6211" name="Equation" r:id="rId9" imgW="241300" imgH="165100" progId="Equation.DSMT4">
                  <p:embed/>
                </p:oleObj>
              </mc:Choice>
              <mc:Fallback>
                <p:oleObj name="Equation" r:id="rId9" imgW="241300" imgH="165100" progId="Equation.DSMT4">
                  <p:embed/>
                  <p:pic>
                    <p:nvPicPr>
                      <p:cNvPr id="49" name="Object 48"/>
                      <p:cNvPicPr/>
                      <p:nvPr/>
                    </p:nvPicPr>
                    <p:blipFill>
                      <a:blip r:embed="rId10"/>
                      <a:stretch>
                        <a:fillRect/>
                      </a:stretch>
                    </p:blipFill>
                    <p:spPr>
                      <a:xfrm>
                        <a:off x="2172298" y="5992167"/>
                        <a:ext cx="388937" cy="266700"/>
                      </a:xfrm>
                      <a:prstGeom prst="rect">
                        <a:avLst/>
                      </a:prstGeom>
                    </p:spPr>
                  </p:pic>
                </p:oleObj>
              </mc:Fallback>
            </mc:AlternateContent>
          </a:graphicData>
        </a:graphic>
      </p:graphicFrame>
      <p:graphicFrame>
        <p:nvGraphicFramePr>
          <p:cNvPr id="51" name="Object 50"/>
          <p:cNvGraphicFramePr>
            <a:graphicFrameLocks noChangeAspect="1"/>
          </p:cNvGraphicFramePr>
          <p:nvPr/>
        </p:nvGraphicFramePr>
        <p:xfrm>
          <a:off x="1523997" y="5869720"/>
          <a:ext cx="265113" cy="246062"/>
        </p:xfrm>
        <a:graphic>
          <a:graphicData uri="http://schemas.openxmlformats.org/presentationml/2006/ole">
            <mc:AlternateContent xmlns:mc="http://schemas.openxmlformats.org/markup-compatibility/2006">
              <mc:Choice xmlns:v="urn:schemas-microsoft-com:vml" Requires="v">
                <p:oleObj spid="_x0000_s6212" name="Equation" r:id="rId11" imgW="165100" imgH="152400" progId="Equation.DSMT4">
                  <p:embed/>
                </p:oleObj>
              </mc:Choice>
              <mc:Fallback>
                <p:oleObj name="Equation" r:id="rId11" imgW="165100" imgH="152400" progId="Equation.DSMT4">
                  <p:embed/>
                  <p:pic>
                    <p:nvPicPr>
                      <p:cNvPr id="51" name="Object 50"/>
                      <p:cNvPicPr/>
                      <p:nvPr/>
                    </p:nvPicPr>
                    <p:blipFill>
                      <a:blip r:embed="rId12"/>
                      <a:stretch>
                        <a:fillRect/>
                      </a:stretch>
                    </p:blipFill>
                    <p:spPr>
                      <a:xfrm>
                        <a:off x="1523997" y="5869720"/>
                        <a:ext cx="265113" cy="246062"/>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2403474" y="5495788"/>
          <a:ext cx="146050" cy="147637"/>
        </p:xfrm>
        <a:graphic>
          <a:graphicData uri="http://schemas.openxmlformats.org/presentationml/2006/ole">
            <mc:AlternateContent xmlns:mc="http://schemas.openxmlformats.org/markup-compatibility/2006">
              <mc:Choice xmlns:v="urn:schemas-microsoft-com:vml" Requires="v">
                <p:oleObj spid="_x0000_s6213" name="Equation" r:id="rId13" imgW="127000" imgH="127000" progId="Equation.DSMT4">
                  <p:embed/>
                </p:oleObj>
              </mc:Choice>
              <mc:Fallback>
                <p:oleObj name="Equation" r:id="rId13" imgW="127000" imgH="127000" progId="Equation.DSMT4">
                  <p:embed/>
                  <p:pic>
                    <p:nvPicPr>
                      <p:cNvPr id="62" name="Object 61"/>
                      <p:cNvPicPr/>
                      <p:nvPr/>
                    </p:nvPicPr>
                    <p:blipFill>
                      <a:blip r:embed="rId14"/>
                      <a:stretch>
                        <a:fillRect/>
                      </a:stretch>
                    </p:blipFill>
                    <p:spPr>
                      <a:xfrm>
                        <a:off x="2403474" y="5495788"/>
                        <a:ext cx="146050" cy="147637"/>
                      </a:xfrm>
                      <a:prstGeom prst="rect">
                        <a:avLst/>
                      </a:prstGeom>
                    </p:spPr>
                  </p:pic>
                </p:oleObj>
              </mc:Fallback>
            </mc:AlternateContent>
          </a:graphicData>
        </a:graphic>
      </p:graphicFrame>
      <p:cxnSp>
        <p:nvCxnSpPr>
          <p:cNvPr id="63" name="Straight Connector 62"/>
          <p:cNvCxnSpPr/>
          <p:nvPr/>
        </p:nvCxnSpPr>
        <p:spPr>
          <a:xfrm>
            <a:off x="1523997" y="5495788"/>
            <a:ext cx="835025"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rot="21593252">
            <a:off x="1765533" y="5304130"/>
            <a:ext cx="368300" cy="371475"/>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2052312" y="5544282"/>
            <a:ext cx="0" cy="76358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5892800" y="4063993"/>
            <a:ext cx="3022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4022116">
            <a:off x="6332563" y="1404325"/>
            <a:ext cx="193277" cy="173443"/>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300" y="2136685"/>
            <a:ext cx="1930400" cy="1930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8463757" y="2953373"/>
          <a:ext cx="242888" cy="246063"/>
        </p:xfrm>
        <a:graphic>
          <a:graphicData uri="http://schemas.openxmlformats.org/presentationml/2006/ole">
            <mc:AlternateContent xmlns:mc="http://schemas.openxmlformats.org/markup-compatibility/2006">
              <mc:Choice xmlns:v="urn:schemas-microsoft-com:vml" Requires="v">
                <p:oleObj spid="_x0000_s6214" name="Equation" r:id="rId15" imgW="152400" imgH="152400" progId="Equation.DSMT4">
                  <p:embed/>
                </p:oleObj>
              </mc:Choice>
              <mc:Fallback>
                <p:oleObj name="Equation" r:id="rId15" imgW="152400" imgH="152400" progId="Equation.DSMT4">
                  <p:embed/>
                  <p:pic>
                    <p:nvPicPr>
                      <p:cNvPr id="54" name="Object 53"/>
                      <p:cNvPicPr/>
                      <p:nvPr/>
                    </p:nvPicPr>
                    <p:blipFill>
                      <a:blip r:embed="rId16"/>
                      <a:stretch>
                        <a:fillRect/>
                      </a:stretch>
                    </p:blipFill>
                    <p:spPr>
                      <a:xfrm>
                        <a:off x="8463757" y="2953373"/>
                        <a:ext cx="242888" cy="246063"/>
                      </a:xfrm>
                      <a:prstGeom prst="rect">
                        <a:avLst/>
                      </a:prstGeom>
                    </p:spPr>
                  </p:pic>
                </p:oleObj>
              </mc:Fallback>
            </mc:AlternateContent>
          </a:graphicData>
        </a:graphic>
      </p:graphicFrame>
      <p:cxnSp>
        <p:nvCxnSpPr>
          <p:cNvPr id="55" name="Straight Arrow Connector 54"/>
          <p:cNvCxnSpPr/>
          <p:nvPr/>
        </p:nvCxnSpPr>
        <p:spPr>
          <a:xfrm flipV="1">
            <a:off x="8031705" y="2686678"/>
            <a:ext cx="883695" cy="51275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1839780" y="5541317"/>
            <a:ext cx="0" cy="76358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51519" y="4785366"/>
            <a:ext cx="847081" cy="400110"/>
          </a:xfrm>
          <a:prstGeom prst="rect">
            <a:avLst/>
          </a:prstGeom>
          <a:noFill/>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a:t>
            </a:r>
            <a:endParaRPr lang="en-US" sz="2400" dirty="0">
              <a:latin typeface="Times New Roman"/>
              <a:cs typeface="Times New Roman"/>
            </a:endParaRPr>
          </a:p>
        </p:txBody>
      </p:sp>
      <p:sp>
        <p:nvSpPr>
          <p:cNvPr id="65" name="Rectangle 64"/>
          <p:cNvSpPr/>
          <p:nvPr/>
        </p:nvSpPr>
        <p:spPr>
          <a:xfrm>
            <a:off x="7965903" y="2164272"/>
            <a:ext cx="193277" cy="173443"/>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 name="Straight Arrow Connector 65"/>
          <p:cNvCxnSpPr/>
          <p:nvPr/>
        </p:nvCxnSpPr>
        <p:spPr>
          <a:xfrm flipH="1">
            <a:off x="7388747" y="2247851"/>
            <a:ext cx="53870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nvGraphicFramePr>
        <p:xfrm>
          <a:off x="7196138" y="1851025"/>
          <a:ext cx="387350" cy="368300"/>
        </p:xfrm>
        <a:graphic>
          <a:graphicData uri="http://schemas.openxmlformats.org/presentationml/2006/ole">
            <mc:AlternateContent xmlns:mc="http://schemas.openxmlformats.org/markup-compatibility/2006">
              <mc:Choice xmlns:v="urn:schemas-microsoft-com:vml" Requires="v">
                <p:oleObj spid="_x0000_s6215" name="Equation" r:id="rId17" imgW="241300" imgH="228600" progId="Equation.DSMT4">
                  <p:embed/>
                </p:oleObj>
              </mc:Choice>
              <mc:Fallback>
                <p:oleObj name="Equation" r:id="rId17" imgW="241300" imgH="228600" progId="Equation.DSMT4">
                  <p:embed/>
                  <p:pic>
                    <p:nvPicPr>
                      <p:cNvPr id="67" name="Object 66"/>
                      <p:cNvPicPr/>
                      <p:nvPr/>
                    </p:nvPicPr>
                    <p:blipFill>
                      <a:blip r:embed="rId18"/>
                      <a:stretch>
                        <a:fillRect/>
                      </a:stretch>
                    </p:blipFill>
                    <p:spPr>
                      <a:xfrm>
                        <a:off x="7196138" y="1851025"/>
                        <a:ext cx="387350" cy="368300"/>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6623997" y="1473208"/>
          <a:ext cx="229714" cy="177443"/>
        </p:xfrm>
        <a:graphic>
          <a:graphicData uri="http://schemas.openxmlformats.org/presentationml/2006/ole">
            <mc:AlternateContent xmlns:mc="http://schemas.openxmlformats.org/markup-compatibility/2006">
              <mc:Choice xmlns:v="urn:schemas-microsoft-com:vml" Requires="v">
                <p:oleObj spid="_x0000_s6216" name="Equation" r:id="rId19" imgW="165100" imgH="127000" progId="Equation.DSMT4">
                  <p:embed/>
                </p:oleObj>
              </mc:Choice>
              <mc:Fallback>
                <p:oleObj name="Equation" r:id="rId19" imgW="165100" imgH="127000" progId="Equation.DSMT4">
                  <p:embed/>
                  <p:pic>
                    <p:nvPicPr>
                      <p:cNvPr id="29" name="Object 28"/>
                      <p:cNvPicPr/>
                      <p:nvPr/>
                    </p:nvPicPr>
                    <p:blipFill>
                      <a:blip r:embed="rId20"/>
                      <a:stretch>
                        <a:fillRect/>
                      </a:stretch>
                    </p:blipFill>
                    <p:spPr>
                      <a:xfrm>
                        <a:off x="6623997" y="1473208"/>
                        <a:ext cx="229714" cy="177443"/>
                      </a:xfrm>
                      <a:prstGeom prst="rect">
                        <a:avLst/>
                      </a:prstGeom>
                    </p:spPr>
                  </p:pic>
                </p:oleObj>
              </mc:Fallback>
            </mc:AlternateContent>
          </a:graphicData>
        </a:graphic>
      </p:graphicFrame>
    </p:spTree>
    <p:extLst>
      <p:ext uri="{BB962C8B-B14F-4D97-AF65-F5344CB8AC3E}">
        <p14:creationId xmlns:p14="http://schemas.microsoft.com/office/powerpoint/2010/main" val="51903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Object 30"/>
          <p:cNvGraphicFramePr>
            <a:graphicFrameLocks noChangeAspect="1"/>
          </p:cNvGraphicFramePr>
          <p:nvPr/>
        </p:nvGraphicFramePr>
        <p:xfrm>
          <a:off x="1447800" y="2692400"/>
          <a:ext cx="2292350" cy="777875"/>
        </p:xfrm>
        <a:graphic>
          <a:graphicData uri="http://schemas.openxmlformats.org/presentationml/2006/ole">
            <mc:AlternateContent xmlns:mc="http://schemas.openxmlformats.org/markup-compatibility/2006">
              <mc:Choice xmlns:v="urn:schemas-microsoft-com:vml" Requires="v">
                <p:oleObj spid="_x0000_s7232" name="Equation" r:id="rId3" imgW="1422400" imgH="482600" progId="Equation.DSMT4">
                  <p:embed/>
                </p:oleObj>
              </mc:Choice>
              <mc:Fallback>
                <p:oleObj name="Equation" r:id="rId3" imgW="1422400" imgH="482600" progId="Equation.DSMT4">
                  <p:embed/>
                  <p:pic>
                    <p:nvPicPr>
                      <p:cNvPr id="31" name="Object 30"/>
                      <p:cNvPicPr/>
                      <p:nvPr/>
                    </p:nvPicPr>
                    <p:blipFill>
                      <a:blip r:embed="rId4"/>
                      <a:stretch>
                        <a:fillRect/>
                      </a:stretch>
                    </p:blipFill>
                    <p:spPr>
                      <a:xfrm>
                        <a:off x="1447800" y="2692400"/>
                        <a:ext cx="2292350" cy="777875"/>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19" name="TextBox 18"/>
          <p:cNvSpPr txBox="1"/>
          <p:nvPr/>
        </p:nvSpPr>
        <p:spPr>
          <a:xfrm>
            <a:off x="221138" y="284435"/>
            <a:ext cx="5366862" cy="1015663"/>
          </a:xfrm>
          <a:prstGeom prst="rect">
            <a:avLst/>
          </a:prstGeom>
          <a:noFill/>
        </p:spPr>
        <p:txBody>
          <a:bodyPr wrap="square" rtlCol="0">
            <a:spAutoFit/>
          </a:bodyPr>
          <a:lstStyle/>
          <a:p>
            <a:r>
              <a:rPr lang="en-US" sz="2000" dirty="0">
                <a:solidFill>
                  <a:srgbClr val="0000FF"/>
                </a:solidFill>
                <a:latin typeface="Apple Chancery"/>
                <a:cs typeface="Apple Chancery"/>
              </a:rPr>
              <a:t>The trickiness here </a:t>
            </a:r>
            <a:r>
              <a:rPr lang="en-US" sz="2000" dirty="0">
                <a:solidFill>
                  <a:srgbClr val="000000"/>
                </a:solidFill>
                <a:latin typeface="Times New Roman"/>
                <a:cs typeface="Times New Roman"/>
              </a:rPr>
              <a:t>is in noting that at </a:t>
            </a:r>
            <a:r>
              <a:rPr lang="en-US" sz="2000" dirty="0">
                <a:solidFill>
                  <a:srgbClr val="0000FF"/>
                </a:solidFill>
                <a:latin typeface="Times New Roman"/>
                <a:cs typeface="Times New Roman"/>
              </a:rPr>
              <a:t>if the block is to just barely skim through the top</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normal force </a:t>
            </a:r>
            <a:r>
              <a:rPr lang="en-US" sz="2000" i="1" dirty="0">
                <a:solidFill>
                  <a:srgbClr val="FF0000"/>
                </a:solidFill>
                <a:latin typeface="Times New Roman"/>
                <a:cs typeface="Times New Roman"/>
              </a:rPr>
              <a:t>will go to zero</a:t>
            </a:r>
            <a:r>
              <a:rPr lang="en-US" sz="2000" dirty="0">
                <a:solidFill>
                  <a:srgbClr val="000000"/>
                </a:solidFill>
                <a:latin typeface="Times New Roman"/>
                <a:cs typeface="Times New Roman"/>
              </a:rPr>
              <a:t>, so that:</a:t>
            </a:r>
            <a:endParaRPr lang="en-US" sz="2400" dirty="0">
              <a:latin typeface="Apple Chancery"/>
              <a:cs typeface="Apple Chancery"/>
            </a:endParaRPr>
          </a:p>
        </p:txBody>
      </p:sp>
      <p:cxnSp>
        <p:nvCxnSpPr>
          <p:cNvPr id="32" name="Straight Connector 31"/>
          <p:cNvCxnSpPr/>
          <p:nvPr/>
        </p:nvCxnSpPr>
        <p:spPr>
          <a:xfrm flipH="1" flipV="1">
            <a:off x="6032500" y="825500"/>
            <a:ext cx="1134273" cy="266331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6188221" y="1542105"/>
            <a:ext cx="1984" cy="248282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nvGraphicFramePr>
        <p:xfrm>
          <a:off x="5902325" y="2540000"/>
          <a:ext cx="203200" cy="266700"/>
        </p:xfrm>
        <a:graphic>
          <a:graphicData uri="http://schemas.openxmlformats.org/presentationml/2006/ole">
            <mc:AlternateContent xmlns:mc="http://schemas.openxmlformats.org/markup-compatibility/2006">
              <mc:Choice xmlns:v="urn:schemas-microsoft-com:vml" Requires="v">
                <p:oleObj spid="_x0000_s7233" name="Equation" r:id="rId5" imgW="127000" imgH="165100" progId="Equation.DSMT4">
                  <p:embed/>
                </p:oleObj>
              </mc:Choice>
              <mc:Fallback>
                <p:oleObj name="Equation" r:id="rId5" imgW="127000" imgH="165100" progId="Equation.DSMT4">
                  <p:embed/>
                  <p:pic>
                    <p:nvPicPr>
                      <p:cNvPr id="34" name="Object 33"/>
                      <p:cNvPicPr/>
                      <p:nvPr/>
                    </p:nvPicPr>
                    <p:blipFill>
                      <a:blip r:embed="rId6"/>
                      <a:stretch>
                        <a:fillRect/>
                      </a:stretch>
                    </p:blipFill>
                    <p:spPr>
                      <a:xfrm>
                        <a:off x="5902325" y="2540000"/>
                        <a:ext cx="203200" cy="266700"/>
                      </a:xfrm>
                      <a:prstGeom prst="rect">
                        <a:avLst/>
                      </a:prstGeom>
                    </p:spPr>
                  </p:pic>
                </p:oleObj>
              </mc:Fallback>
            </mc:AlternateContent>
          </a:graphicData>
        </a:graphic>
      </p:graphicFrame>
      <p:sp>
        <p:nvSpPr>
          <p:cNvPr id="47" name="Rectangle 46"/>
          <p:cNvSpPr/>
          <p:nvPr/>
        </p:nvSpPr>
        <p:spPr>
          <a:xfrm>
            <a:off x="5892800" y="4063993"/>
            <a:ext cx="3022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300" y="2136685"/>
            <a:ext cx="1930400" cy="1930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8463757" y="2953373"/>
          <a:ext cx="242888" cy="246063"/>
        </p:xfrm>
        <a:graphic>
          <a:graphicData uri="http://schemas.openxmlformats.org/presentationml/2006/ole">
            <mc:AlternateContent xmlns:mc="http://schemas.openxmlformats.org/markup-compatibility/2006">
              <mc:Choice xmlns:v="urn:schemas-microsoft-com:vml" Requires="v">
                <p:oleObj spid="_x0000_s7234" name="Equation" r:id="rId7" imgW="152400" imgH="152400" progId="Equation.DSMT4">
                  <p:embed/>
                </p:oleObj>
              </mc:Choice>
              <mc:Fallback>
                <p:oleObj name="Equation" r:id="rId7" imgW="152400" imgH="152400" progId="Equation.DSMT4">
                  <p:embed/>
                  <p:pic>
                    <p:nvPicPr>
                      <p:cNvPr id="54" name="Object 53"/>
                      <p:cNvPicPr/>
                      <p:nvPr/>
                    </p:nvPicPr>
                    <p:blipFill>
                      <a:blip r:embed="rId8"/>
                      <a:stretch>
                        <a:fillRect/>
                      </a:stretch>
                    </p:blipFill>
                    <p:spPr>
                      <a:xfrm>
                        <a:off x="8463757" y="2953373"/>
                        <a:ext cx="242888" cy="246063"/>
                      </a:xfrm>
                      <a:prstGeom prst="rect">
                        <a:avLst/>
                      </a:prstGeom>
                    </p:spPr>
                  </p:pic>
                </p:oleObj>
              </mc:Fallback>
            </mc:AlternateContent>
          </a:graphicData>
        </a:graphic>
      </p:graphicFrame>
      <p:cxnSp>
        <p:nvCxnSpPr>
          <p:cNvPr id="55" name="Straight Arrow Connector 54"/>
          <p:cNvCxnSpPr/>
          <p:nvPr/>
        </p:nvCxnSpPr>
        <p:spPr>
          <a:xfrm flipV="1">
            <a:off x="8031705" y="2686678"/>
            <a:ext cx="883695" cy="51275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nvGraphicFramePr>
        <p:xfrm>
          <a:off x="1147763" y="1439863"/>
          <a:ext cx="2825750" cy="1328737"/>
        </p:xfrm>
        <a:graphic>
          <a:graphicData uri="http://schemas.openxmlformats.org/presentationml/2006/ole">
            <mc:AlternateContent xmlns:mc="http://schemas.openxmlformats.org/markup-compatibility/2006">
              <mc:Choice xmlns:v="urn:schemas-microsoft-com:vml" Requires="v">
                <p:oleObj spid="_x0000_s7235" name="Equation" r:id="rId9" imgW="1752600" imgH="825500" progId="Equation.DSMT4">
                  <p:embed/>
                </p:oleObj>
              </mc:Choice>
              <mc:Fallback>
                <p:oleObj name="Equation" r:id="rId9" imgW="1752600" imgH="825500" progId="Equation.DSMT4">
                  <p:embed/>
                  <p:pic>
                    <p:nvPicPr>
                      <p:cNvPr id="26" name="Object 25"/>
                      <p:cNvPicPr/>
                      <p:nvPr/>
                    </p:nvPicPr>
                    <p:blipFill>
                      <a:blip r:embed="rId10"/>
                      <a:stretch>
                        <a:fillRect/>
                      </a:stretch>
                    </p:blipFill>
                    <p:spPr>
                      <a:xfrm>
                        <a:off x="1147763" y="1439863"/>
                        <a:ext cx="2825750" cy="1328737"/>
                      </a:xfrm>
                      <a:prstGeom prst="rect">
                        <a:avLst/>
                      </a:prstGeom>
                    </p:spPr>
                  </p:pic>
                </p:oleObj>
              </mc:Fallback>
            </mc:AlternateContent>
          </a:graphicData>
        </a:graphic>
      </p:graphicFrame>
      <p:cxnSp>
        <p:nvCxnSpPr>
          <p:cNvPr id="27" name="Straight Connector 26"/>
          <p:cNvCxnSpPr/>
          <p:nvPr/>
        </p:nvCxnSpPr>
        <p:spPr>
          <a:xfrm flipV="1">
            <a:off x="1885496" y="1698535"/>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nvGraphicFramePr>
        <p:xfrm>
          <a:off x="2101396" y="1514475"/>
          <a:ext cx="154180" cy="184060"/>
        </p:xfrm>
        <a:graphic>
          <a:graphicData uri="http://schemas.openxmlformats.org/presentationml/2006/ole">
            <mc:AlternateContent xmlns:mc="http://schemas.openxmlformats.org/markup-compatibility/2006">
              <mc:Choice xmlns:v="urn:schemas-microsoft-com:vml" Requires="v">
                <p:oleObj spid="_x0000_s7236" name="Equation" r:id="rId11" imgW="127000" imgH="152400" progId="Equation.DSMT4">
                  <p:embed/>
                </p:oleObj>
              </mc:Choice>
              <mc:Fallback>
                <p:oleObj name="Equation" r:id="rId11" imgW="127000" imgH="152400" progId="Equation.DSMT4">
                  <p:embed/>
                  <p:pic>
                    <p:nvPicPr>
                      <p:cNvPr id="28" name="Object 27"/>
                      <p:cNvPicPr/>
                      <p:nvPr/>
                    </p:nvPicPr>
                    <p:blipFill>
                      <a:blip r:embed="rId12"/>
                      <a:stretch>
                        <a:fillRect/>
                      </a:stretch>
                    </p:blipFill>
                    <p:spPr>
                      <a:xfrm>
                        <a:off x="2101396" y="1514475"/>
                        <a:ext cx="154180" cy="184060"/>
                      </a:xfrm>
                      <a:prstGeom prst="rect">
                        <a:avLst/>
                      </a:prstGeom>
                    </p:spPr>
                  </p:pic>
                </p:oleObj>
              </mc:Fallback>
            </mc:AlternateContent>
          </a:graphicData>
        </a:graphic>
      </p:graphicFrame>
      <p:cxnSp>
        <p:nvCxnSpPr>
          <p:cNvPr id="29" name="Straight Connector 28"/>
          <p:cNvCxnSpPr/>
          <p:nvPr/>
        </p:nvCxnSpPr>
        <p:spPr>
          <a:xfrm flipV="1">
            <a:off x="2295524" y="2914045"/>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2813502" y="29708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1447800" y="3351491"/>
          <a:ext cx="1738313" cy="492125"/>
        </p:xfrm>
        <a:graphic>
          <a:graphicData uri="http://schemas.openxmlformats.org/presentationml/2006/ole">
            <mc:AlternateContent xmlns:mc="http://schemas.openxmlformats.org/markup-compatibility/2006">
              <mc:Choice xmlns:v="urn:schemas-microsoft-com:vml" Requires="v">
                <p:oleObj spid="_x0000_s7237" name="Equation" r:id="rId13" imgW="1079500" imgH="304800" progId="Equation.DSMT4">
                  <p:embed/>
                </p:oleObj>
              </mc:Choice>
              <mc:Fallback>
                <p:oleObj name="Equation" r:id="rId13" imgW="1079500" imgH="304800" progId="Equation.DSMT4">
                  <p:embed/>
                  <p:pic>
                    <p:nvPicPr>
                      <p:cNvPr id="33" name="Object 32"/>
                      <p:cNvPicPr/>
                      <p:nvPr/>
                    </p:nvPicPr>
                    <p:blipFill>
                      <a:blip r:embed="rId14"/>
                      <a:stretch>
                        <a:fillRect/>
                      </a:stretch>
                    </p:blipFill>
                    <p:spPr>
                      <a:xfrm>
                        <a:off x="1447800" y="3351491"/>
                        <a:ext cx="1738313" cy="492125"/>
                      </a:xfrm>
                      <a:prstGeom prst="rect">
                        <a:avLst/>
                      </a:prstGeom>
                    </p:spPr>
                  </p:pic>
                </p:oleObj>
              </mc:Fallback>
            </mc:AlternateContent>
          </a:graphicData>
        </a:graphic>
      </p:graphicFrame>
      <p:sp>
        <p:nvSpPr>
          <p:cNvPr id="35" name="TextBox 34"/>
          <p:cNvSpPr txBox="1"/>
          <p:nvPr/>
        </p:nvSpPr>
        <p:spPr>
          <a:xfrm>
            <a:off x="290988" y="3993198"/>
            <a:ext cx="5366862" cy="400110"/>
          </a:xfrm>
          <a:prstGeom prst="rect">
            <a:avLst/>
          </a:prstGeom>
          <a:noFill/>
        </p:spPr>
        <p:txBody>
          <a:bodyPr wrap="square" rtlCol="0">
            <a:spAutoFit/>
          </a:bodyPr>
          <a:lstStyle/>
          <a:p>
            <a:r>
              <a:rPr lang="en-US" sz="2000" dirty="0">
                <a:solidFill>
                  <a:srgbClr val="0000FF"/>
                </a:solidFill>
                <a:latin typeface="Apple Chancery"/>
                <a:cs typeface="Apple Chancery"/>
              </a:rPr>
              <a:t>What does </a:t>
            </a:r>
            <a:r>
              <a:rPr lang="en-US" sz="2000" dirty="0">
                <a:solidFill>
                  <a:srgbClr val="000000"/>
                </a:solidFill>
                <a:latin typeface="Times New Roman"/>
                <a:cs typeface="Times New Roman"/>
              </a:rPr>
              <a:t>energy have to say about the situation?</a:t>
            </a:r>
            <a:endParaRPr lang="en-US" sz="2400" dirty="0">
              <a:latin typeface="Apple Chancery"/>
              <a:cs typeface="Apple Chancery"/>
            </a:endParaRPr>
          </a:p>
        </p:txBody>
      </p:sp>
      <p:graphicFrame>
        <p:nvGraphicFramePr>
          <p:cNvPr id="36" name="Object 35"/>
          <p:cNvGraphicFramePr>
            <a:graphicFrameLocks noChangeAspect="1"/>
          </p:cNvGraphicFramePr>
          <p:nvPr/>
        </p:nvGraphicFramePr>
        <p:xfrm>
          <a:off x="1646238" y="4660900"/>
          <a:ext cx="4857750" cy="2008188"/>
        </p:xfrm>
        <a:graphic>
          <a:graphicData uri="http://schemas.openxmlformats.org/presentationml/2006/ole">
            <mc:AlternateContent xmlns:mc="http://schemas.openxmlformats.org/markup-compatibility/2006">
              <mc:Choice xmlns:v="urn:schemas-microsoft-com:vml" Requires="v">
                <p:oleObj spid="_x0000_s7238" name="Equation" r:id="rId15" imgW="3009900" imgH="1244600" progId="Equation.DSMT4">
                  <p:embed/>
                </p:oleObj>
              </mc:Choice>
              <mc:Fallback>
                <p:oleObj name="Equation" r:id="rId15" imgW="3009900" imgH="1244600" progId="Equation.DSMT4">
                  <p:embed/>
                  <p:pic>
                    <p:nvPicPr>
                      <p:cNvPr id="36" name="Object 35"/>
                      <p:cNvPicPr/>
                      <p:nvPr/>
                    </p:nvPicPr>
                    <p:blipFill>
                      <a:blip r:embed="rId16"/>
                      <a:stretch>
                        <a:fillRect/>
                      </a:stretch>
                    </p:blipFill>
                    <p:spPr>
                      <a:xfrm>
                        <a:off x="1646238" y="4660900"/>
                        <a:ext cx="4857750" cy="2008188"/>
                      </a:xfrm>
                      <a:prstGeom prst="rect">
                        <a:avLst/>
                      </a:prstGeom>
                    </p:spPr>
                  </p:pic>
                </p:oleObj>
              </mc:Fallback>
            </mc:AlternateContent>
          </a:graphicData>
        </a:graphic>
      </p:graphicFrame>
      <p:cxnSp>
        <p:nvCxnSpPr>
          <p:cNvPr id="37" name="Straight Connector 36"/>
          <p:cNvCxnSpPr/>
          <p:nvPr/>
        </p:nvCxnSpPr>
        <p:spPr>
          <a:xfrm flipV="1">
            <a:off x="2673802" y="55997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2813502" y="55997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4439102" y="56241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4578802" y="56241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524250" y="55987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3816350" y="55987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388747" y="2247851"/>
            <a:ext cx="53870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nvGraphicFramePr>
        <p:xfrm>
          <a:off x="7196138" y="1851025"/>
          <a:ext cx="387350" cy="368300"/>
        </p:xfrm>
        <a:graphic>
          <a:graphicData uri="http://schemas.openxmlformats.org/presentationml/2006/ole">
            <mc:AlternateContent xmlns:mc="http://schemas.openxmlformats.org/markup-compatibility/2006">
              <mc:Choice xmlns:v="urn:schemas-microsoft-com:vml" Requires="v">
                <p:oleObj spid="_x0000_s7239" name="Equation" r:id="rId17" imgW="241300" imgH="228600" progId="Equation.DSMT4">
                  <p:embed/>
                </p:oleObj>
              </mc:Choice>
              <mc:Fallback>
                <p:oleObj name="Equation" r:id="rId17" imgW="241300" imgH="228600" progId="Equation.DSMT4">
                  <p:embed/>
                  <p:pic>
                    <p:nvPicPr>
                      <p:cNvPr id="48" name="Object 47"/>
                      <p:cNvPicPr/>
                      <p:nvPr/>
                    </p:nvPicPr>
                    <p:blipFill>
                      <a:blip r:embed="rId18"/>
                      <a:stretch>
                        <a:fillRect/>
                      </a:stretch>
                    </p:blipFill>
                    <p:spPr>
                      <a:xfrm>
                        <a:off x="7196138" y="1851025"/>
                        <a:ext cx="387350" cy="368300"/>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6623997" y="1473208"/>
          <a:ext cx="229714" cy="177443"/>
        </p:xfrm>
        <a:graphic>
          <a:graphicData uri="http://schemas.openxmlformats.org/presentationml/2006/ole">
            <mc:AlternateContent xmlns:mc="http://schemas.openxmlformats.org/markup-compatibility/2006">
              <mc:Choice xmlns:v="urn:schemas-microsoft-com:vml" Requires="v">
                <p:oleObj spid="_x0000_s7240" name="Equation" r:id="rId19" imgW="165100" imgH="127000" progId="Equation.DSMT4">
                  <p:embed/>
                </p:oleObj>
              </mc:Choice>
              <mc:Fallback>
                <p:oleObj name="Equation" r:id="rId19" imgW="165100" imgH="127000" progId="Equation.DSMT4">
                  <p:embed/>
                  <p:pic>
                    <p:nvPicPr>
                      <p:cNvPr id="38" name="Object 37"/>
                      <p:cNvPicPr/>
                      <p:nvPr/>
                    </p:nvPicPr>
                    <p:blipFill>
                      <a:blip r:embed="rId20"/>
                      <a:stretch>
                        <a:fillRect/>
                      </a:stretch>
                    </p:blipFill>
                    <p:spPr>
                      <a:xfrm>
                        <a:off x="6623997" y="1473208"/>
                        <a:ext cx="229714" cy="177443"/>
                      </a:xfrm>
                      <a:prstGeom prst="rect">
                        <a:avLst/>
                      </a:prstGeom>
                    </p:spPr>
                  </p:pic>
                </p:oleObj>
              </mc:Fallback>
            </mc:AlternateContent>
          </a:graphicData>
        </a:graphic>
      </p:graphicFrame>
      <p:sp>
        <p:nvSpPr>
          <p:cNvPr id="49" name="Rectangle 48"/>
          <p:cNvSpPr/>
          <p:nvPr/>
        </p:nvSpPr>
        <p:spPr>
          <a:xfrm rot="4022116">
            <a:off x="6332563" y="1404325"/>
            <a:ext cx="193277" cy="173443"/>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7965903" y="2164272"/>
            <a:ext cx="193277" cy="173443"/>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243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par>
                                <p:cTn id="11" presetID="9"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7"/>
          <p:cNvSpPr txBox="1">
            <a:spLocks noChangeArrowheads="1"/>
          </p:cNvSpPr>
          <p:nvPr/>
        </p:nvSpPr>
        <p:spPr bwMode="auto">
          <a:xfrm>
            <a:off x="581027" y="1627215"/>
            <a:ext cx="5019674"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                         No big deal.  All that would have changed would have been the           </a:t>
            </a:r>
            <a:r>
              <a:rPr lang="en-US" sz="2000" dirty="0">
                <a:solidFill>
                  <a:srgbClr val="FF0000"/>
                </a:solidFill>
                <a:latin typeface="Times New Roman"/>
                <a:cs typeface="Times New Roman"/>
              </a:rPr>
              <a:t>term</a:t>
            </a:r>
            <a:r>
              <a:rPr lang="en-US" sz="2000" dirty="0">
                <a:latin typeface="Times New Roman"/>
                <a:cs typeface="Times New Roman"/>
              </a:rPr>
              <a:t> yielding: </a:t>
            </a:r>
          </a:p>
        </p:txBody>
      </p:sp>
      <p:sp>
        <p:nvSpPr>
          <p:cNvPr id="38" name="Text Box 7"/>
          <p:cNvSpPr txBox="1">
            <a:spLocks noChangeArrowheads="1"/>
          </p:cNvSpPr>
          <p:nvPr/>
        </p:nvSpPr>
        <p:spPr bwMode="auto">
          <a:xfrm>
            <a:off x="568327" y="1014276"/>
            <a:ext cx="5019674"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we could have </a:t>
            </a:r>
            <a:r>
              <a:rPr lang="en-US" sz="2000" dirty="0">
                <a:solidFill>
                  <a:srgbClr val="FF0000"/>
                </a:solidFill>
                <a:latin typeface="Times New Roman"/>
                <a:cs typeface="Times New Roman"/>
              </a:rPr>
              <a:t>put a spring at the top </a:t>
            </a:r>
            <a:r>
              <a:rPr lang="en-US" sz="2000" dirty="0">
                <a:latin typeface="Times New Roman"/>
                <a:cs typeface="Times New Roman"/>
              </a:rPr>
              <a:t>(spring constant </a:t>
            </a:r>
            <a:r>
              <a:rPr lang="en-US" sz="2000" i="1" dirty="0">
                <a:latin typeface="Times New Roman"/>
                <a:cs typeface="Times New Roman"/>
              </a:rPr>
              <a:t>k</a:t>
            </a:r>
            <a:r>
              <a:rPr lang="en-US" sz="2000" dirty="0">
                <a:latin typeface="Times New Roman"/>
                <a:cs typeface="Times New Roman"/>
              </a:rPr>
              <a:t>) and </a:t>
            </a:r>
            <a:r>
              <a:rPr lang="en-US" sz="2000" dirty="0">
                <a:solidFill>
                  <a:srgbClr val="0000FF"/>
                </a:solidFill>
                <a:latin typeface="Times New Roman"/>
                <a:cs typeface="Times New Roman"/>
              </a:rPr>
              <a:t>pushed the block </a:t>
            </a:r>
            <a:r>
              <a:rPr lang="en-US" sz="2000" i="1" dirty="0">
                <a:solidFill>
                  <a:srgbClr val="0000FF"/>
                </a:solidFill>
                <a:latin typeface="Times New Roman"/>
                <a:cs typeface="Times New Roman"/>
              </a:rPr>
              <a:t>x</a:t>
            </a:r>
            <a:r>
              <a:rPr lang="en-US" sz="2000" dirty="0">
                <a:solidFill>
                  <a:srgbClr val="0000FF"/>
                </a:solidFill>
                <a:latin typeface="Times New Roman"/>
                <a:cs typeface="Times New Roman"/>
              </a:rPr>
              <a:t> units into it before release</a:t>
            </a:r>
            <a:r>
              <a:rPr lang="en-US" sz="2000" dirty="0">
                <a:latin typeface="Times New Roman"/>
                <a:cs typeface="Times New Roman"/>
              </a:rPr>
              <a:t>.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19" name="TextBox 18"/>
          <p:cNvSpPr txBox="1"/>
          <p:nvPr/>
        </p:nvSpPr>
        <p:spPr>
          <a:xfrm>
            <a:off x="221138" y="284435"/>
            <a:ext cx="5366862" cy="707886"/>
          </a:xfrm>
          <a:prstGeom prst="rect">
            <a:avLst/>
          </a:prstGeom>
          <a:noFill/>
        </p:spPr>
        <p:txBody>
          <a:bodyPr wrap="square" rtlCol="0">
            <a:spAutoFit/>
          </a:bodyPr>
          <a:lstStyle/>
          <a:p>
            <a:r>
              <a:rPr lang="en-US" sz="2000" dirty="0">
                <a:solidFill>
                  <a:srgbClr val="0000FF"/>
                </a:solidFill>
                <a:latin typeface="Apple Chancery"/>
                <a:cs typeface="Apple Chancery"/>
              </a:rPr>
              <a:t>So how </a:t>
            </a:r>
            <a:r>
              <a:rPr lang="en-US" sz="2000" dirty="0">
                <a:solidFill>
                  <a:srgbClr val="000000"/>
                </a:solidFill>
                <a:latin typeface="Times New Roman"/>
                <a:cs typeface="Times New Roman"/>
              </a:rPr>
              <a:t>might we have made this problem more exciting?  Well . . . </a:t>
            </a:r>
            <a:endParaRPr lang="en-US" sz="2400" dirty="0">
              <a:latin typeface="Apple Chancery"/>
              <a:cs typeface="Apple Chancery"/>
            </a:endParaRPr>
          </a:p>
        </p:txBody>
      </p:sp>
      <p:graphicFrame>
        <p:nvGraphicFramePr>
          <p:cNvPr id="36" name="Object 35"/>
          <p:cNvGraphicFramePr>
            <a:graphicFrameLocks noChangeAspect="1"/>
          </p:cNvGraphicFramePr>
          <p:nvPr/>
        </p:nvGraphicFramePr>
        <p:xfrm>
          <a:off x="373537" y="2798715"/>
          <a:ext cx="5366863" cy="929240"/>
        </p:xfrm>
        <a:graphic>
          <a:graphicData uri="http://schemas.openxmlformats.org/presentationml/2006/ole">
            <mc:AlternateContent xmlns:mc="http://schemas.openxmlformats.org/markup-compatibility/2006">
              <mc:Choice xmlns:v="urn:schemas-microsoft-com:vml" Requires="v">
                <p:oleObj spid="_x0000_s8256" name="Equation" r:id="rId3" imgW="3670300" imgH="635000" progId="Equation.DSMT4">
                  <p:embed/>
                </p:oleObj>
              </mc:Choice>
              <mc:Fallback>
                <p:oleObj name="Equation" r:id="rId3" imgW="3670300" imgH="635000" progId="Equation.DSMT4">
                  <p:embed/>
                  <p:pic>
                    <p:nvPicPr>
                      <p:cNvPr id="36" name="Object 35"/>
                      <p:cNvPicPr/>
                      <p:nvPr/>
                    </p:nvPicPr>
                    <p:blipFill>
                      <a:blip r:embed="rId4"/>
                      <a:stretch>
                        <a:fillRect/>
                      </a:stretch>
                    </p:blipFill>
                    <p:spPr>
                      <a:xfrm>
                        <a:off x="373537" y="2798715"/>
                        <a:ext cx="5366863" cy="929240"/>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4275138" y="1942743"/>
          <a:ext cx="635000" cy="430213"/>
        </p:xfrm>
        <a:graphic>
          <a:graphicData uri="http://schemas.openxmlformats.org/presentationml/2006/ole">
            <mc:AlternateContent xmlns:mc="http://schemas.openxmlformats.org/markup-compatibility/2006">
              <mc:Choice xmlns:v="urn:schemas-microsoft-com:vml" Requires="v">
                <p:oleObj spid="_x0000_s8257" name="Equation" r:id="rId5" imgW="393700" imgH="266700" progId="Equation.DSMT4">
                  <p:embed/>
                </p:oleObj>
              </mc:Choice>
              <mc:Fallback>
                <p:oleObj name="Equation" r:id="rId5" imgW="393700" imgH="266700" progId="Equation.DSMT4">
                  <p:embed/>
                  <p:pic>
                    <p:nvPicPr>
                      <p:cNvPr id="49" name="Object 48"/>
                      <p:cNvPicPr/>
                      <p:nvPr/>
                    </p:nvPicPr>
                    <p:blipFill>
                      <a:blip r:embed="rId6"/>
                      <a:stretch>
                        <a:fillRect/>
                      </a:stretch>
                    </p:blipFill>
                    <p:spPr>
                      <a:xfrm>
                        <a:off x="4275138" y="1942743"/>
                        <a:ext cx="635000" cy="430213"/>
                      </a:xfrm>
                      <a:prstGeom prst="rect">
                        <a:avLst/>
                      </a:prstGeom>
                    </p:spPr>
                  </p:pic>
                </p:oleObj>
              </mc:Fallback>
            </mc:AlternateContent>
          </a:graphicData>
        </a:graphic>
      </p:graphicFrame>
      <p:graphicFrame>
        <p:nvGraphicFramePr>
          <p:cNvPr id="50" name="Object 49"/>
          <p:cNvGraphicFramePr>
            <a:graphicFrameLocks noChangeAspect="1"/>
          </p:cNvGraphicFramePr>
          <p:nvPr/>
        </p:nvGraphicFramePr>
        <p:xfrm>
          <a:off x="1790700" y="5006048"/>
          <a:ext cx="5292725" cy="930275"/>
        </p:xfrm>
        <a:graphic>
          <a:graphicData uri="http://schemas.openxmlformats.org/presentationml/2006/ole">
            <mc:AlternateContent xmlns:mc="http://schemas.openxmlformats.org/markup-compatibility/2006">
              <mc:Choice xmlns:v="urn:schemas-microsoft-com:vml" Requires="v">
                <p:oleObj spid="_x0000_s8258" name="Equation" r:id="rId7" imgW="3619500" imgH="635000" progId="Equation.DSMT4">
                  <p:embed/>
                </p:oleObj>
              </mc:Choice>
              <mc:Fallback>
                <p:oleObj name="Equation" r:id="rId7" imgW="3619500" imgH="635000" progId="Equation.DSMT4">
                  <p:embed/>
                  <p:pic>
                    <p:nvPicPr>
                      <p:cNvPr id="50" name="Object 49"/>
                      <p:cNvPicPr/>
                      <p:nvPr/>
                    </p:nvPicPr>
                    <p:blipFill>
                      <a:blip r:embed="rId8"/>
                      <a:stretch>
                        <a:fillRect/>
                      </a:stretch>
                    </p:blipFill>
                    <p:spPr>
                      <a:xfrm>
                        <a:off x="1790700" y="5006048"/>
                        <a:ext cx="5292725" cy="930275"/>
                      </a:xfrm>
                      <a:prstGeom prst="rect">
                        <a:avLst/>
                      </a:prstGeom>
                    </p:spPr>
                  </p:pic>
                </p:oleObj>
              </mc:Fallback>
            </mc:AlternateContent>
          </a:graphicData>
        </a:graphic>
      </p:graphicFrame>
      <p:sp>
        <p:nvSpPr>
          <p:cNvPr id="51" name="Text Box 7"/>
          <p:cNvSpPr txBox="1">
            <a:spLocks noChangeArrowheads="1"/>
          </p:cNvSpPr>
          <p:nvPr/>
        </p:nvSpPr>
        <p:spPr bwMode="auto">
          <a:xfrm>
            <a:off x="568327" y="3841802"/>
            <a:ext cx="8398551"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we could have additionally </a:t>
            </a:r>
            <a:r>
              <a:rPr lang="en-US" sz="2000" dirty="0">
                <a:latin typeface="Times New Roman"/>
                <a:cs typeface="Times New Roman"/>
              </a:rPr>
              <a:t>added </a:t>
            </a:r>
            <a:r>
              <a:rPr lang="en-US" sz="2000" dirty="0" err="1">
                <a:solidFill>
                  <a:srgbClr val="FF0000"/>
                </a:solidFill>
                <a:latin typeface="Times New Roman"/>
                <a:cs typeface="Times New Roman"/>
              </a:rPr>
              <a:t>jello</a:t>
            </a:r>
            <a:r>
              <a:rPr lang="en-US" sz="2000" dirty="0">
                <a:latin typeface="Times New Roman"/>
                <a:cs typeface="Times New Roman"/>
              </a:rPr>
              <a:t>, maintaining that the block </a:t>
            </a:r>
            <a:r>
              <a:rPr lang="en-US" sz="2000" i="1" dirty="0">
                <a:solidFill>
                  <a:srgbClr val="FF0000"/>
                </a:solidFill>
                <a:latin typeface="Times New Roman"/>
                <a:cs typeface="Times New Roman"/>
              </a:rPr>
              <a:t>lost 13 joules of energy </a:t>
            </a:r>
            <a:r>
              <a:rPr lang="en-US" sz="2000" dirty="0">
                <a:latin typeface="Times New Roman"/>
                <a:cs typeface="Times New Roman"/>
              </a:rPr>
              <a:t>as it passed through the </a:t>
            </a:r>
            <a:r>
              <a:rPr lang="en-US" sz="2000" dirty="0" err="1">
                <a:solidFill>
                  <a:srgbClr val="0000FF"/>
                </a:solidFill>
                <a:latin typeface="Times New Roman"/>
                <a:cs typeface="Times New Roman"/>
              </a:rPr>
              <a:t>jello</a:t>
            </a:r>
            <a:r>
              <a:rPr lang="en-US" sz="2000" dirty="0">
                <a:solidFill>
                  <a:srgbClr val="0000FF"/>
                </a:solidFill>
                <a:latin typeface="Times New Roman"/>
                <a:cs typeface="Times New Roman"/>
              </a:rPr>
              <a:t> </a:t>
            </a:r>
            <a:r>
              <a:rPr lang="en-US" sz="2000" dirty="0">
                <a:latin typeface="Times New Roman"/>
                <a:cs typeface="Times New Roman"/>
              </a:rPr>
              <a:t>at the bottom of the ramp before moving on.  That would have affect the extraneous work part of the equation:</a:t>
            </a:r>
          </a:p>
        </p:txBody>
      </p:sp>
      <p:grpSp>
        <p:nvGrpSpPr>
          <p:cNvPr id="8" name="Group 7"/>
          <p:cNvGrpSpPr/>
          <p:nvPr/>
        </p:nvGrpSpPr>
        <p:grpSpPr>
          <a:xfrm>
            <a:off x="6257078" y="3033713"/>
            <a:ext cx="2988521" cy="285750"/>
            <a:chOff x="6257078" y="3033713"/>
            <a:chExt cx="2988521" cy="285750"/>
          </a:xfrm>
        </p:grpSpPr>
        <p:sp>
          <p:nvSpPr>
            <p:cNvPr id="53" name="Rectangle 52"/>
            <p:cNvSpPr/>
            <p:nvPr/>
          </p:nvSpPr>
          <p:spPr>
            <a:xfrm>
              <a:off x="6257078" y="3060700"/>
              <a:ext cx="2988521" cy="251864"/>
            </a:xfrm>
            <a:prstGeom prst="rect">
              <a:avLst/>
            </a:prstGeom>
            <a:solidFill>
              <a:srgbClr val="FF0000">
                <a:alpha val="42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nvGraphicFramePr>
          <p:xfrm>
            <a:off x="6629400" y="3033713"/>
            <a:ext cx="454025" cy="285750"/>
          </p:xfrm>
          <a:graphic>
            <a:graphicData uri="http://schemas.openxmlformats.org/presentationml/2006/ole">
              <mc:AlternateContent xmlns:mc="http://schemas.openxmlformats.org/markup-compatibility/2006">
                <mc:Choice xmlns:v="urn:schemas-microsoft-com:vml" Requires="v">
                  <p:oleObj spid="_x0000_s8259" name="Equation" r:id="rId9" imgW="330200" imgH="203200" progId="Equation.DSMT4">
                    <p:embed/>
                  </p:oleObj>
                </mc:Choice>
                <mc:Fallback>
                  <p:oleObj name="Equation" r:id="rId9" imgW="330200" imgH="203200" progId="Equation.DSMT4">
                    <p:embed/>
                    <p:pic>
                      <p:nvPicPr>
                        <p:cNvPr id="56" name="Object 55"/>
                        <p:cNvPicPr/>
                        <p:nvPr/>
                      </p:nvPicPr>
                      <p:blipFill>
                        <a:blip r:embed="rId10"/>
                        <a:stretch>
                          <a:fillRect/>
                        </a:stretch>
                      </p:blipFill>
                      <p:spPr>
                        <a:xfrm>
                          <a:off x="6629400" y="3033713"/>
                          <a:ext cx="454025" cy="285750"/>
                        </a:xfrm>
                        <a:prstGeom prst="rect">
                          <a:avLst/>
                        </a:prstGeom>
                      </p:spPr>
                    </p:pic>
                  </p:oleObj>
                </mc:Fallback>
              </mc:AlternateContent>
            </a:graphicData>
          </a:graphic>
        </p:graphicFrame>
      </p:grpSp>
      <p:grpSp>
        <p:nvGrpSpPr>
          <p:cNvPr id="5" name="Group 4"/>
          <p:cNvGrpSpPr/>
          <p:nvPr/>
        </p:nvGrpSpPr>
        <p:grpSpPr>
          <a:xfrm>
            <a:off x="6248825" y="491103"/>
            <a:ext cx="2996773" cy="2941523"/>
            <a:chOff x="6248825" y="491103"/>
            <a:chExt cx="2996773" cy="2941523"/>
          </a:xfrm>
        </p:grpSpPr>
        <p:cxnSp>
          <p:nvCxnSpPr>
            <p:cNvPr id="32" name="Straight Connector 31"/>
            <p:cNvCxnSpPr/>
            <p:nvPr/>
          </p:nvCxnSpPr>
          <p:spPr>
            <a:xfrm flipH="1" flipV="1">
              <a:off x="6369873" y="491103"/>
              <a:ext cx="982822" cy="230769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nvGraphicFramePr>
          <p:xfrm>
            <a:off x="6853711" y="1023303"/>
            <a:ext cx="229714" cy="177443"/>
          </p:xfrm>
          <a:graphic>
            <a:graphicData uri="http://schemas.openxmlformats.org/presentationml/2006/ole">
              <mc:AlternateContent xmlns:mc="http://schemas.openxmlformats.org/markup-compatibility/2006">
                <mc:Choice xmlns:v="urn:schemas-microsoft-com:vml" Requires="v">
                  <p:oleObj spid="_x0000_s8260" name="Equation" r:id="rId11" imgW="165100" imgH="127000" progId="Equation.DSMT4">
                    <p:embed/>
                  </p:oleObj>
                </mc:Choice>
                <mc:Fallback>
                  <p:oleObj name="Equation" r:id="rId11" imgW="165100" imgH="127000" progId="Equation.DSMT4">
                    <p:embed/>
                    <p:pic>
                      <p:nvPicPr>
                        <p:cNvPr id="45" name="Object 44"/>
                        <p:cNvPicPr/>
                        <p:nvPr/>
                      </p:nvPicPr>
                      <p:blipFill>
                        <a:blip r:embed="rId12"/>
                        <a:stretch>
                          <a:fillRect/>
                        </a:stretch>
                      </p:blipFill>
                      <p:spPr>
                        <a:xfrm>
                          <a:off x="6853711" y="1023303"/>
                          <a:ext cx="229714" cy="177443"/>
                        </a:xfrm>
                        <a:prstGeom prst="rect">
                          <a:avLst/>
                        </a:prstGeom>
                      </p:spPr>
                    </p:pic>
                  </p:oleObj>
                </mc:Fallback>
              </mc:AlternateContent>
            </a:graphicData>
          </a:graphic>
        </p:graphicFrame>
        <p:cxnSp>
          <p:nvCxnSpPr>
            <p:cNvPr id="6" name="Straight Arrow Connector 5"/>
            <p:cNvCxnSpPr/>
            <p:nvPr/>
          </p:nvCxnSpPr>
          <p:spPr>
            <a:xfrm flipH="1" flipV="1">
              <a:off x="6504802" y="1112025"/>
              <a:ext cx="1719" cy="215131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nvGraphicFramePr>
          <p:xfrm>
            <a:off x="6257079" y="1976678"/>
            <a:ext cx="176068" cy="231089"/>
          </p:xfrm>
          <a:graphic>
            <a:graphicData uri="http://schemas.openxmlformats.org/presentationml/2006/ole">
              <mc:AlternateContent xmlns:mc="http://schemas.openxmlformats.org/markup-compatibility/2006">
                <mc:Choice xmlns:v="urn:schemas-microsoft-com:vml" Requires="v">
                  <p:oleObj spid="_x0000_s8261" name="Equation" r:id="rId13" imgW="127000" imgH="165100" progId="Equation.DSMT4">
                    <p:embed/>
                  </p:oleObj>
                </mc:Choice>
                <mc:Fallback>
                  <p:oleObj name="Equation" r:id="rId13" imgW="127000" imgH="165100" progId="Equation.DSMT4">
                    <p:embed/>
                    <p:pic>
                      <p:nvPicPr>
                        <p:cNvPr id="34" name="Object 33"/>
                        <p:cNvPicPr/>
                        <p:nvPr/>
                      </p:nvPicPr>
                      <p:blipFill>
                        <a:blip r:embed="rId14"/>
                        <a:stretch>
                          <a:fillRect/>
                        </a:stretch>
                      </p:blipFill>
                      <p:spPr>
                        <a:xfrm>
                          <a:off x="6257079" y="1976678"/>
                          <a:ext cx="176068" cy="231089"/>
                        </a:xfrm>
                        <a:prstGeom prst="rect">
                          <a:avLst/>
                        </a:prstGeom>
                      </p:spPr>
                    </p:pic>
                  </p:oleObj>
                </mc:Fallback>
              </mc:AlternateContent>
            </a:graphicData>
          </a:graphic>
        </p:graphicFrame>
        <p:sp>
          <p:nvSpPr>
            <p:cNvPr id="47" name="Rectangle 46"/>
            <p:cNvSpPr/>
            <p:nvPr/>
          </p:nvSpPr>
          <p:spPr>
            <a:xfrm>
              <a:off x="6248825" y="3322583"/>
              <a:ext cx="2996773" cy="11004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4022116">
              <a:off x="6629871" y="992642"/>
              <a:ext cx="167470" cy="150284"/>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294231" y="1627215"/>
              <a:ext cx="1672647" cy="1672648"/>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8476501" y="2334856"/>
            <a:ext cx="210457" cy="213208"/>
          </p:xfrm>
          <a:graphic>
            <a:graphicData uri="http://schemas.openxmlformats.org/presentationml/2006/ole">
              <mc:AlternateContent xmlns:mc="http://schemas.openxmlformats.org/markup-compatibility/2006">
                <mc:Choice xmlns:v="urn:schemas-microsoft-com:vml" Requires="v">
                  <p:oleObj spid="_x0000_s8262" name="Equation" r:id="rId15" imgW="152400" imgH="152400" progId="Equation.DSMT4">
                    <p:embed/>
                  </p:oleObj>
                </mc:Choice>
                <mc:Fallback>
                  <p:oleObj name="Equation" r:id="rId15" imgW="152400" imgH="152400" progId="Equation.DSMT4">
                    <p:embed/>
                    <p:pic>
                      <p:nvPicPr>
                        <p:cNvPr id="54" name="Object 53"/>
                        <p:cNvPicPr/>
                        <p:nvPr/>
                      </p:nvPicPr>
                      <p:blipFill>
                        <a:blip r:embed="rId16"/>
                        <a:stretch>
                          <a:fillRect/>
                        </a:stretch>
                      </p:blipFill>
                      <p:spPr>
                        <a:xfrm>
                          <a:off x="8476501" y="2334856"/>
                          <a:ext cx="210457" cy="213208"/>
                        </a:xfrm>
                        <a:prstGeom prst="rect">
                          <a:avLst/>
                        </a:prstGeom>
                      </p:spPr>
                    </p:pic>
                  </p:oleObj>
                </mc:Fallback>
              </mc:AlternateContent>
            </a:graphicData>
          </a:graphic>
        </p:graphicFrame>
        <p:cxnSp>
          <p:nvCxnSpPr>
            <p:cNvPr id="55" name="Straight Arrow Connector 54"/>
            <p:cNvCxnSpPr/>
            <p:nvPr/>
          </p:nvCxnSpPr>
          <p:spPr>
            <a:xfrm flipV="1">
              <a:off x="8102138" y="2103771"/>
              <a:ext cx="765701" cy="44429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Rectangle 43"/>
            <p:cNvSpPr/>
            <p:nvPr/>
          </p:nvSpPr>
          <p:spPr>
            <a:xfrm>
              <a:off x="8045122" y="1651118"/>
              <a:ext cx="167470" cy="150284"/>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H="1">
              <a:off x="7545030" y="1723538"/>
              <a:ext cx="46677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nvGraphicFramePr>
          <p:xfrm>
            <a:off x="7378139" y="1379697"/>
            <a:ext cx="335630" cy="319124"/>
          </p:xfrm>
          <a:graphic>
            <a:graphicData uri="http://schemas.openxmlformats.org/presentationml/2006/ole">
              <mc:AlternateContent xmlns:mc="http://schemas.openxmlformats.org/markup-compatibility/2006">
                <mc:Choice xmlns:v="urn:schemas-microsoft-com:vml" Requires="v">
                  <p:oleObj spid="_x0000_s8263" name="Equation" r:id="rId17" imgW="241300" imgH="228600" progId="Equation.DSMT4">
                    <p:embed/>
                  </p:oleObj>
                </mc:Choice>
                <mc:Fallback>
                  <p:oleObj name="Equation" r:id="rId17" imgW="241300" imgH="228600" progId="Equation.DSMT4">
                    <p:embed/>
                    <p:pic>
                      <p:nvPicPr>
                        <p:cNvPr id="48" name="Object 47"/>
                        <p:cNvPicPr/>
                        <p:nvPr/>
                      </p:nvPicPr>
                      <p:blipFill>
                        <a:blip r:embed="rId18"/>
                        <a:stretch>
                          <a:fillRect/>
                        </a:stretch>
                      </p:blipFill>
                      <p:spPr>
                        <a:xfrm>
                          <a:off x="7378139" y="1379697"/>
                          <a:ext cx="335630" cy="319124"/>
                        </a:xfrm>
                        <a:prstGeom prst="rect">
                          <a:avLst/>
                        </a:prstGeom>
                      </p:spPr>
                    </p:pic>
                  </p:oleObj>
                </mc:Fallback>
              </mc:AlternateContent>
            </a:graphicData>
          </a:graphic>
        </p:graphicFrame>
        <p:sp>
          <p:nvSpPr>
            <p:cNvPr id="2" name="Freeform 1"/>
            <p:cNvSpPr/>
            <p:nvPr/>
          </p:nvSpPr>
          <p:spPr>
            <a:xfrm>
              <a:off x="6584950" y="882650"/>
              <a:ext cx="123825" cy="114300"/>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6508750" y="777875"/>
              <a:ext cx="250825" cy="111125"/>
            </a:xfrm>
            <a:custGeom>
              <a:avLst/>
              <a:gdLst>
                <a:gd name="connsiteX0" fmla="*/ 47625 w 250825"/>
                <a:gd name="connsiteY0" fmla="*/ 111125 h 111125"/>
                <a:gd name="connsiteX1" fmla="*/ 250825 w 250825"/>
                <a:gd name="connsiteY1" fmla="*/ 41275 h 111125"/>
                <a:gd name="connsiteX2" fmla="*/ 0 w 250825"/>
                <a:gd name="connsiteY2" fmla="*/ 0 h 111125"/>
                <a:gd name="connsiteX3" fmla="*/ 47625 w 250825"/>
                <a:gd name="connsiteY3" fmla="*/ 111125 h 111125"/>
              </a:gdLst>
              <a:ahLst/>
              <a:cxnLst>
                <a:cxn ang="0">
                  <a:pos x="connsiteX0" y="connsiteY0"/>
                </a:cxn>
                <a:cxn ang="0">
                  <a:pos x="connsiteX1" y="connsiteY1"/>
                </a:cxn>
                <a:cxn ang="0">
                  <a:pos x="connsiteX2" y="connsiteY2"/>
                </a:cxn>
                <a:cxn ang="0">
                  <a:pos x="connsiteX3" y="connsiteY3"/>
                </a:cxn>
              </a:cxnLst>
              <a:rect l="l" t="t" r="r" b="b"/>
              <a:pathLst>
                <a:path w="250825" h="111125">
                  <a:moveTo>
                    <a:pt x="47625" y="111125"/>
                  </a:moveTo>
                  <a:lnTo>
                    <a:pt x="250825" y="41275"/>
                  </a:lnTo>
                  <a:lnTo>
                    <a:pt x="0" y="0"/>
                  </a:lnTo>
                  <a:lnTo>
                    <a:pt x="47625" y="111125"/>
                  </a:lnTo>
                  <a:close/>
                </a:path>
              </a:pathLst>
            </a:cu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6" name="Object 25"/>
            <p:cNvGraphicFramePr>
              <a:graphicFrameLocks noChangeAspect="1"/>
            </p:cNvGraphicFramePr>
            <p:nvPr/>
          </p:nvGraphicFramePr>
          <p:xfrm>
            <a:off x="6764664" y="711131"/>
            <a:ext cx="177800" cy="231775"/>
          </p:xfrm>
          <a:graphic>
            <a:graphicData uri="http://schemas.openxmlformats.org/presentationml/2006/ole">
              <mc:AlternateContent xmlns:mc="http://schemas.openxmlformats.org/markup-compatibility/2006">
                <mc:Choice xmlns:v="urn:schemas-microsoft-com:vml" Requires="v">
                  <p:oleObj spid="_x0000_s8264" name="Equation" r:id="rId19" imgW="127000" imgH="165100" progId="Equation.DSMT4">
                    <p:embed/>
                  </p:oleObj>
                </mc:Choice>
                <mc:Fallback>
                  <p:oleObj name="Equation" r:id="rId19" imgW="127000" imgH="165100" progId="Equation.DSMT4">
                    <p:embed/>
                    <p:pic>
                      <p:nvPicPr>
                        <p:cNvPr id="26" name="Object 25"/>
                        <p:cNvPicPr/>
                        <p:nvPr/>
                      </p:nvPicPr>
                      <p:blipFill>
                        <a:blip r:embed="rId20"/>
                        <a:stretch>
                          <a:fillRect/>
                        </a:stretch>
                      </p:blipFill>
                      <p:spPr>
                        <a:xfrm>
                          <a:off x="6764664" y="711131"/>
                          <a:ext cx="177800" cy="231775"/>
                        </a:xfrm>
                        <a:prstGeom prst="rect">
                          <a:avLst/>
                        </a:prstGeom>
                      </p:spPr>
                    </p:pic>
                  </p:oleObj>
                </mc:Fallback>
              </mc:AlternateContent>
            </a:graphicData>
          </a:graphic>
        </p:graphicFrame>
      </p:grpSp>
      <p:sp>
        <p:nvSpPr>
          <p:cNvPr id="31" name="Text Box 7">
            <a:extLst>
              <a:ext uri="{FF2B5EF4-FFF2-40B4-BE49-F238E27FC236}">
                <a16:creationId xmlns:a16="http://schemas.microsoft.com/office/drawing/2014/main" id="{0C80F1B3-658D-4646-8454-AA4DA39EF75F}"/>
              </a:ext>
            </a:extLst>
          </p:cNvPr>
          <p:cNvSpPr txBox="1">
            <a:spLocks noChangeArrowheads="1"/>
          </p:cNvSpPr>
          <p:nvPr/>
        </p:nvSpPr>
        <p:spPr bwMode="auto">
          <a:xfrm>
            <a:off x="288407" y="6049569"/>
            <a:ext cx="839855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AS I SAID, FUN . . . </a:t>
            </a:r>
          </a:p>
        </p:txBody>
      </p:sp>
    </p:spTree>
    <p:extLst>
      <p:ext uri="{BB962C8B-B14F-4D97-AF65-F5344CB8AC3E}">
        <p14:creationId xmlns:p14="http://schemas.microsoft.com/office/powerpoint/2010/main" val="333807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dissolv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dissolv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dissolv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8" grpId="0"/>
      <p:bldP spid="51"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Think About!</a:t>
            </a:r>
          </a:p>
        </p:txBody>
      </p:sp>
      <p:sp>
        <p:nvSpPr>
          <p:cNvPr id="3" name="Content Placeholder 2"/>
          <p:cNvSpPr>
            <a:spLocks noGrp="1"/>
          </p:cNvSpPr>
          <p:nvPr>
            <p:ph idx="1"/>
          </p:nvPr>
        </p:nvSpPr>
        <p:spPr>
          <a:xfrm>
            <a:off x="178419" y="1417638"/>
            <a:ext cx="8787161" cy="4525963"/>
          </a:xfrm>
        </p:spPr>
        <p:txBody>
          <a:bodyPr>
            <a:normAutofit fontScale="92500" lnSpcReduction="10000"/>
          </a:bodyPr>
          <a:lstStyle/>
          <a:p>
            <a:r>
              <a:rPr lang="en-US" dirty="0"/>
              <a:t>  Is mechanical energy conserved in a pure sense? </a:t>
            </a:r>
          </a:p>
          <a:p>
            <a:pPr lvl="1"/>
            <a:r>
              <a:rPr lang="en-US" dirty="0"/>
              <a:t>Nope? Why?</a:t>
            </a:r>
          </a:p>
          <a:p>
            <a:pPr lvl="2"/>
            <a:r>
              <a:rPr lang="en-US" dirty="0"/>
              <a:t>Friction? Probably a big culprit. Is it the only one? NO.</a:t>
            </a:r>
          </a:p>
          <a:p>
            <a:pPr lvl="2"/>
            <a:r>
              <a:rPr lang="en-US" dirty="0"/>
              <a:t>Sound! Sound is a form of energy, too.</a:t>
            </a:r>
          </a:p>
          <a:p>
            <a:pPr lvl="2"/>
            <a:r>
              <a:rPr lang="en-US" dirty="0"/>
              <a:t>Rotation! Some of that energy goes into the rolling of the ball </a:t>
            </a:r>
            <a:r>
              <a:rPr lang="mr-IN" dirty="0"/>
              <a:t>–</a:t>
            </a:r>
            <a:r>
              <a:rPr lang="en-US" dirty="0"/>
              <a:t> all our equations so far are assuming objects that are </a:t>
            </a:r>
            <a:r>
              <a:rPr lang="en-US" u="sng" dirty="0"/>
              <a:t>sliding</a:t>
            </a:r>
            <a:r>
              <a:rPr lang="en-US" dirty="0"/>
              <a:t> along. However, there IS energy related to the rotation (or rolling) of an object, which has to come from that initial U as well. </a:t>
            </a:r>
          </a:p>
          <a:p>
            <a:pPr lvl="1"/>
            <a:r>
              <a:rPr lang="en-US" dirty="0"/>
              <a:t>How do we account for this?</a:t>
            </a:r>
          </a:p>
          <a:p>
            <a:pPr lvl="2"/>
            <a:r>
              <a:rPr lang="en-US" dirty="0"/>
              <a:t>This is where the ∑</a:t>
            </a:r>
            <a:r>
              <a:rPr lang="en-US" dirty="0" err="1"/>
              <a:t>W</a:t>
            </a:r>
            <a:r>
              <a:rPr lang="en-US" baseline="-25000" dirty="0" err="1"/>
              <a:t>ext</a:t>
            </a:r>
            <a:r>
              <a:rPr lang="en-US" dirty="0"/>
              <a:t> term of our equations comes in handy. Ignoring the rotational energy for now (because we don’t have the tools for it just yet), we can say that the extraneous work is being done by friction, or W = </a:t>
            </a:r>
            <a:r>
              <a:rPr lang="en-US" dirty="0" err="1"/>
              <a:t>F</a:t>
            </a:r>
            <a:r>
              <a:rPr lang="en-US" baseline="-25000" dirty="0" err="1"/>
              <a:t>f</a:t>
            </a:r>
            <a:r>
              <a:rPr lang="en-US" dirty="0" err="1"/>
              <a:t>dcos</a:t>
            </a:r>
            <a:r>
              <a:rPr lang="en-US" dirty="0"/>
              <a:t>(180) = -</a:t>
            </a:r>
            <a:r>
              <a:rPr lang="en-US" dirty="0" err="1"/>
              <a:t>F</a:t>
            </a:r>
            <a:r>
              <a:rPr lang="en-US" baseline="-25000" dirty="0" err="1"/>
              <a:t>f</a:t>
            </a:r>
            <a:r>
              <a:rPr lang="en-US" dirty="0" err="1"/>
              <a:t>d</a:t>
            </a:r>
            <a:r>
              <a:rPr lang="en-US" dirty="0"/>
              <a:t> = -𝝁</a:t>
            </a:r>
            <a:r>
              <a:rPr lang="en-US" dirty="0" err="1"/>
              <a:t>F</a:t>
            </a:r>
            <a:r>
              <a:rPr lang="en-US" baseline="-25000" dirty="0" err="1"/>
              <a:t>N</a:t>
            </a:r>
            <a:r>
              <a:rPr lang="en-US" dirty="0" err="1"/>
              <a:t>d</a:t>
            </a:r>
            <a:endParaRPr lang="en-US" dirty="0"/>
          </a:p>
          <a:p>
            <a:pPr lvl="2"/>
            <a:r>
              <a:rPr lang="en-US" dirty="0"/>
              <a:t>We can’t easily calculate this </a:t>
            </a:r>
            <a:r>
              <a:rPr lang="mr-IN" dirty="0"/>
              <a:t>–</a:t>
            </a:r>
            <a:r>
              <a:rPr lang="en-US" dirty="0"/>
              <a:t> why?</a:t>
            </a:r>
          </a:p>
          <a:p>
            <a:pPr lvl="2"/>
            <a:r>
              <a:rPr lang="en-US" dirty="0"/>
              <a:t>Instead, we can use trial and error to find the </a:t>
            </a:r>
            <a:r>
              <a:rPr lang="en-US" u="sng" dirty="0"/>
              <a:t>actual</a:t>
            </a:r>
            <a:r>
              <a:rPr lang="en-US" dirty="0"/>
              <a:t> height that will allow the object to get around the loop, then use </a:t>
            </a:r>
            <a:r>
              <a:rPr lang="en-US" dirty="0" err="1"/>
              <a:t>CoE</a:t>
            </a:r>
            <a:r>
              <a:rPr lang="en-US" dirty="0"/>
              <a:t> to find the work done by friction (and therefore the average friction force acting on the object along the track).</a:t>
            </a:r>
          </a:p>
        </p:txBody>
      </p:sp>
    </p:spTree>
    <p:extLst>
      <p:ext uri="{BB962C8B-B14F-4D97-AF65-F5344CB8AC3E}">
        <p14:creationId xmlns:p14="http://schemas.microsoft.com/office/powerpoint/2010/main" val="178171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80" y="326957"/>
            <a:ext cx="8602650" cy="2677656"/>
          </a:xfrm>
          <a:prstGeom prst="rect">
            <a:avLst/>
          </a:prstGeom>
          <a:noFill/>
        </p:spPr>
        <p:txBody>
          <a:bodyPr wrap="square" rtlCol="0">
            <a:spAutoFit/>
          </a:bodyPr>
          <a:lstStyle/>
          <a:p>
            <a:r>
              <a:rPr lang="en-US" sz="2800" dirty="0">
                <a:solidFill>
                  <a:srgbClr val="FF0000"/>
                </a:solidFill>
                <a:latin typeface="Apple Chancery"/>
                <a:cs typeface="Apple Chancery"/>
              </a:rPr>
              <a:t>Finally, the problem from hell #1: </a:t>
            </a:r>
            <a:r>
              <a:rPr lang="en-US" sz="2000" dirty="0">
                <a:solidFill>
                  <a:srgbClr val="000000"/>
                </a:solidFill>
                <a:latin typeface="Times New Roman"/>
                <a:cs typeface="Times New Roman"/>
              </a:rPr>
              <a:t>A mass </a:t>
            </a:r>
            <a:r>
              <a:rPr lang="en-US" sz="2000" i="1" dirty="0">
                <a:solidFill>
                  <a:srgbClr val="FF0000"/>
                </a:solidFill>
                <a:latin typeface="Times New Roman"/>
                <a:cs typeface="Times New Roman"/>
              </a:rPr>
              <a:t>m = 2 kg </a:t>
            </a:r>
            <a:r>
              <a:rPr lang="en-US" sz="2000" dirty="0">
                <a:solidFill>
                  <a:srgbClr val="000000"/>
                </a:solidFill>
                <a:latin typeface="Times New Roman"/>
                <a:cs typeface="Times New Roman"/>
              </a:rPr>
              <a:t>with a jet pack on its back slides down a                  radius curved incline, through a </a:t>
            </a:r>
            <a:r>
              <a:rPr lang="en-US" sz="2000" dirty="0">
                <a:solidFill>
                  <a:srgbClr val="0000FF"/>
                </a:solidFill>
                <a:latin typeface="Times New Roman"/>
                <a:cs typeface="Times New Roman"/>
              </a:rPr>
              <a:t>frictional pit </a:t>
            </a:r>
            <a:r>
              <a:rPr lang="en-US" sz="2000" dirty="0">
                <a:solidFill>
                  <a:srgbClr val="000000"/>
                </a:solidFill>
                <a:latin typeface="Times New Roman"/>
                <a:cs typeface="Times New Roman"/>
              </a:rPr>
              <a:t>of length </a:t>
            </a:r>
            <a:r>
              <a:rPr lang="en-US" sz="2000" i="1" dirty="0">
                <a:solidFill>
                  <a:srgbClr val="FF0000"/>
                </a:solidFill>
                <a:latin typeface="Times New Roman"/>
                <a:cs typeface="Times New Roman"/>
              </a:rPr>
              <a:t>L = 2 m </a:t>
            </a:r>
            <a:r>
              <a:rPr lang="en-US" sz="2000" dirty="0">
                <a:solidFill>
                  <a:srgbClr val="000000"/>
                </a:solidFill>
                <a:latin typeface="Times New Roman"/>
                <a:cs typeface="Times New Roman"/>
              </a:rPr>
              <a:t>with            , up, over, through and out a loop-the-loop of radius                    </a:t>
            </a:r>
          </a:p>
          <a:p>
            <a:r>
              <a:rPr lang="en-US" sz="2000" dirty="0">
                <a:solidFill>
                  <a:srgbClr val="000000"/>
                </a:solidFill>
                <a:latin typeface="Times New Roman"/>
                <a:cs typeface="Times New Roman"/>
              </a:rPr>
              <a:t>                 , through a </a:t>
            </a:r>
            <a:r>
              <a:rPr lang="en-US" sz="2000" dirty="0" err="1">
                <a:solidFill>
                  <a:srgbClr val="0000FF"/>
                </a:solidFill>
                <a:latin typeface="Times New Roman"/>
                <a:cs typeface="Times New Roman"/>
              </a:rPr>
              <a:t>jello</a:t>
            </a:r>
            <a:r>
              <a:rPr lang="en-US" sz="2000" dirty="0">
                <a:solidFill>
                  <a:srgbClr val="0000FF"/>
                </a:solidFill>
                <a:latin typeface="Times New Roman"/>
                <a:cs typeface="Times New Roman"/>
              </a:rPr>
              <a:t> pit </a:t>
            </a:r>
            <a:r>
              <a:rPr lang="en-US" sz="2000" dirty="0">
                <a:solidFill>
                  <a:srgbClr val="000000"/>
                </a:solidFill>
                <a:latin typeface="Times New Roman"/>
                <a:cs typeface="Times New Roman"/>
              </a:rPr>
              <a:t>that takes </a:t>
            </a:r>
            <a:r>
              <a:rPr lang="en-US" sz="2000" dirty="0">
                <a:solidFill>
                  <a:srgbClr val="FF0000"/>
                </a:solidFill>
                <a:latin typeface="Times New Roman"/>
                <a:cs typeface="Times New Roman"/>
              </a:rPr>
              <a:t>80 joules </a:t>
            </a:r>
            <a:r>
              <a:rPr lang="en-US" sz="2000" dirty="0">
                <a:solidFill>
                  <a:srgbClr val="000000"/>
                </a:solidFill>
                <a:latin typeface="Times New Roman"/>
                <a:cs typeface="Times New Roman"/>
              </a:rPr>
              <a:t>out of the system whereupon the </a:t>
            </a:r>
            <a:r>
              <a:rPr lang="en-US" sz="2000" dirty="0">
                <a:solidFill>
                  <a:srgbClr val="0000FF"/>
                </a:solidFill>
                <a:latin typeface="Times New Roman"/>
                <a:cs typeface="Times New Roman"/>
              </a:rPr>
              <a:t>jetpack fires </a:t>
            </a:r>
            <a:r>
              <a:rPr lang="en-US" sz="2000" dirty="0">
                <a:solidFill>
                  <a:srgbClr val="000000"/>
                </a:solidFill>
                <a:latin typeface="Times New Roman"/>
                <a:cs typeface="Times New Roman"/>
              </a:rPr>
              <a:t>and produces </a:t>
            </a:r>
            <a:r>
              <a:rPr lang="en-US" sz="2000" dirty="0">
                <a:solidFill>
                  <a:srgbClr val="FF0000"/>
                </a:solidFill>
                <a:latin typeface="Times New Roman"/>
                <a:cs typeface="Times New Roman"/>
              </a:rPr>
              <a:t>500</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newtons </a:t>
            </a:r>
            <a:r>
              <a:rPr lang="en-US" sz="2000" dirty="0">
                <a:solidFill>
                  <a:srgbClr val="000000"/>
                </a:solidFill>
                <a:latin typeface="Times New Roman"/>
                <a:cs typeface="Times New Roman"/>
              </a:rPr>
              <a:t>of force over an </a:t>
            </a:r>
            <a:r>
              <a:rPr lang="en-US" sz="2000" i="1" dirty="0">
                <a:solidFill>
                  <a:srgbClr val="FF0000"/>
                </a:solidFill>
                <a:latin typeface="Times New Roman"/>
                <a:cs typeface="Times New Roman"/>
              </a:rPr>
              <a:t>x = .5 meter </a:t>
            </a:r>
            <a:r>
              <a:rPr lang="en-US" sz="2000" dirty="0">
                <a:solidFill>
                  <a:srgbClr val="000000"/>
                </a:solidFill>
                <a:latin typeface="Times New Roman"/>
                <a:cs typeface="Times New Roman"/>
              </a:rPr>
              <a:t>distance before colliding with a spring whose spring constant is </a:t>
            </a:r>
            <a:r>
              <a:rPr lang="en-US" sz="2000" i="1" dirty="0">
                <a:solidFill>
                  <a:srgbClr val="FF0000"/>
                </a:solidFill>
                <a:latin typeface="Times New Roman"/>
                <a:cs typeface="Times New Roman"/>
              </a:rPr>
              <a:t>k = 120 N/m</a:t>
            </a:r>
            <a:r>
              <a:rPr lang="en-US" sz="2000" dirty="0">
                <a:solidFill>
                  <a:srgbClr val="000000"/>
                </a:solidFill>
                <a:latin typeface="Times New Roman"/>
                <a:cs typeface="Times New Roman"/>
              </a:rPr>
              <a:t>.  If </a:t>
            </a:r>
            <a:r>
              <a:rPr lang="en-US" sz="2000" dirty="0">
                <a:solidFill>
                  <a:srgbClr val="FF0000"/>
                </a:solidFill>
                <a:latin typeface="Times New Roman"/>
                <a:cs typeface="Times New Roman"/>
              </a:rPr>
              <a:t>110 joules </a:t>
            </a:r>
            <a:r>
              <a:rPr lang="en-US" sz="2000" dirty="0">
                <a:solidFill>
                  <a:srgbClr val="000000"/>
                </a:solidFill>
                <a:latin typeface="Times New Roman"/>
                <a:cs typeface="Times New Roman"/>
              </a:rPr>
              <a:t>of energy are </a:t>
            </a:r>
            <a:r>
              <a:rPr lang="en-US" sz="2000" dirty="0">
                <a:solidFill>
                  <a:srgbClr val="FF0000"/>
                </a:solidFill>
                <a:latin typeface="Times New Roman"/>
                <a:cs typeface="Times New Roman"/>
              </a:rPr>
              <a:t>lost due to that collision</a:t>
            </a:r>
            <a:r>
              <a:rPr lang="en-US" sz="2000" dirty="0">
                <a:solidFill>
                  <a:srgbClr val="000000"/>
                </a:solidFill>
                <a:latin typeface="Times New Roman"/>
                <a:cs typeface="Times New Roman"/>
              </a:rPr>
              <a:t>, by </a:t>
            </a:r>
            <a:r>
              <a:rPr lang="en-US" sz="2000" dirty="0">
                <a:solidFill>
                  <a:srgbClr val="0000FF"/>
                </a:solidFill>
                <a:latin typeface="Apple Chancery"/>
                <a:cs typeface="Apple Chancery"/>
              </a:rPr>
              <a:t>how much does the spring compress during the collision?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graphicFrame>
        <p:nvGraphicFramePr>
          <p:cNvPr id="45" name="Object 44"/>
          <p:cNvGraphicFramePr>
            <a:graphicFrameLocks noChangeAspect="1"/>
          </p:cNvGraphicFramePr>
          <p:nvPr/>
        </p:nvGraphicFramePr>
        <p:xfrm>
          <a:off x="116331" y="3298134"/>
          <a:ext cx="896937" cy="327025"/>
        </p:xfrm>
        <a:graphic>
          <a:graphicData uri="http://schemas.openxmlformats.org/presentationml/2006/ole">
            <mc:AlternateContent xmlns:mc="http://schemas.openxmlformats.org/markup-compatibility/2006">
              <mc:Choice xmlns:v="urn:schemas-microsoft-com:vml" Requires="v">
                <p:oleObj spid="_x0000_s9322" name="Equation" r:id="rId3" imgW="558800" imgH="203200" progId="Equation.DSMT4">
                  <p:embed/>
                </p:oleObj>
              </mc:Choice>
              <mc:Fallback>
                <p:oleObj name="Equation" r:id="rId3" imgW="558800" imgH="203200" progId="Equation.DSMT4">
                  <p:embed/>
                  <p:pic>
                    <p:nvPicPr>
                      <p:cNvPr id="45" name="Object 44"/>
                      <p:cNvPicPr/>
                      <p:nvPr/>
                    </p:nvPicPr>
                    <p:blipFill>
                      <a:blip r:embed="rId4"/>
                      <a:stretch>
                        <a:fillRect/>
                      </a:stretch>
                    </p:blipFill>
                    <p:spPr>
                      <a:xfrm>
                        <a:off x="116331" y="3298134"/>
                        <a:ext cx="896937" cy="327025"/>
                      </a:xfrm>
                      <a:prstGeom prst="rect">
                        <a:avLst/>
                      </a:prstGeom>
                    </p:spPr>
                  </p:pic>
                </p:oleObj>
              </mc:Fallback>
            </mc:AlternateContent>
          </a:graphicData>
        </a:graphic>
      </p:graphicFrame>
      <p:sp>
        <p:nvSpPr>
          <p:cNvPr id="47" name="Rectangle 46"/>
          <p:cNvSpPr/>
          <p:nvPr/>
        </p:nvSpPr>
        <p:spPr>
          <a:xfrm>
            <a:off x="482600" y="55199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36363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36985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19536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82600" y="36985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2037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4906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58716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57869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2792941" y="5748597"/>
          <a:ext cx="876300" cy="246062"/>
        </p:xfrm>
        <a:graphic>
          <a:graphicData uri="http://schemas.openxmlformats.org/presentationml/2006/ole">
            <mc:AlternateContent xmlns:mc="http://schemas.openxmlformats.org/markup-compatibility/2006">
              <mc:Choice xmlns:v="urn:schemas-microsoft-com:vml" Requires="v">
                <p:oleObj spid="_x0000_s9323" name="Equation" r:id="rId5" imgW="546100" imgH="152400" progId="Equation.DSMT4">
                  <p:embed/>
                </p:oleObj>
              </mc:Choice>
              <mc:Fallback>
                <p:oleObj name="Equation" r:id="rId5" imgW="546100" imgH="152400" progId="Equation.DSMT4">
                  <p:embed/>
                  <p:pic>
                    <p:nvPicPr>
                      <p:cNvPr id="54" name="Object 53"/>
                      <p:cNvPicPr/>
                      <p:nvPr/>
                    </p:nvPicPr>
                    <p:blipFill>
                      <a:blip r:embed="rId6"/>
                      <a:stretch>
                        <a:fillRect/>
                      </a:stretch>
                    </p:blipFill>
                    <p:spPr>
                      <a:xfrm>
                        <a:off x="2792941" y="57485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2709332" y="5162020"/>
          <a:ext cx="733425" cy="328613"/>
        </p:xfrm>
        <a:graphic>
          <a:graphicData uri="http://schemas.openxmlformats.org/presentationml/2006/ole">
            <mc:AlternateContent xmlns:mc="http://schemas.openxmlformats.org/markup-compatibility/2006">
              <mc:Choice xmlns:v="urn:schemas-microsoft-com:vml" Requires="v">
                <p:oleObj spid="_x0000_s9324" name="Equation" r:id="rId7" imgW="457200" imgH="203200" progId="Equation.DSMT4">
                  <p:embed/>
                </p:oleObj>
              </mc:Choice>
              <mc:Fallback>
                <p:oleObj name="Equation" r:id="rId7" imgW="457200" imgH="203200" progId="Equation.DSMT4">
                  <p:embed/>
                  <p:pic>
                    <p:nvPicPr>
                      <p:cNvPr id="69" name="Object 68"/>
                      <p:cNvPicPr/>
                      <p:nvPr/>
                    </p:nvPicPr>
                    <p:blipFill>
                      <a:blip r:embed="rId8"/>
                      <a:stretch>
                        <a:fillRect/>
                      </a:stretch>
                    </p:blipFill>
                    <p:spPr>
                      <a:xfrm>
                        <a:off x="2709332" y="5162020"/>
                        <a:ext cx="733425" cy="328613"/>
                      </a:xfrm>
                      <a:prstGeom prst="rect">
                        <a:avLst/>
                      </a:prstGeom>
                    </p:spPr>
                  </p:pic>
                </p:oleObj>
              </mc:Fallback>
            </mc:AlternateContent>
          </a:graphicData>
        </a:graphic>
      </p:graphicFrame>
      <p:sp>
        <p:nvSpPr>
          <p:cNvPr id="19" name="Freeform 18"/>
          <p:cNvSpPr/>
          <p:nvPr/>
        </p:nvSpPr>
        <p:spPr>
          <a:xfrm>
            <a:off x="5549900" y="55181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nvGraphicFramePr>
        <p:xfrm>
          <a:off x="5846763" y="5149850"/>
          <a:ext cx="528637" cy="328613"/>
        </p:xfrm>
        <a:graphic>
          <a:graphicData uri="http://schemas.openxmlformats.org/presentationml/2006/ole">
            <mc:AlternateContent xmlns:mc="http://schemas.openxmlformats.org/markup-compatibility/2006">
              <mc:Choice xmlns:v="urn:schemas-microsoft-com:vml" Requires="v">
                <p:oleObj spid="_x0000_s9325" name="Equation" r:id="rId9" imgW="330200" imgH="203200" progId="Equation.DSMT4">
                  <p:embed/>
                </p:oleObj>
              </mc:Choice>
              <mc:Fallback>
                <p:oleObj name="Equation" r:id="rId9" imgW="330200" imgH="203200" progId="Equation.DSMT4">
                  <p:embed/>
                  <p:pic>
                    <p:nvPicPr>
                      <p:cNvPr id="70" name="Object 69"/>
                      <p:cNvPicPr/>
                      <p:nvPr/>
                    </p:nvPicPr>
                    <p:blipFill>
                      <a:blip r:embed="rId10"/>
                      <a:stretch>
                        <a:fillRect/>
                      </a:stretch>
                    </p:blipFill>
                    <p:spPr>
                      <a:xfrm>
                        <a:off x="5846763" y="51498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6824662" y="5690118"/>
          <a:ext cx="896938" cy="266700"/>
        </p:xfrm>
        <a:graphic>
          <a:graphicData uri="http://schemas.openxmlformats.org/presentationml/2006/ole">
            <mc:AlternateContent xmlns:mc="http://schemas.openxmlformats.org/markup-compatibility/2006">
              <mc:Choice xmlns:v="urn:schemas-microsoft-com:vml" Requires="v">
                <p:oleObj spid="_x0000_s9326" name="Equation" r:id="rId11" imgW="558800" imgH="165100" progId="Equation.DSMT4">
                  <p:embed/>
                </p:oleObj>
              </mc:Choice>
              <mc:Fallback>
                <p:oleObj name="Equation" r:id="rId11" imgW="558800" imgH="165100" progId="Equation.DSMT4">
                  <p:embed/>
                  <p:pic>
                    <p:nvPicPr>
                      <p:cNvPr id="72" name="Object 71"/>
                      <p:cNvPicPr/>
                      <p:nvPr/>
                    </p:nvPicPr>
                    <p:blipFill>
                      <a:blip r:embed="rId12"/>
                      <a:stretch>
                        <a:fillRect/>
                      </a:stretch>
                    </p:blipFill>
                    <p:spPr>
                      <a:xfrm>
                        <a:off x="6824662" y="56901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2544251147"/>
              </p:ext>
            </p:extLst>
          </p:nvPr>
        </p:nvGraphicFramePr>
        <p:xfrm>
          <a:off x="6810298" y="4606925"/>
          <a:ext cx="833438" cy="760413"/>
        </p:xfrm>
        <a:graphic>
          <a:graphicData uri="http://schemas.openxmlformats.org/presentationml/2006/ole">
            <mc:AlternateContent xmlns:mc="http://schemas.openxmlformats.org/markup-compatibility/2006">
              <mc:Choice xmlns:v="urn:schemas-microsoft-com:vml" Requires="v">
                <p:oleObj spid="_x0000_s9327" name="Equation" r:id="rId13" imgW="520700" imgH="469900" progId="Equation.DSMT4">
                  <p:embed/>
                </p:oleObj>
              </mc:Choice>
              <mc:Fallback>
                <p:oleObj name="Equation" r:id="rId13" imgW="520700" imgH="469900" progId="Equation.DSMT4">
                  <p:embed/>
                  <p:pic>
                    <p:nvPicPr>
                      <p:cNvPr id="73" name="Object 72"/>
                      <p:cNvPicPr/>
                      <p:nvPr/>
                    </p:nvPicPr>
                    <p:blipFill>
                      <a:blip r:embed="rId14"/>
                      <a:stretch>
                        <a:fillRect/>
                      </a:stretch>
                    </p:blipFill>
                    <p:spPr>
                      <a:xfrm>
                        <a:off x="6810298" y="4606925"/>
                        <a:ext cx="833438" cy="760413"/>
                      </a:xfrm>
                      <a:prstGeom prst="rect">
                        <a:avLst/>
                      </a:prstGeom>
                    </p:spPr>
                  </p:pic>
                </p:oleObj>
              </mc:Fallback>
            </mc:AlternateContent>
          </a:graphicData>
        </a:graphic>
      </p:graphicFrame>
      <p:sp>
        <p:nvSpPr>
          <p:cNvPr id="22" name="Right Triangle 21"/>
          <p:cNvSpPr/>
          <p:nvPr/>
        </p:nvSpPr>
        <p:spPr>
          <a:xfrm>
            <a:off x="8788400" y="47201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49625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5" name="Object 74"/>
          <p:cNvGraphicFramePr>
            <a:graphicFrameLocks noChangeAspect="1"/>
          </p:cNvGraphicFramePr>
          <p:nvPr/>
        </p:nvGraphicFramePr>
        <p:xfrm>
          <a:off x="2576182" y="1111708"/>
          <a:ext cx="758825" cy="341313"/>
        </p:xfrm>
        <a:graphic>
          <a:graphicData uri="http://schemas.openxmlformats.org/presentationml/2006/ole">
            <mc:AlternateContent xmlns:mc="http://schemas.openxmlformats.org/markup-compatibility/2006">
              <mc:Choice xmlns:v="urn:schemas-microsoft-com:vml" Requires="v">
                <p:oleObj spid="_x0000_s9328" name="Equation" r:id="rId15" imgW="457200" imgH="203200" progId="Equation.DSMT4">
                  <p:embed/>
                </p:oleObj>
              </mc:Choice>
              <mc:Fallback>
                <p:oleObj name="Equation" r:id="rId15" imgW="457200" imgH="203200" progId="Equation.DSMT4">
                  <p:embed/>
                  <p:pic>
                    <p:nvPicPr>
                      <p:cNvPr id="75" name="Object 74"/>
                      <p:cNvPicPr/>
                      <p:nvPr/>
                    </p:nvPicPr>
                    <p:blipFill>
                      <a:blip r:embed="rId16"/>
                      <a:stretch>
                        <a:fillRect/>
                      </a:stretch>
                    </p:blipFill>
                    <p:spPr>
                      <a:xfrm>
                        <a:off x="2576182" y="1111708"/>
                        <a:ext cx="758825" cy="341313"/>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5549900" y="5727959"/>
          <a:ext cx="974725" cy="266700"/>
        </p:xfrm>
        <a:graphic>
          <a:graphicData uri="http://schemas.openxmlformats.org/presentationml/2006/ole">
            <mc:AlternateContent xmlns:mc="http://schemas.openxmlformats.org/markup-compatibility/2006">
              <mc:Choice xmlns:v="urn:schemas-microsoft-com:vml" Requires="v">
                <p:oleObj spid="_x0000_s9329" name="Equation" r:id="rId17" imgW="609600" imgH="165100" progId="Equation.DSMT4">
                  <p:embed/>
                </p:oleObj>
              </mc:Choice>
              <mc:Fallback>
                <p:oleObj name="Equation" r:id="rId17" imgW="609600" imgH="165100" progId="Equation.DSMT4">
                  <p:embed/>
                  <p:pic>
                    <p:nvPicPr>
                      <p:cNvPr id="29" name="Object 28"/>
                      <p:cNvPicPr/>
                      <p:nvPr/>
                    </p:nvPicPr>
                    <p:blipFill>
                      <a:blip r:embed="rId18"/>
                      <a:stretch>
                        <a:fillRect/>
                      </a:stretch>
                    </p:blipFill>
                    <p:spPr>
                      <a:xfrm>
                        <a:off x="5549900" y="57279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7931150" y="5727700"/>
          <a:ext cx="1096963" cy="266700"/>
        </p:xfrm>
        <a:graphic>
          <a:graphicData uri="http://schemas.openxmlformats.org/presentationml/2006/ole">
            <mc:AlternateContent xmlns:mc="http://schemas.openxmlformats.org/markup-compatibility/2006">
              <mc:Choice xmlns:v="urn:schemas-microsoft-com:vml" Requires="v">
                <p:oleObj spid="_x0000_s9330" name="Equation" r:id="rId19" imgW="685800" imgH="165100" progId="Equation.DSMT4">
                  <p:embed/>
                </p:oleObj>
              </mc:Choice>
              <mc:Fallback>
                <p:oleObj name="Equation" r:id="rId19" imgW="685800" imgH="165100" progId="Equation.DSMT4">
                  <p:embed/>
                  <p:pic>
                    <p:nvPicPr>
                      <p:cNvPr id="30" name="Object 29"/>
                      <p:cNvPicPr/>
                      <p:nvPr/>
                    </p:nvPicPr>
                    <p:blipFill>
                      <a:blip r:embed="rId20"/>
                      <a:stretch>
                        <a:fillRect/>
                      </a:stretch>
                    </p:blipFill>
                    <p:spPr>
                      <a:xfrm>
                        <a:off x="7931150" y="5727700"/>
                        <a:ext cx="1096963" cy="266700"/>
                      </a:xfrm>
                      <a:prstGeom prst="rect">
                        <a:avLst/>
                      </a:prstGeom>
                    </p:spPr>
                  </p:pic>
                </p:oleObj>
              </mc:Fallback>
            </mc:AlternateContent>
          </a:graphicData>
        </a:graphic>
      </p:graphicFrame>
      <p:cxnSp>
        <p:nvCxnSpPr>
          <p:cNvPr id="3" name="Straight Arrow Connector 2"/>
          <p:cNvCxnSpPr/>
          <p:nvPr/>
        </p:nvCxnSpPr>
        <p:spPr>
          <a:xfrm>
            <a:off x="6887633" y="55753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2220913" y="4941888"/>
          <a:ext cx="1711325" cy="266700"/>
        </p:xfrm>
        <a:graphic>
          <a:graphicData uri="http://schemas.openxmlformats.org/presentationml/2006/ole">
            <mc:AlternateContent xmlns:mc="http://schemas.openxmlformats.org/markup-compatibility/2006">
              <mc:Choice xmlns:v="urn:schemas-microsoft-com:vml" Requires="v">
                <p:oleObj spid="_x0000_s9331" name="Equation" r:id="rId21" imgW="1066800" imgH="165100" progId="Equation.DSMT4">
                  <p:embed/>
                </p:oleObj>
              </mc:Choice>
              <mc:Fallback>
                <p:oleObj name="Equation" r:id="rId21" imgW="1066800" imgH="165100" progId="Equation.DSMT4">
                  <p:embed/>
                  <p:pic>
                    <p:nvPicPr>
                      <p:cNvPr id="33" name="Object 32"/>
                      <p:cNvPicPr/>
                      <p:nvPr/>
                    </p:nvPicPr>
                    <p:blipFill>
                      <a:blip r:embed="rId22"/>
                      <a:stretch>
                        <a:fillRect/>
                      </a:stretch>
                    </p:blipFill>
                    <p:spPr>
                      <a:xfrm>
                        <a:off x="2220913" y="49418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nvGraphicFramePr>
        <p:xfrm>
          <a:off x="1993900" y="4268788"/>
          <a:ext cx="1079500" cy="327025"/>
        </p:xfrm>
        <a:graphic>
          <a:graphicData uri="http://schemas.openxmlformats.org/presentationml/2006/ole">
            <mc:AlternateContent xmlns:mc="http://schemas.openxmlformats.org/markup-compatibility/2006">
              <mc:Choice xmlns:v="urn:schemas-microsoft-com:vml" Requires="v">
                <p:oleObj spid="_x0000_s9332" name="Equation" r:id="rId23" imgW="673100" imgH="203200" progId="Equation.DSMT4">
                  <p:embed/>
                </p:oleObj>
              </mc:Choice>
              <mc:Fallback>
                <p:oleObj name="Equation" r:id="rId23" imgW="673100" imgH="203200" progId="Equation.DSMT4">
                  <p:embed/>
                  <p:pic>
                    <p:nvPicPr>
                      <p:cNvPr id="34" name="Object 33"/>
                      <p:cNvPicPr/>
                      <p:nvPr/>
                    </p:nvPicPr>
                    <p:blipFill>
                      <a:blip r:embed="rId24"/>
                      <a:stretch>
                        <a:fillRect/>
                      </a:stretch>
                    </p:blipFill>
                    <p:spPr>
                      <a:xfrm>
                        <a:off x="1993900" y="4268788"/>
                        <a:ext cx="1079500" cy="327025"/>
                      </a:xfrm>
                      <a:prstGeom prst="rect">
                        <a:avLst/>
                      </a:prstGeom>
                    </p:spPr>
                  </p:pic>
                </p:oleObj>
              </mc:Fallback>
            </mc:AlternateContent>
          </a:graphicData>
        </a:graphic>
      </p:graphicFrame>
      <p:cxnSp>
        <p:nvCxnSpPr>
          <p:cNvPr id="35" name="Straight Arrow Connector 34"/>
          <p:cNvCxnSpPr>
            <a:endCxn id="7" idx="7"/>
          </p:cNvCxnSpPr>
          <p:nvPr/>
        </p:nvCxnSpPr>
        <p:spPr>
          <a:xfrm flipV="1">
            <a:off x="4839758" y="43971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nvGraphicFramePr>
        <p:xfrm>
          <a:off x="4503738" y="4611688"/>
          <a:ext cx="1162050" cy="328612"/>
        </p:xfrm>
        <a:graphic>
          <a:graphicData uri="http://schemas.openxmlformats.org/presentationml/2006/ole">
            <mc:AlternateContent xmlns:mc="http://schemas.openxmlformats.org/markup-compatibility/2006">
              <mc:Choice xmlns:v="urn:schemas-microsoft-com:vml" Requires="v">
                <p:oleObj spid="_x0000_s9333" name="Equation" r:id="rId25" imgW="723900" imgH="203200" progId="Equation.DSMT4">
                  <p:embed/>
                </p:oleObj>
              </mc:Choice>
              <mc:Fallback>
                <p:oleObj name="Equation" r:id="rId25" imgW="723900" imgH="203200" progId="Equation.DSMT4">
                  <p:embed/>
                  <p:pic>
                    <p:nvPicPr>
                      <p:cNvPr id="38" name="Object 37"/>
                      <p:cNvPicPr/>
                      <p:nvPr/>
                    </p:nvPicPr>
                    <p:blipFill>
                      <a:blip r:embed="rId26"/>
                      <a:stretch>
                        <a:fillRect/>
                      </a:stretch>
                    </p:blipFill>
                    <p:spPr>
                      <a:xfrm>
                        <a:off x="4503738" y="4611688"/>
                        <a:ext cx="1162050" cy="328612"/>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2839453" y="801790"/>
          <a:ext cx="1079500" cy="327025"/>
        </p:xfrm>
        <a:graphic>
          <a:graphicData uri="http://schemas.openxmlformats.org/presentationml/2006/ole">
            <mc:AlternateContent xmlns:mc="http://schemas.openxmlformats.org/markup-compatibility/2006">
              <mc:Choice xmlns:v="urn:schemas-microsoft-com:vml" Requires="v">
                <p:oleObj spid="_x0000_s9334" name="Equation" r:id="rId27" imgW="673100" imgH="203200" progId="Equation.DSMT4">
                  <p:embed/>
                </p:oleObj>
              </mc:Choice>
              <mc:Fallback>
                <p:oleObj name="Equation" r:id="rId27" imgW="673100" imgH="203200" progId="Equation.DSMT4">
                  <p:embed/>
                  <p:pic>
                    <p:nvPicPr>
                      <p:cNvPr id="40" name="Object 39"/>
                      <p:cNvPicPr/>
                      <p:nvPr/>
                    </p:nvPicPr>
                    <p:blipFill>
                      <a:blip r:embed="rId28"/>
                      <a:stretch>
                        <a:fillRect/>
                      </a:stretch>
                    </p:blipFill>
                    <p:spPr>
                      <a:xfrm>
                        <a:off x="2839453" y="801790"/>
                        <a:ext cx="1079500" cy="327025"/>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225384" y="1429081"/>
          <a:ext cx="1160463" cy="327025"/>
        </p:xfrm>
        <a:graphic>
          <a:graphicData uri="http://schemas.openxmlformats.org/presentationml/2006/ole">
            <mc:AlternateContent xmlns:mc="http://schemas.openxmlformats.org/markup-compatibility/2006">
              <mc:Choice xmlns:v="urn:schemas-microsoft-com:vml" Requires="v">
                <p:oleObj spid="_x0000_s9335" name="Equation" r:id="rId29" imgW="723900" imgH="203200" progId="Equation.DSMT4">
                  <p:embed/>
                </p:oleObj>
              </mc:Choice>
              <mc:Fallback>
                <p:oleObj name="Equation" r:id="rId29" imgW="723900" imgH="203200" progId="Equation.DSMT4">
                  <p:embed/>
                  <p:pic>
                    <p:nvPicPr>
                      <p:cNvPr id="41" name="Object 40"/>
                      <p:cNvPicPr/>
                      <p:nvPr/>
                    </p:nvPicPr>
                    <p:blipFill>
                      <a:blip r:embed="rId30"/>
                      <a:stretch>
                        <a:fillRect/>
                      </a:stretch>
                    </p:blipFill>
                    <p:spPr>
                      <a:xfrm>
                        <a:off x="225384" y="1429081"/>
                        <a:ext cx="1160463" cy="327025"/>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4842A161-79D8-8D43-962C-F40557F17145}"/>
              </a:ext>
            </a:extLst>
          </p:cNvPr>
          <p:cNvGraphicFramePr>
            <a:graphicFrameLocks noChangeAspect="1"/>
          </p:cNvGraphicFramePr>
          <p:nvPr>
            <p:extLst>
              <p:ext uri="{D42A27DB-BD31-4B8C-83A1-F6EECF244321}">
                <p14:modId xmlns:p14="http://schemas.microsoft.com/office/powerpoint/2010/main" val="1005800076"/>
              </p:ext>
            </p:extLst>
          </p:nvPr>
        </p:nvGraphicFramePr>
        <p:xfrm>
          <a:off x="7688263" y="4308475"/>
          <a:ext cx="1344612" cy="273050"/>
        </p:xfrm>
        <a:graphic>
          <a:graphicData uri="http://schemas.openxmlformats.org/presentationml/2006/ole">
            <mc:AlternateContent xmlns:mc="http://schemas.openxmlformats.org/markup-compatibility/2006">
              <mc:Choice xmlns:v="urn:schemas-microsoft-com:vml" Requires="v">
                <p:oleObj spid="_x0000_s9336" name="Equation" r:id="rId31" imgW="812800" imgH="165100" progId="Equation.DSMT4">
                  <p:embed/>
                </p:oleObj>
              </mc:Choice>
              <mc:Fallback>
                <p:oleObj name="Equation" r:id="rId31" imgW="812800" imgH="165100" progId="Equation.DSMT4">
                  <p:embed/>
                  <p:pic>
                    <p:nvPicPr>
                      <p:cNvPr id="45" name="Object 44"/>
                      <p:cNvPicPr/>
                      <p:nvPr/>
                    </p:nvPicPr>
                    <p:blipFill>
                      <a:blip r:embed="rId32"/>
                      <a:stretch>
                        <a:fillRect/>
                      </a:stretch>
                    </p:blipFill>
                    <p:spPr>
                      <a:xfrm>
                        <a:off x="7688263" y="4308475"/>
                        <a:ext cx="1344612" cy="273050"/>
                      </a:xfrm>
                      <a:prstGeom prst="rect">
                        <a:avLst/>
                      </a:prstGeom>
                    </p:spPr>
                  </p:pic>
                </p:oleObj>
              </mc:Fallback>
            </mc:AlternateContent>
          </a:graphicData>
        </a:graphic>
      </p:graphicFrame>
    </p:spTree>
    <p:extLst>
      <p:ext uri="{BB962C8B-B14F-4D97-AF65-F5344CB8AC3E}">
        <p14:creationId xmlns:p14="http://schemas.microsoft.com/office/powerpoint/2010/main" val="372822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dissolve">
                                      <p:cBhvr>
                                        <p:cTn id="10" dur="500"/>
                                        <p:tgtEl>
                                          <p:spTgt spid="4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dissolve">
                                      <p:cBhvr>
                                        <p:cTn id="13" dur="500"/>
                                        <p:tgtEl>
                                          <p:spTgt spid="52"/>
                                        </p:tgtEl>
                                      </p:cBhvr>
                                    </p:animEffect>
                                  </p:childTnLst>
                                </p:cTn>
                              </p:par>
                              <p:par>
                                <p:cTn id="14" presetID="9"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dissolve">
                                      <p:cBhvr>
                                        <p:cTn id="19" dur="500"/>
                                        <p:tgtEl>
                                          <p:spTgt spid="3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par>
                                <p:cTn id="26" presetID="9"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par>
                                <p:cTn id="32" presetID="9" presetClass="entr" presetSubtype="0"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dissolve">
                                      <p:cBhvr>
                                        <p:cTn id="34" dur="500"/>
                                        <p:tgtEl>
                                          <p:spTgt spid="54"/>
                                        </p:tgtEl>
                                      </p:cBhvr>
                                    </p:animEffect>
                                  </p:childTnLst>
                                </p:cTn>
                              </p:par>
                              <p:par>
                                <p:cTn id="35" presetID="9"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dissolve">
                                      <p:cBhvr>
                                        <p:cTn id="37" dur="500"/>
                                        <p:tgtEl>
                                          <p:spTgt spid="6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dissolve">
                                      <p:cBhvr>
                                        <p:cTn id="40" dur="500"/>
                                        <p:tgtEl>
                                          <p:spTgt spid="19"/>
                                        </p:tgtEl>
                                      </p:cBhvr>
                                    </p:animEffect>
                                  </p:childTnLst>
                                </p:cTn>
                              </p:par>
                              <p:par>
                                <p:cTn id="41" presetID="9" presetClass="entr" presetSubtype="0" fill="hold" nodeType="with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dissolve">
                                      <p:cBhvr>
                                        <p:cTn id="43" dur="500"/>
                                        <p:tgtEl>
                                          <p:spTgt spid="70"/>
                                        </p:tgtEl>
                                      </p:cBhvr>
                                    </p:animEffect>
                                  </p:childTnLst>
                                </p:cTn>
                              </p:par>
                              <p:par>
                                <p:cTn id="44" presetID="9"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dissolve">
                                      <p:cBhvr>
                                        <p:cTn id="46" dur="500"/>
                                        <p:tgtEl>
                                          <p:spTgt spid="72"/>
                                        </p:tgtEl>
                                      </p:cBhvr>
                                    </p:animEffect>
                                  </p:childTnLst>
                                </p:cTn>
                              </p:par>
                              <p:par>
                                <p:cTn id="47" presetID="9" presetClass="entr" presetSubtype="0"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dissolve">
                                      <p:cBhvr>
                                        <p:cTn id="49" dur="500"/>
                                        <p:tgtEl>
                                          <p:spTgt spid="7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dissolve">
                                      <p:cBhvr>
                                        <p:cTn id="58" dur="500"/>
                                        <p:tgtEl>
                                          <p:spTgt spid="29"/>
                                        </p:tgtEl>
                                      </p:cBhvr>
                                    </p:animEffect>
                                  </p:childTnLst>
                                </p:cTn>
                              </p:par>
                              <p:par>
                                <p:cTn id="59" presetID="9"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par>
                                <p:cTn id="62" presetID="9" presetClass="entr" presetSubtype="0"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dissolve">
                                      <p:cBhvr>
                                        <p:cTn id="64" dur="500"/>
                                        <p:tgtEl>
                                          <p:spTgt spid="3"/>
                                        </p:tgtEl>
                                      </p:cBhvr>
                                    </p:animEffect>
                                  </p:childTnLst>
                                </p:cTn>
                              </p:par>
                              <p:par>
                                <p:cTn id="65" presetID="9"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dissolve">
                                      <p:cBhvr>
                                        <p:cTn id="67" dur="500"/>
                                        <p:tgtEl>
                                          <p:spTgt spid="33"/>
                                        </p:tgtEl>
                                      </p:cBhvr>
                                    </p:animEffect>
                                  </p:childTnLst>
                                </p:cTn>
                              </p:par>
                              <p:par>
                                <p:cTn id="68" presetID="9" presetClass="entr" presetSubtype="0" fill="hold"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dissolve">
                                      <p:cBhvr>
                                        <p:cTn id="70" dur="500"/>
                                        <p:tgtEl>
                                          <p:spTgt spid="34"/>
                                        </p:tgtEl>
                                      </p:cBhvr>
                                    </p:animEffect>
                                  </p:childTnLst>
                                </p:cTn>
                              </p:par>
                              <p:par>
                                <p:cTn id="71" presetID="9" presetClass="entr" presetSubtype="0"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dissolve">
                                      <p:cBhvr>
                                        <p:cTn id="73" dur="500"/>
                                        <p:tgtEl>
                                          <p:spTgt spid="35"/>
                                        </p:tgtEl>
                                      </p:cBhvr>
                                    </p:animEffect>
                                  </p:childTnLst>
                                </p:cTn>
                              </p:par>
                              <p:par>
                                <p:cTn id="74" presetID="9" presetClass="entr" presetSubtype="0"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dissolve">
                                      <p:cBhvr>
                                        <p:cTn id="76" dur="500"/>
                                        <p:tgtEl>
                                          <p:spTgt spid="38"/>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dissolve">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2" grpId="0" animBg="1"/>
      <p:bldP spid="20" grpId="0" animBg="1"/>
      <p:bldP spid="7" grpId="0" animBg="1"/>
      <p:bldP spid="9" grpId="0" animBg="1"/>
      <p:bldP spid="14" grpId="0" animBg="1"/>
      <p:bldP spid="19" grpId="0" animBg="1"/>
      <p:bldP spid="22"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225357"/>
            <a:ext cx="8866821" cy="3293209"/>
          </a:xfrm>
          <a:prstGeom prst="rect">
            <a:avLst/>
          </a:prstGeom>
          <a:noFill/>
        </p:spPr>
        <p:txBody>
          <a:bodyPr wrap="square" rtlCol="0">
            <a:spAutoFit/>
          </a:bodyPr>
          <a:lstStyle/>
          <a:p>
            <a:r>
              <a:rPr lang="en-US" sz="2800" dirty="0">
                <a:solidFill>
                  <a:srgbClr val="FF0000"/>
                </a:solidFill>
                <a:latin typeface="Apple Chancery"/>
                <a:cs typeface="Apple Chancery"/>
              </a:rPr>
              <a:t>Note: There is </a:t>
            </a:r>
            <a:r>
              <a:rPr lang="en-US" sz="2000" i="1" dirty="0">
                <a:solidFill>
                  <a:srgbClr val="0000FF"/>
                </a:solidFill>
                <a:latin typeface="Times New Roman"/>
                <a:cs typeface="Times New Roman"/>
              </a:rPr>
              <a:t>one saving grace </a:t>
            </a:r>
            <a:r>
              <a:rPr lang="en-US" sz="2000" dirty="0">
                <a:solidFill>
                  <a:srgbClr val="000000"/>
                </a:solidFill>
                <a:latin typeface="Times New Roman"/>
                <a:cs typeface="Times New Roman"/>
              </a:rPr>
              <a:t>to this problem.  In the normal approach to energy considerations, all you do is </a:t>
            </a:r>
            <a:r>
              <a:rPr lang="en-US" sz="2000" dirty="0">
                <a:solidFill>
                  <a:srgbClr val="0000FF"/>
                </a:solidFill>
                <a:latin typeface="Times New Roman"/>
                <a:cs typeface="Times New Roman"/>
              </a:rPr>
              <a:t>write down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energy content </a:t>
            </a:r>
            <a:r>
              <a:rPr lang="en-US" sz="2000" dirty="0">
                <a:solidFill>
                  <a:srgbClr val="000000"/>
                </a:solidFill>
                <a:latin typeface="Times New Roman"/>
                <a:cs typeface="Times New Roman"/>
              </a:rPr>
              <a:t>of the system </a:t>
            </a:r>
            <a:r>
              <a:rPr lang="en-US" sz="2000" dirty="0">
                <a:solidFill>
                  <a:srgbClr val="0000FF"/>
                </a:solidFill>
                <a:latin typeface="Times New Roman"/>
                <a:cs typeface="Times New Roman"/>
              </a:rPr>
              <a:t>at the beginning of the interval (KE plus U)</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write down the energy content at</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end</a:t>
            </a:r>
            <a:r>
              <a:rPr lang="en-US" sz="2000" dirty="0">
                <a:solidFill>
                  <a:srgbClr val="000000"/>
                </a:solidFill>
                <a:latin typeface="Times New Roman"/>
                <a:cs typeface="Times New Roman"/>
              </a:rPr>
              <a:t> of the interval, then </a:t>
            </a:r>
            <a:r>
              <a:rPr lang="en-US" sz="2000" dirty="0">
                <a:solidFill>
                  <a:srgbClr val="0000FF"/>
                </a:solidFill>
                <a:latin typeface="Times New Roman"/>
                <a:cs typeface="Times New Roman"/>
              </a:rPr>
              <a:t>look and write down any work done between</a:t>
            </a:r>
            <a:r>
              <a:rPr lang="en-US" sz="2000" dirty="0">
                <a:solidFill>
                  <a:srgbClr val="000000"/>
                </a:solidFill>
                <a:latin typeface="Times New Roman"/>
                <a:cs typeface="Times New Roman"/>
              </a:rPr>
              <a:t> the beginning and end that </a:t>
            </a:r>
            <a:r>
              <a:rPr lang="en-US" sz="2000" dirty="0">
                <a:solidFill>
                  <a:srgbClr val="0000FF"/>
                </a:solidFill>
                <a:latin typeface="Times New Roman"/>
                <a:cs typeface="Times New Roman"/>
              </a:rPr>
              <a:t>hasn’t been taken into account with a </a:t>
            </a:r>
            <a:r>
              <a:rPr lang="en-US" sz="2000" i="1" dirty="0">
                <a:solidFill>
                  <a:srgbClr val="0000FF"/>
                </a:solidFill>
                <a:latin typeface="Times New Roman"/>
                <a:cs typeface="Times New Roman"/>
              </a:rPr>
              <a:t>potential energy function</a:t>
            </a:r>
            <a:r>
              <a:rPr lang="en-US" sz="2000" dirty="0">
                <a:solidFill>
                  <a:srgbClr val="000000"/>
                </a:solidFill>
                <a:latin typeface="Times New Roman"/>
                <a:cs typeface="Times New Roman"/>
              </a:rPr>
              <a:t>.  </a:t>
            </a:r>
          </a:p>
          <a:p>
            <a:r>
              <a:rPr lang="en-US" sz="2000" dirty="0">
                <a:solidFill>
                  <a:srgbClr val="000000"/>
                </a:solidFill>
                <a:latin typeface="Times New Roman"/>
                <a:cs typeface="Times New Roman"/>
              </a:rPr>
              <a:t>    If it hadn’t been stated otherwise (which it was), this problem could have been different in that one possible </a:t>
            </a:r>
            <a:r>
              <a:rPr lang="en-US" sz="2000" dirty="0">
                <a:solidFill>
                  <a:srgbClr val="FF0000"/>
                </a:solidFill>
                <a:latin typeface="Times New Roman"/>
                <a:cs typeface="Times New Roman"/>
              </a:rPr>
              <a:t>answer </a:t>
            </a:r>
            <a:r>
              <a:rPr lang="en-US" sz="2000" dirty="0">
                <a:solidFill>
                  <a:srgbClr val="000000"/>
                </a:solidFill>
                <a:latin typeface="Times New Roman"/>
                <a:cs typeface="Times New Roman"/>
              </a:rPr>
              <a:t>to “how much is the spring compressed” </a:t>
            </a:r>
            <a:r>
              <a:rPr lang="en-US" sz="2000" dirty="0">
                <a:solidFill>
                  <a:srgbClr val="FF0000"/>
                </a:solidFill>
                <a:latin typeface="Times New Roman"/>
                <a:cs typeface="Times New Roman"/>
              </a:rPr>
              <a:t>could have been ZERO</a:t>
            </a:r>
            <a:r>
              <a:rPr lang="en-US" sz="2000" dirty="0">
                <a:solidFill>
                  <a:srgbClr val="000000"/>
                </a:solidFill>
                <a:latin typeface="Times New Roman"/>
                <a:cs typeface="Times New Roman"/>
              </a:rPr>
              <a:t>.  Huh?  If the body didn’t have enough energy to get passed the loop, it never would have gotten to the spring. You don’t have to worry here as you were </a:t>
            </a:r>
            <a:r>
              <a:rPr lang="en-US" sz="2000" i="1" dirty="0">
                <a:solidFill>
                  <a:srgbClr val="000000"/>
                </a:solidFill>
                <a:latin typeface="Times New Roman"/>
                <a:cs typeface="Times New Roman"/>
              </a:rPr>
              <a:t>told</a:t>
            </a:r>
            <a:r>
              <a:rPr lang="en-US" sz="2000" dirty="0">
                <a:solidFill>
                  <a:srgbClr val="000000"/>
                </a:solidFill>
                <a:latin typeface="Times New Roman"/>
                <a:cs typeface="Times New Roman"/>
              </a:rPr>
              <a:t> it got thru, but if you hadn’t been you’d have to check to see if it made it.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116331" y="2664857"/>
            <a:ext cx="8913369" cy="4041002"/>
            <a:chOff x="116331" y="2372757"/>
            <a:chExt cx="8913369" cy="4041002"/>
          </a:xfrm>
        </p:grpSpPr>
        <p:graphicFrame>
          <p:nvGraphicFramePr>
            <p:cNvPr id="45" name="Object 44"/>
            <p:cNvGraphicFramePr>
              <a:graphicFrameLocks noChangeAspect="1"/>
            </p:cNvGraphicFramePr>
            <p:nvPr/>
          </p:nvGraphicFramePr>
          <p:xfrm>
            <a:off x="116331" y="3717234"/>
            <a:ext cx="896937" cy="327025"/>
          </p:xfrm>
          <a:graphic>
            <a:graphicData uri="http://schemas.openxmlformats.org/presentationml/2006/ole">
              <mc:AlternateContent xmlns:mc="http://schemas.openxmlformats.org/markup-compatibility/2006">
                <mc:Choice xmlns:v="urn:schemas-microsoft-com:vml" Requires="v">
                  <p:oleObj spid="_x0000_s10325" name="Equation" r:id="rId3" imgW="558800" imgH="203200" progId="Equation.DSMT4">
                    <p:embed/>
                  </p:oleObj>
                </mc:Choice>
                <mc:Fallback>
                  <p:oleObj name="Equation" r:id="rId3" imgW="558800" imgH="203200" progId="Equation.DSMT4">
                    <p:embed/>
                    <p:pic>
                      <p:nvPicPr>
                        <p:cNvPr id="45" name="Object 44"/>
                        <p:cNvPicPr/>
                        <p:nvPr/>
                      </p:nvPicPr>
                      <p:blipFill>
                        <a:blip r:embed="rId4"/>
                        <a:stretch>
                          <a:fillRect/>
                        </a:stretch>
                      </p:blipFill>
                      <p:spPr>
                        <a:xfrm>
                          <a:off x="116331" y="3717234"/>
                          <a:ext cx="896937" cy="327025"/>
                        </a:xfrm>
                        <a:prstGeom prst="rect">
                          <a:avLst/>
                        </a:prstGeom>
                      </p:spPr>
                    </p:pic>
                  </p:oleObj>
                </mc:Fallback>
              </mc:AlternateContent>
            </a:graphicData>
          </a:graphic>
        </p:graphicFrame>
        <p:sp>
          <p:nvSpPr>
            <p:cNvPr id="47" name="Rectangle 46"/>
            <p:cNvSpPr/>
            <p:nvPr/>
          </p:nvSpPr>
          <p:spPr>
            <a:xfrm>
              <a:off x="482600" y="59390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40554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41176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23727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82600" y="41176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6228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9097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62907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62060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2792941" y="6167697"/>
            <a:ext cx="876300" cy="246062"/>
          </p:xfrm>
          <a:graphic>
            <a:graphicData uri="http://schemas.openxmlformats.org/presentationml/2006/ole">
              <mc:AlternateContent xmlns:mc="http://schemas.openxmlformats.org/markup-compatibility/2006">
                <mc:Choice xmlns:v="urn:schemas-microsoft-com:vml" Requires="v">
                  <p:oleObj spid="_x0000_s10326" name="Equation" r:id="rId5" imgW="546100" imgH="152400" progId="Equation.DSMT4">
                    <p:embed/>
                  </p:oleObj>
                </mc:Choice>
                <mc:Fallback>
                  <p:oleObj name="Equation" r:id="rId5" imgW="546100" imgH="152400" progId="Equation.DSMT4">
                    <p:embed/>
                    <p:pic>
                      <p:nvPicPr>
                        <p:cNvPr id="54" name="Object 53"/>
                        <p:cNvPicPr/>
                        <p:nvPr/>
                      </p:nvPicPr>
                      <p:blipFill>
                        <a:blip r:embed="rId6"/>
                        <a:stretch>
                          <a:fillRect/>
                        </a:stretch>
                      </p:blipFill>
                      <p:spPr>
                        <a:xfrm>
                          <a:off x="2792941" y="61676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2709332" y="5581120"/>
            <a:ext cx="733425" cy="328613"/>
          </p:xfrm>
          <a:graphic>
            <a:graphicData uri="http://schemas.openxmlformats.org/presentationml/2006/ole">
              <mc:AlternateContent xmlns:mc="http://schemas.openxmlformats.org/markup-compatibility/2006">
                <mc:Choice xmlns:v="urn:schemas-microsoft-com:vml" Requires="v">
                  <p:oleObj spid="_x0000_s10327" name="Equation" r:id="rId7" imgW="457200" imgH="203200" progId="Equation.DSMT4">
                    <p:embed/>
                  </p:oleObj>
                </mc:Choice>
                <mc:Fallback>
                  <p:oleObj name="Equation" r:id="rId7" imgW="457200" imgH="203200" progId="Equation.DSMT4">
                    <p:embed/>
                    <p:pic>
                      <p:nvPicPr>
                        <p:cNvPr id="69" name="Object 68"/>
                        <p:cNvPicPr/>
                        <p:nvPr/>
                      </p:nvPicPr>
                      <p:blipFill>
                        <a:blip r:embed="rId8"/>
                        <a:stretch>
                          <a:fillRect/>
                        </a:stretch>
                      </p:blipFill>
                      <p:spPr>
                        <a:xfrm>
                          <a:off x="2709332" y="5581120"/>
                          <a:ext cx="733425" cy="328613"/>
                        </a:xfrm>
                        <a:prstGeom prst="rect">
                          <a:avLst/>
                        </a:prstGeom>
                      </p:spPr>
                    </p:pic>
                  </p:oleObj>
                </mc:Fallback>
              </mc:AlternateContent>
            </a:graphicData>
          </a:graphic>
        </p:graphicFrame>
        <p:sp>
          <p:nvSpPr>
            <p:cNvPr id="19" name="Freeform 18"/>
            <p:cNvSpPr/>
            <p:nvPr/>
          </p:nvSpPr>
          <p:spPr>
            <a:xfrm>
              <a:off x="5549900" y="59372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nvGraphicFramePr>
          <p:xfrm>
            <a:off x="5846763" y="5568950"/>
            <a:ext cx="528637" cy="328613"/>
          </p:xfrm>
          <a:graphic>
            <a:graphicData uri="http://schemas.openxmlformats.org/presentationml/2006/ole">
              <mc:AlternateContent xmlns:mc="http://schemas.openxmlformats.org/markup-compatibility/2006">
                <mc:Choice xmlns:v="urn:schemas-microsoft-com:vml" Requires="v">
                  <p:oleObj spid="_x0000_s10328" name="Equation" r:id="rId9" imgW="330200" imgH="203200" progId="Equation.DSMT4">
                    <p:embed/>
                  </p:oleObj>
                </mc:Choice>
                <mc:Fallback>
                  <p:oleObj name="Equation" r:id="rId9" imgW="330200" imgH="203200" progId="Equation.DSMT4">
                    <p:embed/>
                    <p:pic>
                      <p:nvPicPr>
                        <p:cNvPr id="70" name="Object 69"/>
                        <p:cNvPicPr/>
                        <p:nvPr/>
                      </p:nvPicPr>
                      <p:blipFill>
                        <a:blip r:embed="rId10"/>
                        <a:stretch>
                          <a:fillRect/>
                        </a:stretch>
                      </p:blipFill>
                      <p:spPr>
                        <a:xfrm>
                          <a:off x="5846763" y="55689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6824662" y="6109218"/>
            <a:ext cx="896938" cy="266700"/>
          </p:xfrm>
          <a:graphic>
            <a:graphicData uri="http://schemas.openxmlformats.org/presentationml/2006/ole">
              <mc:AlternateContent xmlns:mc="http://schemas.openxmlformats.org/markup-compatibility/2006">
                <mc:Choice xmlns:v="urn:schemas-microsoft-com:vml" Requires="v">
                  <p:oleObj spid="_x0000_s10329" name="Equation" r:id="rId11" imgW="558800" imgH="165100" progId="Equation.DSMT4">
                    <p:embed/>
                  </p:oleObj>
                </mc:Choice>
                <mc:Fallback>
                  <p:oleObj name="Equation" r:id="rId11" imgW="558800" imgH="165100" progId="Equation.DSMT4">
                    <p:embed/>
                    <p:pic>
                      <p:nvPicPr>
                        <p:cNvPr id="72" name="Object 71"/>
                        <p:cNvPicPr/>
                        <p:nvPr/>
                      </p:nvPicPr>
                      <p:blipFill>
                        <a:blip r:embed="rId12"/>
                        <a:stretch>
                          <a:fillRect/>
                        </a:stretch>
                      </p:blipFill>
                      <p:spPr>
                        <a:xfrm>
                          <a:off x="6824662" y="6109218"/>
                          <a:ext cx="896938" cy="266700"/>
                        </a:xfrm>
                        <a:prstGeom prst="rect">
                          <a:avLst/>
                        </a:prstGeom>
                      </p:spPr>
                    </p:pic>
                  </p:oleObj>
                </mc:Fallback>
              </mc:AlternateContent>
            </a:graphicData>
          </a:graphic>
        </p:graphicFrame>
        <p:sp>
          <p:nvSpPr>
            <p:cNvPr id="22" name="Right Triangle 21"/>
            <p:cNvSpPr/>
            <p:nvPr/>
          </p:nvSpPr>
          <p:spPr>
            <a:xfrm>
              <a:off x="8788400" y="51392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53816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Object 28"/>
            <p:cNvGraphicFramePr>
              <a:graphicFrameLocks noChangeAspect="1"/>
            </p:cNvGraphicFramePr>
            <p:nvPr/>
          </p:nvGraphicFramePr>
          <p:xfrm>
            <a:off x="5549900" y="6147059"/>
            <a:ext cx="974725" cy="266700"/>
          </p:xfrm>
          <a:graphic>
            <a:graphicData uri="http://schemas.openxmlformats.org/presentationml/2006/ole">
              <mc:AlternateContent xmlns:mc="http://schemas.openxmlformats.org/markup-compatibility/2006">
                <mc:Choice xmlns:v="urn:schemas-microsoft-com:vml" Requires="v">
                  <p:oleObj spid="_x0000_s10330" name="Equation" r:id="rId13" imgW="609600" imgH="165100" progId="Equation.DSMT4">
                    <p:embed/>
                  </p:oleObj>
                </mc:Choice>
                <mc:Fallback>
                  <p:oleObj name="Equation" r:id="rId13" imgW="609600" imgH="165100" progId="Equation.DSMT4">
                    <p:embed/>
                    <p:pic>
                      <p:nvPicPr>
                        <p:cNvPr id="29" name="Object 28"/>
                        <p:cNvPicPr/>
                        <p:nvPr/>
                      </p:nvPicPr>
                      <p:blipFill>
                        <a:blip r:embed="rId14"/>
                        <a:stretch>
                          <a:fillRect/>
                        </a:stretch>
                      </p:blipFill>
                      <p:spPr>
                        <a:xfrm>
                          <a:off x="5549900" y="61470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7829550" y="6146800"/>
            <a:ext cx="1096963" cy="266700"/>
          </p:xfrm>
          <a:graphic>
            <a:graphicData uri="http://schemas.openxmlformats.org/presentationml/2006/ole">
              <mc:AlternateContent xmlns:mc="http://schemas.openxmlformats.org/markup-compatibility/2006">
                <mc:Choice xmlns:v="urn:schemas-microsoft-com:vml" Requires="v">
                  <p:oleObj spid="_x0000_s10331" name="Equation" r:id="rId15" imgW="685800" imgH="165100" progId="Equation.DSMT4">
                    <p:embed/>
                  </p:oleObj>
                </mc:Choice>
                <mc:Fallback>
                  <p:oleObj name="Equation" r:id="rId15" imgW="685800" imgH="165100" progId="Equation.DSMT4">
                    <p:embed/>
                    <p:pic>
                      <p:nvPicPr>
                        <p:cNvPr id="30" name="Object 29"/>
                        <p:cNvPicPr/>
                        <p:nvPr/>
                      </p:nvPicPr>
                      <p:blipFill>
                        <a:blip r:embed="rId16"/>
                        <a:stretch>
                          <a:fillRect/>
                        </a:stretch>
                      </p:blipFill>
                      <p:spPr>
                        <a:xfrm>
                          <a:off x="7829550" y="6146800"/>
                          <a:ext cx="1096963" cy="266700"/>
                        </a:xfrm>
                        <a:prstGeom prst="rect">
                          <a:avLst/>
                        </a:prstGeom>
                      </p:spPr>
                    </p:pic>
                  </p:oleObj>
                </mc:Fallback>
              </mc:AlternateContent>
            </a:graphicData>
          </a:graphic>
        </p:graphicFrame>
        <p:cxnSp>
          <p:nvCxnSpPr>
            <p:cNvPr id="3" name="Straight Arrow Connector 2"/>
            <p:cNvCxnSpPr/>
            <p:nvPr/>
          </p:nvCxnSpPr>
          <p:spPr>
            <a:xfrm>
              <a:off x="6887633" y="59944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2220913" y="5360988"/>
            <a:ext cx="1711325" cy="266700"/>
          </p:xfrm>
          <a:graphic>
            <a:graphicData uri="http://schemas.openxmlformats.org/presentationml/2006/ole">
              <mc:AlternateContent xmlns:mc="http://schemas.openxmlformats.org/markup-compatibility/2006">
                <mc:Choice xmlns:v="urn:schemas-microsoft-com:vml" Requires="v">
                  <p:oleObj spid="_x0000_s10332" name="Equation" r:id="rId17" imgW="1066800" imgH="165100" progId="Equation.DSMT4">
                    <p:embed/>
                  </p:oleObj>
                </mc:Choice>
                <mc:Fallback>
                  <p:oleObj name="Equation" r:id="rId17" imgW="1066800" imgH="165100" progId="Equation.DSMT4">
                    <p:embed/>
                    <p:pic>
                      <p:nvPicPr>
                        <p:cNvPr id="33" name="Object 32"/>
                        <p:cNvPicPr/>
                        <p:nvPr/>
                      </p:nvPicPr>
                      <p:blipFill>
                        <a:blip r:embed="rId18"/>
                        <a:stretch>
                          <a:fillRect/>
                        </a:stretch>
                      </p:blipFill>
                      <p:spPr>
                        <a:xfrm>
                          <a:off x="2220913" y="53609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nvGraphicFramePr>
          <p:xfrm>
            <a:off x="2033588" y="4727575"/>
            <a:ext cx="998537" cy="246063"/>
          </p:xfrm>
          <a:graphic>
            <a:graphicData uri="http://schemas.openxmlformats.org/presentationml/2006/ole">
              <mc:AlternateContent xmlns:mc="http://schemas.openxmlformats.org/markup-compatibility/2006">
                <mc:Choice xmlns:v="urn:schemas-microsoft-com:vml" Requires="v">
                  <p:oleObj spid="_x0000_s10333" name="Equation" r:id="rId19" imgW="622300" imgH="152400" progId="Equation.DSMT4">
                    <p:embed/>
                  </p:oleObj>
                </mc:Choice>
                <mc:Fallback>
                  <p:oleObj name="Equation" r:id="rId19" imgW="622300" imgH="152400" progId="Equation.DSMT4">
                    <p:embed/>
                    <p:pic>
                      <p:nvPicPr>
                        <p:cNvPr id="34" name="Object 33"/>
                        <p:cNvPicPr/>
                        <p:nvPr/>
                      </p:nvPicPr>
                      <p:blipFill>
                        <a:blip r:embed="rId20"/>
                        <a:stretch>
                          <a:fillRect/>
                        </a:stretch>
                      </p:blipFill>
                      <p:spPr>
                        <a:xfrm>
                          <a:off x="2033588" y="4727575"/>
                          <a:ext cx="998537" cy="246063"/>
                        </a:xfrm>
                        <a:prstGeom prst="rect">
                          <a:avLst/>
                        </a:prstGeom>
                      </p:spPr>
                    </p:pic>
                  </p:oleObj>
                </mc:Fallback>
              </mc:AlternateContent>
            </a:graphicData>
          </a:graphic>
        </p:graphicFrame>
      </p:grpSp>
      <p:sp>
        <p:nvSpPr>
          <p:cNvPr id="31" name="TextBox 30"/>
          <p:cNvSpPr txBox="1"/>
          <p:nvPr/>
        </p:nvSpPr>
        <p:spPr>
          <a:xfrm>
            <a:off x="320103" y="3362257"/>
            <a:ext cx="7224269" cy="523220"/>
          </a:xfrm>
          <a:prstGeom prst="rect">
            <a:avLst/>
          </a:prstGeom>
          <a:noFill/>
        </p:spPr>
        <p:txBody>
          <a:bodyPr wrap="square" rtlCol="0">
            <a:spAutoFit/>
          </a:bodyPr>
          <a:lstStyle/>
          <a:p>
            <a:r>
              <a:rPr lang="en-US" sz="2800" dirty="0">
                <a:solidFill>
                  <a:srgbClr val="FF0000"/>
                </a:solidFill>
                <a:latin typeface="Apple Chancery"/>
                <a:cs typeface="Apple Chancery"/>
              </a:rPr>
              <a:t>So let’s </a:t>
            </a:r>
            <a:r>
              <a:rPr lang="en-US" sz="2000" dirty="0">
                <a:solidFill>
                  <a:srgbClr val="0000FF"/>
                </a:solidFill>
                <a:latin typeface="Times New Roman"/>
                <a:cs typeface="Times New Roman"/>
              </a:rPr>
              <a:t>look at energy:</a:t>
            </a:r>
            <a:endParaRPr lang="en-US" sz="2400" dirty="0">
              <a:solidFill>
                <a:srgbClr val="0000FF"/>
              </a:solidFill>
              <a:latin typeface="Apple Chancery"/>
              <a:cs typeface="Apple Chancery"/>
            </a:endParaRPr>
          </a:p>
        </p:txBody>
      </p:sp>
      <p:cxnSp>
        <p:nvCxnSpPr>
          <p:cNvPr id="32" name="Straight Arrow Connector 31"/>
          <p:cNvCxnSpPr/>
          <p:nvPr/>
        </p:nvCxnSpPr>
        <p:spPr>
          <a:xfrm flipV="1">
            <a:off x="4852458" y="51464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p:cNvGraphicFramePr>
            <a:graphicFrameLocks noChangeAspect="1"/>
          </p:cNvGraphicFramePr>
          <p:nvPr/>
        </p:nvGraphicFramePr>
        <p:xfrm>
          <a:off x="4516438" y="5360988"/>
          <a:ext cx="1162050" cy="328612"/>
        </p:xfrm>
        <a:graphic>
          <a:graphicData uri="http://schemas.openxmlformats.org/presentationml/2006/ole">
            <mc:AlternateContent xmlns:mc="http://schemas.openxmlformats.org/markup-compatibility/2006">
              <mc:Choice xmlns:v="urn:schemas-microsoft-com:vml" Requires="v">
                <p:oleObj spid="_x0000_s10334" name="Equation" r:id="rId21" imgW="723900" imgH="203200" progId="Equation.DSMT4">
                  <p:embed/>
                </p:oleObj>
              </mc:Choice>
              <mc:Fallback>
                <p:oleObj name="Equation" r:id="rId21" imgW="723900" imgH="203200" progId="Equation.DSMT4">
                  <p:embed/>
                  <p:pic>
                    <p:nvPicPr>
                      <p:cNvPr id="35" name="Object 34"/>
                      <p:cNvPicPr/>
                      <p:nvPr/>
                    </p:nvPicPr>
                    <p:blipFill>
                      <a:blip r:embed="rId22"/>
                      <a:stretch>
                        <a:fillRect/>
                      </a:stretch>
                    </p:blipFill>
                    <p:spPr>
                      <a:xfrm>
                        <a:off x="4516438" y="5360988"/>
                        <a:ext cx="1162050" cy="328612"/>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38042BBE-B05F-6C43-B6B4-52673251749B}"/>
              </a:ext>
            </a:extLst>
          </p:cNvPr>
          <p:cNvGraphicFramePr>
            <a:graphicFrameLocks noChangeAspect="1"/>
          </p:cNvGraphicFramePr>
          <p:nvPr>
            <p:extLst>
              <p:ext uri="{D42A27DB-BD31-4B8C-83A1-F6EECF244321}">
                <p14:modId xmlns:p14="http://schemas.microsoft.com/office/powerpoint/2010/main" val="2787630855"/>
              </p:ext>
            </p:extLst>
          </p:nvPr>
        </p:nvGraphicFramePr>
        <p:xfrm>
          <a:off x="6744443" y="5368819"/>
          <a:ext cx="833438" cy="760413"/>
        </p:xfrm>
        <a:graphic>
          <a:graphicData uri="http://schemas.openxmlformats.org/presentationml/2006/ole">
            <mc:AlternateContent xmlns:mc="http://schemas.openxmlformats.org/markup-compatibility/2006">
              <mc:Choice xmlns:v="urn:schemas-microsoft-com:vml" Requires="v">
                <p:oleObj spid="_x0000_s10335" name="Equation" r:id="rId23" imgW="520700" imgH="469900" progId="Equation.DSMT4">
                  <p:embed/>
                </p:oleObj>
              </mc:Choice>
              <mc:Fallback>
                <p:oleObj name="Equation" r:id="rId23" imgW="520700" imgH="469900" progId="Equation.DSMT4">
                  <p:embed/>
                  <p:pic>
                    <p:nvPicPr>
                      <p:cNvPr id="73" name="Object 72"/>
                      <p:cNvPicPr/>
                      <p:nvPr/>
                    </p:nvPicPr>
                    <p:blipFill>
                      <a:blip r:embed="rId24"/>
                      <a:stretch>
                        <a:fillRect/>
                      </a:stretch>
                    </p:blipFill>
                    <p:spPr>
                      <a:xfrm>
                        <a:off x="6744443" y="5368819"/>
                        <a:ext cx="833438" cy="760413"/>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57E80B7F-B40D-2A4F-9F70-5C8B11BBF603}"/>
              </a:ext>
            </a:extLst>
          </p:cNvPr>
          <p:cNvGraphicFramePr>
            <a:graphicFrameLocks noChangeAspect="1"/>
          </p:cNvGraphicFramePr>
          <p:nvPr>
            <p:extLst>
              <p:ext uri="{D42A27DB-BD31-4B8C-83A1-F6EECF244321}">
                <p14:modId xmlns:p14="http://schemas.microsoft.com/office/powerpoint/2010/main" val="3383366859"/>
              </p:ext>
            </p:extLst>
          </p:nvPr>
        </p:nvGraphicFramePr>
        <p:xfrm>
          <a:off x="7781925" y="5251450"/>
          <a:ext cx="1293813" cy="263525"/>
        </p:xfrm>
        <a:graphic>
          <a:graphicData uri="http://schemas.openxmlformats.org/presentationml/2006/ole">
            <mc:AlternateContent xmlns:mc="http://schemas.openxmlformats.org/markup-compatibility/2006">
              <mc:Choice xmlns:v="urn:schemas-microsoft-com:vml" Requires="v">
                <p:oleObj spid="_x0000_s10336" name="Equation" r:id="rId25" imgW="812800" imgH="165100" progId="Equation.DSMT4">
                  <p:embed/>
                </p:oleObj>
              </mc:Choice>
              <mc:Fallback>
                <p:oleObj name="Equation" r:id="rId25" imgW="812800" imgH="165100" progId="Equation.DSMT4">
                  <p:embed/>
                  <p:pic>
                    <p:nvPicPr>
                      <p:cNvPr id="45" name="Object 44"/>
                      <p:cNvPicPr/>
                      <p:nvPr/>
                    </p:nvPicPr>
                    <p:blipFill>
                      <a:blip r:embed="rId26"/>
                      <a:stretch>
                        <a:fillRect/>
                      </a:stretch>
                    </p:blipFill>
                    <p:spPr>
                      <a:xfrm>
                        <a:off x="7781925" y="5251450"/>
                        <a:ext cx="1293813" cy="263525"/>
                      </a:xfrm>
                      <a:prstGeom prst="rect">
                        <a:avLst/>
                      </a:prstGeom>
                    </p:spPr>
                  </p:pic>
                </p:oleObj>
              </mc:Fallback>
            </mc:AlternateContent>
          </a:graphicData>
        </a:graphic>
      </p:graphicFrame>
    </p:spTree>
    <p:extLst>
      <p:ext uri="{BB962C8B-B14F-4D97-AF65-F5344CB8AC3E}">
        <p14:creationId xmlns:p14="http://schemas.microsoft.com/office/powerpoint/2010/main" val="170832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29.)</a:t>
            </a:r>
          </a:p>
        </p:txBody>
      </p:sp>
      <p:grpSp>
        <p:nvGrpSpPr>
          <p:cNvPr id="2" name="Group 1"/>
          <p:cNvGrpSpPr/>
          <p:nvPr/>
        </p:nvGrpSpPr>
        <p:grpSpPr>
          <a:xfrm>
            <a:off x="519012" y="-940182"/>
            <a:ext cx="7712176" cy="3324127"/>
            <a:chOff x="-171741" y="-522843"/>
            <a:chExt cx="9375371" cy="4041002"/>
          </a:xfrm>
        </p:grpSpPr>
        <p:graphicFrame>
          <p:nvGraphicFramePr>
            <p:cNvPr id="45" name="Object 44"/>
            <p:cNvGraphicFramePr>
              <a:graphicFrameLocks noChangeAspect="1"/>
            </p:cNvGraphicFramePr>
            <p:nvPr>
              <p:extLst>
                <p:ext uri="{D42A27DB-BD31-4B8C-83A1-F6EECF244321}">
                  <p14:modId xmlns:p14="http://schemas.microsoft.com/office/powerpoint/2010/main" val="1398636190"/>
                </p:ext>
              </p:extLst>
            </p:nvPr>
          </p:nvGraphicFramePr>
          <p:xfrm>
            <a:off x="7893256" y="1924680"/>
            <a:ext cx="1310374" cy="266320"/>
          </p:xfrm>
          <a:graphic>
            <a:graphicData uri="http://schemas.openxmlformats.org/presentationml/2006/ole">
              <mc:AlternateContent xmlns:mc="http://schemas.openxmlformats.org/markup-compatibility/2006">
                <mc:Choice xmlns:v="urn:schemas-microsoft-com:vml" Requires="v">
                  <p:oleObj spid="_x0000_s11449" name="Equation" r:id="rId3" imgW="812800" imgH="165100" progId="Equation.DSMT4">
                    <p:embed/>
                  </p:oleObj>
                </mc:Choice>
                <mc:Fallback>
                  <p:oleObj name="Equation" r:id="rId3" imgW="812800" imgH="165100" progId="Equation.DSMT4">
                    <p:embed/>
                    <p:pic>
                      <p:nvPicPr>
                        <p:cNvPr id="45" name="Object 44"/>
                        <p:cNvPicPr/>
                        <p:nvPr/>
                      </p:nvPicPr>
                      <p:blipFill>
                        <a:blip r:embed="rId4"/>
                        <a:stretch>
                          <a:fillRect/>
                        </a:stretch>
                      </p:blipFill>
                      <p:spPr>
                        <a:xfrm>
                          <a:off x="7893256" y="1924680"/>
                          <a:ext cx="1310374" cy="266320"/>
                        </a:xfrm>
                        <a:prstGeom prst="rect">
                          <a:avLst/>
                        </a:prstGeom>
                      </p:spPr>
                    </p:pic>
                  </p:oleObj>
                </mc:Fallback>
              </mc:AlternateContent>
            </a:graphicData>
          </a:graphic>
        </p:graphicFrame>
        <p:sp>
          <p:nvSpPr>
            <p:cNvPr id="47" name="Rectangle 46"/>
            <p:cNvSpPr/>
            <p:nvPr/>
          </p:nvSpPr>
          <p:spPr>
            <a:xfrm>
              <a:off x="423334" y="30434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190792" y="11598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23572" y="12220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180958" y="-522843"/>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23334" y="12220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14801" y="17272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26167" y="30141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26167" y="33951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650066" y="33104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2733675" y="3272097"/>
            <a:ext cx="876300" cy="246062"/>
          </p:xfrm>
          <a:graphic>
            <a:graphicData uri="http://schemas.openxmlformats.org/presentationml/2006/ole">
              <mc:AlternateContent xmlns:mc="http://schemas.openxmlformats.org/markup-compatibility/2006">
                <mc:Choice xmlns:v="urn:schemas-microsoft-com:vml" Requires="v">
                  <p:oleObj spid="_x0000_s11450" name="Equation" r:id="rId5" imgW="546100" imgH="152400" progId="Equation.DSMT4">
                    <p:embed/>
                  </p:oleObj>
                </mc:Choice>
                <mc:Fallback>
                  <p:oleObj name="Equation" r:id="rId5" imgW="546100" imgH="152400" progId="Equation.DSMT4">
                    <p:embed/>
                    <p:pic>
                      <p:nvPicPr>
                        <p:cNvPr id="54" name="Object 53"/>
                        <p:cNvPicPr/>
                        <p:nvPr/>
                      </p:nvPicPr>
                      <p:blipFill>
                        <a:blip r:embed="rId6"/>
                        <a:stretch>
                          <a:fillRect/>
                        </a:stretch>
                      </p:blipFill>
                      <p:spPr>
                        <a:xfrm>
                          <a:off x="2733675" y="32720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2650066" y="2685520"/>
            <a:ext cx="733425" cy="328613"/>
          </p:xfrm>
          <a:graphic>
            <a:graphicData uri="http://schemas.openxmlformats.org/presentationml/2006/ole">
              <mc:AlternateContent xmlns:mc="http://schemas.openxmlformats.org/markup-compatibility/2006">
                <mc:Choice xmlns:v="urn:schemas-microsoft-com:vml" Requires="v">
                  <p:oleObj spid="_x0000_s11451" name="Equation" r:id="rId7" imgW="457200" imgH="203200" progId="Equation.DSMT4">
                    <p:embed/>
                  </p:oleObj>
                </mc:Choice>
                <mc:Fallback>
                  <p:oleObj name="Equation" r:id="rId7" imgW="457200" imgH="203200" progId="Equation.DSMT4">
                    <p:embed/>
                    <p:pic>
                      <p:nvPicPr>
                        <p:cNvPr id="69" name="Object 68"/>
                        <p:cNvPicPr/>
                        <p:nvPr/>
                      </p:nvPicPr>
                      <p:blipFill>
                        <a:blip r:embed="rId8"/>
                        <a:stretch>
                          <a:fillRect/>
                        </a:stretch>
                      </p:blipFill>
                      <p:spPr>
                        <a:xfrm>
                          <a:off x="2650066" y="2685520"/>
                          <a:ext cx="733425" cy="328613"/>
                        </a:xfrm>
                        <a:prstGeom prst="rect">
                          <a:avLst/>
                        </a:prstGeom>
                      </p:spPr>
                    </p:pic>
                  </p:oleObj>
                </mc:Fallback>
              </mc:AlternateContent>
            </a:graphicData>
          </a:graphic>
        </p:graphicFrame>
        <p:sp>
          <p:nvSpPr>
            <p:cNvPr id="19" name="Freeform 18"/>
            <p:cNvSpPr/>
            <p:nvPr/>
          </p:nvSpPr>
          <p:spPr>
            <a:xfrm>
              <a:off x="5490634" y="30416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nvGraphicFramePr>
          <p:xfrm>
            <a:off x="5787497" y="2673350"/>
            <a:ext cx="528637" cy="328613"/>
          </p:xfrm>
          <a:graphic>
            <a:graphicData uri="http://schemas.openxmlformats.org/presentationml/2006/ole">
              <mc:AlternateContent xmlns:mc="http://schemas.openxmlformats.org/markup-compatibility/2006">
                <mc:Choice xmlns:v="urn:schemas-microsoft-com:vml" Requires="v">
                  <p:oleObj spid="_x0000_s11452" name="Equation" r:id="rId9" imgW="330200" imgH="203200" progId="Equation.DSMT4">
                    <p:embed/>
                  </p:oleObj>
                </mc:Choice>
                <mc:Fallback>
                  <p:oleObj name="Equation" r:id="rId9" imgW="330200" imgH="203200" progId="Equation.DSMT4">
                    <p:embed/>
                    <p:pic>
                      <p:nvPicPr>
                        <p:cNvPr id="70" name="Object 69"/>
                        <p:cNvPicPr/>
                        <p:nvPr/>
                      </p:nvPicPr>
                      <p:blipFill>
                        <a:blip r:embed="rId10"/>
                        <a:stretch>
                          <a:fillRect/>
                        </a:stretch>
                      </p:blipFill>
                      <p:spPr>
                        <a:xfrm>
                          <a:off x="5787497" y="26733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6765396" y="3213618"/>
            <a:ext cx="896938" cy="266700"/>
          </p:xfrm>
          <a:graphic>
            <a:graphicData uri="http://schemas.openxmlformats.org/presentationml/2006/ole">
              <mc:AlternateContent xmlns:mc="http://schemas.openxmlformats.org/markup-compatibility/2006">
                <mc:Choice xmlns:v="urn:schemas-microsoft-com:vml" Requires="v">
                  <p:oleObj spid="_x0000_s11453" name="Equation" r:id="rId11" imgW="558800" imgH="165100" progId="Equation.DSMT4">
                    <p:embed/>
                  </p:oleObj>
                </mc:Choice>
                <mc:Fallback>
                  <p:oleObj name="Equation" r:id="rId11" imgW="558800" imgH="165100" progId="Equation.DSMT4">
                    <p:embed/>
                    <p:pic>
                      <p:nvPicPr>
                        <p:cNvPr id="72" name="Object 71"/>
                        <p:cNvPicPr/>
                        <p:nvPr/>
                      </p:nvPicPr>
                      <p:blipFill>
                        <a:blip r:embed="rId12"/>
                        <a:stretch>
                          <a:fillRect/>
                        </a:stretch>
                      </p:blipFill>
                      <p:spPr>
                        <a:xfrm>
                          <a:off x="6765396" y="3213618"/>
                          <a:ext cx="896938" cy="266700"/>
                        </a:xfrm>
                        <a:prstGeom prst="rect">
                          <a:avLst/>
                        </a:prstGeom>
                      </p:spPr>
                    </p:pic>
                  </p:oleObj>
                </mc:Fallback>
              </mc:AlternateContent>
            </a:graphicData>
          </a:graphic>
        </p:graphicFrame>
        <p:sp>
          <p:nvSpPr>
            <p:cNvPr id="22" name="Right Triangle 21"/>
            <p:cNvSpPr/>
            <p:nvPr/>
          </p:nvSpPr>
          <p:spPr>
            <a:xfrm>
              <a:off x="8729134" y="22436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17984" y="24860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Object 28"/>
            <p:cNvGraphicFramePr>
              <a:graphicFrameLocks noChangeAspect="1"/>
            </p:cNvGraphicFramePr>
            <p:nvPr/>
          </p:nvGraphicFramePr>
          <p:xfrm>
            <a:off x="5490634" y="3251459"/>
            <a:ext cx="974725" cy="266700"/>
          </p:xfrm>
          <a:graphic>
            <a:graphicData uri="http://schemas.openxmlformats.org/presentationml/2006/ole">
              <mc:AlternateContent xmlns:mc="http://schemas.openxmlformats.org/markup-compatibility/2006">
                <mc:Choice xmlns:v="urn:schemas-microsoft-com:vml" Requires="v">
                  <p:oleObj spid="_x0000_s11454" name="Equation" r:id="rId13" imgW="609600" imgH="165100" progId="Equation.DSMT4">
                    <p:embed/>
                  </p:oleObj>
                </mc:Choice>
                <mc:Fallback>
                  <p:oleObj name="Equation" r:id="rId13" imgW="609600" imgH="165100" progId="Equation.DSMT4">
                    <p:embed/>
                    <p:pic>
                      <p:nvPicPr>
                        <p:cNvPr id="29" name="Object 28"/>
                        <p:cNvPicPr/>
                        <p:nvPr/>
                      </p:nvPicPr>
                      <p:blipFill>
                        <a:blip r:embed="rId14"/>
                        <a:stretch>
                          <a:fillRect/>
                        </a:stretch>
                      </p:blipFill>
                      <p:spPr>
                        <a:xfrm>
                          <a:off x="5490634" y="32514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7955551" y="3251200"/>
            <a:ext cx="1096963" cy="266700"/>
          </p:xfrm>
          <a:graphic>
            <a:graphicData uri="http://schemas.openxmlformats.org/presentationml/2006/ole">
              <mc:AlternateContent xmlns:mc="http://schemas.openxmlformats.org/markup-compatibility/2006">
                <mc:Choice xmlns:v="urn:schemas-microsoft-com:vml" Requires="v">
                  <p:oleObj spid="_x0000_s11455" name="Equation" r:id="rId15" imgW="685800" imgH="165100" progId="Equation.DSMT4">
                    <p:embed/>
                  </p:oleObj>
                </mc:Choice>
                <mc:Fallback>
                  <p:oleObj name="Equation" r:id="rId15" imgW="685800" imgH="165100" progId="Equation.DSMT4">
                    <p:embed/>
                    <p:pic>
                      <p:nvPicPr>
                        <p:cNvPr id="30" name="Object 29"/>
                        <p:cNvPicPr/>
                        <p:nvPr/>
                      </p:nvPicPr>
                      <p:blipFill>
                        <a:blip r:embed="rId16"/>
                        <a:stretch>
                          <a:fillRect/>
                        </a:stretch>
                      </p:blipFill>
                      <p:spPr>
                        <a:xfrm>
                          <a:off x="7955551" y="3251200"/>
                          <a:ext cx="1096963" cy="266700"/>
                        </a:xfrm>
                        <a:prstGeom prst="rect">
                          <a:avLst/>
                        </a:prstGeom>
                      </p:spPr>
                    </p:pic>
                  </p:oleObj>
                </mc:Fallback>
              </mc:AlternateContent>
            </a:graphicData>
          </a:graphic>
        </p:graphicFrame>
        <p:cxnSp>
          <p:nvCxnSpPr>
            <p:cNvPr id="3" name="Straight Arrow Connector 2"/>
            <p:cNvCxnSpPr/>
            <p:nvPr/>
          </p:nvCxnSpPr>
          <p:spPr>
            <a:xfrm>
              <a:off x="6828367" y="30988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2161647" y="2465388"/>
            <a:ext cx="1711325" cy="266700"/>
          </p:xfrm>
          <a:graphic>
            <a:graphicData uri="http://schemas.openxmlformats.org/presentationml/2006/ole">
              <mc:AlternateContent xmlns:mc="http://schemas.openxmlformats.org/markup-compatibility/2006">
                <mc:Choice xmlns:v="urn:schemas-microsoft-com:vml" Requires="v">
                  <p:oleObj spid="_x0000_s11456" name="Equation" r:id="rId17" imgW="1066800" imgH="165100" progId="Equation.DSMT4">
                    <p:embed/>
                  </p:oleObj>
                </mc:Choice>
                <mc:Fallback>
                  <p:oleObj name="Equation" r:id="rId17" imgW="1066800" imgH="165100" progId="Equation.DSMT4">
                    <p:embed/>
                    <p:pic>
                      <p:nvPicPr>
                        <p:cNvPr id="33" name="Object 32"/>
                        <p:cNvPicPr/>
                        <p:nvPr/>
                      </p:nvPicPr>
                      <p:blipFill>
                        <a:blip r:embed="rId18"/>
                        <a:stretch>
                          <a:fillRect/>
                        </a:stretch>
                      </p:blipFill>
                      <p:spPr>
                        <a:xfrm>
                          <a:off x="2161647" y="24653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nvGraphicFramePr>
          <p:xfrm>
            <a:off x="1980172" y="1791521"/>
            <a:ext cx="1078791" cy="328076"/>
          </p:xfrm>
          <a:graphic>
            <a:graphicData uri="http://schemas.openxmlformats.org/presentationml/2006/ole">
              <mc:AlternateContent xmlns:mc="http://schemas.openxmlformats.org/markup-compatibility/2006">
                <mc:Choice xmlns:v="urn:schemas-microsoft-com:vml" Requires="v">
                  <p:oleObj spid="_x0000_s11457" name="Equation" r:id="rId19" imgW="673100" imgH="203200" progId="Equation.DSMT4">
                    <p:embed/>
                  </p:oleObj>
                </mc:Choice>
                <mc:Fallback>
                  <p:oleObj name="Equation" r:id="rId19" imgW="673100" imgH="203200" progId="Equation.DSMT4">
                    <p:embed/>
                    <p:pic>
                      <p:nvPicPr>
                        <p:cNvPr id="34" name="Object 33"/>
                        <p:cNvPicPr/>
                        <p:nvPr/>
                      </p:nvPicPr>
                      <p:blipFill>
                        <a:blip r:embed="rId20"/>
                        <a:stretch>
                          <a:fillRect/>
                        </a:stretch>
                      </p:blipFill>
                      <p:spPr>
                        <a:xfrm>
                          <a:off x="1980172" y="1791521"/>
                          <a:ext cx="1078791" cy="328076"/>
                        </a:xfrm>
                        <a:prstGeom prst="rect">
                          <a:avLst/>
                        </a:prstGeom>
                      </p:spPr>
                    </p:pic>
                  </p:oleObj>
                </mc:Fallback>
              </mc:AlternateContent>
            </a:graphicData>
          </a:graphic>
        </p:graphicFrame>
        <p:graphicFrame>
          <p:nvGraphicFramePr>
            <p:cNvPr id="60" name="Object 59">
              <a:extLst>
                <a:ext uri="{FF2B5EF4-FFF2-40B4-BE49-F238E27FC236}">
                  <a16:creationId xmlns:a16="http://schemas.microsoft.com/office/drawing/2014/main" id="{766C5679-E06A-F948-B486-AA920E39B117}"/>
                </a:ext>
              </a:extLst>
            </p:cNvPr>
            <p:cNvGraphicFramePr>
              <a:graphicFrameLocks noChangeAspect="1"/>
            </p:cNvGraphicFramePr>
            <p:nvPr>
              <p:extLst>
                <p:ext uri="{D42A27DB-BD31-4B8C-83A1-F6EECF244321}">
                  <p14:modId xmlns:p14="http://schemas.microsoft.com/office/powerpoint/2010/main" val="3552386085"/>
                </p:ext>
              </p:extLst>
            </p:nvPr>
          </p:nvGraphicFramePr>
          <p:xfrm>
            <a:off x="-171741" y="806142"/>
            <a:ext cx="899314" cy="328076"/>
          </p:xfrm>
          <a:graphic>
            <a:graphicData uri="http://schemas.openxmlformats.org/presentationml/2006/ole">
              <mc:AlternateContent xmlns:mc="http://schemas.openxmlformats.org/markup-compatibility/2006">
                <mc:Choice xmlns:v="urn:schemas-microsoft-com:vml" Requires="v">
                  <p:oleObj spid="_x0000_s11458" name="Equation" r:id="rId21" imgW="558800" imgH="203200" progId="Equation.DSMT4">
                    <p:embed/>
                  </p:oleObj>
                </mc:Choice>
                <mc:Fallback>
                  <p:oleObj name="Equation" r:id="rId21" imgW="558800" imgH="203200" progId="Equation.DSMT4">
                    <p:embed/>
                    <p:pic>
                      <p:nvPicPr>
                        <p:cNvPr id="45" name="Object 44"/>
                        <p:cNvPicPr/>
                        <p:nvPr/>
                      </p:nvPicPr>
                      <p:blipFill>
                        <a:blip r:embed="rId22"/>
                        <a:stretch>
                          <a:fillRect/>
                        </a:stretch>
                      </p:blipFill>
                      <p:spPr>
                        <a:xfrm>
                          <a:off x="-171741" y="806142"/>
                          <a:ext cx="899314" cy="328076"/>
                        </a:xfrm>
                        <a:prstGeom prst="rect">
                          <a:avLst/>
                        </a:prstGeom>
                      </p:spPr>
                    </p:pic>
                  </p:oleObj>
                </mc:Fallback>
              </mc:AlternateContent>
            </a:graphicData>
          </a:graphic>
        </p:graphicFrame>
      </p:grpSp>
      <p:graphicFrame>
        <p:nvGraphicFramePr>
          <p:cNvPr id="31" name="Object 30"/>
          <p:cNvGraphicFramePr>
            <a:graphicFrameLocks noChangeAspect="1"/>
          </p:cNvGraphicFramePr>
          <p:nvPr/>
        </p:nvGraphicFramePr>
        <p:xfrm>
          <a:off x="207963" y="3095625"/>
          <a:ext cx="8855075" cy="390525"/>
        </p:xfrm>
        <a:graphic>
          <a:graphicData uri="http://schemas.openxmlformats.org/presentationml/2006/ole">
            <mc:AlternateContent xmlns:mc="http://schemas.openxmlformats.org/markup-compatibility/2006">
              <mc:Choice xmlns:v="urn:schemas-microsoft-com:vml" Requires="v">
                <p:oleObj spid="_x0000_s11459" name="Equation" r:id="rId23" imgW="6057900" imgH="266700" progId="Equation.DSMT4">
                  <p:embed/>
                </p:oleObj>
              </mc:Choice>
              <mc:Fallback>
                <p:oleObj name="Equation" r:id="rId23" imgW="6057900" imgH="266700" progId="Equation.DSMT4">
                  <p:embed/>
                  <p:pic>
                    <p:nvPicPr>
                      <p:cNvPr id="31" name="Object 30"/>
                      <p:cNvPicPr/>
                      <p:nvPr/>
                    </p:nvPicPr>
                    <p:blipFill>
                      <a:blip r:embed="rId24"/>
                      <a:stretch>
                        <a:fillRect/>
                      </a:stretch>
                    </p:blipFill>
                    <p:spPr>
                      <a:xfrm>
                        <a:off x="207963" y="3095625"/>
                        <a:ext cx="8855075" cy="390525"/>
                      </a:xfrm>
                      <a:prstGeom prst="rect">
                        <a:avLst/>
                      </a:prstGeom>
                    </p:spPr>
                  </p:pic>
                </p:oleObj>
              </mc:Fallback>
            </mc:AlternateContent>
          </a:graphicData>
        </a:graphic>
      </p:graphicFrame>
      <p:graphicFrame>
        <p:nvGraphicFramePr>
          <p:cNvPr id="32" name="Object 31"/>
          <p:cNvGraphicFramePr>
            <a:graphicFrameLocks noChangeAspect="1"/>
          </p:cNvGraphicFramePr>
          <p:nvPr/>
        </p:nvGraphicFramePr>
        <p:xfrm>
          <a:off x="433332" y="3724275"/>
          <a:ext cx="482600" cy="223837"/>
        </p:xfrm>
        <a:graphic>
          <a:graphicData uri="http://schemas.openxmlformats.org/presentationml/2006/ole">
            <mc:AlternateContent xmlns:mc="http://schemas.openxmlformats.org/markup-compatibility/2006">
              <mc:Choice xmlns:v="urn:schemas-microsoft-com:vml" Requires="v">
                <p:oleObj spid="_x0000_s11460" name="Equation" r:id="rId25" imgW="330200" imgH="152400" progId="Equation.DSMT4">
                  <p:embed/>
                </p:oleObj>
              </mc:Choice>
              <mc:Fallback>
                <p:oleObj name="Equation" r:id="rId25" imgW="330200" imgH="152400" progId="Equation.DSMT4">
                  <p:embed/>
                  <p:pic>
                    <p:nvPicPr>
                      <p:cNvPr id="32" name="Object 31"/>
                      <p:cNvPicPr/>
                      <p:nvPr/>
                    </p:nvPicPr>
                    <p:blipFill>
                      <a:blip r:embed="rId26"/>
                      <a:stretch>
                        <a:fillRect/>
                      </a:stretch>
                    </p:blipFill>
                    <p:spPr>
                      <a:xfrm>
                        <a:off x="433332" y="3724275"/>
                        <a:ext cx="482600" cy="22383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362877569"/>
              </p:ext>
            </p:extLst>
          </p:nvPr>
        </p:nvGraphicFramePr>
        <p:xfrm>
          <a:off x="236538" y="5089525"/>
          <a:ext cx="8710612" cy="1341438"/>
        </p:xfrm>
        <a:graphic>
          <a:graphicData uri="http://schemas.openxmlformats.org/presentationml/2006/ole">
            <mc:AlternateContent xmlns:mc="http://schemas.openxmlformats.org/markup-compatibility/2006">
              <mc:Choice xmlns:v="urn:schemas-microsoft-com:vml" Requires="v">
                <p:oleObj spid="_x0000_s11461" name="Equation" r:id="rId27" imgW="5956300" imgH="914400" progId="Equation.DSMT4">
                  <p:embed/>
                </p:oleObj>
              </mc:Choice>
              <mc:Fallback>
                <p:oleObj name="Equation" r:id="rId27" imgW="5956300" imgH="914400" progId="Equation.DSMT4">
                  <p:embed/>
                  <p:pic>
                    <p:nvPicPr>
                      <p:cNvPr id="35" name="Object 34"/>
                      <p:cNvPicPr/>
                      <p:nvPr/>
                    </p:nvPicPr>
                    <p:blipFill>
                      <a:blip r:embed="rId28"/>
                      <a:stretch>
                        <a:fillRect/>
                      </a:stretch>
                    </p:blipFill>
                    <p:spPr>
                      <a:xfrm>
                        <a:off x="236538" y="5089525"/>
                        <a:ext cx="8710612" cy="1341438"/>
                      </a:xfrm>
                      <a:prstGeom prst="rect">
                        <a:avLst/>
                      </a:prstGeom>
                    </p:spPr>
                  </p:pic>
                </p:oleObj>
              </mc:Fallback>
            </mc:AlternateContent>
          </a:graphicData>
        </a:graphic>
      </p:graphicFrame>
      <p:graphicFrame>
        <p:nvGraphicFramePr>
          <p:cNvPr id="36" name="Object 35"/>
          <p:cNvGraphicFramePr>
            <a:graphicFrameLocks noChangeAspect="1"/>
          </p:cNvGraphicFramePr>
          <p:nvPr/>
        </p:nvGraphicFramePr>
        <p:xfrm>
          <a:off x="825500" y="3629025"/>
          <a:ext cx="1076325" cy="354013"/>
        </p:xfrm>
        <a:graphic>
          <a:graphicData uri="http://schemas.openxmlformats.org/presentationml/2006/ole">
            <mc:AlternateContent xmlns:mc="http://schemas.openxmlformats.org/markup-compatibility/2006">
              <mc:Choice xmlns:v="urn:schemas-microsoft-com:vml" Requires="v">
                <p:oleObj spid="_x0000_s11462" name="Equation" r:id="rId29" imgW="736600" imgH="241300" progId="Equation.DSMT4">
                  <p:embed/>
                </p:oleObj>
              </mc:Choice>
              <mc:Fallback>
                <p:oleObj name="Equation" r:id="rId29" imgW="736600" imgH="241300" progId="Equation.DSMT4">
                  <p:embed/>
                  <p:pic>
                    <p:nvPicPr>
                      <p:cNvPr id="36" name="Object 35"/>
                      <p:cNvPicPr/>
                      <p:nvPr/>
                    </p:nvPicPr>
                    <p:blipFill>
                      <a:blip r:embed="rId30"/>
                      <a:stretch>
                        <a:fillRect/>
                      </a:stretch>
                    </p:blipFill>
                    <p:spPr>
                      <a:xfrm>
                        <a:off x="825500" y="3629025"/>
                        <a:ext cx="1076325" cy="354013"/>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7900988" y="3697288"/>
          <a:ext cx="482600" cy="223837"/>
        </p:xfrm>
        <a:graphic>
          <a:graphicData uri="http://schemas.openxmlformats.org/presentationml/2006/ole">
            <mc:AlternateContent xmlns:mc="http://schemas.openxmlformats.org/markup-compatibility/2006">
              <mc:Choice xmlns:v="urn:schemas-microsoft-com:vml" Requires="v">
                <p:oleObj spid="_x0000_s11463" name="Equation" r:id="rId31" imgW="330200" imgH="152400" progId="Equation.DSMT4">
                  <p:embed/>
                </p:oleObj>
              </mc:Choice>
              <mc:Fallback>
                <p:oleObj name="Equation" r:id="rId31" imgW="330200" imgH="152400" progId="Equation.DSMT4">
                  <p:embed/>
                  <p:pic>
                    <p:nvPicPr>
                      <p:cNvPr id="39" name="Object 38"/>
                      <p:cNvPicPr/>
                      <p:nvPr/>
                    </p:nvPicPr>
                    <p:blipFill>
                      <a:blip r:embed="rId32"/>
                      <a:stretch>
                        <a:fillRect/>
                      </a:stretch>
                    </p:blipFill>
                    <p:spPr>
                      <a:xfrm>
                        <a:off x="7900988" y="3697288"/>
                        <a:ext cx="482600" cy="223837"/>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8279862" y="3508375"/>
          <a:ext cx="706438" cy="576262"/>
        </p:xfrm>
        <a:graphic>
          <a:graphicData uri="http://schemas.openxmlformats.org/presentationml/2006/ole">
            <mc:AlternateContent xmlns:mc="http://schemas.openxmlformats.org/markup-compatibility/2006">
              <mc:Choice xmlns:v="urn:schemas-microsoft-com:vml" Requires="v">
                <p:oleObj spid="_x0000_s11464" name="Equation" r:id="rId33" imgW="482600" imgH="393700" progId="Equation.DSMT4">
                  <p:embed/>
                </p:oleObj>
              </mc:Choice>
              <mc:Fallback>
                <p:oleObj name="Equation" r:id="rId33" imgW="482600" imgH="393700" progId="Equation.DSMT4">
                  <p:embed/>
                  <p:pic>
                    <p:nvPicPr>
                      <p:cNvPr id="40" name="Object 39"/>
                      <p:cNvPicPr/>
                      <p:nvPr/>
                    </p:nvPicPr>
                    <p:blipFill>
                      <a:blip r:embed="rId34"/>
                      <a:stretch>
                        <a:fillRect/>
                      </a:stretch>
                    </p:blipFill>
                    <p:spPr>
                      <a:xfrm>
                        <a:off x="8279862" y="3508375"/>
                        <a:ext cx="706438" cy="576262"/>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1785938" y="3603625"/>
          <a:ext cx="5811837" cy="409575"/>
        </p:xfrm>
        <a:graphic>
          <a:graphicData uri="http://schemas.openxmlformats.org/presentationml/2006/ole">
            <mc:AlternateContent xmlns:mc="http://schemas.openxmlformats.org/markup-compatibility/2006">
              <mc:Choice xmlns:v="urn:schemas-microsoft-com:vml" Requires="v">
                <p:oleObj spid="_x0000_s11465" name="Equation" r:id="rId35" imgW="3975100" imgH="279400" progId="Equation.DSMT4">
                  <p:embed/>
                </p:oleObj>
              </mc:Choice>
              <mc:Fallback>
                <p:oleObj name="Equation" r:id="rId35" imgW="3975100" imgH="279400" progId="Equation.DSMT4">
                  <p:embed/>
                  <p:pic>
                    <p:nvPicPr>
                      <p:cNvPr id="41" name="Object 40"/>
                      <p:cNvPicPr/>
                      <p:nvPr/>
                    </p:nvPicPr>
                    <p:blipFill>
                      <a:blip r:embed="rId36"/>
                      <a:stretch>
                        <a:fillRect/>
                      </a:stretch>
                    </p:blipFill>
                    <p:spPr>
                      <a:xfrm>
                        <a:off x="1785938" y="3603625"/>
                        <a:ext cx="5811837" cy="409575"/>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433388" y="4116388"/>
          <a:ext cx="1336675" cy="354012"/>
        </p:xfrm>
        <a:graphic>
          <a:graphicData uri="http://schemas.openxmlformats.org/presentationml/2006/ole">
            <mc:AlternateContent xmlns:mc="http://schemas.openxmlformats.org/markup-compatibility/2006">
              <mc:Choice xmlns:v="urn:schemas-microsoft-com:vml" Requires="v">
                <p:oleObj spid="_x0000_s11466" name="Equation" r:id="rId37" imgW="914400" imgH="241300" progId="Equation.DSMT4">
                  <p:embed/>
                </p:oleObj>
              </mc:Choice>
              <mc:Fallback>
                <p:oleObj name="Equation" r:id="rId37" imgW="914400" imgH="241300" progId="Equation.DSMT4">
                  <p:embed/>
                  <p:pic>
                    <p:nvPicPr>
                      <p:cNvPr id="44" name="Object 43"/>
                      <p:cNvPicPr/>
                      <p:nvPr/>
                    </p:nvPicPr>
                    <p:blipFill>
                      <a:blip r:embed="rId38"/>
                      <a:stretch>
                        <a:fillRect/>
                      </a:stretch>
                    </p:blipFill>
                    <p:spPr>
                      <a:xfrm>
                        <a:off x="433388" y="4116388"/>
                        <a:ext cx="1336675" cy="35401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044932697"/>
              </p:ext>
            </p:extLst>
          </p:nvPr>
        </p:nvGraphicFramePr>
        <p:xfrm>
          <a:off x="1803400" y="4025900"/>
          <a:ext cx="5254625" cy="482600"/>
        </p:xfrm>
        <a:graphic>
          <a:graphicData uri="http://schemas.openxmlformats.org/presentationml/2006/ole">
            <mc:AlternateContent xmlns:mc="http://schemas.openxmlformats.org/markup-compatibility/2006">
              <mc:Choice xmlns:v="urn:schemas-microsoft-com:vml" Requires="v">
                <p:oleObj spid="_x0000_s11467" name="Equation" r:id="rId39" imgW="3594100" imgH="330200" progId="Equation.DSMT4">
                  <p:embed/>
                </p:oleObj>
              </mc:Choice>
              <mc:Fallback>
                <p:oleObj name="Equation" r:id="rId39" imgW="3594100" imgH="330200" progId="Equation.DSMT4">
                  <p:embed/>
                  <p:pic>
                    <p:nvPicPr>
                      <p:cNvPr id="46" name="Object 45"/>
                      <p:cNvPicPr/>
                      <p:nvPr/>
                    </p:nvPicPr>
                    <p:blipFill>
                      <a:blip r:embed="rId40"/>
                      <a:stretch>
                        <a:fillRect/>
                      </a:stretch>
                    </p:blipFill>
                    <p:spPr>
                      <a:xfrm>
                        <a:off x="1803400" y="4025900"/>
                        <a:ext cx="5254625" cy="4826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7918450" y="4000500"/>
          <a:ext cx="1038225" cy="577850"/>
        </p:xfrm>
        <a:graphic>
          <a:graphicData uri="http://schemas.openxmlformats.org/presentationml/2006/ole">
            <mc:AlternateContent xmlns:mc="http://schemas.openxmlformats.org/markup-compatibility/2006">
              <mc:Choice xmlns:v="urn:schemas-microsoft-com:vml" Requires="v">
                <p:oleObj spid="_x0000_s11468" name="Equation" r:id="rId41" imgW="711200" imgH="393700" progId="Equation.DSMT4">
                  <p:embed/>
                </p:oleObj>
              </mc:Choice>
              <mc:Fallback>
                <p:oleObj name="Equation" r:id="rId41" imgW="711200" imgH="393700" progId="Equation.DSMT4">
                  <p:embed/>
                  <p:pic>
                    <p:nvPicPr>
                      <p:cNvPr id="48" name="Object 47"/>
                      <p:cNvPicPr/>
                      <p:nvPr/>
                    </p:nvPicPr>
                    <p:blipFill>
                      <a:blip r:embed="rId42"/>
                      <a:stretch>
                        <a:fillRect/>
                      </a:stretch>
                    </p:blipFill>
                    <p:spPr>
                      <a:xfrm>
                        <a:off x="7918450" y="4000500"/>
                        <a:ext cx="1038225" cy="577850"/>
                      </a:xfrm>
                      <a:prstGeom prst="rect">
                        <a:avLst/>
                      </a:prstGeom>
                    </p:spPr>
                  </p:pic>
                </p:oleObj>
              </mc:Fallback>
            </mc:AlternateContent>
          </a:graphicData>
        </a:graphic>
      </p:graphicFrame>
      <p:cxnSp>
        <p:nvCxnSpPr>
          <p:cNvPr id="50" name="Straight Arrow Connector 49"/>
          <p:cNvCxnSpPr>
            <a:cxnSpLocks/>
            <a:endCxn id="7" idx="7"/>
          </p:cNvCxnSpPr>
          <p:nvPr/>
        </p:nvCxnSpPr>
        <p:spPr>
          <a:xfrm flipV="1">
            <a:off x="4595049" y="1069817"/>
            <a:ext cx="377447" cy="45507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nvGraphicFramePr>
        <p:xfrm>
          <a:off x="4356099" y="1247545"/>
          <a:ext cx="956165" cy="270391"/>
        </p:xfrm>
        <a:graphic>
          <a:graphicData uri="http://schemas.openxmlformats.org/presentationml/2006/ole">
            <mc:AlternateContent xmlns:mc="http://schemas.openxmlformats.org/markup-compatibility/2006">
              <mc:Choice xmlns:v="urn:schemas-microsoft-com:vml" Requires="v">
                <p:oleObj spid="_x0000_s11469" name="Equation" r:id="rId43" imgW="723900" imgH="203200" progId="Equation.DSMT4">
                  <p:embed/>
                </p:oleObj>
              </mc:Choice>
              <mc:Fallback>
                <p:oleObj name="Equation" r:id="rId43" imgW="723900" imgH="203200" progId="Equation.DSMT4">
                  <p:embed/>
                  <p:pic>
                    <p:nvPicPr>
                      <p:cNvPr id="51" name="Object 50"/>
                      <p:cNvPicPr/>
                      <p:nvPr/>
                    </p:nvPicPr>
                    <p:blipFill>
                      <a:blip r:embed="rId44"/>
                      <a:stretch>
                        <a:fillRect/>
                      </a:stretch>
                    </p:blipFill>
                    <p:spPr>
                      <a:xfrm>
                        <a:off x="4356099" y="1247545"/>
                        <a:ext cx="956165" cy="270391"/>
                      </a:xfrm>
                      <a:prstGeom prst="rect">
                        <a:avLst/>
                      </a:prstGeom>
                    </p:spPr>
                  </p:pic>
                </p:oleObj>
              </mc:Fallback>
            </mc:AlternateContent>
          </a:graphicData>
        </a:graphic>
      </p:graphicFrame>
      <p:cxnSp>
        <p:nvCxnSpPr>
          <p:cNvPr id="53" name="Straight Connector 52"/>
          <p:cNvCxnSpPr/>
          <p:nvPr/>
        </p:nvCxnSpPr>
        <p:spPr>
          <a:xfrm flipV="1">
            <a:off x="2960688" y="4084637"/>
            <a:ext cx="315912" cy="39340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p:cNvGraphicFramePr>
            <a:graphicFrameLocks noChangeAspect="1"/>
          </p:cNvGraphicFramePr>
          <p:nvPr/>
        </p:nvGraphicFramePr>
        <p:xfrm>
          <a:off x="3213357" y="3910012"/>
          <a:ext cx="230187" cy="184150"/>
        </p:xfrm>
        <a:graphic>
          <a:graphicData uri="http://schemas.openxmlformats.org/presentationml/2006/ole">
            <mc:AlternateContent xmlns:mc="http://schemas.openxmlformats.org/markup-compatibility/2006">
              <mc:Choice xmlns:v="urn:schemas-microsoft-com:vml" Requires="v">
                <p:oleObj spid="_x0000_s11470" name="Equation" r:id="rId45" imgW="190500" imgH="152400" progId="Equation.DSMT4">
                  <p:embed/>
                </p:oleObj>
              </mc:Choice>
              <mc:Fallback>
                <p:oleObj name="Equation" r:id="rId45" imgW="190500" imgH="152400" progId="Equation.DSMT4">
                  <p:embed/>
                  <p:pic>
                    <p:nvPicPr>
                      <p:cNvPr id="55" name="Object 54"/>
                      <p:cNvPicPr/>
                      <p:nvPr/>
                    </p:nvPicPr>
                    <p:blipFill>
                      <a:blip r:embed="rId46"/>
                      <a:stretch>
                        <a:fillRect/>
                      </a:stretch>
                    </p:blipFill>
                    <p:spPr>
                      <a:xfrm>
                        <a:off x="3213357" y="3910012"/>
                        <a:ext cx="230187" cy="184150"/>
                      </a:xfrm>
                      <a:prstGeom prst="rect">
                        <a:avLst/>
                      </a:prstGeom>
                    </p:spPr>
                  </p:pic>
                </p:oleObj>
              </mc:Fallback>
            </mc:AlternateContent>
          </a:graphicData>
        </a:graphic>
      </p:graphicFrame>
      <p:cxnSp>
        <p:nvCxnSpPr>
          <p:cNvPr id="10" name="Straight Arrow Connector 9"/>
          <p:cNvCxnSpPr/>
          <p:nvPr/>
        </p:nvCxnSpPr>
        <p:spPr>
          <a:xfrm>
            <a:off x="1231900" y="4478044"/>
            <a:ext cx="519113" cy="67815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2504952" y="4460875"/>
            <a:ext cx="0" cy="69532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443544" y="4460875"/>
            <a:ext cx="600872" cy="69532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cxnSpLocks/>
          </p:cNvCxnSpPr>
          <p:nvPr/>
        </p:nvCxnSpPr>
        <p:spPr>
          <a:xfrm flipH="1">
            <a:off x="4595050" y="4478044"/>
            <a:ext cx="648261" cy="555919"/>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cxnSpLocks/>
          </p:cNvCxnSpPr>
          <p:nvPr/>
        </p:nvCxnSpPr>
        <p:spPr>
          <a:xfrm flipH="1">
            <a:off x="5600700" y="4451350"/>
            <a:ext cx="676599" cy="71764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H="1">
            <a:off x="6736298" y="4537075"/>
            <a:ext cx="1543564" cy="63629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81215" y="2524040"/>
            <a:ext cx="7224269" cy="400110"/>
          </a:xfrm>
          <a:prstGeom prst="rect">
            <a:avLst/>
          </a:prstGeom>
          <a:noFill/>
        </p:spPr>
        <p:txBody>
          <a:bodyPr wrap="square" rtlCol="0">
            <a:spAutoFit/>
          </a:bodyPr>
          <a:lstStyle/>
          <a:p>
            <a:r>
              <a:rPr lang="en-US" sz="2000" dirty="0">
                <a:solidFill>
                  <a:srgbClr val="FF0000"/>
                </a:solidFill>
                <a:latin typeface="Apple Chancery"/>
                <a:cs typeface="Apple Chancery"/>
              </a:rPr>
              <a:t>What’s the first </a:t>
            </a:r>
            <a:r>
              <a:rPr lang="en-US" sz="2000" dirty="0">
                <a:solidFill>
                  <a:srgbClr val="0000FF"/>
                </a:solidFill>
                <a:latin typeface="Times New Roman"/>
                <a:cs typeface="Times New Roman"/>
              </a:rPr>
              <a:t>thing you will write?</a:t>
            </a:r>
            <a:endParaRPr lang="en-US" sz="2400" dirty="0">
              <a:solidFill>
                <a:srgbClr val="0000FF"/>
              </a:solidFill>
              <a:latin typeface="Apple Chancery"/>
              <a:cs typeface="Apple Chancery"/>
            </a:endParaRPr>
          </a:p>
        </p:txBody>
      </p:sp>
      <p:graphicFrame>
        <p:nvGraphicFramePr>
          <p:cNvPr id="59" name="Object 58">
            <a:extLst>
              <a:ext uri="{FF2B5EF4-FFF2-40B4-BE49-F238E27FC236}">
                <a16:creationId xmlns:a16="http://schemas.microsoft.com/office/drawing/2014/main" id="{624E8E08-8C76-BF49-A877-1974017A4A90}"/>
              </a:ext>
            </a:extLst>
          </p:cNvPr>
          <p:cNvGraphicFramePr>
            <a:graphicFrameLocks noChangeAspect="1"/>
          </p:cNvGraphicFramePr>
          <p:nvPr>
            <p:extLst>
              <p:ext uri="{D42A27DB-BD31-4B8C-83A1-F6EECF244321}">
                <p14:modId xmlns:p14="http://schemas.microsoft.com/office/powerpoint/2010/main" val="749871964"/>
              </p:ext>
            </p:extLst>
          </p:nvPr>
        </p:nvGraphicFramePr>
        <p:xfrm>
          <a:off x="6173734" y="1237690"/>
          <a:ext cx="658127" cy="600463"/>
        </p:xfrm>
        <a:graphic>
          <a:graphicData uri="http://schemas.openxmlformats.org/presentationml/2006/ole">
            <mc:AlternateContent xmlns:mc="http://schemas.openxmlformats.org/markup-compatibility/2006">
              <mc:Choice xmlns:v="urn:schemas-microsoft-com:vml" Requires="v">
                <p:oleObj spid="_x0000_s11471" name="Equation" r:id="rId47" imgW="520700" imgH="469900" progId="Equation.DSMT4">
                  <p:embed/>
                </p:oleObj>
              </mc:Choice>
              <mc:Fallback>
                <p:oleObj name="Equation" r:id="rId47" imgW="520700" imgH="469900" progId="Equation.DSMT4">
                  <p:embed/>
                  <p:pic>
                    <p:nvPicPr>
                      <p:cNvPr id="73" name="Object 72"/>
                      <p:cNvPicPr/>
                      <p:nvPr/>
                    </p:nvPicPr>
                    <p:blipFill>
                      <a:blip r:embed="rId48"/>
                      <a:stretch>
                        <a:fillRect/>
                      </a:stretch>
                    </p:blipFill>
                    <p:spPr>
                      <a:xfrm>
                        <a:off x="6173734" y="1237690"/>
                        <a:ext cx="658127" cy="600463"/>
                      </a:xfrm>
                      <a:prstGeom prst="rect">
                        <a:avLst/>
                      </a:prstGeom>
                    </p:spPr>
                  </p:pic>
                </p:oleObj>
              </mc:Fallback>
            </mc:AlternateContent>
          </a:graphicData>
        </a:graphic>
      </p:graphicFrame>
    </p:spTree>
    <p:extLst>
      <p:ext uri="{BB962C8B-B14F-4D97-AF65-F5344CB8AC3E}">
        <p14:creationId xmlns:p14="http://schemas.microsoft.com/office/powerpoint/2010/main" val="208279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9"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7CF6F4-BC02-2D4F-A9EF-C22E92679074}"/>
              </a:ext>
            </a:extLst>
          </p:cNvPr>
          <p:cNvSpPr txBox="1"/>
          <p:nvPr/>
        </p:nvSpPr>
        <p:spPr>
          <a:xfrm>
            <a:off x="1193180" y="992459"/>
            <a:ext cx="3050835"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Mention Roller Coaster . . </a:t>
            </a:r>
            <a:r>
              <a:rPr lang="en-US" sz="20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18895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33349</TotalTime>
  <Words>830</Words>
  <Application>Microsoft Macintosh PowerPoint</Application>
  <PresentationFormat>On-screen Show (4:3)</PresentationFormat>
  <Paragraphs>34</Paragraphs>
  <Slides>9</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5" baseType="lpstr">
      <vt:lpstr>Apple Chancery</vt:lpstr>
      <vt:lpstr>Arial</vt:lpstr>
      <vt:lpstr>Calibri</vt:lpstr>
      <vt:lpstr>Times New Roman</vt:lpstr>
      <vt:lpstr>Office Theme</vt:lpstr>
      <vt:lpstr>Equation</vt:lpstr>
      <vt:lpstr>General announcements</vt:lpstr>
      <vt:lpstr>PowerPoint Presentation</vt:lpstr>
      <vt:lpstr>PowerPoint Presentation</vt:lpstr>
      <vt:lpstr>PowerPoint Presentation</vt:lpstr>
      <vt:lpstr>Things to Think About!</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700</cp:revision>
  <cp:lastPrinted>2017-11-14T01:56:41Z</cp:lastPrinted>
  <dcterms:created xsi:type="dcterms:W3CDTF">2017-08-16T17:34:12Z</dcterms:created>
  <dcterms:modified xsi:type="dcterms:W3CDTF">2020-10-20T16:07:36Z</dcterms:modified>
</cp:coreProperties>
</file>