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470" r:id="rId3"/>
    <p:sldId id="471" r:id="rId4"/>
    <p:sldId id="473" r:id="rId5"/>
    <p:sldId id="474" r:id="rId6"/>
    <p:sldId id="475" r:id="rId7"/>
    <p:sldId id="476" r:id="rId8"/>
    <p:sldId id="477" r:id="rId9"/>
    <p:sldId id="511" r:id="rId10"/>
    <p:sldId id="512" r:id="rId11"/>
    <p:sldId id="286" r:id="rId12"/>
    <p:sldId id="28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954E6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61"/>
    <p:restoredTop sz="91484"/>
  </p:normalViewPr>
  <p:slideViewPr>
    <p:cSldViewPr snapToGrid="0" snapToObjects="1">
      <p:cViewPr varScale="1">
        <p:scale>
          <a:sx n="111" d="100"/>
          <a:sy n="111" d="100"/>
        </p:scale>
        <p:origin x="134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emf"/><Relationship Id="rId1" Type="http://schemas.openxmlformats.org/officeDocument/2006/relationships/image" Target="../media/image20.emf"/><Relationship Id="rId6" Type="http://schemas.openxmlformats.org/officeDocument/2006/relationships/image" Target="../media/image17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Relationship Id="rId4" Type="http://schemas.openxmlformats.org/officeDocument/2006/relationships/image" Target="../media/image3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10/9/20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34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57AA692-C571-A749-B925-2CF761663EDB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828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57AA692-C571-A749-B925-2CF761663EDB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617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57AA692-C571-A749-B925-2CF761663EDB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518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57AA692-C571-A749-B925-2CF761663EDB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59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0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emf"/><Relationship Id="rId20" Type="http://schemas.openxmlformats.org/officeDocument/2006/relationships/image" Target="../media/image11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6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18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5.emf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emf"/><Relationship Id="rId20" Type="http://schemas.openxmlformats.org/officeDocument/2006/relationships/image" Target="../media/image19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e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4.emf"/><Relationship Id="rId19" Type="http://schemas.openxmlformats.org/officeDocument/2006/relationships/oleObject" Target="../embeddings/oleObject17.bin"/><Relationship Id="rId4" Type="http://schemas.openxmlformats.org/officeDocument/2006/relationships/image" Target="../media/image2.e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18.e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1.emf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emf"/><Relationship Id="rId20" Type="http://schemas.openxmlformats.org/officeDocument/2006/relationships/image" Target="../media/image23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e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10" Type="http://schemas.openxmlformats.org/officeDocument/2006/relationships/image" Target="../media/image14.e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2.e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28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emf"/><Relationship Id="rId12" Type="http://schemas.openxmlformats.org/officeDocument/2006/relationships/oleObject" Target="../embeddings/oleObject30.bin"/><Relationship Id="rId17" Type="http://schemas.openxmlformats.org/officeDocument/2006/relationships/image" Target="../media/image30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2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7.emf"/><Relationship Id="rId5" Type="http://schemas.openxmlformats.org/officeDocument/2006/relationships/image" Target="../media/image24.emf"/><Relationship Id="rId15" Type="http://schemas.openxmlformats.org/officeDocument/2006/relationships/image" Target="../media/image29.e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6.emf"/><Relationship Id="rId14" Type="http://schemas.openxmlformats.org/officeDocument/2006/relationships/oleObject" Target="../embeddings/oleObject3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5.emf"/><Relationship Id="rId11" Type="http://schemas.openxmlformats.org/officeDocument/2006/relationships/oleObject" Target="../embeddings/oleObject36.bin"/><Relationship Id="rId5" Type="http://schemas.openxmlformats.org/officeDocument/2006/relationships/image" Target="../media/image31.emf"/><Relationship Id="rId10" Type="http://schemas.openxmlformats.org/officeDocument/2006/relationships/image" Target="../media/image33.emf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5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3378244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46.)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956" y="1187414"/>
            <a:ext cx="8627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center of mass </a:t>
            </a:r>
            <a:r>
              <a:rPr lang="en-US" sz="2000" dirty="0">
                <a:latin typeface="Times New Roman"/>
                <a:cs typeface="Times New Roman"/>
              </a:rPr>
              <a:t>of a system of masses (or a single mass) is located 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the weighted average position of the system’s mass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0" y="1832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Center of Mass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5456" y="2017522"/>
            <a:ext cx="272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Example: </a:t>
            </a:r>
            <a:r>
              <a:rPr lang="en-US" sz="2000" dirty="0">
                <a:latin typeface="Times New Roman"/>
                <a:cs typeface="Times New Roman"/>
              </a:rPr>
              <a:t>a basketball: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10256" y="2017522"/>
            <a:ext cx="2722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Example: </a:t>
            </a:r>
            <a:r>
              <a:rPr lang="en-US" sz="2000" dirty="0">
                <a:latin typeface="Times New Roman"/>
                <a:cs typeface="Times New Roman"/>
              </a:rPr>
              <a:t>a horse shoe: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5056" y="2017522"/>
            <a:ext cx="2988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Example: </a:t>
            </a:r>
            <a:r>
              <a:rPr lang="en-US" sz="2000" dirty="0">
                <a:latin typeface="Times New Roman"/>
                <a:cs typeface="Times New Roman"/>
              </a:rPr>
              <a:t>multiple masses: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" name="Oval 1"/>
          <p:cNvSpPr/>
          <p:nvPr/>
        </p:nvSpPr>
        <p:spPr>
          <a:xfrm>
            <a:off x="1130300" y="2959100"/>
            <a:ext cx="1206500" cy="1206500"/>
          </a:xfrm>
          <a:prstGeom prst="ellipse">
            <a:avLst/>
          </a:prstGeom>
          <a:gradFill flip="none" rotWithShape="1">
            <a:gsLst>
              <a:gs pos="71000">
                <a:srgbClr val="FF6600"/>
              </a:gs>
              <a:gs pos="8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1304926" y="2959100"/>
            <a:ext cx="425450" cy="1203325"/>
          </a:xfrm>
          <a:custGeom>
            <a:avLst/>
            <a:gdLst>
              <a:gd name="connsiteX0" fmla="*/ 400663 w 400663"/>
              <a:gd name="connsiteY0" fmla="*/ 0 h 1203325"/>
              <a:gd name="connsiteX1" fmla="*/ 153013 w 400663"/>
              <a:gd name="connsiteY1" fmla="*/ 231775 h 1203325"/>
              <a:gd name="connsiteX2" fmla="*/ 613 w 400663"/>
              <a:gd name="connsiteY2" fmla="*/ 574675 h 1203325"/>
              <a:gd name="connsiteX3" fmla="*/ 111738 w 400663"/>
              <a:gd name="connsiteY3" fmla="*/ 971550 h 1203325"/>
              <a:gd name="connsiteX4" fmla="*/ 397488 w 400663"/>
              <a:gd name="connsiteY4" fmla="*/ 1203325 h 120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663" h="1203325">
                <a:moveTo>
                  <a:pt x="400663" y="0"/>
                </a:moveTo>
                <a:cubicBezTo>
                  <a:pt x="310175" y="67998"/>
                  <a:pt x="219688" y="135996"/>
                  <a:pt x="153013" y="231775"/>
                </a:cubicBezTo>
                <a:cubicBezTo>
                  <a:pt x="86338" y="327554"/>
                  <a:pt x="7492" y="451379"/>
                  <a:pt x="613" y="574675"/>
                </a:cubicBezTo>
                <a:cubicBezTo>
                  <a:pt x="-6266" y="697971"/>
                  <a:pt x="45592" y="866775"/>
                  <a:pt x="111738" y="971550"/>
                </a:cubicBezTo>
                <a:cubicBezTo>
                  <a:pt x="177884" y="1076325"/>
                  <a:pt x="397488" y="1203325"/>
                  <a:pt x="397488" y="1203325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 flipH="1">
            <a:off x="1736724" y="2959100"/>
            <a:ext cx="434975" cy="1203325"/>
          </a:xfrm>
          <a:custGeom>
            <a:avLst/>
            <a:gdLst>
              <a:gd name="connsiteX0" fmla="*/ 400663 w 400663"/>
              <a:gd name="connsiteY0" fmla="*/ 0 h 1203325"/>
              <a:gd name="connsiteX1" fmla="*/ 153013 w 400663"/>
              <a:gd name="connsiteY1" fmla="*/ 231775 h 1203325"/>
              <a:gd name="connsiteX2" fmla="*/ 613 w 400663"/>
              <a:gd name="connsiteY2" fmla="*/ 574675 h 1203325"/>
              <a:gd name="connsiteX3" fmla="*/ 111738 w 400663"/>
              <a:gd name="connsiteY3" fmla="*/ 971550 h 1203325"/>
              <a:gd name="connsiteX4" fmla="*/ 397488 w 400663"/>
              <a:gd name="connsiteY4" fmla="*/ 1203325 h 120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663" h="1203325">
                <a:moveTo>
                  <a:pt x="400663" y="0"/>
                </a:moveTo>
                <a:cubicBezTo>
                  <a:pt x="310175" y="67998"/>
                  <a:pt x="219688" y="135996"/>
                  <a:pt x="153013" y="231775"/>
                </a:cubicBezTo>
                <a:cubicBezTo>
                  <a:pt x="86338" y="327554"/>
                  <a:pt x="7492" y="451379"/>
                  <a:pt x="613" y="574675"/>
                </a:cubicBezTo>
                <a:cubicBezTo>
                  <a:pt x="-6266" y="697971"/>
                  <a:pt x="45592" y="866775"/>
                  <a:pt x="111738" y="971550"/>
                </a:cubicBezTo>
                <a:cubicBezTo>
                  <a:pt x="177884" y="1076325"/>
                  <a:pt x="397488" y="1203325"/>
                  <a:pt x="397488" y="1203325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549400" y="2959100"/>
            <a:ext cx="180975" cy="1203325"/>
          </a:xfrm>
          <a:custGeom>
            <a:avLst/>
            <a:gdLst>
              <a:gd name="connsiteX0" fmla="*/ 400663 w 400663"/>
              <a:gd name="connsiteY0" fmla="*/ 0 h 1203325"/>
              <a:gd name="connsiteX1" fmla="*/ 153013 w 400663"/>
              <a:gd name="connsiteY1" fmla="*/ 231775 h 1203325"/>
              <a:gd name="connsiteX2" fmla="*/ 613 w 400663"/>
              <a:gd name="connsiteY2" fmla="*/ 574675 h 1203325"/>
              <a:gd name="connsiteX3" fmla="*/ 111738 w 400663"/>
              <a:gd name="connsiteY3" fmla="*/ 971550 h 1203325"/>
              <a:gd name="connsiteX4" fmla="*/ 397488 w 400663"/>
              <a:gd name="connsiteY4" fmla="*/ 1203325 h 120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663" h="1203325">
                <a:moveTo>
                  <a:pt x="400663" y="0"/>
                </a:moveTo>
                <a:cubicBezTo>
                  <a:pt x="310175" y="67998"/>
                  <a:pt x="219688" y="135996"/>
                  <a:pt x="153013" y="231775"/>
                </a:cubicBezTo>
                <a:cubicBezTo>
                  <a:pt x="86338" y="327554"/>
                  <a:pt x="7492" y="451379"/>
                  <a:pt x="613" y="574675"/>
                </a:cubicBezTo>
                <a:cubicBezTo>
                  <a:pt x="-6266" y="697971"/>
                  <a:pt x="45592" y="866775"/>
                  <a:pt x="111738" y="971550"/>
                </a:cubicBezTo>
                <a:cubicBezTo>
                  <a:pt x="177884" y="1076325"/>
                  <a:pt x="397488" y="1203325"/>
                  <a:pt x="397488" y="1203325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 flipH="1">
            <a:off x="1730373" y="2959100"/>
            <a:ext cx="200026" cy="1203325"/>
          </a:xfrm>
          <a:custGeom>
            <a:avLst/>
            <a:gdLst>
              <a:gd name="connsiteX0" fmla="*/ 400663 w 400663"/>
              <a:gd name="connsiteY0" fmla="*/ 0 h 1203325"/>
              <a:gd name="connsiteX1" fmla="*/ 153013 w 400663"/>
              <a:gd name="connsiteY1" fmla="*/ 231775 h 1203325"/>
              <a:gd name="connsiteX2" fmla="*/ 613 w 400663"/>
              <a:gd name="connsiteY2" fmla="*/ 574675 h 1203325"/>
              <a:gd name="connsiteX3" fmla="*/ 111738 w 400663"/>
              <a:gd name="connsiteY3" fmla="*/ 971550 h 1203325"/>
              <a:gd name="connsiteX4" fmla="*/ 397488 w 400663"/>
              <a:gd name="connsiteY4" fmla="*/ 1203325 h 120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663" h="1203325">
                <a:moveTo>
                  <a:pt x="400663" y="0"/>
                </a:moveTo>
                <a:cubicBezTo>
                  <a:pt x="310175" y="67998"/>
                  <a:pt x="219688" y="135996"/>
                  <a:pt x="153013" y="231775"/>
                </a:cubicBezTo>
                <a:cubicBezTo>
                  <a:pt x="86338" y="327554"/>
                  <a:pt x="7492" y="451379"/>
                  <a:pt x="613" y="574675"/>
                </a:cubicBezTo>
                <a:cubicBezTo>
                  <a:pt x="-6266" y="697971"/>
                  <a:pt x="45592" y="866775"/>
                  <a:pt x="111738" y="971550"/>
                </a:cubicBezTo>
                <a:cubicBezTo>
                  <a:pt x="177884" y="1076325"/>
                  <a:pt x="397488" y="1203325"/>
                  <a:pt x="397488" y="1203325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886200" y="2870200"/>
            <a:ext cx="1409700" cy="140970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6270150" y="3105369"/>
            <a:ext cx="2353149" cy="971331"/>
            <a:chOff x="5101736" y="1006720"/>
            <a:chExt cx="3937000" cy="1625112"/>
          </a:xfrm>
        </p:grpSpPr>
        <p:pic>
          <p:nvPicPr>
            <p:cNvPr id="20" name="Picture 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1736" y="1006720"/>
              <a:ext cx="3937000" cy="117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Line 7"/>
            <p:cNvSpPr>
              <a:spLocks noChangeShapeType="1"/>
            </p:cNvSpPr>
            <p:nvPr/>
          </p:nvSpPr>
          <p:spPr bwMode="auto">
            <a:xfrm flipV="1">
              <a:off x="6701936" y="1869832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</p:grpSp>
      <p:sp>
        <p:nvSpPr>
          <p:cNvPr id="23" name="Line 7"/>
          <p:cNvSpPr>
            <a:spLocks noChangeShapeType="1"/>
          </p:cNvSpPr>
          <p:nvPr/>
        </p:nvSpPr>
        <p:spPr bwMode="auto">
          <a:xfrm flipV="1">
            <a:off x="4597691" y="3431628"/>
            <a:ext cx="0" cy="4554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 flipV="1">
            <a:off x="1730373" y="3584028"/>
            <a:ext cx="0" cy="4554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</p:spTree>
    <p:extLst>
      <p:ext uri="{BB962C8B-B14F-4D97-AF65-F5344CB8AC3E}">
        <p14:creationId xmlns:p14="http://schemas.microsoft.com/office/powerpoint/2010/main" val="310624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 animBg="1"/>
      <p:bldP spid="9" grpId="0" animBg="1"/>
      <p:bldP spid="14" grpId="0" animBg="1"/>
      <p:bldP spid="15" grpId="0" animBg="1"/>
      <p:bldP spid="18" grpId="0" animBg="1"/>
      <p:bldP spid="23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47.)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956" y="539714"/>
            <a:ext cx="86277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 </a:t>
            </a:r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center of mass 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coordinate </a:t>
            </a:r>
            <a:r>
              <a:rPr lang="en-US" sz="2000" dirty="0">
                <a:latin typeface="Times New Roman"/>
                <a:cs typeface="Times New Roman"/>
              </a:rPr>
              <a:t>must be relative to a coordinate axis.  In the x-direction, the numerical value, being a weighted coordinate, is defined such that: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660400" y="1812925"/>
          <a:ext cx="39258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Equation" r:id="rId3" imgW="2209800" imgH="203200" progId="Equation.DSMT4">
                  <p:embed/>
                </p:oleObj>
              </mc:Choice>
              <mc:Fallback>
                <p:oleObj name="Equation" r:id="rId3" imgW="2209800" imgH="20320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0400" y="1812925"/>
                        <a:ext cx="3925888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4965082" y="1678487"/>
            <a:ext cx="3923514" cy="1230531"/>
            <a:chOff x="5918200" y="1874838"/>
            <a:chExt cx="2282825" cy="71596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6654800" y="1874838"/>
              <a:ext cx="0" cy="715962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918200" y="2273300"/>
              <a:ext cx="2282825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6965950" y="2247900"/>
              <a:ext cx="53975" cy="50800"/>
            </a:xfrm>
            <a:prstGeom prst="rect">
              <a:avLst/>
            </a:prstGeom>
            <a:solidFill>
              <a:srgbClr val="FF66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543800" y="2247900"/>
              <a:ext cx="53975" cy="50800"/>
            </a:xfrm>
            <a:prstGeom prst="rect">
              <a:avLst/>
            </a:prstGeom>
            <a:solidFill>
              <a:srgbClr val="FF66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318250" y="2247900"/>
              <a:ext cx="53975" cy="50800"/>
            </a:xfrm>
            <a:prstGeom prst="rect">
              <a:avLst/>
            </a:prstGeom>
            <a:solidFill>
              <a:srgbClr val="FF66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5603875" y="2393950"/>
          <a:ext cx="233363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5" imgW="165100" imgH="203200" progId="Equation.DSMT4">
                  <p:embed/>
                </p:oleObj>
              </mc:Choice>
              <mc:Fallback>
                <p:oleObj name="Equation" r:id="rId5" imgW="165100" imgH="203200" progId="Equation.DSMT4">
                  <p:embed/>
                  <p:pic>
                    <p:nvPicPr>
                      <p:cNvPr id="32" name="Object 3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03875" y="2393950"/>
                        <a:ext cx="233363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6715125" y="2406650"/>
          <a:ext cx="2508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7" imgW="177800" imgH="203200" progId="Equation.DSMT4">
                  <p:embed/>
                </p:oleObj>
              </mc:Choice>
              <mc:Fallback>
                <p:oleObj name="Equation" r:id="rId7" imgW="177800" imgH="203200" progId="Equation.DSMT4">
                  <p:embed/>
                  <p:pic>
                    <p:nvPicPr>
                      <p:cNvPr id="33" name="Object 3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15125" y="2406650"/>
                        <a:ext cx="2508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7684404" y="2415381"/>
          <a:ext cx="2508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9" imgW="177800" imgH="203200" progId="Equation.DSMT4">
                  <p:embed/>
                </p:oleObj>
              </mc:Choice>
              <mc:Fallback>
                <p:oleObj name="Equation" r:id="rId9" imgW="177800" imgH="2032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84404" y="2415381"/>
                        <a:ext cx="2508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5546725" y="1993900"/>
          <a:ext cx="287338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11" imgW="203200" imgH="203200" progId="Equation.DSMT4">
                  <p:embed/>
                </p:oleObj>
              </mc:Choice>
              <mc:Fallback>
                <p:oleObj name="Equation" r:id="rId11" imgW="203200" imgH="203200" progId="Equation.DSMT4">
                  <p:embed/>
                  <p:pic>
                    <p:nvPicPr>
                      <p:cNvPr id="35" name="Object 3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46725" y="1993900"/>
                        <a:ext cx="287338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6661150" y="1993900"/>
          <a:ext cx="32385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13" imgW="228600" imgH="203200" progId="Equation.DSMT4">
                  <p:embed/>
                </p:oleObj>
              </mc:Choice>
              <mc:Fallback>
                <p:oleObj name="Equation" r:id="rId13" imgW="228600" imgH="203200" progId="Equation.DSMT4">
                  <p:embed/>
                  <p:pic>
                    <p:nvPicPr>
                      <p:cNvPr id="36" name="Object 3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661150" y="1993900"/>
                        <a:ext cx="323850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/>
        </p:nvGraphicFramePr>
        <p:xfrm>
          <a:off x="7637463" y="1993900"/>
          <a:ext cx="30480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15" imgW="215900" imgH="203200" progId="Equation.DSMT4">
                  <p:embed/>
                </p:oleObj>
              </mc:Choice>
              <mc:Fallback>
                <p:oleObj name="Equation" r:id="rId15" imgW="215900" imgH="203200" progId="Equation.DSMT4">
                  <p:embed/>
                  <p:pic>
                    <p:nvPicPr>
                      <p:cNvPr id="37" name="Object 3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637463" y="1993900"/>
                        <a:ext cx="304800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8709025" y="2417763"/>
          <a:ext cx="179388" cy="17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17" imgW="127000" imgH="127000" progId="Equation.DSMT4">
                  <p:embed/>
                </p:oleObj>
              </mc:Choice>
              <mc:Fallback>
                <p:oleObj name="Equation" r:id="rId17" imgW="127000" imgH="127000" progId="Equation.DSMT4">
                  <p:embed/>
                  <p:pic>
                    <p:nvPicPr>
                      <p:cNvPr id="38" name="Object 3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709025" y="2417763"/>
                        <a:ext cx="179388" cy="179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3294063" y="4154481"/>
          <a:ext cx="1958975" cy="137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19" imgW="889000" imgH="622300" progId="Equation.DSMT4">
                  <p:embed/>
                </p:oleObj>
              </mc:Choice>
              <mc:Fallback>
                <p:oleObj name="Equation" r:id="rId19" imgW="889000" imgH="622300" progId="Equation.DSMT4">
                  <p:embed/>
                  <p:pic>
                    <p:nvPicPr>
                      <p:cNvPr id="39" name="Object 3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294063" y="4154481"/>
                        <a:ext cx="1958975" cy="1376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274956" y="2555531"/>
            <a:ext cx="45653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Being careful </a:t>
            </a:r>
            <a:r>
              <a:rPr lang="en-US" sz="2000" dirty="0">
                <a:latin typeface="Times New Roman"/>
                <a:cs typeface="Times New Roman"/>
              </a:rPr>
              <a:t>to take signs into consideration and defining the total mass of the system as M, the </a:t>
            </a:r>
            <a:r>
              <a:rPr lang="en-US" sz="2000" i="1" dirty="0">
                <a:latin typeface="Times New Roman"/>
                <a:cs typeface="Times New Roman"/>
              </a:rPr>
              <a:t>center of mass coordinate </a:t>
            </a:r>
            <a:r>
              <a:rPr lang="en-US" sz="2000" dirty="0">
                <a:latin typeface="Times New Roman"/>
                <a:cs typeface="Times New Roman"/>
              </a:rPr>
              <a:t>becomes: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408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/>
          <p:cNvCxnSpPr/>
          <p:nvPr/>
        </p:nvCxnSpPr>
        <p:spPr>
          <a:xfrm>
            <a:off x="7239145" y="1812925"/>
            <a:ext cx="0" cy="704047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630861" y="2203914"/>
            <a:ext cx="3360739" cy="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53" name="Rectangle 16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5871" y="228903"/>
            <a:ext cx="8785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7: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Consider </a:t>
            </a:r>
            <a:r>
              <a:rPr lang="en-US" sz="2000" dirty="0">
                <a:latin typeface="Times New Roman"/>
                <a:cs typeface="Times New Roman"/>
              </a:rPr>
              <a:t>two masses “m” and “3m” located a distance 1.0 meters apart.  Relative to the coordinate axes used:</a:t>
            </a:r>
            <a:endParaRPr lang="en-US" sz="2400" dirty="0">
              <a:latin typeface="Apple Chancery"/>
              <a:cs typeface="Apple Chancery"/>
            </a:endParaRPr>
          </a:p>
        </p:txBody>
      </p:sp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311" y="1812925"/>
            <a:ext cx="2353149" cy="70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1498600" y="2144713"/>
          <a:ext cx="2949575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Equation" r:id="rId5" imgW="1651000" imgH="1663700" progId="Equation.DSMT4">
                  <p:embed/>
                </p:oleObj>
              </mc:Choice>
              <mc:Fallback>
                <p:oleObj name="Equation" r:id="rId5" imgW="1651000" imgH="16637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98600" y="2144713"/>
                        <a:ext cx="2949575" cy="29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/>
          <p:cNvGraphicFramePr>
            <a:graphicFrameLocks noChangeAspect="1"/>
          </p:cNvGraphicFramePr>
          <p:nvPr/>
        </p:nvGraphicFramePr>
        <p:xfrm>
          <a:off x="5942011" y="1420648"/>
          <a:ext cx="519113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7" imgW="292100" imgH="152400" progId="Equation.DSMT4">
                  <p:embed/>
                </p:oleObj>
              </mc:Choice>
              <mc:Fallback>
                <p:oleObj name="Equation" r:id="rId7" imgW="292100" imgH="152400" progId="Equation.DSMT4">
                  <p:embed/>
                  <p:pic>
                    <p:nvPicPr>
                      <p:cNvPr id="50" name="Object 4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42011" y="1420648"/>
                        <a:ext cx="519113" cy="271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/>
        </p:nvGraphicFramePr>
        <p:xfrm>
          <a:off x="7997824" y="1442873"/>
          <a:ext cx="29368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9" imgW="165100" imgH="127000" progId="Equation.DSMT4">
                  <p:embed/>
                </p:oleObj>
              </mc:Choice>
              <mc:Fallback>
                <p:oleObj name="Equation" r:id="rId9" imgW="165100" imgH="127000" progId="Equation.DSMT4">
                  <p:embed/>
                  <p:pic>
                    <p:nvPicPr>
                      <p:cNvPr id="51" name="Object 5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97824" y="1442873"/>
                        <a:ext cx="293687" cy="22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/>
        </p:nvGraphicFramePr>
        <p:xfrm>
          <a:off x="5802313" y="2544763"/>
          <a:ext cx="94773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11" imgW="533400" imgH="203200" progId="Equation.DSMT4">
                  <p:embed/>
                </p:oleObj>
              </mc:Choice>
              <mc:Fallback>
                <p:oleObj name="Equation" r:id="rId11" imgW="533400" imgH="203200" progId="Equation.DSMT4">
                  <p:embed/>
                  <p:pic>
                    <p:nvPicPr>
                      <p:cNvPr id="52" name="Object 5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802313" y="2544763"/>
                        <a:ext cx="947737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/>
        </p:nvGraphicFramePr>
        <p:xfrm>
          <a:off x="7773988" y="2544763"/>
          <a:ext cx="7905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13" imgW="444500" imgH="203200" progId="Equation.DSMT4">
                  <p:embed/>
                </p:oleObj>
              </mc:Choice>
              <mc:Fallback>
                <p:oleObj name="Equation" r:id="rId13" imgW="444500" imgH="203200" progId="Equation.DSMT4">
                  <p:embed/>
                  <p:pic>
                    <p:nvPicPr>
                      <p:cNvPr id="53" name="Object 5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773988" y="2544763"/>
                        <a:ext cx="790575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588819" y="1277094"/>
            <a:ext cx="4783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</a:t>
            </a:r>
            <a:r>
              <a:rPr lang="en-US" sz="2000" dirty="0">
                <a:latin typeface="Times New Roman"/>
                <a:cs typeface="Times New Roman"/>
              </a:rPr>
              <a:t>What is the x-coordinate of the system’s center of mass?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/>
        </p:nvGraphicFramePr>
        <p:xfrm>
          <a:off x="7067335" y="1701006"/>
          <a:ext cx="171810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15" imgW="127000" imgH="165100" progId="Equation.DSMT4">
                  <p:embed/>
                </p:oleObj>
              </mc:Choice>
              <mc:Fallback>
                <p:oleObj name="Equation" r:id="rId15" imgW="127000" imgH="165100" progId="Equation.DSMT4">
                  <p:embed/>
                  <p:pic>
                    <p:nvPicPr>
                      <p:cNvPr id="55" name="Object 5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67335" y="1701006"/>
                        <a:ext cx="171810" cy="223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8867775" y="2211852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17" imgW="127000" imgH="127000" progId="Equation.DSMT4">
                  <p:embed/>
                </p:oleObj>
              </mc:Choice>
              <mc:Fallback>
                <p:oleObj name="Equation" r:id="rId17" imgW="127000" imgH="127000" progId="Equation.DSMT4">
                  <p:embed/>
                  <p:pic>
                    <p:nvPicPr>
                      <p:cNvPr id="56" name="Object 5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867775" y="2211852"/>
                        <a:ext cx="171450" cy="171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Line 7"/>
          <p:cNvSpPr>
            <a:spLocks noChangeShapeType="1"/>
          </p:cNvSpPr>
          <p:nvPr/>
        </p:nvSpPr>
        <p:spPr bwMode="auto">
          <a:xfrm flipV="1">
            <a:off x="6870991" y="2317038"/>
            <a:ext cx="0" cy="87066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/>
        </p:nvGraphicFramePr>
        <p:xfrm>
          <a:off x="6300788" y="3159125"/>
          <a:ext cx="121761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19" imgW="685800" imgH="203200" progId="Equation.DSMT4">
                  <p:embed/>
                </p:oleObj>
              </mc:Choice>
              <mc:Fallback>
                <p:oleObj name="Equation" r:id="rId19" imgW="685800" imgH="203200" progId="Equation.DSMT4">
                  <p:embed/>
                  <p:pic>
                    <p:nvPicPr>
                      <p:cNvPr id="58" name="Object 5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300788" y="3159125"/>
                        <a:ext cx="1217612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48.)</a:t>
            </a:r>
          </a:p>
        </p:txBody>
      </p:sp>
    </p:spTree>
    <p:extLst>
      <p:ext uri="{BB962C8B-B14F-4D97-AF65-F5344CB8AC3E}">
        <p14:creationId xmlns:p14="http://schemas.microsoft.com/office/powerpoint/2010/main" val="140886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Connector 45"/>
          <p:cNvCxnSpPr/>
          <p:nvPr/>
        </p:nvCxnSpPr>
        <p:spPr>
          <a:xfrm flipV="1">
            <a:off x="5041900" y="2203914"/>
            <a:ext cx="3949700" cy="7938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311" y="1812925"/>
            <a:ext cx="2353149" cy="70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5" name="Straight Connector 44"/>
          <p:cNvCxnSpPr/>
          <p:nvPr/>
        </p:nvCxnSpPr>
        <p:spPr>
          <a:xfrm>
            <a:off x="5359545" y="1168400"/>
            <a:ext cx="0" cy="1784186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53" name="Rectangle 16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5871" y="228903"/>
            <a:ext cx="8785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Cont’d: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Consider </a:t>
            </a:r>
            <a:r>
              <a:rPr lang="en-US" sz="2000" dirty="0">
                <a:latin typeface="Times New Roman"/>
                <a:cs typeface="Times New Roman"/>
              </a:rPr>
              <a:t>two masses “m” and “3m” located a distance 1.0 meters apart.  Relative to the coordinate axes used: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1520825" y="2144713"/>
          <a:ext cx="2905125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Equation" r:id="rId5" imgW="1625600" imgH="1663700" progId="Equation.DSMT4">
                  <p:embed/>
                </p:oleObj>
              </mc:Choice>
              <mc:Fallback>
                <p:oleObj name="Equation" r:id="rId5" imgW="1625600" imgH="16637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0825" y="2144713"/>
                        <a:ext cx="2905125" cy="29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/>
          <p:cNvGraphicFramePr>
            <a:graphicFrameLocks noChangeAspect="1"/>
          </p:cNvGraphicFramePr>
          <p:nvPr/>
        </p:nvGraphicFramePr>
        <p:xfrm>
          <a:off x="6018211" y="1471448"/>
          <a:ext cx="519113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7" imgW="292100" imgH="152400" progId="Equation.DSMT4">
                  <p:embed/>
                </p:oleObj>
              </mc:Choice>
              <mc:Fallback>
                <p:oleObj name="Equation" r:id="rId7" imgW="292100" imgH="152400" progId="Equation.DSMT4">
                  <p:embed/>
                  <p:pic>
                    <p:nvPicPr>
                      <p:cNvPr id="50" name="Object 4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18211" y="1471448"/>
                        <a:ext cx="519113" cy="271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/>
        </p:nvGraphicFramePr>
        <p:xfrm>
          <a:off x="7997824" y="1480973"/>
          <a:ext cx="293687" cy="22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9" imgW="165100" imgH="127000" progId="Equation.DSMT4">
                  <p:embed/>
                </p:oleObj>
              </mc:Choice>
              <mc:Fallback>
                <p:oleObj name="Equation" r:id="rId9" imgW="165100" imgH="127000" progId="Equation.DSMT4">
                  <p:embed/>
                  <p:pic>
                    <p:nvPicPr>
                      <p:cNvPr id="51" name="Object 5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97824" y="1480973"/>
                        <a:ext cx="293687" cy="22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/>
        </p:nvGraphicFramePr>
        <p:xfrm>
          <a:off x="5881688" y="2544763"/>
          <a:ext cx="78898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Equation" r:id="rId11" imgW="444500" imgH="203200" progId="Equation.DSMT4">
                  <p:embed/>
                </p:oleObj>
              </mc:Choice>
              <mc:Fallback>
                <p:oleObj name="Equation" r:id="rId11" imgW="444500" imgH="203200" progId="Equation.DSMT4">
                  <p:embed/>
                  <p:pic>
                    <p:nvPicPr>
                      <p:cNvPr id="52" name="Object 5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881688" y="2544763"/>
                        <a:ext cx="788987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/>
        </p:nvGraphicFramePr>
        <p:xfrm>
          <a:off x="7718425" y="2544763"/>
          <a:ext cx="9032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13" imgW="508000" imgH="203200" progId="Equation.DSMT4">
                  <p:embed/>
                </p:oleObj>
              </mc:Choice>
              <mc:Fallback>
                <p:oleObj name="Equation" r:id="rId13" imgW="508000" imgH="203200" progId="Equation.DSMT4">
                  <p:embed/>
                  <p:pic>
                    <p:nvPicPr>
                      <p:cNvPr id="53" name="Object 5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718425" y="2544763"/>
                        <a:ext cx="903288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588819" y="1277094"/>
            <a:ext cx="4783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</a:t>
            </a:r>
            <a:r>
              <a:rPr lang="en-US" sz="2000" dirty="0">
                <a:latin typeface="Times New Roman"/>
                <a:cs typeface="Times New Roman"/>
              </a:rPr>
              <a:t>What is the x-coordinate of the system’s center of mass?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/>
        </p:nvGraphicFramePr>
        <p:xfrm>
          <a:off x="5154611" y="1068123"/>
          <a:ext cx="171810" cy="223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15" imgW="127000" imgH="165100" progId="Equation.DSMT4">
                  <p:embed/>
                </p:oleObj>
              </mc:Choice>
              <mc:Fallback>
                <p:oleObj name="Equation" r:id="rId15" imgW="127000" imgH="165100" progId="Equation.DSMT4">
                  <p:embed/>
                  <p:pic>
                    <p:nvPicPr>
                      <p:cNvPr id="55" name="Object 5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154611" y="1068123"/>
                        <a:ext cx="171810" cy="223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55"/>
          <p:cNvGraphicFramePr>
            <a:graphicFrameLocks noChangeAspect="1"/>
          </p:cNvGraphicFramePr>
          <p:nvPr/>
        </p:nvGraphicFramePr>
        <p:xfrm>
          <a:off x="8867775" y="2211852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17" imgW="127000" imgH="127000" progId="Equation.DSMT4">
                  <p:embed/>
                </p:oleObj>
              </mc:Choice>
              <mc:Fallback>
                <p:oleObj name="Equation" r:id="rId17" imgW="127000" imgH="127000" progId="Equation.DSMT4">
                  <p:embed/>
                  <p:pic>
                    <p:nvPicPr>
                      <p:cNvPr id="56" name="Object 5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867775" y="2211852"/>
                        <a:ext cx="171450" cy="171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Line 7"/>
          <p:cNvSpPr>
            <a:spLocks noChangeShapeType="1"/>
          </p:cNvSpPr>
          <p:nvPr/>
        </p:nvSpPr>
        <p:spPr bwMode="auto">
          <a:xfrm flipV="1">
            <a:off x="6870991" y="2317038"/>
            <a:ext cx="0" cy="87066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 kern="120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6380163" y="3159125"/>
          <a:ext cx="105886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19" imgW="596900" imgH="203200" progId="Equation.DSMT4">
                  <p:embed/>
                </p:oleObj>
              </mc:Choice>
              <mc:Fallback>
                <p:oleObj name="Equation" r:id="rId19" imgW="596900" imgH="203200" progId="Equation.DSMT4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380163" y="3159125"/>
                        <a:ext cx="1058862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05871" y="5372403"/>
            <a:ext cx="8785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Bottom line: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 system’s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center of mass </a:t>
            </a:r>
            <a:r>
              <a:rPr lang="en-US" sz="2000" dirty="0">
                <a:latin typeface="Times New Roman"/>
                <a:cs typeface="Times New Roman"/>
              </a:rPr>
              <a:t>is identified as a coordinate relative to a coordinate system.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49.)</a:t>
            </a:r>
          </a:p>
        </p:txBody>
      </p:sp>
    </p:spTree>
    <p:extLst>
      <p:ext uri="{BB962C8B-B14F-4D97-AF65-F5344CB8AC3E}">
        <p14:creationId xmlns:p14="http://schemas.microsoft.com/office/powerpoint/2010/main" val="107121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3" name="Rectangle 16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5871" y="228903"/>
            <a:ext cx="8785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Center of mass </a:t>
            </a:r>
            <a:r>
              <a:rPr lang="en-US" sz="2000" dirty="0">
                <a:latin typeface="Times New Roman"/>
                <a:cs typeface="Times New Roman"/>
              </a:rPr>
              <a:t>in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three dimensional situations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6904038" y="261938"/>
          <a:ext cx="2065337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Equation" r:id="rId4" imgW="1155700" imgH="622300" progId="Equation.DSMT4">
                  <p:embed/>
                </p:oleObj>
              </mc:Choice>
              <mc:Fallback>
                <p:oleObj name="Equation" r:id="rId4" imgW="1155700" imgH="6223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04038" y="261938"/>
                        <a:ext cx="2065337" cy="1116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958850" y="1012825"/>
          <a:ext cx="36322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6" imgW="2044700" imgH="203200" progId="Equation.DSMT4">
                  <p:embed/>
                </p:oleObj>
              </mc:Choice>
              <mc:Fallback>
                <p:oleObj name="Equation" r:id="rId6" imgW="2044700" imgH="203200" progId="Equation.DSMT4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8850" y="1012825"/>
                        <a:ext cx="3632200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958850" y="1806575"/>
          <a:ext cx="36322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8" imgW="2044700" imgH="203200" progId="Equation.DSMT4">
                  <p:embed/>
                </p:oleObj>
              </mc:Choice>
              <mc:Fallback>
                <p:oleObj name="Equation" r:id="rId8" imgW="2044700" imgH="203200" progId="Equation.DSMT4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8850" y="1806575"/>
                        <a:ext cx="3632200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992188" y="2600325"/>
          <a:ext cx="356711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10" imgW="2006600" imgH="203200" progId="Equation.DSMT4">
                  <p:embed/>
                </p:oleObj>
              </mc:Choice>
              <mc:Fallback>
                <p:oleObj name="Equation" r:id="rId10" imgW="2006600" imgH="203200" progId="Equation.DSMT4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92188" y="2600325"/>
                        <a:ext cx="3567112" cy="36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5232400" y="1360488"/>
          <a:ext cx="2065338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12" imgW="1155700" imgH="622300" progId="Equation.DSMT4">
                  <p:embed/>
                </p:oleObj>
              </mc:Choice>
              <mc:Fallback>
                <p:oleObj name="Equation" r:id="rId12" imgW="1155700" imgH="622300" progId="Equation.DSMT4">
                  <p:embed/>
                  <p:pic>
                    <p:nvPicPr>
                      <p:cNvPr id="25" name="Object 2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32400" y="1360488"/>
                        <a:ext cx="2065338" cy="1116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6948488" y="2281238"/>
          <a:ext cx="2020887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14" imgW="1130300" imgH="622300" progId="Equation.DSMT4">
                  <p:embed/>
                </p:oleObj>
              </mc:Choice>
              <mc:Fallback>
                <p:oleObj name="Equation" r:id="rId14" imgW="1130300" imgH="622300" progId="Equation.DSMT4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948488" y="2281238"/>
                        <a:ext cx="2020887" cy="1116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812800" y="3806825"/>
          <a:ext cx="4603750" cy="208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Equation" r:id="rId16" imgW="2590800" imgH="1168400" progId="Equation.DSMT4">
                  <p:embed/>
                </p:oleObj>
              </mc:Choice>
              <mc:Fallback>
                <p:oleObj name="Equation" r:id="rId16" imgW="2590800" imgH="1168400" progId="Equation.DSMT4">
                  <p:embed/>
                  <p:pic>
                    <p:nvPicPr>
                      <p:cNvPr id="27" name="Object 26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12800" y="3806825"/>
                        <a:ext cx="4603750" cy="208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50.)</a:t>
            </a:r>
          </a:p>
        </p:txBody>
      </p:sp>
    </p:spTree>
    <p:extLst>
      <p:ext uri="{BB962C8B-B14F-4D97-AF65-F5344CB8AC3E}">
        <p14:creationId xmlns:p14="http://schemas.microsoft.com/office/powerpoint/2010/main" val="242108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3" name="Rectangle 16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5871" y="228903"/>
            <a:ext cx="32485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8: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Determine </a:t>
            </a:r>
            <a:r>
              <a:rPr lang="en-US" sz="2000" dirty="0">
                <a:latin typeface="Times New Roman"/>
                <a:cs typeface="Times New Roman"/>
              </a:rPr>
              <a:t>the coordinate of the center of mass for the system shown.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409575" y="1849438"/>
          <a:ext cx="3222625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" name="Equation" r:id="rId4" imgW="1803400" imgH="1143000" progId="Equation.DSMT4">
                  <p:embed/>
                </p:oleObj>
              </mc:Choice>
              <mc:Fallback>
                <p:oleObj name="Equation" r:id="rId4" imgW="1803400" imgH="11430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9575" y="1849438"/>
                        <a:ext cx="3222625" cy="205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61400"/>
            <a:ext cx="5364162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473075" y="4133850"/>
          <a:ext cx="3879850" cy="138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7" imgW="2171700" imgH="774700" progId="Equation.DSMT4">
                  <p:embed/>
                </p:oleObj>
              </mc:Choice>
              <mc:Fallback>
                <p:oleObj name="Equation" r:id="rId7" imgW="2171700" imgH="774700" progId="Equation.DSMT4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3075" y="4133850"/>
                        <a:ext cx="3879850" cy="1389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2674143" y="5522913"/>
          <a:ext cx="335756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9" imgW="1879600" imgH="431800" progId="Equation.DSMT4">
                  <p:embed/>
                </p:oleObj>
              </mc:Choice>
              <mc:Fallback>
                <p:oleObj name="Equation" r:id="rId9" imgW="1879600" imgH="43180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74143" y="5522913"/>
                        <a:ext cx="3357563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/>
          <p:cNvSpPr/>
          <p:nvPr/>
        </p:nvSpPr>
        <p:spPr>
          <a:xfrm>
            <a:off x="6159500" y="1130300"/>
            <a:ext cx="749300" cy="419100"/>
          </a:xfrm>
          <a:custGeom>
            <a:avLst/>
            <a:gdLst>
              <a:gd name="connsiteX0" fmla="*/ 0 w 1079500"/>
              <a:gd name="connsiteY0" fmla="*/ 0 h 635000"/>
              <a:gd name="connsiteX1" fmla="*/ 546100 w 1079500"/>
              <a:gd name="connsiteY1" fmla="*/ 495300 h 635000"/>
              <a:gd name="connsiteX2" fmla="*/ 685800 w 1079500"/>
              <a:gd name="connsiteY2" fmla="*/ 355600 h 635000"/>
              <a:gd name="connsiteX3" fmla="*/ 1079500 w 1079500"/>
              <a:gd name="connsiteY3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9500" h="635000">
                <a:moveTo>
                  <a:pt x="0" y="0"/>
                </a:moveTo>
                <a:cubicBezTo>
                  <a:pt x="215900" y="218016"/>
                  <a:pt x="431800" y="436033"/>
                  <a:pt x="546100" y="495300"/>
                </a:cubicBezTo>
                <a:cubicBezTo>
                  <a:pt x="660400" y="554567"/>
                  <a:pt x="596900" y="332317"/>
                  <a:pt x="685800" y="355600"/>
                </a:cubicBezTo>
                <a:cubicBezTo>
                  <a:pt x="774700" y="378883"/>
                  <a:pt x="1079500" y="635000"/>
                  <a:pt x="1079500" y="635000"/>
                </a:cubicBezTo>
              </a:path>
            </a:pathLst>
          </a:cu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6" idx="3"/>
          </p:cNvCxnSpPr>
          <p:nvPr/>
        </p:nvCxnSpPr>
        <p:spPr>
          <a:xfrm flipH="1" flipV="1">
            <a:off x="6807200" y="1367676"/>
            <a:ext cx="101600" cy="181724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6702425" y="1495425"/>
            <a:ext cx="206375" cy="53975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5795963" y="766763"/>
          <a:ext cx="36353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11" imgW="203200" imgH="203200" progId="Equation.DSMT4">
                  <p:embed/>
                </p:oleObj>
              </mc:Choice>
              <mc:Fallback>
                <p:oleObj name="Equation" r:id="rId11" imgW="203200" imgH="203200" progId="Equation.DSMT4">
                  <p:embed/>
                  <p:pic>
                    <p:nvPicPr>
                      <p:cNvPr id="32" name="Object 3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95963" y="766763"/>
                        <a:ext cx="363537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51.)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347788" y="1879601"/>
            <a:ext cx="217488" cy="304801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527299" y="1879603"/>
            <a:ext cx="217488" cy="304801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843210" y="2311405"/>
            <a:ext cx="217488" cy="304801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193921" y="2311405"/>
            <a:ext cx="217488" cy="304801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722432" y="2311405"/>
            <a:ext cx="217488" cy="304801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632200" y="4210056"/>
            <a:ext cx="217488" cy="304801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251198" y="4591063"/>
            <a:ext cx="217488" cy="304801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2601909" y="4591063"/>
            <a:ext cx="217488" cy="304801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130420" y="4591063"/>
            <a:ext cx="217488" cy="304801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8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4956" y="1187414"/>
            <a:ext cx="862774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before we get into </a:t>
            </a:r>
            <a:r>
              <a:rPr lang="en-US" sz="2000" dirty="0">
                <a:latin typeface="Times New Roman"/>
                <a:cs typeface="Times New Roman"/>
              </a:rPr>
              <a:t>the hard stuff,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let’s review </a:t>
            </a:r>
            <a:r>
              <a:rPr lang="en-US" sz="2000" dirty="0">
                <a:latin typeface="Times New Roman"/>
                <a:cs typeface="Times New Roman"/>
              </a:rPr>
              <a:t>what we are really being asked to do with center of mass calculations. 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determine a center of mass coordinate </a:t>
            </a:r>
            <a:r>
              <a:rPr lang="en-US" sz="2000" dirty="0">
                <a:latin typeface="Times New Roman"/>
                <a:cs typeface="Times New Roman"/>
              </a:rPr>
              <a:t>along a particular axis: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--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Move from the origin outward </a:t>
            </a:r>
            <a:r>
              <a:rPr lang="en-US" sz="2000" dirty="0">
                <a:latin typeface="Times New Roman"/>
                <a:cs typeface="Times New Roman"/>
              </a:rPr>
              <a:t>along the axis until you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find some mass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  <a:p>
            <a:r>
              <a:rPr lang="en-US" sz="2000" dirty="0">
                <a:latin typeface="Times New Roman"/>
                <a:cs typeface="Times New Roman"/>
              </a:rPr>
              <a:t>--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Multiply the mass by its coordinate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  <a:p>
            <a:r>
              <a:rPr lang="en-US" sz="2000" dirty="0">
                <a:latin typeface="Times New Roman"/>
                <a:cs typeface="Times New Roman"/>
              </a:rPr>
              <a:t>--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Continue doing this, adding the products </a:t>
            </a:r>
            <a:r>
              <a:rPr lang="en-US" sz="2000" dirty="0">
                <a:latin typeface="Times New Roman"/>
                <a:cs typeface="Times New Roman"/>
              </a:rPr>
              <a:t>as you go.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--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Once</a:t>
            </a:r>
            <a:r>
              <a:rPr lang="en-US" sz="2000" dirty="0">
                <a:latin typeface="Times New Roman"/>
                <a:cs typeface="Times New Roman"/>
              </a:rPr>
              <a:t> you’ve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covered</a:t>
            </a:r>
            <a:r>
              <a:rPr lang="en-US" sz="2000" dirty="0">
                <a:latin typeface="Times New Roman"/>
                <a:cs typeface="Times New Roman"/>
              </a:rPr>
              <a:t> all the mass in the system, normalize the sum by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dividing by the total mass. 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That will give you the center of mass coordinate along that axis.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52.)</a:t>
            </a:r>
          </a:p>
        </p:txBody>
      </p:sp>
    </p:spTree>
    <p:extLst>
      <p:ext uri="{BB962C8B-B14F-4D97-AF65-F5344CB8AC3E}">
        <p14:creationId xmlns:p14="http://schemas.microsoft.com/office/powerpoint/2010/main" val="2046590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4956" y="463514"/>
            <a:ext cx="8627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As long as </a:t>
            </a:r>
            <a:r>
              <a:rPr lang="en-US" sz="2000" dirty="0">
                <a:latin typeface="Times New Roman"/>
                <a:cs typeface="Times New Roman"/>
              </a:rPr>
              <a:t>an object’s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center of mass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located over a point of support</a:t>
            </a:r>
            <a:r>
              <a:rPr lang="en-US" sz="2000" dirty="0">
                <a:latin typeface="Times New Roman"/>
                <a:cs typeface="Times New Roman"/>
              </a:rPr>
              <a:t>, it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 stable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53.)</a:t>
            </a:r>
          </a:p>
        </p:txBody>
      </p:sp>
      <p:pic>
        <p:nvPicPr>
          <p:cNvPr id="2" name="skipload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00" y="1569363"/>
            <a:ext cx="777240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5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4956" y="463514"/>
            <a:ext cx="8627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And again: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54.)</a:t>
            </a:r>
          </a:p>
        </p:txBody>
      </p:sp>
      <p:pic>
        <p:nvPicPr>
          <p:cNvPr id="3" name="'Balancing Act'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4956" y="1333499"/>
            <a:ext cx="8627744" cy="509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example!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Calculate the center of mass of the system BEFORE watching the video. Then watch the video and see where the boys end up</a:t>
            </a:r>
            <a:r>
              <a:rPr lang="mr-IN" dirty="0"/>
              <a:t>…</a:t>
            </a:r>
            <a:endParaRPr lang="en-US" dirty="0"/>
          </a:p>
        </p:txBody>
      </p:sp>
      <p:pic>
        <p:nvPicPr>
          <p:cNvPr id="4" name="boy_skates_pole_vide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3003" y="1953658"/>
            <a:ext cx="8473869" cy="476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8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meter stick at the front of the class with masses taped at two different points on the meter stick. Determine the center of mass for the object.</a:t>
            </a:r>
          </a:p>
          <a:p>
            <a:pPr lvl="1"/>
            <a:r>
              <a:rPr lang="en-US" dirty="0"/>
              <a:t>Remember to define your x = 0 point clearly!</a:t>
            </a:r>
          </a:p>
        </p:txBody>
      </p:sp>
    </p:spTree>
    <p:extLst>
      <p:ext uri="{BB962C8B-B14F-4D97-AF65-F5344CB8AC3E}">
        <p14:creationId xmlns:p14="http://schemas.microsoft.com/office/powerpoint/2010/main" val="888356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39330</TotalTime>
  <Words>451</Words>
  <Application>Microsoft Macintosh PowerPoint</Application>
  <PresentationFormat>On-screen Show (4:3)</PresentationFormat>
  <Paragraphs>46</Paragraphs>
  <Slides>12</Slides>
  <Notes>5</Notes>
  <HiddenSlides>0</HiddenSlides>
  <MMClips>3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Apple Chancery</vt:lpstr>
      <vt:lpstr>Arial</vt:lpstr>
      <vt:lpstr>Calibri</vt:lpstr>
      <vt:lpstr>Times New Roman</vt:lpstr>
      <vt:lpstr>Office Theme</vt:lpstr>
      <vt:lpstr>Equation</vt:lpstr>
      <vt:lpstr>General announcements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Video example!</vt:lpstr>
      <vt:lpstr>Example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701</cp:revision>
  <cp:lastPrinted>2017-11-14T01:56:41Z</cp:lastPrinted>
  <dcterms:created xsi:type="dcterms:W3CDTF">2017-08-16T17:34:12Z</dcterms:created>
  <dcterms:modified xsi:type="dcterms:W3CDTF">2020-10-10T05:16:28Z</dcterms:modified>
</cp:coreProperties>
</file>