
<file path=[Content_Types].xml><?xml version="1.0" encoding="utf-8"?>
<Types xmlns="http://schemas.openxmlformats.org/package/2006/content-types">
  <Default Extension="bin" ContentType="application/vnd.openxmlformats-officedocument.oleObject"/>
  <Default Extension="emf" ContentType="image/x-emf"/>
  <Default Extension="mp4" ContentType="video/mp4"/>
  <Default Extension="png" ContentType="image/png"/>
  <Default Extension="rels" ContentType="application/vnd.openxmlformats-package.relationships+xml"/>
  <Default Extension="tiff" ContentType="image/tiff"/>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459" r:id="rId3"/>
    <p:sldId id="266" r:id="rId4"/>
    <p:sldId id="267" r:id="rId5"/>
    <p:sldId id="271" r:id="rId6"/>
    <p:sldId id="272" r:id="rId7"/>
    <p:sldId id="280" r:id="rId8"/>
    <p:sldId id="279" r:id="rId9"/>
    <p:sldId id="281" r:id="rId10"/>
    <p:sldId id="458" r:id="rId11"/>
    <p:sldId id="456" r:id="rId12"/>
    <p:sldId id="455" r:id="rId13"/>
    <p:sldId id="457" r:id="rId14"/>
    <p:sldId id="282" r:id="rId15"/>
    <p:sldId id="461"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00F301"/>
    <a:srgbClr val="DDD203"/>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564"/>
    <p:restoredTop sz="91346"/>
  </p:normalViewPr>
  <p:slideViewPr>
    <p:cSldViewPr snapToGrid="0" snapToObjects="1">
      <p:cViewPr varScale="1">
        <p:scale>
          <a:sx n="111" d="100"/>
          <a:sy n="111" d="100"/>
        </p:scale>
        <p:origin x="2288"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image" Target="../media/image1.emf"/><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image" Target="../media/image7.png"/></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image" Target="../media/image11.emf"/><Relationship Id="rId4" Type="http://schemas.openxmlformats.org/officeDocument/2006/relationships/image" Target="../media/image14.emf"/></Relationships>
</file>

<file path=ppt/drawings/_rels/vmlDrawing4.vml.rels><?xml version="1.0" encoding="UTF-8" standalone="yes"?>
<Relationships xmlns="http://schemas.openxmlformats.org/package/2006/relationships"><Relationship Id="rId8" Type="http://schemas.openxmlformats.org/officeDocument/2006/relationships/image" Target="../media/image19.emf"/><Relationship Id="rId13" Type="http://schemas.openxmlformats.org/officeDocument/2006/relationships/image" Target="../media/image24.emf"/><Relationship Id="rId3" Type="http://schemas.openxmlformats.org/officeDocument/2006/relationships/image" Target="../media/image15.emf"/><Relationship Id="rId7" Type="http://schemas.openxmlformats.org/officeDocument/2006/relationships/image" Target="../media/image18.emf"/><Relationship Id="rId12" Type="http://schemas.openxmlformats.org/officeDocument/2006/relationships/image" Target="../media/image23.emf"/><Relationship Id="rId2" Type="http://schemas.openxmlformats.org/officeDocument/2006/relationships/image" Target="../media/image12.emf"/><Relationship Id="rId16" Type="http://schemas.openxmlformats.org/officeDocument/2006/relationships/image" Target="../media/image27.emf"/><Relationship Id="rId1" Type="http://schemas.openxmlformats.org/officeDocument/2006/relationships/image" Target="../media/image11.emf"/><Relationship Id="rId6" Type="http://schemas.openxmlformats.org/officeDocument/2006/relationships/image" Target="../media/image17.emf"/><Relationship Id="rId11" Type="http://schemas.openxmlformats.org/officeDocument/2006/relationships/image" Target="../media/image22.emf"/><Relationship Id="rId5" Type="http://schemas.openxmlformats.org/officeDocument/2006/relationships/image" Target="../media/image16.emf"/><Relationship Id="rId15" Type="http://schemas.openxmlformats.org/officeDocument/2006/relationships/image" Target="../media/image26.emf"/><Relationship Id="rId10" Type="http://schemas.openxmlformats.org/officeDocument/2006/relationships/image" Target="../media/image21.emf"/><Relationship Id="rId4" Type="http://schemas.openxmlformats.org/officeDocument/2006/relationships/image" Target="../media/image14.emf"/><Relationship Id="rId9" Type="http://schemas.openxmlformats.org/officeDocument/2006/relationships/image" Target="../media/image20.emf"/><Relationship Id="rId14" Type="http://schemas.openxmlformats.org/officeDocument/2006/relationships/image" Target="../media/image25.emf"/></Relationships>
</file>

<file path=ppt/drawings/_rels/vmlDrawing5.vml.rels><?xml version="1.0" encoding="UTF-8" standalone="yes"?>
<Relationships xmlns="http://schemas.openxmlformats.org/package/2006/relationships"><Relationship Id="rId8" Type="http://schemas.openxmlformats.org/officeDocument/2006/relationships/image" Target="../media/image35.emf"/><Relationship Id="rId13" Type="http://schemas.openxmlformats.org/officeDocument/2006/relationships/image" Target="../media/image40.emf"/><Relationship Id="rId3" Type="http://schemas.openxmlformats.org/officeDocument/2006/relationships/image" Target="../media/image30.emf"/><Relationship Id="rId7" Type="http://schemas.openxmlformats.org/officeDocument/2006/relationships/image" Target="../media/image34.emf"/><Relationship Id="rId12" Type="http://schemas.openxmlformats.org/officeDocument/2006/relationships/image" Target="../media/image39.emf"/><Relationship Id="rId2" Type="http://schemas.openxmlformats.org/officeDocument/2006/relationships/image" Target="../media/image29.emf"/><Relationship Id="rId1" Type="http://schemas.openxmlformats.org/officeDocument/2006/relationships/image" Target="../media/image28.emf"/><Relationship Id="rId6" Type="http://schemas.openxmlformats.org/officeDocument/2006/relationships/image" Target="../media/image33.emf"/><Relationship Id="rId11" Type="http://schemas.openxmlformats.org/officeDocument/2006/relationships/image" Target="../media/image38.emf"/><Relationship Id="rId5" Type="http://schemas.openxmlformats.org/officeDocument/2006/relationships/image" Target="../media/image32.emf"/><Relationship Id="rId10" Type="http://schemas.openxmlformats.org/officeDocument/2006/relationships/image" Target="../media/image37.emf"/><Relationship Id="rId4" Type="http://schemas.openxmlformats.org/officeDocument/2006/relationships/image" Target="../media/image31.emf"/><Relationship Id="rId9" Type="http://schemas.openxmlformats.org/officeDocument/2006/relationships/image" Target="../media/image36.e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image" Target="../media/image41.png"/><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drawings/_rels/vmlDrawing7.vml.rels><?xml version="1.0" encoding="UTF-8" standalone="yes"?>
<Relationships xmlns="http://schemas.openxmlformats.org/package/2006/relationships"><Relationship Id="rId8" Type="http://schemas.openxmlformats.org/officeDocument/2006/relationships/image" Target="../media/image48.emf"/><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image" Target="../media/image42.png"/><Relationship Id="rId1" Type="http://schemas.openxmlformats.org/officeDocument/2006/relationships/image" Target="../media/image41.png"/><Relationship Id="rId6" Type="http://schemas.openxmlformats.org/officeDocument/2006/relationships/image" Target="../media/image46.png"/><Relationship Id="rId11" Type="http://schemas.openxmlformats.org/officeDocument/2006/relationships/image" Target="../media/image51.emf"/><Relationship Id="rId5" Type="http://schemas.openxmlformats.org/officeDocument/2006/relationships/image" Target="../media/image45.png"/><Relationship Id="rId10" Type="http://schemas.openxmlformats.org/officeDocument/2006/relationships/image" Target="../media/image50.emf"/><Relationship Id="rId4" Type="http://schemas.openxmlformats.org/officeDocument/2006/relationships/image" Target="../media/image44.png"/><Relationship Id="rId9" Type="http://schemas.openxmlformats.org/officeDocument/2006/relationships/image" Target="../media/image4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10/10/20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AE5DEA3-5ADD-1946-B2F9-982EF2A50963}" type="slidenum">
              <a:rPr lang="en-US" smtClean="0"/>
              <a:t>1</a:t>
            </a:fld>
            <a:endParaRPr lang="en-US"/>
          </a:p>
        </p:txBody>
      </p:sp>
    </p:spTree>
    <p:extLst>
      <p:ext uri="{BB962C8B-B14F-4D97-AF65-F5344CB8AC3E}">
        <p14:creationId xmlns:p14="http://schemas.microsoft.com/office/powerpoint/2010/main" val="13201898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pple Chancery" panose="03020702040506060504" pitchFamily="66" charset="-79"/>
                <a:cs typeface="Apple Chancery" panose="03020702040506060504" pitchFamily="66" charset="-79"/>
              </a:defRPr>
            </a:lvl1pPr>
          </a:lstStyle>
          <a:p>
            <a:r>
              <a:rPr lang="en-US" dirty="0"/>
              <a:t>Click to edit Master title style</a:t>
            </a:r>
          </a:p>
        </p:txBody>
      </p:sp>
      <p:sp>
        <p:nvSpPr>
          <p:cNvPr id="3" name="Content Placeholder 2"/>
          <p:cNvSpPr>
            <a:spLocks noGrp="1"/>
          </p:cNvSpPr>
          <p:nvPr>
            <p:ph idx="1"/>
          </p:nvPr>
        </p:nvSpPr>
        <p:spPr/>
        <p:txBody>
          <a:bodyPr/>
          <a:lstStyle>
            <a:lvl1pPr>
              <a:defRPr sz="2400">
                <a:latin typeface="Times New Roman" panose="02020603050405020304" pitchFamily="18" charset="0"/>
                <a:cs typeface="Times New Roman" panose="02020603050405020304" pitchFamily="18" charset="0"/>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401763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10/10/20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28637328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50" r:id="rId1"/>
    <p:sldLayoutId id="2147483651" r:id="rId2"/>
  </p:sldLayoutIdLst>
  <p:txStyles>
    <p:titleStyle>
      <a:lvl1pPr algn="ctr" defTabSz="457200" rtl="0" eaLnBrk="1" latinLnBrk="0" hangingPunct="1">
        <a:spcBef>
          <a:spcPct val="0"/>
        </a:spcBef>
        <a:buNone/>
        <a:defRPr sz="4000" kern="1200">
          <a:solidFill>
            <a:srgbClr val="FF0000"/>
          </a:solidFill>
          <a:latin typeface="Apple Chancery" panose="03020702040506060504" pitchFamily="66" charset="-79"/>
          <a:ea typeface="+mj-ea"/>
          <a:cs typeface="Apple Chancery" panose="03020702040506060504" pitchFamily="66" charset="-79"/>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457200" rtl="0" eaLnBrk="1" latinLnBrk="0" hangingPunct="1">
        <a:spcBef>
          <a:spcPct val="20000"/>
        </a:spcBef>
        <a:buFont typeface="Arial"/>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457200" rtl="0" eaLnBrk="1" latinLnBrk="0" hangingPunct="1">
        <a:spcBef>
          <a:spcPct val="20000"/>
        </a:spcBef>
        <a:buFont typeface="Arial"/>
        <a:buChar char="•"/>
        <a:defRPr sz="1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457200" rtl="0" eaLnBrk="1" latinLnBrk="0" hangingPunct="1">
        <a:spcBef>
          <a:spcPct val="20000"/>
        </a:spcBef>
        <a:buFont typeface="Arial"/>
        <a:buChar char="»"/>
        <a:defRPr sz="16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3.emf"/><Relationship Id="rId13" Type="http://schemas.openxmlformats.org/officeDocument/2006/relationships/oleObject" Target="../embeddings/oleObject6.bin"/><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5.e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2.emf"/><Relationship Id="rId11" Type="http://schemas.openxmlformats.org/officeDocument/2006/relationships/oleObject" Target="../embeddings/oleObject5.bin"/><Relationship Id="rId5" Type="http://schemas.openxmlformats.org/officeDocument/2006/relationships/oleObject" Target="../embeddings/oleObject2.bin"/><Relationship Id="rId10" Type="http://schemas.openxmlformats.org/officeDocument/2006/relationships/image" Target="../media/image4.emf"/><Relationship Id="rId4" Type="http://schemas.openxmlformats.org/officeDocument/2006/relationships/image" Target="../media/image1.emf"/><Relationship Id="rId9" Type="http://schemas.openxmlformats.org/officeDocument/2006/relationships/oleObject" Target="../embeddings/oleObject4.bin"/><Relationship Id="rId14" Type="http://schemas.openxmlformats.org/officeDocument/2006/relationships/image" Target="../media/image6.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8.png"/><Relationship Id="rId5" Type="http://schemas.openxmlformats.org/officeDocument/2006/relationships/oleObject" Target="../embeddings/oleObject8.bin"/><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11.png"/><Relationship Id="rId7" Type="http://schemas.openxmlformats.org/officeDocument/2006/relationships/image" Target="../media/image36.png"/><Relationship Id="rId2" Type="http://schemas.openxmlformats.org/officeDocument/2006/relationships/image" Target="../media/image31.png"/><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oleObject" Target="../embeddings/oleObject9.bin"/><Relationship Id="rId7" Type="http://schemas.openxmlformats.org/officeDocument/2006/relationships/oleObject" Target="../embeddings/oleObject11.bin"/><Relationship Id="rId12"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2.emf"/><Relationship Id="rId11" Type="http://schemas.openxmlformats.org/officeDocument/2006/relationships/oleObject" Target="../embeddings/oleObject13.bin"/><Relationship Id="rId5" Type="http://schemas.openxmlformats.org/officeDocument/2006/relationships/oleObject" Target="../embeddings/oleObject10.bin"/><Relationship Id="rId10" Type="http://schemas.openxmlformats.org/officeDocument/2006/relationships/image" Target="../media/image14.emf"/><Relationship Id="rId4" Type="http://schemas.openxmlformats.org/officeDocument/2006/relationships/image" Target="../media/image11.emf"/><Relationship Id="rId9" Type="http://schemas.openxmlformats.org/officeDocument/2006/relationships/oleObject" Target="../embeddings/oleObject12.bin"/></Relationships>
</file>

<file path=ppt/slides/_rels/slide12.xml.rels><?xml version="1.0" encoding="UTF-8" standalone="yes"?>
<Relationships xmlns="http://schemas.openxmlformats.org/package/2006/relationships"><Relationship Id="rId13" Type="http://schemas.openxmlformats.org/officeDocument/2006/relationships/oleObject" Target="../embeddings/oleObject21.bin"/><Relationship Id="rId18" Type="http://schemas.openxmlformats.org/officeDocument/2006/relationships/image" Target="../media/image18.emf"/><Relationship Id="rId26" Type="http://schemas.openxmlformats.org/officeDocument/2006/relationships/oleObject" Target="../embeddings/oleObject28.bin"/><Relationship Id="rId21" Type="http://schemas.openxmlformats.org/officeDocument/2006/relationships/oleObject" Target="../embeddings/oleObject25.bin"/><Relationship Id="rId34" Type="http://schemas.openxmlformats.org/officeDocument/2006/relationships/image" Target="../media/image25.emf"/><Relationship Id="rId7" Type="http://schemas.openxmlformats.org/officeDocument/2006/relationships/oleObject" Target="../embeddings/oleObject17.bin"/><Relationship Id="rId12" Type="http://schemas.openxmlformats.org/officeDocument/2006/relationships/oleObject" Target="../embeddings/oleObject20.bin"/><Relationship Id="rId17" Type="http://schemas.openxmlformats.org/officeDocument/2006/relationships/oleObject" Target="../embeddings/oleObject23.bin"/><Relationship Id="rId25" Type="http://schemas.openxmlformats.org/officeDocument/2006/relationships/oleObject" Target="../embeddings/oleObject27.bin"/><Relationship Id="rId33" Type="http://schemas.openxmlformats.org/officeDocument/2006/relationships/oleObject" Target="../embeddings/oleObject32.bin"/><Relationship Id="rId38" Type="http://schemas.openxmlformats.org/officeDocument/2006/relationships/image" Target="../media/image27.emf"/><Relationship Id="rId2" Type="http://schemas.openxmlformats.org/officeDocument/2006/relationships/slideLayout" Target="../slideLayouts/slideLayout2.xml"/><Relationship Id="rId16" Type="http://schemas.openxmlformats.org/officeDocument/2006/relationships/image" Target="../media/image17.emf"/><Relationship Id="rId20" Type="http://schemas.openxmlformats.org/officeDocument/2006/relationships/image" Target="../media/image19.emf"/><Relationship Id="rId29" Type="http://schemas.openxmlformats.org/officeDocument/2006/relationships/oleObject" Target="../embeddings/oleObject30.bin"/><Relationship Id="rId1" Type="http://schemas.openxmlformats.org/officeDocument/2006/relationships/vmlDrawing" Target="../drawings/vmlDrawing4.vml"/><Relationship Id="rId6" Type="http://schemas.openxmlformats.org/officeDocument/2006/relationships/image" Target="../media/image12.emf"/><Relationship Id="rId11" Type="http://schemas.openxmlformats.org/officeDocument/2006/relationships/oleObject" Target="../embeddings/oleObject19.bin"/><Relationship Id="rId24" Type="http://schemas.openxmlformats.org/officeDocument/2006/relationships/image" Target="../media/image21.emf"/><Relationship Id="rId32" Type="http://schemas.openxmlformats.org/officeDocument/2006/relationships/image" Target="../media/image24.emf"/><Relationship Id="rId37" Type="http://schemas.openxmlformats.org/officeDocument/2006/relationships/oleObject" Target="../embeddings/oleObject34.bin"/><Relationship Id="rId5" Type="http://schemas.openxmlformats.org/officeDocument/2006/relationships/oleObject" Target="../embeddings/oleObject16.bin"/><Relationship Id="rId15" Type="http://schemas.openxmlformats.org/officeDocument/2006/relationships/oleObject" Target="../embeddings/oleObject22.bin"/><Relationship Id="rId23" Type="http://schemas.openxmlformats.org/officeDocument/2006/relationships/oleObject" Target="../embeddings/oleObject26.bin"/><Relationship Id="rId28" Type="http://schemas.openxmlformats.org/officeDocument/2006/relationships/image" Target="../media/image22.emf"/><Relationship Id="rId36" Type="http://schemas.openxmlformats.org/officeDocument/2006/relationships/image" Target="../media/image26.emf"/><Relationship Id="rId10" Type="http://schemas.openxmlformats.org/officeDocument/2006/relationships/image" Target="../media/image14.emf"/><Relationship Id="rId19" Type="http://schemas.openxmlformats.org/officeDocument/2006/relationships/oleObject" Target="../embeddings/oleObject24.bin"/><Relationship Id="rId31" Type="http://schemas.openxmlformats.org/officeDocument/2006/relationships/oleObject" Target="../embeddings/oleObject31.bin"/><Relationship Id="rId4" Type="http://schemas.openxmlformats.org/officeDocument/2006/relationships/image" Target="../media/image11.emf"/><Relationship Id="rId9" Type="http://schemas.openxmlformats.org/officeDocument/2006/relationships/oleObject" Target="../embeddings/oleObject18.bin"/><Relationship Id="rId14" Type="http://schemas.openxmlformats.org/officeDocument/2006/relationships/image" Target="../media/image16.emf"/><Relationship Id="rId22" Type="http://schemas.openxmlformats.org/officeDocument/2006/relationships/image" Target="../media/image20.emf"/><Relationship Id="rId27" Type="http://schemas.openxmlformats.org/officeDocument/2006/relationships/oleObject" Target="../embeddings/oleObject29.bin"/><Relationship Id="rId30" Type="http://schemas.openxmlformats.org/officeDocument/2006/relationships/image" Target="../media/image23.emf"/><Relationship Id="rId35" Type="http://schemas.openxmlformats.org/officeDocument/2006/relationships/oleObject" Target="../embeddings/oleObject33.bin"/><Relationship Id="rId8" Type="http://schemas.openxmlformats.org/officeDocument/2006/relationships/image" Target="../media/image15.emf"/><Relationship Id="rId3" Type="http://schemas.openxmlformats.org/officeDocument/2006/relationships/oleObject" Target="../embeddings/oleObject15.bin"/></Relationships>
</file>

<file path=ppt/slides/_rels/slide13.xml.rels><?xml version="1.0" encoding="UTF-8" standalone="yes"?>
<Relationships xmlns="http://schemas.openxmlformats.org/package/2006/relationships"><Relationship Id="rId8" Type="http://schemas.openxmlformats.org/officeDocument/2006/relationships/image" Target="../media/image30.emf"/><Relationship Id="rId13" Type="http://schemas.openxmlformats.org/officeDocument/2006/relationships/oleObject" Target="../embeddings/oleObject40.bin"/><Relationship Id="rId18" Type="http://schemas.openxmlformats.org/officeDocument/2006/relationships/image" Target="../media/image35.emf"/><Relationship Id="rId26" Type="http://schemas.openxmlformats.org/officeDocument/2006/relationships/image" Target="../media/image39.emf"/><Relationship Id="rId3" Type="http://schemas.openxmlformats.org/officeDocument/2006/relationships/oleObject" Target="../embeddings/oleObject35.bin"/><Relationship Id="rId21" Type="http://schemas.openxmlformats.org/officeDocument/2006/relationships/oleObject" Target="../embeddings/oleObject44.bin"/><Relationship Id="rId7" Type="http://schemas.openxmlformats.org/officeDocument/2006/relationships/oleObject" Target="../embeddings/oleObject37.bin"/><Relationship Id="rId12" Type="http://schemas.openxmlformats.org/officeDocument/2006/relationships/image" Target="../media/image32.emf"/><Relationship Id="rId17" Type="http://schemas.openxmlformats.org/officeDocument/2006/relationships/oleObject" Target="../embeddings/oleObject42.bin"/><Relationship Id="rId25" Type="http://schemas.openxmlformats.org/officeDocument/2006/relationships/oleObject" Target="../embeddings/oleObject46.bin"/><Relationship Id="rId2" Type="http://schemas.openxmlformats.org/officeDocument/2006/relationships/slideLayout" Target="../slideLayouts/slideLayout2.xml"/><Relationship Id="rId16" Type="http://schemas.openxmlformats.org/officeDocument/2006/relationships/image" Target="../media/image34.emf"/><Relationship Id="rId20" Type="http://schemas.openxmlformats.org/officeDocument/2006/relationships/image" Target="../media/image36.emf"/><Relationship Id="rId1" Type="http://schemas.openxmlformats.org/officeDocument/2006/relationships/vmlDrawing" Target="../drawings/vmlDrawing5.vml"/><Relationship Id="rId6" Type="http://schemas.openxmlformats.org/officeDocument/2006/relationships/image" Target="../media/image29.emf"/><Relationship Id="rId11" Type="http://schemas.openxmlformats.org/officeDocument/2006/relationships/oleObject" Target="../embeddings/oleObject39.bin"/><Relationship Id="rId24" Type="http://schemas.openxmlformats.org/officeDocument/2006/relationships/image" Target="../media/image38.emf"/><Relationship Id="rId5" Type="http://schemas.openxmlformats.org/officeDocument/2006/relationships/oleObject" Target="../embeddings/oleObject36.bin"/><Relationship Id="rId15" Type="http://schemas.openxmlformats.org/officeDocument/2006/relationships/oleObject" Target="../embeddings/oleObject41.bin"/><Relationship Id="rId23" Type="http://schemas.openxmlformats.org/officeDocument/2006/relationships/oleObject" Target="../embeddings/oleObject45.bin"/><Relationship Id="rId28" Type="http://schemas.openxmlformats.org/officeDocument/2006/relationships/image" Target="../media/image40.emf"/><Relationship Id="rId10" Type="http://schemas.openxmlformats.org/officeDocument/2006/relationships/image" Target="../media/image31.emf"/><Relationship Id="rId19" Type="http://schemas.openxmlformats.org/officeDocument/2006/relationships/oleObject" Target="../embeddings/oleObject43.bin"/><Relationship Id="rId4" Type="http://schemas.openxmlformats.org/officeDocument/2006/relationships/image" Target="../media/image28.emf"/><Relationship Id="rId9" Type="http://schemas.openxmlformats.org/officeDocument/2006/relationships/oleObject" Target="../embeddings/oleObject38.bin"/><Relationship Id="rId14" Type="http://schemas.openxmlformats.org/officeDocument/2006/relationships/image" Target="../media/image33.emf"/><Relationship Id="rId22" Type="http://schemas.openxmlformats.org/officeDocument/2006/relationships/image" Target="../media/image37.emf"/><Relationship Id="rId27" Type="http://schemas.openxmlformats.org/officeDocument/2006/relationships/oleObject" Target="../embeddings/oleObject47.bin"/></Relationships>
</file>

<file path=ppt/slides/_rels/slide14.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oleObject" Target="../embeddings/oleObject53.bin"/><Relationship Id="rId3" Type="http://schemas.openxmlformats.org/officeDocument/2006/relationships/oleObject" Target="../embeddings/oleObject48.bin"/><Relationship Id="rId7" Type="http://schemas.openxmlformats.org/officeDocument/2006/relationships/oleObject" Target="../embeddings/oleObject50.bin"/><Relationship Id="rId12" Type="http://schemas.openxmlformats.org/officeDocument/2006/relationships/image" Target="../media/image45.png"/><Relationship Id="rId2" Type="http://schemas.openxmlformats.org/officeDocument/2006/relationships/slideLayout" Target="../slideLayouts/slideLayout1.xml"/><Relationship Id="rId16" Type="http://schemas.openxmlformats.org/officeDocument/2006/relationships/image" Target="../media/image47.png"/><Relationship Id="rId1" Type="http://schemas.openxmlformats.org/officeDocument/2006/relationships/vmlDrawing" Target="../drawings/vmlDrawing6.vml"/><Relationship Id="rId6" Type="http://schemas.openxmlformats.org/officeDocument/2006/relationships/image" Target="../media/image42.png"/><Relationship Id="rId11" Type="http://schemas.openxmlformats.org/officeDocument/2006/relationships/oleObject" Target="../embeddings/oleObject52.bin"/><Relationship Id="rId5" Type="http://schemas.openxmlformats.org/officeDocument/2006/relationships/oleObject" Target="../embeddings/oleObject49.bin"/><Relationship Id="rId15" Type="http://schemas.openxmlformats.org/officeDocument/2006/relationships/oleObject" Target="../embeddings/oleObject54.bin"/><Relationship Id="rId10" Type="http://schemas.openxmlformats.org/officeDocument/2006/relationships/image" Target="../media/image44.png"/><Relationship Id="rId4" Type="http://schemas.openxmlformats.org/officeDocument/2006/relationships/image" Target="../media/image41.png"/><Relationship Id="rId9" Type="http://schemas.openxmlformats.org/officeDocument/2006/relationships/oleObject" Target="../embeddings/oleObject51.bin"/><Relationship Id="rId14" Type="http://schemas.openxmlformats.org/officeDocument/2006/relationships/image" Target="../media/image46.png"/></Relationships>
</file>

<file path=ppt/slides/_rels/slide15.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oleObject" Target="../embeddings/oleObject60.bin"/><Relationship Id="rId18" Type="http://schemas.openxmlformats.org/officeDocument/2006/relationships/image" Target="../media/image48.emf"/><Relationship Id="rId3" Type="http://schemas.openxmlformats.org/officeDocument/2006/relationships/oleObject" Target="../embeddings/oleObject55.bin"/><Relationship Id="rId21" Type="http://schemas.openxmlformats.org/officeDocument/2006/relationships/oleObject" Target="../embeddings/oleObject64.bin"/><Relationship Id="rId7" Type="http://schemas.openxmlformats.org/officeDocument/2006/relationships/oleObject" Target="../embeddings/oleObject57.bin"/><Relationship Id="rId12" Type="http://schemas.openxmlformats.org/officeDocument/2006/relationships/image" Target="../media/image45.png"/><Relationship Id="rId17" Type="http://schemas.openxmlformats.org/officeDocument/2006/relationships/oleObject" Target="../embeddings/oleObject62.bin"/><Relationship Id="rId2" Type="http://schemas.openxmlformats.org/officeDocument/2006/relationships/slideLayout" Target="../slideLayouts/slideLayout1.xml"/><Relationship Id="rId16" Type="http://schemas.openxmlformats.org/officeDocument/2006/relationships/image" Target="../media/image47.png"/><Relationship Id="rId20" Type="http://schemas.openxmlformats.org/officeDocument/2006/relationships/image" Target="../media/image49.emf"/><Relationship Id="rId1" Type="http://schemas.openxmlformats.org/officeDocument/2006/relationships/vmlDrawing" Target="../drawings/vmlDrawing7.vml"/><Relationship Id="rId6" Type="http://schemas.openxmlformats.org/officeDocument/2006/relationships/image" Target="../media/image42.png"/><Relationship Id="rId11" Type="http://schemas.openxmlformats.org/officeDocument/2006/relationships/oleObject" Target="../embeddings/oleObject59.bin"/><Relationship Id="rId24" Type="http://schemas.openxmlformats.org/officeDocument/2006/relationships/image" Target="../media/image51.emf"/><Relationship Id="rId5" Type="http://schemas.openxmlformats.org/officeDocument/2006/relationships/oleObject" Target="../embeddings/oleObject56.bin"/><Relationship Id="rId15" Type="http://schemas.openxmlformats.org/officeDocument/2006/relationships/oleObject" Target="../embeddings/oleObject61.bin"/><Relationship Id="rId23" Type="http://schemas.openxmlformats.org/officeDocument/2006/relationships/oleObject" Target="../embeddings/oleObject65.bin"/><Relationship Id="rId10" Type="http://schemas.openxmlformats.org/officeDocument/2006/relationships/image" Target="../media/image44.png"/><Relationship Id="rId19" Type="http://schemas.openxmlformats.org/officeDocument/2006/relationships/oleObject" Target="../embeddings/oleObject63.bin"/><Relationship Id="rId4" Type="http://schemas.openxmlformats.org/officeDocument/2006/relationships/image" Target="../media/image41.png"/><Relationship Id="rId9" Type="http://schemas.openxmlformats.org/officeDocument/2006/relationships/oleObject" Target="../embeddings/oleObject58.bin"/><Relationship Id="rId14" Type="http://schemas.openxmlformats.org/officeDocument/2006/relationships/image" Target="../media/image46.png"/><Relationship Id="rId22" Type="http://schemas.openxmlformats.org/officeDocument/2006/relationships/image" Target="../media/image50.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General announcements</a:t>
            </a:r>
          </a:p>
        </p:txBody>
      </p:sp>
    </p:spTree>
    <p:extLst>
      <p:ext uri="{BB962C8B-B14F-4D97-AF65-F5344CB8AC3E}">
        <p14:creationId xmlns:p14="http://schemas.microsoft.com/office/powerpoint/2010/main" val="3918246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6944"/>
            <a:ext cx="8229600" cy="671712"/>
          </a:xfrm>
        </p:spPr>
        <p:txBody>
          <a:bodyPr>
            <a:normAutofit fontScale="90000"/>
          </a:bodyPr>
          <a:lstStyle/>
          <a:p>
            <a:r>
              <a:rPr lang="en-US" dirty="0"/>
              <a:t>Momentum and Energy</a:t>
            </a:r>
          </a:p>
        </p:txBody>
      </p:sp>
      <p:sp>
        <p:nvSpPr>
          <p:cNvPr id="3" name="Content Placeholder 2"/>
          <p:cNvSpPr>
            <a:spLocks noGrp="1"/>
          </p:cNvSpPr>
          <p:nvPr>
            <p:ph idx="1"/>
          </p:nvPr>
        </p:nvSpPr>
        <p:spPr>
          <a:xfrm>
            <a:off x="231494" y="904671"/>
            <a:ext cx="8762035" cy="5400529"/>
          </a:xfrm>
        </p:spPr>
        <p:txBody>
          <a:bodyPr>
            <a:normAutofit/>
          </a:bodyPr>
          <a:lstStyle/>
          <a:p>
            <a:r>
              <a:rPr lang="en-US" dirty="0"/>
              <a:t>We know momentum is conserved in collisions as long as there are no external impulses or the external forces being applied over the time interval of the collision are deemed small (the force a wall would apply to a ball as the ball hit the wall wouldn’t qualify).</a:t>
            </a:r>
          </a:p>
          <a:p>
            <a:r>
              <a:rPr lang="en-US" dirty="0"/>
              <a:t>What about energy? </a:t>
            </a:r>
          </a:p>
          <a:p>
            <a:pPr lvl="1"/>
            <a:r>
              <a:rPr lang="en-US" dirty="0"/>
              <a:t>In most cases, </a:t>
            </a:r>
            <a:r>
              <a:rPr lang="en-US" i="1" dirty="0"/>
              <a:t>potential energy changes </a:t>
            </a:r>
            <a:r>
              <a:rPr lang="en-US" dirty="0"/>
              <a:t>during collisions are negligible because the change in position of the pieces </a:t>
            </a:r>
            <a:r>
              <a:rPr lang="en-US" i="1" dirty="0"/>
              <a:t>through the collision </a:t>
            </a:r>
            <a:r>
              <a:rPr lang="en-US" dirty="0"/>
              <a:t>are miniscule.</a:t>
            </a:r>
          </a:p>
          <a:p>
            <a:pPr lvl="1"/>
            <a:r>
              <a:rPr lang="en-US" dirty="0"/>
              <a:t>In most collisions, at least one object is moving before the collision, so there is some amount of kinetic energy. (An “explosion” is a reverse collision, and the objects begin with zero KE)</a:t>
            </a:r>
          </a:p>
          <a:p>
            <a:pPr lvl="1"/>
            <a:r>
              <a:rPr lang="en-US" dirty="0"/>
              <a:t>During the collision, energy is usually transferred into other forms.	</a:t>
            </a:r>
          </a:p>
          <a:p>
            <a:pPr lvl="2"/>
            <a:r>
              <a:rPr lang="en-US" dirty="0"/>
              <a:t>Sound energy, internal energy (remember, internal energy is related to temp</a:t>
            </a:r>
            <a:r>
              <a:rPr lang="mr-IN" dirty="0"/>
              <a:t>…</a:t>
            </a:r>
            <a:r>
              <a:rPr lang="en-US" dirty="0"/>
              <a:t>), and work to deform the objects (e.g. car crash)</a:t>
            </a:r>
          </a:p>
          <a:p>
            <a:r>
              <a:rPr lang="en-US" dirty="0"/>
              <a:t>Collision types are:</a:t>
            </a:r>
          </a:p>
        </p:txBody>
      </p:sp>
    </p:spTree>
    <p:extLst>
      <p:ext uri="{BB962C8B-B14F-4D97-AF65-F5344CB8AC3E}">
        <p14:creationId xmlns:p14="http://schemas.microsoft.com/office/powerpoint/2010/main" val="2312061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9"/>
          <p:cNvSpPr>
            <a:spLocks noChangeArrowheads="1"/>
          </p:cNvSpPr>
          <p:nvPr/>
        </p:nvSpPr>
        <p:spPr bwMode="auto">
          <a:xfrm>
            <a:off x="0" y="3810000"/>
            <a:ext cx="9144000" cy="3048000"/>
          </a:xfrm>
          <a:prstGeom prst="rect">
            <a:avLst/>
          </a:prstGeom>
          <a:solidFill>
            <a:srgbClr val="2010F7"/>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5" name="Rectangle 88"/>
          <p:cNvSpPr>
            <a:spLocks noChangeArrowheads="1"/>
          </p:cNvSpPr>
          <p:nvPr/>
        </p:nvSpPr>
        <p:spPr bwMode="auto">
          <a:xfrm>
            <a:off x="0" y="1905000"/>
            <a:ext cx="9144000" cy="2286000"/>
          </a:xfrm>
          <a:prstGeom prst="rect">
            <a:avLst/>
          </a:prstGeom>
          <a:solidFill>
            <a:srgbClr val="FFFF00"/>
          </a:solidFill>
          <a:ln w="9525">
            <a:solidFill>
              <a:srgbClr val="FFFF00"/>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6" name="Text Box 74"/>
          <p:cNvSpPr txBox="1">
            <a:spLocks noChangeArrowheads="1"/>
          </p:cNvSpPr>
          <p:nvPr/>
        </p:nvSpPr>
        <p:spPr bwMode="auto">
          <a:xfrm>
            <a:off x="266700" y="2133600"/>
            <a:ext cx="88773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dirty="0">
                <a:solidFill>
                  <a:srgbClr val="DA0000"/>
                </a:solidFill>
              </a:rPr>
              <a:t>Inelastic collisions (momentum conserved</a:t>
            </a:r>
            <a:r>
              <a:rPr lang="en-US" altLang="en-US" sz="1800" dirty="0">
                <a:solidFill>
                  <a:srgbClr val="DA0000"/>
                </a:solidFill>
              </a:rPr>
              <a:t> extra info needed for KE</a:t>
            </a:r>
            <a:r>
              <a:rPr lang="en-US" altLang="en-US" dirty="0">
                <a:solidFill>
                  <a:srgbClr val="DA0000"/>
                </a:solidFill>
              </a:rPr>
              <a:t>)</a:t>
            </a:r>
          </a:p>
        </p:txBody>
      </p:sp>
      <p:graphicFrame>
        <p:nvGraphicFramePr>
          <p:cNvPr id="7" name="Object 6"/>
          <p:cNvGraphicFramePr>
            <a:graphicFrameLocks noChangeAspect="1"/>
          </p:cNvGraphicFramePr>
          <p:nvPr/>
        </p:nvGraphicFramePr>
        <p:xfrm>
          <a:off x="1897063" y="2590800"/>
          <a:ext cx="5113337" cy="704850"/>
        </p:xfrm>
        <a:graphic>
          <a:graphicData uri="http://schemas.openxmlformats.org/presentationml/2006/ole">
            <mc:AlternateContent xmlns:mc="http://schemas.openxmlformats.org/markup-compatibility/2006">
              <mc:Choice xmlns:v="urn:schemas-microsoft-com:vml" Requires="v">
                <p:oleObj spid="_x0000_s1103" name="Equation" r:id="rId3" imgW="2857500" imgH="393700" progId="Equation.DSMT4">
                  <p:embed/>
                </p:oleObj>
              </mc:Choice>
              <mc:Fallback>
                <p:oleObj name="Equation" r:id="rId3" imgW="2857500" imgH="393700" progId="Equation.DSMT4">
                  <p:embed/>
                  <p:pic>
                    <p:nvPicPr>
                      <p:cNvPr id="7"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97063" y="2590800"/>
                        <a:ext cx="5113337" cy="704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8" name="Object 7"/>
          <p:cNvGraphicFramePr>
            <a:graphicFrameLocks noChangeAspect="1"/>
          </p:cNvGraphicFramePr>
          <p:nvPr/>
        </p:nvGraphicFramePr>
        <p:xfrm>
          <a:off x="2752725" y="3200400"/>
          <a:ext cx="3635375" cy="363538"/>
        </p:xfrm>
        <a:graphic>
          <a:graphicData uri="http://schemas.openxmlformats.org/presentationml/2006/ole">
            <mc:AlternateContent xmlns:mc="http://schemas.openxmlformats.org/markup-compatibility/2006">
              <mc:Choice xmlns:v="urn:schemas-microsoft-com:vml" Requires="v">
                <p:oleObj spid="_x0000_s1104" name="Equation" r:id="rId5" imgW="2032000" imgH="203200" progId="Equation.DSMT4">
                  <p:embed/>
                </p:oleObj>
              </mc:Choice>
              <mc:Fallback>
                <p:oleObj name="Equation" r:id="rId5" imgW="2032000" imgH="203200" progId="Equation.DSMT4">
                  <p:embed/>
                  <p:pic>
                    <p:nvPicPr>
                      <p:cNvPr id="8"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52725" y="3200400"/>
                        <a:ext cx="3635375" cy="3635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9" name="Line 77"/>
          <p:cNvSpPr>
            <a:spLocks noChangeShapeType="1"/>
          </p:cNvSpPr>
          <p:nvPr/>
        </p:nvSpPr>
        <p:spPr bwMode="auto">
          <a:xfrm>
            <a:off x="0" y="4191000"/>
            <a:ext cx="9144000" cy="0"/>
          </a:xfrm>
          <a:prstGeom prst="line">
            <a:avLst/>
          </a:prstGeom>
          <a:noFill/>
          <a:ln w="76200" cmpd="tri">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 name="Text Box 78"/>
          <p:cNvSpPr txBox="1">
            <a:spLocks noChangeArrowheads="1"/>
          </p:cNvSpPr>
          <p:nvPr/>
        </p:nvSpPr>
        <p:spPr bwMode="auto">
          <a:xfrm>
            <a:off x="266700" y="4198938"/>
            <a:ext cx="86106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a:solidFill>
                  <a:srgbClr val="FFFF00"/>
                </a:solidFill>
              </a:rPr>
              <a:t>Perfectly Inelastic collisions (momentum conserved </a:t>
            </a:r>
            <a:r>
              <a:rPr lang="en-US" altLang="en-US" sz="1800">
                <a:solidFill>
                  <a:srgbClr val="FFFF00"/>
                </a:solidFill>
              </a:rPr>
              <a:t>with bodies becoming one and final velocities same</a:t>
            </a:r>
            <a:r>
              <a:rPr lang="en-US" altLang="en-US">
                <a:solidFill>
                  <a:srgbClr val="FFFF00"/>
                </a:solidFill>
              </a:rPr>
              <a:t>)</a:t>
            </a:r>
          </a:p>
        </p:txBody>
      </p:sp>
      <p:graphicFrame>
        <p:nvGraphicFramePr>
          <p:cNvPr id="11" name="Object 6"/>
          <p:cNvGraphicFramePr>
            <a:graphicFrameLocks noChangeAspect="1"/>
          </p:cNvGraphicFramePr>
          <p:nvPr/>
        </p:nvGraphicFramePr>
        <p:xfrm>
          <a:off x="1949450" y="5130800"/>
          <a:ext cx="4908550" cy="704850"/>
        </p:xfrm>
        <a:graphic>
          <a:graphicData uri="http://schemas.openxmlformats.org/presentationml/2006/ole">
            <mc:AlternateContent xmlns:mc="http://schemas.openxmlformats.org/markup-compatibility/2006">
              <mc:Choice xmlns:v="urn:schemas-microsoft-com:vml" Requires="v">
                <p:oleObj spid="_x0000_s1105" name="Equation" r:id="rId7" imgW="2743200" imgH="393700" progId="Equation.DSMT4">
                  <p:embed/>
                </p:oleObj>
              </mc:Choice>
              <mc:Fallback>
                <p:oleObj name="Equation" r:id="rId7" imgW="2743200" imgH="393700" progId="Equation.DSMT4">
                  <p:embed/>
                  <p:pic>
                    <p:nvPicPr>
                      <p:cNvPr id="11"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49450" y="5130800"/>
                        <a:ext cx="4908550" cy="704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2" name="Object 7"/>
          <p:cNvGraphicFramePr>
            <a:graphicFrameLocks noChangeAspect="1"/>
          </p:cNvGraphicFramePr>
          <p:nvPr/>
        </p:nvGraphicFramePr>
        <p:xfrm>
          <a:off x="2689225" y="5816600"/>
          <a:ext cx="3479800" cy="431800"/>
        </p:xfrm>
        <a:graphic>
          <a:graphicData uri="http://schemas.openxmlformats.org/presentationml/2006/ole">
            <mc:AlternateContent xmlns:mc="http://schemas.openxmlformats.org/markup-compatibility/2006">
              <mc:Choice xmlns:v="urn:schemas-microsoft-com:vml" Requires="v">
                <p:oleObj spid="_x0000_s1106" name="Equation" r:id="rId9" imgW="1943100" imgH="241300" progId="Equation.DSMT4">
                  <p:embed/>
                </p:oleObj>
              </mc:Choice>
              <mc:Fallback>
                <p:oleObj name="Equation" r:id="rId9" imgW="1943100" imgH="241300" progId="Equation.DSMT4">
                  <p:embed/>
                  <p:pic>
                    <p:nvPicPr>
                      <p:cNvPr id="12" name="Object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89225" y="5816600"/>
                        <a:ext cx="3479800"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3" name="Rectangle 81"/>
          <p:cNvSpPr>
            <a:spLocks noChangeArrowheads="1"/>
          </p:cNvSpPr>
          <p:nvPr/>
        </p:nvSpPr>
        <p:spPr bwMode="auto">
          <a:xfrm>
            <a:off x="0" y="0"/>
            <a:ext cx="9144000" cy="2057400"/>
          </a:xfrm>
          <a:prstGeom prst="rect">
            <a:avLst/>
          </a:prstGeom>
          <a:solidFill>
            <a:srgbClr val="BC0363"/>
          </a:solidFill>
          <a:ln w="9525">
            <a:solidFill>
              <a:schemeClr val="tx1"/>
            </a:solidFill>
            <a:miter lim="800000"/>
            <a:headEnd/>
            <a:tailEnd/>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dirty="0"/>
          </a:p>
        </p:txBody>
      </p:sp>
      <p:sp>
        <p:nvSpPr>
          <p:cNvPr id="14" name="Text Box 83"/>
          <p:cNvSpPr txBox="1">
            <a:spLocks noChangeArrowheads="1"/>
          </p:cNvSpPr>
          <p:nvPr/>
        </p:nvSpPr>
        <p:spPr bwMode="auto">
          <a:xfrm>
            <a:off x="290513" y="0"/>
            <a:ext cx="8610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dirty="0">
                <a:solidFill>
                  <a:srgbClr val="FFFF00"/>
                </a:solidFill>
              </a:rPr>
              <a:t>Elastic collisions (both KE and momentum conserved)</a:t>
            </a:r>
          </a:p>
        </p:txBody>
      </p:sp>
      <p:graphicFrame>
        <p:nvGraphicFramePr>
          <p:cNvPr id="15" name="Object 8"/>
          <p:cNvGraphicFramePr>
            <a:graphicFrameLocks noChangeAspect="1"/>
          </p:cNvGraphicFramePr>
          <p:nvPr/>
        </p:nvGraphicFramePr>
        <p:xfrm>
          <a:off x="2425700" y="468313"/>
          <a:ext cx="4340225" cy="704850"/>
        </p:xfrm>
        <a:graphic>
          <a:graphicData uri="http://schemas.openxmlformats.org/presentationml/2006/ole">
            <mc:AlternateContent xmlns:mc="http://schemas.openxmlformats.org/markup-compatibility/2006">
              <mc:Choice xmlns:v="urn:schemas-microsoft-com:vml" Requires="v">
                <p:oleObj spid="_x0000_s1107" name="Equation" r:id="rId11" imgW="2425700" imgH="393700" progId="Equation.DSMT4">
                  <p:embed/>
                </p:oleObj>
              </mc:Choice>
              <mc:Fallback>
                <p:oleObj name="Equation" r:id="rId11" imgW="2425700" imgH="393700" progId="Equation.DSMT4">
                  <p:embed/>
                  <p:pic>
                    <p:nvPicPr>
                      <p:cNvPr id="15" name="Object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25700" y="468313"/>
                        <a:ext cx="4340225" cy="704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graphicFrame>
        <p:nvGraphicFramePr>
          <p:cNvPr id="16" name="Object 9"/>
          <p:cNvGraphicFramePr>
            <a:graphicFrameLocks noChangeAspect="1"/>
          </p:cNvGraphicFramePr>
          <p:nvPr/>
        </p:nvGraphicFramePr>
        <p:xfrm>
          <a:off x="2879725" y="1154113"/>
          <a:ext cx="3544888" cy="363537"/>
        </p:xfrm>
        <a:graphic>
          <a:graphicData uri="http://schemas.openxmlformats.org/presentationml/2006/ole">
            <mc:AlternateContent xmlns:mc="http://schemas.openxmlformats.org/markup-compatibility/2006">
              <mc:Choice xmlns:v="urn:schemas-microsoft-com:vml" Requires="v">
                <p:oleObj spid="_x0000_s1108" name="Equation" r:id="rId13" imgW="1981200" imgH="203200" progId="Equation.DSMT4">
                  <p:embed/>
                </p:oleObj>
              </mc:Choice>
              <mc:Fallback>
                <p:oleObj name="Equation" r:id="rId13" imgW="1981200" imgH="203200" progId="Equation.DSMT4">
                  <p:embed/>
                  <p:pic>
                    <p:nvPicPr>
                      <p:cNvPr id="16" name="Object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79725" y="1154113"/>
                        <a:ext cx="3544888" cy="363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17" name="Text Box 83"/>
          <p:cNvSpPr txBox="1">
            <a:spLocks noChangeArrowheads="1"/>
          </p:cNvSpPr>
          <p:nvPr/>
        </p:nvSpPr>
        <p:spPr bwMode="auto">
          <a:xfrm>
            <a:off x="290513" y="1611313"/>
            <a:ext cx="8610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a:t>(Mythical in the sense that you have to be told to assume this is true.)</a:t>
            </a:r>
          </a:p>
        </p:txBody>
      </p:sp>
      <p:sp>
        <p:nvSpPr>
          <p:cNvPr id="18" name="Text Box 74"/>
          <p:cNvSpPr txBox="1">
            <a:spLocks noChangeArrowheads="1"/>
          </p:cNvSpPr>
          <p:nvPr/>
        </p:nvSpPr>
        <p:spPr bwMode="auto">
          <a:xfrm>
            <a:off x="228600" y="3668713"/>
            <a:ext cx="8610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dirty="0">
                <a:solidFill>
                  <a:srgbClr val="DA0000"/>
                </a:solidFill>
              </a:rPr>
              <a:t>(THIS IS THE NORM where energy is not conserved but momentum is.)</a:t>
            </a:r>
          </a:p>
        </p:txBody>
      </p:sp>
      <p:sp>
        <p:nvSpPr>
          <p:cNvPr id="19" name="Text Box 78"/>
          <p:cNvSpPr txBox="1">
            <a:spLocks noChangeArrowheads="1"/>
          </p:cNvSpPr>
          <p:nvPr/>
        </p:nvSpPr>
        <p:spPr bwMode="auto">
          <a:xfrm>
            <a:off x="228600" y="6335713"/>
            <a:ext cx="8610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dirty="0">
                <a:solidFill>
                  <a:srgbClr val="FFFF00"/>
                </a:solidFill>
              </a:rPr>
              <a:t>(A normal, inelastic collision in which the TWO BODIES STICK TOGETHER.)</a:t>
            </a:r>
          </a:p>
        </p:txBody>
      </p:sp>
      <p:sp>
        <p:nvSpPr>
          <p:cNvPr id="20" name="Line 73"/>
          <p:cNvSpPr>
            <a:spLocks noChangeShapeType="1"/>
          </p:cNvSpPr>
          <p:nvPr/>
        </p:nvSpPr>
        <p:spPr bwMode="auto">
          <a:xfrm>
            <a:off x="0" y="2057400"/>
            <a:ext cx="9144000" cy="0"/>
          </a:xfrm>
          <a:prstGeom prst="line">
            <a:avLst/>
          </a:prstGeom>
          <a:noFill/>
          <a:ln w="76200" cmpd="tri">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extLst>
      <p:ext uri="{BB962C8B-B14F-4D97-AF65-F5344CB8AC3E}">
        <p14:creationId xmlns:p14="http://schemas.microsoft.com/office/powerpoint/2010/main" val="3543349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Collision example </a:t>
            </a:r>
            <a:r>
              <a:rPr lang="mr-IN" dirty="0"/>
              <a:t>–</a:t>
            </a:r>
            <a:r>
              <a:rPr lang="en-US" dirty="0"/>
              <a:t> problem 6.25</a:t>
            </a:r>
          </a:p>
        </p:txBody>
      </p:sp>
      <p:sp>
        <p:nvSpPr>
          <p:cNvPr id="3" name="Content Placeholder 2"/>
          <p:cNvSpPr>
            <a:spLocks noGrp="1"/>
          </p:cNvSpPr>
          <p:nvPr>
            <p:ph idx="1"/>
          </p:nvPr>
        </p:nvSpPr>
        <p:spPr/>
        <p:txBody>
          <a:bodyPr>
            <a:normAutofit lnSpcReduction="10000"/>
          </a:bodyPr>
          <a:lstStyle/>
          <a:p>
            <a:r>
              <a:rPr lang="en-US" dirty="0"/>
              <a:t> An astronaut in her space suit has a total mass of 87.0 kg, including suit and oxygen tank. Her tether line loses its attachment to her spacecraft while she's on a spacewalk. Initially at rest with respect to her spacecraft, she throws her 12.0-kg oxygen tank away from her spacecraft with a speed of 8.00 m/s to propel herself back toward it.  (Alternative: the ice pond problem.)</a:t>
            </a:r>
            <a:br>
              <a:rPr lang="en-US" dirty="0"/>
            </a:br>
            <a:endParaRPr lang="en-US" dirty="0"/>
          </a:p>
          <a:p>
            <a:pPr lvl="1"/>
            <a:r>
              <a:rPr lang="en-US" dirty="0"/>
              <a:t>(a) Determine the maximum distance she can be from the craft and still return within 2.00 min (the amount of time the air in her helmet remains breathable).</a:t>
            </a:r>
          </a:p>
          <a:p>
            <a:endParaRPr lang="en-US" sz="1800" dirty="0"/>
          </a:p>
          <a:p>
            <a:pPr lvl="1"/>
            <a:r>
              <a:rPr lang="en-US" dirty="0"/>
              <a:t>(b) Explain in terms of Newton's laws of motion why this strategy works.</a:t>
            </a:r>
          </a:p>
        </p:txBody>
      </p:sp>
    </p:spTree>
    <p:extLst>
      <p:ext uri="{BB962C8B-B14F-4D97-AF65-F5344CB8AC3E}">
        <p14:creationId xmlns:p14="http://schemas.microsoft.com/office/powerpoint/2010/main" val="17478014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62766"/>
          </a:xfrm>
        </p:spPr>
        <p:txBody>
          <a:bodyPr>
            <a:normAutofit/>
          </a:bodyPr>
          <a:lstStyle/>
          <a:p>
            <a:pPr algn="l"/>
            <a:r>
              <a:rPr lang="en-US" sz="2800" dirty="0"/>
              <a:t>Problem 6.25 (cont’d.)</a:t>
            </a:r>
          </a:p>
        </p:txBody>
      </p:sp>
      <p:sp>
        <p:nvSpPr>
          <p:cNvPr id="3" name="Content Placeholder 2"/>
          <p:cNvSpPr>
            <a:spLocks noGrp="1"/>
          </p:cNvSpPr>
          <p:nvPr>
            <p:ph idx="1"/>
          </p:nvPr>
        </p:nvSpPr>
        <p:spPr>
          <a:xfrm>
            <a:off x="257050" y="931128"/>
            <a:ext cx="8741984" cy="4525963"/>
          </a:xfrm>
        </p:spPr>
        <p:txBody>
          <a:bodyPr/>
          <a:lstStyle/>
          <a:p>
            <a:r>
              <a:rPr lang="en-US" dirty="0"/>
              <a:t> (a) Determine max distance in order to return in 2 min.  </a:t>
            </a:r>
          </a:p>
        </p:txBody>
      </p:sp>
      <p:graphicFrame>
        <p:nvGraphicFramePr>
          <p:cNvPr id="4" name="Object 5"/>
          <p:cNvGraphicFramePr>
            <a:graphicFrameLocks noChangeAspect="1"/>
          </p:cNvGraphicFramePr>
          <p:nvPr>
            <p:extLst>
              <p:ext uri="{D42A27DB-BD31-4B8C-83A1-F6EECF244321}">
                <p14:modId xmlns:p14="http://schemas.microsoft.com/office/powerpoint/2010/main" val="3347008893"/>
              </p:ext>
            </p:extLst>
          </p:nvPr>
        </p:nvGraphicFramePr>
        <p:xfrm>
          <a:off x="1895600" y="2548221"/>
          <a:ext cx="4673600" cy="1547813"/>
        </p:xfrm>
        <a:graphic>
          <a:graphicData uri="http://schemas.openxmlformats.org/presentationml/2006/ole">
            <mc:AlternateContent xmlns:mc="http://schemas.openxmlformats.org/markup-compatibility/2006">
              <mc:Choice xmlns:v="urn:schemas-microsoft-com:vml" Requires="v">
                <p:oleObj spid="_x0000_s2075" name="Equation" r:id="rId3" imgW="3073400" imgH="1016000" progId="Equation.DSMT4">
                  <p:embed/>
                </p:oleObj>
              </mc:Choice>
              <mc:Fallback>
                <p:oleObj name="Equation" r:id="rId3" imgW="3073400" imgH="1016000" progId="Equation.DSMT4">
                  <p:embed/>
                  <p:pic>
                    <p:nvPicPr>
                      <p:cNvPr id="4"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95600" y="2548221"/>
                        <a:ext cx="4673600" cy="1547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5" name="Text Box 15"/>
          <p:cNvSpPr txBox="1">
            <a:spLocks noChangeArrowheads="1"/>
          </p:cNvSpPr>
          <p:nvPr/>
        </p:nvSpPr>
        <p:spPr bwMode="auto">
          <a:xfrm>
            <a:off x="412875" y="1479834"/>
            <a:ext cx="847407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dirty="0">
                <a:solidFill>
                  <a:srgbClr val="C00000"/>
                </a:solidFill>
              </a:rPr>
              <a:t>The total momentum in the system to start with is zero, so that has to be the net, total momentum of the system throughout time (there are no external impulses acting to change the total momentum).  As such, we can write:</a:t>
            </a:r>
          </a:p>
        </p:txBody>
      </p:sp>
      <p:sp>
        <p:nvSpPr>
          <p:cNvPr id="6" name="Text Box 16"/>
          <p:cNvSpPr txBox="1">
            <a:spLocks noChangeArrowheads="1"/>
          </p:cNvSpPr>
          <p:nvPr/>
        </p:nvSpPr>
        <p:spPr bwMode="auto">
          <a:xfrm>
            <a:off x="412875" y="4424294"/>
            <a:ext cx="84740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dirty="0">
                <a:solidFill>
                  <a:srgbClr val="C00000"/>
                </a:solidFill>
              </a:rPr>
              <a:t>Traveling at 1.28 m/s for 120 seconds (2 minutes) means she can travel a distance of:</a:t>
            </a:r>
          </a:p>
        </p:txBody>
      </p:sp>
      <p:graphicFrame>
        <p:nvGraphicFramePr>
          <p:cNvPr id="7" name="Object 6"/>
          <p:cNvGraphicFramePr>
            <a:graphicFrameLocks noChangeAspect="1"/>
          </p:cNvGraphicFramePr>
          <p:nvPr>
            <p:extLst>
              <p:ext uri="{D42A27DB-BD31-4B8C-83A1-F6EECF244321}">
                <p14:modId xmlns:p14="http://schemas.microsoft.com/office/powerpoint/2010/main" val="3361925460"/>
              </p:ext>
            </p:extLst>
          </p:nvPr>
        </p:nvGraphicFramePr>
        <p:xfrm>
          <a:off x="1895600" y="5257800"/>
          <a:ext cx="4953000" cy="417513"/>
        </p:xfrm>
        <a:graphic>
          <a:graphicData uri="http://schemas.openxmlformats.org/presentationml/2006/ole">
            <mc:AlternateContent xmlns:mc="http://schemas.openxmlformats.org/markup-compatibility/2006">
              <mc:Choice xmlns:v="urn:schemas-microsoft-com:vml" Requires="v">
                <p:oleObj spid="_x0000_s2076" name="Equation" r:id="rId5" imgW="2730500" imgH="228600" progId="Equation.DSMT4">
                  <p:embed/>
                </p:oleObj>
              </mc:Choice>
              <mc:Fallback>
                <p:oleObj name="Equation" r:id="rId5" imgW="2730500" imgH="228600" progId="Equation.DSMT4">
                  <p:embed/>
                  <p:pic>
                    <p:nvPicPr>
                      <p:cNvPr id="7"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95600" y="5257800"/>
                        <a:ext cx="4953000" cy="4175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1969222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197" y="273206"/>
            <a:ext cx="8229600" cy="540834"/>
          </a:xfrm>
        </p:spPr>
        <p:txBody>
          <a:bodyPr/>
          <a:lstStyle/>
          <a:p>
            <a:pPr marL="0" indent="0">
              <a:buNone/>
            </a:pPr>
            <a:r>
              <a:rPr lang="en-US" dirty="0"/>
              <a:t>(b) Explain using Newton’s Laws</a:t>
            </a:r>
          </a:p>
        </p:txBody>
      </p:sp>
      <p:sp>
        <p:nvSpPr>
          <p:cNvPr id="4" name="Text Box 15"/>
          <p:cNvSpPr txBox="1">
            <a:spLocks noChangeArrowheads="1"/>
          </p:cNvSpPr>
          <p:nvPr/>
        </p:nvSpPr>
        <p:spPr bwMode="auto">
          <a:xfrm>
            <a:off x="334959" y="808128"/>
            <a:ext cx="8474075" cy="1723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800" dirty="0">
                <a:solidFill>
                  <a:srgbClr val="C00000"/>
                </a:solidFill>
              </a:rPr>
              <a:t>She applies a force to the tank that accelerates it to the right while it applies an equal and opposite force on her that accelerates her to the left.  The forces are the same, but as the masses are different, the accelerations will be different and will be governed by F=ma.</a:t>
            </a:r>
          </a:p>
          <a:p>
            <a:endParaRPr lang="en-US" altLang="en-US" sz="1600" dirty="0">
              <a:solidFill>
                <a:srgbClr val="C00000"/>
              </a:solidFill>
            </a:endParaRPr>
          </a:p>
          <a:p>
            <a:r>
              <a:rPr lang="en-US" altLang="en-US" sz="1800" dirty="0">
                <a:solidFill>
                  <a:srgbClr val="C00000"/>
                </a:solidFill>
              </a:rPr>
              <a:t>You’ve (probably) seen something like this in a movie</a:t>
            </a:r>
            <a:r>
              <a:rPr lang="mr-IN" altLang="en-US" sz="1800" dirty="0">
                <a:solidFill>
                  <a:srgbClr val="C00000"/>
                </a:solidFill>
              </a:rPr>
              <a:t>…</a:t>
            </a:r>
            <a:endParaRPr lang="en-US" altLang="en-US" sz="1800" dirty="0">
              <a:solidFill>
                <a:srgbClr val="C00000"/>
              </a:solidFill>
            </a:endParaRPr>
          </a:p>
        </p:txBody>
      </p:sp>
      <p:pic>
        <p:nvPicPr>
          <p:cNvPr id="5" name="Wall-E fire extinguisher clip">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089056" y="2666487"/>
            <a:ext cx="6965879" cy="3918307"/>
          </a:xfrm>
          <a:prstGeom prst="rect">
            <a:avLst/>
          </a:prstGeom>
        </p:spPr>
      </p:pic>
    </p:spTree>
    <p:extLst>
      <p:ext uri="{BB962C8B-B14F-4D97-AF65-F5344CB8AC3E}">
        <p14:creationId xmlns:p14="http://schemas.microsoft.com/office/powerpoint/2010/main" val="1000383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Speaking of space and astronauts</a:t>
            </a:r>
            <a:r>
              <a:rPr lang="mr-IN" dirty="0"/>
              <a:t>…</a:t>
            </a:r>
            <a:endParaRPr lang="en-US" dirty="0"/>
          </a:p>
        </p:txBody>
      </p:sp>
      <p:sp>
        <p:nvSpPr>
          <p:cNvPr id="3" name="Content Placeholder 2"/>
          <p:cNvSpPr>
            <a:spLocks noGrp="1"/>
          </p:cNvSpPr>
          <p:nvPr>
            <p:ph idx="1"/>
          </p:nvPr>
        </p:nvSpPr>
        <p:spPr/>
        <p:txBody>
          <a:bodyPr/>
          <a:lstStyle/>
          <a:p>
            <a:r>
              <a:rPr lang="en-US" sz="1800" dirty="0"/>
              <a:t>Three astronauts are hanging out in space and are bored out of their minds. They decide to play a game of “catch.” Astronaut 1, who is right next to Astronaut 2, grabs 2 and shoves him with velocity </a:t>
            </a:r>
            <a:r>
              <a:rPr lang="en-US" sz="1800" i="1" dirty="0"/>
              <a:t>v</a:t>
            </a:r>
            <a:r>
              <a:rPr lang="en-US" sz="1800" dirty="0"/>
              <a:t> towards Astronaut 3, who is a little distance away. Astronaut 3 catches 2, and then she shoves him back towards Astronaut 1. Assuming all three have roughly the same mass and the same pushing strength, how many “throws” will there be in the game?</a:t>
            </a:r>
          </a:p>
        </p:txBody>
      </p:sp>
      <p:grpSp>
        <p:nvGrpSpPr>
          <p:cNvPr id="8" name="Group 7"/>
          <p:cNvGrpSpPr/>
          <p:nvPr/>
        </p:nvGrpSpPr>
        <p:grpSpPr>
          <a:xfrm>
            <a:off x="1262693" y="3766220"/>
            <a:ext cx="6354057" cy="2058693"/>
            <a:chOff x="1618691" y="3684560"/>
            <a:chExt cx="6354057" cy="2058693"/>
          </a:xfrm>
        </p:grpSpPr>
        <p:pic>
          <p:nvPicPr>
            <p:cNvPr id="4" name="Picture 3"/>
            <p:cNvPicPr>
              <a:picLocks noChangeAspect="1"/>
            </p:cNvPicPr>
            <p:nvPr/>
          </p:nvPicPr>
          <p:blipFill rotWithShape="1">
            <a:blip r:embed="rId2"/>
            <a:srcRect l="26042" t="10906" r="28842" b="6111"/>
            <a:stretch/>
          </p:blipFill>
          <p:spPr>
            <a:xfrm>
              <a:off x="5332289" y="3698696"/>
              <a:ext cx="1489753" cy="2044557"/>
            </a:xfrm>
            <a:prstGeom prst="rect">
              <a:avLst/>
            </a:prstGeom>
          </p:spPr>
        </p:pic>
        <p:pic>
          <p:nvPicPr>
            <p:cNvPr id="5" name="Picture 4"/>
            <p:cNvPicPr>
              <a:picLocks noChangeAspect="1"/>
            </p:cNvPicPr>
            <p:nvPr/>
          </p:nvPicPr>
          <p:blipFill rotWithShape="1">
            <a:blip r:embed="rId2"/>
            <a:srcRect l="26042" t="10906" r="35687" b="6111"/>
            <a:stretch/>
          </p:blipFill>
          <p:spPr>
            <a:xfrm flipH="1">
              <a:off x="6709027" y="3698696"/>
              <a:ext cx="1263721" cy="2044557"/>
            </a:xfrm>
            <a:prstGeom prst="rect">
              <a:avLst/>
            </a:prstGeom>
          </p:spPr>
        </p:pic>
        <p:pic>
          <p:nvPicPr>
            <p:cNvPr id="6" name="Picture 5"/>
            <p:cNvPicPr>
              <a:picLocks noChangeAspect="1"/>
            </p:cNvPicPr>
            <p:nvPr/>
          </p:nvPicPr>
          <p:blipFill rotWithShape="1">
            <a:blip r:embed="rId2"/>
            <a:srcRect l="26042" t="10906" r="28842" b="6111"/>
            <a:stretch/>
          </p:blipFill>
          <p:spPr>
            <a:xfrm>
              <a:off x="1618691" y="3684560"/>
              <a:ext cx="1489753" cy="2044557"/>
            </a:xfrm>
            <a:prstGeom prst="rect">
              <a:avLst/>
            </a:prstGeom>
          </p:spPr>
        </p:pic>
        <p:sp>
          <p:nvSpPr>
            <p:cNvPr id="7" name="Rectangle 6"/>
            <p:cNvSpPr/>
            <p:nvPr/>
          </p:nvSpPr>
          <p:spPr>
            <a:xfrm>
              <a:off x="3108444" y="3698696"/>
              <a:ext cx="2234116" cy="2020824"/>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p:cNvSpPr txBox="1"/>
          <p:nvPr/>
        </p:nvSpPr>
        <p:spPr>
          <a:xfrm>
            <a:off x="6918107" y="3351123"/>
            <a:ext cx="698643" cy="369332"/>
          </a:xfrm>
          <a:prstGeom prst="rect">
            <a:avLst/>
          </a:prstGeom>
          <a:noFill/>
        </p:spPr>
        <p:txBody>
          <a:bodyPr wrap="square" rtlCol="0">
            <a:spAutoFit/>
          </a:bodyPr>
          <a:lstStyle/>
          <a:p>
            <a:r>
              <a:rPr lang="en-US"/>
              <a:t>1</a:t>
            </a:r>
          </a:p>
        </p:txBody>
      </p:sp>
      <p:sp>
        <p:nvSpPr>
          <p:cNvPr id="10" name="TextBox 9"/>
          <p:cNvSpPr txBox="1"/>
          <p:nvPr/>
        </p:nvSpPr>
        <p:spPr>
          <a:xfrm>
            <a:off x="5320217" y="3351123"/>
            <a:ext cx="698643" cy="369332"/>
          </a:xfrm>
          <a:prstGeom prst="rect">
            <a:avLst/>
          </a:prstGeom>
          <a:noFill/>
        </p:spPr>
        <p:txBody>
          <a:bodyPr wrap="square" rtlCol="0">
            <a:spAutoFit/>
          </a:bodyPr>
          <a:lstStyle/>
          <a:p>
            <a:r>
              <a:rPr lang="en-US" dirty="0"/>
              <a:t>2</a:t>
            </a:r>
          </a:p>
        </p:txBody>
      </p:sp>
      <p:sp>
        <p:nvSpPr>
          <p:cNvPr id="11" name="TextBox 10"/>
          <p:cNvSpPr txBox="1"/>
          <p:nvPr/>
        </p:nvSpPr>
        <p:spPr>
          <a:xfrm>
            <a:off x="1623827" y="3336987"/>
            <a:ext cx="698643" cy="369332"/>
          </a:xfrm>
          <a:prstGeom prst="rect">
            <a:avLst/>
          </a:prstGeom>
          <a:noFill/>
        </p:spPr>
        <p:txBody>
          <a:bodyPr wrap="square" rtlCol="0">
            <a:spAutoFit/>
          </a:bodyPr>
          <a:lstStyle/>
          <a:p>
            <a:r>
              <a:rPr lang="en-US" dirty="0"/>
              <a:t>3</a:t>
            </a:r>
          </a:p>
        </p:txBody>
      </p:sp>
    </p:spTree>
    <p:extLst>
      <p:ext uri="{BB962C8B-B14F-4D97-AF65-F5344CB8AC3E}">
        <p14:creationId xmlns:p14="http://schemas.microsoft.com/office/powerpoint/2010/main" val="3073772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Spring-gun explosion</a:t>
            </a:r>
          </a:p>
        </p:txBody>
      </p:sp>
      <p:sp>
        <p:nvSpPr>
          <p:cNvPr id="3" name="Content Placeholder 2"/>
          <p:cNvSpPr>
            <a:spLocks noGrp="1"/>
          </p:cNvSpPr>
          <p:nvPr>
            <p:ph idx="1"/>
          </p:nvPr>
        </p:nvSpPr>
        <p:spPr/>
        <p:txBody>
          <a:bodyPr/>
          <a:lstStyle/>
          <a:p>
            <a:r>
              <a:rPr lang="en-US" sz="1800" dirty="0"/>
              <a:t>A spring-gun of mass </a:t>
            </a:r>
            <a:r>
              <a:rPr lang="en-US" sz="1800" i="1" dirty="0"/>
              <a:t>m</a:t>
            </a:r>
            <a:r>
              <a:rPr lang="en-US" sz="1800" i="1" baseline="-25000" dirty="0"/>
              <a:t>g</a:t>
            </a:r>
            <a:r>
              <a:rPr lang="en-US" sz="1800" i="1" dirty="0"/>
              <a:t> = 2 kg</a:t>
            </a:r>
            <a:r>
              <a:rPr lang="en-US" sz="1800" dirty="0"/>
              <a:t> uses an ideal spring with </a:t>
            </a:r>
            <a:r>
              <a:rPr lang="en-US" sz="1800" i="1" dirty="0"/>
              <a:t>k = 120 N/m</a:t>
            </a:r>
            <a:r>
              <a:rPr lang="en-US" sz="1800" dirty="0"/>
              <a:t> to shoot a ball of mass </a:t>
            </a:r>
            <a:r>
              <a:rPr lang="en-US" sz="1800" i="1" dirty="0"/>
              <a:t>m</a:t>
            </a:r>
            <a:r>
              <a:rPr lang="en-US" sz="1800" i="1" baseline="-25000" dirty="0"/>
              <a:t>b</a:t>
            </a:r>
            <a:r>
              <a:rPr lang="en-US" sz="1800" i="1" dirty="0"/>
              <a:t> = 0.04 kg</a:t>
            </a:r>
            <a:r>
              <a:rPr lang="en-US" sz="1800" dirty="0"/>
              <a:t> out of its barrel. At a particular moment in time, the cocked gun and ball are moving backwards over a frictionless table with velocity </a:t>
            </a:r>
            <a:r>
              <a:rPr lang="en-US" sz="1800" i="1" dirty="0"/>
              <a:t>v</a:t>
            </a:r>
            <a:r>
              <a:rPr lang="en-US" sz="1800" i="1" baseline="-25000" dirty="0"/>
              <a:t>0</a:t>
            </a:r>
            <a:r>
              <a:rPr lang="en-US" sz="1800" i="1" dirty="0"/>
              <a:t> = 5 m/s</a:t>
            </a:r>
            <a:r>
              <a:rPr lang="en-US" sz="1800" dirty="0"/>
              <a:t> (the word backwards means when the gun is fired the bullet will move in the opposite direction of the gun’s motion). Relative to the table, what will the gun’s velocity (</a:t>
            </a:r>
            <a:r>
              <a:rPr lang="en-US" sz="1800" i="1" dirty="0"/>
              <a:t>v</a:t>
            </a:r>
            <a:r>
              <a:rPr lang="en-US" sz="1800" i="1" baseline="-25000" dirty="0"/>
              <a:t>g</a:t>
            </a:r>
            <a:r>
              <a:rPr lang="en-US" sz="1800" dirty="0"/>
              <a:t>) and the ball’s velocity (</a:t>
            </a:r>
            <a:r>
              <a:rPr lang="en-US" sz="1800" i="1" dirty="0" err="1"/>
              <a:t>v</a:t>
            </a:r>
            <a:r>
              <a:rPr lang="en-US" sz="1800" i="1" baseline="-25000" dirty="0" err="1"/>
              <a:t>b</a:t>
            </a:r>
            <a:r>
              <a:rPr lang="en-US" sz="1800" dirty="0"/>
              <a:t>) be just after firing? Assume the spring is compressed a distance </a:t>
            </a:r>
            <a:r>
              <a:rPr lang="en-US" sz="1800" i="1" dirty="0"/>
              <a:t>x = 0.15 m</a:t>
            </a:r>
            <a:r>
              <a:rPr lang="en-US" sz="1800" dirty="0"/>
              <a:t> when the gun is cocked.</a:t>
            </a:r>
          </a:p>
        </p:txBody>
      </p:sp>
      <p:sp>
        <p:nvSpPr>
          <p:cNvPr id="4" name="Rectangle 3"/>
          <p:cNvSpPr/>
          <p:nvPr/>
        </p:nvSpPr>
        <p:spPr>
          <a:xfrm>
            <a:off x="2116476" y="4191856"/>
            <a:ext cx="1366463" cy="123290"/>
          </a:xfrm>
          <a:prstGeom prst="rect">
            <a:avLst/>
          </a:prstGeom>
          <a:solidFill>
            <a:srgbClr val="00F30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2116476" y="4243227"/>
            <a:ext cx="226032" cy="308225"/>
          </a:xfrm>
          <a:prstGeom prst="rect">
            <a:avLst/>
          </a:prstGeom>
          <a:solidFill>
            <a:srgbClr val="00F30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c 5"/>
          <p:cNvSpPr/>
          <p:nvPr/>
        </p:nvSpPr>
        <p:spPr>
          <a:xfrm rot="5400000">
            <a:off x="2208948" y="4171311"/>
            <a:ext cx="246580" cy="256854"/>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Freeform 6"/>
          <p:cNvSpPr/>
          <p:nvPr/>
        </p:nvSpPr>
        <p:spPr>
          <a:xfrm>
            <a:off x="2352782" y="4189343"/>
            <a:ext cx="237240" cy="125803"/>
          </a:xfrm>
          <a:custGeom>
            <a:avLst/>
            <a:gdLst>
              <a:gd name="connsiteX0" fmla="*/ 0 w 237240"/>
              <a:gd name="connsiteY0" fmla="*/ 125803 h 125803"/>
              <a:gd name="connsiteX1" fmla="*/ 10274 w 237240"/>
              <a:gd name="connsiteY1" fmla="*/ 33336 h 125803"/>
              <a:gd name="connsiteX2" fmla="*/ 41097 w 237240"/>
              <a:gd name="connsiteY2" fmla="*/ 23061 h 125803"/>
              <a:gd name="connsiteX3" fmla="*/ 51371 w 237240"/>
              <a:gd name="connsiteY3" fmla="*/ 64158 h 125803"/>
              <a:gd name="connsiteX4" fmla="*/ 61645 w 237240"/>
              <a:gd name="connsiteY4" fmla="*/ 94981 h 125803"/>
              <a:gd name="connsiteX5" fmla="*/ 82193 w 237240"/>
              <a:gd name="connsiteY5" fmla="*/ 74432 h 125803"/>
              <a:gd name="connsiteX6" fmla="*/ 113016 w 237240"/>
              <a:gd name="connsiteY6" fmla="*/ 43610 h 125803"/>
              <a:gd name="connsiteX7" fmla="*/ 143838 w 237240"/>
              <a:gd name="connsiteY7" fmla="*/ 94981 h 125803"/>
              <a:gd name="connsiteX8" fmla="*/ 154112 w 237240"/>
              <a:gd name="connsiteY8" fmla="*/ 125803 h 125803"/>
              <a:gd name="connsiteX9" fmla="*/ 164387 w 237240"/>
              <a:gd name="connsiteY9" fmla="*/ 94981 h 125803"/>
              <a:gd name="connsiteX10" fmla="*/ 174661 w 237240"/>
              <a:gd name="connsiteY10" fmla="*/ 2513 h 125803"/>
              <a:gd name="connsiteX11" fmla="*/ 195209 w 237240"/>
              <a:gd name="connsiteY11" fmla="*/ 64158 h 125803"/>
              <a:gd name="connsiteX12" fmla="*/ 215757 w 237240"/>
              <a:gd name="connsiteY12" fmla="*/ 94981 h 125803"/>
              <a:gd name="connsiteX13" fmla="*/ 236306 w 237240"/>
              <a:gd name="connsiteY13" fmla="*/ 23061 h 125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7240" h="125803">
                <a:moveTo>
                  <a:pt x="0" y="125803"/>
                </a:moveTo>
                <a:cubicBezTo>
                  <a:pt x="3425" y="94981"/>
                  <a:pt x="-1244" y="62130"/>
                  <a:pt x="10274" y="33336"/>
                </a:cubicBezTo>
                <a:cubicBezTo>
                  <a:pt x="14296" y="23280"/>
                  <a:pt x="32433" y="16563"/>
                  <a:pt x="41097" y="23061"/>
                </a:cubicBezTo>
                <a:cubicBezTo>
                  <a:pt x="52394" y="31533"/>
                  <a:pt x="47492" y="50581"/>
                  <a:pt x="51371" y="64158"/>
                </a:cubicBezTo>
                <a:cubicBezTo>
                  <a:pt x="54346" y="74571"/>
                  <a:pt x="58220" y="84707"/>
                  <a:pt x="61645" y="94981"/>
                </a:cubicBezTo>
                <a:cubicBezTo>
                  <a:pt x="68494" y="88131"/>
                  <a:pt x="78377" y="83335"/>
                  <a:pt x="82193" y="74432"/>
                </a:cubicBezTo>
                <a:cubicBezTo>
                  <a:pt x="104106" y="23301"/>
                  <a:pt x="74717" y="5311"/>
                  <a:pt x="113016" y="43610"/>
                </a:cubicBezTo>
                <a:cubicBezTo>
                  <a:pt x="142120" y="130923"/>
                  <a:pt x="101530" y="24466"/>
                  <a:pt x="143838" y="94981"/>
                </a:cubicBezTo>
                <a:cubicBezTo>
                  <a:pt x="149410" y="104267"/>
                  <a:pt x="150687" y="115529"/>
                  <a:pt x="154112" y="125803"/>
                </a:cubicBezTo>
                <a:cubicBezTo>
                  <a:pt x="157537" y="115529"/>
                  <a:pt x="162607" y="105663"/>
                  <a:pt x="164387" y="94981"/>
                </a:cubicBezTo>
                <a:cubicBezTo>
                  <a:pt x="169486" y="64391"/>
                  <a:pt x="152732" y="24442"/>
                  <a:pt x="174661" y="2513"/>
                </a:cubicBezTo>
                <a:cubicBezTo>
                  <a:pt x="189977" y="-12803"/>
                  <a:pt x="183195" y="46136"/>
                  <a:pt x="195209" y="64158"/>
                </a:cubicBezTo>
                <a:lnTo>
                  <a:pt x="215757" y="94981"/>
                </a:lnTo>
                <a:cubicBezTo>
                  <a:pt x="243905" y="52760"/>
                  <a:pt x="236306" y="76506"/>
                  <a:pt x="236306" y="2306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2609641" y="4186725"/>
            <a:ext cx="128424" cy="128424"/>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p:nvCxnSpPr>
        <p:spPr>
          <a:xfrm>
            <a:off x="2609641" y="3924728"/>
            <a:ext cx="0" cy="626724"/>
          </a:xfrm>
          <a:prstGeom prst="line">
            <a:avLst/>
          </a:prstGeom>
          <a:ln>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2916154" y="3919591"/>
            <a:ext cx="0" cy="626724"/>
          </a:xfrm>
          <a:prstGeom prst="line">
            <a:avLst/>
          </a:prstGeom>
          <a:ln>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460665" y="3641405"/>
            <a:ext cx="770562" cy="307777"/>
          </a:xfrm>
          <a:prstGeom prst="rect">
            <a:avLst/>
          </a:prstGeom>
          <a:noFill/>
        </p:spPr>
        <p:txBody>
          <a:bodyPr wrap="square" rtlCol="0">
            <a:spAutoFit/>
          </a:bodyPr>
          <a:lstStyle/>
          <a:p>
            <a:r>
              <a:rPr lang="en-US" sz="1400">
                <a:latin typeface="Palatino Linotype" charset="0"/>
                <a:ea typeface="Palatino Linotype" charset="0"/>
                <a:cs typeface="Palatino Linotype" charset="0"/>
              </a:rPr>
              <a:t>0.15 m</a:t>
            </a:r>
          </a:p>
        </p:txBody>
      </p:sp>
      <p:sp>
        <p:nvSpPr>
          <p:cNvPr id="13" name="TextBox 12"/>
          <p:cNvSpPr txBox="1"/>
          <p:nvPr/>
        </p:nvSpPr>
        <p:spPr>
          <a:xfrm>
            <a:off x="2691829" y="4502880"/>
            <a:ext cx="791110" cy="307777"/>
          </a:xfrm>
          <a:prstGeom prst="rect">
            <a:avLst/>
          </a:prstGeom>
          <a:noFill/>
        </p:spPr>
        <p:txBody>
          <a:bodyPr wrap="square" rtlCol="0">
            <a:spAutoFit/>
          </a:bodyPr>
          <a:lstStyle/>
          <a:p>
            <a:r>
              <a:rPr lang="en-US" sz="1400">
                <a:latin typeface="Palatino Linotype" charset="0"/>
                <a:ea typeface="Palatino Linotype" charset="0"/>
                <a:cs typeface="Palatino Linotype" charset="0"/>
              </a:rPr>
              <a:t>x = 0</a:t>
            </a:r>
          </a:p>
        </p:txBody>
      </p:sp>
      <p:cxnSp>
        <p:nvCxnSpPr>
          <p:cNvPr id="15" name="Straight Arrow Connector 14"/>
          <p:cNvCxnSpPr/>
          <p:nvPr/>
        </p:nvCxnSpPr>
        <p:spPr>
          <a:xfrm flipH="1">
            <a:off x="1268860" y="4237940"/>
            <a:ext cx="83220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202081" y="3886216"/>
            <a:ext cx="1407559" cy="338554"/>
          </a:xfrm>
          <a:prstGeom prst="rect">
            <a:avLst/>
          </a:prstGeom>
          <a:noFill/>
        </p:spPr>
        <p:txBody>
          <a:bodyPr wrap="square" rtlCol="0">
            <a:spAutoFit/>
          </a:bodyPr>
          <a:lstStyle/>
          <a:p>
            <a:r>
              <a:rPr lang="en-US" sz="1600" dirty="0">
                <a:latin typeface="Palatino Linotype" charset="0"/>
                <a:ea typeface="Palatino Linotype" charset="0"/>
                <a:cs typeface="Palatino Linotype" charset="0"/>
              </a:rPr>
              <a:t>v</a:t>
            </a:r>
            <a:r>
              <a:rPr lang="en-US" sz="1600" baseline="-25000" dirty="0">
                <a:latin typeface="Palatino Linotype" charset="0"/>
                <a:ea typeface="Palatino Linotype" charset="0"/>
                <a:cs typeface="Palatino Linotype" charset="0"/>
              </a:rPr>
              <a:t>0</a:t>
            </a:r>
            <a:r>
              <a:rPr lang="en-US" sz="1600" dirty="0">
                <a:latin typeface="Palatino Linotype" charset="0"/>
                <a:ea typeface="Palatino Linotype" charset="0"/>
                <a:cs typeface="Palatino Linotype" charset="0"/>
              </a:rPr>
              <a:t> = 5 m/s</a:t>
            </a:r>
          </a:p>
        </p:txBody>
      </p:sp>
      <p:sp>
        <p:nvSpPr>
          <p:cNvPr id="9" name="Rectangle 8"/>
          <p:cNvSpPr/>
          <p:nvPr/>
        </p:nvSpPr>
        <p:spPr>
          <a:xfrm>
            <a:off x="4247346" y="3868273"/>
            <a:ext cx="4572000" cy="2031325"/>
          </a:xfrm>
          <a:prstGeom prst="rect">
            <a:avLst/>
          </a:prstGeom>
        </p:spPr>
        <p:txBody>
          <a:bodyPr>
            <a:spAutoFit/>
          </a:bodyPr>
          <a:lstStyle/>
          <a:p>
            <a:pPr lvl="1"/>
            <a:r>
              <a:rPr lang="en-US" i="1" dirty="0">
                <a:solidFill>
                  <a:srgbClr val="C00000"/>
                </a:solidFill>
                <a:latin typeface="Times New Roman" charset="0"/>
                <a:ea typeface="Times New Roman" charset="0"/>
                <a:cs typeface="Times New Roman" charset="0"/>
              </a:rPr>
              <a:t>Where is energy conserved?</a:t>
            </a:r>
          </a:p>
          <a:p>
            <a:pPr lvl="1"/>
            <a:endParaRPr lang="en-US" i="1" dirty="0">
              <a:solidFill>
                <a:srgbClr val="C00000"/>
              </a:solidFill>
              <a:latin typeface="Times New Roman" charset="0"/>
              <a:ea typeface="Times New Roman" charset="0"/>
              <a:cs typeface="Times New Roman" charset="0"/>
            </a:endParaRPr>
          </a:p>
          <a:p>
            <a:pPr lvl="1"/>
            <a:r>
              <a:rPr lang="en-US" i="1" dirty="0">
                <a:solidFill>
                  <a:srgbClr val="C00000"/>
                </a:solidFill>
                <a:latin typeface="Times New Roman" charset="0"/>
                <a:ea typeface="Times New Roman" charset="0"/>
                <a:cs typeface="Times New Roman" charset="0"/>
              </a:rPr>
              <a:t>Where is energy not conserved?</a:t>
            </a:r>
          </a:p>
          <a:p>
            <a:pPr lvl="1"/>
            <a:endParaRPr lang="en-US" i="1" dirty="0">
              <a:solidFill>
                <a:srgbClr val="C00000"/>
              </a:solidFill>
              <a:latin typeface="Times New Roman" charset="0"/>
              <a:ea typeface="Times New Roman" charset="0"/>
              <a:cs typeface="Times New Roman" charset="0"/>
            </a:endParaRPr>
          </a:p>
          <a:p>
            <a:pPr lvl="1"/>
            <a:r>
              <a:rPr lang="en-US" i="1" dirty="0">
                <a:solidFill>
                  <a:srgbClr val="C00000"/>
                </a:solidFill>
                <a:latin typeface="Times New Roman" charset="0"/>
                <a:ea typeface="Times New Roman" charset="0"/>
                <a:cs typeface="Times New Roman" charset="0"/>
              </a:rPr>
              <a:t>Where is momentum conserved?</a:t>
            </a:r>
          </a:p>
          <a:p>
            <a:pPr lvl="1"/>
            <a:endParaRPr lang="en-US" i="1" dirty="0">
              <a:solidFill>
                <a:srgbClr val="C00000"/>
              </a:solidFill>
              <a:latin typeface="Times New Roman" charset="0"/>
              <a:ea typeface="Times New Roman" charset="0"/>
              <a:cs typeface="Times New Roman" charset="0"/>
            </a:endParaRPr>
          </a:p>
          <a:p>
            <a:pPr lvl="1"/>
            <a:r>
              <a:rPr lang="en-US" i="1" dirty="0">
                <a:solidFill>
                  <a:srgbClr val="C00000"/>
                </a:solidFill>
                <a:latin typeface="Times New Roman" charset="0"/>
                <a:ea typeface="Times New Roman" charset="0"/>
                <a:cs typeface="Times New Roman" charset="0"/>
              </a:rPr>
              <a:t>Where is momentum not conserved?</a:t>
            </a:r>
          </a:p>
        </p:txBody>
      </p:sp>
    </p:spTree>
    <p:extLst>
      <p:ext uri="{BB962C8B-B14F-4D97-AF65-F5344CB8AC3E}">
        <p14:creationId xmlns:p14="http://schemas.microsoft.com/office/powerpoint/2010/main" val="27163373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Spring-gun explosion</a:t>
            </a:r>
          </a:p>
        </p:txBody>
      </p:sp>
      <p:sp>
        <p:nvSpPr>
          <p:cNvPr id="4" name="TextBox 3"/>
          <p:cNvSpPr txBox="1"/>
          <p:nvPr/>
        </p:nvSpPr>
        <p:spPr>
          <a:xfrm>
            <a:off x="500608" y="1294544"/>
            <a:ext cx="8188503" cy="338554"/>
          </a:xfrm>
          <a:prstGeom prst="rect">
            <a:avLst/>
          </a:prstGeom>
          <a:noFill/>
        </p:spPr>
        <p:txBody>
          <a:bodyPr wrap="square" rtlCol="0">
            <a:spAutoFit/>
          </a:bodyPr>
          <a:lstStyle/>
          <a:p>
            <a:r>
              <a:rPr lang="en-US" sz="1600">
                <a:solidFill>
                  <a:srgbClr val="C00000"/>
                </a:solidFill>
                <a:latin typeface="Palatino Linotype" charset="0"/>
                <a:ea typeface="Palatino Linotype" charset="0"/>
                <a:cs typeface="Palatino Linotype" charset="0"/>
              </a:rPr>
              <a:t>We know momentum is conserved before and after the “explosion.” So we can write:</a:t>
            </a:r>
          </a:p>
        </p:txBody>
      </p:sp>
      <mc:AlternateContent xmlns:mc="http://schemas.openxmlformats.org/markup-compatibility/2006" xmlns:a14="http://schemas.microsoft.com/office/drawing/2010/main">
        <mc:Choice Requires="a14">
          <p:sp>
            <p:nvSpPr>
              <p:cNvPr id="6" name="TextBox 5"/>
              <p:cNvSpPr txBox="1"/>
              <p:nvPr/>
            </p:nvSpPr>
            <p:spPr>
              <a:xfrm>
                <a:off x="3138754" y="1776175"/>
                <a:ext cx="1815625" cy="2992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l-GR" i="1" smtClean="0">
                          <a:latin typeface="Cambria Math" charset="0"/>
                          <a:ea typeface="Cambria Math" charset="0"/>
                          <a:cs typeface="Cambria Math" charset="0"/>
                        </a:rPr>
                        <m:t>Σ</m:t>
                      </m:r>
                      <m:sSub>
                        <m:sSubPr>
                          <m:ctrlPr>
                            <a:rPr lang="en-US" i="1" smtClean="0">
                              <a:latin typeface="Cambria Math" panose="02040503050406030204" pitchFamily="18" charset="0"/>
                              <a:ea typeface="Cambria Math" charset="0"/>
                              <a:cs typeface="Cambria Math" charset="0"/>
                            </a:rPr>
                          </m:ctrlPr>
                        </m:sSubPr>
                        <m:e>
                          <m:r>
                            <a:rPr lang="en-US" b="0" i="1" smtClean="0">
                              <a:latin typeface="Cambria Math" charset="0"/>
                              <a:ea typeface="Cambria Math" charset="0"/>
                              <a:cs typeface="Cambria Math" charset="0"/>
                            </a:rPr>
                            <m:t>𝑝</m:t>
                          </m:r>
                        </m:e>
                        <m:sub>
                          <m:r>
                            <a:rPr lang="en-US" b="0" i="1" smtClean="0">
                              <a:latin typeface="Cambria Math" charset="0"/>
                              <a:ea typeface="Cambria Math" charset="0"/>
                              <a:cs typeface="Cambria Math" charset="0"/>
                            </a:rPr>
                            <m:t>𝑖</m:t>
                          </m:r>
                        </m:sub>
                      </m:sSub>
                      <m:r>
                        <a:rPr lang="en-US" b="0" i="1" smtClean="0">
                          <a:latin typeface="Cambria Math" charset="0"/>
                          <a:ea typeface="Cambria Math" charset="0"/>
                          <a:cs typeface="Cambria Math" charset="0"/>
                        </a:rPr>
                        <m:t>+</m:t>
                      </m:r>
                      <m:r>
                        <m:rPr>
                          <m:sty m:val="p"/>
                        </m:rPr>
                        <a:rPr lang="el-GR" b="0" i="1" smtClean="0">
                          <a:latin typeface="Cambria Math" charset="0"/>
                          <a:ea typeface="Cambria Math" charset="0"/>
                          <a:cs typeface="Cambria Math" charset="0"/>
                        </a:rPr>
                        <m:t>Σ</m:t>
                      </m:r>
                      <m:r>
                        <a:rPr lang="en-US" b="0" i="1" smtClean="0">
                          <a:latin typeface="Cambria Math" charset="0"/>
                          <a:ea typeface="Cambria Math" charset="0"/>
                          <a:cs typeface="Cambria Math" charset="0"/>
                        </a:rPr>
                        <m:t>𝐹</m:t>
                      </m:r>
                      <m:r>
                        <m:rPr>
                          <m:sty m:val="p"/>
                        </m:rPr>
                        <a:rPr lang="el-GR" b="0" i="1" smtClean="0">
                          <a:latin typeface="Cambria Math" charset="0"/>
                          <a:ea typeface="Cambria Math" charset="0"/>
                          <a:cs typeface="Cambria Math" charset="0"/>
                        </a:rPr>
                        <m:t>Δ</m:t>
                      </m:r>
                      <m:r>
                        <a:rPr lang="en-US" b="0" i="1" smtClean="0">
                          <a:latin typeface="Cambria Math" charset="0"/>
                          <a:ea typeface="Cambria Math" charset="0"/>
                          <a:cs typeface="Cambria Math" charset="0"/>
                        </a:rPr>
                        <m:t>𝑡</m:t>
                      </m:r>
                      <m:r>
                        <a:rPr lang="en-US" b="0" i="1" smtClean="0">
                          <a:latin typeface="Cambria Math" charset="0"/>
                          <a:ea typeface="Cambria Math" charset="0"/>
                          <a:cs typeface="Cambria Math" charset="0"/>
                        </a:rPr>
                        <m:t>=</m:t>
                      </m:r>
                      <m:r>
                        <m:rPr>
                          <m:sty m:val="p"/>
                        </m:rPr>
                        <a:rPr lang="el-GR" b="0" i="1" smtClean="0">
                          <a:latin typeface="Cambria Math" charset="0"/>
                          <a:ea typeface="Cambria Math" charset="0"/>
                          <a:cs typeface="Cambria Math" charset="0"/>
                        </a:rPr>
                        <m:t>Σ</m:t>
                      </m:r>
                      <m:sSub>
                        <m:sSubPr>
                          <m:ctrlPr>
                            <a:rPr lang="en-US" b="0" i="1" smtClean="0">
                              <a:latin typeface="Cambria Math" panose="02040503050406030204" pitchFamily="18" charset="0"/>
                              <a:ea typeface="Cambria Math" charset="0"/>
                              <a:cs typeface="Cambria Math" charset="0"/>
                            </a:rPr>
                          </m:ctrlPr>
                        </m:sSubPr>
                        <m:e>
                          <m:r>
                            <a:rPr lang="en-US" b="0" i="1" smtClean="0">
                              <a:latin typeface="Cambria Math" charset="0"/>
                              <a:ea typeface="Cambria Math" charset="0"/>
                              <a:cs typeface="Cambria Math" charset="0"/>
                            </a:rPr>
                            <m:t>𝑝</m:t>
                          </m:r>
                        </m:e>
                        <m:sub>
                          <m:r>
                            <a:rPr lang="en-US" b="0" i="1" smtClean="0">
                              <a:latin typeface="Cambria Math" charset="0"/>
                              <a:ea typeface="Cambria Math" charset="0"/>
                              <a:cs typeface="Cambria Math" charset="0"/>
                            </a:rPr>
                            <m:t>𝑓</m:t>
                          </m:r>
                        </m:sub>
                      </m:sSub>
                    </m:oMath>
                  </m:oMathPara>
                </a14:m>
                <a:endParaRPr lang="en-US" b="0" dirty="0">
                  <a:ea typeface="Cambria Math" charset="0"/>
                  <a:cs typeface="Cambria Math" charset="0"/>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3138754" y="1776175"/>
                <a:ext cx="1815625" cy="299249"/>
              </a:xfrm>
              <a:prstGeom prst="rect">
                <a:avLst/>
              </a:prstGeom>
              <a:blipFill rotWithShape="0">
                <a:blip r:embed="rId2"/>
                <a:stretch>
                  <a:fillRect l="-2349" r="-2013" b="-285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2784926" y="2075424"/>
                <a:ext cx="3256597" cy="39190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i="1" smtClean="0">
                              <a:latin typeface="Cambria Math" panose="02040503050406030204" pitchFamily="18" charset="0"/>
                            </a:rPr>
                          </m:ctrlPr>
                        </m:sSubPr>
                        <m:e>
                          <m:r>
                            <a:rPr lang="en-US" i="1">
                              <a:latin typeface="Cambria Math" charset="0"/>
                            </a:rPr>
                            <m:t>𝑚</m:t>
                          </m:r>
                        </m:e>
                        <m:sub>
                          <m:r>
                            <a:rPr lang="en-US" i="1">
                              <a:latin typeface="Cambria Math" charset="0"/>
                            </a:rPr>
                            <m:t>𝑔</m:t>
                          </m:r>
                        </m:sub>
                      </m:sSub>
                      <m:sSub>
                        <m:sSubPr>
                          <m:ctrlPr>
                            <a:rPr lang="en-US" i="1">
                              <a:latin typeface="Cambria Math" panose="02040503050406030204" pitchFamily="18" charset="0"/>
                            </a:rPr>
                          </m:ctrlPr>
                        </m:sSubPr>
                        <m:e>
                          <m:r>
                            <a:rPr lang="en-US" i="1">
                              <a:latin typeface="Cambria Math" charset="0"/>
                            </a:rPr>
                            <m:t>𝑣</m:t>
                          </m:r>
                        </m:e>
                        <m:sub>
                          <m:r>
                            <a:rPr lang="en-US" i="1">
                              <a:latin typeface="Cambria Math" charset="0"/>
                            </a:rPr>
                            <m:t>0</m:t>
                          </m:r>
                        </m:sub>
                      </m:sSub>
                      <m:r>
                        <a:rPr lang="en-US" i="1">
                          <a:latin typeface="Cambria Math" charset="0"/>
                        </a:rPr>
                        <m:t>+</m:t>
                      </m:r>
                      <m:sSub>
                        <m:sSubPr>
                          <m:ctrlPr>
                            <a:rPr lang="en-US" i="1">
                              <a:latin typeface="Cambria Math" panose="02040503050406030204" pitchFamily="18" charset="0"/>
                            </a:rPr>
                          </m:ctrlPr>
                        </m:sSubPr>
                        <m:e>
                          <m:r>
                            <a:rPr lang="en-US" i="1">
                              <a:latin typeface="Cambria Math" charset="0"/>
                            </a:rPr>
                            <m:t>𝑚</m:t>
                          </m:r>
                        </m:e>
                        <m:sub>
                          <m:r>
                            <a:rPr lang="en-US" i="1">
                              <a:latin typeface="Cambria Math" charset="0"/>
                            </a:rPr>
                            <m:t>𝑏</m:t>
                          </m:r>
                        </m:sub>
                      </m:sSub>
                      <m:sSub>
                        <m:sSubPr>
                          <m:ctrlPr>
                            <a:rPr lang="en-US" i="1">
                              <a:latin typeface="Cambria Math" panose="02040503050406030204" pitchFamily="18" charset="0"/>
                            </a:rPr>
                          </m:ctrlPr>
                        </m:sSubPr>
                        <m:e>
                          <m:r>
                            <a:rPr lang="en-US" i="1">
                              <a:latin typeface="Cambria Math" charset="0"/>
                            </a:rPr>
                            <m:t>𝑣</m:t>
                          </m:r>
                        </m:e>
                        <m:sub>
                          <m:r>
                            <a:rPr lang="en-US" i="1">
                              <a:latin typeface="Cambria Math" charset="0"/>
                            </a:rPr>
                            <m:t>0</m:t>
                          </m:r>
                        </m:sub>
                      </m:sSub>
                      <m:r>
                        <a:rPr lang="en-US" i="1">
                          <a:latin typeface="Cambria Math" charset="0"/>
                        </a:rPr>
                        <m:t>=</m:t>
                      </m:r>
                      <m:sSub>
                        <m:sSubPr>
                          <m:ctrlPr>
                            <a:rPr lang="en-US" i="1">
                              <a:latin typeface="Cambria Math" panose="02040503050406030204" pitchFamily="18" charset="0"/>
                            </a:rPr>
                          </m:ctrlPr>
                        </m:sSubPr>
                        <m:e>
                          <m:r>
                            <a:rPr lang="en-US" i="1">
                              <a:latin typeface="Cambria Math" charset="0"/>
                            </a:rPr>
                            <m:t>𝑚</m:t>
                          </m:r>
                        </m:e>
                        <m:sub>
                          <m:r>
                            <a:rPr lang="en-US" i="1">
                              <a:latin typeface="Cambria Math" charset="0"/>
                            </a:rPr>
                            <m:t>𝑔</m:t>
                          </m:r>
                        </m:sub>
                      </m:sSub>
                      <m:sSub>
                        <m:sSubPr>
                          <m:ctrlPr>
                            <a:rPr lang="en-US" i="1">
                              <a:latin typeface="Cambria Math" panose="02040503050406030204" pitchFamily="18" charset="0"/>
                            </a:rPr>
                          </m:ctrlPr>
                        </m:sSubPr>
                        <m:e>
                          <m:r>
                            <a:rPr lang="en-US" i="1">
                              <a:latin typeface="Cambria Math" charset="0"/>
                            </a:rPr>
                            <m:t>𝑣</m:t>
                          </m:r>
                        </m:e>
                        <m:sub>
                          <m:r>
                            <a:rPr lang="en-US" i="1">
                              <a:latin typeface="Cambria Math" charset="0"/>
                            </a:rPr>
                            <m:t>𝑔</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charset="0"/>
                            </a:rPr>
                            <m:t>𝑚</m:t>
                          </m:r>
                        </m:e>
                        <m:sub>
                          <m:r>
                            <a:rPr lang="en-US" i="1">
                              <a:latin typeface="Cambria Math" charset="0"/>
                            </a:rPr>
                            <m:t>𝑏</m:t>
                          </m:r>
                        </m:sub>
                      </m:sSub>
                      <m:sSub>
                        <m:sSubPr>
                          <m:ctrlPr>
                            <a:rPr lang="en-US" i="1">
                              <a:latin typeface="Cambria Math" panose="02040503050406030204" pitchFamily="18" charset="0"/>
                            </a:rPr>
                          </m:ctrlPr>
                        </m:sSubPr>
                        <m:e>
                          <m:r>
                            <a:rPr lang="en-US" i="1">
                              <a:latin typeface="Cambria Math" charset="0"/>
                            </a:rPr>
                            <m:t>𝑣</m:t>
                          </m:r>
                        </m:e>
                        <m:sub>
                          <m:r>
                            <a:rPr lang="en-US" i="1">
                              <a:latin typeface="Cambria Math" charset="0"/>
                            </a:rPr>
                            <m:t>𝑏</m:t>
                          </m:r>
                        </m:sub>
                      </m:sSub>
                    </m:oMath>
                  </m:oMathPara>
                </a14:m>
                <a:endParaRPr lang="en-US" dirty="0"/>
              </a:p>
            </p:txBody>
          </p:sp>
        </mc:Choice>
        <mc:Fallback xmlns="">
          <p:sp>
            <p:nvSpPr>
              <p:cNvPr id="7" name="Rectangle 6"/>
              <p:cNvSpPr>
                <a:spLocks noRot="1" noChangeAspect="1" noMove="1" noResize="1" noEditPoints="1" noAdjustHandles="1" noChangeArrowheads="1" noChangeShapeType="1" noTextEdit="1"/>
              </p:cNvSpPr>
              <p:nvPr/>
            </p:nvSpPr>
            <p:spPr>
              <a:xfrm>
                <a:off x="2784926" y="2075424"/>
                <a:ext cx="3256597" cy="391902"/>
              </a:xfrm>
              <a:prstGeom prst="rect">
                <a:avLst/>
              </a:prstGeom>
              <a:blipFill>
                <a:blip r:embed="rId3"/>
                <a:stretch>
                  <a:fillRect b="-312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3559996" y="2581324"/>
                <a:ext cx="3170034" cy="65665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charset="0"/>
                          <a:ea typeface="Cambria Math" charset="0"/>
                          <a:cs typeface="Cambria Math" charset="0"/>
                        </a:rPr>
                        <m:t>⟹</m:t>
                      </m:r>
                      <m:r>
                        <a:rPr lang="en-US" b="0" i="1" smtClean="0">
                          <a:latin typeface="Cambria Math" charset="0"/>
                          <a:ea typeface="Cambria Math" charset="0"/>
                          <a:cs typeface="Cambria Math" charset="0"/>
                        </a:rPr>
                        <m:t>  </m:t>
                      </m:r>
                      <m:sSub>
                        <m:sSubPr>
                          <m:ctrlPr>
                            <a:rPr lang="en-US" b="0" i="1" smtClean="0">
                              <a:latin typeface="Cambria Math" panose="02040503050406030204" pitchFamily="18" charset="0"/>
                              <a:ea typeface="Cambria Math" charset="0"/>
                              <a:cs typeface="Cambria Math" charset="0"/>
                            </a:rPr>
                          </m:ctrlPr>
                        </m:sSubPr>
                        <m:e>
                          <m:r>
                            <a:rPr lang="en-US" b="0" i="1" smtClean="0">
                              <a:latin typeface="Cambria Math" charset="0"/>
                              <a:ea typeface="Cambria Math" charset="0"/>
                              <a:cs typeface="Cambria Math" charset="0"/>
                            </a:rPr>
                            <m:t>𝑣</m:t>
                          </m:r>
                        </m:e>
                        <m:sub>
                          <m:r>
                            <a:rPr lang="en-US" b="0" i="1" smtClean="0">
                              <a:latin typeface="Cambria Math" charset="0"/>
                              <a:ea typeface="Cambria Math" charset="0"/>
                              <a:cs typeface="Cambria Math" charset="0"/>
                            </a:rPr>
                            <m:t>𝑔</m:t>
                          </m:r>
                        </m:sub>
                      </m:sSub>
                      <m:r>
                        <a:rPr lang="en-US" b="0" i="1" smtClean="0">
                          <a:latin typeface="Cambria Math" charset="0"/>
                          <a:ea typeface="Cambria Math" charset="0"/>
                          <a:cs typeface="Cambria Math" charset="0"/>
                        </a:rPr>
                        <m:t>=</m:t>
                      </m:r>
                      <m:f>
                        <m:fPr>
                          <m:ctrlPr>
                            <a:rPr lang="mr-IN" b="0" i="1" smtClean="0">
                              <a:latin typeface="Cambria Math" panose="02040503050406030204" pitchFamily="18" charset="0"/>
                              <a:ea typeface="Cambria Math" charset="0"/>
                              <a:cs typeface="Cambria Math" charset="0"/>
                            </a:rPr>
                          </m:ctrlPr>
                        </m:fPr>
                        <m:num>
                          <m:d>
                            <m:dPr>
                              <m:ctrlPr>
                                <a:rPr lang="en-US" b="0" i="1" smtClean="0">
                                  <a:latin typeface="Cambria Math" panose="02040503050406030204" pitchFamily="18" charset="0"/>
                                  <a:ea typeface="Cambria Math" charset="0"/>
                                  <a:cs typeface="Cambria Math" charset="0"/>
                                </a:rPr>
                              </m:ctrlPr>
                            </m:dPr>
                            <m:e>
                              <m:sSub>
                                <m:sSubPr>
                                  <m:ctrlPr>
                                    <a:rPr lang="en-US" b="0" i="1" smtClean="0">
                                      <a:latin typeface="Cambria Math" panose="02040503050406030204" pitchFamily="18" charset="0"/>
                                      <a:ea typeface="Cambria Math" charset="0"/>
                                      <a:cs typeface="Cambria Math" charset="0"/>
                                    </a:rPr>
                                  </m:ctrlPr>
                                </m:sSubPr>
                                <m:e>
                                  <m:r>
                                    <a:rPr lang="en-US" b="0" i="1" smtClean="0">
                                      <a:latin typeface="Cambria Math" charset="0"/>
                                      <a:ea typeface="Cambria Math" charset="0"/>
                                      <a:cs typeface="Cambria Math" charset="0"/>
                                    </a:rPr>
                                    <m:t>𝑚</m:t>
                                  </m:r>
                                </m:e>
                                <m:sub>
                                  <m:r>
                                    <a:rPr lang="en-US" b="0" i="1" smtClean="0">
                                      <a:latin typeface="Cambria Math" charset="0"/>
                                      <a:ea typeface="Cambria Math" charset="0"/>
                                      <a:cs typeface="Cambria Math" charset="0"/>
                                    </a:rPr>
                                    <m:t>𝑔</m:t>
                                  </m:r>
                                </m:sub>
                              </m:sSub>
                              <m:r>
                                <a:rPr lang="en-US" b="0" i="1" smtClean="0">
                                  <a:latin typeface="Cambria Math" charset="0"/>
                                  <a:ea typeface="Cambria Math" charset="0"/>
                                  <a:cs typeface="Cambria Math" charset="0"/>
                                </a:rPr>
                                <m:t>+</m:t>
                              </m:r>
                              <m:sSub>
                                <m:sSubPr>
                                  <m:ctrlPr>
                                    <a:rPr lang="en-US" b="0" i="1" smtClean="0">
                                      <a:latin typeface="Cambria Math" panose="02040503050406030204" pitchFamily="18" charset="0"/>
                                      <a:ea typeface="Cambria Math" charset="0"/>
                                      <a:cs typeface="Cambria Math" charset="0"/>
                                    </a:rPr>
                                  </m:ctrlPr>
                                </m:sSubPr>
                                <m:e>
                                  <m:r>
                                    <a:rPr lang="en-US" b="0" i="1" smtClean="0">
                                      <a:latin typeface="Cambria Math" charset="0"/>
                                      <a:ea typeface="Cambria Math" charset="0"/>
                                      <a:cs typeface="Cambria Math" charset="0"/>
                                    </a:rPr>
                                    <m:t>𝑚</m:t>
                                  </m:r>
                                </m:e>
                                <m:sub>
                                  <m:r>
                                    <a:rPr lang="en-US" b="0" i="1" smtClean="0">
                                      <a:latin typeface="Cambria Math" charset="0"/>
                                      <a:ea typeface="Cambria Math" charset="0"/>
                                      <a:cs typeface="Cambria Math" charset="0"/>
                                    </a:rPr>
                                    <m:t>𝑏</m:t>
                                  </m:r>
                                </m:sub>
                              </m:sSub>
                            </m:e>
                          </m:d>
                          <m:sSub>
                            <m:sSubPr>
                              <m:ctrlPr>
                                <a:rPr lang="en-US" b="0" i="1" smtClean="0">
                                  <a:latin typeface="Cambria Math" panose="02040503050406030204" pitchFamily="18" charset="0"/>
                                  <a:ea typeface="Cambria Math" charset="0"/>
                                  <a:cs typeface="Cambria Math" charset="0"/>
                                </a:rPr>
                              </m:ctrlPr>
                            </m:sSubPr>
                            <m:e>
                              <m:r>
                                <a:rPr lang="en-US" b="0" i="1" smtClean="0">
                                  <a:latin typeface="Cambria Math" charset="0"/>
                                  <a:ea typeface="Cambria Math" charset="0"/>
                                  <a:cs typeface="Cambria Math" charset="0"/>
                                </a:rPr>
                                <m:t>𝑣</m:t>
                              </m:r>
                            </m:e>
                            <m:sub>
                              <m:r>
                                <a:rPr lang="en-US" b="0" i="1" smtClean="0">
                                  <a:latin typeface="Cambria Math" charset="0"/>
                                  <a:ea typeface="Cambria Math" charset="0"/>
                                  <a:cs typeface="Cambria Math" charset="0"/>
                                </a:rPr>
                                <m:t>0</m:t>
                              </m:r>
                            </m:sub>
                          </m:sSub>
                          <m:r>
                            <a:rPr lang="en-US" b="0" i="1" smtClean="0">
                              <a:latin typeface="Cambria Math" charset="0"/>
                              <a:ea typeface="Cambria Math" charset="0"/>
                              <a:cs typeface="Cambria Math" charset="0"/>
                            </a:rPr>
                            <m:t>−</m:t>
                          </m:r>
                          <m:sSub>
                            <m:sSubPr>
                              <m:ctrlPr>
                                <a:rPr lang="en-US" b="0" i="1" smtClean="0">
                                  <a:latin typeface="Cambria Math" panose="02040503050406030204" pitchFamily="18" charset="0"/>
                                  <a:ea typeface="Cambria Math" charset="0"/>
                                  <a:cs typeface="Cambria Math" charset="0"/>
                                </a:rPr>
                              </m:ctrlPr>
                            </m:sSubPr>
                            <m:e>
                              <m:r>
                                <a:rPr lang="en-US" b="0" i="1" smtClean="0">
                                  <a:latin typeface="Cambria Math" charset="0"/>
                                  <a:ea typeface="Cambria Math" charset="0"/>
                                  <a:cs typeface="Cambria Math" charset="0"/>
                                </a:rPr>
                                <m:t>𝑚</m:t>
                              </m:r>
                            </m:e>
                            <m:sub>
                              <m:r>
                                <a:rPr lang="en-US" b="0" i="1" smtClean="0">
                                  <a:latin typeface="Cambria Math" charset="0"/>
                                  <a:ea typeface="Cambria Math" charset="0"/>
                                  <a:cs typeface="Cambria Math" charset="0"/>
                                </a:rPr>
                                <m:t>𝑏</m:t>
                              </m:r>
                            </m:sub>
                          </m:sSub>
                          <m:sSub>
                            <m:sSubPr>
                              <m:ctrlPr>
                                <a:rPr lang="en-US" b="0" i="1" smtClean="0">
                                  <a:latin typeface="Cambria Math" panose="02040503050406030204" pitchFamily="18" charset="0"/>
                                  <a:ea typeface="Cambria Math" charset="0"/>
                                  <a:cs typeface="Cambria Math" charset="0"/>
                                </a:rPr>
                              </m:ctrlPr>
                            </m:sSubPr>
                            <m:e>
                              <m:r>
                                <a:rPr lang="en-US" b="0" i="1" smtClean="0">
                                  <a:latin typeface="Cambria Math" charset="0"/>
                                  <a:ea typeface="Cambria Math" charset="0"/>
                                  <a:cs typeface="Cambria Math" charset="0"/>
                                </a:rPr>
                                <m:t>𝑣</m:t>
                              </m:r>
                            </m:e>
                            <m:sub>
                              <m:r>
                                <a:rPr lang="en-US" b="0" i="1" smtClean="0">
                                  <a:latin typeface="Cambria Math" charset="0"/>
                                  <a:ea typeface="Cambria Math" charset="0"/>
                                  <a:cs typeface="Cambria Math" charset="0"/>
                                </a:rPr>
                                <m:t>𝑏</m:t>
                              </m:r>
                            </m:sub>
                          </m:sSub>
                        </m:num>
                        <m:den>
                          <m:sSub>
                            <m:sSubPr>
                              <m:ctrlPr>
                                <a:rPr lang="en-US" b="0" i="1" smtClean="0">
                                  <a:latin typeface="Cambria Math" panose="02040503050406030204" pitchFamily="18" charset="0"/>
                                  <a:ea typeface="Cambria Math" charset="0"/>
                                  <a:cs typeface="Cambria Math" charset="0"/>
                                </a:rPr>
                              </m:ctrlPr>
                            </m:sSubPr>
                            <m:e>
                              <m:r>
                                <a:rPr lang="en-US" b="0" i="1" smtClean="0">
                                  <a:latin typeface="Cambria Math" charset="0"/>
                                  <a:ea typeface="Cambria Math" charset="0"/>
                                  <a:cs typeface="Cambria Math" charset="0"/>
                                </a:rPr>
                                <m:t>𝑚</m:t>
                              </m:r>
                            </m:e>
                            <m:sub>
                              <m:r>
                                <a:rPr lang="en-US" b="0" i="1" smtClean="0">
                                  <a:latin typeface="Cambria Math" charset="0"/>
                                  <a:ea typeface="Cambria Math" charset="0"/>
                                  <a:cs typeface="Cambria Math" charset="0"/>
                                </a:rPr>
                                <m:t>𝑔</m:t>
                              </m:r>
                            </m:sub>
                          </m:sSub>
                        </m:den>
                      </m:f>
                    </m:oMath>
                  </m:oMathPara>
                </a14:m>
                <a:endParaRPr lang="en-US" dirty="0"/>
              </a:p>
            </p:txBody>
          </p:sp>
        </mc:Choice>
        <mc:Fallback xmlns="">
          <p:sp>
            <p:nvSpPr>
              <p:cNvPr id="8" name="TextBox 7"/>
              <p:cNvSpPr txBox="1">
                <a:spLocks noRot="1" noChangeAspect="1" noMove="1" noResize="1" noEditPoints="1" noAdjustHandles="1" noChangeArrowheads="1" noChangeShapeType="1" noTextEdit="1"/>
              </p:cNvSpPr>
              <p:nvPr/>
            </p:nvSpPr>
            <p:spPr>
              <a:xfrm>
                <a:off x="3559996" y="2581324"/>
                <a:ext cx="3170034" cy="656655"/>
              </a:xfrm>
              <a:prstGeom prst="rect">
                <a:avLst/>
              </a:prstGeom>
              <a:blipFill rotWithShape="0">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3559996" y="3237979"/>
                <a:ext cx="4749377" cy="70474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charset="0"/>
                          <a:ea typeface="Cambria Math" charset="0"/>
                          <a:cs typeface="Cambria Math" charset="0"/>
                        </a:rPr>
                        <m:t>⟹</m:t>
                      </m:r>
                      <m:r>
                        <a:rPr lang="en-US" b="0" i="1" smtClean="0">
                          <a:latin typeface="Cambria Math" charset="0"/>
                          <a:ea typeface="Cambria Math" charset="0"/>
                          <a:cs typeface="Cambria Math" charset="0"/>
                        </a:rPr>
                        <m:t>             </m:t>
                      </m:r>
                      <m:f>
                        <m:fPr>
                          <m:ctrlPr>
                            <a:rPr lang="mr-IN" b="0" i="1" smtClean="0">
                              <a:latin typeface="Cambria Math" panose="02040503050406030204" pitchFamily="18" charset="0"/>
                              <a:ea typeface="Cambria Math" charset="0"/>
                              <a:cs typeface="Cambria Math" charset="0"/>
                            </a:rPr>
                          </m:ctrlPr>
                        </m:fPr>
                        <m:num>
                          <m:d>
                            <m:dPr>
                              <m:ctrlPr>
                                <a:rPr lang="en-US" b="0" i="1" smtClean="0">
                                  <a:latin typeface="Cambria Math" panose="02040503050406030204" pitchFamily="18" charset="0"/>
                                  <a:ea typeface="Cambria Math" charset="0"/>
                                  <a:cs typeface="Cambria Math" charset="0"/>
                                </a:rPr>
                              </m:ctrlPr>
                            </m:dPr>
                            <m:e>
                              <m:r>
                                <a:rPr lang="en-US" b="0" i="1" smtClean="0">
                                  <a:latin typeface="Cambria Math" charset="0"/>
                                  <a:ea typeface="Cambria Math" charset="0"/>
                                  <a:cs typeface="Cambria Math" charset="0"/>
                                </a:rPr>
                                <m:t>2 </m:t>
                              </m:r>
                              <m:r>
                                <a:rPr lang="en-US" b="0" i="1" smtClean="0">
                                  <a:latin typeface="Cambria Math" charset="0"/>
                                  <a:ea typeface="Cambria Math" charset="0"/>
                                  <a:cs typeface="Cambria Math" charset="0"/>
                                </a:rPr>
                                <m:t>𝑘𝑔</m:t>
                              </m:r>
                              <m:r>
                                <a:rPr lang="en-US" b="0" i="1" smtClean="0">
                                  <a:latin typeface="Cambria Math" charset="0"/>
                                  <a:ea typeface="Cambria Math" charset="0"/>
                                  <a:cs typeface="Cambria Math" charset="0"/>
                                </a:rPr>
                                <m:t>+0.04 </m:t>
                              </m:r>
                              <m:r>
                                <a:rPr lang="en-US" b="0" i="1" smtClean="0">
                                  <a:latin typeface="Cambria Math" charset="0"/>
                                  <a:ea typeface="Cambria Math" charset="0"/>
                                  <a:cs typeface="Cambria Math" charset="0"/>
                                </a:rPr>
                                <m:t>𝑘𝑔</m:t>
                              </m:r>
                            </m:e>
                          </m:d>
                          <m:r>
                            <a:rPr lang="en-US" b="0" i="1" smtClean="0">
                              <a:latin typeface="Cambria Math" charset="0"/>
                              <a:ea typeface="Cambria Math" charset="0"/>
                              <a:cs typeface="Cambria Math" charset="0"/>
                            </a:rPr>
                            <m:t>(5</m:t>
                          </m:r>
                          <m:f>
                            <m:fPr>
                              <m:ctrlPr>
                                <a:rPr lang="en-US" b="0" i="1" smtClean="0">
                                  <a:latin typeface="Cambria Math" panose="02040503050406030204" pitchFamily="18" charset="0"/>
                                  <a:ea typeface="Cambria Math" charset="0"/>
                                  <a:cs typeface="Cambria Math" charset="0"/>
                                </a:rPr>
                              </m:ctrlPr>
                            </m:fPr>
                            <m:num>
                              <m:r>
                                <a:rPr lang="en-US" b="0" i="1" smtClean="0">
                                  <a:latin typeface="Cambria Math" charset="0"/>
                                  <a:ea typeface="Cambria Math" charset="0"/>
                                  <a:cs typeface="Cambria Math" charset="0"/>
                                </a:rPr>
                                <m:t>𝑚</m:t>
                              </m:r>
                            </m:num>
                            <m:den>
                              <m:r>
                                <a:rPr lang="en-US" b="0" i="1" smtClean="0">
                                  <a:latin typeface="Cambria Math" charset="0"/>
                                  <a:ea typeface="Cambria Math" charset="0"/>
                                  <a:cs typeface="Cambria Math" charset="0"/>
                                </a:rPr>
                                <m:t>𝑠</m:t>
                              </m:r>
                            </m:den>
                          </m:f>
                          <m:r>
                            <a:rPr lang="en-US" b="0" i="1" smtClean="0">
                              <a:latin typeface="Cambria Math" charset="0"/>
                              <a:ea typeface="Cambria Math" charset="0"/>
                              <a:cs typeface="Cambria Math" charset="0"/>
                            </a:rPr>
                            <m:t>)−(0.04 </m:t>
                          </m:r>
                          <m:r>
                            <a:rPr lang="en-US" b="0" i="1" smtClean="0">
                              <a:latin typeface="Cambria Math" charset="0"/>
                              <a:ea typeface="Cambria Math" charset="0"/>
                              <a:cs typeface="Cambria Math" charset="0"/>
                            </a:rPr>
                            <m:t>𝑘𝑔</m:t>
                          </m:r>
                          <m:r>
                            <a:rPr lang="en-US" b="0" i="1" smtClean="0">
                              <a:latin typeface="Cambria Math" charset="0"/>
                              <a:ea typeface="Cambria Math" charset="0"/>
                              <a:cs typeface="Cambria Math" charset="0"/>
                            </a:rPr>
                            <m:t>)</m:t>
                          </m:r>
                          <m:sSub>
                            <m:sSubPr>
                              <m:ctrlPr>
                                <a:rPr lang="en-US" b="0" i="1" smtClean="0">
                                  <a:latin typeface="Cambria Math" panose="02040503050406030204" pitchFamily="18" charset="0"/>
                                  <a:ea typeface="Cambria Math" charset="0"/>
                                  <a:cs typeface="Cambria Math" charset="0"/>
                                </a:rPr>
                              </m:ctrlPr>
                            </m:sSubPr>
                            <m:e>
                              <m:r>
                                <a:rPr lang="en-US" b="0" i="1" smtClean="0">
                                  <a:latin typeface="Cambria Math" charset="0"/>
                                  <a:ea typeface="Cambria Math" charset="0"/>
                                  <a:cs typeface="Cambria Math" charset="0"/>
                                </a:rPr>
                                <m:t>𝑣</m:t>
                              </m:r>
                            </m:e>
                            <m:sub>
                              <m:r>
                                <a:rPr lang="en-US" b="0" i="1" smtClean="0">
                                  <a:latin typeface="Cambria Math" charset="0"/>
                                  <a:ea typeface="Cambria Math" charset="0"/>
                                  <a:cs typeface="Cambria Math" charset="0"/>
                                </a:rPr>
                                <m:t>𝑏</m:t>
                              </m:r>
                            </m:sub>
                          </m:sSub>
                        </m:num>
                        <m:den>
                          <m:r>
                            <a:rPr lang="en-US" b="0" i="1" smtClean="0">
                              <a:latin typeface="Cambria Math" charset="0"/>
                              <a:ea typeface="Cambria Math" charset="0"/>
                              <a:cs typeface="Cambria Math" charset="0"/>
                            </a:rPr>
                            <m:t>(2 </m:t>
                          </m:r>
                          <m:r>
                            <a:rPr lang="en-US" b="0" i="1" smtClean="0">
                              <a:latin typeface="Cambria Math" charset="0"/>
                              <a:ea typeface="Cambria Math" charset="0"/>
                              <a:cs typeface="Cambria Math" charset="0"/>
                            </a:rPr>
                            <m:t>𝑘𝑔</m:t>
                          </m:r>
                          <m:r>
                            <a:rPr lang="en-US" b="0" i="1" smtClean="0">
                              <a:latin typeface="Cambria Math" charset="0"/>
                              <a:ea typeface="Cambria Math" charset="0"/>
                              <a:cs typeface="Cambria Math" charset="0"/>
                            </a:rPr>
                            <m:t>)</m:t>
                          </m:r>
                        </m:den>
                      </m:f>
                    </m:oMath>
                  </m:oMathPara>
                </a14:m>
                <a:endParaRPr lang="en-US" dirty="0"/>
              </a:p>
            </p:txBody>
          </p:sp>
        </mc:Choice>
        <mc:Fallback xmlns="">
          <p:sp>
            <p:nvSpPr>
              <p:cNvPr id="9" name="TextBox 8"/>
              <p:cNvSpPr txBox="1">
                <a:spLocks noRot="1" noChangeAspect="1" noMove="1" noResize="1" noEditPoints="1" noAdjustHandles="1" noChangeArrowheads="1" noChangeShapeType="1" noTextEdit="1"/>
              </p:cNvSpPr>
              <p:nvPr/>
            </p:nvSpPr>
            <p:spPr>
              <a:xfrm>
                <a:off x="3559996" y="3237979"/>
                <a:ext cx="4749377" cy="704745"/>
              </a:xfrm>
              <a:prstGeom prst="rect">
                <a:avLst/>
              </a:prstGeom>
              <a:blipFill rotWithShape="0">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p:cNvSpPr txBox="1"/>
              <p:nvPr/>
            </p:nvSpPr>
            <p:spPr>
              <a:xfrm>
                <a:off x="3559995" y="4072207"/>
                <a:ext cx="2795573" cy="29956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charset="0"/>
                          <a:ea typeface="Cambria Math" charset="0"/>
                          <a:cs typeface="Cambria Math" charset="0"/>
                        </a:rPr>
                        <m:t>⟹</m:t>
                      </m:r>
                      <m:r>
                        <a:rPr lang="en-US" b="0" i="1" smtClean="0">
                          <a:latin typeface="Cambria Math" charset="0"/>
                          <a:ea typeface="Cambria Math" charset="0"/>
                          <a:cs typeface="Cambria Math" charset="0"/>
                        </a:rPr>
                        <m:t>   </m:t>
                      </m:r>
                      <m:sSub>
                        <m:sSubPr>
                          <m:ctrlPr>
                            <a:rPr lang="en-US" b="0" i="1" smtClean="0">
                              <a:latin typeface="Cambria Math" panose="02040503050406030204" pitchFamily="18" charset="0"/>
                              <a:ea typeface="Cambria Math" charset="0"/>
                              <a:cs typeface="Cambria Math" charset="0"/>
                            </a:rPr>
                          </m:ctrlPr>
                        </m:sSubPr>
                        <m:e>
                          <m:r>
                            <a:rPr lang="en-US" b="0" i="1" smtClean="0">
                              <a:latin typeface="Cambria Math" charset="0"/>
                              <a:ea typeface="Cambria Math" charset="0"/>
                              <a:cs typeface="Cambria Math" charset="0"/>
                            </a:rPr>
                            <m:t>𝑣</m:t>
                          </m:r>
                        </m:e>
                        <m:sub>
                          <m:r>
                            <a:rPr lang="en-US" b="0" i="1" smtClean="0">
                              <a:latin typeface="Cambria Math" charset="0"/>
                              <a:ea typeface="Cambria Math" charset="0"/>
                              <a:cs typeface="Cambria Math" charset="0"/>
                            </a:rPr>
                            <m:t>𝑔</m:t>
                          </m:r>
                        </m:sub>
                      </m:sSub>
                      <m:r>
                        <a:rPr lang="en-US" b="0" i="1" smtClean="0">
                          <a:latin typeface="Cambria Math" charset="0"/>
                          <a:ea typeface="Cambria Math" charset="0"/>
                          <a:cs typeface="Cambria Math" charset="0"/>
                        </a:rPr>
                        <m:t>=5.1−0.02</m:t>
                      </m:r>
                      <m:sSub>
                        <m:sSubPr>
                          <m:ctrlPr>
                            <a:rPr lang="en-US" b="0" i="1" smtClean="0">
                              <a:latin typeface="Cambria Math" panose="02040503050406030204" pitchFamily="18" charset="0"/>
                              <a:ea typeface="Cambria Math" charset="0"/>
                              <a:cs typeface="Cambria Math" charset="0"/>
                            </a:rPr>
                          </m:ctrlPr>
                        </m:sSubPr>
                        <m:e>
                          <m:r>
                            <a:rPr lang="en-US" b="0" i="1" smtClean="0">
                              <a:latin typeface="Cambria Math" charset="0"/>
                              <a:ea typeface="Cambria Math" charset="0"/>
                              <a:cs typeface="Cambria Math" charset="0"/>
                            </a:rPr>
                            <m:t>𝑣</m:t>
                          </m:r>
                        </m:e>
                        <m:sub>
                          <m:r>
                            <a:rPr lang="en-US" b="0" i="1" smtClean="0">
                              <a:latin typeface="Cambria Math" charset="0"/>
                              <a:ea typeface="Cambria Math" charset="0"/>
                              <a:cs typeface="Cambria Math" charset="0"/>
                            </a:rPr>
                            <m:t>𝑏</m:t>
                          </m:r>
                        </m:sub>
                      </m:sSub>
                      <m:r>
                        <a:rPr lang="en-US" b="0" i="1" smtClean="0">
                          <a:latin typeface="Cambria Math" charset="0"/>
                          <a:ea typeface="Cambria Math" charset="0"/>
                          <a:cs typeface="Cambria Math" charset="0"/>
                        </a:rPr>
                        <m:t> </m:t>
                      </m:r>
                      <m:r>
                        <a:rPr lang="en-US" b="0" i="1" smtClean="0">
                          <a:latin typeface="Cambria Math" charset="0"/>
                          <a:ea typeface="Cambria Math" charset="0"/>
                          <a:cs typeface="Cambria Math" charset="0"/>
                        </a:rPr>
                        <m:t>𝑚</m:t>
                      </m:r>
                      <m:r>
                        <a:rPr lang="en-US" b="0" i="1" smtClean="0">
                          <a:latin typeface="Cambria Math" charset="0"/>
                          <a:ea typeface="Cambria Math" charset="0"/>
                          <a:cs typeface="Cambria Math" charset="0"/>
                        </a:rPr>
                        <m:t>/</m:t>
                      </m:r>
                      <m:r>
                        <a:rPr lang="en-US" b="0" i="1" smtClean="0">
                          <a:latin typeface="Cambria Math" charset="0"/>
                          <a:ea typeface="Cambria Math" charset="0"/>
                          <a:cs typeface="Cambria Math" charset="0"/>
                        </a:rPr>
                        <m:t>𝑠</m:t>
                      </m:r>
                    </m:oMath>
                  </m:oMathPara>
                </a14:m>
                <a:endParaRPr lang="en-US" dirty="0"/>
              </a:p>
            </p:txBody>
          </p:sp>
        </mc:Choice>
        <mc:Fallback xmlns="">
          <p:sp>
            <p:nvSpPr>
              <p:cNvPr id="10" name="TextBox 9"/>
              <p:cNvSpPr txBox="1">
                <a:spLocks noRot="1" noChangeAspect="1" noMove="1" noResize="1" noEditPoints="1" noAdjustHandles="1" noChangeArrowheads="1" noChangeShapeType="1" noTextEdit="1"/>
              </p:cNvSpPr>
              <p:nvPr/>
            </p:nvSpPr>
            <p:spPr>
              <a:xfrm>
                <a:off x="3559995" y="4072207"/>
                <a:ext cx="2795573" cy="299569"/>
              </a:xfrm>
              <a:prstGeom prst="rect">
                <a:avLst/>
              </a:prstGeom>
              <a:blipFill rotWithShape="0">
                <a:blip r:embed="rId6"/>
                <a:stretch>
                  <a:fillRect l="-1089" t="-132653" r="-436" b="-161224"/>
                </a:stretch>
              </a:blipFill>
            </p:spPr>
            <p:txBody>
              <a:bodyPr/>
              <a:lstStyle/>
              <a:p>
                <a:r>
                  <a:rPr lang="en-US">
                    <a:noFill/>
                  </a:rPr>
                  <a:t> </a:t>
                </a:r>
              </a:p>
            </p:txBody>
          </p:sp>
        </mc:Fallback>
      </mc:AlternateContent>
      <p:sp>
        <p:nvSpPr>
          <p:cNvPr id="11" name="TextBox 10"/>
          <p:cNvSpPr txBox="1"/>
          <p:nvPr/>
        </p:nvSpPr>
        <p:spPr>
          <a:xfrm>
            <a:off x="500608" y="4501259"/>
            <a:ext cx="8188503" cy="338554"/>
          </a:xfrm>
          <a:prstGeom prst="rect">
            <a:avLst/>
          </a:prstGeom>
          <a:noFill/>
        </p:spPr>
        <p:txBody>
          <a:bodyPr wrap="square" rtlCol="0">
            <a:spAutoFit/>
          </a:bodyPr>
          <a:lstStyle/>
          <a:p>
            <a:r>
              <a:rPr lang="en-US" sz="1600" dirty="0">
                <a:solidFill>
                  <a:srgbClr val="C00000"/>
                </a:solidFill>
                <a:latin typeface="Palatino Linotype" charset="0"/>
                <a:ea typeface="Palatino Linotype" charset="0"/>
                <a:cs typeface="Palatino Linotype" charset="0"/>
              </a:rPr>
              <a:t>We can also use Conservation of Energy through the firing, because the spring is ideal:</a:t>
            </a:r>
          </a:p>
        </p:txBody>
      </p:sp>
      <mc:AlternateContent xmlns:mc="http://schemas.openxmlformats.org/markup-compatibility/2006" xmlns:a14="http://schemas.microsoft.com/office/drawing/2010/main">
        <mc:Choice Requires="a14">
          <p:sp>
            <p:nvSpPr>
              <p:cNvPr id="12" name="TextBox 11"/>
              <p:cNvSpPr txBox="1"/>
              <p:nvPr/>
            </p:nvSpPr>
            <p:spPr>
              <a:xfrm>
                <a:off x="2784926" y="4969296"/>
                <a:ext cx="3209661" cy="29924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m:rPr>
                          <m:sty m:val="p"/>
                        </m:rPr>
                        <a:rPr lang="el-GR" i="1" smtClean="0">
                          <a:latin typeface="Cambria Math" charset="0"/>
                          <a:ea typeface="Cambria Math" charset="0"/>
                          <a:cs typeface="Cambria Math" charset="0"/>
                        </a:rPr>
                        <m:t>Σ</m:t>
                      </m:r>
                      <m:sSub>
                        <m:sSubPr>
                          <m:ctrlPr>
                            <a:rPr lang="en-US" i="1" smtClean="0">
                              <a:latin typeface="Cambria Math" panose="02040503050406030204" pitchFamily="18" charset="0"/>
                              <a:ea typeface="Cambria Math" charset="0"/>
                              <a:cs typeface="Cambria Math" charset="0"/>
                            </a:rPr>
                          </m:ctrlPr>
                        </m:sSubPr>
                        <m:e>
                          <m:r>
                            <a:rPr lang="en-US" b="0" i="1" smtClean="0">
                              <a:latin typeface="Cambria Math" charset="0"/>
                              <a:ea typeface="Cambria Math" charset="0"/>
                              <a:cs typeface="Cambria Math" charset="0"/>
                            </a:rPr>
                            <m:t>𝐾</m:t>
                          </m:r>
                        </m:e>
                        <m:sub>
                          <m:r>
                            <a:rPr lang="en-US" b="0" i="1" smtClean="0">
                              <a:latin typeface="Cambria Math" charset="0"/>
                              <a:ea typeface="Cambria Math" charset="0"/>
                              <a:cs typeface="Cambria Math" charset="0"/>
                            </a:rPr>
                            <m:t>𝑖</m:t>
                          </m:r>
                        </m:sub>
                      </m:sSub>
                      <m:r>
                        <a:rPr lang="en-US" b="0" i="1" smtClean="0">
                          <a:latin typeface="Cambria Math" charset="0"/>
                          <a:ea typeface="Cambria Math" charset="0"/>
                          <a:cs typeface="Cambria Math" charset="0"/>
                        </a:rPr>
                        <m:t>+</m:t>
                      </m:r>
                      <m:r>
                        <m:rPr>
                          <m:sty m:val="p"/>
                        </m:rPr>
                        <a:rPr lang="el-GR" b="0" i="1" smtClean="0">
                          <a:latin typeface="Cambria Math" charset="0"/>
                          <a:ea typeface="Cambria Math" charset="0"/>
                          <a:cs typeface="Cambria Math" charset="0"/>
                        </a:rPr>
                        <m:t>Σ</m:t>
                      </m:r>
                      <m:sSub>
                        <m:sSubPr>
                          <m:ctrlPr>
                            <a:rPr lang="en-US" b="0" i="1" smtClean="0">
                              <a:latin typeface="Cambria Math" panose="02040503050406030204" pitchFamily="18" charset="0"/>
                              <a:ea typeface="Cambria Math" charset="0"/>
                              <a:cs typeface="Cambria Math" charset="0"/>
                            </a:rPr>
                          </m:ctrlPr>
                        </m:sSubPr>
                        <m:e>
                          <m:r>
                            <a:rPr lang="en-US" b="0" i="1" smtClean="0">
                              <a:latin typeface="Cambria Math" charset="0"/>
                              <a:ea typeface="Cambria Math" charset="0"/>
                              <a:cs typeface="Cambria Math" charset="0"/>
                            </a:rPr>
                            <m:t>𝑈</m:t>
                          </m:r>
                        </m:e>
                        <m:sub>
                          <m:r>
                            <a:rPr lang="en-US" b="0" i="1" smtClean="0">
                              <a:latin typeface="Cambria Math" charset="0"/>
                              <a:ea typeface="Cambria Math" charset="0"/>
                              <a:cs typeface="Cambria Math" charset="0"/>
                            </a:rPr>
                            <m:t>𝑖</m:t>
                          </m:r>
                        </m:sub>
                      </m:sSub>
                      <m:r>
                        <a:rPr lang="en-US" b="0" i="1" smtClean="0">
                          <a:latin typeface="Cambria Math" charset="0"/>
                          <a:ea typeface="Cambria Math" charset="0"/>
                          <a:cs typeface="Cambria Math" charset="0"/>
                        </a:rPr>
                        <m:t>+</m:t>
                      </m:r>
                      <m:r>
                        <m:rPr>
                          <m:sty m:val="p"/>
                        </m:rPr>
                        <a:rPr lang="el-GR" b="0" i="1" smtClean="0">
                          <a:latin typeface="Cambria Math" charset="0"/>
                          <a:ea typeface="Cambria Math" charset="0"/>
                          <a:cs typeface="Cambria Math" charset="0"/>
                        </a:rPr>
                        <m:t>Σ</m:t>
                      </m:r>
                      <m:sSub>
                        <m:sSubPr>
                          <m:ctrlPr>
                            <a:rPr lang="en-US" b="0" i="1" smtClean="0">
                              <a:latin typeface="Cambria Math" panose="02040503050406030204" pitchFamily="18" charset="0"/>
                              <a:ea typeface="Cambria Math" charset="0"/>
                              <a:cs typeface="Cambria Math" charset="0"/>
                            </a:rPr>
                          </m:ctrlPr>
                        </m:sSubPr>
                        <m:e>
                          <m:r>
                            <a:rPr lang="en-US" b="0" i="1" smtClean="0">
                              <a:latin typeface="Cambria Math" charset="0"/>
                              <a:ea typeface="Cambria Math" charset="0"/>
                              <a:cs typeface="Cambria Math" charset="0"/>
                            </a:rPr>
                            <m:t>𝑊</m:t>
                          </m:r>
                        </m:e>
                        <m:sub>
                          <m:r>
                            <a:rPr lang="en-US" b="0" i="1" smtClean="0">
                              <a:latin typeface="Cambria Math" charset="0"/>
                              <a:ea typeface="Cambria Math" charset="0"/>
                              <a:cs typeface="Cambria Math" charset="0"/>
                            </a:rPr>
                            <m:t>𝑒𝑥𝑡</m:t>
                          </m:r>
                        </m:sub>
                      </m:sSub>
                      <m:r>
                        <a:rPr lang="en-US" b="0" i="1" smtClean="0">
                          <a:latin typeface="Cambria Math" charset="0"/>
                          <a:ea typeface="Cambria Math" charset="0"/>
                          <a:cs typeface="Cambria Math" charset="0"/>
                        </a:rPr>
                        <m:t>=</m:t>
                      </m:r>
                      <m:r>
                        <m:rPr>
                          <m:sty m:val="p"/>
                        </m:rPr>
                        <a:rPr lang="el-GR" b="0" i="1" smtClean="0">
                          <a:latin typeface="Cambria Math" charset="0"/>
                          <a:ea typeface="Cambria Math" charset="0"/>
                          <a:cs typeface="Cambria Math" charset="0"/>
                        </a:rPr>
                        <m:t>Σ</m:t>
                      </m:r>
                      <m:sSub>
                        <m:sSubPr>
                          <m:ctrlPr>
                            <a:rPr lang="en-US" b="0" i="1" smtClean="0">
                              <a:latin typeface="Cambria Math" panose="02040503050406030204" pitchFamily="18" charset="0"/>
                              <a:ea typeface="Cambria Math" charset="0"/>
                              <a:cs typeface="Cambria Math" charset="0"/>
                            </a:rPr>
                          </m:ctrlPr>
                        </m:sSubPr>
                        <m:e>
                          <m:r>
                            <a:rPr lang="en-US" b="0" i="1" smtClean="0">
                              <a:latin typeface="Cambria Math" charset="0"/>
                              <a:ea typeface="Cambria Math" charset="0"/>
                              <a:cs typeface="Cambria Math" charset="0"/>
                            </a:rPr>
                            <m:t>𝐾</m:t>
                          </m:r>
                        </m:e>
                        <m:sub>
                          <m:r>
                            <a:rPr lang="en-US" b="0" i="1" smtClean="0">
                              <a:latin typeface="Cambria Math" charset="0"/>
                              <a:ea typeface="Cambria Math" charset="0"/>
                              <a:cs typeface="Cambria Math" charset="0"/>
                            </a:rPr>
                            <m:t>𝑓</m:t>
                          </m:r>
                        </m:sub>
                      </m:sSub>
                      <m:r>
                        <a:rPr lang="en-US" b="0" i="1" smtClean="0">
                          <a:latin typeface="Cambria Math" charset="0"/>
                          <a:ea typeface="Cambria Math" charset="0"/>
                          <a:cs typeface="Cambria Math" charset="0"/>
                        </a:rPr>
                        <m:t>+</m:t>
                      </m:r>
                      <m:r>
                        <m:rPr>
                          <m:sty m:val="p"/>
                        </m:rPr>
                        <a:rPr lang="el-GR" b="0" i="1" smtClean="0">
                          <a:latin typeface="Cambria Math" charset="0"/>
                          <a:ea typeface="Cambria Math" charset="0"/>
                          <a:cs typeface="Cambria Math" charset="0"/>
                        </a:rPr>
                        <m:t>Σ</m:t>
                      </m:r>
                      <m:sSub>
                        <m:sSubPr>
                          <m:ctrlPr>
                            <a:rPr lang="en-US" b="0" i="1" smtClean="0">
                              <a:latin typeface="Cambria Math" panose="02040503050406030204" pitchFamily="18" charset="0"/>
                              <a:ea typeface="Cambria Math" charset="0"/>
                              <a:cs typeface="Cambria Math" charset="0"/>
                            </a:rPr>
                          </m:ctrlPr>
                        </m:sSubPr>
                        <m:e>
                          <m:r>
                            <a:rPr lang="en-US" b="0" i="1" smtClean="0">
                              <a:latin typeface="Cambria Math" charset="0"/>
                              <a:ea typeface="Cambria Math" charset="0"/>
                              <a:cs typeface="Cambria Math" charset="0"/>
                            </a:rPr>
                            <m:t>𝑈</m:t>
                          </m:r>
                        </m:e>
                        <m:sub>
                          <m:r>
                            <a:rPr lang="en-US" b="0" i="1" smtClean="0">
                              <a:latin typeface="Cambria Math" charset="0"/>
                              <a:ea typeface="Cambria Math" charset="0"/>
                              <a:cs typeface="Cambria Math" charset="0"/>
                            </a:rPr>
                            <m:t>𝑓</m:t>
                          </m:r>
                        </m:sub>
                      </m:sSub>
                    </m:oMath>
                  </m:oMathPara>
                </a14:m>
                <a:endParaRPr lang="en-US" dirty="0"/>
              </a:p>
            </p:txBody>
          </p:sp>
        </mc:Choice>
        <mc:Fallback xmlns="">
          <p:sp>
            <p:nvSpPr>
              <p:cNvPr id="12" name="TextBox 11"/>
              <p:cNvSpPr txBox="1">
                <a:spLocks noRot="1" noChangeAspect="1" noMove="1" noResize="1" noEditPoints="1" noAdjustHandles="1" noChangeArrowheads="1" noChangeShapeType="1" noTextEdit="1"/>
              </p:cNvSpPr>
              <p:nvPr/>
            </p:nvSpPr>
            <p:spPr>
              <a:xfrm>
                <a:off x="2784926" y="4969296"/>
                <a:ext cx="3209661" cy="299249"/>
              </a:xfrm>
              <a:prstGeom prst="rect">
                <a:avLst/>
              </a:prstGeom>
              <a:blipFill rotWithShape="0">
                <a:blip r:embed="rId7"/>
                <a:stretch>
                  <a:fillRect l="-1141" r="-951" b="-28571"/>
                </a:stretch>
              </a:blipFill>
            </p:spPr>
            <p:txBody>
              <a:bodyPr/>
              <a:lstStyle/>
              <a:p>
                <a:r>
                  <a:rPr lang="en-US">
                    <a:noFill/>
                  </a:rPr>
                  <a:t> </a:t>
                </a:r>
              </a:p>
            </p:txBody>
          </p:sp>
        </mc:Fallback>
      </mc:AlternateContent>
      <p:cxnSp>
        <p:nvCxnSpPr>
          <p:cNvPr id="14" name="Straight Arrow Connector 13"/>
          <p:cNvCxnSpPr/>
          <p:nvPr/>
        </p:nvCxnSpPr>
        <p:spPr>
          <a:xfrm flipV="1">
            <a:off x="3965825" y="4839813"/>
            <a:ext cx="441789" cy="5335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V="1">
            <a:off x="5496290" y="4850087"/>
            <a:ext cx="441789" cy="5335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389756" y="4730117"/>
            <a:ext cx="277403" cy="307777"/>
          </a:xfrm>
          <a:prstGeom prst="rect">
            <a:avLst/>
          </a:prstGeom>
          <a:noFill/>
        </p:spPr>
        <p:txBody>
          <a:bodyPr wrap="square" rtlCol="0">
            <a:spAutoFit/>
          </a:bodyPr>
          <a:lstStyle/>
          <a:p>
            <a:r>
              <a:rPr lang="en-US" sz="1400">
                <a:latin typeface="Palatino Linotype" charset="0"/>
                <a:ea typeface="Palatino Linotype" charset="0"/>
                <a:cs typeface="Palatino Linotype" charset="0"/>
              </a:rPr>
              <a:t>0</a:t>
            </a:r>
          </a:p>
        </p:txBody>
      </p:sp>
      <p:sp>
        <p:nvSpPr>
          <p:cNvPr id="17" name="TextBox 16"/>
          <p:cNvSpPr txBox="1"/>
          <p:nvPr/>
        </p:nvSpPr>
        <p:spPr>
          <a:xfrm>
            <a:off x="6001081" y="4728406"/>
            <a:ext cx="277403" cy="307777"/>
          </a:xfrm>
          <a:prstGeom prst="rect">
            <a:avLst/>
          </a:prstGeom>
          <a:noFill/>
        </p:spPr>
        <p:txBody>
          <a:bodyPr wrap="square" rtlCol="0">
            <a:spAutoFit/>
          </a:bodyPr>
          <a:lstStyle/>
          <a:p>
            <a:r>
              <a:rPr lang="en-US" sz="1400">
                <a:latin typeface="Palatino Linotype" charset="0"/>
                <a:ea typeface="Palatino Linotype" charset="0"/>
                <a:cs typeface="Palatino Linotype" charset="0"/>
              </a:rPr>
              <a:t>0</a:t>
            </a:r>
          </a:p>
        </p:txBody>
      </p:sp>
      <mc:AlternateContent xmlns:mc="http://schemas.openxmlformats.org/markup-compatibility/2006" xmlns:a14="http://schemas.microsoft.com/office/drawing/2010/main">
        <mc:Choice Requires="a14">
          <p:sp>
            <p:nvSpPr>
              <p:cNvPr id="18" name="TextBox 17"/>
              <p:cNvSpPr txBox="1"/>
              <p:nvPr/>
            </p:nvSpPr>
            <p:spPr>
              <a:xfrm>
                <a:off x="2231149" y="5483080"/>
                <a:ext cx="4532972" cy="5186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charset="0"/>
                            </a:rPr>
                            <m:t>1</m:t>
                          </m:r>
                        </m:num>
                        <m:den>
                          <m:r>
                            <a:rPr lang="en-US" b="0" i="1" smtClean="0">
                              <a:latin typeface="Cambria Math" charset="0"/>
                            </a:rPr>
                            <m:t>2</m:t>
                          </m:r>
                        </m:den>
                      </m:f>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charset="0"/>
                                </a:rPr>
                                <m:t>𝑚</m:t>
                              </m:r>
                            </m:e>
                            <m:sub>
                              <m:r>
                                <a:rPr lang="en-US" b="0" i="1" smtClean="0">
                                  <a:latin typeface="Cambria Math" charset="0"/>
                                </a:rPr>
                                <m:t>𝑏</m:t>
                              </m:r>
                            </m:sub>
                          </m:sSub>
                          <m:r>
                            <a:rPr lang="en-US" b="0" i="1" smtClean="0">
                              <a:latin typeface="Cambria Math" charset="0"/>
                            </a:rPr>
                            <m:t>+</m:t>
                          </m:r>
                          <m:sSub>
                            <m:sSubPr>
                              <m:ctrlPr>
                                <a:rPr lang="en-US" b="0" i="1" smtClean="0">
                                  <a:latin typeface="Cambria Math" panose="02040503050406030204" pitchFamily="18" charset="0"/>
                                </a:rPr>
                              </m:ctrlPr>
                            </m:sSubPr>
                            <m:e>
                              <m:r>
                                <a:rPr lang="en-US" b="0" i="1" smtClean="0">
                                  <a:latin typeface="Cambria Math" charset="0"/>
                                </a:rPr>
                                <m:t>𝑚</m:t>
                              </m:r>
                            </m:e>
                            <m:sub>
                              <m:r>
                                <a:rPr lang="en-US" b="0" i="1" smtClean="0">
                                  <a:latin typeface="Cambria Math" charset="0"/>
                                </a:rPr>
                                <m:t>𝑔</m:t>
                              </m:r>
                            </m:sub>
                          </m:sSub>
                        </m:e>
                      </m:d>
                      <m:sSubSup>
                        <m:sSubSupPr>
                          <m:ctrlPr>
                            <a:rPr lang="en-US" b="0" i="1" smtClean="0">
                              <a:latin typeface="Cambria Math" panose="02040503050406030204" pitchFamily="18" charset="0"/>
                            </a:rPr>
                          </m:ctrlPr>
                        </m:sSubSupPr>
                        <m:e>
                          <m:r>
                            <a:rPr lang="en-US" b="0" i="1" smtClean="0">
                              <a:latin typeface="Cambria Math" charset="0"/>
                            </a:rPr>
                            <m:t>𝑣</m:t>
                          </m:r>
                        </m:e>
                        <m:sub>
                          <m:r>
                            <a:rPr lang="en-US" b="0" i="1" smtClean="0">
                              <a:latin typeface="Cambria Math" charset="0"/>
                            </a:rPr>
                            <m:t>0</m:t>
                          </m:r>
                        </m:sub>
                        <m:sup>
                          <m:r>
                            <a:rPr lang="en-US" b="0" i="1" smtClean="0">
                              <a:latin typeface="Cambria Math" charset="0"/>
                            </a:rPr>
                            <m:t>2</m:t>
                          </m:r>
                        </m:sup>
                      </m:sSubSup>
                      <m:r>
                        <a:rPr lang="en-US" b="0" i="1" smtClean="0">
                          <a:latin typeface="Cambria Math" charset="0"/>
                        </a:rPr>
                        <m:t>+</m:t>
                      </m:r>
                      <m:f>
                        <m:fPr>
                          <m:ctrlPr>
                            <a:rPr lang="en-US" b="0" i="1" smtClean="0">
                              <a:latin typeface="Cambria Math" panose="02040503050406030204" pitchFamily="18" charset="0"/>
                            </a:rPr>
                          </m:ctrlPr>
                        </m:fPr>
                        <m:num>
                          <m:r>
                            <a:rPr lang="en-US" b="0" i="1" smtClean="0">
                              <a:latin typeface="Cambria Math" charset="0"/>
                            </a:rPr>
                            <m:t>1</m:t>
                          </m:r>
                        </m:num>
                        <m:den>
                          <m:r>
                            <a:rPr lang="en-US" b="0" i="1" smtClean="0">
                              <a:latin typeface="Cambria Math" charset="0"/>
                            </a:rPr>
                            <m:t>2</m:t>
                          </m:r>
                        </m:den>
                      </m:f>
                      <m:r>
                        <a:rPr lang="en-US" b="0" i="1" smtClean="0">
                          <a:latin typeface="Cambria Math" charset="0"/>
                        </a:rPr>
                        <m:t>𝑘</m:t>
                      </m:r>
                      <m:sSup>
                        <m:sSupPr>
                          <m:ctrlPr>
                            <a:rPr lang="en-US" b="0" i="1" smtClean="0">
                              <a:latin typeface="Cambria Math" panose="02040503050406030204" pitchFamily="18" charset="0"/>
                            </a:rPr>
                          </m:ctrlPr>
                        </m:sSupPr>
                        <m:e>
                          <m:r>
                            <a:rPr lang="en-US" b="0" i="1" smtClean="0">
                              <a:latin typeface="Cambria Math" charset="0"/>
                            </a:rPr>
                            <m:t>𝑥</m:t>
                          </m:r>
                        </m:e>
                        <m:sup>
                          <m:r>
                            <a:rPr lang="en-US" b="0" i="1" smtClean="0">
                              <a:latin typeface="Cambria Math" charset="0"/>
                            </a:rPr>
                            <m:t>2</m:t>
                          </m:r>
                        </m:sup>
                      </m:sSup>
                      <m:r>
                        <a:rPr lang="en-US" b="0" i="1" smtClean="0">
                          <a:latin typeface="Cambria Math" charset="0"/>
                        </a:rPr>
                        <m:t>=</m:t>
                      </m:r>
                      <m:f>
                        <m:fPr>
                          <m:ctrlPr>
                            <a:rPr lang="en-US" b="0" i="1" smtClean="0">
                              <a:latin typeface="Cambria Math" panose="02040503050406030204" pitchFamily="18" charset="0"/>
                            </a:rPr>
                          </m:ctrlPr>
                        </m:fPr>
                        <m:num>
                          <m:r>
                            <a:rPr lang="en-US" b="0" i="1" smtClean="0">
                              <a:latin typeface="Cambria Math" charset="0"/>
                            </a:rPr>
                            <m:t>1</m:t>
                          </m:r>
                        </m:num>
                        <m:den>
                          <m:r>
                            <a:rPr lang="en-US" b="0" i="1" smtClean="0">
                              <a:latin typeface="Cambria Math" charset="0"/>
                            </a:rPr>
                            <m:t>2</m:t>
                          </m:r>
                        </m:den>
                      </m:f>
                      <m:sSub>
                        <m:sSubPr>
                          <m:ctrlPr>
                            <a:rPr lang="en-US" b="0" i="1" smtClean="0">
                              <a:latin typeface="Cambria Math" panose="02040503050406030204" pitchFamily="18" charset="0"/>
                            </a:rPr>
                          </m:ctrlPr>
                        </m:sSubPr>
                        <m:e>
                          <m:r>
                            <a:rPr lang="en-US" b="0" i="1" smtClean="0">
                              <a:latin typeface="Cambria Math" charset="0"/>
                            </a:rPr>
                            <m:t>𝑚</m:t>
                          </m:r>
                        </m:e>
                        <m:sub>
                          <m:r>
                            <a:rPr lang="en-US" b="0" i="1" smtClean="0">
                              <a:latin typeface="Cambria Math" charset="0"/>
                            </a:rPr>
                            <m:t>𝑔</m:t>
                          </m:r>
                        </m:sub>
                      </m:sSub>
                      <m:sSubSup>
                        <m:sSubSupPr>
                          <m:ctrlPr>
                            <a:rPr lang="en-US" b="0" i="1" smtClean="0">
                              <a:latin typeface="Cambria Math" panose="02040503050406030204" pitchFamily="18" charset="0"/>
                            </a:rPr>
                          </m:ctrlPr>
                        </m:sSubSupPr>
                        <m:e>
                          <m:r>
                            <a:rPr lang="en-US" b="0" i="1" smtClean="0">
                              <a:latin typeface="Cambria Math" charset="0"/>
                            </a:rPr>
                            <m:t>𝑣</m:t>
                          </m:r>
                        </m:e>
                        <m:sub>
                          <m:r>
                            <a:rPr lang="en-US" b="0" i="1" smtClean="0">
                              <a:latin typeface="Cambria Math" charset="0"/>
                            </a:rPr>
                            <m:t>𝑔</m:t>
                          </m:r>
                        </m:sub>
                        <m:sup>
                          <m:r>
                            <a:rPr lang="en-US" b="0" i="1" smtClean="0">
                              <a:latin typeface="Cambria Math" charset="0"/>
                            </a:rPr>
                            <m:t>2</m:t>
                          </m:r>
                        </m:sup>
                      </m:sSubSup>
                      <m:r>
                        <a:rPr lang="en-US" b="0" i="1" smtClean="0">
                          <a:latin typeface="Cambria Math" charset="0"/>
                        </a:rPr>
                        <m:t>+</m:t>
                      </m:r>
                      <m:f>
                        <m:fPr>
                          <m:ctrlPr>
                            <a:rPr lang="en-US" b="0" i="1" smtClean="0">
                              <a:latin typeface="Cambria Math" panose="02040503050406030204" pitchFamily="18" charset="0"/>
                            </a:rPr>
                          </m:ctrlPr>
                        </m:fPr>
                        <m:num>
                          <m:r>
                            <a:rPr lang="en-US" b="0" i="1" smtClean="0">
                              <a:latin typeface="Cambria Math" charset="0"/>
                            </a:rPr>
                            <m:t>1</m:t>
                          </m:r>
                        </m:num>
                        <m:den>
                          <m:r>
                            <a:rPr lang="en-US" b="0" i="1" smtClean="0">
                              <a:latin typeface="Cambria Math" charset="0"/>
                            </a:rPr>
                            <m:t>2</m:t>
                          </m:r>
                        </m:den>
                      </m:f>
                      <m:sSub>
                        <m:sSubPr>
                          <m:ctrlPr>
                            <a:rPr lang="en-US" b="0" i="1" smtClean="0">
                              <a:latin typeface="Cambria Math" panose="02040503050406030204" pitchFamily="18" charset="0"/>
                            </a:rPr>
                          </m:ctrlPr>
                        </m:sSubPr>
                        <m:e>
                          <m:r>
                            <a:rPr lang="en-US" b="0" i="1" smtClean="0">
                              <a:latin typeface="Cambria Math" charset="0"/>
                            </a:rPr>
                            <m:t>𝑚</m:t>
                          </m:r>
                        </m:e>
                        <m:sub>
                          <m:r>
                            <a:rPr lang="en-US" b="0" i="1" smtClean="0">
                              <a:latin typeface="Cambria Math" charset="0"/>
                            </a:rPr>
                            <m:t>𝑏</m:t>
                          </m:r>
                        </m:sub>
                      </m:sSub>
                      <m:sSubSup>
                        <m:sSubSupPr>
                          <m:ctrlPr>
                            <a:rPr lang="en-US" b="0" i="1" smtClean="0">
                              <a:latin typeface="Cambria Math" panose="02040503050406030204" pitchFamily="18" charset="0"/>
                            </a:rPr>
                          </m:ctrlPr>
                        </m:sSubSupPr>
                        <m:e>
                          <m:r>
                            <a:rPr lang="en-US" b="0" i="1" smtClean="0">
                              <a:latin typeface="Cambria Math" charset="0"/>
                            </a:rPr>
                            <m:t>𝑣</m:t>
                          </m:r>
                        </m:e>
                        <m:sub>
                          <m:r>
                            <a:rPr lang="en-US" b="0" i="1" smtClean="0">
                              <a:latin typeface="Cambria Math" charset="0"/>
                            </a:rPr>
                            <m:t>𝑏</m:t>
                          </m:r>
                        </m:sub>
                        <m:sup>
                          <m:r>
                            <a:rPr lang="en-US" b="0" i="1" smtClean="0">
                              <a:latin typeface="Cambria Math" charset="0"/>
                            </a:rPr>
                            <m:t>2</m:t>
                          </m:r>
                        </m:sup>
                      </m:sSubSup>
                    </m:oMath>
                  </m:oMathPara>
                </a14:m>
                <a:endParaRPr lang="en-US" dirty="0"/>
              </a:p>
            </p:txBody>
          </p:sp>
        </mc:Choice>
        <mc:Fallback xmlns="">
          <p:sp>
            <p:nvSpPr>
              <p:cNvPr id="18" name="TextBox 17"/>
              <p:cNvSpPr txBox="1">
                <a:spLocks noRot="1" noChangeAspect="1" noMove="1" noResize="1" noEditPoints="1" noAdjustHandles="1" noChangeArrowheads="1" noChangeShapeType="1" noTextEdit="1"/>
              </p:cNvSpPr>
              <p:nvPr/>
            </p:nvSpPr>
            <p:spPr>
              <a:xfrm>
                <a:off x="2231149" y="5483080"/>
                <a:ext cx="4532972" cy="518604"/>
              </a:xfrm>
              <a:prstGeom prst="rect">
                <a:avLst/>
              </a:prstGeom>
              <a:blipFill rotWithShape="0">
                <a:blip r:embed="rId8"/>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875647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Spring-gun explosion</a:t>
            </a:r>
          </a:p>
        </p:txBody>
      </p:sp>
      <p:sp>
        <p:nvSpPr>
          <p:cNvPr id="4" name="TextBox 3"/>
          <p:cNvSpPr txBox="1"/>
          <p:nvPr/>
        </p:nvSpPr>
        <p:spPr>
          <a:xfrm>
            <a:off x="500608" y="1294544"/>
            <a:ext cx="8188503" cy="338554"/>
          </a:xfrm>
          <a:prstGeom prst="rect">
            <a:avLst/>
          </a:prstGeom>
          <a:noFill/>
        </p:spPr>
        <p:txBody>
          <a:bodyPr wrap="square" rtlCol="0">
            <a:spAutoFit/>
          </a:bodyPr>
          <a:lstStyle/>
          <a:p>
            <a:r>
              <a:rPr lang="en-US" sz="1600" dirty="0">
                <a:solidFill>
                  <a:srgbClr val="C00000"/>
                </a:solidFill>
                <a:latin typeface="Palatino Linotype" charset="0"/>
                <a:ea typeface="Palatino Linotype" charset="0"/>
                <a:cs typeface="Palatino Linotype" charset="0"/>
              </a:rPr>
              <a:t>Substituting the expression for v</a:t>
            </a:r>
            <a:r>
              <a:rPr lang="en-US" sz="1600" baseline="-25000" dirty="0">
                <a:solidFill>
                  <a:srgbClr val="C00000"/>
                </a:solidFill>
                <a:latin typeface="Palatino Linotype" charset="0"/>
                <a:ea typeface="Palatino Linotype" charset="0"/>
                <a:cs typeface="Palatino Linotype" charset="0"/>
              </a:rPr>
              <a:t>g</a:t>
            </a:r>
            <a:r>
              <a:rPr lang="en-US" sz="1600" dirty="0">
                <a:solidFill>
                  <a:srgbClr val="C00000"/>
                </a:solidFill>
                <a:latin typeface="Palatino Linotype" charset="0"/>
                <a:ea typeface="Palatino Linotype" charset="0"/>
                <a:cs typeface="Palatino Linotype" charset="0"/>
              </a:rPr>
              <a:t> into the energy equation yields:</a:t>
            </a:r>
          </a:p>
        </p:txBody>
      </p:sp>
      <mc:AlternateContent xmlns:mc="http://schemas.openxmlformats.org/markup-compatibility/2006" xmlns:a14="http://schemas.microsoft.com/office/drawing/2010/main">
        <mc:Choice Requires="a14">
          <p:sp>
            <p:nvSpPr>
              <p:cNvPr id="5" name="TextBox 4"/>
              <p:cNvSpPr txBox="1"/>
              <p:nvPr/>
            </p:nvSpPr>
            <p:spPr>
              <a:xfrm>
                <a:off x="1773445" y="1776175"/>
                <a:ext cx="5642827" cy="5186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charset="0"/>
                            </a:rPr>
                            <m:t>1</m:t>
                          </m:r>
                        </m:num>
                        <m:den>
                          <m:r>
                            <a:rPr lang="en-US" b="0" i="1" smtClean="0">
                              <a:latin typeface="Cambria Math" charset="0"/>
                            </a:rPr>
                            <m:t>2</m:t>
                          </m:r>
                        </m:den>
                      </m:f>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charset="0"/>
                                </a:rPr>
                                <m:t>𝑚</m:t>
                              </m:r>
                            </m:e>
                            <m:sub>
                              <m:r>
                                <a:rPr lang="en-US" b="0" i="1" smtClean="0">
                                  <a:latin typeface="Cambria Math" charset="0"/>
                                </a:rPr>
                                <m:t>𝑏</m:t>
                              </m:r>
                            </m:sub>
                          </m:sSub>
                          <m:r>
                            <a:rPr lang="en-US" b="0" i="1" smtClean="0">
                              <a:latin typeface="Cambria Math" charset="0"/>
                            </a:rPr>
                            <m:t>+</m:t>
                          </m:r>
                          <m:sSub>
                            <m:sSubPr>
                              <m:ctrlPr>
                                <a:rPr lang="en-US" b="0" i="1" smtClean="0">
                                  <a:latin typeface="Cambria Math" panose="02040503050406030204" pitchFamily="18" charset="0"/>
                                </a:rPr>
                              </m:ctrlPr>
                            </m:sSubPr>
                            <m:e>
                              <m:r>
                                <a:rPr lang="en-US" b="0" i="1" smtClean="0">
                                  <a:latin typeface="Cambria Math" charset="0"/>
                                </a:rPr>
                                <m:t>𝑚</m:t>
                              </m:r>
                            </m:e>
                            <m:sub>
                              <m:r>
                                <a:rPr lang="en-US" b="0" i="1" smtClean="0">
                                  <a:latin typeface="Cambria Math" charset="0"/>
                                </a:rPr>
                                <m:t>𝑔</m:t>
                              </m:r>
                            </m:sub>
                          </m:sSub>
                        </m:e>
                      </m:d>
                      <m:sSubSup>
                        <m:sSubSupPr>
                          <m:ctrlPr>
                            <a:rPr lang="en-US" b="0" i="1" smtClean="0">
                              <a:latin typeface="Cambria Math" panose="02040503050406030204" pitchFamily="18" charset="0"/>
                            </a:rPr>
                          </m:ctrlPr>
                        </m:sSubSupPr>
                        <m:e>
                          <m:r>
                            <a:rPr lang="en-US" b="0" i="1" smtClean="0">
                              <a:latin typeface="Cambria Math" charset="0"/>
                            </a:rPr>
                            <m:t>𝑣</m:t>
                          </m:r>
                        </m:e>
                        <m:sub>
                          <m:r>
                            <a:rPr lang="en-US" b="0" i="1" smtClean="0">
                              <a:latin typeface="Cambria Math" charset="0"/>
                            </a:rPr>
                            <m:t>0</m:t>
                          </m:r>
                        </m:sub>
                        <m:sup>
                          <m:r>
                            <a:rPr lang="en-US" b="0" i="1" smtClean="0">
                              <a:latin typeface="Cambria Math" charset="0"/>
                            </a:rPr>
                            <m:t>2</m:t>
                          </m:r>
                        </m:sup>
                      </m:sSubSup>
                      <m:r>
                        <a:rPr lang="en-US" b="0" i="1" smtClean="0">
                          <a:latin typeface="Cambria Math" charset="0"/>
                        </a:rPr>
                        <m:t>+</m:t>
                      </m:r>
                      <m:f>
                        <m:fPr>
                          <m:ctrlPr>
                            <a:rPr lang="en-US" b="0" i="1" smtClean="0">
                              <a:latin typeface="Cambria Math" panose="02040503050406030204" pitchFamily="18" charset="0"/>
                            </a:rPr>
                          </m:ctrlPr>
                        </m:fPr>
                        <m:num>
                          <m:r>
                            <a:rPr lang="en-US" b="0" i="1" smtClean="0">
                              <a:latin typeface="Cambria Math" charset="0"/>
                            </a:rPr>
                            <m:t>1</m:t>
                          </m:r>
                        </m:num>
                        <m:den>
                          <m:r>
                            <a:rPr lang="en-US" b="0" i="1" smtClean="0">
                              <a:latin typeface="Cambria Math" charset="0"/>
                            </a:rPr>
                            <m:t>2</m:t>
                          </m:r>
                        </m:den>
                      </m:f>
                      <m:r>
                        <a:rPr lang="en-US" b="0" i="1" smtClean="0">
                          <a:latin typeface="Cambria Math" charset="0"/>
                        </a:rPr>
                        <m:t>𝑘</m:t>
                      </m:r>
                      <m:sSup>
                        <m:sSupPr>
                          <m:ctrlPr>
                            <a:rPr lang="en-US" b="0" i="1" smtClean="0">
                              <a:latin typeface="Cambria Math" panose="02040503050406030204" pitchFamily="18" charset="0"/>
                            </a:rPr>
                          </m:ctrlPr>
                        </m:sSupPr>
                        <m:e>
                          <m:r>
                            <a:rPr lang="en-US" b="0" i="1" smtClean="0">
                              <a:latin typeface="Cambria Math" charset="0"/>
                            </a:rPr>
                            <m:t>𝑥</m:t>
                          </m:r>
                        </m:e>
                        <m:sup>
                          <m:r>
                            <a:rPr lang="en-US" b="0" i="1" smtClean="0">
                              <a:latin typeface="Cambria Math" charset="0"/>
                            </a:rPr>
                            <m:t>2</m:t>
                          </m:r>
                        </m:sup>
                      </m:sSup>
                      <m:r>
                        <a:rPr lang="en-US" b="0" i="1" smtClean="0">
                          <a:latin typeface="Cambria Math" charset="0"/>
                        </a:rPr>
                        <m:t>=</m:t>
                      </m:r>
                      <m:f>
                        <m:fPr>
                          <m:ctrlPr>
                            <a:rPr lang="en-US" b="0" i="1" smtClean="0">
                              <a:latin typeface="Cambria Math" panose="02040503050406030204" pitchFamily="18" charset="0"/>
                            </a:rPr>
                          </m:ctrlPr>
                        </m:fPr>
                        <m:num>
                          <m:r>
                            <a:rPr lang="en-US" b="0" i="1" smtClean="0">
                              <a:latin typeface="Cambria Math" charset="0"/>
                            </a:rPr>
                            <m:t>1</m:t>
                          </m:r>
                        </m:num>
                        <m:den>
                          <m:r>
                            <a:rPr lang="en-US" b="0" i="1" smtClean="0">
                              <a:latin typeface="Cambria Math" charset="0"/>
                            </a:rPr>
                            <m:t>2</m:t>
                          </m:r>
                        </m:den>
                      </m:f>
                      <m:sSub>
                        <m:sSubPr>
                          <m:ctrlPr>
                            <a:rPr lang="en-US" b="0" i="1" smtClean="0">
                              <a:latin typeface="Cambria Math" panose="02040503050406030204" pitchFamily="18" charset="0"/>
                            </a:rPr>
                          </m:ctrlPr>
                        </m:sSubPr>
                        <m:e>
                          <m:r>
                            <a:rPr lang="en-US" b="0" i="1" smtClean="0">
                              <a:latin typeface="Cambria Math" charset="0"/>
                            </a:rPr>
                            <m:t>𝑚</m:t>
                          </m:r>
                        </m:e>
                        <m:sub>
                          <m:r>
                            <a:rPr lang="en-US" b="0" i="1" smtClean="0">
                              <a:latin typeface="Cambria Math" charset="0"/>
                            </a:rPr>
                            <m:t>𝑔</m:t>
                          </m:r>
                        </m:sub>
                      </m:sSub>
                      <m:sSup>
                        <m:sSupPr>
                          <m:ctrlPr>
                            <a:rPr lang="en-US" b="0" i="1" smtClean="0">
                              <a:latin typeface="Cambria Math" panose="02040503050406030204" pitchFamily="18" charset="0"/>
                            </a:rPr>
                          </m:ctrlPr>
                        </m:sSupPr>
                        <m:e>
                          <m:r>
                            <a:rPr lang="en-US" i="1">
                              <a:latin typeface="Cambria Math" charset="0"/>
                            </a:rPr>
                            <m:t>(5.1−0.02</m:t>
                          </m:r>
                          <m:sSub>
                            <m:sSubPr>
                              <m:ctrlPr>
                                <a:rPr lang="en-US" i="1">
                                  <a:latin typeface="Cambria Math" panose="02040503050406030204" pitchFamily="18" charset="0"/>
                                </a:rPr>
                              </m:ctrlPr>
                            </m:sSubPr>
                            <m:e>
                              <m:r>
                                <a:rPr lang="en-US" i="1">
                                  <a:latin typeface="Cambria Math" charset="0"/>
                                </a:rPr>
                                <m:t>𝑣</m:t>
                              </m:r>
                            </m:e>
                            <m:sub>
                              <m:r>
                                <a:rPr lang="en-US" i="1">
                                  <a:latin typeface="Cambria Math" charset="0"/>
                                </a:rPr>
                                <m:t>𝑏</m:t>
                              </m:r>
                            </m:sub>
                          </m:sSub>
                          <m:r>
                            <a:rPr lang="en-US" i="1">
                              <a:latin typeface="Cambria Math" charset="0"/>
                            </a:rPr>
                            <m:t>)</m:t>
                          </m:r>
                        </m:e>
                        <m:sup>
                          <m:r>
                            <a:rPr lang="en-US" b="0" i="1" smtClean="0">
                              <a:latin typeface="Cambria Math" charset="0"/>
                            </a:rPr>
                            <m:t>2</m:t>
                          </m:r>
                        </m:sup>
                      </m:sSup>
                      <m:r>
                        <a:rPr lang="en-US" b="0" i="1" smtClean="0">
                          <a:latin typeface="Cambria Math" charset="0"/>
                        </a:rPr>
                        <m:t>+</m:t>
                      </m:r>
                      <m:f>
                        <m:fPr>
                          <m:ctrlPr>
                            <a:rPr lang="en-US" b="0" i="1" smtClean="0">
                              <a:latin typeface="Cambria Math" panose="02040503050406030204" pitchFamily="18" charset="0"/>
                            </a:rPr>
                          </m:ctrlPr>
                        </m:fPr>
                        <m:num>
                          <m:r>
                            <a:rPr lang="en-US" b="0" i="1" smtClean="0">
                              <a:latin typeface="Cambria Math" charset="0"/>
                            </a:rPr>
                            <m:t>1</m:t>
                          </m:r>
                        </m:num>
                        <m:den>
                          <m:r>
                            <a:rPr lang="en-US" b="0" i="1" smtClean="0">
                              <a:latin typeface="Cambria Math" charset="0"/>
                            </a:rPr>
                            <m:t>2</m:t>
                          </m:r>
                        </m:den>
                      </m:f>
                      <m:sSub>
                        <m:sSubPr>
                          <m:ctrlPr>
                            <a:rPr lang="en-US" b="0" i="1" smtClean="0">
                              <a:latin typeface="Cambria Math" panose="02040503050406030204" pitchFamily="18" charset="0"/>
                            </a:rPr>
                          </m:ctrlPr>
                        </m:sSubPr>
                        <m:e>
                          <m:r>
                            <a:rPr lang="en-US" b="0" i="1" smtClean="0">
                              <a:latin typeface="Cambria Math" charset="0"/>
                            </a:rPr>
                            <m:t>𝑚</m:t>
                          </m:r>
                        </m:e>
                        <m:sub>
                          <m:r>
                            <a:rPr lang="en-US" b="0" i="1" smtClean="0">
                              <a:latin typeface="Cambria Math" charset="0"/>
                            </a:rPr>
                            <m:t>𝑏</m:t>
                          </m:r>
                        </m:sub>
                      </m:sSub>
                      <m:sSubSup>
                        <m:sSubSupPr>
                          <m:ctrlPr>
                            <a:rPr lang="en-US" b="0" i="1" smtClean="0">
                              <a:latin typeface="Cambria Math" panose="02040503050406030204" pitchFamily="18" charset="0"/>
                            </a:rPr>
                          </m:ctrlPr>
                        </m:sSubSupPr>
                        <m:e>
                          <m:r>
                            <a:rPr lang="en-US" b="0" i="1" smtClean="0">
                              <a:latin typeface="Cambria Math" charset="0"/>
                            </a:rPr>
                            <m:t>𝑣</m:t>
                          </m:r>
                        </m:e>
                        <m:sub>
                          <m:r>
                            <a:rPr lang="en-US" b="0" i="1" smtClean="0">
                              <a:latin typeface="Cambria Math" charset="0"/>
                            </a:rPr>
                            <m:t>𝑏</m:t>
                          </m:r>
                        </m:sub>
                        <m:sup>
                          <m:r>
                            <a:rPr lang="en-US" b="0" i="1" smtClean="0">
                              <a:latin typeface="Cambria Math" charset="0"/>
                            </a:rPr>
                            <m:t>2</m:t>
                          </m:r>
                        </m:sup>
                      </m:sSubSup>
                    </m:oMath>
                  </m:oMathPara>
                </a14:m>
                <a:endParaRPr lang="en-US" dirty="0"/>
              </a:p>
            </p:txBody>
          </p:sp>
        </mc:Choice>
        <mc:Fallback xmlns="">
          <p:sp>
            <p:nvSpPr>
              <p:cNvPr id="5" name="TextBox 4"/>
              <p:cNvSpPr txBox="1">
                <a:spLocks noRot="1" noChangeAspect="1" noMove="1" noResize="1" noEditPoints="1" noAdjustHandles="1" noChangeArrowheads="1" noChangeShapeType="1" noTextEdit="1"/>
              </p:cNvSpPr>
              <p:nvPr/>
            </p:nvSpPr>
            <p:spPr>
              <a:xfrm>
                <a:off x="1773445" y="1776175"/>
                <a:ext cx="5642827" cy="518604"/>
              </a:xfrm>
              <a:prstGeom prst="rect">
                <a:avLst/>
              </a:prstGeom>
              <a:blipFill rotWithShape="0">
                <a:blip r:embed="rId2"/>
                <a:stretch>
                  <a:fillRect/>
                </a:stretch>
              </a:blipFill>
            </p:spPr>
            <p:txBody>
              <a:bodyPr/>
              <a:lstStyle/>
              <a:p>
                <a:r>
                  <a:rPr lang="en-US">
                    <a:noFill/>
                  </a:rPr>
                  <a:t> </a:t>
                </a:r>
              </a:p>
            </p:txBody>
          </p:sp>
        </mc:Fallback>
      </mc:AlternateContent>
      <p:cxnSp>
        <p:nvCxnSpPr>
          <p:cNvPr id="7" name="Straight Connector 6"/>
          <p:cNvCxnSpPr/>
          <p:nvPr/>
        </p:nvCxnSpPr>
        <p:spPr>
          <a:xfrm flipV="1">
            <a:off x="1722075" y="1776175"/>
            <a:ext cx="343031" cy="518604"/>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3508066" y="1776175"/>
            <a:ext cx="343031" cy="51860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330876" y="1776175"/>
            <a:ext cx="343031" cy="51860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6528669" y="1856656"/>
            <a:ext cx="343031" cy="518604"/>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500608" y="2551456"/>
            <a:ext cx="8188503" cy="338554"/>
          </a:xfrm>
          <a:prstGeom prst="rect">
            <a:avLst/>
          </a:prstGeom>
          <a:noFill/>
        </p:spPr>
        <p:txBody>
          <a:bodyPr wrap="square" rtlCol="0">
            <a:spAutoFit/>
          </a:bodyPr>
          <a:lstStyle/>
          <a:p>
            <a:r>
              <a:rPr lang="en-US" sz="1600" dirty="0">
                <a:solidFill>
                  <a:srgbClr val="C00000"/>
                </a:solidFill>
                <a:latin typeface="Palatino Linotype" charset="0"/>
                <a:ea typeface="Palatino Linotype" charset="0"/>
                <a:cs typeface="Palatino Linotype" charset="0"/>
              </a:rPr>
              <a:t>Plugging in numbers yields the following (after some algebra):</a:t>
            </a:r>
          </a:p>
        </p:txBody>
      </p:sp>
      <mc:AlternateContent xmlns:mc="http://schemas.openxmlformats.org/markup-compatibility/2006" xmlns:a14="http://schemas.microsoft.com/office/drawing/2010/main">
        <mc:Choice Requires="a14">
          <p:sp>
            <p:nvSpPr>
              <p:cNvPr id="13" name="TextBox 12"/>
              <p:cNvSpPr txBox="1"/>
              <p:nvPr/>
            </p:nvSpPr>
            <p:spPr>
              <a:xfrm>
                <a:off x="2730502" y="3002705"/>
                <a:ext cx="3200748" cy="28796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charset="0"/>
                        </a:rPr>
                        <m:t>0=0.0204</m:t>
                      </m:r>
                      <m:sSubSup>
                        <m:sSubSupPr>
                          <m:ctrlPr>
                            <a:rPr lang="en-US" b="0" i="1" smtClean="0">
                              <a:latin typeface="Cambria Math" panose="02040503050406030204" pitchFamily="18" charset="0"/>
                            </a:rPr>
                          </m:ctrlPr>
                        </m:sSubSupPr>
                        <m:e>
                          <m:r>
                            <a:rPr lang="en-US" b="0" i="1" smtClean="0">
                              <a:latin typeface="Cambria Math" charset="0"/>
                            </a:rPr>
                            <m:t>𝑣</m:t>
                          </m:r>
                        </m:e>
                        <m:sub>
                          <m:r>
                            <a:rPr lang="en-US" b="0" i="1" smtClean="0">
                              <a:latin typeface="Cambria Math" charset="0"/>
                            </a:rPr>
                            <m:t>𝑏</m:t>
                          </m:r>
                        </m:sub>
                        <m:sup>
                          <m:r>
                            <a:rPr lang="en-US" b="0" i="1" smtClean="0">
                              <a:latin typeface="Cambria Math" charset="0"/>
                            </a:rPr>
                            <m:t>2</m:t>
                          </m:r>
                        </m:sup>
                      </m:sSubSup>
                      <m:r>
                        <a:rPr lang="en-US" b="0" i="1" smtClean="0">
                          <a:latin typeface="Cambria Math" charset="0"/>
                        </a:rPr>
                        <m:t>−0.204</m:t>
                      </m:r>
                      <m:sSub>
                        <m:sSubPr>
                          <m:ctrlPr>
                            <a:rPr lang="en-US" b="0" i="1" smtClean="0">
                              <a:latin typeface="Cambria Math" panose="02040503050406030204" pitchFamily="18" charset="0"/>
                            </a:rPr>
                          </m:ctrlPr>
                        </m:sSubPr>
                        <m:e>
                          <m:r>
                            <a:rPr lang="en-US" b="0" i="1" smtClean="0">
                              <a:latin typeface="Cambria Math" charset="0"/>
                            </a:rPr>
                            <m:t>𝑣</m:t>
                          </m:r>
                        </m:e>
                        <m:sub>
                          <m:r>
                            <a:rPr lang="en-US" b="0" i="1" smtClean="0">
                              <a:latin typeface="Cambria Math" charset="0"/>
                            </a:rPr>
                            <m:t>𝑏</m:t>
                          </m:r>
                        </m:sub>
                      </m:sSub>
                      <m:r>
                        <a:rPr lang="en-US" b="0" i="1" smtClean="0">
                          <a:latin typeface="Cambria Math" charset="0"/>
                        </a:rPr>
                        <m:t>−0.84</m:t>
                      </m:r>
                    </m:oMath>
                  </m:oMathPara>
                </a14:m>
                <a:endParaRPr lang="en-US" dirty="0"/>
              </a:p>
            </p:txBody>
          </p:sp>
        </mc:Choice>
        <mc:Fallback xmlns="">
          <p:sp>
            <p:nvSpPr>
              <p:cNvPr id="13" name="TextBox 12"/>
              <p:cNvSpPr txBox="1">
                <a:spLocks noRot="1" noChangeAspect="1" noMove="1" noResize="1" noEditPoints="1" noAdjustHandles="1" noChangeArrowheads="1" noChangeShapeType="1" noTextEdit="1"/>
              </p:cNvSpPr>
              <p:nvPr/>
            </p:nvSpPr>
            <p:spPr>
              <a:xfrm>
                <a:off x="2730502" y="3002705"/>
                <a:ext cx="3200748" cy="287964"/>
              </a:xfrm>
              <a:prstGeom prst="rect">
                <a:avLst/>
              </a:prstGeom>
              <a:blipFill rotWithShape="0">
                <a:blip r:embed="rId3"/>
                <a:stretch>
                  <a:fillRect l="-1333" t="-2128" r="-1333" b="-19149"/>
                </a:stretch>
              </a:blipFill>
            </p:spPr>
            <p:txBody>
              <a:bodyPr/>
              <a:lstStyle/>
              <a:p>
                <a:r>
                  <a:rPr lang="en-US">
                    <a:noFill/>
                  </a:rPr>
                  <a:t> </a:t>
                </a:r>
              </a:p>
            </p:txBody>
          </p:sp>
        </mc:Fallback>
      </mc:AlternateContent>
      <p:sp>
        <p:nvSpPr>
          <p:cNvPr id="14" name="TextBox 13"/>
          <p:cNvSpPr txBox="1"/>
          <p:nvPr/>
        </p:nvSpPr>
        <p:spPr>
          <a:xfrm>
            <a:off x="500608" y="3403364"/>
            <a:ext cx="8188503" cy="2800767"/>
          </a:xfrm>
          <a:prstGeom prst="rect">
            <a:avLst/>
          </a:prstGeom>
          <a:noFill/>
        </p:spPr>
        <p:txBody>
          <a:bodyPr wrap="square" rtlCol="0">
            <a:spAutoFit/>
          </a:bodyPr>
          <a:lstStyle/>
          <a:p>
            <a:r>
              <a:rPr lang="en-US" sz="1600" dirty="0">
                <a:solidFill>
                  <a:srgbClr val="C00000"/>
                </a:solidFill>
                <a:latin typeface="Palatino Linotype" charset="0"/>
                <a:ea typeface="Palatino Linotype" charset="0"/>
                <a:cs typeface="Palatino Linotype" charset="0"/>
              </a:rPr>
              <a:t>Quadratic formula yields two answers: </a:t>
            </a:r>
            <a:r>
              <a:rPr lang="en-US" sz="1600" dirty="0" err="1">
                <a:latin typeface="Palatino Linotype" charset="0"/>
                <a:ea typeface="Palatino Linotype" charset="0"/>
                <a:cs typeface="Palatino Linotype" charset="0"/>
              </a:rPr>
              <a:t>v</a:t>
            </a:r>
            <a:r>
              <a:rPr lang="en-US" sz="1600" baseline="-25000" dirty="0" err="1">
                <a:latin typeface="Palatino Linotype" charset="0"/>
                <a:ea typeface="Palatino Linotype" charset="0"/>
                <a:cs typeface="Palatino Linotype" charset="0"/>
              </a:rPr>
              <a:t>b</a:t>
            </a:r>
            <a:r>
              <a:rPr lang="en-US" sz="1600" dirty="0">
                <a:latin typeface="Palatino Linotype" charset="0"/>
                <a:ea typeface="Palatino Linotype" charset="0"/>
                <a:cs typeface="Palatino Linotype" charset="0"/>
              </a:rPr>
              <a:t> = 13.13 m/s or -3.13 m/s.</a:t>
            </a:r>
          </a:p>
          <a:p>
            <a:endParaRPr lang="en-US" sz="1600" dirty="0">
              <a:solidFill>
                <a:srgbClr val="C00000"/>
              </a:solidFill>
              <a:latin typeface="Palatino Linotype" charset="0"/>
              <a:ea typeface="Palatino Linotype" charset="0"/>
              <a:cs typeface="Palatino Linotype" charset="0"/>
            </a:endParaRPr>
          </a:p>
          <a:p>
            <a:r>
              <a:rPr lang="en-US" sz="1600" dirty="0">
                <a:solidFill>
                  <a:srgbClr val="C00000"/>
                </a:solidFill>
                <a:latin typeface="Palatino Linotype" charset="0"/>
                <a:ea typeface="Palatino Linotype" charset="0"/>
                <a:cs typeface="Palatino Linotype" charset="0"/>
              </a:rPr>
              <a:t>Which one is it? </a:t>
            </a:r>
          </a:p>
          <a:p>
            <a:endParaRPr lang="en-US" sz="1600" dirty="0">
              <a:solidFill>
                <a:srgbClr val="C00000"/>
              </a:solidFill>
              <a:latin typeface="Palatino Linotype" charset="0"/>
              <a:ea typeface="Palatino Linotype" charset="0"/>
              <a:cs typeface="Palatino Linotype" charset="0"/>
            </a:endParaRPr>
          </a:p>
          <a:p>
            <a:r>
              <a:rPr lang="en-US" sz="1600" dirty="0">
                <a:solidFill>
                  <a:srgbClr val="C00000"/>
                </a:solidFill>
                <a:latin typeface="Palatino Linotype" charset="0"/>
                <a:ea typeface="Palatino Linotype" charset="0"/>
                <a:cs typeface="Palatino Linotype" charset="0"/>
              </a:rPr>
              <a:t>First, we know the bullet has to go opposite the direction the gun was going before. Because we made v</a:t>
            </a:r>
            <a:r>
              <a:rPr lang="en-US" sz="1600" baseline="-25000" dirty="0">
                <a:solidFill>
                  <a:srgbClr val="C00000"/>
                </a:solidFill>
                <a:latin typeface="Palatino Linotype" charset="0"/>
                <a:ea typeface="Palatino Linotype" charset="0"/>
                <a:cs typeface="Palatino Linotype" charset="0"/>
              </a:rPr>
              <a:t>0</a:t>
            </a:r>
            <a:r>
              <a:rPr lang="en-US" sz="1600" dirty="0">
                <a:solidFill>
                  <a:srgbClr val="C00000"/>
                </a:solidFill>
                <a:latin typeface="Palatino Linotype" charset="0"/>
                <a:ea typeface="Palatino Linotype" charset="0"/>
                <a:cs typeface="Palatino Linotype" charset="0"/>
              </a:rPr>
              <a:t> +5m/s in the momentum equation, </a:t>
            </a:r>
            <a:r>
              <a:rPr lang="en-US" sz="1600" dirty="0" err="1">
                <a:solidFill>
                  <a:srgbClr val="C00000"/>
                </a:solidFill>
                <a:latin typeface="Palatino Linotype" charset="0"/>
                <a:ea typeface="Palatino Linotype" charset="0"/>
                <a:cs typeface="Palatino Linotype" charset="0"/>
              </a:rPr>
              <a:t>v</a:t>
            </a:r>
            <a:r>
              <a:rPr lang="en-US" sz="1600" baseline="-25000" dirty="0" err="1">
                <a:solidFill>
                  <a:srgbClr val="C00000"/>
                </a:solidFill>
                <a:latin typeface="Palatino Linotype" charset="0"/>
                <a:ea typeface="Palatino Linotype" charset="0"/>
                <a:cs typeface="Palatino Linotype" charset="0"/>
              </a:rPr>
              <a:t>b</a:t>
            </a:r>
            <a:r>
              <a:rPr lang="en-US" sz="1600" dirty="0">
                <a:solidFill>
                  <a:srgbClr val="C00000"/>
                </a:solidFill>
                <a:latin typeface="Palatino Linotype" charset="0"/>
                <a:ea typeface="Palatino Linotype" charset="0"/>
                <a:cs typeface="Palatino Linotype" charset="0"/>
              </a:rPr>
              <a:t> must be negative.</a:t>
            </a:r>
          </a:p>
          <a:p>
            <a:endParaRPr lang="en-US" sz="1600" dirty="0">
              <a:solidFill>
                <a:srgbClr val="C00000"/>
              </a:solidFill>
              <a:latin typeface="Palatino Linotype" charset="0"/>
              <a:ea typeface="Palatino Linotype" charset="0"/>
              <a:cs typeface="Palatino Linotype" charset="0"/>
            </a:endParaRPr>
          </a:p>
          <a:p>
            <a:r>
              <a:rPr lang="en-US" sz="1600" dirty="0">
                <a:solidFill>
                  <a:srgbClr val="C00000"/>
                </a:solidFill>
                <a:latin typeface="Palatino Linotype" charset="0"/>
                <a:ea typeface="Palatino Linotype" charset="0"/>
                <a:cs typeface="Palatino Linotype" charset="0"/>
              </a:rPr>
              <a:t>Second, if we plug both options into the expression for v</a:t>
            </a:r>
            <a:r>
              <a:rPr lang="en-US" sz="1600" baseline="-25000" dirty="0">
                <a:solidFill>
                  <a:srgbClr val="C00000"/>
                </a:solidFill>
                <a:latin typeface="Palatino Linotype" charset="0"/>
                <a:ea typeface="Palatino Linotype" charset="0"/>
                <a:cs typeface="Palatino Linotype" charset="0"/>
              </a:rPr>
              <a:t>g</a:t>
            </a:r>
            <a:r>
              <a:rPr lang="en-US" sz="1600" dirty="0">
                <a:solidFill>
                  <a:srgbClr val="C00000"/>
                </a:solidFill>
                <a:latin typeface="Palatino Linotype" charset="0"/>
                <a:ea typeface="Palatino Linotype" charset="0"/>
                <a:cs typeface="Palatino Linotype" charset="0"/>
              </a:rPr>
              <a:t>, we get 4.8 m/s or 5.16 m/s respectively. The gun must be going faster in its original direction after the explosion (Think about it) so the bullet </a:t>
            </a:r>
            <a:r>
              <a:rPr lang="en-US" sz="1600" dirty="0" err="1">
                <a:latin typeface="Palatino Linotype" charset="0"/>
                <a:ea typeface="Palatino Linotype" charset="0"/>
                <a:cs typeface="Palatino Linotype" charset="0"/>
              </a:rPr>
              <a:t>v</a:t>
            </a:r>
            <a:r>
              <a:rPr lang="en-US" sz="1600" baseline="-25000" dirty="0" err="1">
                <a:latin typeface="Palatino Linotype" charset="0"/>
                <a:ea typeface="Palatino Linotype" charset="0"/>
                <a:cs typeface="Palatino Linotype" charset="0"/>
              </a:rPr>
              <a:t>b</a:t>
            </a:r>
            <a:r>
              <a:rPr lang="en-US" sz="1600" dirty="0">
                <a:latin typeface="Palatino Linotype" charset="0"/>
                <a:ea typeface="Palatino Linotype" charset="0"/>
                <a:cs typeface="Palatino Linotype" charset="0"/>
              </a:rPr>
              <a:t>  = -3.13 m/s </a:t>
            </a:r>
            <a:r>
              <a:rPr lang="en-US" sz="1600" dirty="0">
                <a:solidFill>
                  <a:srgbClr val="C00000"/>
                </a:solidFill>
                <a:latin typeface="Palatino Linotype" charset="0"/>
                <a:ea typeface="Palatino Linotype" charset="0"/>
                <a:cs typeface="Palatino Linotype" charset="0"/>
              </a:rPr>
              <a:t>(- meaning opposite direction from the gun) and gun </a:t>
            </a:r>
            <a:r>
              <a:rPr lang="en-US" sz="1600" dirty="0">
                <a:latin typeface="Palatino Linotype" charset="0"/>
                <a:ea typeface="Palatino Linotype" charset="0"/>
                <a:cs typeface="Palatino Linotype" charset="0"/>
              </a:rPr>
              <a:t>v</a:t>
            </a:r>
            <a:r>
              <a:rPr lang="en-US" sz="1600" baseline="-25000" dirty="0">
                <a:latin typeface="Palatino Linotype" charset="0"/>
                <a:ea typeface="Palatino Linotype" charset="0"/>
                <a:cs typeface="Palatino Linotype" charset="0"/>
              </a:rPr>
              <a:t>g</a:t>
            </a:r>
            <a:r>
              <a:rPr lang="en-US" sz="1600" dirty="0">
                <a:latin typeface="Palatino Linotype" charset="0"/>
                <a:ea typeface="Palatino Linotype" charset="0"/>
                <a:cs typeface="Palatino Linotype" charset="0"/>
              </a:rPr>
              <a:t> = 5.16 m/s</a:t>
            </a:r>
            <a:r>
              <a:rPr lang="en-US" sz="1600" dirty="0">
                <a:solidFill>
                  <a:srgbClr val="C00000"/>
                </a:solidFill>
                <a:latin typeface="Palatino Linotype" charset="0"/>
                <a:ea typeface="Palatino Linotype" charset="0"/>
                <a:cs typeface="Palatino Linotype" charset="0"/>
              </a:rPr>
              <a:t>.</a:t>
            </a:r>
          </a:p>
        </p:txBody>
      </p:sp>
    </p:spTree>
    <p:extLst>
      <p:ext uri="{BB962C8B-B14F-4D97-AF65-F5344CB8AC3E}">
        <p14:creationId xmlns:p14="http://schemas.microsoft.com/office/powerpoint/2010/main" val="6225594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 Box 29"/>
          <p:cNvSpPr txBox="1">
            <a:spLocks noChangeArrowheads="1"/>
          </p:cNvSpPr>
          <p:nvPr/>
        </p:nvSpPr>
        <p:spPr bwMode="auto">
          <a:xfrm>
            <a:off x="4420404" y="139908"/>
            <a:ext cx="1332696" cy="10772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dirty="0"/>
              <a:t>Jill starts </a:t>
            </a:r>
          </a:p>
          <a:p>
            <a:r>
              <a:rPr lang="en-US" sz="1600" dirty="0"/>
              <a:t>    here against spring</a:t>
            </a:r>
            <a:endParaRPr lang="en-US" dirty="0"/>
          </a:p>
        </p:txBody>
      </p:sp>
      <p:cxnSp>
        <p:nvCxnSpPr>
          <p:cNvPr id="32" name="Straight Connector 31"/>
          <p:cNvCxnSpPr/>
          <p:nvPr/>
        </p:nvCxnSpPr>
        <p:spPr>
          <a:xfrm flipV="1">
            <a:off x="7093353" y="2728243"/>
            <a:ext cx="1072747" cy="1377853"/>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36" name="Object 35"/>
          <p:cNvGraphicFramePr>
            <a:graphicFrameLocks noChangeAspect="1"/>
          </p:cNvGraphicFramePr>
          <p:nvPr/>
        </p:nvGraphicFramePr>
        <p:xfrm>
          <a:off x="7137400" y="3494761"/>
          <a:ext cx="203200" cy="287337"/>
        </p:xfrm>
        <a:graphic>
          <a:graphicData uri="http://schemas.openxmlformats.org/presentationml/2006/ole">
            <mc:AlternateContent xmlns:mc="http://schemas.openxmlformats.org/markup-compatibility/2006">
              <mc:Choice xmlns:v="urn:schemas-microsoft-com:vml" Requires="v">
                <p:oleObj spid="_x0000_s10307" name="Equation" r:id="rId3" imgW="127000" imgH="177800" progId="Equation.DSMT4">
                  <p:embed/>
                </p:oleObj>
              </mc:Choice>
              <mc:Fallback>
                <p:oleObj name="Equation" r:id="rId3" imgW="127000" imgH="177800" progId="Equation.DSMT4">
                  <p:embed/>
                  <p:pic>
                    <p:nvPicPr>
                      <p:cNvPr id="36" name="Object 35"/>
                      <p:cNvPicPr/>
                      <p:nvPr/>
                    </p:nvPicPr>
                    <p:blipFill>
                      <a:blip r:embed="rId4"/>
                      <a:stretch>
                        <a:fillRect/>
                      </a:stretch>
                    </p:blipFill>
                    <p:spPr>
                      <a:xfrm>
                        <a:off x="7137400" y="3494761"/>
                        <a:ext cx="203200" cy="287337"/>
                      </a:xfrm>
                      <a:prstGeom prst="rect">
                        <a:avLst/>
                      </a:prstGeom>
                    </p:spPr>
                  </p:pic>
                </p:oleObj>
              </mc:Fallback>
            </mc:AlternateContent>
          </a:graphicData>
        </a:graphic>
      </p:graphicFrame>
      <p:sp>
        <p:nvSpPr>
          <p:cNvPr id="47" name="Rectangle 46"/>
          <p:cNvSpPr/>
          <p:nvPr/>
        </p:nvSpPr>
        <p:spPr>
          <a:xfrm>
            <a:off x="5144304" y="4106096"/>
            <a:ext cx="3898096" cy="127000"/>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5" name="Straight Arrow Connector 54"/>
          <p:cNvCxnSpPr/>
          <p:nvPr/>
        </p:nvCxnSpPr>
        <p:spPr>
          <a:xfrm>
            <a:off x="8413750" y="2733757"/>
            <a:ext cx="444500" cy="345923"/>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7086600" y="534107"/>
            <a:ext cx="6752" cy="3571989"/>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20" name="Arc 19"/>
          <p:cNvSpPr/>
          <p:nvPr/>
        </p:nvSpPr>
        <p:spPr>
          <a:xfrm>
            <a:off x="5319330" y="2312742"/>
            <a:ext cx="3552766" cy="3552766"/>
          </a:xfrm>
          <a:prstGeom prst="arc">
            <a:avLst>
              <a:gd name="adj1" fmla="val 16203212"/>
              <a:gd name="adj2" fmla="val 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Freeform 22"/>
          <p:cNvSpPr/>
          <p:nvPr/>
        </p:nvSpPr>
        <p:spPr>
          <a:xfrm>
            <a:off x="7086600" y="3775011"/>
            <a:ext cx="190500" cy="83532"/>
          </a:xfrm>
          <a:custGeom>
            <a:avLst/>
            <a:gdLst>
              <a:gd name="connsiteX0" fmla="*/ 0 w 190500"/>
              <a:gd name="connsiteY0" fmla="*/ 7332 h 83532"/>
              <a:gd name="connsiteX1" fmla="*/ 101600 w 190500"/>
              <a:gd name="connsiteY1" fmla="*/ 7332 h 83532"/>
              <a:gd name="connsiteX2" fmla="*/ 190500 w 190500"/>
              <a:gd name="connsiteY2" fmla="*/ 83532 h 83532"/>
            </a:gdLst>
            <a:ahLst/>
            <a:cxnLst>
              <a:cxn ang="0">
                <a:pos x="connsiteX0" y="connsiteY0"/>
              </a:cxn>
              <a:cxn ang="0">
                <a:pos x="connsiteX1" y="connsiteY1"/>
              </a:cxn>
              <a:cxn ang="0">
                <a:pos x="connsiteX2" y="connsiteY2"/>
              </a:cxn>
            </a:cxnLst>
            <a:rect l="l" t="t" r="r" b="b"/>
            <a:pathLst>
              <a:path w="190500" h="83532">
                <a:moveTo>
                  <a:pt x="0" y="7332"/>
                </a:moveTo>
                <a:cubicBezTo>
                  <a:pt x="34925" y="982"/>
                  <a:pt x="69850" y="-5368"/>
                  <a:pt x="101600" y="7332"/>
                </a:cubicBezTo>
                <a:cubicBezTo>
                  <a:pt x="133350" y="20032"/>
                  <a:pt x="190500" y="83532"/>
                  <a:pt x="190500" y="83532"/>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48" name="Object 47"/>
          <p:cNvGraphicFramePr>
            <a:graphicFrameLocks noChangeAspect="1"/>
          </p:cNvGraphicFramePr>
          <p:nvPr/>
        </p:nvGraphicFramePr>
        <p:xfrm>
          <a:off x="7533482" y="3028880"/>
          <a:ext cx="244475" cy="246063"/>
        </p:xfrm>
        <a:graphic>
          <a:graphicData uri="http://schemas.openxmlformats.org/presentationml/2006/ole">
            <mc:AlternateContent xmlns:mc="http://schemas.openxmlformats.org/markup-compatibility/2006">
              <mc:Choice xmlns:v="urn:schemas-microsoft-com:vml" Requires="v">
                <p:oleObj spid="_x0000_s10308" name="Equation" r:id="rId5" imgW="152400" imgH="152400" progId="Equation.DSMT4">
                  <p:embed/>
                </p:oleObj>
              </mc:Choice>
              <mc:Fallback>
                <p:oleObj name="Equation" r:id="rId5" imgW="152400" imgH="152400" progId="Equation.DSMT4">
                  <p:embed/>
                  <p:pic>
                    <p:nvPicPr>
                      <p:cNvPr id="48" name="Object 47"/>
                      <p:cNvPicPr/>
                      <p:nvPr/>
                    </p:nvPicPr>
                    <p:blipFill>
                      <a:blip r:embed="rId6"/>
                      <a:stretch>
                        <a:fillRect/>
                      </a:stretch>
                    </p:blipFill>
                    <p:spPr>
                      <a:xfrm>
                        <a:off x="7533482" y="3028880"/>
                        <a:ext cx="244475" cy="246063"/>
                      </a:xfrm>
                      <a:prstGeom prst="rect">
                        <a:avLst/>
                      </a:prstGeom>
                    </p:spPr>
                  </p:pic>
                </p:oleObj>
              </mc:Fallback>
            </mc:AlternateContent>
          </a:graphicData>
        </a:graphic>
      </p:graphicFrame>
      <p:graphicFrame>
        <p:nvGraphicFramePr>
          <p:cNvPr id="56" name="Object 55"/>
          <p:cNvGraphicFramePr>
            <a:graphicFrameLocks noChangeAspect="1"/>
          </p:cNvGraphicFramePr>
          <p:nvPr/>
        </p:nvGraphicFramePr>
        <p:xfrm>
          <a:off x="8570913" y="2523456"/>
          <a:ext cx="284162" cy="328612"/>
        </p:xfrm>
        <a:graphic>
          <a:graphicData uri="http://schemas.openxmlformats.org/presentationml/2006/ole">
            <mc:AlternateContent xmlns:mc="http://schemas.openxmlformats.org/markup-compatibility/2006">
              <mc:Choice xmlns:v="urn:schemas-microsoft-com:vml" Requires="v">
                <p:oleObj spid="_x0000_s10309" name="Equation" r:id="rId7" imgW="177800" imgH="203200" progId="Equation.DSMT4">
                  <p:embed/>
                </p:oleObj>
              </mc:Choice>
              <mc:Fallback>
                <p:oleObj name="Equation" r:id="rId7" imgW="177800" imgH="203200" progId="Equation.DSMT4">
                  <p:embed/>
                  <p:pic>
                    <p:nvPicPr>
                      <p:cNvPr id="56" name="Object 55"/>
                      <p:cNvPicPr/>
                      <p:nvPr/>
                    </p:nvPicPr>
                    <p:blipFill>
                      <a:blip r:embed="rId8"/>
                      <a:stretch>
                        <a:fillRect/>
                      </a:stretch>
                    </p:blipFill>
                    <p:spPr>
                      <a:xfrm>
                        <a:off x="8570913" y="2523456"/>
                        <a:ext cx="284162" cy="328612"/>
                      </a:xfrm>
                      <a:prstGeom prst="rect">
                        <a:avLst/>
                      </a:prstGeom>
                    </p:spPr>
                  </p:pic>
                </p:oleObj>
              </mc:Fallback>
            </mc:AlternateContent>
          </a:graphicData>
        </a:graphic>
      </p:graphicFrame>
      <p:cxnSp>
        <p:nvCxnSpPr>
          <p:cNvPr id="57" name="Straight Connector 56"/>
          <p:cNvCxnSpPr/>
          <p:nvPr/>
        </p:nvCxnSpPr>
        <p:spPr>
          <a:xfrm flipH="1">
            <a:off x="8230183" y="2750989"/>
            <a:ext cx="1" cy="1355107"/>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58" name="Object 57"/>
          <p:cNvGraphicFramePr>
            <a:graphicFrameLocks noChangeAspect="1"/>
          </p:cNvGraphicFramePr>
          <p:nvPr/>
        </p:nvGraphicFramePr>
        <p:xfrm>
          <a:off x="7884318" y="3566443"/>
          <a:ext cx="754063" cy="287338"/>
        </p:xfrm>
        <a:graphic>
          <a:graphicData uri="http://schemas.openxmlformats.org/presentationml/2006/ole">
            <mc:AlternateContent xmlns:mc="http://schemas.openxmlformats.org/markup-compatibility/2006">
              <mc:Choice xmlns:v="urn:schemas-microsoft-com:vml" Requires="v">
                <p:oleObj spid="_x0000_s10310" name="Equation" r:id="rId9" imgW="469900" imgH="177800" progId="Equation.DSMT4">
                  <p:embed/>
                </p:oleObj>
              </mc:Choice>
              <mc:Fallback>
                <p:oleObj name="Equation" r:id="rId9" imgW="469900" imgH="177800" progId="Equation.DSMT4">
                  <p:embed/>
                  <p:pic>
                    <p:nvPicPr>
                      <p:cNvPr id="58" name="Object 57"/>
                      <p:cNvPicPr/>
                      <p:nvPr/>
                    </p:nvPicPr>
                    <p:blipFill>
                      <a:blip r:embed="rId10"/>
                      <a:stretch>
                        <a:fillRect/>
                      </a:stretch>
                    </p:blipFill>
                    <p:spPr>
                      <a:xfrm>
                        <a:off x="7884318" y="3566443"/>
                        <a:ext cx="754063" cy="287338"/>
                      </a:xfrm>
                      <a:prstGeom prst="rect">
                        <a:avLst/>
                      </a:prstGeom>
                    </p:spPr>
                  </p:pic>
                </p:oleObj>
              </mc:Fallback>
            </mc:AlternateContent>
          </a:graphicData>
        </a:graphic>
      </p:graphicFrame>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41.)</a:t>
            </a:r>
          </a:p>
        </p:txBody>
      </p:sp>
      <p:sp>
        <p:nvSpPr>
          <p:cNvPr id="59" name="TextBox 58"/>
          <p:cNvSpPr txBox="1"/>
          <p:nvPr/>
        </p:nvSpPr>
        <p:spPr>
          <a:xfrm>
            <a:off x="238127" y="276026"/>
            <a:ext cx="4182277" cy="2862322"/>
          </a:xfrm>
          <a:prstGeom prst="rect">
            <a:avLst/>
          </a:prstGeom>
          <a:noFill/>
        </p:spPr>
        <p:txBody>
          <a:bodyPr wrap="square" rtlCol="0">
            <a:spAutoFit/>
          </a:bodyPr>
          <a:lstStyle/>
          <a:p>
            <a:r>
              <a:rPr lang="en-US" sz="2000" dirty="0">
                <a:solidFill>
                  <a:srgbClr val="0000FF"/>
                </a:solidFill>
                <a:latin typeface="Apple Chancery"/>
                <a:cs typeface="Apple Chancery"/>
              </a:rPr>
              <a:t>Take the extended </a:t>
            </a:r>
            <a:r>
              <a:rPr lang="en-US" sz="2000" i="1" dirty="0">
                <a:solidFill>
                  <a:srgbClr val="FF0000"/>
                </a:solidFill>
                <a:latin typeface="Times New Roman"/>
                <a:cs typeface="Times New Roman"/>
              </a:rPr>
              <a:t>ice dome </a:t>
            </a:r>
            <a:r>
              <a:rPr lang="en-US" sz="2000" dirty="0">
                <a:solidFill>
                  <a:srgbClr val="FF0000"/>
                </a:solidFill>
                <a:latin typeface="Times New Roman"/>
                <a:cs typeface="Times New Roman"/>
              </a:rPr>
              <a:t>problem</a:t>
            </a:r>
            <a:r>
              <a:rPr lang="en-US" sz="2000" i="1" dirty="0">
                <a:solidFill>
                  <a:srgbClr val="FF0000"/>
                </a:solidFill>
                <a:latin typeface="Times New Roman"/>
                <a:cs typeface="Times New Roman"/>
              </a:rPr>
              <a:t> </a:t>
            </a:r>
            <a:r>
              <a:rPr lang="en-US" sz="2000" dirty="0">
                <a:solidFill>
                  <a:srgbClr val="000000"/>
                </a:solidFill>
                <a:latin typeface="Times New Roman"/>
                <a:cs typeface="Times New Roman"/>
              </a:rPr>
              <a:t>and make it into a </a:t>
            </a:r>
            <a:r>
              <a:rPr lang="en-US" sz="2000" dirty="0">
                <a:solidFill>
                  <a:srgbClr val="FF0000"/>
                </a:solidFill>
                <a:latin typeface="Times New Roman"/>
                <a:cs typeface="Times New Roman"/>
              </a:rPr>
              <a:t>Jack and Jill </a:t>
            </a:r>
            <a:r>
              <a:rPr lang="en-US" sz="2000" dirty="0">
                <a:solidFill>
                  <a:srgbClr val="000000"/>
                </a:solidFill>
                <a:latin typeface="Times New Roman"/>
                <a:cs typeface="Times New Roman"/>
              </a:rPr>
              <a:t>event with </a:t>
            </a:r>
            <a:r>
              <a:rPr lang="en-US" sz="2000" dirty="0">
                <a:solidFill>
                  <a:srgbClr val="0000FF"/>
                </a:solidFill>
                <a:latin typeface="Times New Roman"/>
                <a:cs typeface="Times New Roman"/>
              </a:rPr>
              <a:t>Jill</a:t>
            </a:r>
            <a:r>
              <a:rPr lang="en-US" sz="2000" dirty="0">
                <a:solidFill>
                  <a:srgbClr val="000000"/>
                </a:solidFill>
                <a:latin typeface="Times New Roman"/>
                <a:cs typeface="Times New Roman"/>
              </a:rPr>
              <a:t> shoved up </a:t>
            </a:r>
            <a:r>
              <a:rPr lang="en-US" sz="2000" dirty="0">
                <a:solidFill>
                  <a:srgbClr val="0000FF"/>
                </a:solidFill>
                <a:latin typeface="Times New Roman"/>
                <a:cs typeface="Times New Roman"/>
              </a:rPr>
              <a:t>against a spring </a:t>
            </a:r>
            <a:r>
              <a:rPr lang="en-US" sz="2000" dirty="0">
                <a:latin typeface="Times New Roman"/>
                <a:cs typeface="Times New Roman"/>
              </a:rPr>
              <a:t>(not shown) </a:t>
            </a:r>
            <a:r>
              <a:rPr lang="en-US" sz="2000" dirty="0">
                <a:solidFill>
                  <a:srgbClr val="0000FF"/>
                </a:solidFill>
                <a:latin typeface="Times New Roman"/>
                <a:cs typeface="Times New Roman"/>
              </a:rPr>
              <a:t>to start with </a:t>
            </a:r>
            <a:r>
              <a:rPr lang="en-US" sz="2000" dirty="0">
                <a:solidFill>
                  <a:srgbClr val="000000"/>
                </a:solidFill>
                <a:latin typeface="Times New Roman"/>
                <a:cs typeface="Times New Roman"/>
              </a:rPr>
              <a:t>and </a:t>
            </a:r>
            <a:r>
              <a:rPr lang="en-US" sz="2000" dirty="0">
                <a:solidFill>
                  <a:srgbClr val="FF0000"/>
                </a:solidFill>
                <a:latin typeface="Times New Roman"/>
                <a:cs typeface="Times New Roman"/>
              </a:rPr>
              <a:t>Jill crashing into Jack </a:t>
            </a:r>
            <a:r>
              <a:rPr lang="en-US" sz="2000" dirty="0">
                <a:solidFill>
                  <a:srgbClr val="000000"/>
                </a:solidFill>
                <a:latin typeface="Times New Roman"/>
                <a:cs typeface="Times New Roman"/>
              </a:rPr>
              <a:t>at the crest of the hill.  </a:t>
            </a:r>
            <a:r>
              <a:rPr lang="en-US" sz="2000" dirty="0">
                <a:solidFill>
                  <a:srgbClr val="008000"/>
                </a:solidFill>
                <a:latin typeface="Times New Roman"/>
                <a:cs typeface="Times New Roman"/>
              </a:rPr>
              <a:t>Now you need to work in sections</a:t>
            </a:r>
            <a:r>
              <a:rPr lang="en-US" sz="2000" dirty="0">
                <a:solidFill>
                  <a:srgbClr val="000000"/>
                </a:solidFill>
                <a:latin typeface="Times New Roman"/>
                <a:cs typeface="Times New Roman"/>
              </a:rPr>
              <a:t>, keeping in mind where energy and where momentum are conserved (and where they aren’t!). </a:t>
            </a:r>
            <a:endParaRPr lang="en-US" sz="2400" dirty="0">
              <a:latin typeface="Apple Chancery"/>
              <a:cs typeface="Apple Chancery"/>
            </a:endParaRPr>
          </a:p>
        </p:txBody>
      </p:sp>
      <p:cxnSp>
        <p:nvCxnSpPr>
          <p:cNvPr id="49" name="Straight Connector 48"/>
          <p:cNvCxnSpPr/>
          <p:nvPr/>
        </p:nvCxnSpPr>
        <p:spPr>
          <a:xfrm flipH="1">
            <a:off x="5445034" y="534107"/>
            <a:ext cx="1641566" cy="0"/>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50" name="Arc 49"/>
          <p:cNvSpPr/>
          <p:nvPr/>
        </p:nvSpPr>
        <p:spPr>
          <a:xfrm>
            <a:off x="5319741" y="-1243200"/>
            <a:ext cx="3552766" cy="3552766"/>
          </a:xfrm>
          <a:prstGeom prst="arc">
            <a:avLst>
              <a:gd name="adj1" fmla="val 5396521"/>
              <a:gd name="adj2" fmla="val 10873067"/>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64" name="Object 63"/>
          <p:cNvGraphicFramePr>
            <a:graphicFrameLocks noChangeAspect="1"/>
          </p:cNvGraphicFramePr>
          <p:nvPr/>
        </p:nvGraphicFramePr>
        <p:xfrm>
          <a:off x="7154862" y="1288980"/>
          <a:ext cx="244475" cy="246063"/>
        </p:xfrm>
        <a:graphic>
          <a:graphicData uri="http://schemas.openxmlformats.org/presentationml/2006/ole">
            <mc:AlternateContent xmlns:mc="http://schemas.openxmlformats.org/markup-compatibility/2006">
              <mc:Choice xmlns:v="urn:schemas-microsoft-com:vml" Requires="v">
                <p:oleObj spid="_x0000_s10311" name="Equation" r:id="rId11" imgW="152400" imgH="152400" progId="Equation.DSMT4">
                  <p:embed/>
                </p:oleObj>
              </mc:Choice>
              <mc:Fallback>
                <p:oleObj name="Equation" r:id="rId11" imgW="152400" imgH="152400" progId="Equation.DSMT4">
                  <p:embed/>
                  <p:pic>
                    <p:nvPicPr>
                      <p:cNvPr id="64" name="Object 63"/>
                      <p:cNvPicPr/>
                      <p:nvPr/>
                    </p:nvPicPr>
                    <p:blipFill>
                      <a:blip r:embed="rId6"/>
                      <a:stretch>
                        <a:fillRect/>
                      </a:stretch>
                    </p:blipFill>
                    <p:spPr>
                      <a:xfrm>
                        <a:off x="7154862" y="1288980"/>
                        <a:ext cx="244475" cy="246063"/>
                      </a:xfrm>
                      <a:prstGeom prst="rect">
                        <a:avLst/>
                      </a:prstGeom>
                    </p:spPr>
                  </p:pic>
                </p:oleObj>
              </mc:Fallback>
            </mc:AlternateContent>
          </a:graphicData>
        </a:graphic>
      </p:graphicFrame>
      <p:graphicFrame>
        <p:nvGraphicFramePr>
          <p:cNvPr id="65" name="Object 64"/>
          <p:cNvGraphicFramePr>
            <a:graphicFrameLocks noChangeAspect="1"/>
          </p:cNvGraphicFramePr>
          <p:nvPr/>
        </p:nvGraphicFramePr>
        <p:xfrm>
          <a:off x="6113462" y="227433"/>
          <a:ext cx="244475" cy="246063"/>
        </p:xfrm>
        <a:graphic>
          <a:graphicData uri="http://schemas.openxmlformats.org/presentationml/2006/ole">
            <mc:AlternateContent xmlns:mc="http://schemas.openxmlformats.org/markup-compatibility/2006">
              <mc:Choice xmlns:v="urn:schemas-microsoft-com:vml" Requires="v">
                <p:oleObj spid="_x0000_s10312" name="Equation" r:id="rId12" imgW="152400" imgH="152400" progId="Equation.DSMT4">
                  <p:embed/>
                </p:oleObj>
              </mc:Choice>
              <mc:Fallback>
                <p:oleObj name="Equation" r:id="rId12" imgW="152400" imgH="152400" progId="Equation.DSMT4">
                  <p:embed/>
                  <p:pic>
                    <p:nvPicPr>
                      <p:cNvPr id="65" name="Object 64"/>
                      <p:cNvPicPr/>
                      <p:nvPr/>
                    </p:nvPicPr>
                    <p:blipFill>
                      <a:blip r:embed="rId6"/>
                      <a:stretch>
                        <a:fillRect/>
                      </a:stretch>
                    </p:blipFill>
                    <p:spPr>
                      <a:xfrm>
                        <a:off x="6113462" y="227433"/>
                        <a:ext cx="244475" cy="246063"/>
                      </a:xfrm>
                      <a:prstGeom prst="rect">
                        <a:avLst/>
                      </a:prstGeom>
                    </p:spPr>
                  </p:pic>
                </p:oleObj>
              </mc:Fallback>
            </mc:AlternateContent>
          </a:graphicData>
        </a:graphic>
      </p:graphicFrame>
      <p:sp>
        <p:nvSpPr>
          <p:cNvPr id="68" name="TextBox 67"/>
          <p:cNvSpPr txBox="1"/>
          <p:nvPr/>
        </p:nvSpPr>
        <p:spPr>
          <a:xfrm>
            <a:off x="238127" y="3309789"/>
            <a:ext cx="4475545" cy="400110"/>
          </a:xfrm>
          <a:prstGeom prst="rect">
            <a:avLst/>
          </a:prstGeom>
          <a:noFill/>
        </p:spPr>
        <p:txBody>
          <a:bodyPr wrap="square" rtlCol="0">
            <a:spAutoFit/>
          </a:bodyPr>
          <a:lstStyle/>
          <a:p>
            <a:r>
              <a:rPr lang="en-US" sz="2000" dirty="0">
                <a:solidFill>
                  <a:srgbClr val="0000FF"/>
                </a:solidFill>
                <a:latin typeface="Apple Chancery"/>
                <a:cs typeface="Apple Chancery"/>
              </a:rPr>
              <a:t>The next page </a:t>
            </a:r>
            <a:r>
              <a:rPr lang="en-US" sz="2000" dirty="0">
                <a:solidFill>
                  <a:srgbClr val="FF0000"/>
                </a:solidFill>
                <a:latin typeface="Times New Roman"/>
                <a:cs typeface="Times New Roman"/>
              </a:rPr>
              <a:t>animates this segregating:</a:t>
            </a:r>
            <a:endParaRPr lang="en-US" sz="2400" dirty="0">
              <a:latin typeface="Apple Chancery"/>
              <a:cs typeface="Apple Chancery"/>
            </a:endParaRPr>
          </a:p>
        </p:txBody>
      </p:sp>
      <p:sp>
        <p:nvSpPr>
          <p:cNvPr id="28" name="Text Box 30"/>
          <p:cNvSpPr txBox="1">
            <a:spLocks noChangeArrowheads="1"/>
          </p:cNvSpPr>
          <p:nvPr/>
        </p:nvSpPr>
        <p:spPr bwMode="auto">
          <a:xfrm>
            <a:off x="6045199" y="2006109"/>
            <a:ext cx="1447800" cy="581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dirty="0"/>
              <a:t>Jill and </a:t>
            </a:r>
          </a:p>
          <a:p>
            <a:r>
              <a:rPr lang="en-US" sz="1600" dirty="0"/>
              <a:t>   Jack collide</a:t>
            </a:r>
            <a:endParaRPr lang="en-US" dirty="0"/>
          </a:p>
        </p:txBody>
      </p:sp>
      <p:sp>
        <p:nvSpPr>
          <p:cNvPr id="34" name="Text Box 43"/>
          <p:cNvSpPr txBox="1">
            <a:spLocks noChangeArrowheads="1"/>
          </p:cNvSpPr>
          <p:nvPr/>
        </p:nvSpPr>
        <p:spPr bwMode="auto">
          <a:xfrm>
            <a:off x="8091786" y="2111283"/>
            <a:ext cx="110301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dirty="0"/>
              <a:t>two leave </a:t>
            </a:r>
          </a:p>
        </p:txBody>
      </p:sp>
      <p:grpSp>
        <p:nvGrpSpPr>
          <p:cNvPr id="2" name="Group 1"/>
          <p:cNvGrpSpPr/>
          <p:nvPr/>
        </p:nvGrpSpPr>
        <p:grpSpPr>
          <a:xfrm>
            <a:off x="5270409" y="427245"/>
            <a:ext cx="349250" cy="293688"/>
            <a:chOff x="4678363" y="1066800"/>
            <a:chExt cx="349250" cy="293688"/>
          </a:xfrm>
        </p:grpSpPr>
        <p:sp>
          <p:nvSpPr>
            <p:cNvPr id="35" name="Freeform 33"/>
            <p:cNvSpPr>
              <a:spLocks/>
            </p:cNvSpPr>
            <p:nvPr/>
          </p:nvSpPr>
          <p:spPr bwMode="auto">
            <a:xfrm>
              <a:off x="4678363" y="1076325"/>
              <a:ext cx="341312" cy="279400"/>
            </a:xfrm>
            <a:custGeom>
              <a:avLst/>
              <a:gdLst>
                <a:gd name="T0" fmla="*/ 2147483647 w 215"/>
                <a:gd name="T1" fmla="*/ 2147483647 h 176"/>
                <a:gd name="T2" fmla="*/ 2147483647 w 215"/>
                <a:gd name="T3" fmla="*/ 2147483647 h 176"/>
                <a:gd name="T4" fmla="*/ 2147483647 w 215"/>
                <a:gd name="T5" fmla="*/ 2147483647 h 176"/>
                <a:gd name="T6" fmla="*/ 2147483647 w 215"/>
                <a:gd name="T7" fmla="*/ 2147483647 h 176"/>
                <a:gd name="T8" fmla="*/ 2147483647 w 215"/>
                <a:gd name="T9" fmla="*/ 2147483647 h 176"/>
                <a:gd name="T10" fmla="*/ 2147483647 w 215"/>
                <a:gd name="T11" fmla="*/ 2147483647 h 176"/>
                <a:gd name="T12" fmla="*/ 2147483647 w 215"/>
                <a:gd name="T13" fmla="*/ 2147483647 h 176"/>
                <a:gd name="T14" fmla="*/ 2147483647 w 215"/>
                <a:gd name="T15" fmla="*/ 2147483647 h 176"/>
                <a:gd name="T16" fmla="*/ 2147483647 w 215"/>
                <a:gd name="T17" fmla="*/ 2147483647 h 176"/>
                <a:gd name="T18" fmla="*/ 2147483647 w 215"/>
                <a:gd name="T19" fmla="*/ 2147483647 h 176"/>
                <a:gd name="T20" fmla="*/ 2147483647 w 215"/>
                <a:gd name="T21" fmla="*/ 2147483647 h 176"/>
                <a:gd name="T22" fmla="*/ 2147483647 w 215"/>
                <a:gd name="T23" fmla="*/ 2147483647 h 176"/>
                <a:gd name="T24" fmla="*/ 2147483647 w 215"/>
                <a:gd name="T25" fmla="*/ 2147483647 h 176"/>
                <a:gd name="T26" fmla="*/ 2147483647 w 215"/>
                <a:gd name="T27" fmla="*/ 2147483647 h 176"/>
                <a:gd name="T28" fmla="*/ 2147483647 w 215"/>
                <a:gd name="T29" fmla="*/ 2147483647 h 176"/>
                <a:gd name="T30" fmla="*/ 2147483647 w 215"/>
                <a:gd name="T31" fmla="*/ 2147483647 h 176"/>
                <a:gd name="T32" fmla="*/ 2147483647 w 215"/>
                <a:gd name="T33" fmla="*/ 2147483647 h 1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5"/>
                <a:gd name="T52" fmla="*/ 0 h 176"/>
                <a:gd name="T53" fmla="*/ 215 w 215"/>
                <a:gd name="T54" fmla="*/ 176 h 17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5" h="176">
                  <a:moveTo>
                    <a:pt x="74" y="91"/>
                  </a:moveTo>
                  <a:cubicBezTo>
                    <a:pt x="76" y="70"/>
                    <a:pt x="72" y="47"/>
                    <a:pt x="82" y="29"/>
                  </a:cubicBezTo>
                  <a:cubicBezTo>
                    <a:pt x="86" y="19"/>
                    <a:pt x="83" y="51"/>
                    <a:pt x="90" y="60"/>
                  </a:cubicBezTo>
                  <a:cubicBezTo>
                    <a:pt x="103" y="77"/>
                    <a:pt x="131" y="75"/>
                    <a:pt x="152" y="83"/>
                  </a:cubicBezTo>
                  <a:cubicBezTo>
                    <a:pt x="162" y="80"/>
                    <a:pt x="189" y="83"/>
                    <a:pt x="183" y="75"/>
                  </a:cubicBezTo>
                  <a:cubicBezTo>
                    <a:pt x="173" y="61"/>
                    <a:pt x="136" y="60"/>
                    <a:pt x="136" y="60"/>
                  </a:cubicBezTo>
                  <a:cubicBezTo>
                    <a:pt x="131" y="52"/>
                    <a:pt x="130" y="37"/>
                    <a:pt x="121" y="36"/>
                  </a:cubicBezTo>
                  <a:cubicBezTo>
                    <a:pt x="56" y="25"/>
                    <a:pt x="0" y="65"/>
                    <a:pt x="59" y="29"/>
                  </a:cubicBezTo>
                  <a:cubicBezTo>
                    <a:pt x="127" y="39"/>
                    <a:pt x="135" y="43"/>
                    <a:pt x="214" y="36"/>
                  </a:cubicBezTo>
                  <a:cubicBezTo>
                    <a:pt x="211" y="25"/>
                    <a:pt x="215" y="9"/>
                    <a:pt x="206" y="5"/>
                  </a:cubicBezTo>
                  <a:cubicBezTo>
                    <a:pt x="197" y="0"/>
                    <a:pt x="183" y="11"/>
                    <a:pt x="183" y="21"/>
                  </a:cubicBezTo>
                  <a:cubicBezTo>
                    <a:pt x="183" y="29"/>
                    <a:pt x="198" y="26"/>
                    <a:pt x="206" y="29"/>
                  </a:cubicBezTo>
                  <a:cubicBezTo>
                    <a:pt x="172" y="51"/>
                    <a:pt x="94" y="41"/>
                    <a:pt x="59" y="44"/>
                  </a:cubicBezTo>
                  <a:cubicBezTo>
                    <a:pt x="28" y="102"/>
                    <a:pt x="37" y="114"/>
                    <a:pt x="59" y="176"/>
                  </a:cubicBezTo>
                  <a:cubicBezTo>
                    <a:pt x="66" y="173"/>
                    <a:pt x="79" y="176"/>
                    <a:pt x="82" y="169"/>
                  </a:cubicBezTo>
                  <a:cubicBezTo>
                    <a:pt x="87" y="155"/>
                    <a:pt x="63" y="105"/>
                    <a:pt x="59" y="91"/>
                  </a:cubicBezTo>
                  <a:cubicBezTo>
                    <a:pt x="68" y="49"/>
                    <a:pt x="63" y="49"/>
                    <a:pt x="74" y="91"/>
                  </a:cubicBezTo>
                  <a:close/>
                </a:path>
              </a:pathLst>
            </a:custGeom>
            <a:solidFill>
              <a:schemeClr val="accent1"/>
            </a:solidFill>
            <a:ln w="9525">
              <a:solidFill>
                <a:schemeClr val="tx1"/>
              </a:solidFill>
              <a:round/>
              <a:headEnd/>
              <a:tailEnd/>
            </a:ln>
          </p:spPr>
          <p:txBody>
            <a:bodyPr wrap="none" anchor="ctr"/>
            <a:lstStyle/>
            <a:p>
              <a:endParaRPr lang="en-US"/>
            </a:p>
          </p:txBody>
        </p:sp>
        <p:sp>
          <p:nvSpPr>
            <p:cNvPr id="37" name="Freeform 31"/>
            <p:cNvSpPr>
              <a:spLocks/>
            </p:cNvSpPr>
            <p:nvPr/>
          </p:nvSpPr>
          <p:spPr bwMode="auto">
            <a:xfrm>
              <a:off x="4724400" y="1066800"/>
              <a:ext cx="303213" cy="293688"/>
            </a:xfrm>
            <a:custGeom>
              <a:avLst/>
              <a:gdLst>
                <a:gd name="T0" fmla="*/ 2147483647 w 191"/>
                <a:gd name="T1" fmla="*/ 2147483647 h 185"/>
                <a:gd name="T2" fmla="*/ 2147483647 w 191"/>
                <a:gd name="T3" fmla="*/ 2147483647 h 185"/>
                <a:gd name="T4" fmla="*/ 2147483647 w 191"/>
                <a:gd name="T5" fmla="*/ 2147483647 h 185"/>
                <a:gd name="T6" fmla="*/ 2147483647 w 191"/>
                <a:gd name="T7" fmla="*/ 2147483647 h 185"/>
                <a:gd name="T8" fmla="*/ 2147483647 w 191"/>
                <a:gd name="T9" fmla="*/ 2147483647 h 185"/>
                <a:gd name="T10" fmla="*/ 2147483647 w 191"/>
                <a:gd name="T11" fmla="*/ 2147483647 h 185"/>
                <a:gd name="T12" fmla="*/ 2147483647 w 191"/>
                <a:gd name="T13" fmla="*/ 2147483647 h 185"/>
                <a:gd name="T14" fmla="*/ 2147483647 w 191"/>
                <a:gd name="T15" fmla="*/ 2147483647 h 185"/>
                <a:gd name="T16" fmla="*/ 2147483647 w 191"/>
                <a:gd name="T17" fmla="*/ 2147483647 h 185"/>
                <a:gd name="T18" fmla="*/ 2147483647 w 191"/>
                <a:gd name="T19" fmla="*/ 2147483647 h 185"/>
                <a:gd name="T20" fmla="*/ 2147483647 w 191"/>
                <a:gd name="T21" fmla="*/ 2147483647 h 185"/>
                <a:gd name="T22" fmla="*/ 2147483647 w 191"/>
                <a:gd name="T23" fmla="*/ 2147483647 h 185"/>
                <a:gd name="T24" fmla="*/ 2147483647 w 191"/>
                <a:gd name="T25" fmla="*/ 2147483647 h 185"/>
                <a:gd name="T26" fmla="*/ 2147483647 w 191"/>
                <a:gd name="T27" fmla="*/ 2147483647 h 18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1"/>
                <a:gd name="T43" fmla="*/ 0 h 185"/>
                <a:gd name="T44" fmla="*/ 191 w 191"/>
                <a:gd name="T45" fmla="*/ 185 h 18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1" h="185">
                  <a:moveTo>
                    <a:pt x="82" y="157"/>
                  </a:moveTo>
                  <a:cubicBezTo>
                    <a:pt x="18" y="143"/>
                    <a:pt x="58" y="142"/>
                    <a:pt x="12" y="110"/>
                  </a:cubicBezTo>
                  <a:cubicBezTo>
                    <a:pt x="14" y="79"/>
                    <a:pt x="0" y="41"/>
                    <a:pt x="20" y="17"/>
                  </a:cubicBezTo>
                  <a:cubicBezTo>
                    <a:pt x="33" y="0"/>
                    <a:pt x="61" y="25"/>
                    <a:pt x="82" y="25"/>
                  </a:cubicBezTo>
                  <a:cubicBezTo>
                    <a:pt x="118" y="25"/>
                    <a:pt x="154" y="19"/>
                    <a:pt x="191" y="17"/>
                  </a:cubicBezTo>
                  <a:cubicBezTo>
                    <a:pt x="188" y="35"/>
                    <a:pt x="191" y="55"/>
                    <a:pt x="183" y="72"/>
                  </a:cubicBezTo>
                  <a:cubicBezTo>
                    <a:pt x="179" y="79"/>
                    <a:pt x="167" y="82"/>
                    <a:pt x="160" y="79"/>
                  </a:cubicBezTo>
                  <a:cubicBezTo>
                    <a:pt x="152" y="75"/>
                    <a:pt x="154" y="63"/>
                    <a:pt x="152" y="56"/>
                  </a:cubicBezTo>
                  <a:cubicBezTo>
                    <a:pt x="144" y="58"/>
                    <a:pt x="132" y="56"/>
                    <a:pt x="129" y="64"/>
                  </a:cubicBezTo>
                  <a:cubicBezTo>
                    <a:pt x="125" y="71"/>
                    <a:pt x="143" y="84"/>
                    <a:pt x="136" y="87"/>
                  </a:cubicBezTo>
                  <a:cubicBezTo>
                    <a:pt x="106" y="97"/>
                    <a:pt x="74" y="92"/>
                    <a:pt x="43" y="95"/>
                  </a:cubicBezTo>
                  <a:cubicBezTo>
                    <a:pt x="49" y="128"/>
                    <a:pt x="62" y="148"/>
                    <a:pt x="51" y="180"/>
                  </a:cubicBezTo>
                  <a:cubicBezTo>
                    <a:pt x="36" y="158"/>
                    <a:pt x="4" y="121"/>
                    <a:pt x="4" y="180"/>
                  </a:cubicBezTo>
                  <a:cubicBezTo>
                    <a:pt x="4" y="185"/>
                    <a:pt x="9" y="170"/>
                    <a:pt x="12" y="165"/>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38" name="Freeform 32"/>
            <p:cNvSpPr>
              <a:spLocks/>
            </p:cNvSpPr>
            <p:nvPr/>
          </p:nvSpPr>
          <p:spPr bwMode="auto">
            <a:xfrm>
              <a:off x="4724400" y="1143000"/>
              <a:ext cx="185738" cy="12700"/>
            </a:xfrm>
            <a:custGeom>
              <a:avLst/>
              <a:gdLst>
                <a:gd name="T0" fmla="*/ 0 w 117"/>
                <a:gd name="T1" fmla="*/ 0 h 8"/>
                <a:gd name="T2" fmla="*/ 2147483647 w 117"/>
                <a:gd name="T3" fmla="*/ 2147483647 h 8"/>
                <a:gd name="T4" fmla="*/ 0 60000 65536"/>
                <a:gd name="T5" fmla="*/ 0 60000 65536"/>
                <a:gd name="T6" fmla="*/ 0 w 117"/>
                <a:gd name="T7" fmla="*/ 0 h 8"/>
                <a:gd name="T8" fmla="*/ 117 w 117"/>
                <a:gd name="T9" fmla="*/ 8 h 8"/>
              </a:gdLst>
              <a:ahLst/>
              <a:cxnLst>
                <a:cxn ang="T4">
                  <a:pos x="T0" y="T1"/>
                </a:cxn>
                <a:cxn ang="T5">
                  <a:pos x="T2" y="T3"/>
                </a:cxn>
              </a:cxnLst>
              <a:rect l="T6" t="T7" r="T8" b="T9"/>
              <a:pathLst>
                <a:path w="117" h="8">
                  <a:moveTo>
                    <a:pt x="0" y="0"/>
                  </a:moveTo>
                  <a:cubicBezTo>
                    <a:pt x="39" y="2"/>
                    <a:pt x="117" y="8"/>
                    <a:pt x="117" y="8"/>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39" name="Group 40"/>
          <p:cNvGrpSpPr>
            <a:grpSpLocks/>
          </p:cNvGrpSpPr>
          <p:nvPr/>
        </p:nvGrpSpPr>
        <p:grpSpPr bwMode="auto">
          <a:xfrm>
            <a:off x="6994525" y="2042867"/>
            <a:ext cx="346075" cy="269875"/>
            <a:chOff x="4093" y="2158"/>
            <a:chExt cx="218" cy="170"/>
          </a:xfrm>
        </p:grpSpPr>
        <p:sp>
          <p:nvSpPr>
            <p:cNvPr id="40" name="Freeform 41"/>
            <p:cNvSpPr>
              <a:spLocks/>
            </p:cNvSpPr>
            <p:nvPr/>
          </p:nvSpPr>
          <p:spPr bwMode="auto">
            <a:xfrm>
              <a:off x="4093" y="2158"/>
              <a:ext cx="218" cy="170"/>
            </a:xfrm>
            <a:custGeom>
              <a:avLst/>
              <a:gdLst>
                <a:gd name="T0" fmla="*/ 70 w 218"/>
                <a:gd name="T1" fmla="*/ 17 h 170"/>
                <a:gd name="T2" fmla="*/ 62 w 218"/>
                <a:gd name="T3" fmla="*/ 102 h 170"/>
                <a:gd name="T4" fmla="*/ 70 w 218"/>
                <a:gd name="T5" fmla="*/ 164 h 170"/>
                <a:gd name="T6" fmla="*/ 218 w 218"/>
                <a:gd name="T7" fmla="*/ 149 h 170"/>
                <a:gd name="T8" fmla="*/ 194 w 218"/>
                <a:gd name="T9" fmla="*/ 133 h 170"/>
                <a:gd name="T10" fmla="*/ 148 w 218"/>
                <a:gd name="T11" fmla="*/ 149 h 170"/>
                <a:gd name="T12" fmla="*/ 101 w 218"/>
                <a:gd name="T13" fmla="*/ 94 h 170"/>
                <a:gd name="T14" fmla="*/ 93 w 218"/>
                <a:gd name="T15" fmla="*/ 71 h 170"/>
                <a:gd name="T16" fmla="*/ 70 w 218"/>
                <a:gd name="T17" fmla="*/ 9 h 170"/>
                <a:gd name="T18" fmla="*/ 16 w 218"/>
                <a:gd name="T19" fmla="*/ 40 h 170"/>
                <a:gd name="T20" fmla="*/ 8 w 218"/>
                <a:gd name="T21" fmla="*/ 63 h 170"/>
                <a:gd name="T22" fmla="*/ 62 w 218"/>
                <a:gd name="T23" fmla="*/ 55 h 170"/>
                <a:gd name="T24" fmla="*/ 78 w 218"/>
                <a:gd name="T25" fmla="*/ 32 h 170"/>
                <a:gd name="T26" fmla="*/ 109 w 218"/>
                <a:gd name="T27" fmla="*/ 1 h 170"/>
                <a:gd name="T28" fmla="*/ 54 w 218"/>
                <a:gd name="T29" fmla="*/ 9 h 170"/>
                <a:gd name="T30" fmla="*/ 47 w 218"/>
                <a:gd name="T31" fmla="*/ 32 h 170"/>
                <a:gd name="T32" fmla="*/ 39 w 218"/>
                <a:gd name="T33" fmla="*/ 55 h 170"/>
                <a:gd name="T34" fmla="*/ 62 w 218"/>
                <a:gd name="T35" fmla="*/ 24 h 170"/>
                <a:gd name="T36" fmla="*/ 93 w 218"/>
                <a:gd name="T37" fmla="*/ 1 h 170"/>
                <a:gd name="T38" fmla="*/ 70 w 218"/>
                <a:gd name="T39" fmla="*/ 17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18"/>
                <a:gd name="T61" fmla="*/ 0 h 170"/>
                <a:gd name="T62" fmla="*/ 218 w 218"/>
                <a:gd name="T63" fmla="*/ 170 h 1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18" h="170">
                  <a:moveTo>
                    <a:pt x="70" y="17"/>
                  </a:moveTo>
                  <a:cubicBezTo>
                    <a:pt x="67" y="45"/>
                    <a:pt x="62" y="73"/>
                    <a:pt x="62" y="102"/>
                  </a:cubicBezTo>
                  <a:cubicBezTo>
                    <a:pt x="62" y="122"/>
                    <a:pt x="51" y="154"/>
                    <a:pt x="70" y="164"/>
                  </a:cubicBezTo>
                  <a:cubicBezTo>
                    <a:pt x="82" y="170"/>
                    <a:pt x="186" y="153"/>
                    <a:pt x="218" y="149"/>
                  </a:cubicBezTo>
                  <a:cubicBezTo>
                    <a:pt x="210" y="143"/>
                    <a:pt x="203" y="133"/>
                    <a:pt x="194" y="133"/>
                  </a:cubicBezTo>
                  <a:cubicBezTo>
                    <a:pt x="177" y="133"/>
                    <a:pt x="148" y="149"/>
                    <a:pt x="148" y="149"/>
                  </a:cubicBezTo>
                  <a:cubicBezTo>
                    <a:pt x="100" y="136"/>
                    <a:pt x="120" y="151"/>
                    <a:pt x="101" y="94"/>
                  </a:cubicBezTo>
                  <a:cubicBezTo>
                    <a:pt x="98" y="86"/>
                    <a:pt x="93" y="71"/>
                    <a:pt x="93" y="71"/>
                  </a:cubicBezTo>
                  <a:cubicBezTo>
                    <a:pt x="102" y="35"/>
                    <a:pt x="106" y="21"/>
                    <a:pt x="70" y="9"/>
                  </a:cubicBezTo>
                  <a:cubicBezTo>
                    <a:pt x="40" y="16"/>
                    <a:pt x="34" y="12"/>
                    <a:pt x="16" y="40"/>
                  </a:cubicBezTo>
                  <a:cubicBezTo>
                    <a:pt x="11" y="46"/>
                    <a:pt x="0" y="60"/>
                    <a:pt x="8" y="63"/>
                  </a:cubicBezTo>
                  <a:cubicBezTo>
                    <a:pt x="25" y="68"/>
                    <a:pt x="44" y="57"/>
                    <a:pt x="62" y="55"/>
                  </a:cubicBezTo>
                  <a:cubicBezTo>
                    <a:pt x="67" y="47"/>
                    <a:pt x="69" y="36"/>
                    <a:pt x="78" y="32"/>
                  </a:cubicBezTo>
                  <a:cubicBezTo>
                    <a:pt x="120" y="8"/>
                    <a:pt x="124" y="45"/>
                    <a:pt x="109" y="1"/>
                  </a:cubicBezTo>
                  <a:cubicBezTo>
                    <a:pt x="90" y="3"/>
                    <a:pt x="70" y="0"/>
                    <a:pt x="54" y="9"/>
                  </a:cubicBezTo>
                  <a:cubicBezTo>
                    <a:pt x="46" y="12"/>
                    <a:pt x="49" y="24"/>
                    <a:pt x="47" y="32"/>
                  </a:cubicBezTo>
                  <a:cubicBezTo>
                    <a:pt x="44" y="39"/>
                    <a:pt x="31" y="58"/>
                    <a:pt x="39" y="55"/>
                  </a:cubicBezTo>
                  <a:cubicBezTo>
                    <a:pt x="50" y="48"/>
                    <a:pt x="52" y="33"/>
                    <a:pt x="62" y="24"/>
                  </a:cubicBezTo>
                  <a:cubicBezTo>
                    <a:pt x="71" y="14"/>
                    <a:pt x="82" y="8"/>
                    <a:pt x="93" y="1"/>
                  </a:cubicBezTo>
                  <a:cubicBezTo>
                    <a:pt x="86" y="14"/>
                    <a:pt x="30" y="93"/>
                    <a:pt x="70" y="17"/>
                  </a:cubicBezTo>
                  <a:close/>
                </a:path>
              </a:pathLst>
            </a:custGeom>
            <a:solidFill>
              <a:schemeClr val="accent1"/>
            </a:solidFill>
            <a:ln w="9525">
              <a:solidFill>
                <a:schemeClr val="tx1"/>
              </a:solidFill>
              <a:round/>
              <a:headEnd/>
              <a:tailEnd/>
            </a:ln>
          </p:spPr>
          <p:txBody>
            <a:bodyPr wrap="none" anchor="ctr"/>
            <a:lstStyle/>
            <a:p>
              <a:endParaRPr lang="en-US"/>
            </a:p>
          </p:txBody>
        </p:sp>
        <p:sp>
          <p:nvSpPr>
            <p:cNvPr id="41" name="Freeform 42"/>
            <p:cNvSpPr>
              <a:spLocks/>
            </p:cNvSpPr>
            <p:nvPr/>
          </p:nvSpPr>
          <p:spPr bwMode="auto">
            <a:xfrm>
              <a:off x="4194" y="2229"/>
              <a:ext cx="54" cy="11"/>
            </a:xfrm>
            <a:custGeom>
              <a:avLst/>
              <a:gdLst>
                <a:gd name="T0" fmla="*/ 0 w 54"/>
                <a:gd name="T1" fmla="*/ 0 h 11"/>
                <a:gd name="T2" fmla="*/ 54 w 54"/>
                <a:gd name="T3" fmla="*/ 8 h 11"/>
                <a:gd name="T4" fmla="*/ 0 60000 65536"/>
                <a:gd name="T5" fmla="*/ 0 60000 65536"/>
                <a:gd name="T6" fmla="*/ 0 w 54"/>
                <a:gd name="T7" fmla="*/ 0 h 11"/>
                <a:gd name="T8" fmla="*/ 54 w 54"/>
                <a:gd name="T9" fmla="*/ 11 h 11"/>
              </a:gdLst>
              <a:ahLst/>
              <a:cxnLst>
                <a:cxn ang="T4">
                  <a:pos x="T0" y="T1"/>
                </a:cxn>
                <a:cxn ang="T5">
                  <a:pos x="T2" y="T3"/>
                </a:cxn>
              </a:cxnLst>
              <a:rect l="T6" t="T7" r="T8" b="T9"/>
              <a:pathLst>
                <a:path w="54" h="11">
                  <a:moveTo>
                    <a:pt x="0" y="0"/>
                  </a:moveTo>
                  <a:cubicBezTo>
                    <a:pt x="32" y="11"/>
                    <a:pt x="14" y="8"/>
                    <a:pt x="54" y="8"/>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42" name="Group 41"/>
          <p:cNvGrpSpPr/>
          <p:nvPr/>
        </p:nvGrpSpPr>
        <p:grpSpPr>
          <a:xfrm rot="16428145">
            <a:off x="6817375" y="2057777"/>
            <a:ext cx="349250" cy="293688"/>
            <a:chOff x="4678363" y="1066800"/>
            <a:chExt cx="349250" cy="293688"/>
          </a:xfrm>
        </p:grpSpPr>
        <p:sp>
          <p:nvSpPr>
            <p:cNvPr id="43" name="Freeform 33"/>
            <p:cNvSpPr>
              <a:spLocks/>
            </p:cNvSpPr>
            <p:nvPr/>
          </p:nvSpPr>
          <p:spPr bwMode="auto">
            <a:xfrm>
              <a:off x="4678363" y="1076325"/>
              <a:ext cx="341312" cy="279400"/>
            </a:xfrm>
            <a:custGeom>
              <a:avLst/>
              <a:gdLst>
                <a:gd name="T0" fmla="*/ 2147483647 w 215"/>
                <a:gd name="T1" fmla="*/ 2147483647 h 176"/>
                <a:gd name="T2" fmla="*/ 2147483647 w 215"/>
                <a:gd name="T3" fmla="*/ 2147483647 h 176"/>
                <a:gd name="T4" fmla="*/ 2147483647 w 215"/>
                <a:gd name="T5" fmla="*/ 2147483647 h 176"/>
                <a:gd name="T6" fmla="*/ 2147483647 w 215"/>
                <a:gd name="T7" fmla="*/ 2147483647 h 176"/>
                <a:gd name="T8" fmla="*/ 2147483647 w 215"/>
                <a:gd name="T9" fmla="*/ 2147483647 h 176"/>
                <a:gd name="T10" fmla="*/ 2147483647 w 215"/>
                <a:gd name="T11" fmla="*/ 2147483647 h 176"/>
                <a:gd name="T12" fmla="*/ 2147483647 w 215"/>
                <a:gd name="T13" fmla="*/ 2147483647 h 176"/>
                <a:gd name="T14" fmla="*/ 2147483647 w 215"/>
                <a:gd name="T15" fmla="*/ 2147483647 h 176"/>
                <a:gd name="T16" fmla="*/ 2147483647 w 215"/>
                <a:gd name="T17" fmla="*/ 2147483647 h 176"/>
                <a:gd name="T18" fmla="*/ 2147483647 w 215"/>
                <a:gd name="T19" fmla="*/ 2147483647 h 176"/>
                <a:gd name="T20" fmla="*/ 2147483647 w 215"/>
                <a:gd name="T21" fmla="*/ 2147483647 h 176"/>
                <a:gd name="T22" fmla="*/ 2147483647 w 215"/>
                <a:gd name="T23" fmla="*/ 2147483647 h 176"/>
                <a:gd name="T24" fmla="*/ 2147483647 w 215"/>
                <a:gd name="T25" fmla="*/ 2147483647 h 176"/>
                <a:gd name="T26" fmla="*/ 2147483647 w 215"/>
                <a:gd name="T27" fmla="*/ 2147483647 h 176"/>
                <a:gd name="T28" fmla="*/ 2147483647 w 215"/>
                <a:gd name="T29" fmla="*/ 2147483647 h 176"/>
                <a:gd name="T30" fmla="*/ 2147483647 w 215"/>
                <a:gd name="T31" fmla="*/ 2147483647 h 176"/>
                <a:gd name="T32" fmla="*/ 2147483647 w 215"/>
                <a:gd name="T33" fmla="*/ 2147483647 h 1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5"/>
                <a:gd name="T52" fmla="*/ 0 h 176"/>
                <a:gd name="T53" fmla="*/ 215 w 215"/>
                <a:gd name="T54" fmla="*/ 176 h 17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5" h="176">
                  <a:moveTo>
                    <a:pt x="74" y="91"/>
                  </a:moveTo>
                  <a:cubicBezTo>
                    <a:pt x="76" y="70"/>
                    <a:pt x="72" y="47"/>
                    <a:pt x="82" y="29"/>
                  </a:cubicBezTo>
                  <a:cubicBezTo>
                    <a:pt x="86" y="19"/>
                    <a:pt x="83" y="51"/>
                    <a:pt x="90" y="60"/>
                  </a:cubicBezTo>
                  <a:cubicBezTo>
                    <a:pt x="103" y="77"/>
                    <a:pt x="131" y="75"/>
                    <a:pt x="152" y="83"/>
                  </a:cubicBezTo>
                  <a:cubicBezTo>
                    <a:pt x="162" y="80"/>
                    <a:pt x="189" y="83"/>
                    <a:pt x="183" y="75"/>
                  </a:cubicBezTo>
                  <a:cubicBezTo>
                    <a:pt x="173" y="61"/>
                    <a:pt x="136" y="60"/>
                    <a:pt x="136" y="60"/>
                  </a:cubicBezTo>
                  <a:cubicBezTo>
                    <a:pt x="131" y="52"/>
                    <a:pt x="130" y="37"/>
                    <a:pt x="121" y="36"/>
                  </a:cubicBezTo>
                  <a:cubicBezTo>
                    <a:pt x="56" y="25"/>
                    <a:pt x="0" y="65"/>
                    <a:pt x="59" y="29"/>
                  </a:cubicBezTo>
                  <a:cubicBezTo>
                    <a:pt x="127" y="39"/>
                    <a:pt x="135" y="43"/>
                    <a:pt x="214" y="36"/>
                  </a:cubicBezTo>
                  <a:cubicBezTo>
                    <a:pt x="211" y="25"/>
                    <a:pt x="215" y="9"/>
                    <a:pt x="206" y="5"/>
                  </a:cubicBezTo>
                  <a:cubicBezTo>
                    <a:pt x="197" y="0"/>
                    <a:pt x="183" y="11"/>
                    <a:pt x="183" y="21"/>
                  </a:cubicBezTo>
                  <a:cubicBezTo>
                    <a:pt x="183" y="29"/>
                    <a:pt x="198" y="26"/>
                    <a:pt x="206" y="29"/>
                  </a:cubicBezTo>
                  <a:cubicBezTo>
                    <a:pt x="172" y="51"/>
                    <a:pt x="94" y="41"/>
                    <a:pt x="59" y="44"/>
                  </a:cubicBezTo>
                  <a:cubicBezTo>
                    <a:pt x="28" y="102"/>
                    <a:pt x="37" y="114"/>
                    <a:pt x="59" y="176"/>
                  </a:cubicBezTo>
                  <a:cubicBezTo>
                    <a:pt x="66" y="173"/>
                    <a:pt x="79" y="176"/>
                    <a:pt x="82" y="169"/>
                  </a:cubicBezTo>
                  <a:cubicBezTo>
                    <a:pt x="87" y="155"/>
                    <a:pt x="63" y="105"/>
                    <a:pt x="59" y="91"/>
                  </a:cubicBezTo>
                  <a:cubicBezTo>
                    <a:pt x="68" y="49"/>
                    <a:pt x="63" y="49"/>
                    <a:pt x="74" y="91"/>
                  </a:cubicBezTo>
                  <a:close/>
                </a:path>
              </a:pathLst>
            </a:custGeom>
            <a:solidFill>
              <a:schemeClr val="accent1"/>
            </a:solidFill>
            <a:ln w="9525">
              <a:solidFill>
                <a:schemeClr val="tx1"/>
              </a:solidFill>
              <a:round/>
              <a:headEnd/>
              <a:tailEnd/>
            </a:ln>
          </p:spPr>
          <p:txBody>
            <a:bodyPr wrap="none" anchor="ctr"/>
            <a:lstStyle/>
            <a:p>
              <a:endParaRPr lang="en-US"/>
            </a:p>
          </p:txBody>
        </p:sp>
        <p:sp>
          <p:nvSpPr>
            <p:cNvPr id="44" name="Freeform 31"/>
            <p:cNvSpPr>
              <a:spLocks/>
            </p:cNvSpPr>
            <p:nvPr/>
          </p:nvSpPr>
          <p:spPr bwMode="auto">
            <a:xfrm>
              <a:off x="4724400" y="1066800"/>
              <a:ext cx="303213" cy="293688"/>
            </a:xfrm>
            <a:custGeom>
              <a:avLst/>
              <a:gdLst>
                <a:gd name="T0" fmla="*/ 2147483647 w 191"/>
                <a:gd name="T1" fmla="*/ 2147483647 h 185"/>
                <a:gd name="T2" fmla="*/ 2147483647 w 191"/>
                <a:gd name="T3" fmla="*/ 2147483647 h 185"/>
                <a:gd name="T4" fmla="*/ 2147483647 w 191"/>
                <a:gd name="T5" fmla="*/ 2147483647 h 185"/>
                <a:gd name="T6" fmla="*/ 2147483647 w 191"/>
                <a:gd name="T7" fmla="*/ 2147483647 h 185"/>
                <a:gd name="T8" fmla="*/ 2147483647 w 191"/>
                <a:gd name="T9" fmla="*/ 2147483647 h 185"/>
                <a:gd name="T10" fmla="*/ 2147483647 w 191"/>
                <a:gd name="T11" fmla="*/ 2147483647 h 185"/>
                <a:gd name="T12" fmla="*/ 2147483647 w 191"/>
                <a:gd name="T13" fmla="*/ 2147483647 h 185"/>
                <a:gd name="T14" fmla="*/ 2147483647 w 191"/>
                <a:gd name="T15" fmla="*/ 2147483647 h 185"/>
                <a:gd name="T16" fmla="*/ 2147483647 w 191"/>
                <a:gd name="T17" fmla="*/ 2147483647 h 185"/>
                <a:gd name="T18" fmla="*/ 2147483647 w 191"/>
                <a:gd name="T19" fmla="*/ 2147483647 h 185"/>
                <a:gd name="T20" fmla="*/ 2147483647 w 191"/>
                <a:gd name="T21" fmla="*/ 2147483647 h 185"/>
                <a:gd name="T22" fmla="*/ 2147483647 w 191"/>
                <a:gd name="T23" fmla="*/ 2147483647 h 185"/>
                <a:gd name="T24" fmla="*/ 2147483647 w 191"/>
                <a:gd name="T25" fmla="*/ 2147483647 h 185"/>
                <a:gd name="T26" fmla="*/ 2147483647 w 191"/>
                <a:gd name="T27" fmla="*/ 2147483647 h 18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1"/>
                <a:gd name="T43" fmla="*/ 0 h 185"/>
                <a:gd name="T44" fmla="*/ 191 w 191"/>
                <a:gd name="T45" fmla="*/ 185 h 18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1" h="185">
                  <a:moveTo>
                    <a:pt x="82" y="157"/>
                  </a:moveTo>
                  <a:cubicBezTo>
                    <a:pt x="18" y="143"/>
                    <a:pt x="58" y="142"/>
                    <a:pt x="12" y="110"/>
                  </a:cubicBezTo>
                  <a:cubicBezTo>
                    <a:pt x="14" y="79"/>
                    <a:pt x="0" y="41"/>
                    <a:pt x="20" y="17"/>
                  </a:cubicBezTo>
                  <a:cubicBezTo>
                    <a:pt x="33" y="0"/>
                    <a:pt x="61" y="25"/>
                    <a:pt x="82" y="25"/>
                  </a:cubicBezTo>
                  <a:cubicBezTo>
                    <a:pt x="118" y="25"/>
                    <a:pt x="154" y="19"/>
                    <a:pt x="191" y="17"/>
                  </a:cubicBezTo>
                  <a:cubicBezTo>
                    <a:pt x="188" y="35"/>
                    <a:pt x="191" y="55"/>
                    <a:pt x="183" y="72"/>
                  </a:cubicBezTo>
                  <a:cubicBezTo>
                    <a:pt x="179" y="79"/>
                    <a:pt x="167" y="82"/>
                    <a:pt x="160" y="79"/>
                  </a:cubicBezTo>
                  <a:cubicBezTo>
                    <a:pt x="152" y="75"/>
                    <a:pt x="154" y="63"/>
                    <a:pt x="152" y="56"/>
                  </a:cubicBezTo>
                  <a:cubicBezTo>
                    <a:pt x="144" y="58"/>
                    <a:pt x="132" y="56"/>
                    <a:pt x="129" y="64"/>
                  </a:cubicBezTo>
                  <a:cubicBezTo>
                    <a:pt x="125" y="71"/>
                    <a:pt x="143" y="84"/>
                    <a:pt x="136" y="87"/>
                  </a:cubicBezTo>
                  <a:cubicBezTo>
                    <a:pt x="106" y="97"/>
                    <a:pt x="74" y="92"/>
                    <a:pt x="43" y="95"/>
                  </a:cubicBezTo>
                  <a:cubicBezTo>
                    <a:pt x="49" y="128"/>
                    <a:pt x="62" y="148"/>
                    <a:pt x="51" y="180"/>
                  </a:cubicBezTo>
                  <a:cubicBezTo>
                    <a:pt x="36" y="158"/>
                    <a:pt x="4" y="121"/>
                    <a:pt x="4" y="180"/>
                  </a:cubicBezTo>
                  <a:cubicBezTo>
                    <a:pt x="4" y="185"/>
                    <a:pt x="9" y="170"/>
                    <a:pt x="12" y="165"/>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46" name="Freeform 32"/>
            <p:cNvSpPr>
              <a:spLocks/>
            </p:cNvSpPr>
            <p:nvPr/>
          </p:nvSpPr>
          <p:spPr bwMode="auto">
            <a:xfrm>
              <a:off x="4724400" y="1143000"/>
              <a:ext cx="185738" cy="12700"/>
            </a:xfrm>
            <a:custGeom>
              <a:avLst/>
              <a:gdLst>
                <a:gd name="T0" fmla="*/ 0 w 117"/>
                <a:gd name="T1" fmla="*/ 0 h 8"/>
                <a:gd name="T2" fmla="*/ 2147483647 w 117"/>
                <a:gd name="T3" fmla="*/ 2147483647 h 8"/>
                <a:gd name="T4" fmla="*/ 0 60000 65536"/>
                <a:gd name="T5" fmla="*/ 0 60000 65536"/>
                <a:gd name="T6" fmla="*/ 0 w 117"/>
                <a:gd name="T7" fmla="*/ 0 h 8"/>
                <a:gd name="T8" fmla="*/ 117 w 117"/>
                <a:gd name="T9" fmla="*/ 8 h 8"/>
              </a:gdLst>
              <a:ahLst/>
              <a:cxnLst>
                <a:cxn ang="T4">
                  <a:pos x="T0" y="T1"/>
                </a:cxn>
                <a:cxn ang="T5">
                  <a:pos x="T2" y="T3"/>
                </a:cxn>
              </a:cxnLst>
              <a:rect l="T6" t="T7" r="T8" b="T9"/>
              <a:pathLst>
                <a:path w="117" h="8">
                  <a:moveTo>
                    <a:pt x="0" y="0"/>
                  </a:moveTo>
                  <a:cubicBezTo>
                    <a:pt x="39" y="2"/>
                    <a:pt x="117" y="8"/>
                    <a:pt x="117" y="8"/>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45" name="Group 44"/>
          <p:cNvGrpSpPr/>
          <p:nvPr/>
        </p:nvGrpSpPr>
        <p:grpSpPr>
          <a:xfrm rot="2534032">
            <a:off x="8078999" y="2499646"/>
            <a:ext cx="495444" cy="349250"/>
            <a:chOff x="6845156" y="2029996"/>
            <a:chExt cx="495444" cy="349250"/>
          </a:xfrm>
        </p:grpSpPr>
        <p:grpSp>
          <p:nvGrpSpPr>
            <p:cNvPr id="51" name="Group 40"/>
            <p:cNvGrpSpPr>
              <a:grpSpLocks/>
            </p:cNvGrpSpPr>
            <p:nvPr/>
          </p:nvGrpSpPr>
          <p:grpSpPr bwMode="auto">
            <a:xfrm>
              <a:off x="6994525" y="2042867"/>
              <a:ext cx="346075" cy="269875"/>
              <a:chOff x="4093" y="2158"/>
              <a:chExt cx="218" cy="170"/>
            </a:xfrm>
          </p:grpSpPr>
          <p:sp>
            <p:nvSpPr>
              <p:cNvPr id="63" name="Freeform 41"/>
              <p:cNvSpPr>
                <a:spLocks/>
              </p:cNvSpPr>
              <p:nvPr/>
            </p:nvSpPr>
            <p:spPr bwMode="auto">
              <a:xfrm>
                <a:off x="4093" y="2158"/>
                <a:ext cx="218" cy="170"/>
              </a:xfrm>
              <a:custGeom>
                <a:avLst/>
                <a:gdLst>
                  <a:gd name="T0" fmla="*/ 70 w 218"/>
                  <a:gd name="T1" fmla="*/ 17 h 170"/>
                  <a:gd name="T2" fmla="*/ 62 w 218"/>
                  <a:gd name="T3" fmla="*/ 102 h 170"/>
                  <a:gd name="T4" fmla="*/ 70 w 218"/>
                  <a:gd name="T5" fmla="*/ 164 h 170"/>
                  <a:gd name="T6" fmla="*/ 218 w 218"/>
                  <a:gd name="T7" fmla="*/ 149 h 170"/>
                  <a:gd name="T8" fmla="*/ 194 w 218"/>
                  <a:gd name="T9" fmla="*/ 133 h 170"/>
                  <a:gd name="T10" fmla="*/ 148 w 218"/>
                  <a:gd name="T11" fmla="*/ 149 h 170"/>
                  <a:gd name="T12" fmla="*/ 101 w 218"/>
                  <a:gd name="T13" fmla="*/ 94 h 170"/>
                  <a:gd name="T14" fmla="*/ 93 w 218"/>
                  <a:gd name="T15" fmla="*/ 71 h 170"/>
                  <a:gd name="T16" fmla="*/ 70 w 218"/>
                  <a:gd name="T17" fmla="*/ 9 h 170"/>
                  <a:gd name="T18" fmla="*/ 16 w 218"/>
                  <a:gd name="T19" fmla="*/ 40 h 170"/>
                  <a:gd name="T20" fmla="*/ 8 w 218"/>
                  <a:gd name="T21" fmla="*/ 63 h 170"/>
                  <a:gd name="T22" fmla="*/ 62 w 218"/>
                  <a:gd name="T23" fmla="*/ 55 h 170"/>
                  <a:gd name="T24" fmla="*/ 78 w 218"/>
                  <a:gd name="T25" fmla="*/ 32 h 170"/>
                  <a:gd name="T26" fmla="*/ 109 w 218"/>
                  <a:gd name="T27" fmla="*/ 1 h 170"/>
                  <a:gd name="T28" fmla="*/ 54 w 218"/>
                  <a:gd name="T29" fmla="*/ 9 h 170"/>
                  <a:gd name="T30" fmla="*/ 47 w 218"/>
                  <a:gd name="T31" fmla="*/ 32 h 170"/>
                  <a:gd name="T32" fmla="*/ 39 w 218"/>
                  <a:gd name="T33" fmla="*/ 55 h 170"/>
                  <a:gd name="T34" fmla="*/ 62 w 218"/>
                  <a:gd name="T35" fmla="*/ 24 h 170"/>
                  <a:gd name="T36" fmla="*/ 93 w 218"/>
                  <a:gd name="T37" fmla="*/ 1 h 170"/>
                  <a:gd name="T38" fmla="*/ 70 w 218"/>
                  <a:gd name="T39" fmla="*/ 17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18"/>
                  <a:gd name="T61" fmla="*/ 0 h 170"/>
                  <a:gd name="T62" fmla="*/ 218 w 218"/>
                  <a:gd name="T63" fmla="*/ 170 h 1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18" h="170">
                    <a:moveTo>
                      <a:pt x="70" y="17"/>
                    </a:moveTo>
                    <a:cubicBezTo>
                      <a:pt x="67" y="45"/>
                      <a:pt x="62" y="73"/>
                      <a:pt x="62" y="102"/>
                    </a:cubicBezTo>
                    <a:cubicBezTo>
                      <a:pt x="62" y="122"/>
                      <a:pt x="51" y="154"/>
                      <a:pt x="70" y="164"/>
                    </a:cubicBezTo>
                    <a:cubicBezTo>
                      <a:pt x="82" y="170"/>
                      <a:pt x="186" y="153"/>
                      <a:pt x="218" y="149"/>
                    </a:cubicBezTo>
                    <a:cubicBezTo>
                      <a:pt x="210" y="143"/>
                      <a:pt x="203" y="133"/>
                      <a:pt x="194" y="133"/>
                    </a:cubicBezTo>
                    <a:cubicBezTo>
                      <a:pt x="177" y="133"/>
                      <a:pt x="148" y="149"/>
                      <a:pt x="148" y="149"/>
                    </a:cubicBezTo>
                    <a:cubicBezTo>
                      <a:pt x="100" y="136"/>
                      <a:pt x="120" y="151"/>
                      <a:pt x="101" y="94"/>
                    </a:cubicBezTo>
                    <a:cubicBezTo>
                      <a:pt x="98" y="86"/>
                      <a:pt x="93" y="71"/>
                      <a:pt x="93" y="71"/>
                    </a:cubicBezTo>
                    <a:cubicBezTo>
                      <a:pt x="102" y="35"/>
                      <a:pt x="106" y="21"/>
                      <a:pt x="70" y="9"/>
                    </a:cubicBezTo>
                    <a:cubicBezTo>
                      <a:pt x="40" y="16"/>
                      <a:pt x="34" y="12"/>
                      <a:pt x="16" y="40"/>
                    </a:cubicBezTo>
                    <a:cubicBezTo>
                      <a:pt x="11" y="46"/>
                      <a:pt x="0" y="60"/>
                      <a:pt x="8" y="63"/>
                    </a:cubicBezTo>
                    <a:cubicBezTo>
                      <a:pt x="25" y="68"/>
                      <a:pt x="44" y="57"/>
                      <a:pt x="62" y="55"/>
                    </a:cubicBezTo>
                    <a:cubicBezTo>
                      <a:pt x="67" y="47"/>
                      <a:pt x="69" y="36"/>
                      <a:pt x="78" y="32"/>
                    </a:cubicBezTo>
                    <a:cubicBezTo>
                      <a:pt x="120" y="8"/>
                      <a:pt x="124" y="45"/>
                      <a:pt x="109" y="1"/>
                    </a:cubicBezTo>
                    <a:cubicBezTo>
                      <a:pt x="90" y="3"/>
                      <a:pt x="70" y="0"/>
                      <a:pt x="54" y="9"/>
                    </a:cubicBezTo>
                    <a:cubicBezTo>
                      <a:pt x="46" y="12"/>
                      <a:pt x="49" y="24"/>
                      <a:pt x="47" y="32"/>
                    </a:cubicBezTo>
                    <a:cubicBezTo>
                      <a:pt x="44" y="39"/>
                      <a:pt x="31" y="58"/>
                      <a:pt x="39" y="55"/>
                    </a:cubicBezTo>
                    <a:cubicBezTo>
                      <a:pt x="50" y="48"/>
                      <a:pt x="52" y="33"/>
                      <a:pt x="62" y="24"/>
                    </a:cubicBezTo>
                    <a:cubicBezTo>
                      <a:pt x="71" y="14"/>
                      <a:pt x="82" y="8"/>
                      <a:pt x="93" y="1"/>
                    </a:cubicBezTo>
                    <a:cubicBezTo>
                      <a:pt x="86" y="14"/>
                      <a:pt x="30" y="93"/>
                      <a:pt x="70" y="17"/>
                    </a:cubicBezTo>
                    <a:close/>
                  </a:path>
                </a:pathLst>
              </a:custGeom>
              <a:solidFill>
                <a:schemeClr val="accent1"/>
              </a:solidFill>
              <a:ln w="9525">
                <a:solidFill>
                  <a:schemeClr val="tx1"/>
                </a:solidFill>
                <a:round/>
                <a:headEnd/>
                <a:tailEnd/>
              </a:ln>
            </p:spPr>
            <p:txBody>
              <a:bodyPr wrap="none" anchor="ctr"/>
              <a:lstStyle/>
              <a:p>
                <a:endParaRPr lang="en-US"/>
              </a:p>
            </p:txBody>
          </p:sp>
          <p:sp>
            <p:nvSpPr>
              <p:cNvPr id="66" name="Freeform 42"/>
              <p:cNvSpPr>
                <a:spLocks/>
              </p:cNvSpPr>
              <p:nvPr/>
            </p:nvSpPr>
            <p:spPr bwMode="auto">
              <a:xfrm>
                <a:off x="4194" y="2229"/>
                <a:ext cx="54" cy="11"/>
              </a:xfrm>
              <a:custGeom>
                <a:avLst/>
                <a:gdLst>
                  <a:gd name="T0" fmla="*/ 0 w 54"/>
                  <a:gd name="T1" fmla="*/ 0 h 11"/>
                  <a:gd name="T2" fmla="*/ 54 w 54"/>
                  <a:gd name="T3" fmla="*/ 8 h 11"/>
                  <a:gd name="T4" fmla="*/ 0 60000 65536"/>
                  <a:gd name="T5" fmla="*/ 0 60000 65536"/>
                  <a:gd name="T6" fmla="*/ 0 w 54"/>
                  <a:gd name="T7" fmla="*/ 0 h 11"/>
                  <a:gd name="T8" fmla="*/ 54 w 54"/>
                  <a:gd name="T9" fmla="*/ 11 h 11"/>
                </a:gdLst>
                <a:ahLst/>
                <a:cxnLst>
                  <a:cxn ang="T4">
                    <a:pos x="T0" y="T1"/>
                  </a:cxn>
                  <a:cxn ang="T5">
                    <a:pos x="T2" y="T3"/>
                  </a:cxn>
                </a:cxnLst>
                <a:rect l="T6" t="T7" r="T8" b="T9"/>
                <a:pathLst>
                  <a:path w="54" h="11">
                    <a:moveTo>
                      <a:pt x="0" y="0"/>
                    </a:moveTo>
                    <a:cubicBezTo>
                      <a:pt x="32" y="11"/>
                      <a:pt x="14" y="8"/>
                      <a:pt x="54" y="8"/>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54" name="Group 53"/>
            <p:cNvGrpSpPr/>
            <p:nvPr/>
          </p:nvGrpSpPr>
          <p:grpSpPr>
            <a:xfrm rot="16428145">
              <a:off x="6817375" y="2057777"/>
              <a:ext cx="349250" cy="293688"/>
              <a:chOff x="4678363" y="1066800"/>
              <a:chExt cx="349250" cy="293688"/>
            </a:xfrm>
          </p:grpSpPr>
          <p:sp>
            <p:nvSpPr>
              <p:cNvPr id="60" name="Freeform 33"/>
              <p:cNvSpPr>
                <a:spLocks/>
              </p:cNvSpPr>
              <p:nvPr/>
            </p:nvSpPr>
            <p:spPr bwMode="auto">
              <a:xfrm>
                <a:off x="4678363" y="1076325"/>
                <a:ext cx="341312" cy="279400"/>
              </a:xfrm>
              <a:custGeom>
                <a:avLst/>
                <a:gdLst>
                  <a:gd name="T0" fmla="*/ 2147483647 w 215"/>
                  <a:gd name="T1" fmla="*/ 2147483647 h 176"/>
                  <a:gd name="T2" fmla="*/ 2147483647 w 215"/>
                  <a:gd name="T3" fmla="*/ 2147483647 h 176"/>
                  <a:gd name="T4" fmla="*/ 2147483647 w 215"/>
                  <a:gd name="T5" fmla="*/ 2147483647 h 176"/>
                  <a:gd name="T6" fmla="*/ 2147483647 w 215"/>
                  <a:gd name="T7" fmla="*/ 2147483647 h 176"/>
                  <a:gd name="T8" fmla="*/ 2147483647 w 215"/>
                  <a:gd name="T9" fmla="*/ 2147483647 h 176"/>
                  <a:gd name="T10" fmla="*/ 2147483647 w 215"/>
                  <a:gd name="T11" fmla="*/ 2147483647 h 176"/>
                  <a:gd name="T12" fmla="*/ 2147483647 w 215"/>
                  <a:gd name="T13" fmla="*/ 2147483647 h 176"/>
                  <a:gd name="T14" fmla="*/ 2147483647 w 215"/>
                  <a:gd name="T15" fmla="*/ 2147483647 h 176"/>
                  <a:gd name="T16" fmla="*/ 2147483647 w 215"/>
                  <a:gd name="T17" fmla="*/ 2147483647 h 176"/>
                  <a:gd name="T18" fmla="*/ 2147483647 w 215"/>
                  <a:gd name="T19" fmla="*/ 2147483647 h 176"/>
                  <a:gd name="T20" fmla="*/ 2147483647 w 215"/>
                  <a:gd name="T21" fmla="*/ 2147483647 h 176"/>
                  <a:gd name="T22" fmla="*/ 2147483647 w 215"/>
                  <a:gd name="T23" fmla="*/ 2147483647 h 176"/>
                  <a:gd name="T24" fmla="*/ 2147483647 w 215"/>
                  <a:gd name="T25" fmla="*/ 2147483647 h 176"/>
                  <a:gd name="T26" fmla="*/ 2147483647 w 215"/>
                  <a:gd name="T27" fmla="*/ 2147483647 h 176"/>
                  <a:gd name="T28" fmla="*/ 2147483647 w 215"/>
                  <a:gd name="T29" fmla="*/ 2147483647 h 176"/>
                  <a:gd name="T30" fmla="*/ 2147483647 w 215"/>
                  <a:gd name="T31" fmla="*/ 2147483647 h 176"/>
                  <a:gd name="T32" fmla="*/ 2147483647 w 215"/>
                  <a:gd name="T33" fmla="*/ 2147483647 h 1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5"/>
                  <a:gd name="T52" fmla="*/ 0 h 176"/>
                  <a:gd name="T53" fmla="*/ 215 w 215"/>
                  <a:gd name="T54" fmla="*/ 176 h 17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5" h="176">
                    <a:moveTo>
                      <a:pt x="74" y="91"/>
                    </a:moveTo>
                    <a:cubicBezTo>
                      <a:pt x="76" y="70"/>
                      <a:pt x="72" y="47"/>
                      <a:pt x="82" y="29"/>
                    </a:cubicBezTo>
                    <a:cubicBezTo>
                      <a:pt x="86" y="19"/>
                      <a:pt x="83" y="51"/>
                      <a:pt x="90" y="60"/>
                    </a:cubicBezTo>
                    <a:cubicBezTo>
                      <a:pt x="103" y="77"/>
                      <a:pt x="131" y="75"/>
                      <a:pt x="152" y="83"/>
                    </a:cubicBezTo>
                    <a:cubicBezTo>
                      <a:pt x="162" y="80"/>
                      <a:pt x="189" y="83"/>
                      <a:pt x="183" y="75"/>
                    </a:cubicBezTo>
                    <a:cubicBezTo>
                      <a:pt x="173" y="61"/>
                      <a:pt x="136" y="60"/>
                      <a:pt x="136" y="60"/>
                    </a:cubicBezTo>
                    <a:cubicBezTo>
                      <a:pt x="131" y="52"/>
                      <a:pt x="130" y="37"/>
                      <a:pt x="121" y="36"/>
                    </a:cubicBezTo>
                    <a:cubicBezTo>
                      <a:pt x="56" y="25"/>
                      <a:pt x="0" y="65"/>
                      <a:pt x="59" y="29"/>
                    </a:cubicBezTo>
                    <a:cubicBezTo>
                      <a:pt x="127" y="39"/>
                      <a:pt x="135" y="43"/>
                      <a:pt x="214" y="36"/>
                    </a:cubicBezTo>
                    <a:cubicBezTo>
                      <a:pt x="211" y="25"/>
                      <a:pt x="215" y="9"/>
                      <a:pt x="206" y="5"/>
                    </a:cubicBezTo>
                    <a:cubicBezTo>
                      <a:pt x="197" y="0"/>
                      <a:pt x="183" y="11"/>
                      <a:pt x="183" y="21"/>
                    </a:cubicBezTo>
                    <a:cubicBezTo>
                      <a:pt x="183" y="29"/>
                      <a:pt x="198" y="26"/>
                      <a:pt x="206" y="29"/>
                    </a:cubicBezTo>
                    <a:cubicBezTo>
                      <a:pt x="172" y="51"/>
                      <a:pt x="94" y="41"/>
                      <a:pt x="59" y="44"/>
                    </a:cubicBezTo>
                    <a:cubicBezTo>
                      <a:pt x="28" y="102"/>
                      <a:pt x="37" y="114"/>
                      <a:pt x="59" y="176"/>
                    </a:cubicBezTo>
                    <a:cubicBezTo>
                      <a:pt x="66" y="173"/>
                      <a:pt x="79" y="176"/>
                      <a:pt x="82" y="169"/>
                    </a:cubicBezTo>
                    <a:cubicBezTo>
                      <a:pt x="87" y="155"/>
                      <a:pt x="63" y="105"/>
                      <a:pt x="59" y="91"/>
                    </a:cubicBezTo>
                    <a:cubicBezTo>
                      <a:pt x="68" y="49"/>
                      <a:pt x="63" y="49"/>
                      <a:pt x="74" y="91"/>
                    </a:cubicBezTo>
                    <a:close/>
                  </a:path>
                </a:pathLst>
              </a:custGeom>
              <a:solidFill>
                <a:schemeClr val="accent1"/>
              </a:solidFill>
              <a:ln w="9525">
                <a:solidFill>
                  <a:schemeClr val="tx1"/>
                </a:solidFill>
                <a:round/>
                <a:headEnd/>
                <a:tailEnd/>
              </a:ln>
            </p:spPr>
            <p:txBody>
              <a:bodyPr wrap="none" anchor="ctr"/>
              <a:lstStyle/>
              <a:p>
                <a:endParaRPr lang="en-US"/>
              </a:p>
            </p:txBody>
          </p:sp>
          <p:sp>
            <p:nvSpPr>
              <p:cNvPr id="61" name="Freeform 31"/>
              <p:cNvSpPr>
                <a:spLocks/>
              </p:cNvSpPr>
              <p:nvPr/>
            </p:nvSpPr>
            <p:spPr bwMode="auto">
              <a:xfrm>
                <a:off x="4724400" y="1066800"/>
                <a:ext cx="303213" cy="293688"/>
              </a:xfrm>
              <a:custGeom>
                <a:avLst/>
                <a:gdLst>
                  <a:gd name="T0" fmla="*/ 2147483647 w 191"/>
                  <a:gd name="T1" fmla="*/ 2147483647 h 185"/>
                  <a:gd name="T2" fmla="*/ 2147483647 w 191"/>
                  <a:gd name="T3" fmla="*/ 2147483647 h 185"/>
                  <a:gd name="T4" fmla="*/ 2147483647 w 191"/>
                  <a:gd name="T5" fmla="*/ 2147483647 h 185"/>
                  <a:gd name="T6" fmla="*/ 2147483647 w 191"/>
                  <a:gd name="T7" fmla="*/ 2147483647 h 185"/>
                  <a:gd name="T8" fmla="*/ 2147483647 w 191"/>
                  <a:gd name="T9" fmla="*/ 2147483647 h 185"/>
                  <a:gd name="T10" fmla="*/ 2147483647 w 191"/>
                  <a:gd name="T11" fmla="*/ 2147483647 h 185"/>
                  <a:gd name="T12" fmla="*/ 2147483647 w 191"/>
                  <a:gd name="T13" fmla="*/ 2147483647 h 185"/>
                  <a:gd name="T14" fmla="*/ 2147483647 w 191"/>
                  <a:gd name="T15" fmla="*/ 2147483647 h 185"/>
                  <a:gd name="T16" fmla="*/ 2147483647 w 191"/>
                  <a:gd name="T17" fmla="*/ 2147483647 h 185"/>
                  <a:gd name="T18" fmla="*/ 2147483647 w 191"/>
                  <a:gd name="T19" fmla="*/ 2147483647 h 185"/>
                  <a:gd name="T20" fmla="*/ 2147483647 w 191"/>
                  <a:gd name="T21" fmla="*/ 2147483647 h 185"/>
                  <a:gd name="T22" fmla="*/ 2147483647 w 191"/>
                  <a:gd name="T23" fmla="*/ 2147483647 h 185"/>
                  <a:gd name="T24" fmla="*/ 2147483647 w 191"/>
                  <a:gd name="T25" fmla="*/ 2147483647 h 185"/>
                  <a:gd name="T26" fmla="*/ 2147483647 w 191"/>
                  <a:gd name="T27" fmla="*/ 2147483647 h 18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1"/>
                  <a:gd name="T43" fmla="*/ 0 h 185"/>
                  <a:gd name="T44" fmla="*/ 191 w 191"/>
                  <a:gd name="T45" fmla="*/ 185 h 18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1" h="185">
                    <a:moveTo>
                      <a:pt x="82" y="157"/>
                    </a:moveTo>
                    <a:cubicBezTo>
                      <a:pt x="18" y="143"/>
                      <a:pt x="58" y="142"/>
                      <a:pt x="12" y="110"/>
                    </a:cubicBezTo>
                    <a:cubicBezTo>
                      <a:pt x="14" y="79"/>
                      <a:pt x="0" y="41"/>
                      <a:pt x="20" y="17"/>
                    </a:cubicBezTo>
                    <a:cubicBezTo>
                      <a:pt x="33" y="0"/>
                      <a:pt x="61" y="25"/>
                      <a:pt x="82" y="25"/>
                    </a:cubicBezTo>
                    <a:cubicBezTo>
                      <a:pt x="118" y="25"/>
                      <a:pt x="154" y="19"/>
                      <a:pt x="191" y="17"/>
                    </a:cubicBezTo>
                    <a:cubicBezTo>
                      <a:pt x="188" y="35"/>
                      <a:pt x="191" y="55"/>
                      <a:pt x="183" y="72"/>
                    </a:cubicBezTo>
                    <a:cubicBezTo>
                      <a:pt x="179" y="79"/>
                      <a:pt x="167" y="82"/>
                      <a:pt x="160" y="79"/>
                    </a:cubicBezTo>
                    <a:cubicBezTo>
                      <a:pt x="152" y="75"/>
                      <a:pt x="154" y="63"/>
                      <a:pt x="152" y="56"/>
                    </a:cubicBezTo>
                    <a:cubicBezTo>
                      <a:pt x="144" y="58"/>
                      <a:pt x="132" y="56"/>
                      <a:pt x="129" y="64"/>
                    </a:cubicBezTo>
                    <a:cubicBezTo>
                      <a:pt x="125" y="71"/>
                      <a:pt x="143" y="84"/>
                      <a:pt x="136" y="87"/>
                    </a:cubicBezTo>
                    <a:cubicBezTo>
                      <a:pt x="106" y="97"/>
                      <a:pt x="74" y="92"/>
                      <a:pt x="43" y="95"/>
                    </a:cubicBezTo>
                    <a:cubicBezTo>
                      <a:pt x="49" y="128"/>
                      <a:pt x="62" y="148"/>
                      <a:pt x="51" y="180"/>
                    </a:cubicBezTo>
                    <a:cubicBezTo>
                      <a:pt x="36" y="158"/>
                      <a:pt x="4" y="121"/>
                      <a:pt x="4" y="180"/>
                    </a:cubicBezTo>
                    <a:cubicBezTo>
                      <a:pt x="4" y="185"/>
                      <a:pt x="9" y="170"/>
                      <a:pt x="12" y="165"/>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62" name="Freeform 32"/>
              <p:cNvSpPr>
                <a:spLocks/>
              </p:cNvSpPr>
              <p:nvPr/>
            </p:nvSpPr>
            <p:spPr bwMode="auto">
              <a:xfrm>
                <a:off x="4724400" y="1143000"/>
                <a:ext cx="185738" cy="12700"/>
              </a:xfrm>
              <a:custGeom>
                <a:avLst/>
                <a:gdLst>
                  <a:gd name="T0" fmla="*/ 0 w 117"/>
                  <a:gd name="T1" fmla="*/ 0 h 8"/>
                  <a:gd name="T2" fmla="*/ 2147483647 w 117"/>
                  <a:gd name="T3" fmla="*/ 2147483647 h 8"/>
                  <a:gd name="T4" fmla="*/ 0 60000 65536"/>
                  <a:gd name="T5" fmla="*/ 0 60000 65536"/>
                  <a:gd name="T6" fmla="*/ 0 w 117"/>
                  <a:gd name="T7" fmla="*/ 0 h 8"/>
                  <a:gd name="T8" fmla="*/ 117 w 117"/>
                  <a:gd name="T9" fmla="*/ 8 h 8"/>
                </a:gdLst>
                <a:ahLst/>
                <a:cxnLst>
                  <a:cxn ang="T4">
                    <a:pos x="T0" y="T1"/>
                  </a:cxn>
                  <a:cxn ang="T5">
                    <a:pos x="T2" y="T3"/>
                  </a:cxn>
                </a:cxnLst>
                <a:rect l="T6" t="T7" r="T8" b="T9"/>
                <a:pathLst>
                  <a:path w="117" h="8">
                    <a:moveTo>
                      <a:pt x="0" y="0"/>
                    </a:moveTo>
                    <a:cubicBezTo>
                      <a:pt x="39" y="2"/>
                      <a:pt x="117" y="8"/>
                      <a:pt x="117" y="8"/>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spTree>
    <p:extLst>
      <p:ext uri="{BB962C8B-B14F-4D97-AF65-F5344CB8AC3E}">
        <p14:creationId xmlns:p14="http://schemas.microsoft.com/office/powerpoint/2010/main" val="1868255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 name="Object 35"/>
          <p:cNvGraphicFramePr>
            <a:graphicFrameLocks noChangeAspect="1"/>
          </p:cNvGraphicFramePr>
          <p:nvPr/>
        </p:nvGraphicFramePr>
        <p:xfrm>
          <a:off x="4877284" y="5157648"/>
          <a:ext cx="203200" cy="287337"/>
        </p:xfrm>
        <a:graphic>
          <a:graphicData uri="http://schemas.openxmlformats.org/presentationml/2006/ole">
            <mc:AlternateContent xmlns:mc="http://schemas.openxmlformats.org/markup-compatibility/2006">
              <mc:Choice xmlns:v="urn:schemas-microsoft-com:vml" Requires="v">
                <p:oleObj spid="_x0000_s11485" name="Equation" r:id="rId3" imgW="127000" imgH="177800" progId="Equation.DSMT4">
                  <p:embed/>
                </p:oleObj>
              </mc:Choice>
              <mc:Fallback>
                <p:oleObj name="Equation" r:id="rId3" imgW="127000" imgH="177800" progId="Equation.DSMT4">
                  <p:embed/>
                  <p:pic>
                    <p:nvPicPr>
                      <p:cNvPr id="36" name="Object 35"/>
                      <p:cNvPicPr/>
                      <p:nvPr/>
                    </p:nvPicPr>
                    <p:blipFill>
                      <a:blip r:embed="rId4"/>
                      <a:stretch>
                        <a:fillRect/>
                      </a:stretch>
                    </p:blipFill>
                    <p:spPr>
                      <a:xfrm>
                        <a:off x="4877284" y="5157648"/>
                        <a:ext cx="203200" cy="287337"/>
                      </a:xfrm>
                      <a:prstGeom prst="rect">
                        <a:avLst/>
                      </a:prstGeom>
                    </p:spPr>
                  </p:pic>
                </p:oleObj>
              </mc:Fallback>
            </mc:AlternateContent>
          </a:graphicData>
        </a:graphic>
      </p:graphicFrame>
      <p:graphicFrame>
        <p:nvGraphicFramePr>
          <p:cNvPr id="48" name="Object 47"/>
          <p:cNvGraphicFramePr>
            <a:graphicFrameLocks noChangeAspect="1"/>
          </p:cNvGraphicFramePr>
          <p:nvPr/>
        </p:nvGraphicFramePr>
        <p:xfrm>
          <a:off x="3338836" y="128171"/>
          <a:ext cx="244475" cy="246063"/>
        </p:xfrm>
        <a:graphic>
          <a:graphicData uri="http://schemas.openxmlformats.org/presentationml/2006/ole">
            <mc:AlternateContent xmlns:mc="http://schemas.openxmlformats.org/markup-compatibility/2006">
              <mc:Choice xmlns:v="urn:schemas-microsoft-com:vml" Requires="v">
                <p:oleObj spid="_x0000_s11486" name="Equation" r:id="rId5" imgW="152400" imgH="152400" progId="Equation.DSMT4">
                  <p:embed/>
                </p:oleObj>
              </mc:Choice>
              <mc:Fallback>
                <p:oleObj name="Equation" r:id="rId5" imgW="152400" imgH="152400" progId="Equation.DSMT4">
                  <p:embed/>
                  <p:pic>
                    <p:nvPicPr>
                      <p:cNvPr id="48" name="Object 47"/>
                      <p:cNvPicPr/>
                      <p:nvPr/>
                    </p:nvPicPr>
                    <p:blipFill>
                      <a:blip r:embed="rId6"/>
                      <a:stretch>
                        <a:fillRect/>
                      </a:stretch>
                    </p:blipFill>
                    <p:spPr>
                      <a:xfrm>
                        <a:off x="3338836" y="128171"/>
                        <a:ext cx="244475" cy="246063"/>
                      </a:xfrm>
                      <a:prstGeom prst="rect">
                        <a:avLst/>
                      </a:prstGeom>
                    </p:spPr>
                  </p:pic>
                </p:oleObj>
              </mc:Fallback>
            </mc:AlternateContent>
          </a:graphicData>
        </a:graphic>
      </p:graphicFrame>
      <p:graphicFrame>
        <p:nvGraphicFramePr>
          <p:cNvPr id="56" name="Object 55"/>
          <p:cNvGraphicFramePr>
            <a:graphicFrameLocks noChangeAspect="1"/>
          </p:cNvGraphicFramePr>
          <p:nvPr/>
        </p:nvGraphicFramePr>
        <p:xfrm>
          <a:off x="7046913" y="3783013"/>
          <a:ext cx="265112" cy="328612"/>
        </p:xfrm>
        <a:graphic>
          <a:graphicData uri="http://schemas.openxmlformats.org/presentationml/2006/ole">
            <mc:AlternateContent xmlns:mc="http://schemas.openxmlformats.org/markup-compatibility/2006">
              <mc:Choice xmlns:v="urn:schemas-microsoft-com:vml" Requires="v">
                <p:oleObj spid="_x0000_s11487" name="Equation" r:id="rId7" imgW="165100" imgH="203200" progId="Equation.DSMT4">
                  <p:embed/>
                </p:oleObj>
              </mc:Choice>
              <mc:Fallback>
                <p:oleObj name="Equation" r:id="rId7" imgW="165100" imgH="203200" progId="Equation.DSMT4">
                  <p:embed/>
                  <p:pic>
                    <p:nvPicPr>
                      <p:cNvPr id="56" name="Object 55"/>
                      <p:cNvPicPr/>
                      <p:nvPr/>
                    </p:nvPicPr>
                    <p:blipFill>
                      <a:blip r:embed="rId8"/>
                      <a:stretch>
                        <a:fillRect/>
                      </a:stretch>
                    </p:blipFill>
                    <p:spPr>
                      <a:xfrm>
                        <a:off x="7046913" y="3783013"/>
                        <a:ext cx="265112" cy="328612"/>
                      </a:xfrm>
                      <a:prstGeom prst="rect">
                        <a:avLst/>
                      </a:prstGeom>
                    </p:spPr>
                  </p:pic>
                </p:oleObj>
              </mc:Fallback>
            </mc:AlternateContent>
          </a:graphicData>
        </a:graphic>
      </p:graphicFrame>
      <p:graphicFrame>
        <p:nvGraphicFramePr>
          <p:cNvPr id="58" name="Object 57"/>
          <p:cNvGraphicFramePr>
            <a:graphicFrameLocks noChangeAspect="1"/>
          </p:cNvGraphicFramePr>
          <p:nvPr/>
        </p:nvGraphicFramePr>
        <p:xfrm>
          <a:off x="6115534" y="5112473"/>
          <a:ext cx="754063" cy="287338"/>
        </p:xfrm>
        <a:graphic>
          <a:graphicData uri="http://schemas.openxmlformats.org/presentationml/2006/ole">
            <mc:AlternateContent xmlns:mc="http://schemas.openxmlformats.org/markup-compatibility/2006">
              <mc:Choice xmlns:v="urn:schemas-microsoft-com:vml" Requires="v">
                <p:oleObj spid="_x0000_s11488" name="Equation" r:id="rId9" imgW="469900" imgH="177800" progId="Equation.DSMT4">
                  <p:embed/>
                </p:oleObj>
              </mc:Choice>
              <mc:Fallback>
                <p:oleObj name="Equation" r:id="rId9" imgW="469900" imgH="177800" progId="Equation.DSMT4">
                  <p:embed/>
                  <p:pic>
                    <p:nvPicPr>
                      <p:cNvPr id="58" name="Object 57"/>
                      <p:cNvPicPr/>
                      <p:nvPr/>
                    </p:nvPicPr>
                    <p:blipFill>
                      <a:blip r:embed="rId10"/>
                      <a:stretch>
                        <a:fillRect/>
                      </a:stretch>
                    </p:blipFill>
                    <p:spPr>
                      <a:xfrm>
                        <a:off x="6115534" y="5112473"/>
                        <a:ext cx="754063" cy="287338"/>
                      </a:xfrm>
                      <a:prstGeom prst="rect">
                        <a:avLst/>
                      </a:prstGeom>
                    </p:spPr>
                  </p:pic>
                </p:oleObj>
              </mc:Fallback>
            </mc:AlternateContent>
          </a:graphicData>
        </a:graphic>
      </p:graphicFrame>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42.)</a:t>
            </a:r>
          </a:p>
        </p:txBody>
      </p:sp>
      <p:graphicFrame>
        <p:nvGraphicFramePr>
          <p:cNvPr id="64" name="Object 63"/>
          <p:cNvGraphicFramePr>
            <a:graphicFrameLocks noChangeAspect="1"/>
          </p:cNvGraphicFramePr>
          <p:nvPr/>
        </p:nvGraphicFramePr>
        <p:xfrm>
          <a:off x="5495483" y="4462621"/>
          <a:ext cx="244475" cy="246063"/>
        </p:xfrm>
        <a:graphic>
          <a:graphicData uri="http://schemas.openxmlformats.org/presentationml/2006/ole">
            <mc:AlternateContent xmlns:mc="http://schemas.openxmlformats.org/markup-compatibility/2006">
              <mc:Choice xmlns:v="urn:schemas-microsoft-com:vml" Requires="v">
                <p:oleObj spid="_x0000_s11489" name="Equation" r:id="rId11" imgW="152400" imgH="152400" progId="Equation.DSMT4">
                  <p:embed/>
                </p:oleObj>
              </mc:Choice>
              <mc:Fallback>
                <p:oleObj name="Equation" r:id="rId11" imgW="152400" imgH="152400" progId="Equation.DSMT4">
                  <p:embed/>
                  <p:pic>
                    <p:nvPicPr>
                      <p:cNvPr id="64" name="Object 63"/>
                      <p:cNvPicPr/>
                      <p:nvPr/>
                    </p:nvPicPr>
                    <p:blipFill>
                      <a:blip r:embed="rId6"/>
                      <a:stretch>
                        <a:fillRect/>
                      </a:stretch>
                    </p:blipFill>
                    <p:spPr>
                      <a:xfrm>
                        <a:off x="5495483" y="4462621"/>
                        <a:ext cx="244475" cy="246063"/>
                      </a:xfrm>
                      <a:prstGeom prst="rect">
                        <a:avLst/>
                      </a:prstGeom>
                    </p:spPr>
                  </p:pic>
                </p:oleObj>
              </mc:Fallback>
            </mc:AlternateContent>
          </a:graphicData>
        </a:graphic>
      </p:graphicFrame>
      <p:graphicFrame>
        <p:nvGraphicFramePr>
          <p:cNvPr id="65" name="Object 64"/>
          <p:cNvGraphicFramePr>
            <a:graphicFrameLocks noChangeAspect="1"/>
          </p:cNvGraphicFramePr>
          <p:nvPr/>
        </p:nvGraphicFramePr>
        <p:xfrm>
          <a:off x="4462790" y="4518748"/>
          <a:ext cx="244475" cy="246063"/>
        </p:xfrm>
        <a:graphic>
          <a:graphicData uri="http://schemas.openxmlformats.org/presentationml/2006/ole">
            <mc:AlternateContent xmlns:mc="http://schemas.openxmlformats.org/markup-compatibility/2006">
              <mc:Choice xmlns:v="urn:schemas-microsoft-com:vml" Requires="v">
                <p:oleObj spid="_x0000_s11490" name="Equation" r:id="rId12" imgW="152400" imgH="152400" progId="Equation.DSMT4">
                  <p:embed/>
                </p:oleObj>
              </mc:Choice>
              <mc:Fallback>
                <p:oleObj name="Equation" r:id="rId12" imgW="152400" imgH="152400" progId="Equation.DSMT4">
                  <p:embed/>
                  <p:pic>
                    <p:nvPicPr>
                      <p:cNvPr id="65" name="Object 64"/>
                      <p:cNvPicPr/>
                      <p:nvPr/>
                    </p:nvPicPr>
                    <p:blipFill>
                      <a:blip r:embed="rId6"/>
                      <a:stretch>
                        <a:fillRect/>
                      </a:stretch>
                    </p:blipFill>
                    <p:spPr>
                      <a:xfrm>
                        <a:off x="4462790" y="4518748"/>
                        <a:ext cx="244475" cy="246063"/>
                      </a:xfrm>
                      <a:prstGeom prst="rect">
                        <a:avLst/>
                      </a:prstGeom>
                    </p:spPr>
                  </p:pic>
                </p:oleObj>
              </mc:Fallback>
            </mc:AlternateContent>
          </a:graphicData>
        </a:graphic>
      </p:graphicFrame>
      <p:sp>
        <p:nvSpPr>
          <p:cNvPr id="54" name="Text Box 30"/>
          <p:cNvSpPr txBox="1">
            <a:spLocks noChangeArrowheads="1"/>
          </p:cNvSpPr>
          <p:nvPr/>
        </p:nvSpPr>
        <p:spPr bwMode="auto">
          <a:xfrm>
            <a:off x="494883" y="1970212"/>
            <a:ext cx="2009394"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dirty="0">
                <a:solidFill>
                  <a:srgbClr val="FF0000"/>
                </a:solidFill>
                <a:latin typeface="Apple Chancery"/>
                <a:cs typeface="Apple Chancery"/>
              </a:rPr>
              <a:t>before collision</a:t>
            </a:r>
            <a:r>
              <a:rPr lang="en-US" sz="1600" dirty="0">
                <a:solidFill>
                  <a:srgbClr val="FF0000"/>
                </a:solidFill>
                <a:latin typeface="Times New Roman"/>
                <a:cs typeface="Times New Roman"/>
              </a:rPr>
              <a:t>, </a:t>
            </a:r>
            <a:r>
              <a:rPr lang="en-US" sz="1600" dirty="0">
                <a:solidFill>
                  <a:srgbClr val="0000FF"/>
                </a:solidFill>
                <a:latin typeface="Times New Roman"/>
                <a:cs typeface="Times New Roman"/>
              </a:rPr>
              <a:t>energy conserved</a:t>
            </a:r>
            <a:endParaRPr lang="en-US" dirty="0">
              <a:solidFill>
                <a:srgbClr val="0000FF"/>
              </a:solidFill>
              <a:latin typeface="Times New Roman"/>
              <a:cs typeface="Times New Roman"/>
            </a:endParaRPr>
          </a:p>
        </p:txBody>
      </p:sp>
      <p:sp>
        <p:nvSpPr>
          <p:cNvPr id="20" name="Arc 19"/>
          <p:cNvSpPr/>
          <p:nvPr/>
        </p:nvSpPr>
        <p:spPr>
          <a:xfrm>
            <a:off x="2057098" y="3197039"/>
            <a:ext cx="5463360" cy="5463360"/>
          </a:xfrm>
          <a:prstGeom prst="arc">
            <a:avLst>
              <a:gd name="adj1" fmla="val 16203212"/>
              <a:gd name="adj2" fmla="val 0"/>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2" name="Straight Connector 31"/>
          <p:cNvCxnSpPr/>
          <p:nvPr/>
        </p:nvCxnSpPr>
        <p:spPr>
          <a:xfrm flipV="1">
            <a:off x="4782697" y="3808593"/>
            <a:ext cx="1672904" cy="2145527"/>
          </a:xfrm>
          <a:prstGeom prst="line">
            <a:avLst/>
          </a:prstGeom>
          <a:ln w="12700"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47" name="Rectangle 46"/>
          <p:cNvSpPr/>
          <p:nvPr/>
        </p:nvSpPr>
        <p:spPr>
          <a:xfrm>
            <a:off x="1785495" y="5954120"/>
            <a:ext cx="5994400" cy="195298"/>
          </a:xfrm>
          <a:prstGeom prst="rect">
            <a:avLst/>
          </a:prstGeom>
          <a:solidFill>
            <a:schemeClr val="accent6"/>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5" name="Straight Arrow Connector 54"/>
          <p:cNvCxnSpPr/>
          <p:nvPr/>
        </p:nvCxnSpPr>
        <p:spPr>
          <a:xfrm>
            <a:off x="6637404" y="3765650"/>
            <a:ext cx="683542" cy="531952"/>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4772312" y="461200"/>
            <a:ext cx="10383" cy="5492920"/>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23" name="Freeform 22"/>
          <p:cNvSpPr/>
          <p:nvPr/>
        </p:nvSpPr>
        <p:spPr>
          <a:xfrm>
            <a:off x="4772312" y="5444985"/>
            <a:ext cx="292946" cy="128454"/>
          </a:xfrm>
          <a:custGeom>
            <a:avLst/>
            <a:gdLst>
              <a:gd name="connsiteX0" fmla="*/ 0 w 190500"/>
              <a:gd name="connsiteY0" fmla="*/ 7332 h 83532"/>
              <a:gd name="connsiteX1" fmla="*/ 101600 w 190500"/>
              <a:gd name="connsiteY1" fmla="*/ 7332 h 83532"/>
              <a:gd name="connsiteX2" fmla="*/ 190500 w 190500"/>
              <a:gd name="connsiteY2" fmla="*/ 83532 h 83532"/>
            </a:gdLst>
            <a:ahLst/>
            <a:cxnLst>
              <a:cxn ang="0">
                <a:pos x="connsiteX0" y="connsiteY0"/>
              </a:cxn>
              <a:cxn ang="0">
                <a:pos x="connsiteX1" y="connsiteY1"/>
              </a:cxn>
              <a:cxn ang="0">
                <a:pos x="connsiteX2" y="connsiteY2"/>
              </a:cxn>
            </a:cxnLst>
            <a:rect l="l" t="t" r="r" b="b"/>
            <a:pathLst>
              <a:path w="190500" h="83532">
                <a:moveTo>
                  <a:pt x="0" y="7332"/>
                </a:moveTo>
                <a:cubicBezTo>
                  <a:pt x="34925" y="982"/>
                  <a:pt x="69850" y="-5368"/>
                  <a:pt x="101600" y="7332"/>
                </a:cubicBezTo>
                <a:cubicBezTo>
                  <a:pt x="133350" y="20032"/>
                  <a:pt x="190500" y="83532"/>
                  <a:pt x="190500" y="83532"/>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7" name="Straight Connector 56"/>
          <p:cNvCxnSpPr/>
          <p:nvPr/>
        </p:nvCxnSpPr>
        <p:spPr>
          <a:xfrm flipH="1">
            <a:off x="6484324" y="3870268"/>
            <a:ext cx="2" cy="2083851"/>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49" name="Straight Connector 48"/>
          <p:cNvCxnSpPr/>
          <p:nvPr/>
        </p:nvCxnSpPr>
        <p:spPr>
          <a:xfrm flipH="1">
            <a:off x="2247950" y="461200"/>
            <a:ext cx="2524361" cy="0"/>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pSp>
        <p:nvGrpSpPr>
          <p:cNvPr id="2" name="Group 1"/>
          <p:cNvGrpSpPr/>
          <p:nvPr/>
        </p:nvGrpSpPr>
        <p:grpSpPr>
          <a:xfrm>
            <a:off x="1979416" y="296870"/>
            <a:ext cx="537068" cy="451626"/>
            <a:chOff x="4678363" y="1066800"/>
            <a:chExt cx="349250" cy="293688"/>
          </a:xfrm>
        </p:grpSpPr>
        <p:sp>
          <p:nvSpPr>
            <p:cNvPr id="35" name="Freeform 33"/>
            <p:cNvSpPr>
              <a:spLocks/>
            </p:cNvSpPr>
            <p:nvPr/>
          </p:nvSpPr>
          <p:spPr bwMode="auto">
            <a:xfrm>
              <a:off x="4678363" y="1076325"/>
              <a:ext cx="341312" cy="279400"/>
            </a:xfrm>
            <a:custGeom>
              <a:avLst/>
              <a:gdLst>
                <a:gd name="T0" fmla="*/ 2147483647 w 215"/>
                <a:gd name="T1" fmla="*/ 2147483647 h 176"/>
                <a:gd name="T2" fmla="*/ 2147483647 w 215"/>
                <a:gd name="T3" fmla="*/ 2147483647 h 176"/>
                <a:gd name="T4" fmla="*/ 2147483647 w 215"/>
                <a:gd name="T5" fmla="*/ 2147483647 h 176"/>
                <a:gd name="T6" fmla="*/ 2147483647 w 215"/>
                <a:gd name="T7" fmla="*/ 2147483647 h 176"/>
                <a:gd name="T8" fmla="*/ 2147483647 w 215"/>
                <a:gd name="T9" fmla="*/ 2147483647 h 176"/>
                <a:gd name="T10" fmla="*/ 2147483647 w 215"/>
                <a:gd name="T11" fmla="*/ 2147483647 h 176"/>
                <a:gd name="T12" fmla="*/ 2147483647 w 215"/>
                <a:gd name="T13" fmla="*/ 2147483647 h 176"/>
                <a:gd name="T14" fmla="*/ 2147483647 w 215"/>
                <a:gd name="T15" fmla="*/ 2147483647 h 176"/>
                <a:gd name="T16" fmla="*/ 2147483647 w 215"/>
                <a:gd name="T17" fmla="*/ 2147483647 h 176"/>
                <a:gd name="T18" fmla="*/ 2147483647 w 215"/>
                <a:gd name="T19" fmla="*/ 2147483647 h 176"/>
                <a:gd name="T20" fmla="*/ 2147483647 w 215"/>
                <a:gd name="T21" fmla="*/ 2147483647 h 176"/>
                <a:gd name="T22" fmla="*/ 2147483647 w 215"/>
                <a:gd name="T23" fmla="*/ 2147483647 h 176"/>
                <a:gd name="T24" fmla="*/ 2147483647 w 215"/>
                <a:gd name="T25" fmla="*/ 2147483647 h 176"/>
                <a:gd name="T26" fmla="*/ 2147483647 w 215"/>
                <a:gd name="T27" fmla="*/ 2147483647 h 176"/>
                <a:gd name="T28" fmla="*/ 2147483647 w 215"/>
                <a:gd name="T29" fmla="*/ 2147483647 h 176"/>
                <a:gd name="T30" fmla="*/ 2147483647 w 215"/>
                <a:gd name="T31" fmla="*/ 2147483647 h 176"/>
                <a:gd name="T32" fmla="*/ 2147483647 w 215"/>
                <a:gd name="T33" fmla="*/ 2147483647 h 1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5"/>
                <a:gd name="T52" fmla="*/ 0 h 176"/>
                <a:gd name="T53" fmla="*/ 215 w 215"/>
                <a:gd name="T54" fmla="*/ 176 h 17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5" h="176">
                  <a:moveTo>
                    <a:pt x="74" y="91"/>
                  </a:moveTo>
                  <a:cubicBezTo>
                    <a:pt x="76" y="70"/>
                    <a:pt x="72" y="47"/>
                    <a:pt x="82" y="29"/>
                  </a:cubicBezTo>
                  <a:cubicBezTo>
                    <a:pt x="86" y="19"/>
                    <a:pt x="83" y="51"/>
                    <a:pt x="90" y="60"/>
                  </a:cubicBezTo>
                  <a:cubicBezTo>
                    <a:pt x="103" y="77"/>
                    <a:pt x="131" y="75"/>
                    <a:pt x="152" y="83"/>
                  </a:cubicBezTo>
                  <a:cubicBezTo>
                    <a:pt x="162" y="80"/>
                    <a:pt x="189" y="83"/>
                    <a:pt x="183" y="75"/>
                  </a:cubicBezTo>
                  <a:cubicBezTo>
                    <a:pt x="173" y="61"/>
                    <a:pt x="136" y="60"/>
                    <a:pt x="136" y="60"/>
                  </a:cubicBezTo>
                  <a:cubicBezTo>
                    <a:pt x="131" y="52"/>
                    <a:pt x="130" y="37"/>
                    <a:pt x="121" y="36"/>
                  </a:cubicBezTo>
                  <a:cubicBezTo>
                    <a:pt x="56" y="25"/>
                    <a:pt x="0" y="65"/>
                    <a:pt x="59" y="29"/>
                  </a:cubicBezTo>
                  <a:cubicBezTo>
                    <a:pt x="127" y="39"/>
                    <a:pt x="135" y="43"/>
                    <a:pt x="214" y="36"/>
                  </a:cubicBezTo>
                  <a:cubicBezTo>
                    <a:pt x="211" y="25"/>
                    <a:pt x="215" y="9"/>
                    <a:pt x="206" y="5"/>
                  </a:cubicBezTo>
                  <a:cubicBezTo>
                    <a:pt x="197" y="0"/>
                    <a:pt x="183" y="11"/>
                    <a:pt x="183" y="21"/>
                  </a:cubicBezTo>
                  <a:cubicBezTo>
                    <a:pt x="183" y="29"/>
                    <a:pt x="198" y="26"/>
                    <a:pt x="206" y="29"/>
                  </a:cubicBezTo>
                  <a:cubicBezTo>
                    <a:pt x="172" y="51"/>
                    <a:pt x="94" y="41"/>
                    <a:pt x="59" y="44"/>
                  </a:cubicBezTo>
                  <a:cubicBezTo>
                    <a:pt x="28" y="102"/>
                    <a:pt x="37" y="114"/>
                    <a:pt x="59" y="176"/>
                  </a:cubicBezTo>
                  <a:cubicBezTo>
                    <a:pt x="66" y="173"/>
                    <a:pt x="79" y="176"/>
                    <a:pt x="82" y="169"/>
                  </a:cubicBezTo>
                  <a:cubicBezTo>
                    <a:pt x="87" y="155"/>
                    <a:pt x="63" y="105"/>
                    <a:pt x="59" y="91"/>
                  </a:cubicBezTo>
                  <a:cubicBezTo>
                    <a:pt x="68" y="49"/>
                    <a:pt x="63" y="49"/>
                    <a:pt x="74" y="91"/>
                  </a:cubicBezTo>
                  <a:close/>
                </a:path>
              </a:pathLst>
            </a:custGeom>
            <a:solidFill>
              <a:schemeClr val="accent1"/>
            </a:solidFill>
            <a:ln w="9525">
              <a:solidFill>
                <a:schemeClr val="tx1"/>
              </a:solidFill>
              <a:round/>
              <a:headEnd/>
              <a:tailEnd/>
            </a:ln>
          </p:spPr>
          <p:txBody>
            <a:bodyPr wrap="none" anchor="ctr"/>
            <a:lstStyle/>
            <a:p>
              <a:endParaRPr lang="en-US"/>
            </a:p>
          </p:txBody>
        </p:sp>
        <p:sp>
          <p:nvSpPr>
            <p:cNvPr id="37" name="Freeform 31"/>
            <p:cNvSpPr>
              <a:spLocks/>
            </p:cNvSpPr>
            <p:nvPr/>
          </p:nvSpPr>
          <p:spPr bwMode="auto">
            <a:xfrm>
              <a:off x="4724400" y="1066800"/>
              <a:ext cx="303213" cy="293688"/>
            </a:xfrm>
            <a:custGeom>
              <a:avLst/>
              <a:gdLst>
                <a:gd name="T0" fmla="*/ 2147483647 w 191"/>
                <a:gd name="T1" fmla="*/ 2147483647 h 185"/>
                <a:gd name="T2" fmla="*/ 2147483647 w 191"/>
                <a:gd name="T3" fmla="*/ 2147483647 h 185"/>
                <a:gd name="T4" fmla="*/ 2147483647 w 191"/>
                <a:gd name="T5" fmla="*/ 2147483647 h 185"/>
                <a:gd name="T6" fmla="*/ 2147483647 w 191"/>
                <a:gd name="T7" fmla="*/ 2147483647 h 185"/>
                <a:gd name="T8" fmla="*/ 2147483647 w 191"/>
                <a:gd name="T9" fmla="*/ 2147483647 h 185"/>
                <a:gd name="T10" fmla="*/ 2147483647 w 191"/>
                <a:gd name="T11" fmla="*/ 2147483647 h 185"/>
                <a:gd name="T12" fmla="*/ 2147483647 w 191"/>
                <a:gd name="T13" fmla="*/ 2147483647 h 185"/>
                <a:gd name="T14" fmla="*/ 2147483647 w 191"/>
                <a:gd name="T15" fmla="*/ 2147483647 h 185"/>
                <a:gd name="T16" fmla="*/ 2147483647 w 191"/>
                <a:gd name="T17" fmla="*/ 2147483647 h 185"/>
                <a:gd name="T18" fmla="*/ 2147483647 w 191"/>
                <a:gd name="T19" fmla="*/ 2147483647 h 185"/>
                <a:gd name="T20" fmla="*/ 2147483647 w 191"/>
                <a:gd name="T21" fmla="*/ 2147483647 h 185"/>
                <a:gd name="T22" fmla="*/ 2147483647 w 191"/>
                <a:gd name="T23" fmla="*/ 2147483647 h 185"/>
                <a:gd name="T24" fmla="*/ 2147483647 w 191"/>
                <a:gd name="T25" fmla="*/ 2147483647 h 185"/>
                <a:gd name="T26" fmla="*/ 2147483647 w 191"/>
                <a:gd name="T27" fmla="*/ 2147483647 h 18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1"/>
                <a:gd name="T43" fmla="*/ 0 h 185"/>
                <a:gd name="T44" fmla="*/ 191 w 191"/>
                <a:gd name="T45" fmla="*/ 185 h 18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1" h="185">
                  <a:moveTo>
                    <a:pt x="82" y="157"/>
                  </a:moveTo>
                  <a:cubicBezTo>
                    <a:pt x="18" y="143"/>
                    <a:pt x="58" y="142"/>
                    <a:pt x="12" y="110"/>
                  </a:cubicBezTo>
                  <a:cubicBezTo>
                    <a:pt x="14" y="79"/>
                    <a:pt x="0" y="41"/>
                    <a:pt x="20" y="17"/>
                  </a:cubicBezTo>
                  <a:cubicBezTo>
                    <a:pt x="33" y="0"/>
                    <a:pt x="61" y="25"/>
                    <a:pt x="82" y="25"/>
                  </a:cubicBezTo>
                  <a:cubicBezTo>
                    <a:pt x="118" y="25"/>
                    <a:pt x="154" y="19"/>
                    <a:pt x="191" y="17"/>
                  </a:cubicBezTo>
                  <a:cubicBezTo>
                    <a:pt x="188" y="35"/>
                    <a:pt x="191" y="55"/>
                    <a:pt x="183" y="72"/>
                  </a:cubicBezTo>
                  <a:cubicBezTo>
                    <a:pt x="179" y="79"/>
                    <a:pt x="167" y="82"/>
                    <a:pt x="160" y="79"/>
                  </a:cubicBezTo>
                  <a:cubicBezTo>
                    <a:pt x="152" y="75"/>
                    <a:pt x="154" y="63"/>
                    <a:pt x="152" y="56"/>
                  </a:cubicBezTo>
                  <a:cubicBezTo>
                    <a:pt x="144" y="58"/>
                    <a:pt x="132" y="56"/>
                    <a:pt x="129" y="64"/>
                  </a:cubicBezTo>
                  <a:cubicBezTo>
                    <a:pt x="125" y="71"/>
                    <a:pt x="143" y="84"/>
                    <a:pt x="136" y="87"/>
                  </a:cubicBezTo>
                  <a:cubicBezTo>
                    <a:pt x="106" y="97"/>
                    <a:pt x="74" y="92"/>
                    <a:pt x="43" y="95"/>
                  </a:cubicBezTo>
                  <a:cubicBezTo>
                    <a:pt x="49" y="128"/>
                    <a:pt x="62" y="148"/>
                    <a:pt x="51" y="180"/>
                  </a:cubicBezTo>
                  <a:cubicBezTo>
                    <a:pt x="36" y="158"/>
                    <a:pt x="4" y="121"/>
                    <a:pt x="4" y="180"/>
                  </a:cubicBezTo>
                  <a:cubicBezTo>
                    <a:pt x="4" y="185"/>
                    <a:pt x="9" y="170"/>
                    <a:pt x="12" y="165"/>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38" name="Freeform 32"/>
            <p:cNvSpPr>
              <a:spLocks/>
            </p:cNvSpPr>
            <p:nvPr/>
          </p:nvSpPr>
          <p:spPr bwMode="auto">
            <a:xfrm>
              <a:off x="4724400" y="1143000"/>
              <a:ext cx="185738" cy="12700"/>
            </a:xfrm>
            <a:custGeom>
              <a:avLst/>
              <a:gdLst>
                <a:gd name="T0" fmla="*/ 0 w 117"/>
                <a:gd name="T1" fmla="*/ 0 h 8"/>
                <a:gd name="T2" fmla="*/ 2147483647 w 117"/>
                <a:gd name="T3" fmla="*/ 2147483647 h 8"/>
                <a:gd name="T4" fmla="*/ 0 60000 65536"/>
                <a:gd name="T5" fmla="*/ 0 60000 65536"/>
                <a:gd name="T6" fmla="*/ 0 w 117"/>
                <a:gd name="T7" fmla="*/ 0 h 8"/>
                <a:gd name="T8" fmla="*/ 117 w 117"/>
                <a:gd name="T9" fmla="*/ 8 h 8"/>
              </a:gdLst>
              <a:ahLst/>
              <a:cxnLst>
                <a:cxn ang="T4">
                  <a:pos x="T0" y="T1"/>
                </a:cxn>
                <a:cxn ang="T5">
                  <a:pos x="T2" y="T3"/>
                </a:cxn>
              </a:cxnLst>
              <a:rect l="T6" t="T7" r="T8" b="T9"/>
              <a:pathLst>
                <a:path w="117" h="8">
                  <a:moveTo>
                    <a:pt x="0" y="0"/>
                  </a:moveTo>
                  <a:cubicBezTo>
                    <a:pt x="39" y="2"/>
                    <a:pt x="117" y="8"/>
                    <a:pt x="117" y="8"/>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39" name="Group 40"/>
          <p:cNvGrpSpPr>
            <a:grpSpLocks/>
          </p:cNvGrpSpPr>
          <p:nvPr/>
        </p:nvGrpSpPr>
        <p:grpSpPr bwMode="auto">
          <a:xfrm>
            <a:off x="4630721" y="2781335"/>
            <a:ext cx="532186" cy="415007"/>
            <a:chOff x="4093" y="2158"/>
            <a:chExt cx="218" cy="170"/>
          </a:xfrm>
        </p:grpSpPr>
        <p:sp>
          <p:nvSpPr>
            <p:cNvPr id="40" name="Freeform 41"/>
            <p:cNvSpPr>
              <a:spLocks/>
            </p:cNvSpPr>
            <p:nvPr/>
          </p:nvSpPr>
          <p:spPr bwMode="auto">
            <a:xfrm>
              <a:off x="4093" y="2158"/>
              <a:ext cx="218" cy="170"/>
            </a:xfrm>
            <a:custGeom>
              <a:avLst/>
              <a:gdLst>
                <a:gd name="T0" fmla="*/ 70 w 218"/>
                <a:gd name="T1" fmla="*/ 17 h 170"/>
                <a:gd name="T2" fmla="*/ 62 w 218"/>
                <a:gd name="T3" fmla="*/ 102 h 170"/>
                <a:gd name="T4" fmla="*/ 70 w 218"/>
                <a:gd name="T5" fmla="*/ 164 h 170"/>
                <a:gd name="T6" fmla="*/ 218 w 218"/>
                <a:gd name="T7" fmla="*/ 149 h 170"/>
                <a:gd name="T8" fmla="*/ 194 w 218"/>
                <a:gd name="T9" fmla="*/ 133 h 170"/>
                <a:gd name="T10" fmla="*/ 148 w 218"/>
                <a:gd name="T11" fmla="*/ 149 h 170"/>
                <a:gd name="T12" fmla="*/ 101 w 218"/>
                <a:gd name="T13" fmla="*/ 94 h 170"/>
                <a:gd name="T14" fmla="*/ 93 w 218"/>
                <a:gd name="T15" fmla="*/ 71 h 170"/>
                <a:gd name="T16" fmla="*/ 70 w 218"/>
                <a:gd name="T17" fmla="*/ 9 h 170"/>
                <a:gd name="T18" fmla="*/ 16 w 218"/>
                <a:gd name="T19" fmla="*/ 40 h 170"/>
                <a:gd name="T20" fmla="*/ 8 w 218"/>
                <a:gd name="T21" fmla="*/ 63 h 170"/>
                <a:gd name="T22" fmla="*/ 62 w 218"/>
                <a:gd name="T23" fmla="*/ 55 h 170"/>
                <a:gd name="T24" fmla="*/ 78 w 218"/>
                <a:gd name="T25" fmla="*/ 32 h 170"/>
                <a:gd name="T26" fmla="*/ 109 w 218"/>
                <a:gd name="T27" fmla="*/ 1 h 170"/>
                <a:gd name="T28" fmla="*/ 54 w 218"/>
                <a:gd name="T29" fmla="*/ 9 h 170"/>
                <a:gd name="T30" fmla="*/ 47 w 218"/>
                <a:gd name="T31" fmla="*/ 32 h 170"/>
                <a:gd name="T32" fmla="*/ 39 w 218"/>
                <a:gd name="T33" fmla="*/ 55 h 170"/>
                <a:gd name="T34" fmla="*/ 62 w 218"/>
                <a:gd name="T35" fmla="*/ 24 h 170"/>
                <a:gd name="T36" fmla="*/ 93 w 218"/>
                <a:gd name="T37" fmla="*/ 1 h 170"/>
                <a:gd name="T38" fmla="*/ 70 w 218"/>
                <a:gd name="T39" fmla="*/ 17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18"/>
                <a:gd name="T61" fmla="*/ 0 h 170"/>
                <a:gd name="T62" fmla="*/ 218 w 218"/>
                <a:gd name="T63" fmla="*/ 170 h 1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18" h="170">
                  <a:moveTo>
                    <a:pt x="70" y="17"/>
                  </a:moveTo>
                  <a:cubicBezTo>
                    <a:pt x="67" y="45"/>
                    <a:pt x="62" y="73"/>
                    <a:pt x="62" y="102"/>
                  </a:cubicBezTo>
                  <a:cubicBezTo>
                    <a:pt x="62" y="122"/>
                    <a:pt x="51" y="154"/>
                    <a:pt x="70" y="164"/>
                  </a:cubicBezTo>
                  <a:cubicBezTo>
                    <a:pt x="82" y="170"/>
                    <a:pt x="186" y="153"/>
                    <a:pt x="218" y="149"/>
                  </a:cubicBezTo>
                  <a:cubicBezTo>
                    <a:pt x="210" y="143"/>
                    <a:pt x="203" y="133"/>
                    <a:pt x="194" y="133"/>
                  </a:cubicBezTo>
                  <a:cubicBezTo>
                    <a:pt x="177" y="133"/>
                    <a:pt x="148" y="149"/>
                    <a:pt x="148" y="149"/>
                  </a:cubicBezTo>
                  <a:cubicBezTo>
                    <a:pt x="100" y="136"/>
                    <a:pt x="120" y="151"/>
                    <a:pt x="101" y="94"/>
                  </a:cubicBezTo>
                  <a:cubicBezTo>
                    <a:pt x="98" y="86"/>
                    <a:pt x="93" y="71"/>
                    <a:pt x="93" y="71"/>
                  </a:cubicBezTo>
                  <a:cubicBezTo>
                    <a:pt x="102" y="35"/>
                    <a:pt x="106" y="21"/>
                    <a:pt x="70" y="9"/>
                  </a:cubicBezTo>
                  <a:cubicBezTo>
                    <a:pt x="40" y="16"/>
                    <a:pt x="34" y="12"/>
                    <a:pt x="16" y="40"/>
                  </a:cubicBezTo>
                  <a:cubicBezTo>
                    <a:pt x="11" y="46"/>
                    <a:pt x="0" y="60"/>
                    <a:pt x="8" y="63"/>
                  </a:cubicBezTo>
                  <a:cubicBezTo>
                    <a:pt x="25" y="68"/>
                    <a:pt x="44" y="57"/>
                    <a:pt x="62" y="55"/>
                  </a:cubicBezTo>
                  <a:cubicBezTo>
                    <a:pt x="67" y="47"/>
                    <a:pt x="69" y="36"/>
                    <a:pt x="78" y="32"/>
                  </a:cubicBezTo>
                  <a:cubicBezTo>
                    <a:pt x="120" y="8"/>
                    <a:pt x="124" y="45"/>
                    <a:pt x="109" y="1"/>
                  </a:cubicBezTo>
                  <a:cubicBezTo>
                    <a:pt x="90" y="3"/>
                    <a:pt x="70" y="0"/>
                    <a:pt x="54" y="9"/>
                  </a:cubicBezTo>
                  <a:cubicBezTo>
                    <a:pt x="46" y="12"/>
                    <a:pt x="49" y="24"/>
                    <a:pt x="47" y="32"/>
                  </a:cubicBezTo>
                  <a:cubicBezTo>
                    <a:pt x="44" y="39"/>
                    <a:pt x="31" y="58"/>
                    <a:pt x="39" y="55"/>
                  </a:cubicBezTo>
                  <a:cubicBezTo>
                    <a:pt x="50" y="48"/>
                    <a:pt x="52" y="33"/>
                    <a:pt x="62" y="24"/>
                  </a:cubicBezTo>
                  <a:cubicBezTo>
                    <a:pt x="71" y="14"/>
                    <a:pt x="82" y="8"/>
                    <a:pt x="93" y="1"/>
                  </a:cubicBezTo>
                  <a:cubicBezTo>
                    <a:pt x="86" y="14"/>
                    <a:pt x="30" y="93"/>
                    <a:pt x="70" y="17"/>
                  </a:cubicBezTo>
                  <a:close/>
                </a:path>
              </a:pathLst>
            </a:custGeom>
            <a:solidFill>
              <a:schemeClr val="accent1"/>
            </a:solidFill>
            <a:ln w="9525">
              <a:solidFill>
                <a:schemeClr val="tx1"/>
              </a:solidFill>
              <a:round/>
              <a:headEnd/>
              <a:tailEnd/>
            </a:ln>
          </p:spPr>
          <p:txBody>
            <a:bodyPr wrap="none" anchor="ctr"/>
            <a:lstStyle/>
            <a:p>
              <a:endParaRPr lang="en-US"/>
            </a:p>
          </p:txBody>
        </p:sp>
        <p:sp>
          <p:nvSpPr>
            <p:cNvPr id="41" name="Freeform 42"/>
            <p:cNvSpPr>
              <a:spLocks/>
            </p:cNvSpPr>
            <p:nvPr/>
          </p:nvSpPr>
          <p:spPr bwMode="auto">
            <a:xfrm>
              <a:off x="4194" y="2229"/>
              <a:ext cx="54" cy="11"/>
            </a:xfrm>
            <a:custGeom>
              <a:avLst/>
              <a:gdLst>
                <a:gd name="T0" fmla="*/ 0 w 54"/>
                <a:gd name="T1" fmla="*/ 0 h 11"/>
                <a:gd name="T2" fmla="*/ 54 w 54"/>
                <a:gd name="T3" fmla="*/ 8 h 11"/>
                <a:gd name="T4" fmla="*/ 0 60000 65536"/>
                <a:gd name="T5" fmla="*/ 0 60000 65536"/>
                <a:gd name="T6" fmla="*/ 0 w 54"/>
                <a:gd name="T7" fmla="*/ 0 h 11"/>
                <a:gd name="T8" fmla="*/ 54 w 54"/>
                <a:gd name="T9" fmla="*/ 11 h 11"/>
              </a:gdLst>
              <a:ahLst/>
              <a:cxnLst>
                <a:cxn ang="T4">
                  <a:pos x="T0" y="T1"/>
                </a:cxn>
                <a:cxn ang="T5">
                  <a:pos x="T2" y="T3"/>
                </a:cxn>
              </a:cxnLst>
              <a:rect l="T6" t="T7" r="T8" b="T9"/>
              <a:pathLst>
                <a:path w="54" h="11">
                  <a:moveTo>
                    <a:pt x="0" y="0"/>
                  </a:moveTo>
                  <a:cubicBezTo>
                    <a:pt x="32" y="11"/>
                    <a:pt x="14" y="8"/>
                    <a:pt x="54" y="8"/>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42" name="Group 41"/>
          <p:cNvGrpSpPr/>
          <p:nvPr/>
        </p:nvGrpSpPr>
        <p:grpSpPr>
          <a:xfrm rot="16428145">
            <a:off x="4358304" y="2804263"/>
            <a:ext cx="537068" cy="451626"/>
            <a:chOff x="4678363" y="1066800"/>
            <a:chExt cx="349250" cy="293688"/>
          </a:xfrm>
        </p:grpSpPr>
        <p:sp>
          <p:nvSpPr>
            <p:cNvPr id="43" name="Freeform 33"/>
            <p:cNvSpPr>
              <a:spLocks/>
            </p:cNvSpPr>
            <p:nvPr/>
          </p:nvSpPr>
          <p:spPr bwMode="auto">
            <a:xfrm>
              <a:off x="4678363" y="1076325"/>
              <a:ext cx="341312" cy="279400"/>
            </a:xfrm>
            <a:custGeom>
              <a:avLst/>
              <a:gdLst>
                <a:gd name="T0" fmla="*/ 2147483647 w 215"/>
                <a:gd name="T1" fmla="*/ 2147483647 h 176"/>
                <a:gd name="T2" fmla="*/ 2147483647 w 215"/>
                <a:gd name="T3" fmla="*/ 2147483647 h 176"/>
                <a:gd name="T4" fmla="*/ 2147483647 w 215"/>
                <a:gd name="T5" fmla="*/ 2147483647 h 176"/>
                <a:gd name="T6" fmla="*/ 2147483647 w 215"/>
                <a:gd name="T7" fmla="*/ 2147483647 h 176"/>
                <a:gd name="T8" fmla="*/ 2147483647 w 215"/>
                <a:gd name="T9" fmla="*/ 2147483647 h 176"/>
                <a:gd name="T10" fmla="*/ 2147483647 w 215"/>
                <a:gd name="T11" fmla="*/ 2147483647 h 176"/>
                <a:gd name="T12" fmla="*/ 2147483647 w 215"/>
                <a:gd name="T13" fmla="*/ 2147483647 h 176"/>
                <a:gd name="T14" fmla="*/ 2147483647 w 215"/>
                <a:gd name="T15" fmla="*/ 2147483647 h 176"/>
                <a:gd name="T16" fmla="*/ 2147483647 w 215"/>
                <a:gd name="T17" fmla="*/ 2147483647 h 176"/>
                <a:gd name="T18" fmla="*/ 2147483647 w 215"/>
                <a:gd name="T19" fmla="*/ 2147483647 h 176"/>
                <a:gd name="T20" fmla="*/ 2147483647 w 215"/>
                <a:gd name="T21" fmla="*/ 2147483647 h 176"/>
                <a:gd name="T22" fmla="*/ 2147483647 w 215"/>
                <a:gd name="T23" fmla="*/ 2147483647 h 176"/>
                <a:gd name="T24" fmla="*/ 2147483647 w 215"/>
                <a:gd name="T25" fmla="*/ 2147483647 h 176"/>
                <a:gd name="T26" fmla="*/ 2147483647 w 215"/>
                <a:gd name="T27" fmla="*/ 2147483647 h 176"/>
                <a:gd name="T28" fmla="*/ 2147483647 w 215"/>
                <a:gd name="T29" fmla="*/ 2147483647 h 176"/>
                <a:gd name="T30" fmla="*/ 2147483647 w 215"/>
                <a:gd name="T31" fmla="*/ 2147483647 h 176"/>
                <a:gd name="T32" fmla="*/ 2147483647 w 215"/>
                <a:gd name="T33" fmla="*/ 2147483647 h 1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5"/>
                <a:gd name="T52" fmla="*/ 0 h 176"/>
                <a:gd name="T53" fmla="*/ 215 w 215"/>
                <a:gd name="T54" fmla="*/ 176 h 17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5" h="176">
                  <a:moveTo>
                    <a:pt x="74" y="91"/>
                  </a:moveTo>
                  <a:cubicBezTo>
                    <a:pt x="76" y="70"/>
                    <a:pt x="72" y="47"/>
                    <a:pt x="82" y="29"/>
                  </a:cubicBezTo>
                  <a:cubicBezTo>
                    <a:pt x="86" y="19"/>
                    <a:pt x="83" y="51"/>
                    <a:pt x="90" y="60"/>
                  </a:cubicBezTo>
                  <a:cubicBezTo>
                    <a:pt x="103" y="77"/>
                    <a:pt x="131" y="75"/>
                    <a:pt x="152" y="83"/>
                  </a:cubicBezTo>
                  <a:cubicBezTo>
                    <a:pt x="162" y="80"/>
                    <a:pt x="189" y="83"/>
                    <a:pt x="183" y="75"/>
                  </a:cubicBezTo>
                  <a:cubicBezTo>
                    <a:pt x="173" y="61"/>
                    <a:pt x="136" y="60"/>
                    <a:pt x="136" y="60"/>
                  </a:cubicBezTo>
                  <a:cubicBezTo>
                    <a:pt x="131" y="52"/>
                    <a:pt x="130" y="37"/>
                    <a:pt x="121" y="36"/>
                  </a:cubicBezTo>
                  <a:cubicBezTo>
                    <a:pt x="56" y="25"/>
                    <a:pt x="0" y="65"/>
                    <a:pt x="59" y="29"/>
                  </a:cubicBezTo>
                  <a:cubicBezTo>
                    <a:pt x="127" y="39"/>
                    <a:pt x="135" y="43"/>
                    <a:pt x="214" y="36"/>
                  </a:cubicBezTo>
                  <a:cubicBezTo>
                    <a:pt x="211" y="25"/>
                    <a:pt x="215" y="9"/>
                    <a:pt x="206" y="5"/>
                  </a:cubicBezTo>
                  <a:cubicBezTo>
                    <a:pt x="197" y="0"/>
                    <a:pt x="183" y="11"/>
                    <a:pt x="183" y="21"/>
                  </a:cubicBezTo>
                  <a:cubicBezTo>
                    <a:pt x="183" y="29"/>
                    <a:pt x="198" y="26"/>
                    <a:pt x="206" y="29"/>
                  </a:cubicBezTo>
                  <a:cubicBezTo>
                    <a:pt x="172" y="51"/>
                    <a:pt x="94" y="41"/>
                    <a:pt x="59" y="44"/>
                  </a:cubicBezTo>
                  <a:cubicBezTo>
                    <a:pt x="28" y="102"/>
                    <a:pt x="37" y="114"/>
                    <a:pt x="59" y="176"/>
                  </a:cubicBezTo>
                  <a:cubicBezTo>
                    <a:pt x="66" y="173"/>
                    <a:pt x="79" y="176"/>
                    <a:pt x="82" y="169"/>
                  </a:cubicBezTo>
                  <a:cubicBezTo>
                    <a:pt x="87" y="155"/>
                    <a:pt x="63" y="105"/>
                    <a:pt x="59" y="91"/>
                  </a:cubicBezTo>
                  <a:cubicBezTo>
                    <a:pt x="68" y="49"/>
                    <a:pt x="63" y="49"/>
                    <a:pt x="74" y="91"/>
                  </a:cubicBezTo>
                  <a:close/>
                </a:path>
              </a:pathLst>
            </a:custGeom>
            <a:solidFill>
              <a:schemeClr val="accent1"/>
            </a:solidFill>
            <a:ln w="9525">
              <a:solidFill>
                <a:schemeClr val="tx1"/>
              </a:solidFill>
              <a:round/>
              <a:headEnd/>
              <a:tailEnd/>
            </a:ln>
          </p:spPr>
          <p:txBody>
            <a:bodyPr wrap="none" anchor="ctr"/>
            <a:lstStyle/>
            <a:p>
              <a:endParaRPr lang="en-US"/>
            </a:p>
          </p:txBody>
        </p:sp>
        <p:sp>
          <p:nvSpPr>
            <p:cNvPr id="44" name="Freeform 31"/>
            <p:cNvSpPr>
              <a:spLocks/>
            </p:cNvSpPr>
            <p:nvPr/>
          </p:nvSpPr>
          <p:spPr bwMode="auto">
            <a:xfrm>
              <a:off x="4724400" y="1066800"/>
              <a:ext cx="303213" cy="293688"/>
            </a:xfrm>
            <a:custGeom>
              <a:avLst/>
              <a:gdLst>
                <a:gd name="T0" fmla="*/ 2147483647 w 191"/>
                <a:gd name="T1" fmla="*/ 2147483647 h 185"/>
                <a:gd name="T2" fmla="*/ 2147483647 w 191"/>
                <a:gd name="T3" fmla="*/ 2147483647 h 185"/>
                <a:gd name="T4" fmla="*/ 2147483647 w 191"/>
                <a:gd name="T5" fmla="*/ 2147483647 h 185"/>
                <a:gd name="T6" fmla="*/ 2147483647 w 191"/>
                <a:gd name="T7" fmla="*/ 2147483647 h 185"/>
                <a:gd name="T8" fmla="*/ 2147483647 w 191"/>
                <a:gd name="T9" fmla="*/ 2147483647 h 185"/>
                <a:gd name="T10" fmla="*/ 2147483647 w 191"/>
                <a:gd name="T11" fmla="*/ 2147483647 h 185"/>
                <a:gd name="T12" fmla="*/ 2147483647 w 191"/>
                <a:gd name="T13" fmla="*/ 2147483647 h 185"/>
                <a:gd name="T14" fmla="*/ 2147483647 w 191"/>
                <a:gd name="T15" fmla="*/ 2147483647 h 185"/>
                <a:gd name="T16" fmla="*/ 2147483647 w 191"/>
                <a:gd name="T17" fmla="*/ 2147483647 h 185"/>
                <a:gd name="T18" fmla="*/ 2147483647 w 191"/>
                <a:gd name="T19" fmla="*/ 2147483647 h 185"/>
                <a:gd name="T20" fmla="*/ 2147483647 w 191"/>
                <a:gd name="T21" fmla="*/ 2147483647 h 185"/>
                <a:gd name="T22" fmla="*/ 2147483647 w 191"/>
                <a:gd name="T23" fmla="*/ 2147483647 h 185"/>
                <a:gd name="T24" fmla="*/ 2147483647 w 191"/>
                <a:gd name="T25" fmla="*/ 2147483647 h 185"/>
                <a:gd name="T26" fmla="*/ 2147483647 w 191"/>
                <a:gd name="T27" fmla="*/ 2147483647 h 18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1"/>
                <a:gd name="T43" fmla="*/ 0 h 185"/>
                <a:gd name="T44" fmla="*/ 191 w 191"/>
                <a:gd name="T45" fmla="*/ 185 h 18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1" h="185">
                  <a:moveTo>
                    <a:pt x="82" y="157"/>
                  </a:moveTo>
                  <a:cubicBezTo>
                    <a:pt x="18" y="143"/>
                    <a:pt x="58" y="142"/>
                    <a:pt x="12" y="110"/>
                  </a:cubicBezTo>
                  <a:cubicBezTo>
                    <a:pt x="14" y="79"/>
                    <a:pt x="0" y="41"/>
                    <a:pt x="20" y="17"/>
                  </a:cubicBezTo>
                  <a:cubicBezTo>
                    <a:pt x="33" y="0"/>
                    <a:pt x="61" y="25"/>
                    <a:pt x="82" y="25"/>
                  </a:cubicBezTo>
                  <a:cubicBezTo>
                    <a:pt x="118" y="25"/>
                    <a:pt x="154" y="19"/>
                    <a:pt x="191" y="17"/>
                  </a:cubicBezTo>
                  <a:cubicBezTo>
                    <a:pt x="188" y="35"/>
                    <a:pt x="191" y="55"/>
                    <a:pt x="183" y="72"/>
                  </a:cubicBezTo>
                  <a:cubicBezTo>
                    <a:pt x="179" y="79"/>
                    <a:pt x="167" y="82"/>
                    <a:pt x="160" y="79"/>
                  </a:cubicBezTo>
                  <a:cubicBezTo>
                    <a:pt x="152" y="75"/>
                    <a:pt x="154" y="63"/>
                    <a:pt x="152" y="56"/>
                  </a:cubicBezTo>
                  <a:cubicBezTo>
                    <a:pt x="144" y="58"/>
                    <a:pt x="132" y="56"/>
                    <a:pt x="129" y="64"/>
                  </a:cubicBezTo>
                  <a:cubicBezTo>
                    <a:pt x="125" y="71"/>
                    <a:pt x="143" y="84"/>
                    <a:pt x="136" y="87"/>
                  </a:cubicBezTo>
                  <a:cubicBezTo>
                    <a:pt x="106" y="97"/>
                    <a:pt x="74" y="92"/>
                    <a:pt x="43" y="95"/>
                  </a:cubicBezTo>
                  <a:cubicBezTo>
                    <a:pt x="49" y="128"/>
                    <a:pt x="62" y="148"/>
                    <a:pt x="51" y="180"/>
                  </a:cubicBezTo>
                  <a:cubicBezTo>
                    <a:pt x="36" y="158"/>
                    <a:pt x="4" y="121"/>
                    <a:pt x="4" y="180"/>
                  </a:cubicBezTo>
                  <a:cubicBezTo>
                    <a:pt x="4" y="185"/>
                    <a:pt x="9" y="170"/>
                    <a:pt x="12" y="165"/>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46" name="Freeform 32"/>
            <p:cNvSpPr>
              <a:spLocks/>
            </p:cNvSpPr>
            <p:nvPr/>
          </p:nvSpPr>
          <p:spPr bwMode="auto">
            <a:xfrm>
              <a:off x="4724400" y="1143000"/>
              <a:ext cx="185738" cy="12700"/>
            </a:xfrm>
            <a:custGeom>
              <a:avLst/>
              <a:gdLst>
                <a:gd name="T0" fmla="*/ 0 w 117"/>
                <a:gd name="T1" fmla="*/ 0 h 8"/>
                <a:gd name="T2" fmla="*/ 2147483647 w 117"/>
                <a:gd name="T3" fmla="*/ 2147483647 h 8"/>
                <a:gd name="T4" fmla="*/ 0 60000 65536"/>
                <a:gd name="T5" fmla="*/ 0 60000 65536"/>
                <a:gd name="T6" fmla="*/ 0 w 117"/>
                <a:gd name="T7" fmla="*/ 0 h 8"/>
                <a:gd name="T8" fmla="*/ 117 w 117"/>
                <a:gd name="T9" fmla="*/ 8 h 8"/>
              </a:gdLst>
              <a:ahLst/>
              <a:cxnLst>
                <a:cxn ang="T4">
                  <a:pos x="T0" y="T1"/>
                </a:cxn>
                <a:cxn ang="T5">
                  <a:pos x="T2" y="T3"/>
                </a:cxn>
              </a:cxnLst>
              <a:rect l="T6" t="T7" r="T8" b="T9"/>
              <a:pathLst>
                <a:path w="117" h="8">
                  <a:moveTo>
                    <a:pt x="0" y="0"/>
                  </a:moveTo>
                  <a:cubicBezTo>
                    <a:pt x="39" y="2"/>
                    <a:pt x="117" y="8"/>
                    <a:pt x="117" y="8"/>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60" name="Group 59"/>
          <p:cNvGrpSpPr/>
          <p:nvPr/>
        </p:nvGrpSpPr>
        <p:grpSpPr>
          <a:xfrm rot="2534032">
            <a:off x="6298400" y="3483759"/>
            <a:ext cx="761882" cy="537068"/>
            <a:chOff x="6845156" y="2029996"/>
            <a:chExt cx="495444" cy="349250"/>
          </a:xfrm>
        </p:grpSpPr>
        <p:grpSp>
          <p:nvGrpSpPr>
            <p:cNvPr id="61" name="Group 40"/>
            <p:cNvGrpSpPr>
              <a:grpSpLocks/>
            </p:cNvGrpSpPr>
            <p:nvPr/>
          </p:nvGrpSpPr>
          <p:grpSpPr bwMode="auto">
            <a:xfrm>
              <a:off x="6994525" y="2042867"/>
              <a:ext cx="346075" cy="269875"/>
              <a:chOff x="4093" y="2158"/>
              <a:chExt cx="218" cy="170"/>
            </a:xfrm>
          </p:grpSpPr>
          <p:sp>
            <p:nvSpPr>
              <p:cNvPr id="72" name="Freeform 41"/>
              <p:cNvSpPr>
                <a:spLocks/>
              </p:cNvSpPr>
              <p:nvPr/>
            </p:nvSpPr>
            <p:spPr bwMode="auto">
              <a:xfrm>
                <a:off x="4093" y="2158"/>
                <a:ext cx="218" cy="170"/>
              </a:xfrm>
              <a:custGeom>
                <a:avLst/>
                <a:gdLst>
                  <a:gd name="T0" fmla="*/ 70 w 218"/>
                  <a:gd name="T1" fmla="*/ 17 h 170"/>
                  <a:gd name="T2" fmla="*/ 62 w 218"/>
                  <a:gd name="T3" fmla="*/ 102 h 170"/>
                  <a:gd name="T4" fmla="*/ 70 w 218"/>
                  <a:gd name="T5" fmla="*/ 164 h 170"/>
                  <a:gd name="T6" fmla="*/ 218 w 218"/>
                  <a:gd name="T7" fmla="*/ 149 h 170"/>
                  <a:gd name="T8" fmla="*/ 194 w 218"/>
                  <a:gd name="T9" fmla="*/ 133 h 170"/>
                  <a:gd name="T10" fmla="*/ 148 w 218"/>
                  <a:gd name="T11" fmla="*/ 149 h 170"/>
                  <a:gd name="T12" fmla="*/ 101 w 218"/>
                  <a:gd name="T13" fmla="*/ 94 h 170"/>
                  <a:gd name="T14" fmla="*/ 93 w 218"/>
                  <a:gd name="T15" fmla="*/ 71 h 170"/>
                  <a:gd name="T16" fmla="*/ 70 w 218"/>
                  <a:gd name="T17" fmla="*/ 9 h 170"/>
                  <a:gd name="T18" fmla="*/ 16 w 218"/>
                  <a:gd name="T19" fmla="*/ 40 h 170"/>
                  <a:gd name="T20" fmla="*/ 8 w 218"/>
                  <a:gd name="T21" fmla="*/ 63 h 170"/>
                  <a:gd name="T22" fmla="*/ 62 w 218"/>
                  <a:gd name="T23" fmla="*/ 55 h 170"/>
                  <a:gd name="T24" fmla="*/ 78 w 218"/>
                  <a:gd name="T25" fmla="*/ 32 h 170"/>
                  <a:gd name="T26" fmla="*/ 109 w 218"/>
                  <a:gd name="T27" fmla="*/ 1 h 170"/>
                  <a:gd name="T28" fmla="*/ 54 w 218"/>
                  <a:gd name="T29" fmla="*/ 9 h 170"/>
                  <a:gd name="T30" fmla="*/ 47 w 218"/>
                  <a:gd name="T31" fmla="*/ 32 h 170"/>
                  <a:gd name="T32" fmla="*/ 39 w 218"/>
                  <a:gd name="T33" fmla="*/ 55 h 170"/>
                  <a:gd name="T34" fmla="*/ 62 w 218"/>
                  <a:gd name="T35" fmla="*/ 24 h 170"/>
                  <a:gd name="T36" fmla="*/ 93 w 218"/>
                  <a:gd name="T37" fmla="*/ 1 h 170"/>
                  <a:gd name="T38" fmla="*/ 70 w 218"/>
                  <a:gd name="T39" fmla="*/ 17 h 1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18"/>
                  <a:gd name="T61" fmla="*/ 0 h 170"/>
                  <a:gd name="T62" fmla="*/ 218 w 218"/>
                  <a:gd name="T63" fmla="*/ 170 h 1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18" h="170">
                    <a:moveTo>
                      <a:pt x="70" y="17"/>
                    </a:moveTo>
                    <a:cubicBezTo>
                      <a:pt x="67" y="45"/>
                      <a:pt x="62" y="73"/>
                      <a:pt x="62" y="102"/>
                    </a:cubicBezTo>
                    <a:cubicBezTo>
                      <a:pt x="62" y="122"/>
                      <a:pt x="51" y="154"/>
                      <a:pt x="70" y="164"/>
                    </a:cubicBezTo>
                    <a:cubicBezTo>
                      <a:pt x="82" y="170"/>
                      <a:pt x="186" y="153"/>
                      <a:pt x="218" y="149"/>
                    </a:cubicBezTo>
                    <a:cubicBezTo>
                      <a:pt x="210" y="143"/>
                      <a:pt x="203" y="133"/>
                      <a:pt x="194" y="133"/>
                    </a:cubicBezTo>
                    <a:cubicBezTo>
                      <a:pt x="177" y="133"/>
                      <a:pt x="148" y="149"/>
                      <a:pt x="148" y="149"/>
                    </a:cubicBezTo>
                    <a:cubicBezTo>
                      <a:pt x="100" y="136"/>
                      <a:pt x="120" y="151"/>
                      <a:pt x="101" y="94"/>
                    </a:cubicBezTo>
                    <a:cubicBezTo>
                      <a:pt x="98" y="86"/>
                      <a:pt x="93" y="71"/>
                      <a:pt x="93" y="71"/>
                    </a:cubicBezTo>
                    <a:cubicBezTo>
                      <a:pt x="102" y="35"/>
                      <a:pt x="106" y="21"/>
                      <a:pt x="70" y="9"/>
                    </a:cubicBezTo>
                    <a:cubicBezTo>
                      <a:pt x="40" y="16"/>
                      <a:pt x="34" y="12"/>
                      <a:pt x="16" y="40"/>
                    </a:cubicBezTo>
                    <a:cubicBezTo>
                      <a:pt x="11" y="46"/>
                      <a:pt x="0" y="60"/>
                      <a:pt x="8" y="63"/>
                    </a:cubicBezTo>
                    <a:cubicBezTo>
                      <a:pt x="25" y="68"/>
                      <a:pt x="44" y="57"/>
                      <a:pt x="62" y="55"/>
                    </a:cubicBezTo>
                    <a:cubicBezTo>
                      <a:pt x="67" y="47"/>
                      <a:pt x="69" y="36"/>
                      <a:pt x="78" y="32"/>
                    </a:cubicBezTo>
                    <a:cubicBezTo>
                      <a:pt x="120" y="8"/>
                      <a:pt x="124" y="45"/>
                      <a:pt x="109" y="1"/>
                    </a:cubicBezTo>
                    <a:cubicBezTo>
                      <a:pt x="90" y="3"/>
                      <a:pt x="70" y="0"/>
                      <a:pt x="54" y="9"/>
                    </a:cubicBezTo>
                    <a:cubicBezTo>
                      <a:pt x="46" y="12"/>
                      <a:pt x="49" y="24"/>
                      <a:pt x="47" y="32"/>
                    </a:cubicBezTo>
                    <a:cubicBezTo>
                      <a:pt x="44" y="39"/>
                      <a:pt x="31" y="58"/>
                      <a:pt x="39" y="55"/>
                    </a:cubicBezTo>
                    <a:cubicBezTo>
                      <a:pt x="50" y="48"/>
                      <a:pt x="52" y="33"/>
                      <a:pt x="62" y="24"/>
                    </a:cubicBezTo>
                    <a:cubicBezTo>
                      <a:pt x="71" y="14"/>
                      <a:pt x="82" y="8"/>
                      <a:pt x="93" y="1"/>
                    </a:cubicBezTo>
                    <a:cubicBezTo>
                      <a:pt x="86" y="14"/>
                      <a:pt x="30" y="93"/>
                      <a:pt x="70" y="17"/>
                    </a:cubicBezTo>
                    <a:close/>
                  </a:path>
                </a:pathLst>
              </a:custGeom>
              <a:solidFill>
                <a:schemeClr val="accent1"/>
              </a:solidFill>
              <a:ln w="9525">
                <a:solidFill>
                  <a:schemeClr val="tx1"/>
                </a:solidFill>
                <a:round/>
                <a:headEnd/>
                <a:tailEnd/>
              </a:ln>
            </p:spPr>
            <p:txBody>
              <a:bodyPr wrap="none" anchor="ctr"/>
              <a:lstStyle/>
              <a:p>
                <a:endParaRPr lang="en-US"/>
              </a:p>
            </p:txBody>
          </p:sp>
          <p:sp>
            <p:nvSpPr>
              <p:cNvPr id="73" name="Freeform 42"/>
              <p:cNvSpPr>
                <a:spLocks/>
              </p:cNvSpPr>
              <p:nvPr/>
            </p:nvSpPr>
            <p:spPr bwMode="auto">
              <a:xfrm>
                <a:off x="4194" y="2229"/>
                <a:ext cx="54" cy="11"/>
              </a:xfrm>
              <a:custGeom>
                <a:avLst/>
                <a:gdLst>
                  <a:gd name="T0" fmla="*/ 0 w 54"/>
                  <a:gd name="T1" fmla="*/ 0 h 11"/>
                  <a:gd name="T2" fmla="*/ 54 w 54"/>
                  <a:gd name="T3" fmla="*/ 8 h 11"/>
                  <a:gd name="T4" fmla="*/ 0 60000 65536"/>
                  <a:gd name="T5" fmla="*/ 0 60000 65536"/>
                  <a:gd name="T6" fmla="*/ 0 w 54"/>
                  <a:gd name="T7" fmla="*/ 0 h 11"/>
                  <a:gd name="T8" fmla="*/ 54 w 54"/>
                  <a:gd name="T9" fmla="*/ 11 h 11"/>
                </a:gdLst>
                <a:ahLst/>
                <a:cxnLst>
                  <a:cxn ang="T4">
                    <a:pos x="T0" y="T1"/>
                  </a:cxn>
                  <a:cxn ang="T5">
                    <a:pos x="T2" y="T3"/>
                  </a:cxn>
                </a:cxnLst>
                <a:rect l="T6" t="T7" r="T8" b="T9"/>
                <a:pathLst>
                  <a:path w="54" h="11">
                    <a:moveTo>
                      <a:pt x="0" y="0"/>
                    </a:moveTo>
                    <a:cubicBezTo>
                      <a:pt x="32" y="11"/>
                      <a:pt x="14" y="8"/>
                      <a:pt x="54" y="8"/>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nvGrpSpPr>
            <p:cNvPr id="62" name="Group 61"/>
            <p:cNvGrpSpPr/>
            <p:nvPr/>
          </p:nvGrpSpPr>
          <p:grpSpPr>
            <a:xfrm rot="16428145">
              <a:off x="6817375" y="2057777"/>
              <a:ext cx="349250" cy="293688"/>
              <a:chOff x="4678363" y="1066800"/>
              <a:chExt cx="349250" cy="293688"/>
            </a:xfrm>
          </p:grpSpPr>
          <p:sp>
            <p:nvSpPr>
              <p:cNvPr id="63" name="Freeform 33"/>
              <p:cNvSpPr>
                <a:spLocks/>
              </p:cNvSpPr>
              <p:nvPr/>
            </p:nvSpPr>
            <p:spPr bwMode="auto">
              <a:xfrm>
                <a:off x="4678363" y="1076325"/>
                <a:ext cx="341312" cy="279400"/>
              </a:xfrm>
              <a:custGeom>
                <a:avLst/>
                <a:gdLst>
                  <a:gd name="T0" fmla="*/ 2147483647 w 215"/>
                  <a:gd name="T1" fmla="*/ 2147483647 h 176"/>
                  <a:gd name="T2" fmla="*/ 2147483647 w 215"/>
                  <a:gd name="T3" fmla="*/ 2147483647 h 176"/>
                  <a:gd name="T4" fmla="*/ 2147483647 w 215"/>
                  <a:gd name="T5" fmla="*/ 2147483647 h 176"/>
                  <a:gd name="T6" fmla="*/ 2147483647 w 215"/>
                  <a:gd name="T7" fmla="*/ 2147483647 h 176"/>
                  <a:gd name="T8" fmla="*/ 2147483647 w 215"/>
                  <a:gd name="T9" fmla="*/ 2147483647 h 176"/>
                  <a:gd name="T10" fmla="*/ 2147483647 w 215"/>
                  <a:gd name="T11" fmla="*/ 2147483647 h 176"/>
                  <a:gd name="T12" fmla="*/ 2147483647 w 215"/>
                  <a:gd name="T13" fmla="*/ 2147483647 h 176"/>
                  <a:gd name="T14" fmla="*/ 2147483647 w 215"/>
                  <a:gd name="T15" fmla="*/ 2147483647 h 176"/>
                  <a:gd name="T16" fmla="*/ 2147483647 w 215"/>
                  <a:gd name="T17" fmla="*/ 2147483647 h 176"/>
                  <a:gd name="T18" fmla="*/ 2147483647 w 215"/>
                  <a:gd name="T19" fmla="*/ 2147483647 h 176"/>
                  <a:gd name="T20" fmla="*/ 2147483647 w 215"/>
                  <a:gd name="T21" fmla="*/ 2147483647 h 176"/>
                  <a:gd name="T22" fmla="*/ 2147483647 w 215"/>
                  <a:gd name="T23" fmla="*/ 2147483647 h 176"/>
                  <a:gd name="T24" fmla="*/ 2147483647 w 215"/>
                  <a:gd name="T25" fmla="*/ 2147483647 h 176"/>
                  <a:gd name="T26" fmla="*/ 2147483647 w 215"/>
                  <a:gd name="T27" fmla="*/ 2147483647 h 176"/>
                  <a:gd name="T28" fmla="*/ 2147483647 w 215"/>
                  <a:gd name="T29" fmla="*/ 2147483647 h 176"/>
                  <a:gd name="T30" fmla="*/ 2147483647 w 215"/>
                  <a:gd name="T31" fmla="*/ 2147483647 h 176"/>
                  <a:gd name="T32" fmla="*/ 2147483647 w 215"/>
                  <a:gd name="T33" fmla="*/ 2147483647 h 1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5"/>
                  <a:gd name="T52" fmla="*/ 0 h 176"/>
                  <a:gd name="T53" fmla="*/ 215 w 215"/>
                  <a:gd name="T54" fmla="*/ 176 h 17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5" h="176">
                    <a:moveTo>
                      <a:pt x="74" y="91"/>
                    </a:moveTo>
                    <a:cubicBezTo>
                      <a:pt x="76" y="70"/>
                      <a:pt x="72" y="47"/>
                      <a:pt x="82" y="29"/>
                    </a:cubicBezTo>
                    <a:cubicBezTo>
                      <a:pt x="86" y="19"/>
                      <a:pt x="83" y="51"/>
                      <a:pt x="90" y="60"/>
                    </a:cubicBezTo>
                    <a:cubicBezTo>
                      <a:pt x="103" y="77"/>
                      <a:pt x="131" y="75"/>
                      <a:pt x="152" y="83"/>
                    </a:cubicBezTo>
                    <a:cubicBezTo>
                      <a:pt x="162" y="80"/>
                      <a:pt x="189" y="83"/>
                      <a:pt x="183" y="75"/>
                    </a:cubicBezTo>
                    <a:cubicBezTo>
                      <a:pt x="173" y="61"/>
                      <a:pt x="136" y="60"/>
                      <a:pt x="136" y="60"/>
                    </a:cubicBezTo>
                    <a:cubicBezTo>
                      <a:pt x="131" y="52"/>
                      <a:pt x="130" y="37"/>
                      <a:pt x="121" y="36"/>
                    </a:cubicBezTo>
                    <a:cubicBezTo>
                      <a:pt x="56" y="25"/>
                      <a:pt x="0" y="65"/>
                      <a:pt x="59" y="29"/>
                    </a:cubicBezTo>
                    <a:cubicBezTo>
                      <a:pt x="127" y="39"/>
                      <a:pt x="135" y="43"/>
                      <a:pt x="214" y="36"/>
                    </a:cubicBezTo>
                    <a:cubicBezTo>
                      <a:pt x="211" y="25"/>
                      <a:pt x="215" y="9"/>
                      <a:pt x="206" y="5"/>
                    </a:cubicBezTo>
                    <a:cubicBezTo>
                      <a:pt x="197" y="0"/>
                      <a:pt x="183" y="11"/>
                      <a:pt x="183" y="21"/>
                    </a:cubicBezTo>
                    <a:cubicBezTo>
                      <a:pt x="183" y="29"/>
                      <a:pt x="198" y="26"/>
                      <a:pt x="206" y="29"/>
                    </a:cubicBezTo>
                    <a:cubicBezTo>
                      <a:pt x="172" y="51"/>
                      <a:pt x="94" y="41"/>
                      <a:pt x="59" y="44"/>
                    </a:cubicBezTo>
                    <a:cubicBezTo>
                      <a:pt x="28" y="102"/>
                      <a:pt x="37" y="114"/>
                      <a:pt x="59" y="176"/>
                    </a:cubicBezTo>
                    <a:cubicBezTo>
                      <a:pt x="66" y="173"/>
                      <a:pt x="79" y="176"/>
                      <a:pt x="82" y="169"/>
                    </a:cubicBezTo>
                    <a:cubicBezTo>
                      <a:pt x="87" y="155"/>
                      <a:pt x="63" y="105"/>
                      <a:pt x="59" y="91"/>
                    </a:cubicBezTo>
                    <a:cubicBezTo>
                      <a:pt x="68" y="49"/>
                      <a:pt x="63" y="49"/>
                      <a:pt x="74" y="91"/>
                    </a:cubicBezTo>
                    <a:close/>
                  </a:path>
                </a:pathLst>
              </a:custGeom>
              <a:solidFill>
                <a:schemeClr val="accent1"/>
              </a:solidFill>
              <a:ln w="9525">
                <a:solidFill>
                  <a:schemeClr val="tx1"/>
                </a:solidFill>
                <a:round/>
                <a:headEnd/>
                <a:tailEnd/>
              </a:ln>
            </p:spPr>
            <p:txBody>
              <a:bodyPr wrap="none" anchor="ctr"/>
              <a:lstStyle/>
              <a:p>
                <a:endParaRPr lang="en-US"/>
              </a:p>
            </p:txBody>
          </p:sp>
          <p:sp>
            <p:nvSpPr>
              <p:cNvPr id="70" name="Freeform 31"/>
              <p:cNvSpPr>
                <a:spLocks/>
              </p:cNvSpPr>
              <p:nvPr/>
            </p:nvSpPr>
            <p:spPr bwMode="auto">
              <a:xfrm>
                <a:off x="4724400" y="1066800"/>
                <a:ext cx="303213" cy="293688"/>
              </a:xfrm>
              <a:custGeom>
                <a:avLst/>
                <a:gdLst>
                  <a:gd name="T0" fmla="*/ 2147483647 w 191"/>
                  <a:gd name="T1" fmla="*/ 2147483647 h 185"/>
                  <a:gd name="T2" fmla="*/ 2147483647 w 191"/>
                  <a:gd name="T3" fmla="*/ 2147483647 h 185"/>
                  <a:gd name="T4" fmla="*/ 2147483647 w 191"/>
                  <a:gd name="T5" fmla="*/ 2147483647 h 185"/>
                  <a:gd name="T6" fmla="*/ 2147483647 w 191"/>
                  <a:gd name="T7" fmla="*/ 2147483647 h 185"/>
                  <a:gd name="T8" fmla="*/ 2147483647 w 191"/>
                  <a:gd name="T9" fmla="*/ 2147483647 h 185"/>
                  <a:gd name="T10" fmla="*/ 2147483647 w 191"/>
                  <a:gd name="T11" fmla="*/ 2147483647 h 185"/>
                  <a:gd name="T12" fmla="*/ 2147483647 w 191"/>
                  <a:gd name="T13" fmla="*/ 2147483647 h 185"/>
                  <a:gd name="T14" fmla="*/ 2147483647 w 191"/>
                  <a:gd name="T15" fmla="*/ 2147483647 h 185"/>
                  <a:gd name="T16" fmla="*/ 2147483647 w 191"/>
                  <a:gd name="T17" fmla="*/ 2147483647 h 185"/>
                  <a:gd name="T18" fmla="*/ 2147483647 w 191"/>
                  <a:gd name="T19" fmla="*/ 2147483647 h 185"/>
                  <a:gd name="T20" fmla="*/ 2147483647 w 191"/>
                  <a:gd name="T21" fmla="*/ 2147483647 h 185"/>
                  <a:gd name="T22" fmla="*/ 2147483647 w 191"/>
                  <a:gd name="T23" fmla="*/ 2147483647 h 185"/>
                  <a:gd name="T24" fmla="*/ 2147483647 w 191"/>
                  <a:gd name="T25" fmla="*/ 2147483647 h 185"/>
                  <a:gd name="T26" fmla="*/ 2147483647 w 191"/>
                  <a:gd name="T27" fmla="*/ 2147483647 h 18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1"/>
                  <a:gd name="T43" fmla="*/ 0 h 185"/>
                  <a:gd name="T44" fmla="*/ 191 w 191"/>
                  <a:gd name="T45" fmla="*/ 185 h 18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1" h="185">
                    <a:moveTo>
                      <a:pt x="82" y="157"/>
                    </a:moveTo>
                    <a:cubicBezTo>
                      <a:pt x="18" y="143"/>
                      <a:pt x="58" y="142"/>
                      <a:pt x="12" y="110"/>
                    </a:cubicBezTo>
                    <a:cubicBezTo>
                      <a:pt x="14" y="79"/>
                      <a:pt x="0" y="41"/>
                      <a:pt x="20" y="17"/>
                    </a:cubicBezTo>
                    <a:cubicBezTo>
                      <a:pt x="33" y="0"/>
                      <a:pt x="61" y="25"/>
                      <a:pt x="82" y="25"/>
                    </a:cubicBezTo>
                    <a:cubicBezTo>
                      <a:pt x="118" y="25"/>
                      <a:pt x="154" y="19"/>
                      <a:pt x="191" y="17"/>
                    </a:cubicBezTo>
                    <a:cubicBezTo>
                      <a:pt x="188" y="35"/>
                      <a:pt x="191" y="55"/>
                      <a:pt x="183" y="72"/>
                    </a:cubicBezTo>
                    <a:cubicBezTo>
                      <a:pt x="179" y="79"/>
                      <a:pt x="167" y="82"/>
                      <a:pt x="160" y="79"/>
                    </a:cubicBezTo>
                    <a:cubicBezTo>
                      <a:pt x="152" y="75"/>
                      <a:pt x="154" y="63"/>
                      <a:pt x="152" y="56"/>
                    </a:cubicBezTo>
                    <a:cubicBezTo>
                      <a:pt x="144" y="58"/>
                      <a:pt x="132" y="56"/>
                      <a:pt x="129" y="64"/>
                    </a:cubicBezTo>
                    <a:cubicBezTo>
                      <a:pt x="125" y="71"/>
                      <a:pt x="143" y="84"/>
                      <a:pt x="136" y="87"/>
                    </a:cubicBezTo>
                    <a:cubicBezTo>
                      <a:pt x="106" y="97"/>
                      <a:pt x="74" y="92"/>
                      <a:pt x="43" y="95"/>
                    </a:cubicBezTo>
                    <a:cubicBezTo>
                      <a:pt x="49" y="128"/>
                      <a:pt x="62" y="148"/>
                      <a:pt x="51" y="180"/>
                    </a:cubicBezTo>
                    <a:cubicBezTo>
                      <a:pt x="36" y="158"/>
                      <a:pt x="4" y="121"/>
                      <a:pt x="4" y="180"/>
                    </a:cubicBezTo>
                    <a:cubicBezTo>
                      <a:pt x="4" y="185"/>
                      <a:pt x="9" y="170"/>
                      <a:pt x="12" y="165"/>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sp>
            <p:nvSpPr>
              <p:cNvPr id="71" name="Freeform 32"/>
              <p:cNvSpPr>
                <a:spLocks/>
              </p:cNvSpPr>
              <p:nvPr/>
            </p:nvSpPr>
            <p:spPr bwMode="auto">
              <a:xfrm>
                <a:off x="4724400" y="1143000"/>
                <a:ext cx="185738" cy="12700"/>
              </a:xfrm>
              <a:custGeom>
                <a:avLst/>
                <a:gdLst>
                  <a:gd name="T0" fmla="*/ 0 w 117"/>
                  <a:gd name="T1" fmla="*/ 0 h 8"/>
                  <a:gd name="T2" fmla="*/ 2147483647 w 117"/>
                  <a:gd name="T3" fmla="*/ 2147483647 h 8"/>
                  <a:gd name="T4" fmla="*/ 0 60000 65536"/>
                  <a:gd name="T5" fmla="*/ 0 60000 65536"/>
                  <a:gd name="T6" fmla="*/ 0 w 117"/>
                  <a:gd name="T7" fmla="*/ 0 h 8"/>
                  <a:gd name="T8" fmla="*/ 117 w 117"/>
                  <a:gd name="T9" fmla="*/ 8 h 8"/>
                </a:gdLst>
                <a:ahLst/>
                <a:cxnLst>
                  <a:cxn ang="T4">
                    <a:pos x="T0" y="T1"/>
                  </a:cxn>
                  <a:cxn ang="T5">
                    <a:pos x="T2" y="T3"/>
                  </a:cxn>
                </a:cxnLst>
                <a:rect l="T6" t="T7" r="T8" b="T9"/>
                <a:pathLst>
                  <a:path w="117" h="8">
                    <a:moveTo>
                      <a:pt x="0" y="0"/>
                    </a:moveTo>
                    <a:cubicBezTo>
                      <a:pt x="39" y="2"/>
                      <a:pt x="117" y="8"/>
                      <a:pt x="117" y="8"/>
                    </a:cubicBezTo>
                  </a:path>
                </a:pathLst>
              </a:cu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p>
            </p:txBody>
          </p:sp>
        </p:grpSp>
      </p:grpSp>
      <p:graphicFrame>
        <p:nvGraphicFramePr>
          <p:cNvPr id="74" name="Object 73"/>
          <p:cNvGraphicFramePr>
            <a:graphicFrameLocks noChangeAspect="1"/>
          </p:cNvGraphicFramePr>
          <p:nvPr/>
        </p:nvGraphicFramePr>
        <p:xfrm>
          <a:off x="1266382" y="5814419"/>
          <a:ext cx="519113" cy="279400"/>
        </p:xfrm>
        <a:graphic>
          <a:graphicData uri="http://schemas.openxmlformats.org/presentationml/2006/ole">
            <mc:AlternateContent xmlns:mc="http://schemas.openxmlformats.org/markup-compatibility/2006">
              <mc:Choice xmlns:v="urn:schemas-microsoft-com:vml" Requires="v">
                <p:oleObj spid="_x0000_s11491" name="Equation" r:id="rId13" imgW="355600" imgH="190500" progId="Equation.DSMT4">
                  <p:embed/>
                </p:oleObj>
              </mc:Choice>
              <mc:Fallback>
                <p:oleObj name="Equation" r:id="rId13" imgW="355600" imgH="190500" progId="Equation.DSMT4">
                  <p:embed/>
                  <p:pic>
                    <p:nvPicPr>
                      <p:cNvPr id="74" name="Object 73"/>
                      <p:cNvPicPr/>
                      <p:nvPr/>
                    </p:nvPicPr>
                    <p:blipFill>
                      <a:blip r:embed="rId14"/>
                      <a:stretch>
                        <a:fillRect/>
                      </a:stretch>
                    </p:blipFill>
                    <p:spPr>
                      <a:xfrm>
                        <a:off x="1266382" y="5814419"/>
                        <a:ext cx="519113" cy="279400"/>
                      </a:xfrm>
                      <a:prstGeom prst="rect">
                        <a:avLst/>
                      </a:prstGeom>
                    </p:spPr>
                  </p:pic>
                </p:oleObj>
              </mc:Fallback>
            </mc:AlternateContent>
          </a:graphicData>
        </a:graphic>
      </p:graphicFrame>
      <p:graphicFrame>
        <p:nvGraphicFramePr>
          <p:cNvPr id="75" name="Object 74"/>
          <p:cNvGraphicFramePr>
            <a:graphicFrameLocks noChangeAspect="1"/>
          </p:cNvGraphicFramePr>
          <p:nvPr/>
        </p:nvGraphicFramePr>
        <p:xfrm>
          <a:off x="70636" y="2689067"/>
          <a:ext cx="3500432" cy="618270"/>
        </p:xfrm>
        <a:graphic>
          <a:graphicData uri="http://schemas.openxmlformats.org/presentationml/2006/ole">
            <mc:AlternateContent xmlns:mc="http://schemas.openxmlformats.org/markup-compatibility/2006">
              <mc:Choice xmlns:v="urn:schemas-microsoft-com:vml" Requires="v">
                <p:oleObj spid="_x0000_s11492" name="Equation" r:id="rId15" imgW="2451100" imgH="431800" progId="Equation.DSMT4">
                  <p:embed/>
                </p:oleObj>
              </mc:Choice>
              <mc:Fallback>
                <p:oleObj name="Equation" r:id="rId15" imgW="2451100" imgH="431800" progId="Equation.DSMT4">
                  <p:embed/>
                  <p:pic>
                    <p:nvPicPr>
                      <p:cNvPr id="75" name="Object 74"/>
                      <p:cNvPicPr/>
                      <p:nvPr/>
                    </p:nvPicPr>
                    <p:blipFill>
                      <a:blip r:embed="rId16"/>
                      <a:stretch>
                        <a:fillRect/>
                      </a:stretch>
                    </p:blipFill>
                    <p:spPr>
                      <a:xfrm>
                        <a:off x="70636" y="2689067"/>
                        <a:ext cx="3500432" cy="618270"/>
                      </a:xfrm>
                      <a:prstGeom prst="rect">
                        <a:avLst/>
                      </a:prstGeom>
                    </p:spPr>
                  </p:pic>
                </p:oleObj>
              </mc:Fallback>
            </mc:AlternateContent>
          </a:graphicData>
        </a:graphic>
      </p:graphicFrame>
      <p:graphicFrame>
        <p:nvGraphicFramePr>
          <p:cNvPr id="76" name="Object 75"/>
          <p:cNvGraphicFramePr>
            <a:graphicFrameLocks noChangeAspect="1"/>
          </p:cNvGraphicFramePr>
          <p:nvPr/>
        </p:nvGraphicFramePr>
        <p:xfrm>
          <a:off x="3876675" y="2266950"/>
          <a:ext cx="242888" cy="328613"/>
        </p:xfrm>
        <a:graphic>
          <a:graphicData uri="http://schemas.openxmlformats.org/presentationml/2006/ole">
            <mc:AlternateContent xmlns:mc="http://schemas.openxmlformats.org/markup-compatibility/2006">
              <mc:Choice xmlns:v="urn:schemas-microsoft-com:vml" Requires="v">
                <p:oleObj spid="_x0000_s11493" name="Equation" r:id="rId17" imgW="152400" imgH="203200" progId="Equation.DSMT4">
                  <p:embed/>
                </p:oleObj>
              </mc:Choice>
              <mc:Fallback>
                <p:oleObj name="Equation" r:id="rId17" imgW="152400" imgH="203200" progId="Equation.DSMT4">
                  <p:embed/>
                  <p:pic>
                    <p:nvPicPr>
                      <p:cNvPr id="76" name="Object 75"/>
                      <p:cNvPicPr/>
                      <p:nvPr/>
                    </p:nvPicPr>
                    <p:blipFill>
                      <a:blip r:embed="rId18"/>
                      <a:stretch>
                        <a:fillRect/>
                      </a:stretch>
                    </p:blipFill>
                    <p:spPr>
                      <a:xfrm>
                        <a:off x="3876675" y="2266950"/>
                        <a:ext cx="242888" cy="328613"/>
                      </a:xfrm>
                      <a:prstGeom prst="rect">
                        <a:avLst/>
                      </a:prstGeom>
                    </p:spPr>
                  </p:pic>
                </p:oleObj>
              </mc:Fallback>
            </mc:AlternateContent>
          </a:graphicData>
        </a:graphic>
      </p:graphicFrame>
      <p:cxnSp>
        <p:nvCxnSpPr>
          <p:cNvPr id="77" name="Straight Arrow Connector 76"/>
          <p:cNvCxnSpPr/>
          <p:nvPr/>
        </p:nvCxnSpPr>
        <p:spPr>
          <a:xfrm>
            <a:off x="3583311" y="2647006"/>
            <a:ext cx="683542" cy="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78" name="Text Box 30"/>
          <p:cNvSpPr txBox="1">
            <a:spLocks noChangeArrowheads="1"/>
          </p:cNvSpPr>
          <p:nvPr/>
        </p:nvSpPr>
        <p:spPr bwMode="auto">
          <a:xfrm>
            <a:off x="4951528" y="1764724"/>
            <a:ext cx="2085256"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dirty="0">
                <a:solidFill>
                  <a:srgbClr val="0000FF"/>
                </a:solidFill>
                <a:latin typeface="Times New Roman"/>
                <a:cs typeface="Times New Roman"/>
              </a:rPr>
              <a:t>Jill and Jack’s velocity </a:t>
            </a:r>
            <a:r>
              <a:rPr lang="en-US" sz="1600" dirty="0">
                <a:latin typeface="Times New Roman"/>
                <a:cs typeface="Times New Roman"/>
              </a:rPr>
              <a:t>just after collision</a:t>
            </a:r>
            <a:endParaRPr lang="en-US" dirty="0">
              <a:latin typeface="Times New Roman"/>
              <a:cs typeface="Times New Roman"/>
            </a:endParaRPr>
          </a:p>
        </p:txBody>
      </p:sp>
      <p:graphicFrame>
        <p:nvGraphicFramePr>
          <p:cNvPr id="79" name="Object 78"/>
          <p:cNvGraphicFramePr>
            <a:graphicFrameLocks noChangeAspect="1"/>
          </p:cNvGraphicFramePr>
          <p:nvPr/>
        </p:nvGraphicFramePr>
        <p:xfrm>
          <a:off x="5157788" y="2298700"/>
          <a:ext cx="284162" cy="328613"/>
        </p:xfrm>
        <a:graphic>
          <a:graphicData uri="http://schemas.openxmlformats.org/presentationml/2006/ole">
            <mc:AlternateContent xmlns:mc="http://schemas.openxmlformats.org/markup-compatibility/2006">
              <mc:Choice xmlns:v="urn:schemas-microsoft-com:vml" Requires="v">
                <p:oleObj spid="_x0000_s11494" name="Equation" r:id="rId19" imgW="177800" imgH="203200" progId="Equation.DSMT4">
                  <p:embed/>
                </p:oleObj>
              </mc:Choice>
              <mc:Fallback>
                <p:oleObj name="Equation" r:id="rId19" imgW="177800" imgH="203200" progId="Equation.DSMT4">
                  <p:embed/>
                  <p:pic>
                    <p:nvPicPr>
                      <p:cNvPr id="79" name="Object 78"/>
                      <p:cNvPicPr/>
                      <p:nvPr/>
                    </p:nvPicPr>
                    <p:blipFill>
                      <a:blip r:embed="rId20"/>
                      <a:stretch>
                        <a:fillRect/>
                      </a:stretch>
                    </p:blipFill>
                    <p:spPr>
                      <a:xfrm>
                        <a:off x="5157788" y="2298700"/>
                        <a:ext cx="284162" cy="328613"/>
                      </a:xfrm>
                      <a:prstGeom prst="rect">
                        <a:avLst/>
                      </a:prstGeom>
                    </p:spPr>
                  </p:pic>
                </p:oleObj>
              </mc:Fallback>
            </mc:AlternateContent>
          </a:graphicData>
        </a:graphic>
      </p:graphicFrame>
      <p:cxnSp>
        <p:nvCxnSpPr>
          <p:cNvPr id="80" name="Straight Arrow Connector 79"/>
          <p:cNvCxnSpPr/>
          <p:nvPr/>
        </p:nvCxnSpPr>
        <p:spPr>
          <a:xfrm>
            <a:off x="4885418" y="2678455"/>
            <a:ext cx="683542" cy="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81" name="Text Box 30"/>
          <p:cNvSpPr txBox="1">
            <a:spLocks noChangeArrowheads="1"/>
          </p:cNvSpPr>
          <p:nvPr/>
        </p:nvSpPr>
        <p:spPr bwMode="auto">
          <a:xfrm>
            <a:off x="2866272" y="1815524"/>
            <a:ext cx="1906039"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dirty="0">
                <a:solidFill>
                  <a:srgbClr val="FF0000"/>
                </a:solidFill>
                <a:latin typeface="Times New Roman"/>
                <a:cs typeface="Times New Roman"/>
              </a:rPr>
              <a:t>Jill’s velocity      </a:t>
            </a:r>
            <a:r>
              <a:rPr lang="en-US" sz="1600" dirty="0">
                <a:latin typeface="Times New Roman"/>
                <a:cs typeface="Times New Roman"/>
              </a:rPr>
              <a:t>just before collision</a:t>
            </a:r>
            <a:endParaRPr lang="en-US" dirty="0">
              <a:latin typeface="Times New Roman"/>
              <a:cs typeface="Times New Roman"/>
            </a:endParaRPr>
          </a:p>
        </p:txBody>
      </p:sp>
      <p:sp>
        <p:nvSpPr>
          <p:cNvPr id="82" name="Text Box 30"/>
          <p:cNvSpPr txBox="1">
            <a:spLocks noChangeArrowheads="1"/>
          </p:cNvSpPr>
          <p:nvPr/>
        </p:nvSpPr>
        <p:spPr bwMode="auto">
          <a:xfrm>
            <a:off x="4839580" y="374234"/>
            <a:ext cx="3748542"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dirty="0">
                <a:solidFill>
                  <a:srgbClr val="FF0000"/>
                </a:solidFill>
                <a:latin typeface="Apple Chancery"/>
                <a:cs typeface="Apple Chancery"/>
              </a:rPr>
              <a:t>after collision </a:t>
            </a:r>
            <a:r>
              <a:rPr lang="en-US" sz="1600" dirty="0">
                <a:solidFill>
                  <a:srgbClr val="0000FF"/>
                </a:solidFill>
                <a:latin typeface="Times New Roman"/>
                <a:cs typeface="Times New Roman"/>
              </a:rPr>
              <a:t>energy conserved</a:t>
            </a:r>
            <a:endParaRPr lang="en-US" dirty="0">
              <a:solidFill>
                <a:srgbClr val="0000FF"/>
              </a:solidFill>
              <a:latin typeface="Apple Chancery"/>
              <a:cs typeface="Apple Chancery"/>
            </a:endParaRPr>
          </a:p>
        </p:txBody>
      </p:sp>
      <p:graphicFrame>
        <p:nvGraphicFramePr>
          <p:cNvPr id="83" name="Object 82"/>
          <p:cNvGraphicFramePr>
            <a:graphicFrameLocks noChangeAspect="1"/>
          </p:cNvGraphicFramePr>
          <p:nvPr/>
        </p:nvGraphicFramePr>
        <p:xfrm>
          <a:off x="1858169" y="757238"/>
          <a:ext cx="7167562" cy="538162"/>
        </p:xfrm>
        <a:graphic>
          <a:graphicData uri="http://schemas.openxmlformats.org/presentationml/2006/ole">
            <mc:AlternateContent xmlns:mc="http://schemas.openxmlformats.org/markup-compatibility/2006">
              <mc:Choice xmlns:v="urn:schemas-microsoft-com:vml" Requires="v">
                <p:oleObj spid="_x0000_s11495" name="Equation" r:id="rId21" imgW="5257800" imgH="393700" progId="Equation.DSMT4">
                  <p:embed/>
                </p:oleObj>
              </mc:Choice>
              <mc:Fallback>
                <p:oleObj name="Equation" r:id="rId21" imgW="5257800" imgH="393700" progId="Equation.DSMT4">
                  <p:embed/>
                  <p:pic>
                    <p:nvPicPr>
                      <p:cNvPr id="83" name="Object 82"/>
                      <p:cNvPicPr/>
                      <p:nvPr/>
                    </p:nvPicPr>
                    <p:blipFill>
                      <a:blip r:embed="rId22"/>
                      <a:stretch>
                        <a:fillRect/>
                      </a:stretch>
                    </p:blipFill>
                    <p:spPr>
                      <a:xfrm>
                        <a:off x="1858169" y="757238"/>
                        <a:ext cx="7167562" cy="538162"/>
                      </a:xfrm>
                      <a:prstGeom prst="rect">
                        <a:avLst/>
                      </a:prstGeom>
                    </p:spPr>
                  </p:pic>
                </p:oleObj>
              </mc:Fallback>
            </mc:AlternateContent>
          </a:graphicData>
        </a:graphic>
      </p:graphicFrame>
      <p:sp>
        <p:nvSpPr>
          <p:cNvPr id="84" name="Text Box 30"/>
          <p:cNvSpPr txBox="1">
            <a:spLocks noChangeArrowheads="1"/>
          </p:cNvSpPr>
          <p:nvPr/>
        </p:nvSpPr>
        <p:spPr bwMode="auto">
          <a:xfrm>
            <a:off x="1968600" y="3877845"/>
            <a:ext cx="2009394"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dirty="0">
                <a:solidFill>
                  <a:srgbClr val="FF0000"/>
                </a:solidFill>
                <a:latin typeface="Apple Chancery"/>
                <a:cs typeface="Apple Chancery"/>
              </a:rPr>
              <a:t>during collision</a:t>
            </a:r>
            <a:r>
              <a:rPr lang="en-US" sz="1600" dirty="0">
                <a:solidFill>
                  <a:srgbClr val="FF0000"/>
                </a:solidFill>
                <a:latin typeface="Times New Roman"/>
                <a:cs typeface="Times New Roman"/>
              </a:rPr>
              <a:t>, </a:t>
            </a:r>
            <a:r>
              <a:rPr lang="en-US" sz="1600" dirty="0">
                <a:solidFill>
                  <a:srgbClr val="0000FF"/>
                </a:solidFill>
                <a:latin typeface="Times New Roman"/>
                <a:cs typeface="Times New Roman"/>
              </a:rPr>
              <a:t>momentum conserved</a:t>
            </a:r>
            <a:endParaRPr lang="en-US" dirty="0">
              <a:solidFill>
                <a:srgbClr val="0000FF"/>
              </a:solidFill>
              <a:latin typeface="Times New Roman"/>
              <a:cs typeface="Times New Roman"/>
            </a:endParaRPr>
          </a:p>
        </p:txBody>
      </p:sp>
      <p:graphicFrame>
        <p:nvGraphicFramePr>
          <p:cNvPr id="85" name="Object 84"/>
          <p:cNvGraphicFramePr>
            <a:graphicFrameLocks noChangeAspect="1"/>
          </p:cNvGraphicFramePr>
          <p:nvPr/>
        </p:nvGraphicFramePr>
        <p:xfrm>
          <a:off x="1888778" y="4462621"/>
          <a:ext cx="2173287" cy="409575"/>
        </p:xfrm>
        <a:graphic>
          <a:graphicData uri="http://schemas.openxmlformats.org/presentationml/2006/ole">
            <mc:AlternateContent xmlns:mc="http://schemas.openxmlformats.org/markup-compatibility/2006">
              <mc:Choice xmlns:v="urn:schemas-microsoft-com:vml" Requires="v">
                <p:oleObj spid="_x0000_s11496" name="Equation" r:id="rId23" imgW="1485900" imgH="279400" progId="Equation.DSMT4">
                  <p:embed/>
                </p:oleObj>
              </mc:Choice>
              <mc:Fallback>
                <p:oleObj name="Equation" r:id="rId23" imgW="1485900" imgH="279400" progId="Equation.DSMT4">
                  <p:embed/>
                  <p:pic>
                    <p:nvPicPr>
                      <p:cNvPr id="85" name="Object 84"/>
                      <p:cNvPicPr/>
                      <p:nvPr/>
                    </p:nvPicPr>
                    <p:blipFill>
                      <a:blip r:embed="rId24"/>
                      <a:stretch>
                        <a:fillRect/>
                      </a:stretch>
                    </p:blipFill>
                    <p:spPr>
                      <a:xfrm>
                        <a:off x="1888778" y="4462621"/>
                        <a:ext cx="2173287" cy="409575"/>
                      </a:xfrm>
                      <a:prstGeom prst="rect">
                        <a:avLst/>
                      </a:prstGeom>
                    </p:spPr>
                  </p:pic>
                </p:oleObj>
              </mc:Fallback>
            </mc:AlternateContent>
          </a:graphicData>
        </a:graphic>
      </p:graphicFrame>
      <p:sp>
        <p:nvSpPr>
          <p:cNvPr id="86" name="Text Box 30"/>
          <p:cNvSpPr txBox="1">
            <a:spLocks noChangeArrowheads="1"/>
          </p:cNvSpPr>
          <p:nvPr/>
        </p:nvSpPr>
        <p:spPr bwMode="auto">
          <a:xfrm>
            <a:off x="6716401" y="2387600"/>
            <a:ext cx="2427599"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US" sz="1600" dirty="0">
                <a:solidFill>
                  <a:srgbClr val="008000"/>
                </a:solidFill>
                <a:latin typeface="Times New Roman"/>
                <a:cs typeface="Times New Roman"/>
              </a:rPr>
              <a:t>still need Newton’s Second and centripetal acceleration</a:t>
            </a:r>
            <a:endParaRPr lang="en-US" dirty="0">
              <a:solidFill>
                <a:srgbClr val="008000"/>
              </a:solidFill>
              <a:latin typeface="Times New Roman"/>
              <a:cs typeface="Times New Roman"/>
            </a:endParaRPr>
          </a:p>
        </p:txBody>
      </p:sp>
      <p:graphicFrame>
        <p:nvGraphicFramePr>
          <p:cNvPr id="87" name="Object 86"/>
          <p:cNvGraphicFramePr>
            <a:graphicFrameLocks noChangeAspect="1"/>
          </p:cNvGraphicFramePr>
          <p:nvPr/>
        </p:nvGraphicFramePr>
        <p:xfrm>
          <a:off x="6898212" y="1782187"/>
          <a:ext cx="284162" cy="328613"/>
        </p:xfrm>
        <a:graphic>
          <a:graphicData uri="http://schemas.openxmlformats.org/presentationml/2006/ole">
            <mc:AlternateContent xmlns:mc="http://schemas.openxmlformats.org/markup-compatibility/2006">
              <mc:Choice xmlns:v="urn:schemas-microsoft-com:vml" Requires="v">
                <p:oleObj spid="_x0000_s11497" name="Equation" r:id="rId25" imgW="177800" imgH="203200" progId="Equation.DSMT4">
                  <p:embed/>
                </p:oleObj>
              </mc:Choice>
              <mc:Fallback>
                <p:oleObj name="Equation" r:id="rId25" imgW="177800" imgH="203200" progId="Equation.DSMT4">
                  <p:embed/>
                  <p:pic>
                    <p:nvPicPr>
                      <p:cNvPr id="87" name="Object 86"/>
                      <p:cNvPicPr/>
                      <p:nvPr/>
                    </p:nvPicPr>
                    <p:blipFill>
                      <a:blip r:embed="rId20"/>
                      <a:stretch>
                        <a:fillRect/>
                      </a:stretch>
                    </p:blipFill>
                    <p:spPr>
                      <a:xfrm>
                        <a:off x="6898212" y="1782187"/>
                        <a:ext cx="284162" cy="328613"/>
                      </a:xfrm>
                      <a:prstGeom prst="rect">
                        <a:avLst/>
                      </a:prstGeom>
                    </p:spPr>
                  </p:pic>
                </p:oleObj>
              </mc:Fallback>
            </mc:AlternateContent>
          </a:graphicData>
        </a:graphic>
      </p:graphicFrame>
      <p:graphicFrame>
        <p:nvGraphicFramePr>
          <p:cNvPr id="88" name="Object 87"/>
          <p:cNvGraphicFramePr>
            <a:graphicFrameLocks noChangeAspect="1"/>
          </p:cNvGraphicFramePr>
          <p:nvPr/>
        </p:nvGraphicFramePr>
        <p:xfrm>
          <a:off x="4062065" y="1840924"/>
          <a:ext cx="242888" cy="328613"/>
        </p:xfrm>
        <a:graphic>
          <a:graphicData uri="http://schemas.openxmlformats.org/presentationml/2006/ole">
            <mc:AlternateContent xmlns:mc="http://schemas.openxmlformats.org/markup-compatibility/2006">
              <mc:Choice xmlns:v="urn:schemas-microsoft-com:vml" Requires="v">
                <p:oleObj spid="_x0000_s11498" name="Equation" r:id="rId26" imgW="152400" imgH="203200" progId="Equation.DSMT4">
                  <p:embed/>
                </p:oleObj>
              </mc:Choice>
              <mc:Fallback>
                <p:oleObj name="Equation" r:id="rId26" imgW="152400" imgH="203200" progId="Equation.DSMT4">
                  <p:embed/>
                  <p:pic>
                    <p:nvPicPr>
                      <p:cNvPr id="88" name="Object 87"/>
                      <p:cNvPicPr/>
                      <p:nvPr/>
                    </p:nvPicPr>
                    <p:blipFill>
                      <a:blip r:embed="rId18"/>
                      <a:stretch>
                        <a:fillRect/>
                      </a:stretch>
                    </p:blipFill>
                    <p:spPr>
                      <a:xfrm>
                        <a:off x="4062065" y="1840924"/>
                        <a:ext cx="242888" cy="328613"/>
                      </a:xfrm>
                      <a:prstGeom prst="rect">
                        <a:avLst/>
                      </a:prstGeom>
                    </p:spPr>
                  </p:pic>
                </p:oleObj>
              </mc:Fallback>
            </mc:AlternateContent>
          </a:graphicData>
        </a:graphic>
      </p:graphicFrame>
      <p:sp>
        <p:nvSpPr>
          <p:cNvPr id="10" name="Freeform 9"/>
          <p:cNvSpPr/>
          <p:nvPr/>
        </p:nvSpPr>
        <p:spPr>
          <a:xfrm>
            <a:off x="5664200" y="1295400"/>
            <a:ext cx="2127991" cy="1917700"/>
          </a:xfrm>
          <a:custGeom>
            <a:avLst/>
            <a:gdLst>
              <a:gd name="connsiteX0" fmla="*/ 0 w 2127991"/>
              <a:gd name="connsiteY0" fmla="*/ 1917700 h 1917700"/>
              <a:gd name="connsiteX1" fmla="*/ 635000 w 2127991"/>
              <a:gd name="connsiteY1" fmla="*/ 1270000 h 1917700"/>
              <a:gd name="connsiteX2" fmla="*/ 2108200 w 2127991"/>
              <a:gd name="connsiteY2" fmla="*/ 927100 h 1917700"/>
              <a:gd name="connsiteX3" fmla="*/ 1524000 w 2127991"/>
              <a:gd name="connsiteY3" fmla="*/ 0 h 1917700"/>
            </a:gdLst>
            <a:ahLst/>
            <a:cxnLst>
              <a:cxn ang="0">
                <a:pos x="connsiteX0" y="connsiteY0"/>
              </a:cxn>
              <a:cxn ang="0">
                <a:pos x="connsiteX1" y="connsiteY1"/>
              </a:cxn>
              <a:cxn ang="0">
                <a:pos x="connsiteX2" y="connsiteY2"/>
              </a:cxn>
              <a:cxn ang="0">
                <a:pos x="connsiteX3" y="connsiteY3"/>
              </a:cxn>
            </a:cxnLst>
            <a:rect l="l" t="t" r="r" b="b"/>
            <a:pathLst>
              <a:path w="2127991" h="1917700">
                <a:moveTo>
                  <a:pt x="0" y="1917700"/>
                </a:moveTo>
                <a:cubicBezTo>
                  <a:pt x="141816" y="1676400"/>
                  <a:pt x="283633" y="1435100"/>
                  <a:pt x="635000" y="1270000"/>
                </a:cubicBezTo>
                <a:cubicBezTo>
                  <a:pt x="986367" y="1104900"/>
                  <a:pt x="1960033" y="1138767"/>
                  <a:pt x="2108200" y="927100"/>
                </a:cubicBezTo>
                <a:cubicBezTo>
                  <a:pt x="2256367" y="715433"/>
                  <a:pt x="1524000" y="0"/>
                  <a:pt x="1524000" y="0"/>
                </a:cubicBezTo>
              </a:path>
            </a:pathLst>
          </a:custGeom>
          <a:ln w="9525" cmpd="sng">
            <a:solidFill>
              <a:srgbClr val="0000FF"/>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Freeform 10"/>
          <p:cNvSpPr/>
          <p:nvPr/>
        </p:nvSpPr>
        <p:spPr>
          <a:xfrm>
            <a:off x="2083257" y="1765300"/>
            <a:ext cx="533054" cy="952500"/>
          </a:xfrm>
          <a:custGeom>
            <a:avLst/>
            <a:gdLst>
              <a:gd name="connsiteX0" fmla="*/ 215443 w 533054"/>
              <a:gd name="connsiteY0" fmla="*/ 0 h 952500"/>
              <a:gd name="connsiteX1" fmla="*/ 12243 w 533054"/>
              <a:gd name="connsiteY1" fmla="*/ 241300 h 952500"/>
              <a:gd name="connsiteX2" fmla="*/ 532943 w 533054"/>
              <a:gd name="connsiteY2" fmla="*/ 698500 h 952500"/>
              <a:gd name="connsiteX3" fmla="*/ 63043 w 533054"/>
              <a:gd name="connsiteY3" fmla="*/ 952500 h 952500"/>
            </a:gdLst>
            <a:ahLst/>
            <a:cxnLst>
              <a:cxn ang="0">
                <a:pos x="connsiteX0" y="connsiteY0"/>
              </a:cxn>
              <a:cxn ang="0">
                <a:pos x="connsiteX1" y="connsiteY1"/>
              </a:cxn>
              <a:cxn ang="0">
                <a:pos x="connsiteX2" y="connsiteY2"/>
              </a:cxn>
              <a:cxn ang="0">
                <a:pos x="connsiteX3" y="connsiteY3"/>
              </a:cxn>
            </a:cxnLst>
            <a:rect l="l" t="t" r="r" b="b"/>
            <a:pathLst>
              <a:path w="533054" h="952500">
                <a:moveTo>
                  <a:pt x="215443" y="0"/>
                </a:moveTo>
                <a:cubicBezTo>
                  <a:pt x="87384" y="62442"/>
                  <a:pt x="-40674" y="124884"/>
                  <a:pt x="12243" y="241300"/>
                </a:cubicBezTo>
                <a:cubicBezTo>
                  <a:pt x="65160" y="357716"/>
                  <a:pt x="524476" y="579967"/>
                  <a:pt x="532943" y="698500"/>
                </a:cubicBezTo>
                <a:cubicBezTo>
                  <a:pt x="541410" y="817033"/>
                  <a:pt x="63043" y="952500"/>
                  <a:pt x="63043" y="952500"/>
                </a:cubicBezTo>
              </a:path>
            </a:pathLst>
          </a:custGeom>
          <a:ln w="9525" cmpd="sng">
            <a:solidFill>
              <a:srgbClr val="FF0000"/>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Freeform 12"/>
          <p:cNvSpPr/>
          <p:nvPr/>
        </p:nvSpPr>
        <p:spPr>
          <a:xfrm>
            <a:off x="2609234" y="3318084"/>
            <a:ext cx="2021487" cy="606215"/>
          </a:xfrm>
          <a:custGeom>
            <a:avLst/>
            <a:gdLst>
              <a:gd name="connsiteX0" fmla="*/ 70466 w 2178666"/>
              <a:gd name="connsiteY0" fmla="*/ 660400 h 660400"/>
              <a:gd name="connsiteX1" fmla="*/ 210166 w 2178666"/>
              <a:gd name="connsiteY1" fmla="*/ 139700 h 660400"/>
              <a:gd name="connsiteX2" fmla="*/ 1835766 w 2178666"/>
              <a:gd name="connsiteY2" fmla="*/ 165100 h 660400"/>
              <a:gd name="connsiteX3" fmla="*/ 2178666 w 2178666"/>
              <a:gd name="connsiteY3" fmla="*/ 0 h 660400"/>
            </a:gdLst>
            <a:ahLst/>
            <a:cxnLst>
              <a:cxn ang="0">
                <a:pos x="connsiteX0" y="connsiteY0"/>
              </a:cxn>
              <a:cxn ang="0">
                <a:pos x="connsiteX1" y="connsiteY1"/>
              </a:cxn>
              <a:cxn ang="0">
                <a:pos x="connsiteX2" y="connsiteY2"/>
              </a:cxn>
              <a:cxn ang="0">
                <a:pos x="connsiteX3" y="connsiteY3"/>
              </a:cxn>
            </a:cxnLst>
            <a:rect l="l" t="t" r="r" b="b"/>
            <a:pathLst>
              <a:path w="2178666" h="660400">
                <a:moveTo>
                  <a:pt x="70466" y="660400"/>
                </a:moveTo>
                <a:cubicBezTo>
                  <a:pt x="-6793" y="441325"/>
                  <a:pt x="-84051" y="222250"/>
                  <a:pt x="210166" y="139700"/>
                </a:cubicBezTo>
                <a:cubicBezTo>
                  <a:pt x="504383" y="57150"/>
                  <a:pt x="1507683" y="188383"/>
                  <a:pt x="1835766" y="165100"/>
                </a:cubicBezTo>
                <a:cubicBezTo>
                  <a:pt x="2163849" y="141817"/>
                  <a:pt x="2178666" y="0"/>
                  <a:pt x="2178666" y="0"/>
                </a:cubicBezTo>
              </a:path>
            </a:pathLst>
          </a:custGeom>
          <a:ln w="9525" cmpd="sng">
            <a:solidFill>
              <a:srgbClr val="FF0000"/>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 name="Freeform 8"/>
          <p:cNvSpPr/>
          <p:nvPr/>
        </p:nvSpPr>
        <p:spPr>
          <a:xfrm>
            <a:off x="4801945" y="3202498"/>
            <a:ext cx="1673225" cy="581025"/>
          </a:xfrm>
          <a:custGeom>
            <a:avLst/>
            <a:gdLst>
              <a:gd name="connsiteX0" fmla="*/ 0 w 1673225"/>
              <a:gd name="connsiteY0" fmla="*/ 0 h 581025"/>
              <a:gd name="connsiteX1" fmla="*/ 206375 w 1673225"/>
              <a:gd name="connsiteY1" fmla="*/ 9525 h 581025"/>
              <a:gd name="connsiteX2" fmla="*/ 501650 w 1673225"/>
              <a:gd name="connsiteY2" fmla="*/ 50800 h 581025"/>
              <a:gd name="connsiteX3" fmla="*/ 815975 w 1673225"/>
              <a:gd name="connsiteY3" fmla="*/ 133350 h 581025"/>
              <a:gd name="connsiteX4" fmla="*/ 1092200 w 1673225"/>
              <a:gd name="connsiteY4" fmla="*/ 238125 h 581025"/>
              <a:gd name="connsiteX5" fmla="*/ 1371600 w 1673225"/>
              <a:gd name="connsiteY5" fmla="*/ 381000 h 581025"/>
              <a:gd name="connsiteX6" fmla="*/ 1609725 w 1673225"/>
              <a:gd name="connsiteY6" fmla="*/ 536575 h 581025"/>
              <a:gd name="connsiteX7" fmla="*/ 1673225 w 1673225"/>
              <a:gd name="connsiteY7" fmla="*/ 581025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73225" h="581025">
                <a:moveTo>
                  <a:pt x="0" y="0"/>
                </a:moveTo>
                <a:cubicBezTo>
                  <a:pt x="61383" y="529"/>
                  <a:pt x="122767" y="1058"/>
                  <a:pt x="206375" y="9525"/>
                </a:cubicBezTo>
                <a:cubicBezTo>
                  <a:pt x="289983" y="17992"/>
                  <a:pt x="400050" y="30162"/>
                  <a:pt x="501650" y="50800"/>
                </a:cubicBezTo>
                <a:cubicBezTo>
                  <a:pt x="603250" y="71438"/>
                  <a:pt x="717550" y="102129"/>
                  <a:pt x="815975" y="133350"/>
                </a:cubicBezTo>
                <a:cubicBezTo>
                  <a:pt x="914400" y="164571"/>
                  <a:pt x="999596" y="196850"/>
                  <a:pt x="1092200" y="238125"/>
                </a:cubicBezTo>
                <a:cubicBezTo>
                  <a:pt x="1184804" y="279400"/>
                  <a:pt x="1285346" y="331258"/>
                  <a:pt x="1371600" y="381000"/>
                </a:cubicBezTo>
                <a:cubicBezTo>
                  <a:pt x="1457854" y="430742"/>
                  <a:pt x="1559454" y="503238"/>
                  <a:pt x="1609725" y="536575"/>
                </a:cubicBezTo>
                <a:cubicBezTo>
                  <a:pt x="1659996" y="569912"/>
                  <a:pt x="1673225" y="581025"/>
                  <a:pt x="1673225" y="581025"/>
                </a:cubicBezTo>
              </a:path>
            </a:pathLst>
          </a:custGeom>
          <a:ln w="28575"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Arc 17"/>
          <p:cNvSpPr/>
          <p:nvPr/>
        </p:nvSpPr>
        <p:spPr>
          <a:xfrm>
            <a:off x="2069798" y="-2269847"/>
            <a:ext cx="5470247" cy="5470247"/>
          </a:xfrm>
          <a:prstGeom prst="arc">
            <a:avLst>
              <a:gd name="adj1" fmla="val 5438705"/>
              <a:gd name="adj2" fmla="val 10815942"/>
            </a:avLst>
          </a:prstGeom>
          <a:ln w="2857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0" name="Arc 49"/>
          <p:cNvSpPr/>
          <p:nvPr/>
        </p:nvSpPr>
        <p:spPr>
          <a:xfrm>
            <a:off x="2070265" y="-2260955"/>
            <a:ext cx="5463360" cy="5463360"/>
          </a:xfrm>
          <a:prstGeom prst="arc">
            <a:avLst>
              <a:gd name="adj1" fmla="val 5396521"/>
              <a:gd name="adj2" fmla="val 10873067"/>
            </a:avLst>
          </a:prstGeom>
          <a:ln w="28575"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9" name="Straight Arrow Connector 58"/>
          <p:cNvCxnSpPr/>
          <p:nvPr/>
        </p:nvCxnSpPr>
        <p:spPr>
          <a:xfrm>
            <a:off x="6482490" y="3827397"/>
            <a:ext cx="1836" cy="761536"/>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p:nvPr/>
        </p:nvCxnSpPr>
        <p:spPr>
          <a:xfrm flipH="1">
            <a:off x="6053667" y="3827397"/>
            <a:ext cx="380486" cy="502417"/>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7" name="Straight Arrow Connector 66"/>
          <p:cNvCxnSpPr/>
          <p:nvPr/>
        </p:nvCxnSpPr>
        <p:spPr>
          <a:xfrm>
            <a:off x="6115534" y="4351555"/>
            <a:ext cx="258212" cy="188934"/>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9" name="Object 68"/>
          <p:cNvGraphicFramePr>
            <a:graphicFrameLocks noChangeAspect="1"/>
          </p:cNvGraphicFramePr>
          <p:nvPr/>
        </p:nvGraphicFramePr>
        <p:xfrm>
          <a:off x="5368457" y="3808593"/>
          <a:ext cx="896937" cy="328612"/>
        </p:xfrm>
        <a:graphic>
          <a:graphicData uri="http://schemas.openxmlformats.org/presentationml/2006/ole">
            <mc:AlternateContent xmlns:mc="http://schemas.openxmlformats.org/markup-compatibility/2006">
              <mc:Choice xmlns:v="urn:schemas-microsoft-com:vml" Requires="v">
                <p:oleObj spid="_x0000_s11499" name="Equation" r:id="rId27" imgW="558800" imgH="203200" progId="Equation.DSMT4">
                  <p:embed/>
                </p:oleObj>
              </mc:Choice>
              <mc:Fallback>
                <p:oleObj name="Equation" r:id="rId27" imgW="558800" imgH="203200" progId="Equation.DSMT4">
                  <p:embed/>
                  <p:pic>
                    <p:nvPicPr>
                      <p:cNvPr id="69" name="Object 68"/>
                      <p:cNvPicPr/>
                      <p:nvPr/>
                    </p:nvPicPr>
                    <p:blipFill>
                      <a:blip r:embed="rId28"/>
                      <a:stretch>
                        <a:fillRect/>
                      </a:stretch>
                    </p:blipFill>
                    <p:spPr>
                      <a:xfrm>
                        <a:off x="5368457" y="3808593"/>
                        <a:ext cx="896937" cy="328612"/>
                      </a:xfrm>
                      <a:prstGeom prst="rect">
                        <a:avLst/>
                      </a:prstGeom>
                    </p:spPr>
                  </p:pic>
                </p:oleObj>
              </mc:Fallback>
            </mc:AlternateContent>
          </a:graphicData>
        </a:graphic>
      </p:graphicFrame>
      <p:graphicFrame>
        <p:nvGraphicFramePr>
          <p:cNvPr id="89" name="Object 88"/>
          <p:cNvGraphicFramePr>
            <a:graphicFrameLocks noChangeAspect="1"/>
          </p:cNvGraphicFramePr>
          <p:nvPr/>
        </p:nvGraphicFramePr>
        <p:xfrm>
          <a:off x="6637404" y="3045249"/>
          <a:ext cx="265113" cy="247650"/>
        </p:xfrm>
        <a:graphic>
          <a:graphicData uri="http://schemas.openxmlformats.org/presentationml/2006/ole">
            <mc:AlternateContent xmlns:mc="http://schemas.openxmlformats.org/markup-compatibility/2006">
              <mc:Choice xmlns:v="urn:schemas-microsoft-com:vml" Requires="v">
                <p:oleObj spid="_x0000_s11500" name="Equation" r:id="rId29" imgW="165100" imgH="152400" progId="Equation.DSMT4">
                  <p:embed/>
                </p:oleObj>
              </mc:Choice>
              <mc:Fallback>
                <p:oleObj name="Equation" r:id="rId29" imgW="165100" imgH="152400" progId="Equation.DSMT4">
                  <p:embed/>
                  <p:pic>
                    <p:nvPicPr>
                      <p:cNvPr id="89" name="Object 88"/>
                      <p:cNvPicPr/>
                      <p:nvPr/>
                    </p:nvPicPr>
                    <p:blipFill>
                      <a:blip r:embed="rId30"/>
                      <a:stretch>
                        <a:fillRect/>
                      </a:stretch>
                    </p:blipFill>
                    <p:spPr>
                      <a:xfrm>
                        <a:off x="6637404" y="3045249"/>
                        <a:ext cx="265113" cy="247650"/>
                      </a:xfrm>
                      <a:prstGeom prst="rect">
                        <a:avLst/>
                      </a:prstGeom>
                    </p:spPr>
                  </p:pic>
                </p:oleObj>
              </mc:Fallback>
            </mc:AlternateContent>
          </a:graphicData>
        </a:graphic>
      </p:graphicFrame>
      <p:graphicFrame>
        <p:nvGraphicFramePr>
          <p:cNvPr id="90" name="Object 89"/>
          <p:cNvGraphicFramePr>
            <a:graphicFrameLocks noChangeAspect="1"/>
          </p:cNvGraphicFramePr>
          <p:nvPr/>
        </p:nvGraphicFramePr>
        <p:xfrm>
          <a:off x="7320946" y="3206930"/>
          <a:ext cx="1609818" cy="893299"/>
        </p:xfrm>
        <a:graphic>
          <a:graphicData uri="http://schemas.openxmlformats.org/presentationml/2006/ole">
            <mc:AlternateContent xmlns:mc="http://schemas.openxmlformats.org/markup-compatibility/2006">
              <mc:Choice xmlns:v="urn:schemas-microsoft-com:vml" Requires="v">
                <p:oleObj spid="_x0000_s11501" name="Equation" r:id="rId31" imgW="1041400" imgH="571500" progId="Equation.DSMT4">
                  <p:embed/>
                </p:oleObj>
              </mc:Choice>
              <mc:Fallback>
                <p:oleObj name="Equation" r:id="rId31" imgW="1041400" imgH="571500" progId="Equation.DSMT4">
                  <p:embed/>
                  <p:pic>
                    <p:nvPicPr>
                      <p:cNvPr id="90" name="Object 89"/>
                      <p:cNvPicPr/>
                      <p:nvPr/>
                    </p:nvPicPr>
                    <p:blipFill>
                      <a:blip r:embed="rId32"/>
                      <a:stretch>
                        <a:fillRect/>
                      </a:stretch>
                    </p:blipFill>
                    <p:spPr>
                      <a:xfrm>
                        <a:off x="7320946" y="3206930"/>
                        <a:ext cx="1609818" cy="893299"/>
                      </a:xfrm>
                      <a:prstGeom prst="rect">
                        <a:avLst/>
                      </a:prstGeom>
                    </p:spPr>
                  </p:pic>
                </p:oleObj>
              </mc:Fallback>
            </mc:AlternateContent>
          </a:graphicData>
        </a:graphic>
      </p:graphicFrame>
      <p:graphicFrame>
        <p:nvGraphicFramePr>
          <p:cNvPr id="91" name="Object 90"/>
          <p:cNvGraphicFramePr>
            <a:graphicFrameLocks noChangeAspect="1"/>
          </p:cNvGraphicFramePr>
          <p:nvPr/>
        </p:nvGraphicFramePr>
        <p:xfrm>
          <a:off x="6536110" y="4272202"/>
          <a:ext cx="387350" cy="268287"/>
        </p:xfrm>
        <a:graphic>
          <a:graphicData uri="http://schemas.openxmlformats.org/presentationml/2006/ole">
            <mc:AlternateContent xmlns:mc="http://schemas.openxmlformats.org/markup-compatibility/2006">
              <mc:Choice xmlns:v="urn:schemas-microsoft-com:vml" Requires="v">
                <p:oleObj spid="_x0000_s11502" name="Equation" r:id="rId33" imgW="241300" imgH="165100" progId="Equation.DSMT4">
                  <p:embed/>
                </p:oleObj>
              </mc:Choice>
              <mc:Fallback>
                <p:oleObj name="Equation" r:id="rId33" imgW="241300" imgH="165100" progId="Equation.DSMT4">
                  <p:embed/>
                  <p:pic>
                    <p:nvPicPr>
                      <p:cNvPr id="91" name="Object 90"/>
                      <p:cNvPicPr/>
                      <p:nvPr/>
                    </p:nvPicPr>
                    <p:blipFill>
                      <a:blip r:embed="rId34"/>
                      <a:stretch>
                        <a:fillRect/>
                      </a:stretch>
                    </p:blipFill>
                    <p:spPr>
                      <a:xfrm>
                        <a:off x="6536110" y="4272202"/>
                        <a:ext cx="387350" cy="268287"/>
                      </a:xfrm>
                      <a:prstGeom prst="rect">
                        <a:avLst/>
                      </a:prstGeom>
                    </p:spPr>
                  </p:pic>
                </p:oleObj>
              </mc:Fallback>
            </mc:AlternateContent>
          </a:graphicData>
        </a:graphic>
      </p:graphicFrame>
      <p:graphicFrame>
        <p:nvGraphicFramePr>
          <p:cNvPr id="92" name="Object 91"/>
          <p:cNvGraphicFramePr>
            <a:graphicFrameLocks noChangeAspect="1"/>
          </p:cNvGraphicFramePr>
          <p:nvPr/>
        </p:nvGraphicFramePr>
        <p:xfrm>
          <a:off x="6323902" y="3933825"/>
          <a:ext cx="160424" cy="225091"/>
        </p:xfrm>
        <a:graphic>
          <a:graphicData uri="http://schemas.openxmlformats.org/presentationml/2006/ole">
            <mc:AlternateContent xmlns:mc="http://schemas.openxmlformats.org/markup-compatibility/2006">
              <mc:Choice xmlns:v="urn:schemas-microsoft-com:vml" Requires="v">
                <p:oleObj spid="_x0000_s11503" name="Equation" r:id="rId35" imgW="127000" imgH="177800" progId="Equation.DSMT4">
                  <p:embed/>
                </p:oleObj>
              </mc:Choice>
              <mc:Fallback>
                <p:oleObj name="Equation" r:id="rId35" imgW="127000" imgH="177800" progId="Equation.DSMT4">
                  <p:embed/>
                  <p:pic>
                    <p:nvPicPr>
                      <p:cNvPr id="92" name="Object 91"/>
                      <p:cNvPicPr/>
                      <p:nvPr/>
                    </p:nvPicPr>
                    <p:blipFill>
                      <a:blip r:embed="rId36"/>
                      <a:stretch>
                        <a:fillRect/>
                      </a:stretch>
                    </p:blipFill>
                    <p:spPr>
                      <a:xfrm>
                        <a:off x="6323902" y="3933825"/>
                        <a:ext cx="160424" cy="225091"/>
                      </a:xfrm>
                      <a:prstGeom prst="rect">
                        <a:avLst/>
                      </a:prstGeom>
                    </p:spPr>
                  </p:pic>
                </p:oleObj>
              </mc:Fallback>
            </mc:AlternateContent>
          </a:graphicData>
        </a:graphic>
      </p:graphicFrame>
      <p:sp>
        <p:nvSpPr>
          <p:cNvPr id="8" name="Freeform 7"/>
          <p:cNvSpPr/>
          <p:nvPr/>
        </p:nvSpPr>
        <p:spPr>
          <a:xfrm>
            <a:off x="6353175" y="3933825"/>
            <a:ext cx="127000" cy="43457"/>
          </a:xfrm>
          <a:custGeom>
            <a:avLst/>
            <a:gdLst>
              <a:gd name="connsiteX0" fmla="*/ 0 w 127000"/>
              <a:gd name="connsiteY0" fmla="*/ 0 h 43457"/>
              <a:gd name="connsiteX1" fmla="*/ 73025 w 127000"/>
              <a:gd name="connsiteY1" fmla="*/ 41275 h 43457"/>
              <a:gd name="connsiteX2" fmla="*/ 127000 w 127000"/>
              <a:gd name="connsiteY2" fmla="*/ 38100 h 43457"/>
            </a:gdLst>
            <a:ahLst/>
            <a:cxnLst>
              <a:cxn ang="0">
                <a:pos x="connsiteX0" y="connsiteY0"/>
              </a:cxn>
              <a:cxn ang="0">
                <a:pos x="connsiteX1" y="connsiteY1"/>
              </a:cxn>
              <a:cxn ang="0">
                <a:pos x="connsiteX2" y="connsiteY2"/>
              </a:cxn>
            </a:cxnLst>
            <a:rect l="l" t="t" r="r" b="b"/>
            <a:pathLst>
              <a:path w="127000" h="43457">
                <a:moveTo>
                  <a:pt x="0" y="0"/>
                </a:moveTo>
                <a:cubicBezTo>
                  <a:pt x="25929" y="17462"/>
                  <a:pt x="51858" y="34925"/>
                  <a:pt x="73025" y="41275"/>
                </a:cubicBezTo>
                <a:cubicBezTo>
                  <a:pt x="94192" y="47625"/>
                  <a:pt x="127000" y="38100"/>
                  <a:pt x="127000" y="38100"/>
                </a:cubicBezTo>
              </a:path>
            </a:pathLst>
          </a:cu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93" name="Straight Arrow Connector 92"/>
          <p:cNvCxnSpPr/>
          <p:nvPr/>
        </p:nvCxnSpPr>
        <p:spPr>
          <a:xfrm rot="10800000" flipH="1">
            <a:off x="6733217" y="3006403"/>
            <a:ext cx="380486" cy="502417"/>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95" name="Straight Connector 94"/>
          <p:cNvCxnSpPr/>
          <p:nvPr/>
        </p:nvCxnSpPr>
        <p:spPr>
          <a:xfrm flipV="1">
            <a:off x="7247932" y="3193026"/>
            <a:ext cx="357671" cy="330221"/>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aphicFrame>
        <p:nvGraphicFramePr>
          <p:cNvPr id="96" name="Object 95"/>
          <p:cNvGraphicFramePr>
            <a:graphicFrameLocks noChangeAspect="1"/>
          </p:cNvGraphicFramePr>
          <p:nvPr/>
        </p:nvGraphicFramePr>
        <p:xfrm>
          <a:off x="7605603" y="3052032"/>
          <a:ext cx="139924" cy="169439"/>
        </p:xfrm>
        <a:graphic>
          <a:graphicData uri="http://schemas.openxmlformats.org/presentationml/2006/ole">
            <mc:AlternateContent xmlns:mc="http://schemas.openxmlformats.org/markup-compatibility/2006">
              <mc:Choice xmlns:v="urn:schemas-microsoft-com:vml" Requires="v">
                <p:oleObj spid="_x0000_s11504" name="Equation" r:id="rId37" imgW="127000" imgH="152400" progId="Equation.DSMT4">
                  <p:embed/>
                </p:oleObj>
              </mc:Choice>
              <mc:Fallback>
                <p:oleObj name="Equation" r:id="rId37" imgW="127000" imgH="152400" progId="Equation.DSMT4">
                  <p:embed/>
                  <p:pic>
                    <p:nvPicPr>
                      <p:cNvPr id="96" name="Object 95"/>
                      <p:cNvPicPr/>
                      <p:nvPr/>
                    </p:nvPicPr>
                    <p:blipFill>
                      <a:blip r:embed="rId38"/>
                      <a:stretch>
                        <a:fillRect/>
                      </a:stretch>
                    </p:blipFill>
                    <p:spPr>
                      <a:xfrm>
                        <a:off x="7605603" y="3052032"/>
                        <a:ext cx="139924" cy="169439"/>
                      </a:xfrm>
                      <a:prstGeom prst="rect">
                        <a:avLst/>
                      </a:prstGeom>
                    </p:spPr>
                  </p:pic>
                </p:oleObj>
              </mc:Fallback>
            </mc:AlternateContent>
          </a:graphicData>
        </a:graphic>
      </p:graphicFrame>
    </p:spTree>
    <p:extLst>
      <p:ext uri="{BB962C8B-B14F-4D97-AF65-F5344CB8AC3E}">
        <p14:creationId xmlns:p14="http://schemas.microsoft.com/office/powerpoint/2010/main" val="2923629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dissolve">
                                      <p:cBhvr>
                                        <p:cTn id="7" dur="500"/>
                                        <p:tgtEl>
                                          <p:spTgt spid="54"/>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dissolve">
                                      <p:cBhvr>
                                        <p:cTn id="10" dur="500"/>
                                        <p:tgtEl>
                                          <p:spTgt spid="11"/>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dissolve">
                                      <p:cBhvr>
                                        <p:cTn id="13" dur="500"/>
                                        <p:tgtEl>
                                          <p:spTgt spid="50"/>
                                        </p:tgtEl>
                                      </p:cBhvr>
                                    </p:animEffect>
                                  </p:childTnLst>
                                </p:cTn>
                              </p:par>
                              <p:par>
                                <p:cTn id="14" presetID="9" presetClass="entr" presetSubtype="0" fill="hold" nodeType="withEffect">
                                  <p:stCondLst>
                                    <p:cond delay="0"/>
                                  </p:stCondLst>
                                  <p:childTnLst>
                                    <p:set>
                                      <p:cBhvr>
                                        <p:cTn id="15" dur="1" fill="hold">
                                          <p:stCondLst>
                                            <p:cond delay="0"/>
                                          </p:stCondLst>
                                        </p:cTn>
                                        <p:tgtEl>
                                          <p:spTgt spid="88"/>
                                        </p:tgtEl>
                                        <p:attrNameLst>
                                          <p:attrName>style.visibility</p:attrName>
                                        </p:attrNameLst>
                                      </p:cBhvr>
                                      <p:to>
                                        <p:strVal val="visible"/>
                                      </p:to>
                                    </p:set>
                                    <p:animEffect transition="in" filter="dissolve">
                                      <p:cBhvr>
                                        <p:cTn id="16" dur="500"/>
                                        <p:tgtEl>
                                          <p:spTgt spid="88"/>
                                        </p:tgtEl>
                                      </p:cBhvr>
                                    </p:animEffect>
                                  </p:childTnLst>
                                </p:cTn>
                              </p:par>
                              <p:par>
                                <p:cTn id="17" presetID="9" presetClass="entr" presetSubtype="0" fill="hold" nodeType="withEffect">
                                  <p:stCondLst>
                                    <p:cond delay="0"/>
                                  </p:stCondLst>
                                  <p:childTnLst>
                                    <p:set>
                                      <p:cBhvr>
                                        <p:cTn id="18" dur="1" fill="hold">
                                          <p:stCondLst>
                                            <p:cond delay="0"/>
                                          </p:stCondLst>
                                        </p:cTn>
                                        <p:tgtEl>
                                          <p:spTgt spid="76"/>
                                        </p:tgtEl>
                                        <p:attrNameLst>
                                          <p:attrName>style.visibility</p:attrName>
                                        </p:attrNameLst>
                                      </p:cBhvr>
                                      <p:to>
                                        <p:strVal val="visible"/>
                                      </p:to>
                                    </p:set>
                                    <p:animEffect transition="in" filter="dissolve">
                                      <p:cBhvr>
                                        <p:cTn id="19" dur="500"/>
                                        <p:tgtEl>
                                          <p:spTgt spid="76"/>
                                        </p:tgtEl>
                                      </p:cBhvr>
                                    </p:animEffect>
                                  </p:childTnLst>
                                </p:cTn>
                              </p:par>
                              <p:par>
                                <p:cTn id="20" presetID="9" presetClass="entr" presetSubtype="0" fill="hold" nodeType="withEffect">
                                  <p:stCondLst>
                                    <p:cond delay="0"/>
                                  </p:stCondLst>
                                  <p:childTnLst>
                                    <p:set>
                                      <p:cBhvr>
                                        <p:cTn id="21" dur="1" fill="hold">
                                          <p:stCondLst>
                                            <p:cond delay="0"/>
                                          </p:stCondLst>
                                        </p:cTn>
                                        <p:tgtEl>
                                          <p:spTgt spid="77"/>
                                        </p:tgtEl>
                                        <p:attrNameLst>
                                          <p:attrName>style.visibility</p:attrName>
                                        </p:attrNameLst>
                                      </p:cBhvr>
                                      <p:to>
                                        <p:strVal val="visible"/>
                                      </p:to>
                                    </p:set>
                                    <p:animEffect transition="in" filter="dissolve">
                                      <p:cBhvr>
                                        <p:cTn id="22" dur="500"/>
                                        <p:tgtEl>
                                          <p:spTgt spid="77"/>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81"/>
                                        </p:tgtEl>
                                        <p:attrNameLst>
                                          <p:attrName>style.visibility</p:attrName>
                                        </p:attrNameLst>
                                      </p:cBhvr>
                                      <p:to>
                                        <p:strVal val="visible"/>
                                      </p:to>
                                    </p:set>
                                    <p:animEffect transition="in" filter="dissolve">
                                      <p:cBhvr>
                                        <p:cTn id="25" dur="500"/>
                                        <p:tgtEl>
                                          <p:spTgt spid="81"/>
                                        </p:tgtEl>
                                      </p:cBhvr>
                                    </p:animEffect>
                                  </p:childTnLst>
                                </p:cTn>
                              </p:par>
                              <p:par>
                                <p:cTn id="26" presetID="9" presetClass="entr" presetSubtype="0" fill="hold" nodeType="withEffect">
                                  <p:stCondLst>
                                    <p:cond delay="0"/>
                                  </p:stCondLst>
                                  <p:childTnLst>
                                    <p:set>
                                      <p:cBhvr>
                                        <p:cTn id="27" dur="1" fill="hold">
                                          <p:stCondLst>
                                            <p:cond delay="0"/>
                                          </p:stCondLst>
                                        </p:cTn>
                                        <p:tgtEl>
                                          <p:spTgt spid="75"/>
                                        </p:tgtEl>
                                        <p:attrNameLst>
                                          <p:attrName>style.visibility</p:attrName>
                                        </p:attrNameLst>
                                      </p:cBhvr>
                                      <p:to>
                                        <p:strVal val="visible"/>
                                      </p:to>
                                    </p:set>
                                    <p:animEffect transition="in" filter="dissolve">
                                      <p:cBhvr>
                                        <p:cTn id="28" dur="500"/>
                                        <p:tgtEl>
                                          <p:spTgt spid="75"/>
                                        </p:tgtEl>
                                      </p:cBhvr>
                                    </p:animEffect>
                                  </p:childTnLst>
                                </p:cTn>
                              </p:par>
                              <p:par>
                                <p:cTn id="29" presetID="9" presetClass="entr" presetSubtype="0" fill="hold" nodeType="with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dissolve">
                                      <p:cBhvr>
                                        <p:cTn id="31" dur="500"/>
                                        <p:tgtEl>
                                          <p:spTgt spid="42"/>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dissolve">
                                      <p:cBhvr>
                                        <p:cTn id="36" dur="500"/>
                                        <p:tgtEl>
                                          <p:spTgt spid="39"/>
                                        </p:tgtEl>
                                      </p:cBhvr>
                                    </p:animEffect>
                                  </p:childTnLst>
                                </p:cTn>
                              </p:par>
                              <p:par>
                                <p:cTn id="37" presetID="9" presetClass="entr" presetSubtype="0" fill="hold" nodeType="withEffect">
                                  <p:stCondLst>
                                    <p:cond delay="0"/>
                                  </p:stCondLst>
                                  <p:childTnLst>
                                    <p:set>
                                      <p:cBhvr>
                                        <p:cTn id="38" dur="1" fill="hold">
                                          <p:stCondLst>
                                            <p:cond delay="0"/>
                                          </p:stCondLst>
                                        </p:cTn>
                                        <p:tgtEl>
                                          <p:spTgt spid="80"/>
                                        </p:tgtEl>
                                        <p:attrNameLst>
                                          <p:attrName>style.visibility</p:attrName>
                                        </p:attrNameLst>
                                      </p:cBhvr>
                                      <p:to>
                                        <p:strVal val="visible"/>
                                      </p:to>
                                    </p:set>
                                    <p:animEffect transition="in" filter="dissolve">
                                      <p:cBhvr>
                                        <p:cTn id="39" dur="500"/>
                                        <p:tgtEl>
                                          <p:spTgt spid="80"/>
                                        </p:tgtEl>
                                      </p:cBhvr>
                                    </p:animEffect>
                                  </p:childTnLst>
                                </p:cTn>
                              </p:par>
                              <p:par>
                                <p:cTn id="40" presetID="9" presetClass="entr" presetSubtype="0" fill="hold" nodeType="withEffect">
                                  <p:stCondLst>
                                    <p:cond delay="0"/>
                                  </p:stCondLst>
                                  <p:childTnLst>
                                    <p:set>
                                      <p:cBhvr>
                                        <p:cTn id="41" dur="1" fill="hold">
                                          <p:stCondLst>
                                            <p:cond delay="0"/>
                                          </p:stCondLst>
                                        </p:cTn>
                                        <p:tgtEl>
                                          <p:spTgt spid="79"/>
                                        </p:tgtEl>
                                        <p:attrNameLst>
                                          <p:attrName>style.visibility</p:attrName>
                                        </p:attrNameLst>
                                      </p:cBhvr>
                                      <p:to>
                                        <p:strVal val="visible"/>
                                      </p:to>
                                    </p:set>
                                    <p:animEffect transition="in" filter="dissolve">
                                      <p:cBhvr>
                                        <p:cTn id="42" dur="500"/>
                                        <p:tgtEl>
                                          <p:spTgt spid="79"/>
                                        </p:tgtEl>
                                      </p:cBhvr>
                                    </p:animEffect>
                                  </p:childTnLst>
                                </p:cTn>
                              </p:par>
                              <p:par>
                                <p:cTn id="43" presetID="9" presetClass="entr" presetSubtype="0" fill="hold" nodeType="withEffect">
                                  <p:stCondLst>
                                    <p:cond delay="0"/>
                                  </p:stCondLst>
                                  <p:childTnLst>
                                    <p:set>
                                      <p:cBhvr>
                                        <p:cTn id="44" dur="1" fill="hold">
                                          <p:stCondLst>
                                            <p:cond delay="0"/>
                                          </p:stCondLst>
                                        </p:cTn>
                                        <p:tgtEl>
                                          <p:spTgt spid="87"/>
                                        </p:tgtEl>
                                        <p:attrNameLst>
                                          <p:attrName>style.visibility</p:attrName>
                                        </p:attrNameLst>
                                      </p:cBhvr>
                                      <p:to>
                                        <p:strVal val="visible"/>
                                      </p:to>
                                    </p:set>
                                    <p:animEffect transition="in" filter="dissolve">
                                      <p:cBhvr>
                                        <p:cTn id="45" dur="500"/>
                                        <p:tgtEl>
                                          <p:spTgt spid="87"/>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78"/>
                                        </p:tgtEl>
                                        <p:attrNameLst>
                                          <p:attrName>style.visibility</p:attrName>
                                        </p:attrNameLst>
                                      </p:cBhvr>
                                      <p:to>
                                        <p:strVal val="visible"/>
                                      </p:to>
                                    </p:set>
                                    <p:animEffect transition="in" filter="dissolve">
                                      <p:cBhvr>
                                        <p:cTn id="48" dur="500"/>
                                        <p:tgtEl>
                                          <p:spTgt spid="78"/>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dissolve">
                                      <p:cBhvr>
                                        <p:cTn id="51" dur="500"/>
                                        <p:tgtEl>
                                          <p:spTgt spid="13"/>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84"/>
                                        </p:tgtEl>
                                        <p:attrNameLst>
                                          <p:attrName>style.visibility</p:attrName>
                                        </p:attrNameLst>
                                      </p:cBhvr>
                                      <p:to>
                                        <p:strVal val="visible"/>
                                      </p:to>
                                    </p:set>
                                    <p:animEffect transition="in" filter="dissolve">
                                      <p:cBhvr>
                                        <p:cTn id="54" dur="500"/>
                                        <p:tgtEl>
                                          <p:spTgt spid="84"/>
                                        </p:tgtEl>
                                      </p:cBhvr>
                                    </p:animEffect>
                                  </p:childTnLst>
                                </p:cTn>
                              </p:par>
                              <p:par>
                                <p:cTn id="55" presetID="9" presetClass="entr" presetSubtype="0" fill="hold" nodeType="withEffect">
                                  <p:stCondLst>
                                    <p:cond delay="0"/>
                                  </p:stCondLst>
                                  <p:childTnLst>
                                    <p:set>
                                      <p:cBhvr>
                                        <p:cTn id="56" dur="1" fill="hold">
                                          <p:stCondLst>
                                            <p:cond delay="0"/>
                                          </p:stCondLst>
                                        </p:cTn>
                                        <p:tgtEl>
                                          <p:spTgt spid="85"/>
                                        </p:tgtEl>
                                        <p:attrNameLst>
                                          <p:attrName>style.visibility</p:attrName>
                                        </p:attrNameLst>
                                      </p:cBhvr>
                                      <p:to>
                                        <p:strVal val="visible"/>
                                      </p:to>
                                    </p:set>
                                    <p:animEffect transition="in" filter="dissolve">
                                      <p:cBhvr>
                                        <p:cTn id="57" dur="500"/>
                                        <p:tgtEl>
                                          <p:spTgt spid="85"/>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dissolve">
                                      <p:cBhvr>
                                        <p:cTn id="62" dur="500"/>
                                        <p:tgtEl>
                                          <p:spTgt spid="9"/>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dissolve">
                                      <p:cBhvr>
                                        <p:cTn id="65" dur="500"/>
                                        <p:tgtEl>
                                          <p:spTgt spid="10"/>
                                        </p:tgtEl>
                                      </p:cBhvr>
                                    </p:animEffect>
                                  </p:childTnLst>
                                </p:cTn>
                              </p:par>
                              <p:par>
                                <p:cTn id="66" presetID="9" presetClass="entr" presetSubtype="0" fill="hold" nodeType="withEffect">
                                  <p:stCondLst>
                                    <p:cond delay="0"/>
                                  </p:stCondLst>
                                  <p:childTnLst>
                                    <p:set>
                                      <p:cBhvr>
                                        <p:cTn id="67" dur="1" fill="hold">
                                          <p:stCondLst>
                                            <p:cond delay="0"/>
                                          </p:stCondLst>
                                        </p:cTn>
                                        <p:tgtEl>
                                          <p:spTgt spid="60"/>
                                        </p:tgtEl>
                                        <p:attrNameLst>
                                          <p:attrName>style.visibility</p:attrName>
                                        </p:attrNameLst>
                                      </p:cBhvr>
                                      <p:to>
                                        <p:strVal val="visible"/>
                                      </p:to>
                                    </p:set>
                                    <p:animEffect transition="in" filter="dissolve">
                                      <p:cBhvr>
                                        <p:cTn id="68" dur="500"/>
                                        <p:tgtEl>
                                          <p:spTgt spid="60"/>
                                        </p:tgtEl>
                                      </p:cBhvr>
                                    </p:animEffect>
                                  </p:childTnLst>
                                </p:cTn>
                              </p:par>
                              <p:par>
                                <p:cTn id="69" presetID="9" presetClass="entr" presetSubtype="0" fill="hold" nodeType="with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dissolve">
                                      <p:cBhvr>
                                        <p:cTn id="71" dur="500"/>
                                        <p:tgtEl>
                                          <p:spTgt spid="56"/>
                                        </p:tgtEl>
                                      </p:cBhvr>
                                    </p:animEffect>
                                  </p:childTnLst>
                                </p:cTn>
                              </p:par>
                              <p:par>
                                <p:cTn id="72" presetID="9" presetClass="entr" presetSubtype="0" fill="hold" nodeType="withEffect">
                                  <p:stCondLst>
                                    <p:cond delay="0"/>
                                  </p:stCondLst>
                                  <p:childTnLst>
                                    <p:set>
                                      <p:cBhvr>
                                        <p:cTn id="73" dur="1" fill="hold">
                                          <p:stCondLst>
                                            <p:cond delay="0"/>
                                          </p:stCondLst>
                                        </p:cTn>
                                        <p:tgtEl>
                                          <p:spTgt spid="55"/>
                                        </p:tgtEl>
                                        <p:attrNameLst>
                                          <p:attrName>style.visibility</p:attrName>
                                        </p:attrNameLst>
                                      </p:cBhvr>
                                      <p:to>
                                        <p:strVal val="visible"/>
                                      </p:to>
                                    </p:set>
                                    <p:animEffect transition="in" filter="dissolve">
                                      <p:cBhvr>
                                        <p:cTn id="74" dur="500"/>
                                        <p:tgtEl>
                                          <p:spTgt spid="55"/>
                                        </p:tgtEl>
                                      </p:cBhvr>
                                    </p:animEffect>
                                  </p:childTnLst>
                                </p:cTn>
                              </p:par>
                              <p:par>
                                <p:cTn id="75" presetID="9" presetClass="entr" presetSubtype="0" fill="hold" nodeType="withEffect">
                                  <p:stCondLst>
                                    <p:cond delay="0"/>
                                  </p:stCondLst>
                                  <p:childTnLst>
                                    <p:set>
                                      <p:cBhvr>
                                        <p:cTn id="76" dur="1" fill="hold">
                                          <p:stCondLst>
                                            <p:cond delay="0"/>
                                          </p:stCondLst>
                                        </p:cTn>
                                        <p:tgtEl>
                                          <p:spTgt spid="83"/>
                                        </p:tgtEl>
                                        <p:attrNameLst>
                                          <p:attrName>style.visibility</p:attrName>
                                        </p:attrNameLst>
                                      </p:cBhvr>
                                      <p:to>
                                        <p:strVal val="visible"/>
                                      </p:to>
                                    </p:set>
                                    <p:animEffect transition="in" filter="dissolve">
                                      <p:cBhvr>
                                        <p:cTn id="77" dur="500"/>
                                        <p:tgtEl>
                                          <p:spTgt spid="83"/>
                                        </p:tgtEl>
                                      </p:cBhvr>
                                    </p:animEffect>
                                  </p:childTnLst>
                                </p:cTn>
                              </p:par>
                              <p:par>
                                <p:cTn id="78" presetID="9" presetClass="entr" presetSubtype="0" fill="hold" grpId="0" nodeType="withEffect">
                                  <p:stCondLst>
                                    <p:cond delay="0"/>
                                  </p:stCondLst>
                                  <p:childTnLst>
                                    <p:set>
                                      <p:cBhvr>
                                        <p:cTn id="79" dur="1" fill="hold">
                                          <p:stCondLst>
                                            <p:cond delay="0"/>
                                          </p:stCondLst>
                                        </p:cTn>
                                        <p:tgtEl>
                                          <p:spTgt spid="82"/>
                                        </p:tgtEl>
                                        <p:attrNameLst>
                                          <p:attrName>style.visibility</p:attrName>
                                        </p:attrNameLst>
                                      </p:cBhvr>
                                      <p:to>
                                        <p:strVal val="visible"/>
                                      </p:to>
                                    </p:set>
                                    <p:animEffect transition="in" filter="dissolve">
                                      <p:cBhvr>
                                        <p:cTn id="80" dur="500"/>
                                        <p:tgtEl>
                                          <p:spTgt spid="82"/>
                                        </p:tgtEl>
                                      </p:cBhvr>
                                    </p:animEffect>
                                  </p:childTnLst>
                                </p:cTn>
                              </p:par>
                            </p:childTnLst>
                          </p:cTn>
                        </p:par>
                      </p:childTnLst>
                    </p:cTn>
                  </p:par>
                  <p:par>
                    <p:cTn id="81" fill="hold">
                      <p:stCondLst>
                        <p:cond delay="indefinite"/>
                      </p:stCondLst>
                      <p:childTnLst>
                        <p:par>
                          <p:cTn id="82" fill="hold">
                            <p:stCondLst>
                              <p:cond delay="0"/>
                            </p:stCondLst>
                            <p:childTnLst>
                              <p:par>
                                <p:cTn id="83" presetID="9" presetClass="entr" presetSubtype="0" fill="hold" grpId="0" nodeType="clickEffect">
                                  <p:stCondLst>
                                    <p:cond delay="0"/>
                                  </p:stCondLst>
                                  <p:childTnLst>
                                    <p:set>
                                      <p:cBhvr>
                                        <p:cTn id="84" dur="1" fill="hold">
                                          <p:stCondLst>
                                            <p:cond delay="0"/>
                                          </p:stCondLst>
                                        </p:cTn>
                                        <p:tgtEl>
                                          <p:spTgt spid="86"/>
                                        </p:tgtEl>
                                        <p:attrNameLst>
                                          <p:attrName>style.visibility</p:attrName>
                                        </p:attrNameLst>
                                      </p:cBhvr>
                                      <p:to>
                                        <p:strVal val="visible"/>
                                      </p:to>
                                    </p:set>
                                    <p:animEffect transition="in" filter="dissolve">
                                      <p:cBhvr>
                                        <p:cTn id="85" dur="500"/>
                                        <p:tgtEl>
                                          <p:spTgt spid="86"/>
                                        </p:tgtEl>
                                      </p:cBhvr>
                                    </p:animEffect>
                                  </p:childTnLst>
                                </p:cTn>
                              </p:par>
                            </p:childTnLst>
                          </p:cTn>
                        </p:par>
                      </p:childTnLst>
                    </p:cTn>
                  </p:par>
                  <p:par>
                    <p:cTn id="86" fill="hold">
                      <p:stCondLst>
                        <p:cond delay="indefinite"/>
                      </p:stCondLst>
                      <p:childTnLst>
                        <p:par>
                          <p:cTn id="87" fill="hold">
                            <p:stCondLst>
                              <p:cond delay="0"/>
                            </p:stCondLst>
                            <p:childTnLst>
                              <p:par>
                                <p:cTn id="88" presetID="9" presetClass="entr" presetSubtype="0" fill="hold" nodeType="clickEffect">
                                  <p:stCondLst>
                                    <p:cond delay="0"/>
                                  </p:stCondLst>
                                  <p:childTnLst>
                                    <p:set>
                                      <p:cBhvr>
                                        <p:cTn id="89" dur="1" fill="hold">
                                          <p:stCondLst>
                                            <p:cond delay="0"/>
                                          </p:stCondLst>
                                        </p:cTn>
                                        <p:tgtEl>
                                          <p:spTgt spid="59"/>
                                        </p:tgtEl>
                                        <p:attrNameLst>
                                          <p:attrName>style.visibility</p:attrName>
                                        </p:attrNameLst>
                                      </p:cBhvr>
                                      <p:to>
                                        <p:strVal val="visible"/>
                                      </p:to>
                                    </p:set>
                                    <p:animEffect transition="in" filter="dissolve">
                                      <p:cBhvr>
                                        <p:cTn id="90" dur="500"/>
                                        <p:tgtEl>
                                          <p:spTgt spid="59"/>
                                        </p:tgtEl>
                                      </p:cBhvr>
                                    </p:animEffect>
                                  </p:childTnLst>
                                </p:cTn>
                              </p:par>
                              <p:par>
                                <p:cTn id="91" presetID="9" presetClass="entr" presetSubtype="0" fill="hold" nodeType="withEffect">
                                  <p:stCondLst>
                                    <p:cond delay="0"/>
                                  </p:stCondLst>
                                  <p:childTnLst>
                                    <p:set>
                                      <p:cBhvr>
                                        <p:cTn id="92" dur="1" fill="hold">
                                          <p:stCondLst>
                                            <p:cond delay="0"/>
                                          </p:stCondLst>
                                        </p:cTn>
                                        <p:tgtEl>
                                          <p:spTgt spid="92"/>
                                        </p:tgtEl>
                                        <p:attrNameLst>
                                          <p:attrName>style.visibility</p:attrName>
                                        </p:attrNameLst>
                                      </p:cBhvr>
                                      <p:to>
                                        <p:strVal val="visible"/>
                                      </p:to>
                                    </p:set>
                                    <p:animEffect transition="in" filter="dissolve">
                                      <p:cBhvr>
                                        <p:cTn id="93" dur="500"/>
                                        <p:tgtEl>
                                          <p:spTgt spid="92"/>
                                        </p:tgtEl>
                                      </p:cBhvr>
                                    </p:animEffect>
                                  </p:childTnLst>
                                </p:cTn>
                              </p:par>
                              <p:par>
                                <p:cTn id="94" presetID="9" presetClass="entr" presetSubtype="0" fill="hold" nodeType="withEffect">
                                  <p:stCondLst>
                                    <p:cond delay="0"/>
                                  </p:stCondLst>
                                  <p:childTnLst>
                                    <p:set>
                                      <p:cBhvr>
                                        <p:cTn id="95" dur="1" fill="hold">
                                          <p:stCondLst>
                                            <p:cond delay="0"/>
                                          </p:stCondLst>
                                        </p:cTn>
                                        <p:tgtEl>
                                          <p:spTgt spid="91"/>
                                        </p:tgtEl>
                                        <p:attrNameLst>
                                          <p:attrName>style.visibility</p:attrName>
                                        </p:attrNameLst>
                                      </p:cBhvr>
                                      <p:to>
                                        <p:strVal val="visible"/>
                                      </p:to>
                                    </p:set>
                                    <p:animEffect transition="in" filter="dissolve">
                                      <p:cBhvr>
                                        <p:cTn id="96" dur="500"/>
                                        <p:tgtEl>
                                          <p:spTgt spid="91"/>
                                        </p:tgtEl>
                                      </p:cBhvr>
                                    </p:animEffect>
                                  </p:childTnLst>
                                </p:cTn>
                              </p:par>
                              <p:par>
                                <p:cTn id="97" presetID="9" presetClass="entr" presetSubtype="0" fill="hold" nodeType="withEffect">
                                  <p:stCondLst>
                                    <p:cond delay="0"/>
                                  </p:stCondLst>
                                  <p:childTnLst>
                                    <p:set>
                                      <p:cBhvr>
                                        <p:cTn id="98" dur="1" fill="hold">
                                          <p:stCondLst>
                                            <p:cond delay="0"/>
                                          </p:stCondLst>
                                        </p:cTn>
                                        <p:tgtEl>
                                          <p:spTgt spid="66"/>
                                        </p:tgtEl>
                                        <p:attrNameLst>
                                          <p:attrName>style.visibility</p:attrName>
                                        </p:attrNameLst>
                                      </p:cBhvr>
                                      <p:to>
                                        <p:strVal val="visible"/>
                                      </p:to>
                                    </p:set>
                                    <p:animEffect transition="in" filter="dissolve">
                                      <p:cBhvr>
                                        <p:cTn id="99" dur="500"/>
                                        <p:tgtEl>
                                          <p:spTgt spid="66"/>
                                        </p:tgtEl>
                                      </p:cBhvr>
                                    </p:animEffect>
                                  </p:childTnLst>
                                </p:cTn>
                              </p:par>
                              <p:par>
                                <p:cTn id="100" presetID="9" presetClass="entr" presetSubtype="0" fill="hold" nodeType="withEffect">
                                  <p:stCondLst>
                                    <p:cond delay="0"/>
                                  </p:stCondLst>
                                  <p:childTnLst>
                                    <p:set>
                                      <p:cBhvr>
                                        <p:cTn id="101" dur="1" fill="hold">
                                          <p:stCondLst>
                                            <p:cond delay="0"/>
                                          </p:stCondLst>
                                        </p:cTn>
                                        <p:tgtEl>
                                          <p:spTgt spid="69"/>
                                        </p:tgtEl>
                                        <p:attrNameLst>
                                          <p:attrName>style.visibility</p:attrName>
                                        </p:attrNameLst>
                                      </p:cBhvr>
                                      <p:to>
                                        <p:strVal val="visible"/>
                                      </p:to>
                                    </p:set>
                                    <p:animEffect transition="in" filter="dissolve">
                                      <p:cBhvr>
                                        <p:cTn id="102" dur="500"/>
                                        <p:tgtEl>
                                          <p:spTgt spid="69"/>
                                        </p:tgtEl>
                                      </p:cBhvr>
                                    </p:animEffect>
                                  </p:childTnLst>
                                </p:cTn>
                              </p:par>
                              <p:par>
                                <p:cTn id="103" presetID="9" presetClass="entr" presetSubtype="0" fill="hold" nodeType="withEffect">
                                  <p:stCondLst>
                                    <p:cond delay="0"/>
                                  </p:stCondLst>
                                  <p:childTnLst>
                                    <p:set>
                                      <p:cBhvr>
                                        <p:cTn id="104" dur="1" fill="hold">
                                          <p:stCondLst>
                                            <p:cond delay="0"/>
                                          </p:stCondLst>
                                        </p:cTn>
                                        <p:tgtEl>
                                          <p:spTgt spid="67"/>
                                        </p:tgtEl>
                                        <p:attrNameLst>
                                          <p:attrName>style.visibility</p:attrName>
                                        </p:attrNameLst>
                                      </p:cBhvr>
                                      <p:to>
                                        <p:strVal val="visible"/>
                                      </p:to>
                                    </p:set>
                                    <p:animEffect transition="in" filter="dissolve">
                                      <p:cBhvr>
                                        <p:cTn id="105" dur="500"/>
                                        <p:tgtEl>
                                          <p:spTgt spid="67"/>
                                        </p:tgtEl>
                                      </p:cBhvr>
                                    </p:animEffect>
                                  </p:childTnLst>
                                </p:cTn>
                              </p:par>
                              <p:par>
                                <p:cTn id="106" presetID="9" presetClass="entr" presetSubtype="0" fill="hold" nodeType="withEffect">
                                  <p:stCondLst>
                                    <p:cond delay="0"/>
                                  </p:stCondLst>
                                  <p:childTnLst>
                                    <p:set>
                                      <p:cBhvr>
                                        <p:cTn id="107" dur="1" fill="hold">
                                          <p:stCondLst>
                                            <p:cond delay="0"/>
                                          </p:stCondLst>
                                        </p:cTn>
                                        <p:tgtEl>
                                          <p:spTgt spid="93"/>
                                        </p:tgtEl>
                                        <p:attrNameLst>
                                          <p:attrName>style.visibility</p:attrName>
                                        </p:attrNameLst>
                                      </p:cBhvr>
                                      <p:to>
                                        <p:strVal val="visible"/>
                                      </p:to>
                                    </p:set>
                                    <p:animEffect transition="in" filter="dissolve">
                                      <p:cBhvr>
                                        <p:cTn id="108" dur="500"/>
                                        <p:tgtEl>
                                          <p:spTgt spid="93"/>
                                        </p:tgtEl>
                                      </p:cBhvr>
                                    </p:animEffect>
                                  </p:childTnLst>
                                </p:cTn>
                              </p:par>
                              <p:par>
                                <p:cTn id="109" presetID="9" presetClass="entr" presetSubtype="0" fill="hold" nodeType="withEffect">
                                  <p:stCondLst>
                                    <p:cond delay="0"/>
                                  </p:stCondLst>
                                  <p:childTnLst>
                                    <p:set>
                                      <p:cBhvr>
                                        <p:cTn id="110" dur="1" fill="hold">
                                          <p:stCondLst>
                                            <p:cond delay="0"/>
                                          </p:stCondLst>
                                        </p:cTn>
                                        <p:tgtEl>
                                          <p:spTgt spid="89"/>
                                        </p:tgtEl>
                                        <p:attrNameLst>
                                          <p:attrName>style.visibility</p:attrName>
                                        </p:attrNameLst>
                                      </p:cBhvr>
                                      <p:to>
                                        <p:strVal val="visible"/>
                                      </p:to>
                                    </p:set>
                                    <p:animEffect transition="in" filter="dissolve">
                                      <p:cBhvr>
                                        <p:cTn id="111" dur="500"/>
                                        <p:tgtEl>
                                          <p:spTgt spid="89"/>
                                        </p:tgtEl>
                                      </p:cBhvr>
                                    </p:animEffect>
                                  </p:childTnLst>
                                </p:cTn>
                              </p:par>
                              <p:par>
                                <p:cTn id="112" presetID="9" presetClass="entr" presetSubtype="0" fill="hold" nodeType="withEffect">
                                  <p:stCondLst>
                                    <p:cond delay="0"/>
                                  </p:stCondLst>
                                  <p:childTnLst>
                                    <p:set>
                                      <p:cBhvr>
                                        <p:cTn id="113" dur="1" fill="hold">
                                          <p:stCondLst>
                                            <p:cond delay="0"/>
                                          </p:stCondLst>
                                        </p:cTn>
                                        <p:tgtEl>
                                          <p:spTgt spid="96"/>
                                        </p:tgtEl>
                                        <p:attrNameLst>
                                          <p:attrName>style.visibility</p:attrName>
                                        </p:attrNameLst>
                                      </p:cBhvr>
                                      <p:to>
                                        <p:strVal val="visible"/>
                                      </p:to>
                                    </p:set>
                                    <p:animEffect transition="in" filter="dissolve">
                                      <p:cBhvr>
                                        <p:cTn id="114" dur="500"/>
                                        <p:tgtEl>
                                          <p:spTgt spid="96"/>
                                        </p:tgtEl>
                                      </p:cBhvr>
                                    </p:animEffect>
                                  </p:childTnLst>
                                </p:cTn>
                              </p:par>
                              <p:par>
                                <p:cTn id="115" presetID="9" presetClass="entr" presetSubtype="0" fill="hold" nodeType="withEffect">
                                  <p:stCondLst>
                                    <p:cond delay="0"/>
                                  </p:stCondLst>
                                  <p:childTnLst>
                                    <p:set>
                                      <p:cBhvr>
                                        <p:cTn id="116" dur="1" fill="hold">
                                          <p:stCondLst>
                                            <p:cond delay="0"/>
                                          </p:stCondLst>
                                        </p:cTn>
                                        <p:tgtEl>
                                          <p:spTgt spid="95"/>
                                        </p:tgtEl>
                                        <p:attrNameLst>
                                          <p:attrName>style.visibility</p:attrName>
                                        </p:attrNameLst>
                                      </p:cBhvr>
                                      <p:to>
                                        <p:strVal val="visible"/>
                                      </p:to>
                                    </p:set>
                                    <p:animEffect transition="in" filter="dissolve">
                                      <p:cBhvr>
                                        <p:cTn id="117" dur="500"/>
                                        <p:tgtEl>
                                          <p:spTgt spid="95"/>
                                        </p:tgtEl>
                                      </p:cBhvr>
                                    </p:animEffect>
                                  </p:childTnLst>
                                </p:cTn>
                              </p:par>
                              <p:par>
                                <p:cTn id="118" presetID="9" presetClass="entr" presetSubtype="0" fill="hold" nodeType="withEffect">
                                  <p:stCondLst>
                                    <p:cond delay="0"/>
                                  </p:stCondLst>
                                  <p:childTnLst>
                                    <p:set>
                                      <p:cBhvr>
                                        <p:cTn id="119" dur="1" fill="hold">
                                          <p:stCondLst>
                                            <p:cond delay="0"/>
                                          </p:stCondLst>
                                        </p:cTn>
                                        <p:tgtEl>
                                          <p:spTgt spid="90"/>
                                        </p:tgtEl>
                                        <p:attrNameLst>
                                          <p:attrName>style.visibility</p:attrName>
                                        </p:attrNameLst>
                                      </p:cBhvr>
                                      <p:to>
                                        <p:strVal val="visible"/>
                                      </p:to>
                                    </p:set>
                                    <p:animEffect transition="in" filter="dissolve">
                                      <p:cBhvr>
                                        <p:cTn id="120"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78" grpId="0"/>
      <p:bldP spid="81" grpId="0"/>
      <p:bldP spid="82" grpId="0"/>
      <p:bldP spid="84" grpId="0"/>
      <p:bldP spid="86" grpId="0"/>
      <p:bldP spid="10" grpId="0" animBg="1"/>
      <p:bldP spid="11" grpId="0" animBg="1"/>
      <p:bldP spid="13" grpId="0" animBg="1"/>
      <p:bldP spid="9" grpId="0" animBg="1"/>
      <p:bldP spid="5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2879" y="326957"/>
            <a:ext cx="8701721" cy="830997"/>
          </a:xfrm>
          <a:prstGeom prst="rect">
            <a:avLst/>
          </a:prstGeom>
          <a:noFill/>
        </p:spPr>
        <p:txBody>
          <a:bodyPr wrap="square" rtlCol="0">
            <a:spAutoFit/>
          </a:bodyPr>
          <a:lstStyle/>
          <a:p>
            <a:r>
              <a:rPr lang="en-US" sz="2800" dirty="0">
                <a:solidFill>
                  <a:srgbClr val="FF0000"/>
                </a:solidFill>
                <a:latin typeface="Apple Chancery"/>
                <a:cs typeface="Apple Chancery"/>
              </a:rPr>
              <a:t>There is the problem from hell </a:t>
            </a:r>
            <a:r>
              <a:rPr lang="en-US" sz="2000" dirty="0">
                <a:solidFill>
                  <a:srgbClr val="000000"/>
                </a:solidFill>
                <a:latin typeface="Times New Roman"/>
                <a:cs typeface="Times New Roman"/>
              </a:rPr>
              <a:t>with the </a:t>
            </a:r>
            <a:r>
              <a:rPr lang="en-US" sz="2000" dirty="0">
                <a:solidFill>
                  <a:srgbClr val="0000FF"/>
                </a:solidFill>
                <a:latin typeface="Times New Roman"/>
                <a:cs typeface="Times New Roman"/>
              </a:rPr>
              <a:t>first mass </a:t>
            </a:r>
            <a:r>
              <a:rPr lang="en-US" sz="2000" dirty="0">
                <a:solidFill>
                  <a:srgbClr val="000000"/>
                </a:solidFill>
                <a:latin typeface="Times New Roman"/>
                <a:cs typeface="Times New Roman"/>
              </a:rPr>
              <a:t>running into a </a:t>
            </a:r>
            <a:r>
              <a:rPr lang="en-US" sz="2000" dirty="0">
                <a:solidFill>
                  <a:srgbClr val="0000FF"/>
                </a:solidFill>
                <a:latin typeface="Times New Roman"/>
                <a:cs typeface="Times New Roman"/>
              </a:rPr>
              <a:t>second mass </a:t>
            </a:r>
            <a:r>
              <a:rPr lang="en-US" sz="2000" dirty="0">
                <a:solidFill>
                  <a:srgbClr val="000000"/>
                </a:solidFill>
                <a:latin typeface="Times New Roman"/>
                <a:cs typeface="Times New Roman"/>
              </a:rPr>
              <a:t>in a perfectly inelastic collision.  </a:t>
            </a:r>
            <a:endParaRPr lang="en-US" sz="2400" dirty="0">
              <a:solidFill>
                <a:srgbClr val="0000FF"/>
              </a:solidFill>
              <a:latin typeface="Apple Chancery"/>
              <a:cs typeface="Apple Chancery"/>
            </a:endParaRPr>
          </a:p>
        </p:txBody>
      </p:sp>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8585201" y="6427113"/>
            <a:ext cx="444499" cy="276999"/>
          </a:xfrm>
          <a:prstGeom prst="rect">
            <a:avLst/>
          </a:prstGeom>
          <a:noFill/>
        </p:spPr>
        <p:txBody>
          <a:bodyPr wrap="square" rtlCol="0">
            <a:spAutoFit/>
          </a:bodyPr>
          <a:lstStyle/>
          <a:p>
            <a:r>
              <a:rPr lang="en-US" sz="1200" dirty="0">
                <a:latin typeface="Times New Roman"/>
                <a:cs typeface="Times New Roman"/>
              </a:rPr>
              <a:t>43.)</a:t>
            </a:r>
          </a:p>
        </p:txBody>
      </p:sp>
      <p:graphicFrame>
        <p:nvGraphicFramePr>
          <p:cNvPr id="45" name="Object 44"/>
          <p:cNvGraphicFramePr>
            <a:graphicFrameLocks noChangeAspect="1"/>
          </p:cNvGraphicFramePr>
          <p:nvPr/>
        </p:nvGraphicFramePr>
        <p:xfrm>
          <a:off x="76200" y="3298825"/>
          <a:ext cx="977900" cy="327025"/>
        </p:xfrm>
        <a:graphic>
          <a:graphicData uri="http://schemas.openxmlformats.org/presentationml/2006/ole">
            <mc:AlternateContent xmlns:mc="http://schemas.openxmlformats.org/markup-compatibility/2006">
              <mc:Choice xmlns:v="urn:schemas-microsoft-com:vml" Requires="v">
                <p:oleObj spid="_x0000_s12432" name="Equation" r:id="rId3" imgW="609600" imgH="203200" progId="Equation.DSMT4">
                  <p:embed/>
                </p:oleObj>
              </mc:Choice>
              <mc:Fallback>
                <p:oleObj name="Equation" r:id="rId3" imgW="609600" imgH="203200" progId="Equation.DSMT4">
                  <p:embed/>
                  <p:pic>
                    <p:nvPicPr>
                      <p:cNvPr id="45" name="Object 44"/>
                      <p:cNvPicPr/>
                      <p:nvPr/>
                    </p:nvPicPr>
                    <p:blipFill>
                      <a:blip r:embed="rId4"/>
                      <a:stretch>
                        <a:fillRect/>
                      </a:stretch>
                    </p:blipFill>
                    <p:spPr>
                      <a:xfrm>
                        <a:off x="76200" y="3298825"/>
                        <a:ext cx="977900" cy="327025"/>
                      </a:xfrm>
                      <a:prstGeom prst="rect">
                        <a:avLst/>
                      </a:prstGeom>
                    </p:spPr>
                  </p:pic>
                </p:oleObj>
              </mc:Fallback>
            </mc:AlternateContent>
          </a:graphicData>
        </a:graphic>
      </p:graphicFrame>
      <p:sp>
        <p:nvSpPr>
          <p:cNvPr id="47" name="Rectangle 46"/>
          <p:cNvSpPr/>
          <p:nvPr/>
        </p:nvSpPr>
        <p:spPr>
          <a:xfrm>
            <a:off x="482600" y="5519930"/>
            <a:ext cx="8547100" cy="127000"/>
          </a:xfrm>
          <a:prstGeom prst="rect">
            <a:avLst/>
          </a:prstGeom>
          <a:solidFill>
            <a:srgbClr val="FFFF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p:cNvSpPr/>
          <p:nvPr/>
        </p:nvSpPr>
        <p:spPr>
          <a:xfrm rot="5400000">
            <a:off x="250058" y="3636348"/>
            <a:ext cx="119913" cy="124409"/>
          </a:xfrm>
          <a:prstGeom prst="rect">
            <a:avLst/>
          </a:prstGeom>
          <a:solidFill>
            <a:srgbClr val="00F30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flipH="1">
            <a:off x="1982838" y="3698553"/>
            <a:ext cx="2361" cy="1793354"/>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20" name="Arc 19"/>
          <p:cNvSpPr/>
          <p:nvPr/>
        </p:nvSpPr>
        <p:spPr>
          <a:xfrm>
            <a:off x="240224" y="1953657"/>
            <a:ext cx="3552766" cy="3552766"/>
          </a:xfrm>
          <a:prstGeom prst="arc">
            <a:avLst>
              <a:gd name="adj1" fmla="val 5441629"/>
              <a:gd name="adj2" fmla="val 10824018"/>
            </a:avLst>
          </a:pr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7" name="Straight Connector 36"/>
          <p:cNvCxnSpPr/>
          <p:nvPr/>
        </p:nvCxnSpPr>
        <p:spPr>
          <a:xfrm flipH="1">
            <a:off x="482600" y="3698553"/>
            <a:ext cx="1500238" cy="0"/>
          </a:xfrm>
          <a:prstGeom prst="line">
            <a:avLst/>
          </a:prstGeom>
          <a:ln w="12700"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sp>
        <p:nvSpPr>
          <p:cNvPr id="7" name="Donut 6"/>
          <p:cNvSpPr/>
          <p:nvPr/>
        </p:nvSpPr>
        <p:spPr>
          <a:xfrm>
            <a:off x="4174067" y="4203702"/>
            <a:ext cx="1320799" cy="1320799"/>
          </a:xfrm>
          <a:prstGeom prst="donut">
            <a:avLst>
              <a:gd name="adj" fmla="val 3571"/>
            </a:avLst>
          </a:prstGeom>
          <a:solidFill>
            <a:srgbClr val="FF66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9" name="Freeform 8"/>
          <p:cNvSpPr/>
          <p:nvPr/>
        </p:nvSpPr>
        <p:spPr>
          <a:xfrm>
            <a:off x="1985433" y="5490633"/>
            <a:ext cx="2434167" cy="33867"/>
          </a:xfrm>
          <a:custGeom>
            <a:avLst/>
            <a:gdLst>
              <a:gd name="connsiteX0" fmla="*/ 0 w 2434167"/>
              <a:gd name="connsiteY0" fmla="*/ 33867 h 33867"/>
              <a:gd name="connsiteX1" fmla="*/ 21167 w 2434167"/>
              <a:gd name="connsiteY1" fmla="*/ 25400 h 33867"/>
              <a:gd name="connsiteX2" fmla="*/ 33867 w 2434167"/>
              <a:gd name="connsiteY2" fmla="*/ 21167 h 33867"/>
              <a:gd name="connsiteX3" fmla="*/ 101600 w 2434167"/>
              <a:gd name="connsiteY3" fmla="*/ 25400 h 33867"/>
              <a:gd name="connsiteX4" fmla="*/ 156634 w 2434167"/>
              <a:gd name="connsiteY4" fmla="*/ 21167 h 33867"/>
              <a:gd name="connsiteX5" fmla="*/ 169334 w 2434167"/>
              <a:gd name="connsiteY5" fmla="*/ 16934 h 33867"/>
              <a:gd name="connsiteX6" fmla="*/ 182034 w 2434167"/>
              <a:gd name="connsiteY6" fmla="*/ 21167 h 33867"/>
              <a:gd name="connsiteX7" fmla="*/ 224367 w 2434167"/>
              <a:gd name="connsiteY7" fmla="*/ 25400 h 33867"/>
              <a:gd name="connsiteX8" fmla="*/ 292100 w 2434167"/>
              <a:gd name="connsiteY8" fmla="*/ 21167 h 33867"/>
              <a:gd name="connsiteX9" fmla="*/ 304800 w 2434167"/>
              <a:gd name="connsiteY9" fmla="*/ 16934 h 33867"/>
              <a:gd name="connsiteX10" fmla="*/ 351367 w 2434167"/>
              <a:gd name="connsiteY10" fmla="*/ 21167 h 33867"/>
              <a:gd name="connsiteX11" fmla="*/ 397934 w 2434167"/>
              <a:gd name="connsiteY11" fmla="*/ 16934 h 33867"/>
              <a:gd name="connsiteX12" fmla="*/ 427567 w 2434167"/>
              <a:gd name="connsiteY12" fmla="*/ 12700 h 33867"/>
              <a:gd name="connsiteX13" fmla="*/ 499534 w 2434167"/>
              <a:gd name="connsiteY13" fmla="*/ 16934 h 33867"/>
              <a:gd name="connsiteX14" fmla="*/ 567267 w 2434167"/>
              <a:gd name="connsiteY14" fmla="*/ 12700 h 33867"/>
              <a:gd name="connsiteX15" fmla="*/ 584200 w 2434167"/>
              <a:gd name="connsiteY15" fmla="*/ 16934 h 33867"/>
              <a:gd name="connsiteX16" fmla="*/ 651934 w 2434167"/>
              <a:gd name="connsiteY16" fmla="*/ 21167 h 33867"/>
              <a:gd name="connsiteX17" fmla="*/ 728134 w 2434167"/>
              <a:gd name="connsiteY17" fmla="*/ 21167 h 33867"/>
              <a:gd name="connsiteX18" fmla="*/ 753534 w 2434167"/>
              <a:gd name="connsiteY18" fmla="*/ 12700 h 33867"/>
              <a:gd name="connsiteX19" fmla="*/ 766234 w 2434167"/>
              <a:gd name="connsiteY19" fmla="*/ 8467 h 33867"/>
              <a:gd name="connsiteX20" fmla="*/ 795867 w 2434167"/>
              <a:gd name="connsiteY20" fmla="*/ 12700 h 33867"/>
              <a:gd name="connsiteX21" fmla="*/ 838200 w 2434167"/>
              <a:gd name="connsiteY21" fmla="*/ 21167 h 33867"/>
              <a:gd name="connsiteX22" fmla="*/ 1066800 w 2434167"/>
              <a:gd name="connsiteY22" fmla="*/ 21167 h 33867"/>
              <a:gd name="connsiteX23" fmla="*/ 1079500 w 2434167"/>
              <a:gd name="connsiteY23" fmla="*/ 25400 h 33867"/>
              <a:gd name="connsiteX24" fmla="*/ 1104900 w 2434167"/>
              <a:gd name="connsiteY24" fmla="*/ 16934 h 33867"/>
              <a:gd name="connsiteX25" fmla="*/ 1117600 w 2434167"/>
              <a:gd name="connsiteY25" fmla="*/ 12700 h 33867"/>
              <a:gd name="connsiteX26" fmla="*/ 1172634 w 2434167"/>
              <a:gd name="connsiteY26" fmla="*/ 16934 h 33867"/>
              <a:gd name="connsiteX27" fmla="*/ 1185334 w 2434167"/>
              <a:gd name="connsiteY27" fmla="*/ 21167 h 33867"/>
              <a:gd name="connsiteX28" fmla="*/ 1291167 w 2434167"/>
              <a:gd name="connsiteY28" fmla="*/ 16934 h 33867"/>
              <a:gd name="connsiteX29" fmla="*/ 1329267 w 2434167"/>
              <a:gd name="connsiteY29" fmla="*/ 4234 h 33867"/>
              <a:gd name="connsiteX30" fmla="*/ 1341967 w 2434167"/>
              <a:gd name="connsiteY30" fmla="*/ 0 h 33867"/>
              <a:gd name="connsiteX31" fmla="*/ 1354667 w 2434167"/>
              <a:gd name="connsiteY31" fmla="*/ 8467 h 33867"/>
              <a:gd name="connsiteX32" fmla="*/ 1426634 w 2434167"/>
              <a:gd name="connsiteY32" fmla="*/ 8467 h 33867"/>
              <a:gd name="connsiteX33" fmla="*/ 1519767 w 2434167"/>
              <a:gd name="connsiteY33" fmla="*/ 12700 h 33867"/>
              <a:gd name="connsiteX34" fmla="*/ 1579034 w 2434167"/>
              <a:gd name="connsiteY34" fmla="*/ 16934 h 33867"/>
              <a:gd name="connsiteX35" fmla="*/ 1608667 w 2434167"/>
              <a:gd name="connsiteY35" fmla="*/ 25400 h 33867"/>
              <a:gd name="connsiteX36" fmla="*/ 1651000 w 2434167"/>
              <a:gd name="connsiteY36" fmla="*/ 21167 h 33867"/>
              <a:gd name="connsiteX37" fmla="*/ 1676400 w 2434167"/>
              <a:gd name="connsiteY37" fmla="*/ 12700 h 33867"/>
              <a:gd name="connsiteX38" fmla="*/ 1714500 w 2434167"/>
              <a:gd name="connsiteY38" fmla="*/ 4234 h 33867"/>
              <a:gd name="connsiteX39" fmla="*/ 1824567 w 2434167"/>
              <a:gd name="connsiteY39" fmla="*/ 12700 h 33867"/>
              <a:gd name="connsiteX40" fmla="*/ 1921934 w 2434167"/>
              <a:gd name="connsiteY40" fmla="*/ 16934 h 33867"/>
              <a:gd name="connsiteX41" fmla="*/ 1993900 w 2434167"/>
              <a:gd name="connsiteY41" fmla="*/ 12700 h 33867"/>
              <a:gd name="connsiteX42" fmla="*/ 2125134 w 2434167"/>
              <a:gd name="connsiteY42" fmla="*/ 8467 h 33867"/>
              <a:gd name="connsiteX43" fmla="*/ 2163234 w 2434167"/>
              <a:gd name="connsiteY43" fmla="*/ 4234 h 33867"/>
              <a:gd name="connsiteX44" fmla="*/ 2341034 w 2434167"/>
              <a:gd name="connsiteY44" fmla="*/ 12700 h 33867"/>
              <a:gd name="connsiteX45" fmla="*/ 2408767 w 2434167"/>
              <a:gd name="connsiteY45" fmla="*/ 16934 h 33867"/>
              <a:gd name="connsiteX46" fmla="*/ 2434167 w 2434167"/>
              <a:gd name="connsiteY46" fmla="*/ 12700 h 33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434167" h="33867">
                <a:moveTo>
                  <a:pt x="0" y="33867"/>
                </a:moveTo>
                <a:cubicBezTo>
                  <a:pt x="7056" y="31045"/>
                  <a:pt x="14052" y="28068"/>
                  <a:pt x="21167" y="25400"/>
                </a:cubicBezTo>
                <a:cubicBezTo>
                  <a:pt x="25345" y="23833"/>
                  <a:pt x="29405" y="21167"/>
                  <a:pt x="33867" y="21167"/>
                </a:cubicBezTo>
                <a:cubicBezTo>
                  <a:pt x="56489" y="21167"/>
                  <a:pt x="79022" y="23989"/>
                  <a:pt x="101600" y="25400"/>
                </a:cubicBezTo>
                <a:cubicBezTo>
                  <a:pt x="119945" y="23989"/>
                  <a:pt x="138377" y="23449"/>
                  <a:pt x="156634" y="21167"/>
                </a:cubicBezTo>
                <a:cubicBezTo>
                  <a:pt x="161062" y="20614"/>
                  <a:pt x="164872" y="16934"/>
                  <a:pt x="169334" y="16934"/>
                </a:cubicBezTo>
                <a:cubicBezTo>
                  <a:pt x="173796" y="16934"/>
                  <a:pt x="177624" y="20489"/>
                  <a:pt x="182034" y="21167"/>
                </a:cubicBezTo>
                <a:cubicBezTo>
                  <a:pt x="196050" y="23323"/>
                  <a:pt x="210256" y="23989"/>
                  <a:pt x="224367" y="25400"/>
                </a:cubicBezTo>
                <a:cubicBezTo>
                  <a:pt x="246945" y="23989"/>
                  <a:pt x="269603" y="23535"/>
                  <a:pt x="292100" y="21167"/>
                </a:cubicBezTo>
                <a:cubicBezTo>
                  <a:pt x="296538" y="20700"/>
                  <a:pt x="300338" y="16934"/>
                  <a:pt x="304800" y="16934"/>
                </a:cubicBezTo>
                <a:cubicBezTo>
                  <a:pt x="320386" y="16934"/>
                  <a:pt x="335845" y="19756"/>
                  <a:pt x="351367" y="21167"/>
                </a:cubicBezTo>
                <a:cubicBezTo>
                  <a:pt x="366889" y="19756"/>
                  <a:pt x="382443" y="18655"/>
                  <a:pt x="397934" y="16934"/>
                </a:cubicBezTo>
                <a:cubicBezTo>
                  <a:pt x="407851" y="15832"/>
                  <a:pt x="417589" y="12700"/>
                  <a:pt x="427567" y="12700"/>
                </a:cubicBezTo>
                <a:cubicBezTo>
                  <a:pt x="451597" y="12700"/>
                  <a:pt x="475545" y="15523"/>
                  <a:pt x="499534" y="16934"/>
                </a:cubicBezTo>
                <a:cubicBezTo>
                  <a:pt x="522112" y="15523"/>
                  <a:pt x="544645" y="12700"/>
                  <a:pt x="567267" y="12700"/>
                </a:cubicBezTo>
                <a:cubicBezTo>
                  <a:pt x="573085" y="12700"/>
                  <a:pt x="578411" y="16355"/>
                  <a:pt x="584200" y="16934"/>
                </a:cubicBezTo>
                <a:cubicBezTo>
                  <a:pt x="606710" y="19185"/>
                  <a:pt x="629356" y="19756"/>
                  <a:pt x="651934" y="21167"/>
                </a:cubicBezTo>
                <a:cubicBezTo>
                  <a:pt x="682472" y="31345"/>
                  <a:pt x="671055" y="29321"/>
                  <a:pt x="728134" y="21167"/>
                </a:cubicBezTo>
                <a:cubicBezTo>
                  <a:pt x="736969" y="19905"/>
                  <a:pt x="745067" y="15522"/>
                  <a:pt x="753534" y="12700"/>
                </a:cubicBezTo>
                <a:lnTo>
                  <a:pt x="766234" y="8467"/>
                </a:lnTo>
                <a:cubicBezTo>
                  <a:pt x="776112" y="9878"/>
                  <a:pt x="786041" y="10966"/>
                  <a:pt x="795867" y="12700"/>
                </a:cubicBezTo>
                <a:cubicBezTo>
                  <a:pt x="810039" y="15201"/>
                  <a:pt x="838200" y="21167"/>
                  <a:pt x="838200" y="21167"/>
                </a:cubicBezTo>
                <a:cubicBezTo>
                  <a:pt x="916039" y="19269"/>
                  <a:pt x="990345" y="11611"/>
                  <a:pt x="1066800" y="21167"/>
                </a:cubicBezTo>
                <a:cubicBezTo>
                  <a:pt x="1071228" y="21720"/>
                  <a:pt x="1075267" y="23989"/>
                  <a:pt x="1079500" y="25400"/>
                </a:cubicBezTo>
                <a:lnTo>
                  <a:pt x="1104900" y="16934"/>
                </a:lnTo>
                <a:lnTo>
                  <a:pt x="1117600" y="12700"/>
                </a:lnTo>
                <a:cubicBezTo>
                  <a:pt x="1135945" y="14111"/>
                  <a:pt x="1154377" y="14652"/>
                  <a:pt x="1172634" y="16934"/>
                </a:cubicBezTo>
                <a:cubicBezTo>
                  <a:pt x="1177062" y="17487"/>
                  <a:pt x="1180872" y="21167"/>
                  <a:pt x="1185334" y="21167"/>
                </a:cubicBezTo>
                <a:cubicBezTo>
                  <a:pt x="1220640" y="21167"/>
                  <a:pt x="1255889" y="18345"/>
                  <a:pt x="1291167" y="16934"/>
                </a:cubicBezTo>
                <a:lnTo>
                  <a:pt x="1329267" y="4234"/>
                </a:lnTo>
                <a:lnTo>
                  <a:pt x="1341967" y="0"/>
                </a:lnTo>
                <a:cubicBezTo>
                  <a:pt x="1346200" y="2822"/>
                  <a:pt x="1350116" y="6192"/>
                  <a:pt x="1354667" y="8467"/>
                </a:cubicBezTo>
                <a:cubicBezTo>
                  <a:pt x="1376971" y="19619"/>
                  <a:pt x="1403689" y="10106"/>
                  <a:pt x="1426634" y="8467"/>
                </a:cubicBezTo>
                <a:lnTo>
                  <a:pt x="1519767" y="12700"/>
                </a:lnTo>
                <a:cubicBezTo>
                  <a:pt x="1539543" y="13799"/>
                  <a:pt x="1559349" y="14747"/>
                  <a:pt x="1579034" y="16934"/>
                </a:cubicBezTo>
                <a:cubicBezTo>
                  <a:pt x="1587007" y="17820"/>
                  <a:pt x="1600640" y="22724"/>
                  <a:pt x="1608667" y="25400"/>
                </a:cubicBezTo>
                <a:cubicBezTo>
                  <a:pt x="1622778" y="23989"/>
                  <a:pt x="1637062" y="23780"/>
                  <a:pt x="1651000" y="21167"/>
                </a:cubicBezTo>
                <a:cubicBezTo>
                  <a:pt x="1659772" y="19522"/>
                  <a:pt x="1667649" y="14450"/>
                  <a:pt x="1676400" y="12700"/>
                </a:cubicBezTo>
                <a:cubicBezTo>
                  <a:pt x="1703272" y="7326"/>
                  <a:pt x="1690586" y="10212"/>
                  <a:pt x="1714500" y="4234"/>
                </a:cubicBezTo>
                <a:cubicBezTo>
                  <a:pt x="1768946" y="12011"/>
                  <a:pt x="1738923" y="8622"/>
                  <a:pt x="1824567" y="12700"/>
                </a:cubicBezTo>
                <a:lnTo>
                  <a:pt x="1921934" y="16934"/>
                </a:lnTo>
                <a:cubicBezTo>
                  <a:pt x="1957875" y="28913"/>
                  <a:pt x="1910948" y="15376"/>
                  <a:pt x="1993900" y="12700"/>
                </a:cubicBezTo>
                <a:lnTo>
                  <a:pt x="2125134" y="8467"/>
                </a:lnTo>
                <a:cubicBezTo>
                  <a:pt x="2137834" y="7056"/>
                  <a:pt x="2150458" y="3984"/>
                  <a:pt x="2163234" y="4234"/>
                </a:cubicBezTo>
                <a:cubicBezTo>
                  <a:pt x="2222556" y="5397"/>
                  <a:pt x="2341034" y="12700"/>
                  <a:pt x="2341034" y="12700"/>
                </a:cubicBezTo>
                <a:cubicBezTo>
                  <a:pt x="2379888" y="25652"/>
                  <a:pt x="2357554" y="22055"/>
                  <a:pt x="2408767" y="16934"/>
                </a:cubicBezTo>
                <a:cubicBezTo>
                  <a:pt x="2425483" y="11361"/>
                  <a:pt x="2417005" y="12700"/>
                  <a:pt x="2434167" y="12700"/>
                </a:cubicBezTo>
              </a:path>
            </a:pathLst>
          </a:custGeom>
          <a:ln>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 name="Straight Arrow Connector 10"/>
          <p:cNvCxnSpPr/>
          <p:nvPr/>
        </p:nvCxnSpPr>
        <p:spPr>
          <a:xfrm>
            <a:off x="1985433" y="5871628"/>
            <a:ext cx="2434167" cy="0"/>
          </a:xfrm>
          <a:prstGeom prst="straightConnector1">
            <a:avLst/>
          </a:prstGeom>
          <a:ln w="12700" cmpd="sng">
            <a:solidFill>
              <a:schemeClr val="tx1"/>
            </a:solidFill>
            <a:headEnd type="arrow"/>
            <a:tailEnd type="arrow"/>
          </a:ln>
          <a:effectLst/>
        </p:spPr>
        <p:style>
          <a:lnRef idx="2">
            <a:schemeClr val="accent1"/>
          </a:lnRef>
          <a:fillRef idx="0">
            <a:schemeClr val="accent1"/>
          </a:fillRef>
          <a:effectRef idx="1">
            <a:schemeClr val="accent1"/>
          </a:effectRef>
          <a:fontRef idx="minor">
            <a:schemeClr val="tx1"/>
          </a:fontRef>
        </p:style>
      </p:cxnSp>
      <p:sp>
        <p:nvSpPr>
          <p:cNvPr id="14" name="Rectangle 13"/>
          <p:cNvSpPr/>
          <p:nvPr/>
        </p:nvSpPr>
        <p:spPr>
          <a:xfrm>
            <a:off x="2709332" y="5786967"/>
            <a:ext cx="1083657" cy="1858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4" name="Object 53"/>
          <p:cNvGraphicFramePr>
            <a:graphicFrameLocks noChangeAspect="1"/>
          </p:cNvGraphicFramePr>
          <p:nvPr/>
        </p:nvGraphicFramePr>
        <p:xfrm>
          <a:off x="2792941" y="5748597"/>
          <a:ext cx="876300" cy="246062"/>
        </p:xfrm>
        <a:graphic>
          <a:graphicData uri="http://schemas.openxmlformats.org/presentationml/2006/ole">
            <mc:AlternateContent xmlns:mc="http://schemas.openxmlformats.org/markup-compatibility/2006">
              <mc:Choice xmlns:v="urn:schemas-microsoft-com:vml" Requires="v">
                <p:oleObj spid="_x0000_s12433" name="Equation" r:id="rId5" imgW="546100" imgH="152400" progId="Equation.DSMT4">
                  <p:embed/>
                </p:oleObj>
              </mc:Choice>
              <mc:Fallback>
                <p:oleObj name="Equation" r:id="rId5" imgW="546100" imgH="152400" progId="Equation.DSMT4">
                  <p:embed/>
                  <p:pic>
                    <p:nvPicPr>
                      <p:cNvPr id="54" name="Object 53"/>
                      <p:cNvPicPr/>
                      <p:nvPr/>
                    </p:nvPicPr>
                    <p:blipFill>
                      <a:blip r:embed="rId6"/>
                      <a:stretch>
                        <a:fillRect/>
                      </a:stretch>
                    </p:blipFill>
                    <p:spPr>
                      <a:xfrm>
                        <a:off x="2792941" y="5748597"/>
                        <a:ext cx="876300" cy="246062"/>
                      </a:xfrm>
                      <a:prstGeom prst="rect">
                        <a:avLst/>
                      </a:prstGeom>
                    </p:spPr>
                  </p:pic>
                </p:oleObj>
              </mc:Fallback>
            </mc:AlternateContent>
          </a:graphicData>
        </a:graphic>
      </p:graphicFrame>
      <p:graphicFrame>
        <p:nvGraphicFramePr>
          <p:cNvPr id="69" name="Object 68"/>
          <p:cNvGraphicFramePr>
            <a:graphicFrameLocks noChangeAspect="1"/>
          </p:cNvGraphicFramePr>
          <p:nvPr/>
        </p:nvGraphicFramePr>
        <p:xfrm>
          <a:off x="2709332" y="5162020"/>
          <a:ext cx="733425" cy="328613"/>
        </p:xfrm>
        <a:graphic>
          <a:graphicData uri="http://schemas.openxmlformats.org/presentationml/2006/ole">
            <mc:AlternateContent xmlns:mc="http://schemas.openxmlformats.org/markup-compatibility/2006">
              <mc:Choice xmlns:v="urn:schemas-microsoft-com:vml" Requires="v">
                <p:oleObj spid="_x0000_s12434" name="Equation" r:id="rId7" imgW="457200" imgH="203200" progId="Equation.DSMT4">
                  <p:embed/>
                </p:oleObj>
              </mc:Choice>
              <mc:Fallback>
                <p:oleObj name="Equation" r:id="rId7" imgW="457200" imgH="203200" progId="Equation.DSMT4">
                  <p:embed/>
                  <p:pic>
                    <p:nvPicPr>
                      <p:cNvPr id="69" name="Object 68"/>
                      <p:cNvPicPr/>
                      <p:nvPr/>
                    </p:nvPicPr>
                    <p:blipFill>
                      <a:blip r:embed="rId8"/>
                      <a:stretch>
                        <a:fillRect/>
                      </a:stretch>
                    </p:blipFill>
                    <p:spPr>
                      <a:xfrm>
                        <a:off x="2709332" y="5162020"/>
                        <a:ext cx="733425" cy="328613"/>
                      </a:xfrm>
                      <a:prstGeom prst="rect">
                        <a:avLst/>
                      </a:prstGeom>
                    </p:spPr>
                  </p:pic>
                </p:oleObj>
              </mc:Fallback>
            </mc:AlternateContent>
          </a:graphicData>
        </a:graphic>
      </p:graphicFrame>
      <p:sp>
        <p:nvSpPr>
          <p:cNvPr id="19" name="Freeform 18"/>
          <p:cNvSpPr/>
          <p:nvPr/>
        </p:nvSpPr>
        <p:spPr>
          <a:xfrm>
            <a:off x="5549900" y="5518150"/>
            <a:ext cx="1171575" cy="57150"/>
          </a:xfrm>
          <a:custGeom>
            <a:avLst/>
            <a:gdLst>
              <a:gd name="connsiteX0" fmla="*/ 0 w 1171575"/>
              <a:gd name="connsiteY0" fmla="*/ 3175 h 57150"/>
              <a:gd name="connsiteX1" fmla="*/ 149225 w 1171575"/>
              <a:gd name="connsiteY1" fmla="*/ 53975 h 57150"/>
              <a:gd name="connsiteX2" fmla="*/ 1022350 w 1171575"/>
              <a:gd name="connsiteY2" fmla="*/ 57150 h 57150"/>
              <a:gd name="connsiteX3" fmla="*/ 1171575 w 1171575"/>
              <a:gd name="connsiteY3" fmla="*/ 0 h 57150"/>
              <a:gd name="connsiteX4" fmla="*/ 0 w 1171575"/>
              <a:gd name="connsiteY4" fmla="*/ 3175 h 57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575" h="57150">
                <a:moveTo>
                  <a:pt x="0" y="3175"/>
                </a:moveTo>
                <a:lnTo>
                  <a:pt x="149225" y="53975"/>
                </a:lnTo>
                <a:lnTo>
                  <a:pt x="1022350" y="57150"/>
                </a:lnTo>
                <a:lnTo>
                  <a:pt x="1171575" y="0"/>
                </a:lnTo>
                <a:lnTo>
                  <a:pt x="0" y="3175"/>
                </a:lnTo>
                <a:close/>
              </a:path>
            </a:pathLst>
          </a:cu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70" name="Object 69"/>
          <p:cNvGraphicFramePr>
            <a:graphicFrameLocks noChangeAspect="1"/>
          </p:cNvGraphicFramePr>
          <p:nvPr/>
        </p:nvGraphicFramePr>
        <p:xfrm>
          <a:off x="5846763" y="5149850"/>
          <a:ext cx="528637" cy="328613"/>
        </p:xfrm>
        <a:graphic>
          <a:graphicData uri="http://schemas.openxmlformats.org/presentationml/2006/ole">
            <mc:AlternateContent xmlns:mc="http://schemas.openxmlformats.org/markup-compatibility/2006">
              <mc:Choice xmlns:v="urn:schemas-microsoft-com:vml" Requires="v">
                <p:oleObj spid="_x0000_s12435" name="Equation" r:id="rId9" imgW="330200" imgH="203200" progId="Equation.DSMT4">
                  <p:embed/>
                </p:oleObj>
              </mc:Choice>
              <mc:Fallback>
                <p:oleObj name="Equation" r:id="rId9" imgW="330200" imgH="203200" progId="Equation.DSMT4">
                  <p:embed/>
                  <p:pic>
                    <p:nvPicPr>
                      <p:cNvPr id="70" name="Object 69"/>
                      <p:cNvPicPr/>
                      <p:nvPr/>
                    </p:nvPicPr>
                    <p:blipFill>
                      <a:blip r:embed="rId10"/>
                      <a:stretch>
                        <a:fillRect/>
                      </a:stretch>
                    </p:blipFill>
                    <p:spPr>
                      <a:xfrm>
                        <a:off x="5846763" y="5149850"/>
                        <a:ext cx="528637" cy="328613"/>
                      </a:xfrm>
                      <a:prstGeom prst="rect">
                        <a:avLst/>
                      </a:prstGeom>
                    </p:spPr>
                  </p:pic>
                </p:oleObj>
              </mc:Fallback>
            </mc:AlternateContent>
          </a:graphicData>
        </a:graphic>
      </p:graphicFrame>
      <p:graphicFrame>
        <p:nvGraphicFramePr>
          <p:cNvPr id="72" name="Object 71"/>
          <p:cNvGraphicFramePr>
            <a:graphicFrameLocks noChangeAspect="1"/>
          </p:cNvGraphicFramePr>
          <p:nvPr/>
        </p:nvGraphicFramePr>
        <p:xfrm>
          <a:off x="6824662" y="5690118"/>
          <a:ext cx="896938" cy="266700"/>
        </p:xfrm>
        <a:graphic>
          <a:graphicData uri="http://schemas.openxmlformats.org/presentationml/2006/ole">
            <mc:AlternateContent xmlns:mc="http://schemas.openxmlformats.org/markup-compatibility/2006">
              <mc:Choice xmlns:v="urn:schemas-microsoft-com:vml" Requires="v">
                <p:oleObj spid="_x0000_s12436" name="Equation" r:id="rId11" imgW="558800" imgH="165100" progId="Equation.DSMT4">
                  <p:embed/>
                </p:oleObj>
              </mc:Choice>
              <mc:Fallback>
                <p:oleObj name="Equation" r:id="rId11" imgW="558800" imgH="165100" progId="Equation.DSMT4">
                  <p:embed/>
                  <p:pic>
                    <p:nvPicPr>
                      <p:cNvPr id="72" name="Object 71"/>
                      <p:cNvPicPr/>
                      <p:nvPr/>
                    </p:nvPicPr>
                    <p:blipFill>
                      <a:blip r:embed="rId12"/>
                      <a:stretch>
                        <a:fillRect/>
                      </a:stretch>
                    </p:blipFill>
                    <p:spPr>
                      <a:xfrm>
                        <a:off x="6824662" y="5690118"/>
                        <a:ext cx="896938" cy="266700"/>
                      </a:xfrm>
                      <a:prstGeom prst="rect">
                        <a:avLst/>
                      </a:prstGeom>
                    </p:spPr>
                  </p:pic>
                </p:oleObj>
              </mc:Fallback>
            </mc:AlternateContent>
          </a:graphicData>
        </a:graphic>
      </p:graphicFrame>
      <p:graphicFrame>
        <p:nvGraphicFramePr>
          <p:cNvPr id="73" name="Object 72"/>
          <p:cNvGraphicFramePr>
            <a:graphicFrameLocks noChangeAspect="1"/>
          </p:cNvGraphicFramePr>
          <p:nvPr>
            <p:extLst>
              <p:ext uri="{D42A27DB-BD31-4B8C-83A1-F6EECF244321}">
                <p14:modId xmlns:p14="http://schemas.microsoft.com/office/powerpoint/2010/main" val="3637643092"/>
              </p:ext>
            </p:extLst>
          </p:nvPr>
        </p:nvGraphicFramePr>
        <p:xfrm>
          <a:off x="6702425" y="4606925"/>
          <a:ext cx="1095375" cy="760413"/>
        </p:xfrm>
        <a:graphic>
          <a:graphicData uri="http://schemas.openxmlformats.org/presentationml/2006/ole">
            <mc:AlternateContent xmlns:mc="http://schemas.openxmlformats.org/markup-compatibility/2006">
              <mc:Choice xmlns:v="urn:schemas-microsoft-com:vml" Requires="v">
                <p:oleObj spid="_x0000_s12437" name="Equation" r:id="rId13" imgW="685800" imgH="469900" progId="Equation.DSMT4">
                  <p:embed/>
                </p:oleObj>
              </mc:Choice>
              <mc:Fallback>
                <p:oleObj name="Equation" r:id="rId13" imgW="685800" imgH="469900" progId="Equation.DSMT4">
                  <p:embed/>
                  <p:pic>
                    <p:nvPicPr>
                      <p:cNvPr id="73" name="Object 72"/>
                      <p:cNvPicPr/>
                      <p:nvPr/>
                    </p:nvPicPr>
                    <p:blipFill>
                      <a:blip r:embed="rId14"/>
                      <a:stretch>
                        <a:fillRect/>
                      </a:stretch>
                    </p:blipFill>
                    <p:spPr>
                      <a:xfrm>
                        <a:off x="6702425" y="4606925"/>
                        <a:ext cx="1095375" cy="760413"/>
                      </a:xfrm>
                      <a:prstGeom prst="rect">
                        <a:avLst/>
                      </a:prstGeom>
                    </p:spPr>
                  </p:pic>
                </p:oleObj>
              </mc:Fallback>
            </mc:AlternateContent>
          </a:graphicData>
        </a:graphic>
      </p:graphicFrame>
      <p:sp>
        <p:nvSpPr>
          <p:cNvPr id="22" name="Right Triangle 21"/>
          <p:cNvSpPr/>
          <p:nvPr/>
        </p:nvSpPr>
        <p:spPr>
          <a:xfrm>
            <a:off x="8788400" y="4720185"/>
            <a:ext cx="228601" cy="804315"/>
          </a:xfrm>
          <a:prstGeom prst="rtTriangle">
            <a:avLst/>
          </a:prstGeom>
          <a:solidFill>
            <a:srgbClr val="0000FF"/>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Freeform 24"/>
          <p:cNvSpPr/>
          <p:nvPr/>
        </p:nvSpPr>
        <p:spPr>
          <a:xfrm>
            <a:off x="8477250" y="4962525"/>
            <a:ext cx="304800" cy="501650"/>
          </a:xfrm>
          <a:custGeom>
            <a:avLst/>
            <a:gdLst>
              <a:gd name="connsiteX0" fmla="*/ 304800 w 304800"/>
              <a:gd name="connsiteY0" fmla="*/ 282575 h 501650"/>
              <a:gd name="connsiteX1" fmla="*/ 263525 w 304800"/>
              <a:gd name="connsiteY1" fmla="*/ 285750 h 501650"/>
              <a:gd name="connsiteX2" fmla="*/ 206375 w 304800"/>
              <a:gd name="connsiteY2" fmla="*/ 9525 h 501650"/>
              <a:gd name="connsiteX3" fmla="*/ 180975 w 304800"/>
              <a:gd name="connsiteY3" fmla="*/ 495300 h 501650"/>
              <a:gd name="connsiteX4" fmla="*/ 104775 w 304800"/>
              <a:gd name="connsiteY4" fmla="*/ 6350 h 501650"/>
              <a:gd name="connsiteX5" fmla="*/ 82550 w 304800"/>
              <a:gd name="connsiteY5" fmla="*/ 501650 h 501650"/>
              <a:gd name="connsiteX6" fmla="*/ 12700 w 304800"/>
              <a:gd name="connsiteY6" fmla="*/ 0 h 501650"/>
              <a:gd name="connsiteX7" fmla="*/ 0 w 304800"/>
              <a:gd name="connsiteY7" fmla="*/ 333375 h 50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4800" h="501650">
                <a:moveTo>
                  <a:pt x="304800" y="282575"/>
                </a:moveTo>
                <a:lnTo>
                  <a:pt x="263525" y="285750"/>
                </a:lnTo>
                <a:lnTo>
                  <a:pt x="206375" y="9525"/>
                </a:lnTo>
                <a:lnTo>
                  <a:pt x="180975" y="495300"/>
                </a:lnTo>
                <a:lnTo>
                  <a:pt x="104775" y="6350"/>
                </a:lnTo>
                <a:lnTo>
                  <a:pt x="82550" y="501650"/>
                </a:lnTo>
                <a:lnTo>
                  <a:pt x="12700" y="0"/>
                </a:lnTo>
                <a:lnTo>
                  <a:pt x="0" y="333375"/>
                </a:ln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74" name="Object 73"/>
          <p:cNvGraphicFramePr>
            <a:graphicFrameLocks noChangeAspect="1"/>
          </p:cNvGraphicFramePr>
          <p:nvPr/>
        </p:nvGraphicFramePr>
        <p:xfrm>
          <a:off x="7721600" y="4364038"/>
          <a:ext cx="1308100" cy="266700"/>
        </p:xfrm>
        <a:graphic>
          <a:graphicData uri="http://schemas.openxmlformats.org/presentationml/2006/ole">
            <mc:AlternateContent xmlns:mc="http://schemas.openxmlformats.org/markup-compatibility/2006">
              <mc:Choice xmlns:v="urn:schemas-microsoft-com:vml" Requires="v">
                <p:oleObj spid="_x0000_s12438" name="Equation" r:id="rId15" imgW="812800" imgH="165100" progId="Equation.DSMT4">
                  <p:embed/>
                </p:oleObj>
              </mc:Choice>
              <mc:Fallback>
                <p:oleObj name="Equation" r:id="rId15" imgW="812800" imgH="165100" progId="Equation.DSMT4">
                  <p:embed/>
                  <p:pic>
                    <p:nvPicPr>
                      <p:cNvPr id="74" name="Object 73"/>
                      <p:cNvPicPr/>
                      <p:nvPr/>
                    </p:nvPicPr>
                    <p:blipFill>
                      <a:blip r:embed="rId16"/>
                      <a:stretch>
                        <a:fillRect/>
                      </a:stretch>
                    </p:blipFill>
                    <p:spPr>
                      <a:xfrm>
                        <a:off x="7721600" y="4364038"/>
                        <a:ext cx="1308100" cy="266700"/>
                      </a:xfrm>
                      <a:prstGeom prst="rect">
                        <a:avLst/>
                      </a:prstGeom>
                    </p:spPr>
                  </p:pic>
                </p:oleObj>
              </mc:Fallback>
            </mc:AlternateContent>
          </a:graphicData>
        </a:graphic>
      </p:graphicFrame>
      <p:graphicFrame>
        <p:nvGraphicFramePr>
          <p:cNvPr id="29" name="Object 28"/>
          <p:cNvGraphicFramePr>
            <a:graphicFrameLocks noChangeAspect="1"/>
          </p:cNvGraphicFramePr>
          <p:nvPr/>
        </p:nvGraphicFramePr>
        <p:xfrm>
          <a:off x="5549900" y="5727959"/>
          <a:ext cx="974725" cy="266700"/>
        </p:xfrm>
        <a:graphic>
          <a:graphicData uri="http://schemas.openxmlformats.org/presentationml/2006/ole">
            <mc:AlternateContent xmlns:mc="http://schemas.openxmlformats.org/markup-compatibility/2006">
              <mc:Choice xmlns:v="urn:schemas-microsoft-com:vml" Requires="v">
                <p:oleObj spid="_x0000_s12439" name="Equation" r:id="rId17" imgW="609600" imgH="165100" progId="Equation.DSMT4">
                  <p:embed/>
                </p:oleObj>
              </mc:Choice>
              <mc:Fallback>
                <p:oleObj name="Equation" r:id="rId17" imgW="609600" imgH="165100" progId="Equation.DSMT4">
                  <p:embed/>
                  <p:pic>
                    <p:nvPicPr>
                      <p:cNvPr id="29" name="Object 28"/>
                      <p:cNvPicPr/>
                      <p:nvPr/>
                    </p:nvPicPr>
                    <p:blipFill>
                      <a:blip r:embed="rId18"/>
                      <a:stretch>
                        <a:fillRect/>
                      </a:stretch>
                    </p:blipFill>
                    <p:spPr>
                      <a:xfrm>
                        <a:off x="5549900" y="5727959"/>
                        <a:ext cx="974725" cy="266700"/>
                      </a:xfrm>
                      <a:prstGeom prst="rect">
                        <a:avLst/>
                      </a:prstGeom>
                    </p:spPr>
                  </p:pic>
                </p:oleObj>
              </mc:Fallback>
            </mc:AlternateContent>
          </a:graphicData>
        </a:graphic>
      </p:graphicFrame>
      <p:graphicFrame>
        <p:nvGraphicFramePr>
          <p:cNvPr id="30" name="Object 29"/>
          <p:cNvGraphicFramePr>
            <a:graphicFrameLocks noChangeAspect="1"/>
          </p:cNvGraphicFramePr>
          <p:nvPr/>
        </p:nvGraphicFramePr>
        <p:xfrm>
          <a:off x="7931150" y="5727700"/>
          <a:ext cx="1096963" cy="266700"/>
        </p:xfrm>
        <a:graphic>
          <a:graphicData uri="http://schemas.openxmlformats.org/presentationml/2006/ole">
            <mc:AlternateContent xmlns:mc="http://schemas.openxmlformats.org/markup-compatibility/2006">
              <mc:Choice xmlns:v="urn:schemas-microsoft-com:vml" Requires="v">
                <p:oleObj spid="_x0000_s12440" name="Equation" r:id="rId19" imgW="685800" imgH="165100" progId="Equation.DSMT4">
                  <p:embed/>
                </p:oleObj>
              </mc:Choice>
              <mc:Fallback>
                <p:oleObj name="Equation" r:id="rId19" imgW="685800" imgH="165100" progId="Equation.DSMT4">
                  <p:embed/>
                  <p:pic>
                    <p:nvPicPr>
                      <p:cNvPr id="30" name="Object 29"/>
                      <p:cNvPicPr/>
                      <p:nvPr/>
                    </p:nvPicPr>
                    <p:blipFill>
                      <a:blip r:embed="rId20"/>
                      <a:stretch>
                        <a:fillRect/>
                      </a:stretch>
                    </p:blipFill>
                    <p:spPr>
                      <a:xfrm>
                        <a:off x="7931150" y="5727700"/>
                        <a:ext cx="1096963" cy="266700"/>
                      </a:xfrm>
                      <a:prstGeom prst="rect">
                        <a:avLst/>
                      </a:prstGeom>
                    </p:spPr>
                  </p:pic>
                </p:oleObj>
              </mc:Fallback>
            </mc:AlternateContent>
          </a:graphicData>
        </a:graphic>
      </p:graphicFrame>
      <p:cxnSp>
        <p:nvCxnSpPr>
          <p:cNvPr id="3" name="Straight Arrow Connector 2"/>
          <p:cNvCxnSpPr/>
          <p:nvPr/>
        </p:nvCxnSpPr>
        <p:spPr>
          <a:xfrm>
            <a:off x="6887633" y="5575300"/>
            <a:ext cx="655108" cy="0"/>
          </a:xfrm>
          <a:prstGeom prst="straightConnector1">
            <a:avLst/>
          </a:prstGeom>
          <a:ln w="5715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3" name="Object 32"/>
          <p:cNvGraphicFramePr>
            <a:graphicFrameLocks noChangeAspect="1"/>
          </p:cNvGraphicFramePr>
          <p:nvPr/>
        </p:nvGraphicFramePr>
        <p:xfrm>
          <a:off x="2220913" y="4941888"/>
          <a:ext cx="1711325" cy="266700"/>
        </p:xfrm>
        <a:graphic>
          <a:graphicData uri="http://schemas.openxmlformats.org/presentationml/2006/ole">
            <mc:AlternateContent xmlns:mc="http://schemas.openxmlformats.org/markup-compatibility/2006">
              <mc:Choice xmlns:v="urn:schemas-microsoft-com:vml" Requires="v">
                <p:oleObj spid="_x0000_s12441" name="Equation" r:id="rId21" imgW="1066800" imgH="165100" progId="Equation.DSMT4">
                  <p:embed/>
                </p:oleObj>
              </mc:Choice>
              <mc:Fallback>
                <p:oleObj name="Equation" r:id="rId21" imgW="1066800" imgH="165100" progId="Equation.DSMT4">
                  <p:embed/>
                  <p:pic>
                    <p:nvPicPr>
                      <p:cNvPr id="33" name="Object 32"/>
                      <p:cNvPicPr/>
                      <p:nvPr/>
                    </p:nvPicPr>
                    <p:blipFill>
                      <a:blip r:embed="rId22"/>
                      <a:stretch>
                        <a:fillRect/>
                      </a:stretch>
                    </p:blipFill>
                    <p:spPr>
                      <a:xfrm>
                        <a:off x="2220913" y="4941888"/>
                        <a:ext cx="1711325" cy="266700"/>
                      </a:xfrm>
                      <a:prstGeom prst="rect">
                        <a:avLst/>
                      </a:prstGeom>
                    </p:spPr>
                  </p:pic>
                </p:oleObj>
              </mc:Fallback>
            </mc:AlternateContent>
          </a:graphicData>
        </a:graphic>
      </p:graphicFrame>
      <p:graphicFrame>
        <p:nvGraphicFramePr>
          <p:cNvPr id="34" name="Object 33"/>
          <p:cNvGraphicFramePr>
            <a:graphicFrameLocks noChangeAspect="1"/>
          </p:cNvGraphicFramePr>
          <p:nvPr/>
        </p:nvGraphicFramePr>
        <p:xfrm>
          <a:off x="1993900" y="4268788"/>
          <a:ext cx="1079500" cy="327025"/>
        </p:xfrm>
        <a:graphic>
          <a:graphicData uri="http://schemas.openxmlformats.org/presentationml/2006/ole">
            <mc:AlternateContent xmlns:mc="http://schemas.openxmlformats.org/markup-compatibility/2006">
              <mc:Choice xmlns:v="urn:schemas-microsoft-com:vml" Requires="v">
                <p:oleObj spid="_x0000_s12442" name="Equation" r:id="rId23" imgW="673100" imgH="203200" progId="Equation.DSMT4">
                  <p:embed/>
                </p:oleObj>
              </mc:Choice>
              <mc:Fallback>
                <p:oleObj name="Equation" r:id="rId23" imgW="673100" imgH="203200" progId="Equation.DSMT4">
                  <p:embed/>
                  <p:pic>
                    <p:nvPicPr>
                      <p:cNvPr id="34" name="Object 33"/>
                      <p:cNvPicPr/>
                      <p:nvPr/>
                    </p:nvPicPr>
                    <p:blipFill>
                      <a:blip r:embed="rId24"/>
                      <a:stretch>
                        <a:fillRect/>
                      </a:stretch>
                    </p:blipFill>
                    <p:spPr>
                      <a:xfrm>
                        <a:off x="1993900" y="4268788"/>
                        <a:ext cx="1079500" cy="327025"/>
                      </a:xfrm>
                      <a:prstGeom prst="rect">
                        <a:avLst/>
                      </a:prstGeom>
                    </p:spPr>
                  </p:pic>
                </p:oleObj>
              </mc:Fallback>
            </mc:AlternateContent>
          </a:graphicData>
        </a:graphic>
      </p:graphicFrame>
      <p:cxnSp>
        <p:nvCxnSpPr>
          <p:cNvPr id="35" name="Straight Arrow Connector 34"/>
          <p:cNvCxnSpPr>
            <a:endCxn id="7" idx="7"/>
          </p:cNvCxnSpPr>
          <p:nvPr/>
        </p:nvCxnSpPr>
        <p:spPr>
          <a:xfrm flipV="1">
            <a:off x="4839758" y="4397129"/>
            <a:ext cx="461681" cy="519359"/>
          </a:xfrm>
          <a:prstGeom prst="straightConnector1">
            <a:avLst/>
          </a:prstGeom>
          <a:ln w="12700" cmpd="sng">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8" name="Object 37"/>
          <p:cNvGraphicFramePr>
            <a:graphicFrameLocks noChangeAspect="1"/>
          </p:cNvGraphicFramePr>
          <p:nvPr/>
        </p:nvGraphicFramePr>
        <p:xfrm>
          <a:off x="4503738" y="4611688"/>
          <a:ext cx="1162050" cy="328612"/>
        </p:xfrm>
        <a:graphic>
          <a:graphicData uri="http://schemas.openxmlformats.org/presentationml/2006/ole">
            <mc:AlternateContent xmlns:mc="http://schemas.openxmlformats.org/markup-compatibility/2006">
              <mc:Choice xmlns:v="urn:schemas-microsoft-com:vml" Requires="v">
                <p:oleObj spid="_x0000_s12443" name="Equation" r:id="rId25" imgW="723900" imgH="203200" progId="Equation.DSMT4">
                  <p:embed/>
                </p:oleObj>
              </mc:Choice>
              <mc:Fallback>
                <p:oleObj name="Equation" r:id="rId25" imgW="723900" imgH="203200" progId="Equation.DSMT4">
                  <p:embed/>
                  <p:pic>
                    <p:nvPicPr>
                      <p:cNvPr id="38" name="Object 37"/>
                      <p:cNvPicPr/>
                      <p:nvPr/>
                    </p:nvPicPr>
                    <p:blipFill>
                      <a:blip r:embed="rId26"/>
                      <a:stretch>
                        <a:fillRect/>
                      </a:stretch>
                    </p:blipFill>
                    <p:spPr>
                      <a:xfrm>
                        <a:off x="4503738" y="4611688"/>
                        <a:ext cx="1162050" cy="328612"/>
                      </a:xfrm>
                      <a:prstGeom prst="rect">
                        <a:avLst/>
                      </a:prstGeom>
                    </p:spPr>
                  </p:pic>
                </p:oleObj>
              </mc:Fallback>
            </mc:AlternateContent>
          </a:graphicData>
        </a:graphic>
      </p:graphicFrame>
      <p:sp>
        <p:nvSpPr>
          <p:cNvPr id="36" name="Rectangle 35"/>
          <p:cNvSpPr/>
          <p:nvPr/>
        </p:nvSpPr>
        <p:spPr>
          <a:xfrm rot="5400000">
            <a:off x="1925476" y="5368472"/>
            <a:ext cx="119913" cy="124409"/>
          </a:xfrm>
          <a:prstGeom prst="rect">
            <a:avLst/>
          </a:prstGeom>
          <a:solidFill>
            <a:srgbClr val="FF0000"/>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39" name="Object 38"/>
          <p:cNvGraphicFramePr>
            <a:graphicFrameLocks noChangeAspect="1"/>
          </p:cNvGraphicFramePr>
          <p:nvPr/>
        </p:nvGraphicFramePr>
        <p:xfrm>
          <a:off x="973138" y="4973638"/>
          <a:ext cx="998537" cy="327025"/>
        </p:xfrm>
        <a:graphic>
          <a:graphicData uri="http://schemas.openxmlformats.org/presentationml/2006/ole">
            <mc:AlternateContent xmlns:mc="http://schemas.openxmlformats.org/markup-compatibility/2006">
              <mc:Choice xmlns:v="urn:schemas-microsoft-com:vml" Requires="v">
                <p:oleObj spid="_x0000_s12444" name="Equation" r:id="rId27" imgW="622300" imgH="203200" progId="Equation.DSMT4">
                  <p:embed/>
                </p:oleObj>
              </mc:Choice>
              <mc:Fallback>
                <p:oleObj name="Equation" r:id="rId27" imgW="622300" imgH="203200" progId="Equation.DSMT4">
                  <p:embed/>
                  <p:pic>
                    <p:nvPicPr>
                      <p:cNvPr id="39" name="Object 38"/>
                      <p:cNvPicPr/>
                      <p:nvPr/>
                    </p:nvPicPr>
                    <p:blipFill>
                      <a:blip r:embed="rId28"/>
                      <a:stretch>
                        <a:fillRect/>
                      </a:stretch>
                    </p:blipFill>
                    <p:spPr>
                      <a:xfrm>
                        <a:off x="973138" y="4973638"/>
                        <a:ext cx="998537" cy="327025"/>
                      </a:xfrm>
                      <a:prstGeom prst="rect">
                        <a:avLst/>
                      </a:prstGeom>
                    </p:spPr>
                  </p:pic>
                </p:oleObj>
              </mc:Fallback>
            </mc:AlternateContent>
          </a:graphicData>
        </a:graphic>
      </p:graphicFrame>
      <p:sp>
        <p:nvSpPr>
          <p:cNvPr id="42" name="TextBox 41"/>
          <p:cNvSpPr txBox="1"/>
          <p:nvPr/>
        </p:nvSpPr>
        <p:spPr>
          <a:xfrm>
            <a:off x="442279" y="1172400"/>
            <a:ext cx="8346121" cy="1015663"/>
          </a:xfrm>
          <a:prstGeom prst="rect">
            <a:avLst/>
          </a:prstGeom>
          <a:noFill/>
        </p:spPr>
        <p:txBody>
          <a:bodyPr wrap="square" rtlCol="0">
            <a:spAutoFit/>
          </a:bodyPr>
          <a:lstStyle/>
          <a:p>
            <a:r>
              <a:rPr lang="en-US" sz="2000" dirty="0">
                <a:solidFill>
                  <a:srgbClr val="FF0000"/>
                </a:solidFill>
                <a:latin typeface="Apple Chancery"/>
                <a:cs typeface="Apple Chancery"/>
              </a:rPr>
              <a:t>In that case, </a:t>
            </a:r>
            <a:r>
              <a:rPr lang="en-US" sz="2000" dirty="0">
                <a:solidFill>
                  <a:srgbClr val="000000"/>
                </a:solidFill>
                <a:latin typeface="Times New Roman"/>
                <a:cs typeface="Times New Roman"/>
              </a:rPr>
              <a:t>you’d have to use energy up until the collision, then momentum to connect the </a:t>
            </a:r>
            <a:r>
              <a:rPr lang="en-US" sz="2000" i="1" dirty="0">
                <a:solidFill>
                  <a:srgbClr val="000000"/>
                </a:solidFill>
                <a:latin typeface="Times New Roman"/>
                <a:cs typeface="Times New Roman"/>
              </a:rPr>
              <a:t>before collision </a:t>
            </a:r>
            <a:r>
              <a:rPr lang="en-US" sz="2000" dirty="0">
                <a:solidFill>
                  <a:srgbClr val="000000"/>
                </a:solidFill>
                <a:latin typeface="Times New Roman"/>
                <a:cs typeface="Times New Roman"/>
              </a:rPr>
              <a:t>and </a:t>
            </a:r>
            <a:r>
              <a:rPr lang="en-US" sz="2000" i="1" dirty="0">
                <a:solidFill>
                  <a:srgbClr val="000000"/>
                </a:solidFill>
                <a:latin typeface="Times New Roman"/>
                <a:cs typeface="Times New Roman"/>
              </a:rPr>
              <a:t>after collision </a:t>
            </a:r>
            <a:r>
              <a:rPr lang="en-US" sz="2000" dirty="0">
                <a:solidFill>
                  <a:srgbClr val="000000"/>
                </a:solidFill>
                <a:latin typeface="Times New Roman"/>
                <a:cs typeface="Times New Roman"/>
              </a:rPr>
              <a:t>velocities, then go from there with energy considerations.</a:t>
            </a:r>
            <a:endParaRPr lang="en-US" sz="2400" dirty="0">
              <a:solidFill>
                <a:srgbClr val="0000FF"/>
              </a:solidFill>
              <a:latin typeface="Apple Chancery"/>
              <a:cs typeface="Apple Chancery"/>
            </a:endParaRPr>
          </a:p>
        </p:txBody>
      </p:sp>
    </p:spTree>
    <p:extLst>
      <p:ext uri="{BB962C8B-B14F-4D97-AF65-F5344CB8AC3E}">
        <p14:creationId xmlns:p14="http://schemas.microsoft.com/office/powerpoint/2010/main" val="2329136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dissolve">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Classic explosion problem (6.60)</a:t>
            </a:r>
          </a:p>
        </p:txBody>
      </p:sp>
      <p:sp>
        <p:nvSpPr>
          <p:cNvPr id="3" name="Content Placeholder 2"/>
          <p:cNvSpPr>
            <a:spLocks noGrp="1"/>
          </p:cNvSpPr>
          <p:nvPr>
            <p:ph idx="1"/>
          </p:nvPr>
        </p:nvSpPr>
        <p:spPr/>
        <p:txBody>
          <a:bodyPr/>
          <a:lstStyle/>
          <a:p>
            <a:pPr marL="0" indent="0">
              <a:buNone/>
            </a:pPr>
            <a:r>
              <a:rPr lang="en-US" altLang="en-US" sz="1800" dirty="0"/>
              <a:t>A nucleus decays ejecting three particles.  Two have known velocity and direction.  The third has unknown velocity and direction.  Determine the unknown quantities.</a:t>
            </a:r>
          </a:p>
          <a:p>
            <a:endParaRPr lang="en-US" dirty="0"/>
          </a:p>
        </p:txBody>
      </p:sp>
      <p:grpSp>
        <p:nvGrpSpPr>
          <p:cNvPr id="4" name="Group 73"/>
          <p:cNvGrpSpPr>
            <a:grpSpLocks/>
          </p:cNvGrpSpPr>
          <p:nvPr/>
        </p:nvGrpSpPr>
        <p:grpSpPr bwMode="auto">
          <a:xfrm>
            <a:off x="4953000" y="2033694"/>
            <a:ext cx="4191000" cy="3835400"/>
            <a:chOff x="4267200" y="1600200"/>
            <a:chExt cx="4876800" cy="4419600"/>
          </a:xfrm>
        </p:grpSpPr>
        <p:graphicFrame>
          <p:nvGraphicFramePr>
            <p:cNvPr id="5" name="Object 4"/>
            <p:cNvGraphicFramePr>
              <a:graphicFrameLocks noChangeAspect="1"/>
            </p:cNvGraphicFramePr>
            <p:nvPr/>
          </p:nvGraphicFramePr>
          <p:xfrm>
            <a:off x="5105400" y="2362200"/>
            <a:ext cx="1471612" cy="323850"/>
          </p:xfrm>
          <a:graphic>
            <a:graphicData uri="http://schemas.openxmlformats.org/presentationml/2006/ole">
              <mc:AlternateContent xmlns:mc="http://schemas.openxmlformats.org/markup-compatibility/2006">
                <mc:Choice xmlns:v="urn:schemas-microsoft-com:vml" Requires="v">
                  <p:oleObj spid="_x0000_s9308" name="Equation" r:id="rId3" imgW="1041400" imgH="228600" progId="Equation.DSMT4">
                    <p:embed/>
                  </p:oleObj>
                </mc:Choice>
                <mc:Fallback>
                  <p:oleObj name="Equation" r:id="rId3" imgW="1041400" imgH="228600" progId="Equation.DSMT4">
                    <p:embed/>
                    <p:pic>
                      <p:nvPicPr>
                        <p:cNvPr id="5"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2362200"/>
                          <a:ext cx="1471612" cy="323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6" name="Line 185"/>
            <p:cNvSpPr>
              <a:spLocks noChangeShapeType="1"/>
            </p:cNvSpPr>
            <p:nvPr/>
          </p:nvSpPr>
          <p:spPr bwMode="auto">
            <a:xfrm>
              <a:off x="7543800" y="3886200"/>
              <a:ext cx="762000"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7" name="Object 3"/>
            <p:cNvGraphicFramePr>
              <a:graphicFrameLocks noChangeAspect="1"/>
            </p:cNvGraphicFramePr>
            <p:nvPr/>
          </p:nvGraphicFramePr>
          <p:xfrm>
            <a:off x="6781800" y="2133600"/>
            <a:ext cx="1365250" cy="323850"/>
          </p:xfrm>
          <a:graphic>
            <a:graphicData uri="http://schemas.openxmlformats.org/presentationml/2006/ole">
              <mc:AlternateContent xmlns:mc="http://schemas.openxmlformats.org/markup-compatibility/2006">
                <mc:Choice xmlns:v="urn:schemas-microsoft-com:vml" Requires="v">
                  <p:oleObj spid="_x0000_s9309" name="Equation" r:id="rId5" imgW="965200" imgH="228600" progId="Equation.DSMT4">
                    <p:embed/>
                  </p:oleObj>
                </mc:Choice>
                <mc:Fallback>
                  <p:oleObj name="Equation" r:id="rId5" imgW="965200" imgH="228600" progId="Equation.DSMT4">
                    <p:embed/>
                    <p:pic>
                      <p:nvPicPr>
                        <p:cNvPr id="7"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1800" y="2133600"/>
                          <a:ext cx="1365250" cy="323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8" name="Object 7"/>
            <p:cNvGraphicFramePr>
              <a:graphicFrameLocks noChangeAspect="1"/>
            </p:cNvGraphicFramePr>
            <p:nvPr/>
          </p:nvGraphicFramePr>
          <p:xfrm>
            <a:off x="7742238" y="4038600"/>
            <a:ext cx="1401762" cy="323850"/>
          </p:xfrm>
          <a:graphic>
            <a:graphicData uri="http://schemas.openxmlformats.org/presentationml/2006/ole">
              <mc:AlternateContent xmlns:mc="http://schemas.openxmlformats.org/markup-compatibility/2006">
                <mc:Choice xmlns:v="urn:schemas-microsoft-com:vml" Requires="v">
                  <p:oleObj spid="_x0000_s9310" name="Equation" r:id="rId7" imgW="990600" imgH="228600" progId="Equation.DSMT4">
                    <p:embed/>
                  </p:oleObj>
                </mc:Choice>
                <mc:Fallback>
                  <p:oleObj name="Equation" r:id="rId7" imgW="990600" imgH="228600" progId="Equation.DSMT4">
                    <p:embed/>
                    <p:pic>
                      <p:nvPicPr>
                        <p:cNvPr id="8"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42238" y="4038600"/>
                          <a:ext cx="1401762" cy="323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 name="Object 8"/>
            <p:cNvGraphicFramePr>
              <a:graphicFrameLocks noChangeAspect="1"/>
            </p:cNvGraphicFramePr>
            <p:nvPr/>
          </p:nvGraphicFramePr>
          <p:xfrm>
            <a:off x="4267200" y="4495800"/>
            <a:ext cx="1652588" cy="323850"/>
          </p:xfrm>
          <a:graphic>
            <a:graphicData uri="http://schemas.openxmlformats.org/presentationml/2006/ole">
              <mc:AlternateContent xmlns:mc="http://schemas.openxmlformats.org/markup-compatibility/2006">
                <mc:Choice xmlns:v="urn:schemas-microsoft-com:vml" Requires="v">
                  <p:oleObj spid="_x0000_s9311" name="Equation" r:id="rId9" imgW="1168400" imgH="228600" progId="Equation.DSMT4">
                    <p:embed/>
                  </p:oleObj>
                </mc:Choice>
                <mc:Fallback>
                  <p:oleObj name="Equation" r:id="rId9" imgW="1168400" imgH="228600" progId="Equation.DSMT4">
                    <p:embed/>
                    <p:pic>
                      <p:nvPicPr>
                        <p:cNvPr id="9"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67200" y="4495800"/>
                          <a:ext cx="1652588" cy="323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 name="Object 9"/>
            <p:cNvGraphicFramePr>
              <a:graphicFrameLocks noChangeAspect="1"/>
            </p:cNvGraphicFramePr>
            <p:nvPr/>
          </p:nvGraphicFramePr>
          <p:xfrm>
            <a:off x="5486400" y="5029200"/>
            <a:ext cx="233363" cy="287338"/>
          </p:xfrm>
          <a:graphic>
            <a:graphicData uri="http://schemas.openxmlformats.org/presentationml/2006/ole">
              <mc:AlternateContent xmlns:mc="http://schemas.openxmlformats.org/markup-compatibility/2006">
                <mc:Choice xmlns:v="urn:schemas-microsoft-com:vml" Requires="v">
                  <p:oleObj spid="_x0000_s9312" name="Equation" r:id="rId11" imgW="165100" imgH="203200" progId="Equation.DSMT4">
                    <p:embed/>
                  </p:oleObj>
                </mc:Choice>
                <mc:Fallback>
                  <p:oleObj name="Equation" r:id="rId11" imgW="165100" imgH="203200" progId="Equation.DSMT4">
                    <p:embed/>
                    <p:pic>
                      <p:nvPicPr>
                        <p:cNvPr id="10"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86400" y="5029200"/>
                          <a:ext cx="233363" cy="287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1" name="Oval 27"/>
            <p:cNvSpPr>
              <a:spLocks noChangeArrowheads="1"/>
            </p:cNvSpPr>
            <p:nvPr/>
          </p:nvSpPr>
          <p:spPr bwMode="auto">
            <a:xfrm>
              <a:off x="6324600" y="3505200"/>
              <a:ext cx="762000" cy="762000"/>
            </a:xfrm>
            <a:prstGeom prst="ellipse">
              <a:avLst/>
            </a:prstGeom>
            <a:noFill/>
            <a:ln w="9525">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pSp>
          <p:nvGrpSpPr>
            <p:cNvPr id="12" name="Group 32"/>
            <p:cNvGrpSpPr>
              <a:grpSpLocks/>
            </p:cNvGrpSpPr>
            <p:nvPr/>
          </p:nvGrpSpPr>
          <p:grpSpPr bwMode="auto">
            <a:xfrm>
              <a:off x="6172200" y="2667000"/>
              <a:ext cx="1143000" cy="838200"/>
              <a:chOff x="7315200" y="4724400"/>
              <a:chExt cx="1143000" cy="838200"/>
            </a:xfrm>
          </p:grpSpPr>
          <p:sp>
            <p:nvSpPr>
              <p:cNvPr id="33" name="Oval 28"/>
              <p:cNvSpPr>
                <a:spLocks noChangeArrowheads="1"/>
              </p:cNvSpPr>
              <p:nvPr/>
            </p:nvSpPr>
            <p:spPr bwMode="auto">
              <a:xfrm>
                <a:off x="7467600" y="4724400"/>
                <a:ext cx="762000" cy="762000"/>
              </a:xfrm>
              <a:prstGeom prst="ellipse">
                <a:avLst/>
              </a:prstGeom>
              <a:solidFill>
                <a:srgbClr val="FF0000"/>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34" name="Rectangle 29"/>
              <p:cNvSpPr>
                <a:spLocks noChangeArrowheads="1"/>
              </p:cNvSpPr>
              <p:nvPr/>
            </p:nvSpPr>
            <p:spPr bwMode="auto">
              <a:xfrm>
                <a:off x="7315200" y="5105400"/>
                <a:ext cx="1143000" cy="457200"/>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cxnSp>
            <p:nvCxnSpPr>
              <p:cNvPr id="35" name="Straight Connector 31"/>
              <p:cNvCxnSpPr>
                <a:cxnSpLocks noChangeShapeType="1"/>
              </p:cNvCxnSpPr>
              <p:nvPr/>
            </p:nvCxnSpPr>
            <p:spPr bwMode="auto">
              <a:xfrm>
                <a:off x="7467600" y="5105400"/>
                <a:ext cx="762000" cy="1588"/>
              </a:xfrm>
              <a:prstGeom prst="line">
                <a:avLst/>
              </a:prstGeom>
              <a:noFill/>
              <a:ln w="9525">
                <a:solidFill>
                  <a:schemeClr val="tx1"/>
                </a:solidFill>
                <a:round/>
                <a:headEnd/>
                <a:tailEnd/>
              </a:ln>
            </p:spPr>
          </p:cxnSp>
        </p:grpSp>
        <p:grpSp>
          <p:nvGrpSpPr>
            <p:cNvPr id="13" name="Group 50"/>
            <p:cNvGrpSpPr>
              <a:grpSpLocks/>
            </p:cNvGrpSpPr>
            <p:nvPr/>
          </p:nvGrpSpPr>
          <p:grpSpPr bwMode="auto">
            <a:xfrm>
              <a:off x="7086600" y="3276600"/>
              <a:ext cx="1143000" cy="838200"/>
              <a:chOff x="7543800" y="4572000"/>
              <a:chExt cx="1143000" cy="838200"/>
            </a:xfrm>
          </p:grpSpPr>
          <p:sp>
            <p:nvSpPr>
              <p:cNvPr id="28" name="Oval 33"/>
              <p:cNvSpPr>
                <a:spLocks noChangeArrowheads="1"/>
              </p:cNvSpPr>
              <p:nvPr/>
            </p:nvSpPr>
            <p:spPr bwMode="auto">
              <a:xfrm>
                <a:off x="7696200" y="4648200"/>
                <a:ext cx="762000" cy="762000"/>
              </a:xfrm>
              <a:prstGeom prst="ellipse">
                <a:avLst/>
              </a:prstGeom>
              <a:solidFill>
                <a:srgbClr val="FFFF00"/>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29" name="Rectangle 34"/>
              <p:cNvSpPr>
                <a:spLocks noChangeArrowheads="1"/>
              </p:cNvSpPr>
              <p:nvPr/>
            </p:nvSpPr>
            <p:spPr bwMode="auto">
              <a:xfrm>
                <a:off x="7543800" y="4572000"/>
                <a:ext cx="1143000" cy="457200"/>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30" name="Freeform 38"/>
              <p:cNvSpPr>
                <a:spLocks noChangeArrowheads="1"/>
              </p:cNvSpPr>
              <p:nvPr/>
            </p:nvSpPr>
            <p:spPr bwMode="auto">
              <a:xfrm>
                <a:off x="7594600" y="4953000"/>
                <a:ext cx="482600" cy="431800"/>
              </a:xfrm>
              <a:custGeom>
                <a:avLst/>
                <a:gdLst>
                  <a:gd name="T0" fmla="*/ 482600 w 469900"/>
                  <a:gd name="T1" fmla="*/ 39255 h 419100"/>
                  <a:gd name="T2" fmla="*/ 208692 w 469900"/>
                  <a:gd name="T3" fmla="*/ 431800 h 419100"/>
                  <a:gd name="T4" fmla="*/ 0 w 469900"/>
                  <a:gd name="T5" fmla="*/ 0 h 419100"/>
                  <a:gd name="T6" fmla="*/ 482600 w 469900"/>
                  <a:gd name="T7" fmla="*/ 39255 h 419100"/>
                  <a:gd name="T8" fmla="*/ 0 60000 65536"/>
                  <a:gd name="T9" fmla="*/ 0 60000 65536"/>
                  <a:gd name="T10" fmla="*/ 0 60000 65536"/>
                  <a:gd name="T11" fmla="*/ 0 60000 65536"/>
                  <a:gd name="T12" fmla="*/ 0 w 469900"/>
                  <a:gd name="T13" fmla="*/ 0 h 419100"/>
                  <a:gd name="T14" fmla="*/ 469900 w 469900"/>
                  <a:gd name="T15" fmla="*/ 419100 h 419100"/>
                </a:gdLst>
                <a:ahLst/>
                <a:cxnLst>
                  <a:cxn ang="T8">
                    <a:pos x="T0" y="T1"/>
                  </a:cxn>
                  <a:cxn ang="T9">
                    <a:pos x="T2" y="T3"/>
                  </a:cxn>
                  <a:cxn ang="T10">
                    <a:pos x="T4" y="T5"/>
                  </a:cxn>
                  <a:cxn ang="T11">
                    <a:pos x="T6" y="T7"/>
                  </a:cxn>
                </a:cxnLst>
                <a:rect l="T12" t="T13" r="T14" b="T15"/>
                <a:pathLst>
                  <a:path w="469900" h="419100">
                    <a:moveTo>
                      <a:pt x="469900" y="38100"/>
                    </a:moveTo>
                    <a:lnTo>
                      <a:pt x="203200" y="419100"/>
                    </a:lnTo>
                    <a:lnTo>
                      <a:pt x="0" y="0"/>
                    </a:lnTo>
                    <a:lnTo>
                      <a:pt x="469900" y="3810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cxnSp>
            <p:nvCxnSpPr>
              <p:cNvPr id="31" name="Straight Connector 40"/>
              <p:cNvCxnSpPr>
                <a:cxnSpLocks noChangeShapeType="1"/>
              </p:cNvCxnSpPr>
              <p:nvPr/>
            </p:nvCxnSpPr>
            <p:spPr bwMode="auto">
              <a:xfrm flipV="1">
                <a:off x="8077200" y="5029200"/>
                <a:ext cx="381000" cy="1588"/>
              </a:xfrm>
              <a:prstGeom prst="line">
                <a:avLst/>
              </a:prstGeom>
              <a:noFill/>
              <a:ln w="9525">
                <a:solidFill>
                  <a:schemeClr val="tx1"/>
                </a:solidFill>
                <a:round/>
                <a:headEnd/>
                <a:tailEnd/>
              </a:ln>
            </p:spPr>
          </p:cxnSp>
          <p:cxnSp>
            <p:nvCxnSpPr>
              <p:cNvPr id="32" name="Straight Connector 42"/>
              <p:cNvCxnSpPr>
                <a:cxnSpLocks noChangeShapeType="1"/>
              </p:cNvCxnSpPr>
              <p:nvPr/>
            </p:nvCxnSpPr>
            <p:spPr bwMode="auto">
              <a:xfrm rot="5400000">
                <a:off x="7804150" y="5060950"/>
                <a:ext cx="304800" cy="241301"/>
              </a:xfrm>
              <a:prstGeom prst="line">
                <a:avLst/>
              </a:prstGeom>
              <a:noFill/>
              <a:ln w="9525">
                <a:solidFill>
                  <a:schemeClr val="tx1"/>
                </a:solidFill>
                <a:round/>
                <a:headEnd/>
                <a:tailEnd/>
              </a:ln>
            </p:spPr>
          </p:cxnSp>
        </p:grpSp>
        <p:sp>
          <p:nvSpPr>
            <p:cNvPr id="14" name="Line 181"/>
            <p:cNvSpPr>
              <a:spLocks noChangeShapeType="1"/>
            </p:cNvSpPr>
            <p:nvPr/>
          </p:nvSpPr>
          <p:spPr bwMode="auto">
            <a:xfrm>
              <a:off x="4572000" y="3886200"/>
              <a:ext cx="43434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5" name="Group 64"/>
            <p:cNvGrpSpPr>
              <a:grpSpLocks/>
            </p:cNvGrpSpPr>
            <p:nvPr/>
          </p:nvGrpSpPr>
          <p:grpSpPr bwMode="auto">
            <a:xfrm>
              <a:off x="5867400" y="4343400"/>
              <a:ext cx="917575" cy="895350"/>
              <a:chOff x="6858000" y="4572000"/>
              <a:chExt cx="917575" cy="895350"/>
            </a:xfrm>
          </p:grpSpPr>
          <p:sp>
            <p:nvSpPr>
              <p:cNvPr id="22" name="Oval 51"/>
              <p:cNvSpPr>
                <a:spLocks noChangeArrowheads="1"/>
              </p:cNvSpPr>
              <p:nvPr/>
            </p:nvSpPr>
            <p:spPr bwMode="auto">
              <a:xfrm>
                <a:off x="6934200" y="4648200"/>
                <a:ext cx="762000" cy="762000"/>
              </a:xfrm>
              <a:prstGeom prst="ellipse">
                <a:avLst/>
              </a:prstGeom>
              <a:solidFill>
                <a:srgbClr val="008000"/>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23" name="Rectangle 53"/>
              <p:cNvSpPr>
                <a:spLocks noChangeArrowheads="1"/>
              </p:cNvSpPr>
              <p:nvPr/>
            </p:nvSpPr>
            <p:spPr bwMode="auto">
              <a:xfrm>
                <a:off x="6858000" y="4572000"/>
                <a:ext cx="914400" cy="457200"/>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24" name="Freeform 54"/>
              <p:cNvSpPr>
                <a:spLocks noChangeArrowheads="1"/>
              </p:cNvSpPr>
              <p:nvPr/>
            </p:nvSpPr>
            <p:spPr bwMode="auto">
              <a:xfrm>
                <a:off x="7042150" y="4962525"/>
                <a:ext cx="733425" cy="504825"/>
              </a:xfrm>
              <a:custGeom>
                <a:avLst/>
                <a:gdLst>
                  <a:gd name="T0" fmla="*/ 295275 w 733425"/>
                  <a:gd name="T1" fmla="*/ 34925 h 504825"/>
                  <a:gd name="T2" fmla="*/ 0 w 733425"/>
                  <a:gd name="T3" fmla="*/ 447675 h 504825"/>
                  <a:gd name="T4" fmla="*/ 660400 w 733425"/>
                  <a:gd name="T5" fmla="*/ 504825 h 504825"/>
                  <a:gd name="T6" fmla="*/ 733425 w 733425"/>
                  <a:gd name="T7" fmla="*/ 0 h 504825"/>
                  <a:gd name="T8" fmla="*/ 295275 w 733425"/>
                  <a:gd name="T9" fmla="*/ 34925 h 504825"/>
                  <a:gd name="T10" fmla="*/ 0 60000 65536"/>
                  <a:gd name="T11" fmla="*/ 0 60000 65536"/>
                  <a:gd name="T12" fmla="*/ 0 60000 65536"/>
                  <a:gd name="T13" fmla="*/ 0 60000 65536"/>
                  <a:gd name="T14" fmla="*/ 0 60000 65536"/>
                  <a:gd name="T15" fmla="*/ 0 w 733425"/>
                  <a:gd name="T16" fmla="*/ 0 h 504825"/>
                  <a:gd name="T17" fmla="*/ 733425 w 733425"/>
                  <a:gd name="T18" fmla="*/ 504825 h 504825"/>
                </a:gdLst>
                <a:ahLst/>
                <a:cxnLst>
                  <a:cxn ang="T10">
                    <a:pos x="T0" y="T1"/>
                  </a:cxn>
                  <a:cxn ang="T11">
                    <a:pos x="T2" y="T3"/>
                  </a:cxn>
                  <a:cxn ang="T12">
                    <a:pos x="T4" y="T5"/>
                  </a:cxn>
                  <a:cxn ang="T13">
                    <a:pos x="T6" y="T7"/>
                  </a:cxn>
                  <a:cxn ang="T14">
                    <a:pos x="T8" y="T9"/>
                  </a:cxn>
                </a:cxnLst>
                <a:rect l="T15" t="T16" r="T17" b="T18"/>
                <a:pathLst>
                  <a:path w="733425" h="504825">
                    <a:moveTo>
                      <a:pt x="295275" y="34925"/>
                    </a:moveTo>
                    <a:lnTo>
                      <a:pt x="0" y="447675"/>
                    </a:lnTo>
                    <a:lnTo>
                      <a:pt x="660400" y="504825"/>
                    </a:lnTo>
                    <a:lnTo>
                      <a:pt x="733425" y="0"/>
                    </a:lnTo>
                    <a:lnTo>
                      <a:pt x="295275" y="3492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cxnSp>
            <p:nvCxnSpPr>
              <p:cNvPr id="25" name="Straight Connector 58"/>
              <p:cNvCxnSpPr>
                <a:cxnSpLocks noChangeShapeType="1"/>
              </p:cNvCxnSpPr>
              <p:nvPr/>
            </p:nvCxnSpPr>
            <p:spPr bwMode="auto">
              <a:xfrm>
                <a:off x="6934200" y="5029200"/>
                <a:ext cx="381000" cy="1588"/>
              </a:xfrm>
              <a:prstGeom prst="line">
                <a:avLst/>
              </a:prstGeom>
              <a:noFill/>
              <a:ln w="9525">
                <a:solidFill>
                  <a:schemeClr val="tx1"/>
                </a:solidFill>
                <a:round/>
                <a:headEnd/>
                <a:tailEnd/>
              </a:ln>
            </p:spPr>
          </p:cxnSp>
          <p:cxnSp>
            <p:nvCxnSpPr>
              <p:cNvPr id="26" name="Straight Connector 60"/>
              <p:cNvCxnSpPr>
                <a:cxnSpLocks noChangeShapeType="1"/>
              </p:cNvCxnSpPr>
              <p:nvPr/>
            </p:nvCxnSpPr>
            <p:spPr bwMode="auto">
              <a:xfrm rot="5400000" flipH="1" flipV="1">
                <a:off x="7043737" y="5040313"/>
                <a:ext cx="336550" cy="250825"/>
              </a:xfrm>
              <a:prstGeom prst="line">
                <a:avLst/>
              </a:prstGeom>
              <a:noFill/>
              <a:ln w="9525">
                <a:solidFill>
                  <a:schemeClr val="tx1"/>
                </a:solidFill>
                <a:round/>
                <a:headEnd/>
                <a:tailEnd/>
              </a:ln>
            </p:spPr>
          </p:cxnSp>
          <p:sp>
            <p:nvSpPr>
              <p:cNvPr id="27" name="Freeform 63"/>
              <p:cNvSpPr>
                <a:spLocks noChangeArrowheads="1"/>
              </p:cNvSpPr>
              <p:nvPr/>
            </p:nvSpPr>
            <p:spPr bwMode="auto">
              <a:xfrm>
                <a:off x="7280275" y="4978400"/>
                <a:ext cx="98425" cy="92075"/>
              </a:xfrm>
              <a:custGeom>
                <a:avLst/>
                <a:gdLst>
                  <a:gd name="T0" fmla="*/ 0 w 98425"/>
                  <a:gd name="T1" fmla="*/ 15875 h 92075"/>
                  <a:gd name="T2" fmla="*/ 60325 w 98425"/>
                  <a:gd name="T3" fmla="*/ 92075 h 92075"/>
                  <a:gd name="T4" fmla="*/ 98425 w 98425"/>
                  <a:gd name="T5" fmla="*/ 0 h 92075"/>
                  <a:gd name="T6" fmla="*/ 0 w 98425"/>
                  <a:gd name="T7" fmla="*/ 15875 h 92075"/>
                  <a:gd name="T8" fmla="*/ 0 60000 65536"/>
                  <a:gd name="T9" fmla="*/ 0 60000 65536"/>
                  <a:gd name="T10" fmla="*/ 0 60000 65536"/>
                  <a:gd name="T11" fmla="*/ 0 60000 65536"/>
                  <a:gd name="T12" fmla="*/ 0 w 98425"/>
                  <a:gd name="T13" fmla="*/ 0 h 92075"/>
                  <a:gd name="T14" fmla="*/ 98425 w 98425"/>
                  <a:gd name="T15" fmla="*/ 92075 h 92075"/>
                </a:gdLst>
                <a:ahLst/>
                <a:cxnLst>
                  <a:cxn ang="T8">
                    <a:pos x="T0" y="T1"/>
                  </a:cxn>
                  <a:cxn ang="T9">
                    <a:pos x="T2" y="T3"/>
                  </a:cxn>
                  <a:cxn ang="T10">
                    <a:pos x="T4" y="T5"/>
                  </a:cxn>
                  <a:cxn ang="T11">
                    <a:pos x="T6" y="T7"/>
                  </a:cxn>
                </a:cxnLst>
                <a:rect l="T12" t="T13" r="T14" b="T15"/>
                <a:pathLst>
                  <a:path w="98425" h="92075">
                    <a:moveTo>
                      <a:pt x="0" y="15875"/>
                    </a:moveTo>
                    <a:lnTo>
                      <a:pt x="60325" y="92075"/>
                    </a:lnTo>
                    <a:lnTo>
                      <a:pt x="98425" y="0"/>
                    </a:lnTo>
                    <a:lnTo>
                      <a:pt x="0" y="1587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pSp>
        <p:sp>
          <p:nvSpPr>
            <p:cNvPr id="16" name="Line 180"/>
            <p:cNvSpPr>
              <a:spLocks noChangeShapeType="1"/>
            </p:cNvSpPr>
            <p:nvPr/>
          </p:nvSpPr>
          <p:spPr bwMode="auto">
            <a:xfrm>
              <a:off x="6705600" y="1600200"/>
              <a:ext cx="0" cy="441960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cxnSp>
          <p:nvCxnSpPr>
            <p:cNvPr id="17" name="Straight Arrow Connector 66"/>
            <p:cNvCxnSpPr>
              <a:cxnSpLocks noChangeShapeType="1"/>
            </p:cNvCxnSpPr>
            <p:nvPr/>
          </p:nvCxnSpPr>
          <p:spPr bwMode="auto">
            <a:xfrm rot="5400000" flipH="1" flipV="1">
              <a:off x="6400006" y="2362200"/>
              <a:ext cx="610394" cy="794"/>
            </a:xfrm>
            <a:prstGeom prst="straightConnector1">
              <a:avLst/>
            </a:prstGeom>
            <a:noFill/>
            <a:ln w="28575">
              <a:solidFill>
                <a:srgbClr val="FF0000"/>
              </a:solidFill>
              <a:round/>
              <a:headEnd/>
              <a:tailEnd type="arrow" w="med" len="med"/>
            </a:ln>
          </p:spPr>
        </p:cxnSp>
        <p:graphicFrame>
          <p:nvGraphicFramePr>
            <p:cNvPr id="18" name="Object 4"/>
            <p:cNvGraphicFramePr>
              <a:graphicFrameLocks noChangeAspect="1"/>
            </p:cNvGraphicFramePr>
            <p:nvPr/>
          </p:nvGraphicFramePr>
          <p:xfrm>
            <a:off x="7473950" y="3352800"/>
            <a:ext cx="1670050" cy="323850"/>
          </p:xfrm>
          <a:graphic>
            <a:graphicData uri="http://schemas.openxmlformats.org/presentationml/2006/ole">
              <mc:AlternateContent xmlns:mc="http://schemas.openxmlformats.org/markup-compatibility/2006">
                <mc:Choice xmlns:v="urn:schemas-microsoft-com:vml" Requires="v">
                  <p:oleObj spid="_x0000_s9313" name="Equation" r:id="rId13" imgW="1181100" imgH="228600" progId="Equation.DSMT4">
                    <p:embed/>
                  </p:oleObj>
                </mc:Choice>
                <mc:Fallback>
                  <p:oleObj name="Equation" r:id="rId13" imgW="1181100" imgH="228600" progId="Equation.DSMT4">
                    <p:embed/>
                    <p:pic>
                      <p:nvPicPr>
                        <p:cNvPr id="18" name="Object 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473950" y="3352800"/>
                          <a:ext cx="1670050" cy="323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19" name="Straight Arrow Connector 70"/>
            <p:cNvCxnSpPr>
              <a:cxnSpLocks noChangeShapeType="1"/>
            </p:cNvCxnSpPr>
            <p:nvPr/>
          </p:nvCxnSpPr>
          <p:spPr bwMode="auto">
            <a:xfrm rot="5400000">
              <a:off x="5486400" y="4648200"/>
              <a:ext cx="1143000" cy="685800"/>
            </a:xfrm>
            <a:prstGeom prst="straightConnector1">
              <a:avLst/>
            </a:prstGeom>
            <a:noFill/>
            <a:ln w="28575">
              <a:solidFill>
                <a:srgbClr val="FF0000"/>
              </a:solidFill>
              <a:round/>
              <a:headEnd/>
              <a:tailEnd type="arrow" w="med" len="med"/>
            </a:ln>
          </p:spPr>
        </p:cxnSp>
        <p:sp>
          <p:nvSpPr>
            <p:cNvPr id="20" name="Freeform 72"/>
            <p:cNvSpPr>
              <a:spLocks noChangeArrowheads="1"/>
            </p:cNvSpPr>
            <p:nvPr/>
          </p:nvSpPr>
          <p:spPr bwMode="auto">
            <a:xfrm>
              <a:off x="6286500" y="4584700"/>
              <a:ext cx="406400" cy="129117"/>
            </a:xfrm>
            <a:custGeom>
              <a:avLst/>
              <a:gdLst>
                <a:gd name="T0" fmla="*/ 0 w 406400"/>
                <a:gd name="T1" fmla="*/ 0 h 129117"/>
                <a:gd name="T2" fmla="*/ 203200 w 406400"/>
                <a:gd name="T3" fmla="*/ 114300 h 129117"/>
                <a:gd name="T4" fmla="*/ 406400 w 406400"/>
                <a:gd name="T5" fmla="*/ 88900 h 129117"/>
                <a:gd name="T6" fmla="*/ 0 60000 65536"/>
                <a:gd name="T7" fmla="*/ 0 60000 65536"/>
                <a:gd name="T8" fmla="*/ 0 60000 65536"/>
                <a:gd name="T9" fmla="*/ 0 w 406400"/>
                <a:gd name="T10" fmla="*/ 0 h 129117"/>
                <a:gd name="T11" fmla="*/ 406400 w 406400"/>
                <a:gd name="T12" fmla="*/ 129117 h 129117"/>
              </a:gdLst>
              <a:ahLst/>
              <a:cxnLst>
                <a:cxn ang="T6">
                  <a:pos x="T0" y="T1"/>
                </a:cxn>
                <a:cxn ang="T7">
                  <a:pos x="T2" y="T3"/>
                </a:cxn>
                <a:cxn ang="T8">
                  <a:pos x="T4" y="T5"/>
                </a:cxn>
              </a:cxnLst>
              <a:rect l="T9" t="T10" r="T11" b="T12"/>
              <a:pathLst>
                <a:path w="406400" h="129117">
                  <a:moveTo>
                    <a:pt x="0" y="0"/>
                  </a:moveTo>
                  <a:cubicBezTo>
                    <a:pt x="67733" y="49741"/>
                    <a:pt x="135467" y="99483"/>
                    <a:pt x="203200" y="114300"/>
                  </a:cubicBezTo>
                  <a:cubicBezTo>
                    <a:pt x="270933" y="129117"/>
                    <a:pt x="406400" y="88900"/>
                    <a:pt x="406400" y="8890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21" name="Object 8"/>
            <p:cNvGraphicFramePr>
              <a:graphicFrameLocks noChangeAspect="1"/>
            </p:cNvGraphicFramePr>
            <p:nvPr/>
          </p:nvGraphicFramePr>
          <p:xfrm>
            <a:off x="6400800" y="4800600"/>
            <a:ext cx="179388" cy="250825"/>
          </p:xfrm>
          <a:graphic>
            <a:graphicData uri="http://schemas.openxmlformats.org/presentationml/2006/ole">
              <mc:AlternateContent xmlns:mc="http://schemas.openxmlformats.org/markup-compatibility/2006">
                <mc:Choice xmlns:v="urn:schemas-microsoft-com:vml" Requires="v">
                  <p:oleObj spid="_x0000_s9314" name="Equation" r:id="rId15" imgW="127000" imgH="177800" progId="Equation.DSMT4">
                    <p:embed/>
                  </p:oleObj>
                </mc:Choice>
                <mc:Fallback>
                  <p:oleObj name="Equation" r:id="rId15" imgW="127000" imgH="177800" progId="Equation.DSMT4">
                    <p:embed/>
                    <p:pic>
                      <p:nvPicPr>
                        <p:cNvPr id="21" name="Object 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400800" y="4800600"/>
                          <a:ext cx="179388" cy="250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sp>
        <p:nvSpPr>
          <p:cNvPr id="36" name="TextBox 35"/>
          <p:cNvSpPr txBox="1"/>
          <p:nvPr/>
        </p:nvSpPr>
        <p:spPr>
          <a:xfrm>
            <a:off x="5809792" y="5957006"/>
            <a:ext cx="3397114" cy="369332"/>
          </a:xfrm>
          <a:prstGeom prst="rect">
            <a:avLst/>
          </a:prstGeom>
          <a:noFill/>
        </p:spPr>
        <p:txBody>
          <a:bodyPr wrap="square" rtlCol="0">
            <a:spAutoFit/>
          </a:bodyPr>
          <a:lstStyle/>
          <a:p>
            <a:r>
              <a:rPr lang="en-US" i="1" dirty="0"/>
              <a:t>See solution on class Website.</a:t>
            </a:r>
          </a:p>
        </p:txBody>
      </p:sp>
    </p:spTree>
    <p:extLst>
      <p:ext uri="{BB962C8B-B14F-4D97-AF65-F5344CB8AC3E}">
        <p14:creationId xmlns:p14="http://schemas.microsoft.com/office/powerpoint/2010/main" val="3089021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Box 43">
            <a:extLst>
              <a:ext uri="{FF2B5EF4-FFF2-40B4-BE49-F238E27FC236}">
                <a16:creationId xmlns:a16="http://schemas.microsoft.com/office/drawing/2014/main" id="{F6B29017-D073-4841-98A7-69E2551F0B1F}"/>
              </a:ext>
            </a:extLst>
          </p:cNvPr>
          <p:cNvSpPr txBox="1"/>
          <p:nvPr/>
        </p:nvSpPr>
        <p:spPr>
          <a:xfrm>
            <a:off x="266217" y="916760"/>
            <a:ext cx="5468897" cy="1323439"/>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Let’s assume the entire mass is moving with an initial velocity of                          in the x-direction.  If body 3’s angle is            , what is the final velocity of body 1 and 3?</a:t>
            </a:r>
          </a:p>
        </p:txBody>
      </p:sp>
      <p:grpSp>
        <p:nvGrpSpPr>
          <p:cNvPr id="4" name="Group 73"/>
          <p:cNvGrpSpPr>
            <a:grpSpLocks/>
          </p:cNvGrpSpPr>
          <p:nvPr/>
        </p:nvGrpSpPr>
        <p:grpSpPr bwMode="auto">
          <a:xfrm>
            <a:off x="5207953" y="-117873"/>
            <a:ext cx="3875722" cy="3546873"/>
            <a:chOff x="4267200" y="1600200"/>
            <a:chExt cx="4876800" cy="4419600"/>
          </a:xfrm>
        </p:grpSpPr>
        <p:graphicFrame>
          <p:nvGraphicFramePr>
            <p:cNvPr id="5" name="Object 4"/>
            <p:cNvGraphicFramePr>
              <a:graphicFrameLocks noChangeAspect="1"/>
            </p:cNvGraphicFramePr>
            <p:nvPr/>
          </p:nvGraphicFramePr>
          <p:xfrm>
            <a:off x="5105400" y="2362200"/>
            <a:ext cx="1471612" cy="323850"/>
          </p:xfrm>
          <a:graphic>
            <a:graphicData uri="http://schemas.openxmlformats.org/presentationml/2006/ole">
              <mc:AlternateContent xmlns:mc="http://schemas.openxmlformats.org/markup-compatibility/2006">
                <mc:Choice xmlns:v="urn:schemas-microsoft-com:vml" Requires="v">
                  <p:oleObj spid="_x0000_s15407" name="Equation" r:id="rId3" imgW="1041400" imgH="228600" progId="Equation.DSMT4">
                    <p:embed/>
                  </p:oleObj>
                </mc:Choice>
                <mc:Fallback>
                  <p:oleObj name="Equation" r:id="rId3" imgW="1041400" imgH="228600" progId="Equation.DSMT4">
                    <p:embed/>
                    <p:pic>
                      <p:nvPicPr>
                        <p:cNvPr id="5"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05400" y="2362200"/>
                          <a:ext cx="1471612" cy="323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6" name="Line 185"/>
            <p:cNvSpPr>
              <a:spLocks noChangeShapeType="1"/>
            </p:cNvSpPr>
            <p:nvPr/>
          </p:nvSpPr>
          <p:spPr bwMode="auto">
            <a:xfrm>
              <a:off x="7543800" y="3886200"/>
              <a:ext cx="762000"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aphicFrame>
          <p:nvGraphicFramePr>
            <p:cNvPr id="7" name="Object 3"/>
            <p:cNvGraphicFramePr>
              <a:graphicFrameLocks noChangeAspect="1"/>
            </p:cNvGraphicFramePr>
            <p:nvPr/>
          </p:nvGraphicFramePr>
          <p:xfrm>
            <a:off x="6781800" y="2133600"/>
            <a:ext cx="1365250" cy="323850"/>
          </p:xfrm>
          <a:graphic>
            <a:graphicData uri="http://schemas.openxmlformats.org/presentationml/2006/ole">
              <mc:AlternateContent xmlns:mc="http://schemas.openxmlformats.org/markup-compatibility/2006">
                <mc:Choice xmlns:v="urn:schemas-microsoft-com:vml" Requires="v">
                  <p:oleObj spid="_x0000_s15408" name="Equation" r:id="rId5" imgW="965200" imgH="228600" progId="Equation.DSMT4">
                    <p:embed/>
                  </p:oleObj>
                </mc:Choice>
                <mc:Fallback>
                  <p:oleObj name="Equation" r:id="rId5" imgW="965200" imgH="228600" progId="Equation.DSMT4">
                    <p:embed/>
                    <p:pic>
                      <p:nvPicPr>
                        <p:cNvPr id="7"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1800" y="2133600"/>
                          <a:ext cx="1365250" cy="323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8" name="Object 7"/>
            <p:cNvGraphicFramePr>
              <a:graphicFrameLocks noChangeAspect="1"/>
            </p:cNvGraphicFramePr>
            <p:nvPr/>
          </p:nvGraphicFramePr>
          <p:xfrm>
            <a:off x="7742238" y="4038600"/>
            <a:ext cx="1401762" cy="323850"/>
          </p:xfrm>
          <a:graphic>
            <a:graphicData uri="http://schemas.openxmlformats.org/presentationml/2006/ole">
              <mc:AlternateContent xmlns:mc="http://schemas.openxmlformats.org/markup-compatibility/2006">
                <mc:Choice xmlns:v="urn:schemas-microsoft-com:vml" Requires="v">
                  <p:oleObj spid="_x0000_s15409" name="Equation" r:id="rId7" imgW="990600" imgH="228600" progId="Equation.DSMT4">
                    <p:embed/>
                  </p:oleObj>
                </mc:Choice>
                <mc:Fallback>
                  <p:oleObj name="Equation" r:id="rId7" imgW="990600" imgH="228600" progId="Equation.DSMT4">
                    <p:embed/>
                    <p:pic>
                      <p:nvPicPr>
                        <p:cNvPr id="8"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42238" y="4038600"/>
                          <a:ext cx="1401762" cy="323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 name="Object 8"/>
            <p:cNvGraphicFramePr>
              <a:graphicFrameLocks noChangeAspect="1"/>
            </p:cNvGraphicFramePr>
            <p:nvPr/>
          </p:nvGraphicFramePr>
          <p:xfrm>
            <a:off x="4267200" y="4495800"/>
            <a:ext cx="1652588" cy="323850"/>
          </p:xfrm>
          <a:graphic>
            <a:graphicData uri="http://schemas.openxmlformats.org/presentationml/2006/ole">
              <mc:AlternateContent xmlns:mc="http://schemas.openxmlformats.org/markup-compatibility/2006">
                <mc:Choice xmlns:v="urn:schemas-microsoft-com:vml" Requires="v">
                  <p:oleObj spid="_x0000_s15410" name="Equation" r:id="rId9" imgW="1168400" imgH="228600" progId="Equation.DSMT4">
                    <p:embed/>
                  </p:oleObj>
                </mc:Choice>
                <mc:Fallback>
                  <p:oleObj name="Equation" r:id="rId9" imgW="1168400" imgH="228600" progId="Equation.DSMT4">
                    <p:embed/>
                    <p:pic>
                      <p:nvPicPr>
                        <p:cNvPr id="9" name="Object 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267200" y="4495800"/>
                          <a:ext cx="1652588" cy="323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 name="Object 9"/>
            <p:cNvGraphicFramePr>
              <a:graphicFrameLocks noChangeAspect="1"/>
            </p:cNvGraphicFramePr>
            <p:nvPr/>
          </p:nvGraphicFramePr>
          <p:xfrm>
            <a:off x="5486400" y="5029200"/>
            <a:ext cx="233363" cy="287338"/>
          </p:xfrm>
          <a:graphic>
            <a:graphicData uri="http://schemas.openxmlformats.org/presentationml/2006/ole">
              <mc:AlternateContent xmlns:mc="http://schemas.openxmlformats.org/markup-compatibility/2006">
                <mc:Choice xmlns:v="urn:schemas-microsoft-com:vml" Requires="v">
                  <p:oleObj spid="_x0000_s15411" name="Equation" r:id="rId11" imgW="165100" imgH="203200" progId="Equation.DSMT4">
                    <p:embed/>
                  </p:oleObj>
                </mc:Choice>
                <mc:Fallback>
                  <p:oleObj name="Equation" r:id="rId11" imgW="165100" imgH="203200" progId="Equation.DSMT4">
                    <p:embed/>
                    <p:pic>
                      <p:nvPicPr>
                        <p:cNvPr id="10" name="Object 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86400" y="5029200"/>
                          <a:ext cx="233363" cy="287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1" name="Oval 27"/>
            <p:cNvSpPr>
              <a:spLocks noChangeArrowheads="1"/>
            </p:cNvSpPr>
            <p:nvPr/>
          </p:nvSpPr>
          <p:spPr bwMode="auto">
            <a:xfrm>
              <a:off x="6324600" y="3505200"/>
              <a:ext cx="762000" cy="762000"/>
            </a:xfrm>
            <a:prstGeom prst="ellipse">
              <a:avLst/>
            </a:prstGeom>
            <a:noFill/>
            <a:ln w="9525">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pSp>
          <p:nvGrpSpPr>
            <p:cNvPr id="12" name="Group 32"/>
            <p:cNvGrpSpPr>
              <a:grpSpLocks/>
            </p:cNvGrpSpPr>
            <p:nvPr/>
          </p:nvGrpSpPr>
          <p:grpSpPr bwMode="auto">
            <a:xfrm>
              <a:off x="6172200" y="2667000"/>
              <a:ext cx="1143000" cy="838200"/>
              <a:chOff x="7315200" y="4724400"/>
              <a:chExt cx="1143000" cy="838200"/>
            </a:xfrm>
          </p:grpSpPr>
          <p:sp>
            <p:nvSpPr>
              <p:cNvPr id="33" name="Oval 28"/>
              <p:cNvSpPr>
                <a:spLocks noChangeArrowheads="1"/>
              </p:cNvSpPr>
              <p:nvPr/>
            </p:nvSpPr>
            <p:spPr bwMode="auto">
              <a:xfrm>
                <a:off x="7467600" y="4724400"/>
                <a:ext cx="762000" cy="762000"/>
              </a:xfrm>
              <a:prstGeom prst="ellipse">
                <a:avLst/>
              </a:prstGeom>
              <a:solidFill>
                <a:srgbClr val="FF0000"/>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34" name="Rectangle 29"/>
              <p:cNvSpPr>
                <a:spLocks noChangeArrowheads="1"/>
              </p:cNvSpPr>
              <p:nvPr/>
            </p:nvSpPr>
            <p:spPr bwMode="auto">
              <a:xfrm>
                <a:off x="7315200" y="5105400"/>
                <a:ext cx="1143000" cy="457200"/>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cxnSp>
            <p:nvCxnSpPr>
              <p:cNvPr id="35" name="Straight Connector 31"/>
              <p:cNvCxnSpPr>
                <a:cxnSpLocks noChangeShapeType="1"/>
              </p:cNvCxnSpPr>
              <p:nvPr/>
            </p:nvCxnSpPr>
            <p:spPr bwMode="auto">
              <a:xfrm>
                <a:off x="7467600" y="5105400"/>
                <a:ext cx="762000" cy="1588"/>
              </a:xfrm>
              <a:prstGeom prst="line">
                <a:avLst/>
              </a:prstGeom>
              <a:noFill/>
              <a:ln w="9525">
                <a:solidFill>
                  <a:schemeClr val="tx1"/>
                </a:solidFill>
                <a:round/>
                <a:headEnd/>
                <a:tailEnd/>
              </a:ln>
            </p:spPr>
          </p:cxnSp>
        </p:grpSp>
        <p:grpSp>
          <p:nvGrpSpPr>
            <p:cNvPr id="13" name="Group 50"/>
            <p:cNvGrpSpPr>
              <a:grpSpLocks/>
            </p:cNvGrpSpPr>
            <p:nvPr/>
          </p:nvGrpSpPr>
          <p:grpSpPr bwMode="auto">
            <a:xfrm>
              <a:off x="7086600" y="3276600"/>
              <a:ext cx="1143000" cy="838200"/>
              <a:chOff x="7543800" y="4572000"/>
              <a:chExt cx="1143000" cy="838200"/>
            </a:xfrm>
          </p:grpSpPr>
          <p:sp>
            <p:nvSpPr>
              <p:cNvPr id="28" name="Oval 33"/>
              <p:cNvSpPr>
                <a:spLocks noChangeArrowheads="1"/>
              </p:cNvSpPr>
              <p:nvPr/>
            </p:nvSpPr>
            <p:spPr bwMode="auto">
              <a:xfrm>
                <a:off x="7696200" y="4648200"/>
                <a:ext cx="762000" cy="762000"/>
              </a:xfrm>
              <a:prstGeom prst="ellipse">
                <a:avLst/>
              </a:prstGeom>
              <a:solidFill>
                <a:srgbClr val="FFFF00"/>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29" name="Rectangle 34"/>
              <p:cNvSpPr>
                <a:spLocks noChangeArrowheads="1"/>
              </p:cNvSpPr>
              <p:nvPr/>
            </p:nvSpPr>
            <p:spPr bwMode="auto">
              <a:xfrm>
                <a:off x="7543800" y="4572000"/>
                <a:ext cx="1143000" cy="457200"/>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30" name="Freeform 38"/>
              <p:cNvSpPr>
                <a:spLocks noChangeArrowheads="1"/>
              </p:cNvSpPr>
              <p:nvPr/>
            </p:nvSpPr>
            <p:spPr bwMode="auto">
              <a:xfrm>
                <a:off x="7594600" y="4953000"/>
                <a:ext cx="482600" cy="431800"/>
              </a:xfrm>
              <a:custGeom>
                <a:avLst/>
                <a:gdLst>
                  <a:gd name="T0" fmla="*/ 482600 w 469900"/>
                  <a:gd name="T1" fmla="*/ 39255 h 419100"/>
                  <a:gd name="T2" fmla="*/ 208692 w 469900"/>
                  <a:gd name="T3" fmla="*/ 431800 h 419100"/>
                  <a:gd name="T4" fmla="*/ 0 w 469900"/>
                  <a:gd name="T5" fmla="*/ 0 h 419100"/>
                  <a:gd name="T6" fmla="*/ 482600 w 469900"/>
                  <a:gd name="T7" fmla="*/ 39255 h 419100"/>
                  <a:gd name="T8" fmla="*/ 0 60000 65536"/>
                  <a:gd name="T9" fmla="*/ 0 60000 65536"/>
                  <a:gd name="T10" fmla="*/ 0 60000 65536"/>
                  <a:gd name="T11" fmla="*/ 0 60000 65536"/>
                  <a:gd name="T12" fmla="*/ 0 w 469900"/>
                  <a:gd name="T13" fmla="*/ 0 h 419100"/>
                  <a:gd name="T14" fmla="*/ 469900 w 469900"/>
                  <a:gd name="T15" fmla="*/ 419100 h 419100"/>
                </a:gdLst>
                <a:ahLst/>
                <a:cxnLst>
                  <a:cxn ang="T8">
                    <a:pos x="T0" y="T1"/>
                  </a:cxn>
                  <a:cxn ang="T9">
                    <a:pos x="T2" y="T3"/>
                  </a:cxn>
                  <a:cxn ang="T10">
                    <a:pos x="T4" y="T5"/>
                  </a:cxn>
                  <a:cxn ang="T11">
                    <a:pos x="T6" y="T7"/>
                  </a:cxn>
                </a:cxnLst>
                <a:rect l="T12" t="T13" r="T14" b="T15"/>
                <a:pathLst>
                  <a:path w="469900" h="419100">
                    <a:moveTo>
                      <a:pt x="469900" y="38100"/>
                    </a:moveTo>
                    <a:lnTo>
                      <a:pt x="203200" y="419100"/>
                    </a:lnTo>
                    <a:lnTo>
                      <a:pt x="0" y="0"/>
                    </a:lnTo>
                    <a:lnTo>
                      <a:pt x="469900" y="3810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cxnSp>
            <p:nvCxnSpPr>
              <p:cNvPr id="31" name="Straight Connector 40"/>
              <p:cNvCxnSpPr>
                <a:cxnSpLocks noChangeShapeType="1"/>
              </p:cNvCxnSpPr>
              <p:nvPr/>
            </p:nvCxnSpPr>
            <p:spPr bwMode="auto">
              <a:xfrm flipV="1">
                <a:off x="8077200" y="5029200"/>
                <a:ext cx="381000" cy="1588"/>
              </a:xfrm>
              <a:prstGeom prst="line">
                <a:avLst/>
              </a:prstGeom>
              <a:noFill/>
              <a:ln w="9525">
                <a:solidFill>
                  <a:schemeClr val="tx1"/>
                </a:solidFill>
                <a:round/>
                <a:headEnd/>
                <a:tailEnd/>
              </a:ln>
            </p:spPr>
          </p:cxnSp>
          <p:cxnSp>
            <p:nvCxnSpPr>
              <p:cNvPr id="32" name="Straight Connector 42"/>
              <p:cNvCxnSpPr>
                <a:cxnSpLocks noChangeShapeType="1"/>
              </p:cNvCxnSpPr>
              <p:nvPr/>
            </p:nvCxnSpPr>
            <p:spPr bwMode="auto">
              <a:xfrm rot="5400000">
                <a:off x="7804150" y="5060950"/>
                <a:ext cx="304800" cy="241301"/>
              </a:xfrm>
              <a:prstGeom prst="line">
                <a:avLst/>
              </a:prstGeom>
              <a:noFill/>
              <a:ln w="9525">
                <a:solidFill>
                  <a:schemeClr val="tx1"/>
                </a:solidFill>
                <a:round/>
                <a:headEnd/>
                <a:tailEnd/>
              </a:ln>
            </p:spPr>
          </p:cxnSp>
        </p:grpSp>
        <p:sp>
          <p:nvSpPr>
            <p:cNvPr id="14" name="Line 181"/>
            <p:cNvSpPr>
              <a:spLocks noChangeShapeType="1"/>
            </p:cNvSpPr>
            <p:nvPr/>
          </p:nvSpPr>
          <p:spPr bwMode="auto">
            <a:xfrm>
              <a:off x="4572000" y="3886200"/>
              <a:ext cx="43434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grpSp>
          <p:nvGrpSpPr>
            <p:cNvPr id="15" name="Group 64"/>
            <p:cNvGrpSpPr>
              <a:grpSpLocks/>
            </p:cNvGrpSpPr>
            <p:nvPr/>
          </p:nvGrpSpPr>
          <p:grpSpPr bwMode="auto">
            <a:xfrm>
              <a:off x="5867400" y="4343400"/>
              <a:ext cx="917575" cy="895350"/>
              <a:chOff x="6858000" y="4572000"/>
              <a:chExt cx="917575" cy="895350"/>
            </a:xfrm>
          </p:grpSpPr>
          <p:sp>
            <p:nvSpPr>
              <p:cNvPr id="22" name="Oval 51"/>
              <p:cNvSpPr>
                <a:spLocks noChangeArrowheads="1"/>
              </p:cNvSpPr>
              <p:nvPr/>
            </p:nvSpPr>
            <p:spPr bwMode="auto">
              <a:xfrm>
                <a:off x="6934200" y="4648200"/>
                <a:ext cx="762000" cy="762000"/>
              </a:xfrm>
              <a:prstGeom prst="ellipse">
                <a:avLst/>
              </a:prstGeom>
              <a:solidFill>
                <a:srgbClr val="008000"/>
              </a:solidFill>
              <a:ln w="9525">
                <a:solidFill>
                  <a:schemeClr val="tx1"/>
                </a:solidFill>
                <a:round/>
                <a:headEnd/>
                <a:tailEnd/>
              </a:ln>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23" name="Rectangle 53"/>
              <p:cNvSpPr>
                <a:spLocks noChangeArrowheads="1"/>
              </p:cNvSpPr>
              <p:nvPr/>
            </p:nvSpPr>
            <p:spPr bwMode="auto">
              <a:xfrm>
                <a:off x="6858000" y="4572000"/>
                <a:ext cx="914400" cy="457200"/>
              </a:xfrm>
              <a:prstGeom prst="rect">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sp>
            <p:nvSpPr>
              <p:cNvPr id="24" name="Freeform 54"/>
              <p:cNvSpPr>
                <a:spLocks noChangeArrowheads="1"/>
              </p:cNvSpPr>
              <p:nvPr/>
            </p:nvSpPr>
            <p:spPr bwMode="auto">
              <a:xfrm>
                <a:off x="7042150" y="4962525"/>
                <a:ext cx="733425" cy="504825"/>
              </a:xfrm>
              <a:custGeom>
                <a:avLst/>
                <a:gdLst>
                  <a:gd name="T0" fmla="*/ 295275 w 733425"/>
                  <a:gd name="T1" fmla="*/ 34925 h 504825"/>
                  <a:gd name="T2" fmla="*/ 0 w 733425"/>
                  <a:gd name="T3" fmla="*/ 447675 h 504825"/>
                  <a:gd name="T4" fmla="*/ 660400 w 733425"/>
                  <a:gd name="T5" fmla="*/ 504825 h 504825"/>
                  <a:gd name="T6" fmla="*/ 733425 w 733425"/>
                  <a:gd name="T7" fmla="*/ 0 h 504825"/>
                  <a:gd name="T8" fmla="*/ 295275 w 733425"/>
                  <a:gd name="T9" fmla="*/ 34925 h 504825"/>
                  <a:gd name="T10" fmla="*/ 0 60000 65536"/>
                  <a:gd name="T11" fmla="*/ 0 60000 65536"/>
                  <a:gd name="T12" fmla="*/ 0 60000 65536"/>
                  <a:gd name="T13" fmla="*/ 0 60000 65536"/>
                  <a:gd name="T14" fmla="*/ 0 60000 65536"/>
                  <a:gd name="T15" fmla="*/ 0 w 733425"/>
                  <a:gd name="T16" fmla="*/ 0 h 504825"/>
                  <a:gd name="T17" fmla="*/ 733425 w 733425"/>
                  <a:gd name="T18" fmla="*/ 504825 h 504825"/>
                </a:gdLst>
                <a:ahLst/>
                <a:cxnLst>
                  <a:cxn ang="T10">
                    <a:pos x="T0" y="T1"/>
                  </a:cxn>
                  <a:cxn ang="T11">
                    <a:pos x="T2" y="T3"/>
                  </a:cxn>
                  <a:cxn ang="T12">
                    <a:pos x="T4" y="T5"/>
                  </a:cxn>
                  <a:cxn ang="T13">
                    <a:pos x="T6" y="T7"/>
                  </a:cxn>
                  <a:cxn ang="T14">
                    <a:pos x="T8" y="T9"/>
                  </a:cxn>
                </a:cxnLst>
                <a:rect l="T15" t="T16" r="T17" b="T18"/>
                <a:pathLst>
                  <a:path w="733425" h="504825">
                    <a:moveTo>
                      <a:pt x="295275" y="34925"/>
                    </a:moveTo>
                    <a:lnTo>
                      <a:pt x="0" y="447675"/>
                    </a:lnTo>
                    <a:lnTo>
                      <a:pt x="660400" y="504825"/>
                    </a:lnTo>
                    <a:lnTo>
                      <a:pt x="733425" y="0"/>
                    </a:lnTo>
                    <a:lnTo>
                      <a:pt x="295275" y="3492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cxnSp>
            <p:nvCxnSpPr>
              <p:cNvPr id="25" name="Straight Connector 58"/>
              <p:cNvCxnSpPr>
                <a:cxnSpLocks noChangeShapeType="1"/>
              </p:cNvCxnSpPr>
              <p:nvPr/>
            </p:nvCxnSpPr>
            <p:spPr bwMode="auto">
              <a:xfrm>
                <a:off x="6934200" y="5029200"/>
                <a:ext cx="381000" cy="1588"/>
              </a:xfrm>
              <a:prstGeom prst="line">
                <a:avLst/>
              </a:prstGeom>
              <a:noFill/>
              <a:ln w="9525">
                <a:solidFill>
                  <a:schemeClr val="tx1"/>
                </a:solidFill>
                <a:round/>
                <a:headEnd/>
                <a:tailEnd/>
              </a:ln>
            </p:spPr>
          </p:cxnSp>
          <p:cxnSp>
            <p:nvCxnSpPr>
              <p:cNvPr id="26" name="Straight Connector 60"/>
              <p:cNvCxnSpPr>
                <a:cxnSpLocks noChangeShapeType="1"/>
              </p:cNvCxnSpPr>
              <p:nvPr/>
            </p:nvCxnSpPr>
            <p:spPr bwMode="auto">
              <a:xfrm rot="5400000" flipH="1" flipV="1">
                <a:off x="7043737" y="5040313"/>
                <a:ext cx="336550" cy="250825"/>
              </a:xfrm>
              <a:prstGeom prst="line">
                <a:avLst/>
              </a:prstGeom>
              <a:noFill/>
              <a:ln w="9525">
                <a:solidFill>
                  <a:schemeClr val="tx1"/>
                </a:solidFill>
                <a:round/>
                <a:headEnd/>
                <a:tailEnd/>
              </a:ln>
            </p:spPr>
          </p:cxnSp>
          <p:sp>
            <p:nvSpPr>
              <p:cNvPr id="27" name="Freeform 63"/>
              <p:cNvSpPr>
                <a:spLocks noChangeArrowheads="1"/>
              </p:cNvSpPr>
              <p:nvPr/>
            </p:nvSpPr>
            <p:spPr bwMode="auto">
              <a:xfrm>
                <a:off x="7280275" y="4978400"/>
                <a:ext cx="98425" cy="92075"/>
              </a:xfrm>
              <a:custGeom>
                <a:avLst/>
                <a:gdLst>
                  <a:gd name="T0" fmla="*/ 0 w 98425"/>
                  <a:gd name="T1" fmla="*/ 15875 h 92075"/>
                  <a:gd name="T2" fmla="*/ 60325 w 98425"/>
                  <a:gd name="T3" fmla="*/ 92075 h 92075"/>
                  <a:gd name="T4" fmla="*/ 98425 w 98425"/>
                  <a:gd name="T5" fmla="*/ 0 h 92075"/>
                  <a:gd name="T6" fmla="*/ 0 w 98425"/>
                  <a:gd name="T7" fmla="*/ 15875 h 92075"/>
                  <a:gd name="T8" fmla="*/ 0 60000 65536"/>
                  <a:gd name="T9" fmla="*/ 0 60000 65536"/>
                  <a:gd name="T10" fmla="*/ 0 60000 65536"/>
                  <a:gd name="T11" fmla="*/ 0 60000 65536"/>
                  <a:gd name="T12" fmla="*/ 0 w 98425"/>
                  <a:gd name="T13" fmla="*/ 0 h 92075"/>
                  <a:gd name="T14" fmla="*/ 98425 w 98425"/>
                  <a:gd name="T15" fmla="*/ 92075 h 92075"/>
                </a:gdLst>
                <a:ahLst/>
                <a:cxnLst>
                  <a:cxn ang="T8">
                    <a:pos x="T0" y="T1"/>
                  </a:cxn>
                  <a:cxn ang="T9">
                    <a:pos x="T2" y="T3"/>
                  </a:cxn>
                  <a:cxn ang="T10">
                    <a:pos x="T4" y="T5"/>
                  </a:cxn>
                  <a:cxn ang="T11">
                    <a:pos x="T6" y="T7"/>
                  </a:cxn>
                </a:cxnLst>
                <a:rect l="T12" t="T13" r="T14" b="T15"/>
                <a:pathLst>
                  <a:path w="98425" h="92075">
                    <a:moveTo>
                      <a:pt x="0" y="15875"/>
                    </a:moveTo>
                    <a:lnTo>
                      <a:pt x="60325" y="92075"/>
                    </a:lnTo>
                    <a:lnTo>
                      <a:pt x="98425" y="0"/>
                    </a:lnTo>
                    <a:lnTo>
                      <a:pt x="0" y="1587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pSp>
        <p:sp>
          <p:nvSpPr>
            <p:cNvPr id="16" name="Line 180"/>
            <p:cNvSpPr>
              <a:spLocks noChangeShapeType="1"/>
            </p:cNvSpPr>
            <p:nvPr/>
          </p:nvSpPr>
          <p:spPr bwMode="auto">
            <a:xfrm>
              <a:off x="6705600" y="1600200"/>
              <a:ext cx="0" cy="441960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cxnSp>
          <p:nvCxnSpPr>
            <p:cNvPr id="17" name="Straight Arrow Connector 66"/>
            <p:cNvCxnSpPr>
              <a:cxnSpLocks noChangeShapeType="1"/>
            </p:cNvCxnSpPr>
            <p:nvPr/>
          </p:nvCxnSpPr>
          <p:spPr bwMode="auto">
            <a:xfrm rot="5400000" flipH="1" flipV="1">
              <a:off x="6400006" y="2362200"/>
              <a:ext cx="610394" cy="794"/>
            </a:xfrm>
            <a:prstGeom prst="straightConnector1">
              <a:avLst/>
            </a:prstGeom>
            <a:noFill/>
            <a:ln w="28575">
              <a:solidFill>
                <a:srgbClr val="FF0000"/>
              </a:solidFill>
              <a:round/>
              <a:headEnd/>
              <a:tailEnd type="arrow" w="med" len="med"/>
            </a:ln>
          </p:spPr>
        </p:cxnSp>
        <p:graphicFrame>
          <p:nvGraphicFramePr>
            <p:cNvPr id="18" name="Object 4"/>
            <p:cNvGraphicFramePr>
              <a:graphicFrameLocks noChangeAspect="1"/>
            </p:cNvGraphicFramePr>
            <p:nvPr/>
          </p:nvGraphicFramePr>
          <p:xfrm>
            <a:off x="7473950" y="3352800"/>
            <a:ext cx="1670050" cy="323850"/>
          </p:xfrm>
          <a:graphic>
            <a:graphicData uri="http://schemas.openxmlformats.org/presentationml/2006/ole">
              <mc:AlternateContent xmlns:mc="http://schemas.openxmlformats.org/markup-compatibility/2006">
                <mc:Choice xmlns:v="urn:schemas-microsoft-com:vml" Requires="v">
                  <p:oleObj spid="_x0000_s15412" name="Equation" r:id="rId13" imgW="1181100" imgH="228600" progId="Equation.DSMT4">
                    <p:embed/>
                  </p:oleObj>
                </mc:Choice>
                <mc:Fallback>
                  <p:oleObj name="Equation" r:id="rId13" imgW="1181100" imgH="228600" progId="Equation.DSMT4">
                    <p:embed/>
                    <p:pic>
                      <p:nvPicPr>
                        <p:cNvPr id="18" name="Object 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473950" y="3352800"/>
                          <a:ext cx="1670050" cy="323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19" name="Straight Arrow Connector 70"/>
            <p:cNvCxnSpPr>
              <a:cxnSpLocks noChangeShapeType="1"/>
            </p:cNvCxnSpPr>
            <p:nvPr/>
          </p:nvCxnSpPr>
          <p:spPr bwMode="auto">
            <a:xfrm rot="5400000">
              <a:off x="5486400" y="4648200"/>
              <a:ext cx="1143000" cy="685800"/>
            </a:xfrm>
            <a:prstGeom prst="straightConnector1">
              <a:avLst/>
            </a:prstGeom>
            <a:noFill/>
            <a:ln w="28575">
              <a:solidFill>
                <a:srgbClr val="FF0000"/>
              </a:solidFill>
              <a:round/>
              <a:headEnd/>
              <a:tailEnd type="arrow" w="med" len="med"/>
            </a:ln>
          </p:spPr>
        </p:cxnSp>
        <p:sp>
          <p:nvSpPr>
            <p:cNvPr id="20" name="Freeform 72"/>
            <p:cNvSpPr>
              <a:spLocks noChangeArrowheads="1"/>
            </p:cNvSpPr>
            <p:nvPr/>
          </p:nvSpPr>
          <p:spPr bwMode="auto">
            <a:xfrm>
              <a:off x="6286500" y="4584700"/>
              <a:ext cx="406400" cy="129117"/>
            </a:xfrm>
            <a:custGeom>
              <a:avLst/>
              <a:gdLst>
                <a:gd name="T0" fmla="*/ 0 w 406400"/>
                <a:gd name="T1" fmla="*/ 0 h 129117"/>
                <a:gd name="T2" fmla="*/ 203200 w 406400"/>
                <a:gd name="T3" fmla="*/ 114300 h 129117"/>
                <a:gd name="T4" fmla="*/ 406400 w 406400"/>
                <a:gd name="T5" fmla="*/ 88900 h 129117"/>
                <a:gd name="T6" fmla="*/ 0 60000 65536"/>
                <a:gd name="T7" fmla="*/ 0 60000 65536"/>
                <a:gd name="T8" fmla="*/ 0 60000 65536"/>
                <a:gd name="T9" fmla="*/ 0 w 406400"/>
                <a:gd name="T10" fmla="*/ 0 h 129117"/>
                <a:gd name="T11" fmla="*/ 406400 w 406400"/>
                <a:gd name="T12" fmla="*/ 129117 h 129117"/>
              </a:gdLst>
              <a:ahLst/>
              <a:cxnLst>
                <a:cxn ang="T6">
                  <a:pos x="T0" y="T1"/>
                </a:cxn>
                <a:cxn ang="T7">
                  <a:pos x="T2" y="T3"/>
                </a:cxn>
                <a:cxn ang="T8">
                  <a:pos x="T4" y="T5"/>
                </a:cxn>
              </a:cxnLst>
              <a:rect l="T9" t="T10" r="T11" b="T12"/>
              <a:pathLst>
                <a:path w="406400" h="129117">
                  <a:moveTo>
                    <a:pt x="0" y="0"/>
                  </a:moveTo>
                  <a:cubicBezTo>
                    <a:pt x="67733" y="49741"/>
                    <a:pt x="135467" y="99483"/>
                    <a:pt x="203200" y="114300"/>
                  </a:cubicBezTo>
                  <a:cubicBezTo>
                    <a:pt x="270933" y="129117"/>
                    <a:pt x="406400" y="88900"/>
                    <a:pt x="406400" y="8890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endParaRPr lang="en-US" altLang="en-US"/>
            </a:p>
          </p:txBody>
        </p:sp>
        <p:graphicFrame>
          <p:nvGraphicFramePr>
            <p:cNvPr id="21" name="Object 8"/>
            <p:cNvGraphicFramePr>
              <a:graphicFrameLocks noChangeAspect="1"/>
            </p:cNvGraphicFramePr>
            <p:nvPr/>
          </p:nvGraphicFramePr>
          <p:xfrm>
            <a:off x="6400800" y="4800600"/>
            <a:ext cx="179388" cy="250825"/>
          </p:xfrm>
          <a:graphic>
            <a:graphicData uri="http://schemas.openxmlformats.org/presentationml/2006/ole">
              <mc:AlternateContent xmlns:mc="http://schemas.openxmlformats.org/markup-compatibility/2006">
                <mc:Choice xmlns:v="urn:schemas-microsoft-com:vml" Requires="v">
                  <p:oleObj spid="_x0000_s15413" name="Equation" r:id="rId15" imgW="127000" imgH="177800" progId="Equation.DSMT4">
                    <p:embed/>
                  </p:oleObj>
                </mc:Choice>
                <mc:Fallback>
                  <p:oleObj name="Equation" r:id="rId15" imgW="127000" imgH="177800" progId="Equation.DSMT4">
                    <p:embed/>
                    <p:pic>
                      <p:nvPicPr>
                        <p:cNvPr id="21" name="Object 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400800" y="4800600"/>
                          <a:ext cx="179388" cy="250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grpSp>
      <p:graphicFrame>
        <p:nvGraphicFramePr>
          <p:cNvPr id="39" name="Object 38">
            <a:extLst>
              <a:ext uri="{FF2B5EF4-FFF2-40B4-BE49-F238E27FC236}">
                <a16:creationId xmlns:a16="http://schemas.microsoft.com/office/drawing/2014/main" id="{C72F79DD-2498-2F4F-9866-7CC45D0C158A}"/>
              </a:ext>
            </a:extLst>
          </p:cNvPr>
          <p:cNvGraphicFramePr>
            <a:graphicFrameLocks noChangeAspect="1"/>
          </p:cNvGraphicFramePr>
          <p:nvPr>
            <p:extLst>
              <p:ext uri="{D42A27DB-BD31-4B8C-83A1-F6EECF244321}">
                <p14:modId xmlns:p14="http://schemas.microsoft.com/office/powerpoint/2010/main" val="4019499188"/>
              </p:ext>
            </p:extLst>
          </p:nvPr>
        </p:nvGraphicFramePr>
        <p:xfrm>
          <a:off x="2155825" y="1229405"/>
          <a:ext cx="1549400" cy="369887"/>
        </p:xfrm>
        <a:graphic>
          <a:graphicData uri="http://schemas.openxmlformats.org/presentationml/2006/ole">
            <mc:AlternateContent xmlns:mc="http://schemas.openxmlformats.org/markup-compatibility/2006">
              <mc:Choice xmlns:v="urn:schemas-microsoft-com:vml" Requires="v">
                <p:oleObj spid="_x0000_s15414" name="Equation" r:id="rId17" imgW="965200" imgH="228600" progId="Equation.DSMT4">
                  <p:embed/>
                </p:oleObj>
              </mc:Choice>
              <mc:Fallback>
                <p:oleObj name="Equation" r:id="rId17" imgW="965200" imgH="228600" progId="Equation.DSMT4">
                  <p:embed/>
                  <p:pic>
                    <p:nvPicPr>
                      <p:cNvPr id="39" name="Object 38">
                        <a:extLst>
                          <a:ext uri="{FF2B5EF4-FFF2-40B4-BE49-F238E27FC236}">
                            <a16:creationId xmlns:a16="http://schemas.microsoft.com/office/drawing/2014/main" id="{C72F79DD-2498-2F4F-9866-7CC45D0C158A}"/>
                          </a:ext>
                        </a:extLst>
                      </p:cNvPr>
                      <p:cNvPicPr/>
                      <p:nvPr/>
                    </p:nvPicPr>
                    <p:blipFill>
                      <a:blip r:embed="rId18"/>
                      <a:stretch>
                        <a:fillRect/>
                      </a:stretch>
                    </p:blipFill>
                    <p:spPr>
                      <a:xfrm>
                        <a:off x="2155825" y="1229405"/>
                        <a:ext cx="1549400" cy="369887"/>
                      </a:xfrm>
                      <a:prstGeom prst="rect">
                        <a:avLst/>
                      </a:prstGeom>
                    </p:spPr>
                  </p:pic>
                </p:oleObj>
              </mc:Fallback>
            </mc:AlternateContent>
          </a:graphicData>
        </a:graphic>
      </p:graphicFrame>
      <p:graphicFrame>
        <p:nvGraphicFramePr>
          <p:cNvPr id="41" name="Object 40">
            <a:extLst>
              <a:ext uri="{FF2B5EF4-FFF2-40B4-BE49-F238E27FC236}">
                <a16:creationId xmlns:a16="http://schemas.microsoft.com/office/drawing/2014/main" id="{05A1D06A-8384-8640-A563-A391EEFFC7A0}"/>
              </a:ext>
            </a:extLst>
          </p:cNvPr>
          <p:cNvGraphicFramePr>
            <a:graphicFrameLocks noChangeAspect="1"/>
          </p:cNvGraphicFramePr>
          <p:nvPr>
            <p:extLst>
              <p:ext uri="{D42A27DB-BD31-4B8C-83A1-F6EECF244321}">
                <p14:modId xmlns:p14="http://schemas.microsoft.com/office/powerpoint/2010/main" val="4008020025"/>
              </p:ext>
            </p:extLst>
          </p:nvPr>
        </p:nvGraphicFramePr>
        <p:xfrm>
          <a:off x="119863" y="2911475"/>
          <a:ext cx="8980487" cy="1751013"/>
        </p:xfrm>
        <a:graphic>
          <a:graphicData uri="http://schemas.openxmlformats.org/presentationml/2006/ole">
            <mc:AlternateContent xmlns:mc="http://schemas.openxmlformats.org/markup-compatibility/2006">
              <mc:Choice xmlns:v="urn:schemas-microsoft-com:vml" Requires="v">
                <p:oleObj spid="_x0000_s15415" name="Equation" r:id="rId19" imgW="5778500" imgH="1117600" progId="Equation.DSMT4">
                  <p:embed/>
                </p:oleObj>
              </mc:Choice>
              <mc:Fallback>
                <p:oleObj name="Equation" r:id="rId19" imgW="5778500" imgH="1117600" progId="Equation.DSMT4">
                  <p:embed/>
                  <p:pic>
                    <p:nvPicPr>
                      <p:cNvPr id="41" name="Object 40">
                        <a:extLst>
                          <a:ext uri="{FF2B5EF4-FFF2-40B4-BE49-F238E27FC236}">
                            <a16:creationId xmlns:a16="http://schemas.microsoft.com/office/drawing/2014/main" id="{05A1D06A-8384-8640-A563-A391EEFFC7A0}"/>
                          </a:ext>
                        </a:extLst>
                      </p:cNvPr>
                      <p:cNvPicPr/>
                      <p:nvPr/>
                    </p:nvPicPr>
                    <p:blipFill>
                      <a:blip r:embed="rId20"/>
                      <a:stretch>
                        <a:fillRect/>
                      </a:stretch>
                    </p:blipFill>
                    <p:spPr>
                      <a:xfrm>
                        <a:off x="119863" y="2911475"/>
                        <a:ext cx="8980487" cy="1751013"/>
                      </a:xfrm>
                      <a:prstGeom prst="rect">
                        <a:avLst/>
                      </a:prstGeom>
                    </p:spPr>
                  </p:pic>
                </p:oleObj>
              </mc:Fallback>
            </mc:AlternateContent>
          </a:graphicData>
        </a:graphic>
      </p:graphicFrame>
      <p:graphicFrame>
        <p:nvGraphicFramePr>
          <p:cNvPr id="43" name="Object 42">
            <a:extLst>
              <a:ext uri="{FF2B5EF4-FFF2-40B4-BE49-F238E27FC236}">
                <a16:creationId xmlns:a16="http://schemas.microsoft.com/office/drawing/2014/main" id="{6A844A4E-DCA7-3F44-B0FE-E7F7BE46061C}"/>
              </a:ext>
            </a:extLst>
          </p:cNvPr>
          <p:cNvGraphicFramePr>
            <a:graphicFrameLocks noChangeAspect="1"/>
          </p:cNvGraphicFramePr>
          <p:nvPr>
            <p:extLst>
              <p:ext uri="{D42A27DB-BD31-4B8C-83A1-F6EECF244321}">
                <p14:modId xmlns:p14="http://schemas.microsoft.com/office/powerpoint/2010/main" val="1059059853"/>
              </p:ext>
            </p:extLst>
          </p:nvPr>
        </p:nvGraphicFramePr>
        <p:xfrm>
          <a:off x="2329446" y="1543754"/>
          <a:ext cx="774700" cy="328613"/>
        </p:xfrm>
        <a:graphic>
          <a:graphicData uri="http://schemas.openxmlformats.org/presentationml/2006/ole">
            <mc:AlternateContent xmlns:mc="http://schemas.openxmlformats.org/markup-compatibility/2006">
              <mc:Choice xmlns:v="urn:schemas-microsoft-com:vml" Requires="v">
                <p:oleObj spid="_x0000_s15416" name="Equation" r:id="rId21" imgW="482600" imgH="203200" progId="Equation.DSMT4">
                  <p:embed/>
                </p:oleObj>
              </mc:Choice>
              <mc:Fallback>
                <p:oleObj name="Equation" r:id="rId21" imgW="482600" imgH="203200" progId="Equation.DSMT4">
                  <p:embed/>
                  <p:pic>
                    <p:nvPicPr>
                      <p:cNvPr id="43" name="Object 42">
                        <a:extLst>
                          <a:ext uri="{FF2B5EF4-FFF2-40B4-BE49-F238E27FC236}">
                            <a16:creationId xmlns:a16="http://schemas.microsoft.com/office/drawing/2014/main" id="{6A844A4E-DCA7-3F44-B0FE-E7F7BE46061C}"/>
                          </a:ext>
                        </a:extLst>
                      </p:cNvPr>
                      <p:cNvPicPr/>
                      <p:nvPr/>
                    </p:nvPicPr>
                    <p:blipFill>
                      <a:blip r:embed="rId22"/>
                      <a:stretch>
                        <a:fillRect/>
                      </a:stretch>
                    </p:blipFill>
                    <p:spPr>
                      <a:xfrm>
                        <a:off x="2329446" y="1543754"/>
                        <a:ext cx="774700" cy="328613"/>
                      </a:xfrm>
                      <a:prstGeom prst="rect">
                        <a:avLst/>
                      </a:prstGeom>
                    </p:spPr>
                  </p:pic>
                </p:oleObj>
              </mc:Fallback>
            </mc:AlternateContent>
          </a:graphicData>
        </a:graphic>
      </p:graphicFrame>
      <p:sp>
        <p:nvSpPr>
          <p:cNvPr id="38" name="TextBox 37">
            <a:extLst>
              <a:ext uri="{FF2B5EF4-FFF2-40B4-BE49-F238E27FC236}">
                <a16:creationId xmlns:a16="http://schemas.microsoft.com/office/drawing/2014/main" id="{43EF7BF2-4929-6145-A56B-50AC139989C2}"/>
              </a:ext>
            </a:extLst>
          </p:cNvPr>
          <p:cNvSpPr txBox="1"/>
          <p:nvPr/>
        </p:nvSpPr>
        <p:spPr>
          <a:xfrm>
            <a:off x="141140" y="393540"/>
            <a:ext cx="4182748" cy="523220"/>
          </a:xfrm>
          <a:prstGeom prst="rect">
            <a:avLst/>
          </a:prstGeom>
          <a:noFill/>
        </p:spPr>
        <p:txBody>
          <a:bodyPr wrap="none" rtlCol="0">
            <a:spAutoFit/>
          </a:bodyPr>
          <a:lstStyle/>
          <a:p>
            <a:r>
              <a:rPr lang="en-US" sz="2800" dirty="0">
                <a:solidFill>
                  <a:srgbClr val="FF0000"/>
                </a:solidFill>
                <a:latin typeface="Apple Chancery" panose="03020702040506060504" pitchFamily="66" charset="-79"/>
                <a:cs typeface="Apple Chancery" panose="03020702040506060504" pitchFamily="66" charset="-79"/>
              </a:rPr>
              <a:t>How about </a:t>
            </a:r>
            <a:r>
              <a:rPr lang="en-US" sz="2000" dirty="0">
                <a:latin typeface="Times New Roman" panose="02020603050405020304" pitchFamily="18" charset="0"/>
                <a:cs typeface="Times New Roman" panose="02020603050405020304" pitchFamily="18" charset="0"/>
              </a:rPr>
              <a:t>a little different angle:</a:t>
            </a:r>
          </a:p>
        </p:txBody>
      </p:sp>
      <p:graphicFrame>
        <p:nvGraphicFramePr>
          <p:cNvPr id="45" name="Object 44">
            <a:extLst>
              <a:ext uri="{FF2B5EF4-FFF2-40B4-BE49-F238E27FC236}">
                <a16:creationId xmlns:a16="http://schemas.microsoft.com/office/drawing/2014/main" id="{E4945F36-D529-F442-9EA4-4BD91AE7FCA1}"/>
              </a:ext>
            </a:extLst>
          </p:cNvPr>
          <p:cNvGraphicFramePr>
            <a:graphicFrameLocks noChangeAspect="1"/>
          </p:cNvGraphicFramePr>
          <p:nvPr>
            <p:extLst>
              <p:ext uri="{D42A27DB-BD31-4B8C-83A1-F6EECF244321}">
                <p14:modId xmlns:p14="http://schemas.microsoft.com/office/powerpoint/2010/main" val="2289681495"/>
              </p:ext>
            </p:extLst>
          </p:nvPr>
        </p:nvGraphicFramePr>
        <p:xfrm>
          <a:off x="141140" y="4771781"/>
          <a:ext cx="7527925" cy="1768475"/>
        </p:xfrm>
        <a:graphic>
          <a:graphicData uri="http://schemas.openxmlformats.org/presentationml/2006/ole">
            <mc:AlternateContent xmlns:mc="http://schemas.openxmlformats.org/markup-compatibility/2006">
              <mc:Choice xmlns:v="urn:schemas-microsoft-com:vml" Requires="v">
                <p:oleObj spid="_x0000_s15417" name="Equation" r:id="rId23" imgW="4851400" imgH="1130300" progId="Equation.DSMT4">
                  <p:embed/>
                </p:oleObj>
              </mc:Choice>
              <mc:Fallback>
                <p:oleObj name="Equation" r:id="rId23" imgW="4851400" imgH="1130300" progId="Equation.DSMT4">
                  <p:embed/>
                  <p:pic>
                    <p:nvPicPr>
                      <p:cNvPr id="41" name="Object 40">
                        <a:extLst>
                          <a:ext uri="{FF2B5EF4-FFF2-40B4-BE49-F238E27FC236}">
                            <a16:creationId xmlns:a16="http://schemas.microsoft.com/office/drawing/2014/main" id="{05A1D06A-8384-8640-A563-A391EEFFC7A0}"/>
                          </a:ext>
                        </a:extLst>
                      </p:cNvPr>
                      <p:cNvPicPr/>
                      <p:nvPr/>
                    </p:nvPicPr>
                    <p:blipFill>
                      <a:blip r:embed="rId24"/>
                      <a:stretch>
                        <a:fillRect/>
                      </a:stretch>
                    </p:blipFill>
                    <p:spPr>
                      <a:xfrm>
                        <a:off x="141140" y="4771781"/>
                        <a:ext cx="7527925" cy="1768475"/>
                      </a:xfrm>
                      <a:prstGeom prst="rect">
                        <a:avLst/>
                      </a:prstGeom>
                    </p:spPr>
                  </p:pic>
                </p:oleObj>
              </mc:Fallback>
            </mc:AlternateContent>
          </a:graphicData>
        </a:graphic>
      </p:graphicFrame>
    </p:spTree>
    <p:extLst>
      <p:ext uri="{BB962C8B-B14F-4D97-AF65-F5344CB8AC3E}">
        <p14:creationId xmlns:p14="http://schemas.microsoft.com/office/powerpoint/2010/main" val="16183909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33390</TotalTime>
  <Words>1270</Words>
  <Application>Microsoft Macintosh PowerPoint</Application>
  <PresentationFormat>On-screen Show (4:3)</PresentationFormat>
  <Paragraphs>93</Paragraphs>
  <Slides>15</Slides>
  <Notes>1</Notes>
  <HiddenSlides>0</HiddenSlides>
  <MMClips>1</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3" baseType="lpstr">
      <vt:lpstr>Apple Chancery</vt:lpstr>
      <vt:lpstr>Arial</vt:lpstr>
      <vt:lpstr>Calibri</vt:lpstr>
      <vt:lpstr>Cambria Math</vt:lpstr>
      <vt:lpstr>Palatino Linotype</vt:lpstr>
      <vt:lpstr>Times New Roman</vt:lpstr>
      <vt:lpstr>Office Theme</vt:lpstr>
      <vt:lpstr>Equation</vt:lpstr>
      <vt:lpstr>General announcements</vt:lpstr>
      <vt:lpstr>Momentum and Energy</vt:lpstr>
      <vt:lpstr>PowerPoint Presentation</vt:lpstr>
      <vt:lpstr>Collision example – problem 6.25</vt:lpstr>
      <vt:lpstr>Problem 6.25 (cont’d.)</vt:lpstr>
      <vt:lpstr>PowerPoint Presentation</vt:lpstr>
      <vt:lpstr>Speaking of space and astronauts…</vt:lpstr>
      <vt:lpstr>Spring-gun explosion</vt:lpstr>
      <vt:lpstr>Spring-gun explosion</vt:lpstr>
      <vt:lpstr>Spring-gun explosion</vt:lpstr>
      <vt:lpstr>PowerPoint Presentation</vt:lpstr>
      <vt:lpstr>PowerPoint Presentation</vt:lpstr>
      <vt:lpstr>PowerPoint Presentation</vt:lpstr>
      <vt:lpstr>Classic explosion problem (6.60)</vt:lpstr>
      <vt:lpstr>PowerPoint Presentation</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Microsoft Office User</cp:lastModifiedBy>
  <cp:revision>702</cp:revision>
  <cp:lastPrinted>2017-11-14T01:56:41Z</cp:lastPrinted>
  <dcterms:created xsi:type="dcterms:W3CDTF">2017-08-16T17:34:12Z</dcterms:created>
  <dcterms:modified xsi:type="dcterms:W3CDTF">2020-10-11T03:43:24Z</dcterms:modified>
</cp:coreProperties>
</file>