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359" r:id="rId3"/>
    <p:sldId id="257" r:id="rId4"/>
    <p:sldId id="258" r:id="rId5"/>
    <p:sldId id="259" r:id="rId6"/>
    <p:sldId id="361" r:id="rId7"/>
    <p:sldId id="262" r:id="rId8"/>
    <p:sldId id="362" r:id="rId9"/>
    <p:sldId id="363" r:id="rId10"/>
    <p:sldId id="364" r:id="rId11"/>
    <p:sldId id="274" r:id="rId12"/>
    <p:sldId id="277" r:id="rId13"/>
    <p:sldId id="365" r:id="rId14"/>
    <p:sldId id="375" r:id="rId15"/>
    <p:sldId id="278" r:id="rId16"/>
    <p:sldId id="279" r:id="rId17"/>
    <p:sldId id="280" r:id="rId18"/>
    <p:sldId id="376" r:id="rId19"/>
    <p:sldId id="377" r:id="rId20"/>
    <p:sldId id="265" r:id="rId21"/>
    <p:sldId id="266" r:id="rId22"/>
    <p:sldId id="380" r:id="rId23"/>
    <p:sldId id="381" r:id="rId24"/>
    <p:sldId id="374" r:id="rId25"/>
    <p:sldId id="382" r:id="rId26"/>
    <p:sldId id="383" r:id="rId27"/>
    <p:sldId id="384" r:id="rId28"/>
    <p:sldId id="291" r:id="rId29"/>
    <p:sldId id="281" r:id="rId30"/>
    <p:sldId id="289" r:id="rId31"/>
    <p:sldId id="282" r:id="rId32"/>
    <p:sldId id="283" r:id="rId33"/>
    <p:sldId id="285" r:id="rId34"/>
    <p:sldId id="294" r:id="rId35"/>
    <p:sldId id="295" r:id="rId36"/>
    <p:sldId id="300" r:id="rId37"/>
    <p:sldId id="301" r:id="rId38"/>
    <p:sldId id="298"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047C2"/>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244"/>
    <p:restoredTop sz="91585"/>
  </p:normalViewPr>
  <p:slideViewPr>
    <p:cSldViewPr snapToGrid="0" snapToObjects="1">
      <p:cViewPr varScale="1">
        <p:scale>
          <a:sx n="67" d="100"/>
          <a:sy n="67" d="100"/>
        </p:scale>
        <p:origin x="184" y="18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23.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2.emf"/><Relationship Id="rId7" Type="http://schemas.openxmlformats.org/officeDocument/2006/relationships/image" Target="../media/image36.emf"/><Relationship Id="rId2" Type="http://schemas.openxmlformats.org/officeDocument/2006/relationships/image" Target="../media/image31.emf"/><Relationship Id="rId1" Type="http://schemas.openxmlformats.org/officeDocument/2006/relationships/image" Target="../media/image30.emf"/><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2.emf"/><Relationship Id="rId7" Type="http://schemas.openxmlformats.org/officeDocument/2006/relationships/image" Target="../media/image40.emf"/><Relationship Id="rId2" Type="http://schemas.openxmlformats.org/officeDocument/2006/relationships/image" Target="../media/image31.emf"/><Relationship Id="rId1" Type="http://schemas.openxmlformats.org/officeDocument/2006/relationships/image" Target="../media/image30.emf"/><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3.emf"/><Relationship Id="rId9" Type="http://schemas.openxmlformats.org/officeDocument/2006/relationships/image" Target="../media/image42.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32.emf"/><Relationship Id="rId1" Type="http://schemas.openxmlformats.org/officeDocument/2006/relationships/image" Target="../media/image45.emf"/><Relationship Id="rId4" Type="http://schemas.openxmlformats.org/officeDocument/2006/relationships/image" Target="../media/image47.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image" Target="../media/image4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1.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image" Target="../media/image52.e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emf"/><Relationship Id="rId7" Type="http://schemas.openxmlformats.org/officeDocument/2006/relationships/image" Target="../media/image60.emf"/><Relationship Id="rId2" Type="http://schemas.openxmlformats.org/officeDocument/2006/relationships/image" Target="../media/image55.emf"/><Relationship Id="rId1" Type="http://schemas.openxmlformats.org/officeDocument/2006/relationships/image" Target="../media/image54.emf"/><Relationship Id="rId6" Type="http://schemas.openxmlformats.org/officeDocument/2006/relationships/image" Target="../media/image59.emf"/><Relationship Id="rId11" Type="http://schemas.openxmlformats.org/officeDocument/2006/relationships/image" Target="../media/image64.emf"/><Relationship Id="rId5" Type="http://schemas.openxmlformats.org/officeDocument/2006/relationships/image" Target="../media/image58.emf"/><Relationship Id="rId10" Type="http://schemas.openxmlformats.org/officeDocument/2006/relationships/image" Target="../media/image63.emf"/><Relationship Id="rId4" Type="http://schemas.openxmlformats.org/officeDocument/2006/relationships/image" Target="../media/image57.emf"/><Relationship Id="rId9" Type="http://schemas.openxmlformats.org/officeDocument/2006/relationships/image" Target="../media/image62.e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7.emf"/><Relationship Id="rId7" Type="http://schemas.openxmlformats.org/officeDocument/2006/relationships/image" Target="../media/image71.emf"/><Relationship Id="rId2" Type="http://schemas.openxmlformats.org/officeDocument/2006/relationships/image" Target="../media/image66.emf"/><Relationship Id="rId1" Type="http://schemas.openxmlformats.org/officeDocument/2006/relationships/image" Target="../media/image65.emf"/><Relationship Id="rId6" Type="http://schemas.openxmlformats.org/officeDocument/2006/relationships/image" Target="../media/image70.emf"/><Relationship Id="rId5" Type="http://schemas.openxmlformats.org/officeDocument/2006/relationships/image" Target="../media/image69.emf"/><Relationship Id="rId10" Type="http://schemas.openxmlformats.org/officeDocument/2006/relationships/image" Target="../media/image74.emf"/><Relationship Id="rId4" Type="http://schemas.openxmlformats.org/officeDocument/2006/relationships/image" Target="../media/image68.emf"/><Relationship Id="rId9" Type="http://schemas.openxmlformats.org/officeDocument/2006/relationships/image" Target="../media/image73.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53.emf"/><Relationship Id="rId1" Type="http://schemas.openxmlformats.org/officeDocument/2006/relationships/image" Target="../media/image52.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png"/><Relationship Id="rId1" Type="http://schemas.openxmlformats.org/officeDocument/2006/relationships/image" Target="../media/image4.png"/></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 Id="rId5" Type="http://schemas.openxmlformats.org/officeDocument/2006/relationships/image" Target="../media/image81.png"/><Relationship Id="rId4" Type="http://schemas.openxmlformats.org/officeDocument/2006/relationships/image" Target="../media/image80.png"/></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1.png"/><Relationship Id="rId7" Type="http://schemas.openxmlformats.org/officeDocument/2006/relationships/image" Target="../media/image90.emf"/><Relationship Id="rId2" Type="http://schemas.openxmlformats.org/officeDocument/2006/relationships/image" Target="../media/image78.png"/><Relationship Id="rId1" Type="http://schemas.openxmlformats.org/officeDocument/2006/relationships/image" Target="../media/image77.png"/><Relationship Id="rId6" Type="http://schemas.openxmlformats.org/officeDocument/2006/relationships/image" Target="../media/image89.png"/><Relationship Id="rId5" Type="http://schemas.openxmlformats.org/officeDocument/2006/relationships/image" Target="../media/image80.png"/><Relationship Id="rId4" Type="http://schemas.openxmlformats.org/officeDocument/2006/relationships/image" Target="../media/image79.png"/></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77.png"/><Relationship Id="rId7"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emf"/><Relationship Id="rId6" Type="http://schemas.openxmlformats.org/officeDocument/2006/relationships/image" Target="../media/image91.png"/><Relationship Id="rId5" Type="http://schemas.openxmlformats.org/officeDocument/2006/relationships/image" Target="../media/image89.png"/><Relationship Id="rId4" Type="http://schemas.openxmlformats.org/officeDocument/2006/relationships/image" Target="../media/image78.png"/></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image" Target="../media/image96.emf"/><Relationship Id="rId6" Type="http://schemas.openxmlformats.org/officeDocument/2006/relationships/image" Target="../media/image101.emf"/><Relationship Id="rId5" Type="http://schemas.openxmlformats.org/officeDocument/2006/relationships/image" Target="../media/image100.emf"/><Relationship Id="rId4" Type="http://schemas.openxmlformats.org/officeDocument/2006/relationships/image" Target="../media/image99.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image" Target="../media/image98.emf"/><Relationship Id="rId6" Type="http://schemas.openxmlformats.org/officeDocument/2006/relationships/image" Target="../media/image102.emf"/><Relationship Id="rId5" Type="http://schemas.openxmlformats.org/officeDocument/2006/relationships/image" Target="../media/image101.emf"/><Relationship Id="rId4" Type="http://schemas.openxmlformats.org/officeDocument/2006/relationships/image" Target="../media/image96.e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07.emf"/><Relationship Id="rId3" Type="http://schemas.openxmlformats.org/officeDocument/2006/relationships/image" Target="../media/image103.emf"/><Relationship Id="rId7" Type="http://schemas.openxmlformats.org/officeDocument/2006/relationships/image" Target="../media/image101.emf"/><Relationship Id="rId2" Type="http://schemas.openxmlformats.org/officeDocument/2006/relationships/image" Target="../media/image99.emf"/><Relationship Id="rId1" Type="http://schemas.openxmlformats.org/officeDocument/2006/relationships/image" Target="../media/image98.emf"/><Relationship Id="rId6" Type="http://schemas.openxmlformats.org/officeDocument/2006/relationships/image" Target="../media/image106.emf"/><Relationship Id="rId5" Type="http://schemas.openxmlformats.org/officeDocument/2006/relationships/image" Target="../media/image105.emf"/><Relationship Id="rId4" Type="http://schemas.openxmlformats.org/officeDocument/2006/relationships/image" Target="../media/image104.e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image" Target="../media/image110.emf"/><Relationship Id="rId7" Type="http://schemas.openxmlformats.org/officeDocument/2006/relationships/image" Target="../media/image113.emf"/><Relationship Id="rId2" Type="http://schemas.openxmlformats.org/officeDocument/2006/relationships/image" Target="../media/image109.emf"/><Relationship Id="rId1" Type="http://schemas.openxmlformats.org/officeDocument/2006/relationships/image" Target="../media/image108.emf"/><Relationship Id="rId6" Type="http://schemas.openxmlformats.org/officeDocument/2006/relationships/image" Target="../media/image98.emf"/><Relationship Id="rId11" Type="http://schemas.openxmlformats.org/officeDocument/2006/relationships/image" Target="../media/image117.emf"/><Relationship Id="rId5" Type="http://schemas.openxmlformats.org/officeDocument/2006/relationships/image" Target="../media/image112.emf"/><Relationship Id="rId10" Type="http://schemas.openxmlformats.org/officeDocument/2006/relationships/image" Target="../media/image116.emf"/><Relationship Id="rId4" Type="http://schemas.openxmlformats.org/officeDocument/2006/relationships/image" Target="../media/image111.emf"/><Relationship Id="rId9" Type="http://schemas.openxmlformats.org/officeDocument/2006/relationships/image" Target="../media/image115.e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20.emf"/><Relationship Id="rId3" Type="http://schemas.openxmlformats.org/officeDocument/2006/relationships/image" Target="../media/image99.emf"/><Relationship Id="rId7" Type="http://schemas.openxmlformats.org/officeDocument/2006/relationships/image" Target="../media/image119.emf"/><Relationship Id="rId2" Type="http://schemas.openxmlformats.org/officeDocument/2006/relationships/image" Target="../media/image98.emf"/><Relationship Id="rId1" Type="http://schemas.openxmlformats.org/officeDocument/2006/relationships/image" Target="../media/image118.emf"/><Relationship Id="rId6" Type="http://schemas.openxmlformats.org/officeDocument/2006/relationships/image" Target="../media/image101.emf"/><Relationship Id="rId5" Type="http://schemas.openxmlformats.org/officeDocument/2006/relationships/image" Target="../media/image96.emf"/><Relationship Id="rId10" Type="http://schemas.openxmlformats.org/officeDocument/2006/relationships/image" Target="../media/image122.emf"/><Relationship Id="rId4" Type="http://schemas.openxmlformats.org/officeDocument/2006/relationships/image" Target="../media/image100.emf"/><Relationship Id="rId9" Type="http://schemas.openxmlformats.org/officeDocument/2006/relationships/image" Target="../media/image121.e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125.emf"/><Relationship Id="rId3" Type="http://schemas.openxmlformats.org/officeDocument/2006/relationships/image" Target="../media/image100.emf"/><Relationship Id="rId7" Type="http://schemas.openxmlformats.org/officeDocument/2006/relationships/image" Target="../media/image124.emf"/><Relationship Id="rId2" Type="http://schemas.openxmlformats.org/officeDocument/2006/relationships/image" Target="../media/image99.emf"/><Relationship Id="rId1" Type="http://schemas.openxmlformats.org/officeDocument/2006/relationships/image" Target="../media/image98.emf"/><Relationship Id="rId6" Type="http://schemas.openxmlformats.org/officeDocument/2006/relationships/image" Target="../media/image123.emf"/><Relationship Id="rId5" Type="http://schemas.openxmlformats.org/officeDocument/2006/relationships/image" Target="../media/image101.emf"/><Relationship Id="rId10" Type="http://schemas.openxmlformats.org/officeDocument/2006/relationships/image" Target="../media/image127.emf"/><Relationship Id="rId4" Type="http://schemas.openxmlformats.org/officeDocument/2006/relationships/image" Target="../media/image96.emf"/><Relationship Id="rId9" Type="http://schemas.openxmlformats.org/officeDocument/2006/relationships/image" Target="../media/image126.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image" Target="../media/image45.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image" Target="../media/image129.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image" Target="../media/image129.emf"/><Relationship Id="rId1" Type="http://schemas.openxmlformats.org/officeDocument/2006/relationships/image" Target="../media/image132.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image" Target="../media/image135.emf"/><Relationship Id="rId1" Type="http://schemas.openxmlformats.org/officeDocument/2006/relationships/image" Target="../media/image134.emf"/><Relationship Id="rId4" Type="http://schemas.openxmlformats.org/officeDocument/2006/relationships/image" Target="../media/image1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1/14/21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2555654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7</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891415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11</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779710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12</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075781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15</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171566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16</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063181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17</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39860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20</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659685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08F70473-9605-0F46-94D4-4B34B44899EE}" type="slidenum">
              <a:rPr lang="en-US" sz="1200"/>
              <a:pPr eaLnBrk="1" hangingPunct="1"/>
              <a:t>21</a:t>
            </a:fld>
            <a:endParaRPr lang="en-US" sz="1200"/>
          </a:p>
        </p:txBody>
      </p:sp>
      <p:sp>
        <p:nvSpPr>
          <p:cNvPr id="148483" name="Rectangle 2"/>
          <p:cNvSpPr>
            <a:spLocks noGrp="1" noRot="1" noChangeAspect="1" noChangeArrowheads="1"/>
          </p:cNvSpPr>
          <p:nvPr>
            <p:ph type="sldImg"/>
          </p:nvPr>
        </p:nvSpPr>
        <p:spPr>
          <a:solidFill>
            <a:srgbClr val="FFFFFF"/>
          </a:solidFill>
          <a:ln/>
        </p:spPr>
      </p:sp>
      <p:sp>
        <p:nvSpPr>
          <p:cNvPr id="14848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521345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27</a:t>
            </a:fld>
            <a:endParaRPr lang="en-US"/>
          </a:p>
        </p:txBody>
      </p:sp>
    </p:spTree>
    <p:extLst>
      <p:ext uri="{BB962C8B-B14F-4D97-AF65-F5344CB8AC3E}">
        <p14:creationId xmlns:p14="http://schemas.microsoft.com/office/powerpoint/2010/main" val="3676425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28</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489186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29</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9417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30</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239909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31</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492933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32</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272862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33</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626548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34</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690163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35</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604318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36</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241524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37</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739796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FDC99702-F3D3-634C-B5F3-415EC1A601F9}" type="slidenum">
              <a:rPr lang="en-US" sz="1200"/>
              <a:pPr eaLnBrk="1" hangingPunct="1"/>
              <a:t>38</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331188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01910E-86AD-2F48-AD4D-0ADEB081155F}" type="datetimeFigureOut">
              <a:rPr lang="en-US" smtClean="0"/>
              <a:t>1/14/21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E9E59-0416-2145-8638-43EE41C68B90}" type="slidenum">
              <a:rPr lang="en-US" smtClean="0"/>
              <a:t>‹#›</a:t>
            </a:fld>
            <a:endParaRPr lang="en-US"/>
          </a:p>
        </p:txBody>
      </p:sp>
    </p:spTree>
    <p:extLst>
      <p:ext uri="{BB962C8B-B14F-4D97-AF65-F5344CB8AC3E}">
        <p14:creationId xmlns:p14="http://schemas.microsoft.com/office/powerpoint/2010/main" val="13886242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5.png"/><Relationship Id="rId5" Type="http://schemas.openxmlformats.org/officeDocument/2006/relationships/oleObject" Target="../embeddings/oleObject3.bin"/><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1.emf"/><Relationship Id="rId18" Type="http://schemas.openxmlformats.org/officeDocument/2006/relationships/oleObject" Target="../embeddings/oleObject12.bin"/><Relationship Id="rId26" Type="http://schemas.openxmlformats.org/officeDocument/2006/relationships/oleObject" Target="../embeddings/oleObject16.bin"/><Relationship Id="rId3" Type="http://schemas.openxmlformats.org/officeDocument/2006/relationships/notesSlide" Target="../notesSlides/notesSlide2.xml"/><Relationship Id="rId21" Type="http://schemas.openxmlformats.org/officeDocument/2006/relationships/image" Target="../media/image15.emf"/><Relationship Id="rId7" Type="http://schemas.openxmlformats.org/officeDocument/2006/relationships/image" Target="../media/image8.emf"/><Relationship Id="rId12" Type="http://schemas.openxmlformats.org/officeDocument/2006/relationships/oleObject" Target="../embeddings/oleObject9.bin"/><Relationship Id="rId17" Type="http://schemas.openxmlformats.org/officeDocument/2006/relationships/image" Target="../media/image13.emf"/><Relationship Id="rId25" Type="http://schemas.openxmlformats.org/officeDocument/2006/relationships/image" Target="../media/image17.emf"/><Relationship Id="rId2" Type="http://schemas.openxmlformats.org/officeDocument/2006/relationships/slideLayout" Target="../slideLayouts/slideLayout1.xml"/><Relationship Id="rId16" Type="http://schemas.openxmlformats.org/officeDocument/2006/relationships/oleObject" Target="../embeddings/oleObject11.bin"/><Relationship Id="rId20" Type="http://schemas.openxmlformats.org/officeDocument/2006/relationships/oleObject" Target="../embeddings/oleObject13.bin"/><Relationship Id="rId29" Type="http://schemas.openxmlformats.org/officeDocument/2006/relationships/image" Target="../media/image19.emf"/><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0.emf"/><Relationship Id="rId24" Type="http://schemas.openxmlformats.org/officeDocument/2006/relationships/oleObject" Target="../embeddings/oleObject15.bin"/><Relationship Id="rId5" Type="http://schemas.openxmlformats.org/officeDocument/2006/relationships/image" Target="../media/image7.emf"/><Relationship Id="rId15" Type="http://schemas.openxmlformats.org/officeDocument/2006/relationships/image" Target="../media/image12.emf"/><Relationship Id="rId23" Type="http://schemas.openxmlformats.org/officeDocument/2006/relationships/image" Target="../media/image16.emf"/><Relationship Id="rId28" Type="http://schemas.openxmlformats.org/officeDocument/2006/relationships/oleObject" Target="../embeddings/oleObject17.bin"/><Relationship Id="rId10" Type="http://schemas.openxmlformats.org/officeDocument/2006/relationships/oleObject" Target="../embeddings/oleObject8.bin"/><Relationship Id="rId19" Type="http://schemas.openxmlformats.org/officeDocument/2006/relationships/image" Target="../media/image14.emf"/><Relationship Id="rId4" Type="http://schemas.openxmlformats.org/officeDocument/2006/relationships/oleObject" Target="../embeddings/oleObject5.bin"/><Relationship Id="rId9" Type="http://schemas.openxmlformats.org/officeDocument/2006/relationships/image" Target="../media/image9.emf"/><Relationship Id="rId14" Type="http://schemas.openxmlformats.org/officeDocument/2006/relationships/oleObject" Target="../embeddings/oleObject10.bin"/><Relationship Id="rId22" Type="http://schemas.openxmlformats.org/officeDocument/2006/relationships/oleObject" Target="../embeddings/oleObject14.bin"/><Relationship Id="rId27" Type="http://schemas.openxmlformats.org/officeDocument/2006/relationships/image" Target="../media/image18.emf"/></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oleObject" Target="../embeddings/oleObject18.bin"/><Relationship Id="rId7" Type="http://schemas.openxmlformats.org/officeDocument/2006/relationships/oleObject" Target="../embeddings/oleObject20.bin"/><Relationship Id="rId12"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21.png"/><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23.png"/><Relationship Id="rId4" Type="http://schemas.openxmlformats.org/officeDocument/2006/relationships/image" Target="../media/image20.png"/><Relationship Id="rId9" Type="http://schemas.openxmlformats.org/officeDocument/2006/relationships/oleObject" Target="../embeddings/oleObject21.bin"/></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oleObject" Target="../embeddings/oleObject24.bin"/><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9.e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27.bin"/><Relationship Id="rId5" Type="http://schemas.openxmlformats.org/officeDocument/2006/relationships/image" Target="../media/image28.emf"/><Relationship Id="rId4" Type="http://schemas.openxmlformats.org/officeDocument/2006/relationships/oleObject" Target="../embeddings/oleObject26.bin"/></Relationships>
</file>

<file path=ppt/slides/_rels/slide11.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oleObject" Target="../embeddings/oleObject32.bin"/><Relationship Id="rId18" Type="http://schemas.openxmlformats.org/officeDocument/2006/relationships/image" Target="../media/image36.emf"/><Relationship Id="rId3" Type="http://schemas.openxmlformats.org/officeDocument/2006/relationships/notesSlide" Target="../notesSlides/notesSlide3.xml"/><Relationship Id="rId7" Type="http://schemas.openxmlformats.org/officeDocument/2006/relationships/oleObject" Target="../embeddings/oleObject29.bin"/><Relationship Id="rId12" Type="http://schemas.openxmlformats.org/officeDocument/2006/relationships/image" Target="../media/image33.emf"/><Relationship Id="rId17" Type="http://schemas.openxmlformats.org/officeDocument/2006/relationships/oleObject" Target="../embeddings/oleObject34.bin"/><Relationship Id="rId2" Type="http://schemas.openxmlformats.org/officeDocument/2006/relationships/slideLayout" Target="../slideLayouts/slideLayout1.xml"/><Relationship Id="rId16" Type="http://schemas.openxmlformats.org/officeDocument/2006/relationships/image" Target="../media/image35.emf"/><Relationship Id="rId1" Type="http://schemas.openxmlformats.org/officeDocument/2006/relationships/vmlDrawing" Target="../drawings/vmlDrawing7.vml"/><Relationship Id="rId6" Type="http://schemas.openxmlformats.org/officeDocument/2006/relationships/image" Target="../media/image30.emf"/><Relationship Id="rId11" Type="http://schemas.openxmlformats.org/officeDocument/2006/relationships/oleObject" Target="../embeddings/oleObject31.bin"/><Relationship Id="rId5" Type="http://schemas.openxmlformats.org/officeDocument/2006/relationships/oleObject" Target="../embeddings/oleObject28.bin"/><Relationship Id="rId15" Type="http://schemas.openxmlformats.org/officeDocument/2006/relationships/oleObject" Target="../embeddings/oleObject33.bin"/><Relationship Id="rId10" Type="http://schemas.openxmlformats.org/officeDocument/2006/relationships/image" Target="../media/image32.emf"/><Relationship Id="rId4" Type="http://schemas.openxmlformats.org/officeDocument/2006/relationships/image" Target="../media/image37.jpeg"/><Relationship Id="rId9" Type="http://schemas.openxmlformats.org/officeDocument/2006/relationships/oleObject" Target="../embeddings/oleObject30.bin"/><Relationship Id="rId14" Type="http://schemas.openxmlformats.org/officeDocument/2006/relationships/image" Target="../media/image34.emf"/></Relationships>
</file>

<file path=ppt/slides/_rels/slide12.xml.rels><?xml version="1.0" encoding="UTF-8" standalone="yes"?>
<Relationships xmlns="http://schemas.openxmlformats.org/package/2006/relationships"><Relationship Id="rId8" Type="http://schemas.openxmlformats.org/officeDocument/2006/relationships/image" Target="../media/image31.emf"/><Relationship Id="rId13" Type="http://schemas.openxmlformats.org/officeDocument/2006/relationships/oleObject" Target="../embeddings/oleObject39.bin"/><Relationship Id="rId18" Type="http://schemas.openxmlformats.org/officeDocument/2006/relationships/image" Target="../media/image40.emf"/><Relationship Id="rId3" Type="http://schemas.openxmlformats.org/officeDocument/2006/relationships/notesSlide" Target="../notesSlides/notesSlide4.xml"/><Relationship Id="rId21" Type="http://schemas.openxmlformats.org/officeDocument/2006/relationships/oleObject" Target="../embeddings/oleObject43.bin"/><Relationship Id="rId7" Type="http://schemas.openxmlformats.org/officeDocument/2006/relationships/oleObject" Target="../embeddings/oleObject36.bin"/><Relationship Id="rId12" Type="http://schemas.openxmlformats.org/officeDocument/2006/relationships/image" Target="../media/image33.emf"/><Relationship Id="rId17" Type="http://schemas.openxmlformats.org/officeDocument/2006/relationships/oleObject" Target="../embeddings/oleObject41.bin"/><Relationship Id="rId2" Type="http://schemas.openxmlformats.org/officeDocument/2006/relationships/slideLayout" Target="../slideLayouts/slideLayout1.xml"/><Relationship Id="rId16" Type="http://schemas.openxmlformats.org/officeDocument/2006/relationships/image" Target="../media/image39.emf"/><Relationship Id="rId20" Type="http://schemas.openxmlformats.org/officeDocument/2006/relationships/image" Target="../media/image41.emf"/><Relationship Id="rId1" Type="http://schemas.openxmlformats.org/officeDocument/2006/relationships/vmlDrawing" Target="../drawings/vmlDrawing8.vml"/><Relationship Id="rId6" Type="http://schemas.openxmlformats.org/officeDocument/2006/relationships/image" Target="../media/image30.emf"/><Relationship Id="rId11" Type="http://schemas.openxmlformats.org/officeDocument/2006/relationships/oleObject" Target="../embeddings/oleObject38.bin"/><Relationship Id="rId5" Type="http://schemas.openxmlformats.org/officeDocument/2006/relationships/oleObject" Target="../embeddings/oleObject35.bin"/><Relationship Id="rId15" Type="http://schemas.openxmlformats.org/officeDocument/2006/relationships/oleObject" Target="../embeddings/oleObject40.bin"/><Relationship Id="rId10" Type="http://schemas.openxmlformats.org/officeDocument/2006/relationships/image" Target="../media/image32.emf"/><Relationship Id="rId19" Type="http://schemas.openxmlformats.org/officeDocument/2006/relationships/oleObject" Target="../embeddings/oleObject42.bin"/><Relationship Id="rId4" Type="http://schemas.openxmlformats.org/officeDocument/2006/relationships/image" Target="../media/image37.jpeg"/><Relationship Id="rId9" Type="http://schemas.openxmlformats.org/officeDocument/2006/relationships/oleObject" Target="../embeddings/oleObject37.bin"/><Relationship Id="rId14" Type="http://schemas.openxmlformats.org/officeDocument/2006/relationships/image" Target="../media/image38.emf"/><Relationship Id="rId22" Type="http://schemas.openxmlformats.org/officeDocument/2006/relationships/image" Target="../media/image42.emf"/></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tiff"/><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hyperlink" Target="http://galileoandeinstein.phys.virginia.edu/more_stuff/Applets/Kepler/kepler.html" TargetMode="Externa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notesSlide" Target="../notesSlides/notesSlide5.xml"/><Relationship Id="rId7" Type="http://schemas.openxmlformats.org/officeDocument/2006/relationships/oleObject" Target="../embeddings/oleObject45.bin"/><Relationship Id="rId12" Type="http://schemas.openxmlformats.org/officeDocument/2006/relationships/image" Target="../media/image47.emf"/><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37.jpeg"/><Relationship Id="rId11" Type="http://schemas.openxmlformats.org/officeDocument/2006/relationships/oleObject" Target="../embeddings/oleObject47.bin"/><Relationship Id="rId5" Type="http://schemas.openxmlformats.org/officeDocument/2006/relationships/image" Target="../media/image45.emf"/><Relationship Id="rId10" Type="http://schemas.openxmlformats.org/officeDocument/2006/relationships/image" Target="../media/image46.emf"/><Relationship Id="rId4" Type="http://schemas.openxmlformats.org/officeDocument/2006/relationships/oleObject" Target="../embeddings/oleObject44.bin"/><Relationship Id="rId9" Type="http://schemas.openxmlformats.org/officeDocument/2006/relationships/oleObject" Target="../embeddings/oleObject46.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notesSlide" Target="../notesSlides/notesSlide6.xml"/><Relationship Id="rId7" Type="http://schemas.openxmlformats.org/officeDocument/2006/relationships/image" Target="../media/image49.em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49.bin"/><Relationship Id="rId5" Type="http://schemas.openxmlformats.org/officeDocument/2006/relationships/image" Target="../media/image48.emf"/><Relationship Id="rId4" Type="http://schemas.openxmlformats.org/officeDocument/2006/relationships/oleObject" Target="../embeddings/oleObject48.bin"/><Relationship Id="rId9" Type="http://schemas.openxmlformats.org/officeDocument/2006/relationships/image" Target="../media/image50.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image" Target="../media/image51.emf"/><Relationship Id="rId4" Type="http://schemas.openxmlformats.org/officeDocument/2006/relationships/oleObject" Target="../embeddings/oleObject51.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53.emf"/><Relationship Id="rId5" Type="http://schemas.openxmlformats.org/officeDocument/2006/relationships/oleObject" Target="../embeddings/oleObject53.bin"/><Relationship Id="rId4" Type="http://schemas.openxmlformats.org/officeDocument/2006/relationships/image" Target="../media/image5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image" Target="../media/image58.emf"/><Relationship Id="rId18" Type="http://schemas.openxmlformats.org/officeDocument/2006/relationships/oleObject" Target="../embeddings/oleObject61.bin"/><Relationship Id="rId26" Type="http://schemas.openxmlformats.org/officeDocument/2006/relationships/oleObject" Target="../embeddings/oleObject66.bin"/><Relationship Id="rId3" Type="http://schemas.openxmlformats.org/officeDocument/2006/relationships/notesSlide" Target="../notesSlides/notesSlide8.xml"/><Relationship Id="rId21" Type="http://schemas.openxmlformats.org/officeDocument/2006/relationships/oleObject" Target="../embeddings/oleObject63.bin"/><Relationship Id="rId7" Type="http://schemas.openxmlformats.org/officeDocument/2006/relationships/image" Target="../media/image55.emf"/><Relationship Id="rId12" Type="http://schemas.openxmlformats.org/officeDocument/2006/relationships/oleObject" Target="../embeddings/oleObject58.bin"/><Relationship Id="rId17" Type="http://schemas.openxmlformats.org/officeDocument/2006/relationships/image" Target="../media/image60.emf"/><Relationship Id="rId25" Type="http://schemas.openxmlformats.org/officeDocument/2006/relationships/image" Target="../media/image63.emf"/><Relationship Id="rId2" Type="http://schemas.openxmlformats.org/officeDocument/2006/relationships/slideLayout" Target="../slideLayouts/slideLayout1.xml"/><Relationship Id="rId16" Type="http://schemas.openxmlformats.org/officeDocument/2006/relationships/oleObject" Target="../embeddings/oleObject60.bin"/><Relationship Id="rId20" Type="http://schemas.openxmlformats.org/officeDocument/2006/relationships/image" Target="../media/image61.emf"/><Relationship Id="rId1" Type="http://schemas.openxmlformats.org/officeDocument/2006/relationships/vmlDrawing" Target="../drawings/vmlDrawing13.vml"/><Relationship Id="rId6" Type="http://schemas.openxmlformats.org/officeDocument/2006/relationships/oleObject" Target="../embeddings/oleObject55.bin"/><Relationship Id="rId11" Type="http://schemas.openxmlformats.org/officeDocument/2006/relationships/image" Target="../media/image57.emf"/><Relationship Id="rId24" Type="http://schemas.openxmlformats.org/officeDocument/2006/relationships/oleObject" Target="../embeddings/oleObject65.bin"/><Relationship Id="rId5" Type="http://schemas.openxmlformats.org/officeDocument/2006/relationships/image" Target="../media/image54.emf"/><Relationship Id="rId15" Type="http://schemas.openxmlformats.org/officeDocument/2006/relationships/image" Target="../media/image59.emf"/><Relationship Id="rId23" Type="http://schemas.openxmlformats.org/officeDocument/2006/relationships/oleObject" Target="../embeddings/oleObject64.bin"/><Relationship Id="rId28" Type="http://schemas.openxmlformats.org/officeDocument/2006/relationships/oleObject" Target="../embeddings/oleObject67.bin"/><Relationship Id="rId10" Type="http://schemas.openxmlformats.org/officeDocument/2006/relationships/oleObject" Target="../embeddings/oleObject57.bin"/><Relationship Id="rId19" Type="http://schemas.openxmlformats.org/officeDocument/2006/relationships/oleObject" Target="../embeddings/oleObject62.bin"/><Relationship Id="rId4" Type="http://schemas.openxmlformats.org/officeDocument/2006/relationships/oleObject" Target="../embeddings/oleObject54.bin"/><Relationship Id="rId9" Type="http://schemas.openxmlformats.org/officeDocument/2006/relationships/image" Target="../media/image56.emf"/><Relationship Id="rId14" Type="http://schemas.openxmlformats.org/officeDocument/2006/relationships/oleObject" Target="../embeddings/oleObject59.bin"/><Relationship Id="rId22" Type="http://schemas.openxmlformats.org/officeDocument/2006/relationships/image" Target="../media/image62.emf"/><Relationship Id="rId27" Type="http://schemas.openxmlformats.org/officeDocument/2006/relationships/image" Target="../media/image64.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0.bin"/><Relationship Id="rId13" Type="http://schemas.openxmlformats.org/officeDocument/2006/relationships/image" Target="../media/image69.emf"/><Relationship Id="rId18" Type="http://schemas.openxmlformats.org/officeDocument/2006/relationships/image" Target="../media/image71.emf"/><Relationship Id="rId3" Type="http://schemas.openxmlformats.org/officeDocument/2006/relationships/notesSlide" Target="../notesSlides/notesSlide9.xml"/><Relationship Id="rId21" Type="http://schemas.openxmlformats.org/officeDocument/2006/relationships/image" Target="../media/image72.emf"/><Relationship Id="rId7" Type="http://schemas.openxmlformats.org/officeDocument/2006/relationships/image" Target="../media/image66.emf"/><Relationship Id="rId12" Type="http://schemas.openxmlformats.org/officeDocument/2006/relationships/oleObject" Target="../embeddings/oleObject72.bin"/><Relationship Id="rId17" Type="http://schemas.openxmlformats.org/officeDocument/2006/relationships/oleObject" Target="../embeddings/oleObject75.bin"/><Relationship Id="rId25" Type="http://schemas.openxmlformats.org/officeDocument/2006/relationships/image" Target="../media/image74.emf"/><Relationship Id="rId2" Type="http://schemas.openxmlformats.org/officeDocument/2006/relationships/slideLayout" Target="../slideLayouts/slideLayout1.xml"/><Relationship Id="rId16" Type="http://schemas.openxmlformats.org/officeDocument/2006/relationships/image" Target="../media/image70.emf"/><Relationship Id="rId20" Type="http://schemas.openxmlformats.org/officeDocument/2006/relationships/oleObject" Target="../embeddings/oleObject77.bin"/><Relationship Id="rId1" Type="http://schemas.openxmlformats.org/officeDocument/2006/relationships/vmlDrawing" Target="../drawings/vmlDrawing14.vml"/><Relationship Id="rId6" Type="http://schemas.openxmlformats.org/officeDocument/2006/relationships/oleObject" Target="../embeddings/oleObject69.bin"/><Relationship Id="rId11" Type="http://schemas.openxmlformats.org/officeDocument/2006/relationships/image" Target="../media/image68.emf"/><Relationship Id="rId24" Type="http://schemas.openxmlformats.org/officeDocument/2006/relationships/oleObject" Target="../embeddings/oleObject79.bin"/><Relationship Id="rId5" Type="http://schemas.openxmlformats.org/officeDocument/2006/relationships/image" Target="../media/image65.emf"/><Relationship Id="rId15" Type="http://schemas.openxmlformats.org/officeDocument/2006/relationships/oleObject" Target="../embeddings/oleObject74.bin"/><Relationship Id="rId23" Type="http://schemas.openxmlformats.org/officeDocument/2006/relationships/image" Target="../media/image73.emf"/><Relationship Id="rId10" Type="http://schemas.openxmlformats.org/officeDocument/2006/relationships/oleObject" Target="../embeddings/oleObject71.bin"/><Relationship Id="rId19" Type="http://schemas.openxmlformats.org/officeDocument/2006/relationships/oleObject" Target="../embeddings/oleObject76.bin"/><Relationship Id="rId4" Type="http://schemas.openxmlformats.org/officeDocument/2006/relationships/oleObject" Target="../embeddings/oleObject68.bin"/><Relationship Id="rId9" Type="http://schemas.openxmlformats.org/officeDocument/2006/relationships/image" Target="../media/image67.emf"/><Relationship Id="rId14" Type="http://schemas.openxmlformats.org/officeDocument/2006/relationships/oleObject" Target="../embeddings/oleObject73.bin"/><Relationship Id="rId22" Type="http://schemas.openxmlformats.org/officeDocument/2006/relationships/oleObject" Target="../embeddings/oleObject78.bin"/></Relationships>
</file>

<file path=ppt/slides/_rels/slide22.xml.rels><?xml version="1.0" encoding="UTF-8" standalone="yes"?>
<Relationships xmlns="http://schemas.openxmlformats.org/package/2006/relationships"><Relationship Id="rId8" Type="http://schemas.openxmlformats.org/officeDocument/2006/relationships/image" Target="../media/image75.emf"/><Relationship Id="rId13" Type="http://schemas.openxmlformats.org/officeDocument/2006/relationships/image" Target="../media/image86.png"/><Relationship Id="rId3" Type="http://schemas.openxmlformats.org/officeDocument/2006/relationships/oleObject" Target="../embeddings/oleObject80.bin"/><Relationship Id="rId7" Type="http://schemas.openxmlformats.org/officeDocument/2006/relationships/oleObject" Target="../embeddings/oleObject82.bin"/><Relationship Id="rId12" Type="http://schemas.openxmlformats.org/officeDocument/2006/relationships/image" Target="../media/image85.png"/><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53.emf"/><Relationship Id="rId11" Type="http://schemas.openxmlformats.org/officeDocument/2006/relationships/image" Target="../media/image84.png"/><Relationship Id="rId5" Type="http://schemas.openxmlformats.org/officeDocument/2006/relationships/oleObject" Target="../embeddings/oleObject81.bin"/><Relationship Id="rId15" Type="http://schemas.openxmlformats.org/officeDocument/2006/relationships/image" Target="../media/image88.png"/><Relationship Id="rId10" Type="http://schemas.openxmlformats.org/officeDocument/2006/relationships/image" Target="../media/image83.png"/><Relationship Id="rId4" Type="http://schemas.openxmlformats.org/officeDocument/2006/relationships/image" Target="../media/image52.emf"/><Relationship Id="rId9" Type="http://schemas.openxmlformats.org/officeDocument/2006/relationships/image" Target="../media/image82.png"/><Relationship Id="rId14"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oleObject" Target="../embeddings/oleObject83.bin"/><Relationship Id="rId7" Type="http://schemas.openxmlformats.org/officeDocument/2006/relationships/oleObject" Target="../embeddings/oleObject85.bin"/><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6.png"/><Relationship Id="rId5" Type="http://schemas.openxmlformats.org/officeDocument/2006/relationships/oleObject" Target="../embeddings/oleObject84.bin"/><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89.bin"/><Relationship Id="rId13" Type="http://schemas.openxmlformats.org/officeDocument/2006/relationships/image" Target="../media/image81.png"/><Relationship Id="rId3" Type="http://schemas.openxmlformats.org/officeDocument/2006/relationships/oleObject" Target="../embeddings/oleObject86.bin"/><Relationship Id="rId7" Type="http://schemas.openxmlformats.org/officeDocument/2006/relationships/oleObject" Target="../embeddings/oleObject88.bin"/><Relationship Id="rId12" Type="http://schemas.openxmlformats.org/officeDocument/2006/relationships/oleObject" Target="../embeddings/oleObject91.bin"/><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image" Target="../media/image78.png"/><Relationship Id="rId11" Type="http://schemas.openxmlformats.org/officeDocument/2006/relationships/image" Target="../media/image80.png"/><Relationship Id="rId5" Type="http://schemas.openxmlformats.org/officeDocument/2006/relationships/oleObject" Target="../embeddings/oleObject87.bin"/><Relationship Id="rId10" Type="http://schemas.openxmlformats.org/officeDocument/2006/relationships/oleObject" Target="../embeddings/oleObject90.bin"/><Relationship Id="rId4" Type="http://schemas.openxmlformats.org/officeDocument/2006/relationships/image" Target="../media/image77.png"/><Relationship Id="rId9" Type="http://schemas.openxmlformats.org/officeDocument/2006/relationships/image" Target="../media/image79.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95.bin"/><Relationship Id="rId13" Type="http://schemas.openxmlformats.org/officeDocument/2006/relationships/image" Target="../media/image80.png"/><Relationship Id="rId18" Type="http://schemas.openxmlformats.org/officeDocument/2006/relationships/oleObject" Target="../embeddings/oleObject100.bin"/><Relationship Id="rId3" Type="http://schemas.openxmlformats.org/officeDocument/2006/relationships/oleObject" Target="../embeddings/oleObject92.bin"/><Relationship Id="rId7" Type="http://schemas.openxmlformats.org/officeDocument/2006/relationships/oleObject" Target="../embeddings/oleObject94.bin"/><Relationship Id="rId12" Type="http://schemas.openxmlformats.org/officeDocument/2006/relationships/oleObject" Target="../embeddings/oleObject97.bin"/><Relationship Id="rId17" Type="http://schemas.openxmlformats.org/officeDocument/2006/relationships/image" Target="../media/image90.emf"/><Relationship Id="rId2" Type="http://schemas.openxmlformats.org/officeDocument/2006/relationships/slideLayout" Target="../slideLayouts/slideLayout1.xml"/><Relationship Id="rId16" Type="http://schemas.openxmlformats.org/officeDocument/2006/relationships/oleObject" Target="../embeddings/oleObject99.bin"/><Relationship Id="rId1" Type="http://schemas.openxmlformats.org/officeDocument/2006/relationships/vmlDrawing" Target="../drawings/vmlDrawing18.vml"/><Relationship Id="rId6" Type="http://schemas.openxmlformats.org/officeDocument/2006/relationships/image" Target="../media/image78.png"/><Relationship Id="rId11" Type="http://schemas.openxmlformats.org/officeDocument/2006/relationships/image" Target="../media/image79.png"/><Relationship Id="rId5" Type="http://schemas.openxmlformats.org/officeDocument/2006/relationships/oleObject" Target="../embeddings/oleObject93.bin"/><Relationship Id="rId15" Type="http://schemas.openxmlformats.org/officeDocument/2006/relationships/image" Target="../media/image89.png"/><Relationship Id="rId10" Type="http://schemas.openxmlformats.org/officeDocument/2006/relationships/oleObject" Target="../embeddings/oleObject96.bin"/><Relationship Id="rId19" Type="http://schemas.openxmlformats.org/officeDocument/2006/relationships/image" Target="../media/image91.png"/><Relationship Id="rId4" Type="http://schemas.openxmlformats.org/officeDocument/2006/relationships/image" Target="../media/image77.png"/><Relationship Id="rId9" Type="http://schemas.openxmlformats.org/officeDocument/2006/relationships/image" Target="../media/image81.png"/><Relationship Id="rId14" Type="http://schemas.openxmlformats.org/officeDocument/2006/relationships/oleObject" Target="../embeddings/oleObject98.bin"/></Relationships>
</file>

<file path=ppt/slides/_rels/slide26.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9.png"/><Relationship Id="rId18" Type="http://schemas.openxmlformats.org/officeDocument/2006/relationships/oleObject" Target="../embeddings/oleObject110.bin"/><Relationship Id="rId3" Type="http://schemas.openxmlformats.org/officeDocument/2006/relationships/oleObject" Target="../embeddings/oleObject101.bin"/><Relationship Id="rId21" Type="http://schemas.openxmlformats.org/officeDocument/2006/relationships/image" Target="../media/image95.png"/><Relationship Id="rId7" Type="http://schemas.openxmlformats.org/officeDocument/2006/relationships/oleObject" Target="../embeddings/oleObject103.bin"/><Relationship Id="rId12" Type="http://schemas.openxmlformats.org/officeDocument/2006/relationships/oleObject" Target="../embeddings/oleObject106.bin"/><Relationship Id="rId17" Type="http://schemas.openxmlformats.org/officeDocument/2006/relationships/oleObject" Target="../embeddings/oleObject109.bin"/><Relationship Id="rId2" Type="http://schemas.openxmlformats.org/officeDocument/2006/relationships/slideLayout" Target="../slideLayouts/slideLayout1.xml"/><Relationship Id="rId16" Type="http://schemas.openxmlformats.org/officeDocument/2006/relationships/oleObject" Target="../embeddings/oleObject108.bin"/><Relationship Id="rId20" Type="http://schemas.openxmlformats.org/officeDocument/2006/relationships/oleObject" Target="../embeddings/oleObject111.bin"/><Relationship Id="rId1" Type="http://schemas.openxmlformats.org/officeDocument/2006/relationships/vmlDrawing" Target="../drawings/vmlDrawing19.vml"/><Relationship Id="rId6" Type="http://schemas.openxmlformats.org/officeDocument/2006/relationships/image" Target="../media/image93.png"/><Relationship Id="rId11" Type="http://schemas.openxmlformats.org/officeDocument/2006/relationships/oleObject" Target="../embeddings/oleObject105.bin"/><Relationship Id="rId5" Type="http://schemas.openxmlformats.org/officeDocument/2006/relationships/oleObject" Target="../embeddings/oleObject102.bin"/><Relationship Id="rId15" Type="http://schemas.openxmlformats.org/officeDocument/2006/relationships/image" Target="../media/image91.png"/><Relationship Id="rId10" Type="http://schemas.openxmlformats.org/officeDocument/2006/relationships/image" Target="../media/image78.png"/><Relationship Id="rId19" Type="http://schemas.openxmlformats.org/officeDocument/2006/relationships/image" Target="../media/image94.png"/><Relationship Id="rId4" Type="http://schemas.openxmlformats.org/officeDocument/2006/relationships/image" Target="../media/image92.emf"/><Relationship Id="rId9" Type="http://schemas.openxmlformats.org/officeDocument/2006/relationships/oleObject" Target="../embeddings/oleObject104.bin"/><Relationship Id="rId14" Type="http://schemas.openxmlformats.org/officeDocument/2006/relationships/oleObject" Target="../embeddings/oleObject107.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97.emf"/><Relationship Id="rId13" Type="http://schemas.openxmlformats.org/officeDocument/2006/relationships/oleObject" Target="../embeddings/oleObject117.bin"/><Relationship Id="rId18" Type="http://schemas.openxmlformats.org/officeDocument/2006/relationships/oleObject" Target="../embeddings/oleObject120.bin"/><Relationship Id="rId3" Type="http://schemas.openxmlformats.org/officeDocument/2006/relationships/notesSlide" Target="../notesSlides/notesSlide11.xml"/><Relationship Id="rId7" Type="http://schemas.openxmlformats.org/officeDocument/2006/relationships/oleObject" Target="../embeddings/oleObject114.bin"/><Relationship Id="rId12" Type="http://schemas.openxmlformats.org/officeDocument/2006/relationships/image" Target="../media/image99.emf"/><Relationship Id="rId17" Type="http://schemas.openxmlformats.org/officeDocument/2006/relationships/image" Target="../media/image101.emf"/><Relationship Id="rId2" Type="http://schemas.openxmlformats.org/officeDocument/2006/relationships/slideLayout" Target="../slideLayouts/slideLayout1.xml"/><Relationship Id="rId16" Type="http://schemas.openxmlformats.org/officeDocument/2006/relationships/oleObject" Target="../embeddings/oleObject119.bin"/><Relationship Id="rId1" Type="http://schemas.openxmlformats.org/officeDocument/2006/relationships/vmlDrawing" Target="../drawings/vmlDrawing20.vml"/><Relationship Id="rId6" Type="http://schemas.openxmlformats.org/officeDocument/2006/relationships/oleObject" Target="../embeddings/oleObject113.bin"/><Relationship Id="rId11" Type="http://schemas.openxmlformats.org/officeDocument/2006/relationships/oleObject" Target="../embeddings/oleObject116.bin"/><Relationship Id="rId5" Type="http://schemas.openxmlformats.org/officeDocument/2006/relationships/image" Target="../media/image96.emf"/><Relationship Id="rId15" Type="http://schemas.openxmlformats.org/officeDocument/2006/relationships/oleObject" Target="../embeddings/oleObject118.bin"/><Relationship Id="rId10" Type="http://schemas.openxmlformats.org/officeDocument/2006/relationships/image" Target="../media/image98.emf"/><Relationship Id="rId4" Type="http://schemas.openxmlformats.org/officeDocument/2006/relationships/oleObject" Target="../embeddings/oleObject112.bin"/><Relationship Id="rId9" Type="http://schemas.openxmlformats.org/officeDocument/2006/relationships/oleObject" Target="../embeddings/oleObject115.bin"/><Relationship Id="rId14" Type="http://schemas.openxmlformats.org/officeDocument/2006/relationships/image" Target="../media/image100.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23.bin"/><Relationship Id="rId13" Type="http://schemas.openxmlformats.org/officeDocument/2006/relationships/image" Target="../media/image101.emf"/><Relationship Id="rId3" Type="http://schemas.openxmlformats.org/officeDocument/2006/relationships/notesSlide" Target="../notesSlides/notesSlide12.xml"/><Relationship Id="rId7" Type="http://schemas.openxmlformats.org/officeDocument/2006/relationships/image" Target="../media/image99.emf"/><Relationship Id="rId12" Type="http://schemas.openxmlformats.org/officeDocument/2006/relationships/oleObject" Target="../embeddings/oleObject125.bin"/><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oleObject" Target="../embeddings/oleObject122.bin"/><Relationship Id="rId11" Type="http://schemas.openxmlformats.org/officeDocument/2006/relationships/image" Target="../media/image96.emf"/><Relationship Id="rId5" Type="http://schemas.openxmlformats.org/officeDocument/2006/relationships/image" Target="../media/image98.emf"/><Relationship Id="rId15" Type="http://schemas.openxmlformats.org/officeDocument/2006/relationships/image" Target="../media/image102.emf"/><Relationship Id="rId10" Type="http://schemas.openxmlformats.org/officeDocument/2006/relationships/oleObject" Target="../embeddings/oleObject124.bin"/><Relationship Id="rId4" Type="http://schemas.openxmlformats.org/officeDocument/2006/relationships/oleObject" Target="../embeddings/oleObject121.bin"/><Relationship Id="rId9" Type="http://schemas.openxmlformats.org/officeDocument/2006/relationships/image" Target="../media/image100.emf"/><Relationship Id="rId14" Type="http://schemas.openxmlformats.org/officeDocument/2006/relationships/oleObject" Target="../embeddings/oleObject126.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29.bin"/><Relationship Id="rId13" Type="http://schemas.openxmlformats.org/officeDocument/2006/relationships/image" Target="../media/image105.emf"/><Relationship Id="rId18" Type="http://schemas.openxmlformats.org/officeDocument/2006/relationships/oleObject" Target="../embeddings/oleObject135.bin"/><Relationship Id="rId3" Type="http://schemas.openxmlformats.org/officeDocument/2006/relationships/notesSlide" Target="../notesSlides/notesSlide13.xml"/><Relationship Id="rId21" Type="http://schemas.openxmlformats.org/officeDocument/2006/relationships/image" Target="../media/image107.emf"/><Relationship Id="rId7" Type="http://schemas.openxmlformats.org/officeDocument/2006/relationships/image" Target="../media/image99.emf"/><Relationship Id="rId12" Type="http://schemas.openxmlformats.org/officeDocument/2006/relationships/oleObject" Target="../embeddings/oleObject131.bin"/><Relationship Id="rId17" Type="http://schemas.openxmlformats.org/officeDocument/2006/relationships/oleObject" Target="../embeddings/oleObject134.bin"/><Relationship Id="rId2" Type="http://schemas.openxmlformats.org/officeDocument/2006/relationships/slideLayout" Target="../slideLayouts/slideLayout1.xml"/><Relationship Id="rId16" Type="http://schemas.openxmlformats.org/officeDocument/2006/relationships/oleObject" Target="../embeddings/oleObject133.bin"/><Relationship Id="rId20" Type="http://schemas.openxmlformats.org/officeDocument/2006/relationships/oleObject" Target="../embeddings/oleObject136.bin"/><Relationship Id="rId1" Type="http://schemas.openxmlformats.org/officeDocument/2006/relationships/vmlDrawing" Target="../drawings/vmlDrawing22.vml"/><Relationship Id="rId6" Type="http://schemas.openxmlformats.org/officeDocument/2006/relationships/oleObject" Target="../embeddings/oleObject128.bin"/><Relationship Id="rId11" Type="http://schemas.openxmlformats.org/officeDocument/2006/relationships/image" Target="../media/image104.emf"/><Relationship Id="rId5" Type="http://schemas.openxmlformats.org/officeDocument/2006/relationships/image" Target="../media/image98.emf"/><Relationship Id="rId15" Type="http://schemas.openxmlformats.org/officeDocument/2006/relationships/image" Target="../media/image106.emf"/><Relationship Id="rId10" Type="http://schemas.openxmlformats.org/officeDocument/2006/relationships/oleObject" Target="../embeddings/oleObject130.bin"/><Relationship Id="rId19" Type="http://schemas.openxmlformats.org/officeDocument/2006/relationships/image" Target="../media/image101.emf"/><Relationship Id="rId4" Type="http://schemas.openxmlformats.org/officeDocument/2006/relationships/oleObject" Target="../embeddings/oleObject127.bin"/><Relationship Id="rId9" Type="http://schemas.openxmlformats.org/officeDocument/2006/relationships/image" Target="../media/image103.emf"/><Relationship Id="rId14" Type="http://schemas.openxmlformats.org/officeDocument/2006/relationships/oleObject" Target="../embeddings/oleObject132.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39.bin"/><Relationship Id="rId13" Type="http://schemas.openxmlformats.org/officeDocument/2006/relationships/image" Target="../media/image112.emf"/><Relationship Id="rId18" Type="http://schemas.openxmlformats.org/officeDocument/2006/relationships/oleObject" Target="../embeddings/oleObject144.bin"/><Relationship Id="rId3" Type="http://schemas.openxmlformats.org/officeDocument/2006/relationships/notesSlide" Target="../notesSlides/notesSlide14.xml"/><Relationship Id="rId21" Type="http://schemas.openxmlformats.org/officeDocument/2006/relationships/image" Target="../media/image115.emf"/><Relationship Id="rId7" Type="http://schemas.openxmlformats.org/officeDocument/2006/relationships/image" Target="../media/image109.emf"/><Relationship Id="rId12" Type="http://schemas.openxmlformats.org/officeDocument/2006/relationships/oleObject" Target="../embeddings/oleObject141.bin"/><Relationship Id="rId17" Type="http://schemas.openxmlformats.org/officeDocument/2006/relationships/image" Target="../media/image113.emf"/><Relationship Id="rId25" Type="http://schemas.openxmlformats.org/officeDocument/2006/relationships/image" Target="../media/image117.emf"/><Relationship Id="rId2" Type="http://schemas.openxmlformats.org/officeDocument/2006/relationships/slideLayout" Target="../slideLayouts/slideLayout1.xml"/><Relationship Id="rId16" Type="http://schemas.openxmlformats.org/officeDocument/2006/relationships/oleObject" Target="../embeddings/oleObject143.bin"/><Relationship Id="rId20" Type="http://schemas.openxmlformats.org/officeDocument/2006/relationships/oleObject" Target="../embeddings/oleObject145.bin"/><Relationship Id="rId1" Type="http://schemas.openxmlformats.org/officeDocument/2006/relationships/vmlDrawing" Target="../drawings/vmlDrawing23.vml"/><Relationship Id="rId6" Type="http://schemas.openxmlformats.org/officeDocument/2006/relationships/oleObject" Target="../embeddings/oleObject138.bin"/><Relationship Id="rId11" Type="http://schemas.openxmlformats.org/officeDocument/2006/relationships/image" Target="../media/image111.emf"/><Relationship Id="rId24" Type="http://schemas.openxmlformats.org/officeDocument/2006/relationships/oleObject" Target="../embeddings/oleObject147.bin"/><Relationship Id="rId5" Type="http://schemas.openxmlformats.org/officeDocument/2006/relationships/image" Target="../media/image108.emf"/><Relationship Id="rId15" Type="http://schemas.openxmlformats.org/officeDocument/2006/relationships/image" Target="../media/image98.emf"/><Relationship Id="rId23" Type="http://schemas.openxmlformats.org/officeDocument/2006/relationships/image" Target="../media/image116.emf"/><Relationship Id="rId10" Type="http://schemas.openxmlformats.org/officeDocument/2006/relationships/oleObject" Target="../embeddings/oleObject140.bin"/><Relationship Id="rId19" Type="http://schemas.openxmlformats.org/officeDocument/2006/relationships/image" Target="../media/image114.emf"/><Relationship Id="rId4" Type="http://schemas.openxmlformats.org/officeDocument/2006/relationships/oleObject" Target="../embeddings/oleObject137.bin"/><Relationship Id="rId9" Type="http://schemas.openxmlformats.org/officeDocument/2006/relationships/image" Target="../media/image110.emf"/><Relationship Id="rId14" Type="http://schemas.openxmlformats.org/officeDocument/2006/relationships/oleObject" Target="../embeddings/oleObject142.bin"/><Relationship Id="rId22" Type="http://schemas.openxmlformats.org/officeDocument/2006/relationships/oleObject" Target="../embeddings/oleObject146.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50.bin"/><Relationship Id="rId13" Type="http://schemas.openxmlformats.org/officeDocument/2006/relationships/image" Target="../media/image96.emf"/><Relationship Id="rId18" Type="http://schemas.openxmlformats.org/officeDocument/2006/relationships/oleObject" Target="../embeddings/oleObject155.bin"/><Relationship Id="rId3" Type="http://schemas.openxmlformats.org/officeDocument/2006/relationships/notesSlide" Target="../notesSlides/notesSlide15.xml"/><Relationship Id="rId21" Type="http://schemas.openxmlformats.org/officeDocument/2006/relationships/image" Target="../media/image121.emf"/><Relationship Id="rId7" Type="http://schemas.openxmlformats.org/officeDocument/2006/relationships/image" Target="../media/image98.emf"/><Relationship Id="rId12" Type="http://schemas.openxmlformats.org/officeDocument/2006/relationships/oleObject" Target="../embeddings/oleObject152.bin"/><Relationship Id="rId17" Type="http://schemas.openxmlformats.org/officeDocument/2006/relationships/image" Target="../media/image119.emf"/><Relationship Id="rId2" Type="http://schemas.openxmlformats.org/officeDocument/2006/relationships/slideLayout" Target="../slideLayouts/slideLayout1.xml"/><Relationship Id="rId16" Type="http://schemas.openxmlformats.org/officeDocument/2006/relationships/oleObject" Target="../embeddings/oleObject154.bin"/><Relationship Id="rId20" Type="http://schemas.openxmlformats.org/officeDocument/2006/relationships/oleObject" Target="../embeddings/oleObject156.bin"/><Relationship Id="rId1" Type="http://schemas.openxmlformats.org/officeDocument/2006/relationships/vmlDrawing" Target="../drawings/vmlDrawing24.vml"/><Relationship Id="rId6" Type="http://schemas.openxmlformats.org/officeDocument/2006/relationships/oleObject" Target="../embeddings/oleObject149.bin"/><Relationship Id="rId11" Type="http://schemas.openxmlformats.org/officeDocument/2006/relationships/image" Target="../media/image100.emf"/><Relationship Id="rId5" Type="http://schemas.openxmlformats.org/officeDocument/2006/relationships/image" Target="../media/image118.emf"/><Relationship Id="rId15" Type="http://schemas.openxmlformats.org/officeDocument/2006/relationships/image" Target="../media/image101.emf"/><Relationship Id="rId23" Type="http://schemas.openxmlformats.org/officeDocument/2006/relationships/image" Target="../media/image122.emf"/><Relationship Id="rId10" Type="http://schemas.openxmlformats.org/officeDocument/2006/relationships/oleObject" Target="../embeddings/oleObject151.bin"/><Relationship Id="rId19" Type="http://schemas.openxmlformats.org/officeDocument/2006/relationships/image" Target="../media/image120.emf"/><Relationship Id="rId4" Type="http://schemas.openxmlformats.org/officeDocument/2006/relationships/oleObject" Target="../embeddings/oleObject148.bin"/><Relationship Id="rId9" Type="http://schemas.openxmlformats.org/officeDocument/2006/relationships/image" Target="../media/image99.emf"/><Relationship Id="rId14" Type="http://schemas.openxmlformats.org/officeDocument/2006/relationships/oleObject" Target="../embeddings/oleObject153.bin"/><Relationship Id="rId22" Type="http://schemas.openxmlformats.org/officeDocument/2006/relationships/oleObject" Target="../embeddings/oleObject157.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160.bin"/><Relationship Id="rId13" Type="http://schemas.openxmlformats.org/officeDocument/2006/relationships/image" Target="../media/image101.emf"/><Relationship Id="rId18" Type="http://schemas.openxmlformats.org/officeDocument/2006/relationships/oleObject" Target="../embeddings/oleObject165.bin"/><Relationship Id="rId3" Type="http://schemas.openxmlformats.org/officeDocument/2006/relationships/notesSlide" Target="../notesSlides/notesSlide16.xml"/><Relationship Id="rId21" Type="http://schemas.openxmlformats.org/officeDocument/2006/relationships/image" Target="../media/image126.emf"/><Relationship Id="rId7" Type="http://schemas.openxmlformats.org/officeDocument/2006/relationships/image" Target="../media/image99.emf"/><Relationship Id="rId12" Type="http://schemas.openxmlformats.org/officeDocument/2006/relationships/oleObject" Target="../embeddings/oleObject162.bin"/><Relationship Id="rId17" Type="http://schemas.openxmlformats.org/officeDocument/2006/relationships/image" Target="../media/image124.emf"/><Relationship Id="rId2" Type="http://schemas.openxmlformats.org/officeDocument/2006/relationships/slideLayout" Target="../slideLayouts/slideLayout1.xml"/><Relationship Id="rId16" Type="http://schemas.openxmlformats.org/officeDocument/2006/relationships/oleObject" Target="../embeddings/oleObject164.bin"/><Relationship Id="rId20" Type="http://schemas.openxmlformats.org/officeDocument/2006/relationships/oleObject" Target="../embeddings/oleObject166.bin"/><Relationship Id="rId1" Type="http://schemas.openxmlformats.org/officeDocument/2006/relationships/vmlDrawing" Target="../drawings/vmlDrawing25.vml"/><Relationship Id="rId6" Type="http://schemas.openxmlformats.org/officeDocument/2006/relationships/oleObject" Target="../embeddings/oleObject159.bin"/><Relationship Id="rId11" Type="http://schemas.openxmlformats.org/officeDocument/2006/relationships/image" Target="../media/image96.emf"/><Relationship Id="rId5" Type="http://schemas.openxmlformats.org/officeDocument/2006/relationships/image" Target="../media/image98.emf"/><Relationship Id="rId15" Type="http://schemas.openxmlformats.org/officeDocument/2006/relationships/image" Target="../media/image123.emf"/><Relationship Id="rId23" Type="http://schemas.openxmlformats.org/officeDocument/2006/relationships/image" Target="../media/image127.emf"/><Relationship Id="rId10" Type="http://schemas.openxmlformats.org/officeDocument/2006/relationships/oleObject" Target="../embeddings/oleObject161.bin"/><Relationship Id="rId19" Type="http://schemas.openxmlformats.org/officeDocument/2006/relationships/image" Target="../media/image125.emf"/><Relationship Id="rId4" Type="http://schemas.openxmlformats.org/officeDocument/2006/relationships/oleObject" Target="../embeddings/oleObject158.bin"/><Relationship Id="rId9" Type="http://schemas.openxmlformats.org/officeDocument/2006/relationships/image" Target="../media/image100.emf"/><Relationship Id="rId14" Type="http://schemas.openxmlformats.org/officeDocument/2006/relationships/oleObject" Target="../embeddings/oleObject163.bin"/><Relationship Id="rId22" Type="http://schemas.openxmlformats.org/officeDocument/2006/relationships/oleObject" Target="../embeddings/oleObject167.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28.emf"/><Relationship Id="rId2" Type="http://schemas.openxmlformats.org/officeDocument/2006/relationships/slideLayout" Target="../slideLayouts/slideLayout1.xml"/><Relationship Id="rId1" Type="http://schemas.openxmlformats.org/officeDocument/2006/relationships/vmlDrawing" Target="../drawings/vmlDrawing26.vml"/><Relationship Id="rId6" Type="http://schemas.openxmlformats.org/officeDocument/2006/relationships/oleObject" Target="../embeddings/oleObject169.bin"/><Relationship Id="rId5" Type="http://schemas.openxmlformats.org/officeDocument/2006/relationships/image" Target="../media/image45.emf"/><Relationship Id="rId4" Type="http://schemas.openxmlformats.org/officeDocument/2006/relationships/oleObject" Target="../embeddings/oleObject168.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72.bin"/><Relationship Id="rId3" Type="http://schemas.openxmlformats.org/officeDocument/2006/relationships/notesSlide" Target="../notesSlides/notesSlide18.xml"/><Relationship Id="rId7" Type="http://schemas.openxmlformats.org/officeDocument/2006/relationships/image" Target="../media/image130.emf"/><Relationship Id="rId2" Type="http://schemas.openxmlformats.org/officeDocument/2006/relationships/slideLayout" Target="../slideLayouts/slideLayout1.xml"/><Relationship Id="rId1" Type="http://schemas.openxmlformats.org/officeDocument/2006/relationships/vmlDrawing" Target="../drawings/vmlDrawing27.vml"/><Relationship Id="rId6" Type="http://schemas.openxmlformats.org/officeDocument/2006/relationships/oleObject" Target="../embeddings/oleObject171.bin"/><Relationship Id="rId5" Type="http://schemas.openxmlformats.org/officeDocument/2006/relationships/image" Target="../media/image129.emf"/><Relationship Id="rId4" Type="http://schemas.openxmlformats.org/officeDocument/2006/relationships/oleObject" Target="../embeddings/oleObject170.bin"/><Relationship Id="rId9" Type="http://schemas.openxmlformats.org/officeDocument/2006/relationships/image" Target="../media/image131.emf"/></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175.bin"/><Relationship Id="rId3" Type="http://schemas.openxmlformats.org/officeDocument/2006/relationships/notesSlide" Target="../notesSlides/notesSlide19.xml"/><Relationship Id="rId7" Type="http://schemas.openxmlformats.org/officeDocument/2006/relationships/image" Target="../media/image129.emf"/><Relationship Id="rId2" Type="http://schemas.openxmlformats.org/officeDocument/2006/relationships/slideLayout" Target="../slideLayouts/slideLayout1.xml"/><Relationship Id="rId1" Type="http://schemas.openxmlformats.org/officeDocument/2006/relationships/vmlDrawing" Target="../drawings/vmlDrawing28.vml"/><Relationship Id="rId6" Type="http://schemas.openxmlformats.org/officeDocument/2006/relationships/oleObject" Target="../embeddings/oleObject174.bin"/><Relationship Id="rId5" Type="http://schemas.openxmlformats.org/officeDocument/2006/relationships/image" Target="../media/image132.emf"/><Relationship Id="rId4" Type="http://schemas.openxmlformats.org/officeDocument/2006/relationships/oleObject" Target="../embeddings/oleObject173.bin"/><Relationship Id="rId9" Type="http://schemas.openxmlformats.org/officeDocument/2006/relationships/image" Target="../media/image133.emf"/></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78.bin"/><Relationship Id="rId3" Type="http://schemas.openxmlformats.org/officeDocument/2006/relationships/notesSlide" Target="../notesSlides/notesSlide20.xml"/><Relationship Id="rId7" Type="http://schemas.openxmlformats.org/officeDocument/2006/relationships/image" Target="../media/image135.emf"/><Relationship Id="rId12" Type="http://schemas.openxmlformats.org/officeDocument/2006/relationships/oleObject" Target="../embeddings/oleObject180.bin"/><Relationship Id="rId2" Type="http://schemas.openxmlformats.org/officeDocument/2006/relationships/slideLayout" Target="../slideLayouts/slideLayout1.xml"/><Relationship Id="rId1" Type="http://schemas.openxmlformats.org/officeDocument/2006/relationships/vmlDrawing" Target="../drawings/vmlDrawing29.vml"/><Relationship Id="rId6" Type="http://schemas.openxmlformats.org/officeDocument/2006/relationships/oleObject" Target="../embeddings/oleObject177.bin"/><Relationship Id="rId11" Type="http://schemas.openxmlformats.org/officeDocument/2006/relationships/image" Target="../media/image137.emf"/><Relationship Id="rId5" Type="http://schemas.openxmlformats.org/officeDocument/2006/relationships/image" Target="../media/image134.emf"/><Relationship Id="rId10" Type="http://schemas.openxmlformats.org/officeDocument/2006/relationships/oleObject" Target="../embeddings/oleObject179.bin"/><Relationship Id="rId4" Type="http://schemas.openxmlformats.org/officeDocument/2006/relationships/oleObject" Target="../embeddings/oleObject176.bin"/><Relationship Id="rId9" Type="http://schemas.openxmlformats.org/officeDocument/2006/relationships/image" Target="../media/image136.emf"/></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8.png"/><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6" name="TextBox 5">
            <a:extLst>
              <a:ext uri="{FF2B5EF4-FFF2-40B4-BE49-F238E27FC236}">
                <a16:creationId xmlns:a16="http://schemas.microsoft.com/office/drawing/2014/main" id="{8DA3240D-2D13-9648-B6FF-5F37D7FDCCCF}"/>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Tree>
    <p:extLst>
      <p:ext uri="{BB962C8B-B14F-4D97-AF65-F5344CB8AC3E}">
        <p14:creationId xmlns:p14="http://schemas.microsoft.com/office/powerpoint/2010/main" val="855135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left?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87684"/>
                <a:ext cx="8229600" cy="4525963"/>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We’ve dealt </a:t>
                </a:r>
                <a:r>
                  <a:rPr lang="en-US" sz="2000" dirty="0"/>
                  <a:t>so far with the </a:t>
                </a:r>
                <a:r>
                  <a:rPr lang="en-US" sz="2000" dirty="0">
                    <a:solidFill>
                      <a:srgbClr val="2047C2"/>
                    </a:solidFill>
                  </a:rPr>
                  <a:t>rotational counterparts to kinematics</a:t>
                </a:r>
                <a:r>
                  <a:rPr lang="en-US" sz="2000" dirty="0"/>
                  <a:t>, </a:t>
                </a:r>
                <a:r>
                  <a:rPr lang="en-US" sz="2000" dirty="0">
                    <a:solidFill>
                      <a:srgbClr val="00C201"/>
                    </a:solidFill>
                  </a:rPr>
                  <a:t>N2L</a:t>
                </a:r>
                <a:r>
                  <a:rPr lang="en-US" sz="2000" dirty="0"/>
                  <a:t>, and </a:t>
                </a:r>
                <a:r>
                  <a:rPr lang="en-US" sz="2000" dirty="0">
                    <a:solidFill>
                      <a:srgbClr val="2047C2"/>
                    </a:solidFill>
                  </a:rPr>
                  <a:t>energy</a:t>
                </a:r>
                <a:r>
                  <a:rPr lang="en-US" sz="2000" dirty="0"/>
                  <a:t>. </a:t>
                </a:r>
                <a:r>
                  <a:rPr lang="en-US" sz="2000" dirty="0">
                    <a:solidFill>
                      <a:srgbClr val="FF0000"/>
                    </a:solidFill>
                  </a:rPr>
                  <a:t>Now: momentum</a:t>
                </a:r>
                <a:r>
                  <a:rPr lang="en-US" sz="2000" dirty="0"/>
                  <a:t>!</a:t>
                </a:r>
              </a:p>
              <a:p>
                <a:pPr marL="0" indent="0">
                  <a:buNone/>
                </a:pPr>
                <a:r>
                  <a:rPr lang="en-US" sz="2000" dirty="0"/>
                  <a:t>A refresher: </a:t>
                </a:r>
              </a:p>
              <a:p>
                <a:pPr lvl="1"/>
                <a:r>
                  <a:rPr lang="en-US" dirty="0">
                    <a:solidFill>
                      <a:srgbClr val="FF0000"/>
                    </a:solidFill>
                    <a:latin typeface="Apple Chancery" panose="03020702040506060504" pitchFamily="66" charset="-79"/>
                    <a:cs typeface="Apple Chancery" panose="03020702040506060504" pitchFamily="66" charset="-79"/>
                  </a:rPr>
                  <a:t>We know </a:t>
                </a:r>
                <a:r>
                  <a:rPr lang="en-US" dirty="0"/>
                  <a:t>a </a:t>
                </a:r>
                <a:r>
                  <a:rPr lang="en-US" dirty="0">
                    <a:solidFill>
                      <a:srgbClr val="2047C2"/>
                    </a:solidFill>
                  </a:rPr>
                  <a:t>net force accelerates a body</a:t>
                </a:r>
                <a:r>
                  <a:rPr lang="en-US" dirty="0"/>
                  <a:t>. Similarly, a </a:t>
                </a:r>
                <a:r>
                  <a:rPr lang="en-US" dirty="0">
                    <a:solidFill>
                      <a:srgbClr val="2047C2"/>
                    </a:solidFill>
                  </a:rPr>
                  <a:t>net torque </a:t>
                </a:r>
                <a:r>
                  <a:rPr lang="en-US" i="1" dirty="0">
                    <a:solidFill>
                      <a:srgbClr val="2047C2"/>
                    </a:solidFill>
                  </a:rPr>
                  <a:t>angularly accelerates </a:t>
                </a:r>
                <a:r>
                  <a:rPr lang="en-US" dirty="0">
                    <a:solidFill>
                      <a:srgbClr val="2047C2"/>
                    </a:solidFill>
                  </a:rPr>
                  <a:t>a body</a:t>
                </a:r>
                <a:r>
                  <a:rPr lang="en-US" dirty="0"/>
                  <a:t>. </a:t>
                </a:r>
              </a:p>
              <a:p>
                <a:pPr lvl="1"/>
                <a:r>
                  <a:rPr lang="en-US" dirty="0">
                    <a:solidFill>
                      <a:srgbClr val="FF0000"/>
                    </a:solidFill>
                    <a:latin typeface="Apple Chancery" panose="03020702040506060504" pitchFamily="66" charset="-79"/>
                    <a:cs typeface="Apple Chancery" panose="03020702040506060504" pitchFamily="66" charset="-79"/>
                  </a:rPr>
                  <a:t>Translational momentum </a:t>
                </a:r>
                <a:r>
                  <a:rPr lang="en-US" dirty="0"/>
                  <a:t>depends on mass and velocity (</a:t>
                </a:r>
                <a:r>
                  <a:rPr lang="en-US" dirty="0">
                    <a:solidFill>
                      <a:srgbClr val="2047C2"/>
                    </a:solidFill>
                  </a:rPr>
                  <a:t>p = mv</a:t>
                </a:r>
                <a:r>
                  <a:rPr lang="en-US" dirty="0"/>
                  <a:t>)</a:t>
                </a:r>
              </a:p>
              <a:p>
                <a:pPr lvl="1"/>
                <a:r>
                  <a:rPr lang="en-US" dirty="0">
                    <a:solidFill>
                      <a:srgbClr val="FF0000"/>
                    </a:solidFill>
                    <a:latin typeface="Apple Chancery" panose="03020702040506060504" pitchFamily="66" charset="-79"/>
                    <a:cs typeface="Apple Chancery" panose="03020702040506060504" pitchFamily="66" charset="-79"/>
                  </a:rPr>
                  <a:t>A force applied </a:t>
                </a:r>
                <a:r>
                  <a:rPr lang="en-US" dirty="0"/>
                  <a:t>for a certain duration of time can change momentum. This is called impulse (</a:t>
                </a:r>
                <a14:m>
                  <m:oMath xmlns:m="http://schemas.openxmlformats.org/officeDocument/2006/math">
                    <m:r>
                      <a:rPr lang="en-US" b="0" i="1" smtClean="0">
                        <a:solidFill>
                          <a:srgbClr val="2047C2"/>
                        </a:solidFill>
                        <a:latin typeface="Cambria Math" charset="0"/>
                      </a:rPr>
                      <m:t>𝐹</m:t>
                    </m:r>
                    <m:r>
                      <a:rPr lang="en-US" b="0" i="1" smtClean="0">
                        <a:solidFill>
                          <a:srgbClr val="2047C2"/>
                        </a:solidFill>
                        <a:latin typeface="Cambria Math" charset="0"/>
                        <a:ea typeface="Cambria Math" charset="0"/>
                        <a:cs typeface="Cambria Math" charset="0"/>
                      </a:rPr>
                      <m:t>∆</m:t>
                    </m:r>
                    <m:r>
                      <a:rPr lang="en-US" b="0" i="1" smtClean="0">
                        <a:solidFill>
                          <a:srgbClr val="2047C2"/>
                        </a:solidFill>
                        <a:latin typeface="Cambria Math" charset="0"/>
                        <a:ea typeface="Cambria Math" charset="0"/>
                        <a:cs typeface="Cambria Math" charset="0"/>
                      </a:rPr>
                      <m:t>𝑡</m:t>
                    </m:r>
                    <m:r>
                      <a:rPr lang="en-US" b="0" i="1" smtClean="0">
                        <a:solidFill>
                          <a:srgbClr val="2047C2"/>
                        </a:solidFill>
                        <a:latin typeface="Cambria Math" charset="0"/>
                        <a:ea typeface="Cambria Math" charset="0"/>
                        <a:cs typeface="Cambria Math" charset="0"/>
                      </a:rPr>
                      <m:t>=</m:t>
                    </m:r>
                    <m:r>
                      <a:rPr lang="en-US" b="0" i="1" smtClean="0">
                        <a:solidFill>
                          <a:srgbClr val="2047C2"/>
                        </a:solidFill>
                        <a:latin typeface="Cambria Math" charset="0"/>
                        <a:ea typeface="Cambria Math" charset="0"/>
                        <a:cs typeface="Cambria Math" charset="0"/>
                      </a:rPr>
                      <m:t>𝑚</m:t>
                    </m:r>
                    <m:r>
                      <a:rPr lang="en-US" b="0" i="1" smtClean="0">
                        <a:solidFill>
                          <a:srgbClr val="2047C2"/>
                        </a:solidFill>
                        <a:latin typeface="Cambria Math" charset="0"/>
                        <a:ea typeface="Cambria Math" charset="0"/>
                        <a:cs typeface="Cambria Math" charset="0"/>
                      </a:rPr>
                      <m:t>∆</m:t>
                    </m:r>
                    <m:r>
                      <a:rPr lang="en-US" b="0" i="1" smtClean="0">
                        <a:solidFill>
                          <a:srgbClr val="2047C2"/>
                        </a:solidFill>
                        <a:latin typeface="Cambria Math" charset="0"/>
                        <a:ea typeface="Cambria Math" charset="0"/>
                        <a:cs typeface="Cambria Math" charset="0"/>
                      </a:rPr>
                      <m:t>𝑣</m:t>
                    </m:r>
                    <m:r>
                      <a:rPr lang="en-US" b="0" i="1" smtClean="0">
                        <a:latin typeface="Cambria Math" charset="0"/>
                        <a:ea typeface="Cambria Math" charset="0"/>
                        <a:cs typeface="Cambria Math" charset="0"/>
                      </a:rPr>
                      <m:t>)</m:t>
                    </m:r>
                  </m:oMath>
                </a14:m>
                <a:endParaRPr lang="en-US" dirty="0"/>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Angular momentum </a:t>
                </a:r>
                <a:r>
                  <a:rPr lang="en-US" sz="2000" dirty="0"/>
                  <a:t>is the </a:t>
                </a:r>
                <a:r>
                  <a:rPr lang="en-US" sz="2000" dirty="0">
                    <a:solidFill>
                      <a:srgbClr val="2047C2"/>
                    </a:solidFill>
                  </a:rPr>
                  <a:t>rotational counterpart to momentum</a:t>
                </a:r>
                <a:r>
                  <a:rPr lang="en-US" sz="2000" dirty="0"/>
                  <a:t>. A large angular momentum means it will take a relatively large torque applied over a given amount of time to bring a rotating body to rest.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87684"/>
                <a:ext cx="8229600" cy="4525963"/>
              </a:xfrm>
              <a:blipFill>
                <a:blip r:embed="rId2"/>
                <a:stretch>
                  <a:fillRect l="-1235" t="-112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4A4D3E76-BD0F-084E-9055-63DCE242FAE4}"/>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Tree>
    <p:extLst>
      <p:ext uri="{BB962C8B-B14F-4D97-AF65-F5344CB8AC3E}">
        <p14:creationId xmlns:p14="http://schemas.microsoft.com/office/powerpoint/2010/main" val="129099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6" name="TextBox 5"/>
          <p:cNvSpPr txBox="1"/>
          <p:nvPr/>
        </p:nvSpPr>
        <p:spPr>
          <a:xfrm>
            <a:off x="427358" y="296452"/>
            <a:ext cx="8322942" cy="954107"/>
          </a:xfrm>
          <a:prstGeom prst="rect">
            <a:avLst/>
          </a:prstGeom>
          <a:noFill/>
        </p:spPr>
        <p:txBody>
          <a:bodyPr wrap="square" rtlCol="0">
            <a:spAutoFit/>
          </a:bodyPr>
          <a:lstStyle/>
          <a:p>
            <a:r>
              <a:rPr lang="en-US" sz="2800" dirty="0">
                <a:solidFill>
                  <a:srgbClr val="0000FF"/>
                </a:solidFill>
                <a:latin typeface="Apple Chancery"/>
                <a:cs typeface="Apple Chancery"/>
              </a:rPr>
              <a:t>Change your orientation, you change your motion . . . (courtesy of </a:t>
            </a:r>
            <a:r>
              <a:rPr lang="en-US" sz="2800" dirty="0" err="1">
                <a:solidFill>
                  <a:srgbClr val="0000FF"/>
                </a:solidFill>
                <a:latin typeface="Apple Chancery"/>
                <a:cs typeface="Apple Chancery"/>
              </a:rPr>
              <a:t>Yulia</a:t>
            </a:r>
            <a:r>
              <a:rPr lang="en-US" sz="2800" dirty="0">
                <a:solidFill>
                  <a:srgbClr val="0000FF"/>
                </a:solidFill>
                <a:latin typeface="Apple Chancery"/>
                <a:cs typeface="Apple Chancery"/>
              </a:rPr>
              <a:t> </a:t>
            </a:r>
            <a:r>
              <a:rPr lang="en-US" sz="2800" dirty="0" err="1">
                <a:solidFill>
                  <a:srgbClr val="0000FF"/>
                </a:solidFill>
                <a:latin typeface="Apple Chancery"/>
                <a:cs typeface="Apple Chancery"/>
              </a:rPr>
              <a:t>Lipnitskaya</a:t>
            </a:r>
            <a:endParaRPr lang="en-US" sz="2400" dirty="0">
              <a:solidFill>
                <a:srgbClr val="FF0000"/>
              </a:solidFill>
              <a:latin typeface="Times New Roman"/>
              <a:cs typeface="Times New Roman"/>
            </a:endParaRPr>
          </a:p>
        </p:txBody>
      </p:sp>
      <p:pic>
        <p:nvPicPr>
          <p:cNvPr id="3" name="iceskaterspi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4158" y="1256210"/>
            <a:ext cx="8716642" cy="5447901"/>
          </a:xfrm>
          <a:prstGeom prst="rect">
            <a:avLst/>
          </a:prstGeom>
        </p:spPr>
      </p:pic>
      <p:sp>
        <p:nvSpPr>
          <p:cNvPr id="7" name="TextBox 6">
            <a:extLst>
              <a:ext uri="{FF2B5EF4-FFF2-40B4-BE49-F238E27FC236}">
                <a16:creationId xmlns:a16="http://schemas.microsoft.com/office/drawing/2014/main" id="{65758221-F1CC-9D47-B7DA-7F363EC787F0}"/>
              </a:ext>
            </a:extLst>
          </p:cNvPr>
          <p:cNvSpPr txBox="1"/>
          <p:nvPr/>
        </p:nvSpPr>
        <p:spPr>
          <a:xfrm>
            <a:off x="8737601" y="6579513"/>
            <a:ext cx="444499" cy="276999"/>
          </a:xfrm>
          <a:prstGeom prst="rect">
            <a:avLst/>
          </a:prstGeom>
          <a:noFill/>
        </p:spPr>
        <p:txBody>
          <a:bodyPr wrap="square" rtlCol="0">
            <a:spAutoFit/>
          </a:bodyPr>
          <a:lstStyle/>
          <a:p>
            <a:r>
              <a:rPr lang="en-US" sz="1200" dirty="0">
                <a:latin typeface="Times New Roman"/>
                <a:cs typeface="Times New Roman"/>
              </a:rPr>
              <a:t>3.)</a:t>
            </a:r>
          </a:p>
        </p:txBody>
      </p:sp>
    </p:spTree>
    <p:extLst>
      <p:ext uri="{BB962C8B-B14F-4D97-AF65-F5344CB8AC3E}">
        <p14:creationId xmlns:p14="http://schemas.microsoft.com/office/powerpoint/2010/main" val="18161406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1313501"/>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31" name="TextBox 30"/>
          <p:cNvSpPr txBox="1"/>
          <p:nvPr/>
        </p:nvSpPr>
        <p:spPr>
          <a:xfrm>
            <a:off x="516258" y="1971470"/>
            <a:ext cx="8322942" cy="1015663"/>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You have been </a:t>
            </a:r>
            <a:r>
              <a:rPr lang="en-US" sz="2000" dirty="0">
                <a:solidFill>
                  <a:srgbClr val="000000"/>
                </a:solidFill>
                <a:latin typeface="Times New Roman"/>
                <a:cs typeface="Times New Roman"/>
              </a:rPr>
              <a:t>kidnapped by a crazed physics nerd and left on an island with twenty-four hours to solve the following problem.  Solve the problem and you get to leave.  Don’t solve the problem and you don’t.</a:t>
            </a:r>
            <a:endParaRPr lang="en-US" sz="2400" dirty="0">
              <a:solidFill>
                <a:srgbClr val="FF0000"/>
              </a:solidFill>
              <a:latin typeface="Times New Roman"/>
              <a:cs typeface="Times New Roman"/>
            </a:endParaRPr>
          </a:p>
        </p:txBody>
      </p:sp>
      <p:sp>
        <p:nvSpPr>
          <p:cNvPr id="6" name="TextBox 5"/>
          <p:cNvSpPr txBox="1"/>
          <p:nvPr/>
        </p:nvSpPr>
        <p:spPr>
          <a:xfrm>
            <a:off x="516258" y="3192052"/>
            <a:ext cx="8322942" cy="1446550"/>
          </a:xfrm>
          <a:prstGeom prst="rect">
            <a:avLst/>
          </a:prstGeom>
          <a:noFill/>
        </p:spPr>
        <p:txBody>
          <a:bodyPr wrap="square" rtlCol="0">
            <a:spAutoFit/>
          </a:bodyPr>
          <a:lstStyle/>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You are on a street </a:t>
            </a:r>
            <a:r>
              <a:rPr lang="en-US" sz="2000" dirty="0">
                <a:solidFill>
                  <a:srgbClr val="0000FF"/>
                </a:solidFill>
                <a:latin typeface="Times New Roman"/>
                <a:cs typeface="Times New Roman"/>
              </a:rPr>
              <a:t>walking a bicycle toward a curb</a:t>
            </a:r>
            <a:r>
              <a:rPr lang="en-US" sz="2000" dirty="0">
                <a:solidFill>
                  <a:srgbClr val="000000"/>
                </a:solidFill>
                <a:latin typeface="Times New Roman"/>
                <a:cs typeface="Times New Roman"/>
              </a:rPr>
              <a:t>.  You want to </a:t>
            </a:r>
            <a:r>
              <a:rPr lang="en-US" sz="2000" dirty="0">
                <a:solidFill>
                  <a:srgbClr val="FF0000"/>
                </a:solidFill>
                <a:latin typeface="Times New Roman"/>
                <a:cs typeface="Times New Roman"/>
              </a:rPr>
              <a:t>lift the bike by its seat up and over the curb </a:t>
            </a:r>
            <a:r>
              <a:rPr lang="en-US" sz="2000" dirty="0">
                <a:solidFill>
                  <a:srgbClr val="0000FF"/>
                </a:solidFill>
                <a:latin typeface="Times New Roman"/>
                <a:cs typeface="Times New Roman"/>
              </a:rPr>
              <a:t>without having the front tire flopping around </a:t>
            </a:r>
            <a:r>
              <a:rPr lang="en-US" sz="2000" dirty="0">
                <a:solidFill>
                  <a:srgbClr val="000000"/>
                </a:solidFill>
                <a:latin typeface="Times New Roman"/>
                <a:cs typeface="Times New Roman"/>
              </a:rPr>
              <a:t>as you do it.  Your task is to </a:t>
            </a:r>
            <a:r>
              <a:rPr lang="en-US" sz="2000" dirty="0">
                <a:solidFill>
                  <a:srgbClr val="FF0000"/>
                </a:solidFill>
                <a:latin typeface="Times New Roman"/>
                <a:cs typeface="Times New Roman"/>
              </a:rPr>
              <a:t>divine a maneuver </a:t>
            </a:r>
            <a:r>
              <a:rPr lang="en-US" sz="2000" dirty="0">
                <a:solidFill>
                  <a:srgbClr val="000000"/>
                </a:solidFill>
                <a:latin typeface="Times New Roman"/>
                <a:cs typeface="Times New Roman"/>
              </a:rPr>
              <a:t>that will </a:t>
            </a:r>
            <a:r>
              <a:rPr lang="en-US" sz="2000" dirty="0">
                <a:solidFill>
                  <a:srgbClr val="FF0000"/>
                </a:solidFill>
                <a:latin typeface="Times New Roman"/>
                <a:cs typeface="Times New Roman"/>
              </a:rPr>
              <a:t>insure the wheel stays straight</a:t>
            </a:r>
            <a:r>
              <a:rPr lang="en-US" sz="2000" dirty="0">
                <a:solidFill>
                  <a:srgbClr val="000000"/>
                </a:solidFill>
                <a:latin typeface="Times New Roman"/>
                <a:cs typeface="Times New Roman"/>
              </a:rPr>
              <a:t>.</a:t>
            </a:r>
            <a:r>
              <a:rPr lang="en-US" sz="2000" dirty="0">
                <a:solidFill>
                  <a:srgbClr val="FF0000"/>
                </a:solidFill>
                <a:latin typeface="Times New Roman"/>
                <a:cs typeface="Times New Roman"/>
              </a:rPr>
              <a:t> </a:t>
            </a:r>
            <a:endParaRPr lang="en-US" sz="2400" dirty="0">
              <a:solidFill>
                <a:srgbClr val="FF0000"/>
              </a:solidFill>
              <a:latin typeface="Times New Roman"/>
              <a:cs typeface="Times New Roman"/>
            </a:endParaRPr>
          </a:p>
        </p:txBody>
      </p:sp>
    </p:spTree>
    <p:extLst>
      <p:ext uri="{BB962C8B-B14F-4D97-AF65-F5344CB8AC3E}">
        <p14:creationId xmlns:p14="http://schemas.microsoft.com/office/powerpoint/2010/main" val="29144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1516034"/>
            <a:ext cx="4627243" cy="2985433"/>
          </a:xfrm>
          <a:prstGeom prst="rect">
            <a:avLst/>
          </a:prstGeom>
          <a:noFill/>
        </p:spPr>
        <p:txBody>
          <a:bodyPr wrap="square" rtlCol="0">
            <a:spAutoFit/>
          </a:bodyPr>
          <a:lstStyle/>
          <a:p>
            <a:r>
              <a:rPr lang="en-US" sz="2800" dirty="0">
                <a:solidFill>
                  <a:srgbClr val="FF0000"/>
                </a:solidFill>
                <a:latin typeface="Apple Chancery"/>
                <a:cs typeface="Apple Chancery"/>
              </a:rPr>
              <a:t>Just before </a:t>
            </a:r>
            <a:r>
              <a:rPr lang="en-US" sz="2000" dirty="0">
                <a:solidFill>
                  <a:srgbClr val="000000"/>
                </a:solidFill>
                <a:latin typeface="Times New Roman"/>
                <a:cs typeface="Times New Roman"/>
              </a:rPr>
              <a:t>you get to the curb, </a:t>
            </a:r>
            <a:r>
              <a:rPr lang="en-US" sz="2000" dirty="0">
                <a:solidFill>
                  <a:srgbClr val="FF0000"/>
                </a:solidFill>
                <a:latin typeface="Times New Roman"/>
                <a:cs typeface="Times New Roman"/>
              </a:rPr>
              <a:t>accelerate the bike </a:t>
            </a:r>
            <a:r>
              <a:rPr lang="en-US" sz="2000" dirty="0">
                <a:solidFill>
                  <a:srgbClr val="000000"/>
                </a:solidFill>
                <a:latin typeface="Times New Roman"/>
                <a:cs typeface="Times New Roman"/>
              </a:rPr>
              <a:t>so the front wheel is rotating as fast as possible.  The front wheel’s </a:t>
            </a:r>
            <a:r>
              <a:rPr lang="en-US" sz="2000" i="1" dirty="0">
                <a:solidFill>
                  <a:srgbClr val="0000FF"/>
                </a:solidFill>
                <a:latin typeface="Times New Roman"/>
                <a:cs typeface="Times New Roman"/>
              </a:rPr>
              <a:t>large angular momentum</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vector,</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directed along the wheel’s axle, </a:t>
            </a:r>
            <a:r>
              <a:rPr lang="en-US" sz="2000" dirty="0">
                <a:solidFill>
                  <a:srgbClr val="000000"/>
                </a:solidFill>
                <a:latin typeface="Times New Roman"/>
                <a:cs typeface="Times New Roman"/>
              </a:rPr>
              <a:t>will keep the wheel orientated as set.  That is, as long as there are no </a:t>
            </a:r>
            <a:r>
              <a:rPr lang="en-US" sz="2000" i="1" dirty="0">
                <a:solidFill>
                  <a:srgbClr val="0000FF"/>
                </a:solidFill>
                <a:latin typeface="Times New Roman"/>
                <a:cs typeface="Times New Roman"/>
              </a:rPr>
              <a:t>external torques </a:t>
            </a:r>
            <a:r>
              <a:rPr lang="en-US" sz="2000" dirty="0">
                <a:solidFill>
                  <a:srgbClr val="000000"/>
                </a:solidFill>
                <a:latin typeface="Times New Roman"/>
                <a:cs typeface="Times New Roman"/>
              </a:rPr>
              <a:t>acting, the wheel will keep its orientation just as a gyroscope keeps its.</a:t>
            </a: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grpSp>
        <p:nvGrpSpPr>
          <p:cNvPr id="73" name="Group 72"/>
          <p:cNvGrpSpPr/>
          <p:nvPr/>
        </p:nvGrpSpPr>
        <p:grpSpPr>
          <a:xfrm>
            <a:off x="5288711" y="1516034"/>
            <a:ext cx="3544030" cy="1854200"/>
            <a:chOff x="3798368" y="3162300"/>
            <a:chExt cx="3544030" cy="1854200"/>
          </a:xfrm>
        </p:grpSpPr>
        <p:cxnSp>
          <p:nvCxnSpPr>
            <p:cNvPr id="20" name="Straight Arrow Connector 19"/>
            <p:cNvCxnSpPr/>
            <p:nvPr/>
          </p:nvCxnSpPr>
          <p:spPr>
            <a:xfrm flipH="1" flipV="1">
              <a:off x="5791200" y="3465835"/>
              <a:ext cx="583435" cy="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798368" y="4079504"/>
              <a:ext cx="1490343" cy="584776"/>
            </a:xfrm>
            <a:prstGeom prst="rect">
              <a:avLst/>
            </a:prstGeom>
            <a:noFill/>
          </p:spPr>
          <p:txBody>
            <a:bodyPr wrap="square" rtlCol="0">
              <a:spAutoFit/>
            </a:bodyPr>
            <a:lstStyle/>
            <a:p>
              <a:r>
                <a:rPr lang="en-US" sz="1600" dirty="0">
                  <a:solidFill>
                    <a:srgbClr val="FF0000"/>
                  </a:solidFill>
                  <a:latin typeface="Times New Roman"/>
                  <a:cs typeface="Times New Roman"/>
                </a:rPr>
                <a:t>angular momentum</a:t>
              </a:r>
            </a:p>
          </p:txBody>
        </p:sp>
        <p:graphicFrame>
          <p:nvGraphicFramePr>
            <p:cNvPr id="52" name="Object 5"/>
            <p:cNvGraphicFramePr>
              <a:graphicFrameLocks noChangeAspect="1"/>
            </p:cNvGraphicFramePr>
            <p:nvPr/>
          </p:nvGraphicFramePr>
          <p:xfrm>
            <a:off x="6043613" y="3162300"/>
            <a:ext cx="193675" cy="215900"/>
          </p:xfrm>
          <a:graphic>
            <a:graphicData uri="http://schemas.openxmlformats.org/presentationml/2006/ole">
              <mc:AlternateContent xmlns:mc="http://schemas.openxmlformats.org/markup-compatibility/2006">
                <mc:Choice xmlns:v="urn:schemas-microsoft-com:vml" Requires="v">
                  <p:oleObj spid="_x0000_s16416" name="Equation" r:id="rId3" imgW="114300" imgH="127000" progId="Equation.DSMT4">
                    <p:embed/>
                  </p:oleObj>
                </mc:Choice>
                <mc:Fallback>
                  <p:oleObj name="Equation" r:id="rId3" imgW="114300" imgH="127000" progId="Equation.DSMT4">
                    <p:embed/>
                    <p:pic>
                      <p:nvPicPr>
                        <p:cNvPr id="52" name="Object 5"/>
                        <p:cNvPicPr>
                          <a:picLocks noChangeAspect="1" noChangeArrowheads="1"/>
                        </p:cNvPicPr>
                        <p:nvPr/>
                      </p:nvPicPr>
                      <p:blipFill>
                        <a:blip r:embed="rId4"/>
                        <a:srcRect/>
                        <a:stretch>
                          <a:fillRect/>
                        </a:stretch>
                      </p:blipFill>
                      <p:spPr bwMode="auto">
                        <a:xfrm>
                          <a:off x="6043613" y="3162300"/>
                          <a:ext cx="193675" cy="215900"/>
                        </a:xfrm>
                        <a:prstGeom prst="rect">
                          <a:avLst/>
                        </a:prstGeom>
                        <a:noFill/>
                        <a:ln>
                          <a:noFill/>
                        </a:ln>
                        <a:effectLst/>
                      </p:spPr>
                    </p:pic>
                  </p:oleObj>
                </mc:Fallback>
              </mc:AlternateContent>
            </a:graphicData>
          </a:graphic>
        </p:graphicFrame>
        <p:sp>
          <p:nvSpPr>
            <p:cNvPr id="25" name="Freeform 24"/>
            <p:cNvSpPr/>
            <p:nvPr/>
          </p:nvSpPr>
          <p:spPr>
            <a:xfrm>
              <a:off x="3962399" y="4866595"/>
              <a:ext cx="3379999" cy="149905"/>
            </a:xfrm>
            <a:custGeom>
              <a:avLst/>
              <a:gdLst>
                <a:gd name="connsiteX0" fmla="*/ 0 w 1981200"/>
                <a:gd name="connsiteY0" fmla="*/ 0 h 139700"/>
                <a:gd name="connsiteX1" fmla="*/ 558800 w 1981200"/>
                <a:gd name="connsiteY1" fmla="*/ 0 h 139700"/>
                <a:gd name="connsiteX2" fmla="*/ 558800 w 1981200"/>
                <a:gd name="connsiteY2" fmla="*/ 139700 h 139700"/>
                <a:gd name="connsiteX3" fmla="*/ 1981200 w 1981200"/>
                <a:gd name="connsiteY3" fmla="*/ 127000 h 139700"/>
                <a:gd name="connsiteX4" fmla="*/ 1981200 w 1981200"/>
                <a:gd name="connsiteY4" fmla="*/ 127000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139700">
                  <a:moveTo>
                    <a:pt x="0" y="0"/>
                  </a:moveTo>
                  <a:lnTo>
                    <a:pt x="558800" y="0"/>
                  </a:lnTo>
                  <a:lnTo>
                    <a:pt x="558800" y="139700"/>
                  </a:lnTo>
                  <a:lnTo>
                    <a:pt x="1981200" y="127000"/>
                  </a:lnTo>
                  <a:lnTo>
                    <a:pt x="1981200" y="127000"/>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0" name="Group 29"/>
            <p:cNvGrpSpPr/>
            <p:nvPr/>
          </p:nvGrpSpPr>
          <p:grpSpPr>
            <a:xfrm>
              <a:off x="4913370" y="3669936"/>
              <a:ext cx="2046230" cy="1321164"/>
              <a:chOff x="901700" y="4216036"/>
              <a:chExt cx="2046230" cy="1321164"/>
            </a:xfrm>
          </p:grpSpPr>
          <p:sp>
            <p:nvSpPr>
              <p:cNvPr id="60" name="Oval 59"/>
              <p:cNvSpPr/>
              <p:nvPr/>
            </p:nvSpPr>
            <p:spPr>
              <a:xfrm>
                <a:off x="2376429" y="4724400"/>
                <a:ext cx="571501" cy="8128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901700" y="4724400"/>
                <a:ext cx="571501" cy="8128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Freeform 27"/>
              <p:cNvSpPr/>
              <p:nvPr/>
            </p:nvSpPr>
            <p:spPr>
              <a:xfrm>
                <a:off x="1181100" y="4216036"/>
                <a:ext cx="1553567" cy="1232264"/>
              </a:xfrm>
              <a:custGeom>
                <a:avLst/>
                <a:gdLst>
                  <a:gd name="connsiteX0" fmla="*/ 190500 w 1553567"/>
                  <a:gd name="connsiteY0" fmla="*/ 368664 h 1232264"/>
                  <a:gd name="connsiteX1" fmla="*/ 596900 w 1553567"/>
                  <a:gd name="connsiteY1" fmla="*/ 381364 h 1232264"/>
                  <a:gd name="connsiteX2" fmla="*/ 635000 w 1553567"/>
                  <a:gd name="connsiteY2" fmla="*/ 394064 h 1232264"/>
                  <a:gd name="connsiteX3" fmla="*/ 990600 w 1553567"/>
                  <a:gd name="connsiteY3" fmla="*/ 419464 h 1232264"/>
                  <a:gd name="connsiteX4" fmla="*/ 1231900 w 1553567"/>
                  <a:gd name="connsiteY4" fmla="*/ 419464 h 1232264"/>
                  <a:gd name="connsiteX5" fmla="*/ 1282700 w 1553567"/>
                  <a:gd name="connsiteY5" fmla="*/ 368664 h 1232264"/>
                  <a:gd name="connsiteX6" fmla="*/ 1308100 w 1553567"/>
                  <a:gd name="connsiteY6" fmla="*/ 330564 h 1232264"/>
                  <a:gd name="connsiteX7" fmla="*/ 1219200 w 1553567"/>
                  <a:gd name="connsiteY7" fmla="*/ 343264 h 1232264"/>
                  <a:gd name="connsiteX8" fmla="*/ 1168400 w 1553567"/>
                  <a:gd name="connsiteY8" fmla="*/ 368664 h 1232264"/>
                  <a:gd name="connsiteX9" fmla="*/ 762000 w 1553567"/>
                  <a:gd name="connsiteY9" fmla="*/ 368664 h 1232264"/>
                  <a:gd name="connsiteX10" fmla="*/ 571500 w 1553567"/>
                  <a:gd name="connsiteY10" fmla="*/ 368664 h 1232264"/>
                  <a:gd name="connsiteX11" fmla="*/ 533400 w 1553567"/>
                  <a:gd name="connsiteY11" fmla="*/ 381364 h 1232264"/>
                  <a:gd name="connsiteX12" fmla="*/ 215900 w 1553567"/>
                  <a:gd name="connsiteY12" fmla="*/ 406764 h 1232264"/>
                  <a:gd name="connsiteX13" fmla="*/ 1155700 w 1553567"/>
                  <a:gd name="connsiteY13" fmla="*/ 394064 h 1232264"/>
                  <a:gd name="connsiteX14" fmla="*/ 1168400 w 1553567"/>
                  <a:gd name="connsiteY14" fmla="*/ 241664 h 1232264"/>
                  <a:gd name="connsiteX15" fmla="*/ 1206500 w 1553567"/>
                  <a:gd name="connsiteY15" fmla="*/ 216264 h 1232264"/>
                  <a:gd name="connsiteX16" fmla="*/ 1270000 w 1553567"/>
                  <a:gd name="connsiteY16" fmla="*/ 127364 h 1232264"/>
                  <a:gd name="connsiteX17" fmla="*/ 1244600 w 1553567"/>
                  <a:gd name="connsiteY17" fmla="*/ 203564 h 1232264"/>
                  <a:gd name="connsiteX18" fmla="*/ 1219200 w 1553567"/>
                  <a:gd name="connsiteY18" fmla="*/ 279764 h 1232264"/>
                  <a:gd name="connsiteX19" fmla="*/ 1244600 w 1553567"/>
                  <a:gd name="connsiteY19" fmla="*/ 292464 h 1232264"/>
                  <a:gd name="connsiteX20" fmla="*/ 1270000 w 1553567"/>
                  <a:gd name="connsiteY20" fmla="*/ 203564 h 1232264"/>
                  <a:gd name="connsiteX21" fmla="*/ 1282700 w 1553567"/>
                  <a:gd name="connsiteY21" fmla="*/ 165464 h 1232264"/>
                  <a:gd name="connsiteX22" fmla="*/ 1485900 w 1553567"/>
                  <a:gd name="connsiteY22" fmla="*/ 127364 h 1232264"/>
                  <a:gd name="connsiteX23" fmla="*/ 1460500 w 1553567"/>
                  <a:gd name="connsiteY23" fmla="*/ 89264 h 1232264"/>
                  <a:gd name="connsiteX24" fmla="*/ 1384300 w 1553567"/>
                  <a:gd name="connsiteY24" fmla="*/ 76564 h 1232264"/>
                  <a:gd name="connsiteX25" fmla="*/ 1358900 w 1553567"/>
                  <a:gd name="connsiteY25" fmla="*/ 38464 h 1232264"/>
                  <a:gd name="connsiteX26" fmla="*/ 1193800 w 1553567"/>
                  <a:gd name="connsiteY26" fmla="*/ 63864 h 1232264"/>
                  <a:gd name="connsiteX27" fmla="*/ 1155700 w 1553567"/>
                  <a:gd name="connsiteY27" fmla="*/ 76564 h 1232264"/>
                  <a:gd name="connsiteX28" fmla="*/ 1117600 w 1553567"/>
                  <a:gd name="connsiteY28" fmla="*/ 101964 h 1232264"/>
                  <a:gd name="connsiteX29" fmla="*/ 1041400 w 1553567"/>
                  <a:gd name="connsiteY29" fmla="*/ 127364 h 1232264"/>
                  <a:gd name="connsiteX30" fmla="*/ 838200 w 1553567"/>
                  <a:gd name="connsiteY30" fmla="*/ 114664 h 1232264"/>
                  <a:gd name="connsiteX31" fmla="*/ 876300 w 1553567"/>
                  <a:gd name="connsiteY31" fmla="*/ 101964 h 1232264"/>
                  <a:gd name="connsiteX32" fmla="*/ 1041400 w 1553567"/>
                  <a:gd name="connsiteY32" fmla="*/ 89264 h 1232264"/>
                  <a:gd name="connsiteX33" fmla="*/ 952500 w 1553567"/>
                  <a:gd name="connsiteY33" fmla="*/ 101964 h 1232264"/>
                  <a:gd name="connsiteX34" fmla="*/ 990600 w 1553567"/>
                  <a:gd name="connsiteY34" fmla="*/ 89264 h 1232264"/>
                  <a:gd name="connsiteX35" fmla="*/ 1054100 w 1553567"/>
                  <a:gd name="connsiteY35" fmla="*/ 38464 h 1232264"/>
                  <a:gd name="connsiteX36" fmla="*/ 1079500 w 1553567"/>
                  <a:gd name="connsiteY36" fmla="*/ 364 h 1232264"/>
                  <a:gd name="connsiteX37" fmla="*/ 1155700 w 1553567"/>
                  <a:gd name="connsiteY37" fmla="*/ 25764 h 1232264"/>
                  <a:gd name="connsiteX38" fmla="*/ 1231900 w 1553567"/>
                  <a:gd name="connsiteY38" fmla="*/ 51164 h 1232264"/>
                  <a:gd name="connsiteX39" fmla="*/ 1270000 w 1553567"/>
                  <a:gd name="connsiteY39" fmla="*/ 63864 h 1232264"/>
                  <a:gd name="connsiteX40" fmla="*/ 1473200 w 1553567"/>
                  <a:gd name="connsiteY40" fmla="*/ 76564 h 1232264"/>
                  <a:gd name="connsiteX41" fmla="*/ 1549400 w 1553567"/>
                  <a:gd name="connsiteY41" fmla="*/ 101964 h 1232264"/>
                  <a:gd name="connsiteX42" fmla="*/ 1511300 w 1553567"/>
                  <a:gd name="connsiteY42" fmla="*/ 127364 h 1232264"/>
                  <a:gd name="connsiteX43" fmla="*/ 1320800 w 1553567"/>
                  <a:gd name="connsiteY43" fmla="*/ 152764 h 1232264"/>
                  <a:gd name="connsiteX44" fmla="*/ 1295400 w 1553567"/>
                  <a:gd name="connsiteY44" fmla="*/ 190864 h 1232264"/>
                  <a:gd name="connsiteX45" fmla="*/ 1270000 w 1553567"/>
                  <a:gd name="connsiteY45" fmla="*/ 267064 h 1232264"/>
                  <a:gd name="connsiteX46" fmla="*/ 1257300 w 1553567"/>
                  <a:gd name="connsiteY46" fmla="*/ 305164 h 1232264"/>
                  <a:gd name="connsiteX47" fmla="*/ 1244600 w 1553567"/>
                  <a:gd name="connsiteY47" fmla="*/ 343264 h 1232264"/>
                  <a:gd name="connsiteX48" fmla="*/ 1231900 w 1553567"/>
                  <a:gd name="connsiteY48" fmla="*/ 381364 h 1232264"/>
                  <a:gd name="connsiteX49" fmla="*/ 1219200 w 1553567"/>
                  <a:gd name="connsiteY49" fmla="*/ 343264 h 1232264"/>
                  <a:gd name="connsiteX50" fmla="*/ 1231900 w 1553567"/>
                  <a:gd name="connsiteY50" fmla="*/ 432164 h 1232264"/>
                  <a:gd name="connsiteX51" fmla="*/ 1257300 w 1553567"/>
                  <a:gd name="connsiteY51" fmla="*/ 470264 h 1232264"/>
                  <a:gd name="connsiteX52" fmla="*/ 1295400 w 1553567"/>
                  <a:gd name="connsiteY52" fmla="*/ 571864 h 1232264"/>
                  <a:gd name="connsiteX53" fmla="*/ 1358900 w 1553567"/>
                  <a:gd name="connsiteY53" fmla="*/ 673464 h 1232264"/>
                  <a:gd name="connsiteX54" fmla="*/ 1409700 w 1553567"/>
                  <a:gd name="connsiteY54" fmla="*/ 800464 h 1232264"/>
                  <a:gd name="connsiteX55" fmla="*/ 1435100 w 1553567"/>
                  <a:gd name="connsiteY55" fmla="*/ 902064 h 1232264"/>
                  <a:gd name="connsiteX56" fmla="*/ 1447800 w 1553567"/>
                  <a:gd name="connsiteY56" fmla="*/ 940164 h 1232264"/>
                  <a:gd name="connsiteX57" fmla="*/ 1485900 w 1553567"/>
                  <a:gd name="connsiteY57" fmla="*/ 965564 h 1232264"/>
                  <a:gd name="connsiteX58" fmla="*/ 1447800 w 1553567"/>
                  <a:gd name="connsiteY58" fmla="*/ 952864 h 1232264"/>
                  <a:gd name="connsiteX59" fmla="*/ 1422400 w 1553567"/>
                  <a:gd name="connsiteY59" fmla="*/ 902064 h 1232264"/>
                  <a:gd name="connsiteX60" fmla="*/ 1371600 w 1553567"/>
                  <a:gd name="connsiteY60" fmla="*/ 825864 h 1232264"/>
                  <a:gd name="connsiteX61" fmla="*/ 1358900 w 1553567"/>
                  <a:gd name="connsiteY61" fmla="*/ 775064 h 1232264"/>
                  <a:gd name="connsiteX62" fmla="*/ 1346200 w 1553567"/>
                  <a:gd name="connsiteY62" fmla="*/ 736964 h 1232264"/>
                  <a:gd name="connsiteX63" fmla="*/ 1333500 w 1553567"/>
                  <a:gd name="connsiteY63" fmla="*/ 648064 h 1232264"/>
                  <a:gd name="connsiteX64" fmla="*/ 1308100 w 1553567"/>
                  <a:gd name="connsiteY64" fmla="*/ 609964 h 1232264"/>
                  <a:gd name="connsiteX65" fmla="*/ 1257300 w 1553567"/>
                  <a:gd name="connsiteY65" fmla="*/ 521064 h 1232264"/>
                  <a:gd name="connsiteX66" fmla="*/ 1257300 w 1553567"/>
                  <a:gd name="connsiteY66" fmla="*/ 482964 h 1232264"/>
                  <a:gd name="connsiteX67" fmla="*/ 1308100 w 1553567"/>
                  <a:gd name="connsiteY67" fmla="*/ 584564 h 1232264"/>
                  <a:gd name="connsiteX68" fmla="*/ 1358900 w 1553567"/>
                  <a:gd name="connsiteY68" fmla="*/ 660764 h 1232264"/>
                  <a:gd name="connsiteX69" fmla="*/ 1409700 w 1553567"/>
                  <a:gd name="connsiteY69" fmla="*/ 775064 h 1232264"/>
                  <a:gd name="connsiteX70" fmla="*/ 1422400 w 1553567"/>
                  <a:gd name="connsiteY70" fmla="*/ 813164 h 1232264"/>
                  <a:gd name="connsiteX71" fmla="*/ 1435100 w 1553567"/>
                  <a:gd name="connsiteY71" fmla="*/ 851264 h 1232264"/>
                  <a:gd name="connsiteX72" fmla="*/ 1447800 w 1553567"/>
                  <a:gd name="connsiteY72" fmla="*/ 914764 h 1232264"/>
                  <a:gd name="connsiteX73" fmla="*/ 1485900 w 1553567"/>
                  <a:gd name="connsiteY73" fmla="*/ 940164 h 1232264"/>
                  <a:gd name="connsiteX74" fmla="*/ 1511300 w 1553567"/>
                  <a:gd name="connsiteY74" fmla="*/ 978264 h 1232264"/>
                  <a:gd name="connsiteX75" fmla="*/ 1498600 w 1553567"/>
                  <a:gd name="connsiteY75" fmla="*/ 889364 h 1232264"/>
                  <a:gd name="connsiteX76" fmla="*/ 1511300 w 1553567"/>
                  <a:gd name="connsiteY76" fmla="*/ 990964 h 1232264"/>
                  <a:gd name="connsiteX77" fmla="*/ 1409700 w 1553567"/>
                  <a:gd name="connsiteY77" fmla="*/ 1016364 h 1232264"/>
                  <a:gd name="connsiteX78" fmla="*/ 1358900 w 1553567"/>
                  <a:gd name="connsiteY78" fmla="*/ 1029064 h 1232264"/>
                  <a:gd name="connsiteX79" fmla="*/ 1320800 w 1553567"/>
                  <a:gd name="connsiteY79" fmla="*/ 1041764 h 1232264"/>
                  <a:gd name="connsiteX80" fmla="*/ 1168400 w 1553567"/>
                  <a:gd name="connsiteY80" fmla="*/ 1029064 h 1232264"/>
                  <a:gd name="connsiteX81" fmla="*/ 1092200 w 1553567"/>
                  <a:gd name="connsiteY81" fmla="*/ 1003664 h 1232264"/>
                  <a:gd name="connsiteX82" fmla="*/ 1041400 w 1553567"/>
                  <a:gd name="connsiteY82" fmla="*/ 990964 h 1232264"/>
                  <a:gd name="connsiteX83" fmla="*/ 1104900 w 1553567"/>
                  <a:gd name="connsiteY83" fmla="*/ 965564 h 1232264"/>
                  <a:gd name="connsiteX84" fmla="*/ 1447800 w 1553567"/>
                  <a:gd name="connsiteY84" fmla="*/ 965564 h 1232264"/>
                  <a:gd name="connsiteX85" fmla="*/ 1422400 w 1553567"/>
                  <a:gd name="connsiteY85" fmla="*/ 1016364 h 1232264"/>
                  <a:gd name="connsiteX86" fmla="*/ 1054100 w 1553567"/>
                  <a:gd name="connsiteY86" fmla="*/ 1003664 h 1232264"/>
                  <a:gd name="connsiteX87" fmla="*/ 1066800 w 1553567"/>
                  <a:gd name="connsiteY87" fmla="*/ 940164 h 1232264"/>
                  <a:gd name="connsiteX88" fmla="*/ 1079500 w 1553567"/>
                  <a:gd name="connsiteY88" fmla="*/ 838564 h 1232264"/>
                  <a:gd name="connsiteX89" fmla="*/ 1104900 w 1553567"/>
                  <a:gd name="connsiteY89" fmla="*/ 800464 h 1232264"/>
                  <a:gd name="connsiteX90" fmla="*/ 1117600 w 1553567"/>
                  <a:gd name="connsiteY90" fmla="*/ 762364 h 1232264"/>
                  <a:gd name="connsiteX91" fmla="*/ 1155700 w 1553567"/>
                  <a:gd name="connsiteY91" fmla="*/ 736964 h 1232264"/>
                  <a:gd name="connsiteX92" fmla="*/ 1181100 w 1553567"/>
                  <a:gd name="connsiteY92" fmla="*/ 597264 h 1232264"/>
                  <a:gd name="connsiteX93" fmla="*/ 1193800 w 1553567"/>
                  <a:gd name="connsiteY93" fmla="*/ 559164 h 1232264"/>
                  <a:gd name="connsiteX94" fmla="*/ 1155700 w 1553567"/>
                  <a:gd name="connsiteY94" fmla="*/ 622664 h 1232264"/>
                  <a:gd name="connsiteX95" fmla="*/ 1117600 w 1553567"/>
                  <a:gd name="connsiteY95" fmla="*/ 660764 h 1232264"/>
                  <a:gd name="connsiteX96" fmla="*/ 1079500 w 1553567"/>
                  <a:gd name="connsiteY96" fmla="*/ 749664 h 1232264"/>
                  <a:gd name="connsiteX97" fmla="*/ 1003300 w 1553567"/>
                  <a:gd name="connsiteY97" fmla="*/ 851264 h 1232264"/>
                  <a:gd name="connsiteX98" fmla="*/ 990600 w 1553567"/>
                  <a:gd name="connsiteY98" fmla="*/ 990964 h 1232264"/>
                  <a:gd name="connsiteX99" fmla="*/ 1016000 w 1553567"/>
                  <a:gd name="connsiteY99" fmla="*/ 940164 h 1232264"/>
                  <a:gd name="connsiteX100" fmla="*/ 1028700 w 1553567"/>
                  <a:gd name="connsiteY100" fmla="*/ 902064 h 1232264"/>
                  <a:gd name="connsiteX101" fmla="*/ 1092200 w 1553567"/>
                  <a:gd name="connsiteY101" fmla="*/ 813164 h 1232264"/>
                  <a:gd name="connsiteX102" fmla="*/ 1104900 w 1553567"/>
                  <a:gd name="connsiteY102" fmla="*/ 775064 h 1232264"/>
                  <a:gd name="connsiteX103" fmla="*/ 1117600 w 1553567"/>
                  <a:gd name="connsiteY103" fmla="*/ 711564 h 1232264"/>
                  <a:gd name="connsiteX104" fmla="*/ 1092200 w 1553567"/>
                  <a:gd name="connsiteY104" fmla="*/ 800464 h 1232264"/>
                  <a:gd name="connsiteX105" fmla="*/ 1054100 w 1553567"/>
                  <a:gd name="connsiteY105" fmla="*/ 825864 h 1232264"/>
                  <a:gd name="connsiteX106" fmla="*/ 1016000 w 1553567"/>
                  <a:gd name="connsiteY106" fmla="*/ 863964 h 1232264"/>
                  <a:gd name="connsiteX107" fmla="*/ 977900 w 1553567"/>
                  <a:gd name="connsiteY107" fmla="*/ 940164 h 1232264"/>
                  <a:gd name="connsiteX108" fmla="*/ 965200 w 1553567"/>
                  <a:gd name="connsiteY108" fmla="*/ 978264 h 1232264"/>
                  <a:gd name="connsiteX109" fmla="*/ 927100 w 1553567"/>
                  <a:gd name="connsiteY109" fmla="*/ 990964 h 1232264"/>
                  <a:gd name="connsiteX110" fmla="*/ 889000 w 1553567"/>
                  <a:gd name="connsiteY110" fmla="*/ 978264 h 1232264"/>
                  <a:gd name="connsiteX111" fmla="*/ 800100 w 1553567"/>
                  <a:gd name="connsiteY111" fmla="*/ 927464 h 1232264"/>
                  <a:gd name="connsiteX112" fmla="*/ 774700 w 1553567"/>
                  <a:gd name="connsiteY112" fmla="*/ 889364 h 1232264"/>
                  <a:gd name="connsiteX113" fmla="*/ 698500 w 1553567"/>
                  <a:gd name="connsiteY113" fmla="*/ 838564 h 1232264"/>
                  <a:gd name="connsiteX114" fmla="*/ 660400 w 1553567"/>
                  <a:gd name="connsiteY114" fmla="*/ 787764 h 1232264"/>
                  <a:gd name="connsiteX115" fmla="*/ 584200 w 1553567"/>
                  <a:gd name="connsiteY115" fmla="*/ 762364 h 1232264"/>
                  <a:gd name="connsiteX116" fmla="*/ 546100 w 1553567"/>
                  <a:gd name="connsiteY116" fmla="*/ 736964 h 1232264"/>
                  <a:gd name="connsiteX117" fmla="*/ 469900 w 1553567"/>
                  <a:gd name="connsiteY117" fmla="*/ 673464 h 1232264"/>
                  <a:gd name="connsiteX118" fmla="*/ 431800 w 1553567"/>
                  <a:gd name="connsiteY118" fmla="*/ 660764 h 1232264"/>
                  <a:gd name="connsiteX119" fmla="*/ 381000 w 1553567"/>
                  <a:gd name="connsiteY119" fmla="*/ 622664 h 1232264"/>
                  <a:gd name="connsiteX120" fmla="*/ 266700 w 1553567"/>
                  <a:gd name="connsiteY120" fmla="*/ 521064 h 1232264"/>
                  <a:gd name="connsiteX121" fmla="*/ 228600 w 1553567"/>
                  <a:gd name="connsiteY121" fmla="*/ 432164 h 1232264"/>
                  <a:gd name="connsiteX122" fmla="*/ 203200 w 1553567"/>
                  <a:gd name="connsiteY122" fmla="*/ 394064 h 1232264"/>
                  <a:gd name="connsiteX123" fmla="*/ 190500 w 1553567"/>
                  <a:gd name="connsiteY123" fmla="*/ 355964 h 1232264"/>
                  <a:gd name="connsiteX124" fmla="*/ 228600 w 1553567"/>
                  <a:gd name="connsiteY124" fmla="*/ 394064 h 1232264"/>
                  <a:gd name="connsiteX125" fmla="*/ 279400 w 1553567"/>
                  <a:gd name="connsiteY125" fmla="*/ 470264 h 1232264"/>
                  <a:gd name="connsiteX126" fmla="*/ 330200 w 1553567"/>
                  <a:gd name="connsiteY126" fmla="*/ 533764 h 1232264"/>
                  <a:gd name="connsiteX127" fmla="*/ 406400 w 1553567"/>
                  <a:gd name="connsiteY127" fmla="*/ 635364 h 1232264"/>
                  <a:gd name="connsiteX128" fmla="*/ 444500 w 1553567"/>
                  <a:gd name="connsiteY128" fmla="*/ 711564 h 1232264"/>
                  <a:gd name="connsiteX129" fmla="*/ 469900 w 1553567"/>
                  <a:gd name="connsiteY129" fmla="*/ 762364 h 1232264"/>
                  <a:gd name="connsiteX130" fmla="*/ 508000 w 1553567"/>
                  <a:gd name="connsiteY130" fmla="*/ 787764 h 1232264"/>
                  <a:gd name="connsiteX131" fmla="*/ 533400 w 1553567"/>
                  <a:gd name="connsiteY131" fmla="*/ 825864 h 1232264"/>
                  <a:gd name="connsiteX132" fmla="*/ 571500 w 1553567"/>
                  <a:gd name="connsiteY132" fmla="*/ 851264 h 1232264"/>
                  <a:gd name="connsiteX133" fmla="*/ 736600 w 1553567"/>
                  <a:gd name="connsiteY133" fmla="*/ 914764 h 1232264"/>
                  <a:gd name="connsiteX134" fmla="*/ 774700 w 1553567"/>
                  <a:gd name="connsiteY134" fmla="*/ 927464 h 1232264"/>
                  <a:gd name="connsiteX135" fmla="*/ 825500 w 1553567"/>
                  <a:gd name="connsiteY135" fmla="*/ 940164 h 1232264"/>
                  <a:gd name="connsiteX136" fmla="*/ 939800 w 1553567"/>
                  <a:gd name="connsiteY136" fmla="*/ 965564 h 1232264"/>
                  <a:gd name="connsiteX137" fmla="*/ 977900 w 1553567"/>
                  <a:gd name="connsiteY137" fmla="*/ 978264 h 1232264"/>
                  <a:gd name="connsiteX138" fmla="*/ 1028700 w 1553567"/>
                  <a:gd name="connsiteY138" fmla="*/ 1003664 h 1232264"/>
                  <a:gd name="connsiteX139" fmla="*/ 863600 w 1553567"/>
                  <a:gd name="connsiteY139" fmla="*/ 952864 h 1232264"/>
                  <a:gd name="connsiteX140" fmla="*/ 825500 w 1553567"/>
                  <a:gd name="connsiteY140" fmla="*/ 914764 h 1232264"/>
                  <a:gd name="connsiteX141" fmla="*/ 749300 w 1553567"/>
                  <a:gd name="connsiteY141" fmla="*/ 851264 h 1232264"/>
                  <a:gd name="connsiteX142" fmla="*/ 635000 w 1553567"/>
                  <a:gd name="connsiteY142" fmla="*/ 724264 h 1232264"/>
                  <a:gd name="connsiteX143" fmla="*/ 520700 w 1553567"/>
                  <a:gd name="connsiteY143" fmla="*/ 622664 h 1232264"/>
                  <a:gd name="connsiteX144" fmla="*/ 482600 w 1553567"/>
                  <a:gd name="connsiteY144" fmla="*/ 546464 h 1232264"/>
                  <a:gd name="connsiteX145" fmla="*/ 457200 w 1553567"/>
                  <a:gd name="connsiteY145" fmla="*/ 470264 h 1232264"/>
                  <a:gd name="connsiteX146" fmla="*/ 444500 w 1553567"/>
                  <a:gd name="connsiteY146" fmla="*/ 432164 h 1232264"/>
                  <a:gd name="connsiteX147" fmla="*/ 368300 w 1553567"/>
                  <a:gd name="connsiteY147" fmla="*/ 394064 h 1232264"/>
                  <a:gd name="connsiteX148" fmla="*/ 266700 w 1553567"/>
                  <a:gd name="connsiteY148" fmla="*/ 355964 h 1232264"/>
                  <a:gd name="connsiteX149" fmla="*/ 279400 w 1553567"/>
                  <a:gd name="connsiteY149" fmla="*/ 559164 h 1232264"/>
                  <a:gd name="connsiteX150" fmla="*/ 317500 w 1553567"/>
                  <a:gd name="connsiteY150" fmla="*/ 609964 h 1232264"/>
                  <a:gd name="connsiteX151" fmla="*/ 342900 w 1553567"/>
                  <a:gd name="connsiteY151" fmla="*/ 648064 h 1232264"/>
                  <a:gd name="connsiteX152" fmla="*/ 457200 w 1553567"/>
                  <a:gd name="connsiteY152" fmla="*/ 711564 h 1232264"/>
                  <a:gd name="connsiteX153" fmla="*/ 546100 w 1553567"/>
                  <a:gd name="connsiteY153" fmla="*/ 762364 h 1232264"/>
                  <a:gd name="connsiteX154" fmla="*/ 635000 w 1553567"/>
                  <a:gd name="connsiteY154" fmla="*/ 825864 h 1232264"/>
                  <a:gd name="connsiteX155" fmla="*/ 698500 w 1553567"/>
                  <a:gd name="connsiteY155" fmla="*/ 838564 h 1232264"/>
                  <a:gd name="connsiteX156" fmla="*/ 736600 w 1553567"/>
                  <a:gd name="connsiteY156" fmla="*/ 851264 h 1232264"/>
                  <a:gd name="connsiteX157" fmla="*/ 800100 w 1553567"/>
                  <a:gd name="connsiteY157" fmla="*/ 876664 h 1232264"/>
                  <a:gd name="connsiteX158" fmla="*/ 1066800 w 1553567"/>
                  <a:gd name="connsiteY158" fmla="*/ 889364 h 1232264"/>
                  <a:gd name="connsiteX159" fmla="*/ 1092200 w 1553567"/>
                  <a:gd name="connsiteY159" fmla="*/ 927464 h 1232264"/>
                  <a:gd name="connsiteX160" fmla="*/ 1041400 w 1553567"/>
                  <a:gd name="connsiteY160" fmla="*/ 990964 h 1232264"/>
                  <a:gd name="connsiteX161" fmla="*/ 927100 w 1553567"/>
                  <a:gd name="connsiteY161" fmla="*/ 978264 h 1232264"/>
                  <a:gd name="connsiteX162" fmla="*/ 876300 w 1553567"/>
                  <a:gd name="connsiteY162" fmla="*/ 940164 h 1232264"/>
                  <a:gd name="connsiteX163" fmla="*/ 838200 w 1553567"/>
                  <a:gd name="connsiteY163" fmla="*/ 927464 h 1232264"/>
                  <a:gd name="connsiteX164" fmla="*/ 736600 w 1553567"/>
                  <a:gd name="connsiteY164" fmla="*/ 863964 h 1232264"/>
                  <a:gd name="connsiteX165" fmla="*/ 647700 w 1553567"/>
                  <a:gd name="connsiteY165" fmla="*/ 800464 h 1232264"/>
                  <a:gd name="connsiteX166" fmla="*/ 533400 w 1553567"/>
                  <a:gd name="connsiteY166" fmla="*/ 749664 h 1232264"/>
                  <a:gd name="connsiteX167" fmla="*/ 431800 w 1553567"/>
                  <a:gd name="connsiteY167" fmla="*/ 648064 h 1232264"/>
                  <a:gd name="connsiteX168" fmla="*/ 393700 w 1553567"/>
                  <a:gd name="connsiteY168" fmla="*/ 609964 h 1232264"/>
                  <a:gd name="connsiteX169" fmla="*/ 368300 w 1553567"/>
                  <a:gd name="connsiteY169" fmla="*/ 571864 h 1232264"/>
                  <a:gd name="connsiteX170" fmla="*/ 330200 w 1553567"/>
                  <a:gd name="connsiteY170" fmla="*/ 559164 h 1232264"/>
                  <a:gd name="connsiteX171" fmla="*/ 292100 w 1553567"/>
                  <a:gd name="connsiteY171" fmla="*/ 533764 h 1232264"/>
                  <a:gd name="connsiteX172" fmla="*/ 266700 w 1553567"/>
                  <a:gd name="connsiteY172" fmla="*/ 495664 h 1232264"/>
                  <a:gd name="connsiteX173" fmla="*/ 203200 w 1553567"/>
                  <a:gd name="connsiteY173" fmla="*/ 584564 h 1232264"/>
                  <a:gd name="connsiteX174" fmla="*/ 152400 w 1553567"/>
                  <a:gd name="connsiteY174" fmla="*/ 660764 h 1232264"/>
                  <a:gd name="connsiteX175" fmla="*/ 139700 w 1553567"/>
                  <a:gd name="connsiteY175" fmla="*/ 698864 h 1232264"/>
                  <a:gd name="connsiteX176" fmla="*/ 114300 w 1553567"/>
                  <a:gd name="connsiteY176" fmla="*/ 736964 h 1232264"/>
                  <a:gd name="connsiteX177" fmla="*/ 88900 w 1553567"/>
                  <a:gd name="connsiteY177" fmla="*/ 813164 h 1232264"/>
                  <a:gd name="connsiteX178" fmla="*/ 63500 w 1553567"/>
                  <a:gd name="connsiteY178" fmla="*/ 889364 h 1232264"/>
                  <a:gd name="connsiteX179" fmla="*/ 50800 w 1553567"/>
                  <a:gd name="connsiteY179" fmla="*/ 927464 h 1232264"/>
                  <a:gd name="connsiteX180" fmla="*/ 12700 w 1553567"/>
                  <a:gd name="connsiteY180" fmla="*/ 965564 h 1232264"/>
                  <a:gd name="connsiteX181" fmla="*/ 0 w 1553567"/>
                  <a:gd name="connsiteY181" fmla="*/ 927464 h 1232264"/>
                  <a:gd name="connsiteX182" fmla="*/ 12700 w 1553567"/>
                  <a:gd name="connsiteY182" fmla="*/ 863964 h 1232264"/>
                  <a:gd name="connsiteX183" fmla="*/ 63500 w 1553567"/>
                  <a:gd name="connsiteY183" fmla="*/ 749664 h 1232264"/>
                  <a:gd name="connsiteX184" fmla="*/ 88900 w 1553567"/>
                  <a:gd name="connsiteY184" fmla="*/ 711564 h 1232264"/>
                  <a:gd name="connsiteX185" fmla="*/ 127000 w 1553567"/>
                  <a:gd name="connsiteY185" fmla="*/ 622664 h 1232264"/>
                  <a:gd name="connsiteX186" fmla="*/ 165100 w 1553567"/>
                  <a:gd name="connsiteY186" fmla="*/ 584564 h 1232264"/>
                  <a:gd name="connsiteX187" fmla="*/ 215900 w 1553567"/>
                  <a:gd name="connsiteY187" fmla="*/ 508364 h 1232264"/>
                  <a:gd name="connsiteX188" fmla="*/ 254000 w 1553567"/>
                  <a:gd name="connsiteY188" fmla="*/ 470264 h 1232264"/>
                  <a:gd name="connsiteX189" fmla="*/ 215900 w 1553567"/>
                  <a:gd name="connsiteY189" fmla="*/ 533764 h 1232264"/>
                  <a:gd name="connsiteX190" fmla="*/ 190500 w 1553567"/>
                  <a:gd name="connsiteY190" fmla="*/ 597264 h 1232264"/>
                  <a:gd name="connsiteX191" fmla="*/ 165100 w 1553567"/>
                  <a:gd name="connsiteY191" fmla="*/ 673464 h 1232264"/>
                  <a:gd name="connsiteX192" fmla="*/ 139700 w 1553567"/>
                  <a:gd name="connsiteY192" fmla="*/ 711564 h 1232264"/>
                  <a:gd name="connsiteX193" fmla="*/ 127000 w 1553567"/>
                  <a:gd name="connsiteY193" fmla="*/ 800464 h 1232264"/>
                  <a:gd name="connsiteX194" fmla="*/ 114300 w 1553567"/>
                  <a:gd name="connsiteY194" fmla="*/ 863964 h 1232264"/>
                  <a:gd name="connsiteX195" fmla="*/ 127000 w 1553567"/>
                  <a:gd name="connsiteY195" fmla="*/ 698864 h 1232264"/>
                  <a:gd name="connsiteX196" fmla="*/ 139700 w 1553567"/>
                  <a:gd name="connsiteY196" fmla="*/ 648064 h 1232264"/>
                  <a:gd name="connsiteX197" fmla="*/ 177800 w 1553567"/>
                  <a:gd name="connsiteY197" fmla="*/ 533764 h 1232264"/>
                  <a:gd name="connsiteX198" fmla="*/ 241300 w 1553567"/>
                  <a:gd name="connsiteY198" fmla="*/ 470264 h 1232264"/>
                  <a:gd name="connsiteX199" fmla="*/ 279400 w 1553567"/>
                  <a:gd name="connsiteY199" fmla="*/ 457564 h 1232264"/>
                  <a:gd name="connsiteX200" fmla="*/ 228600 w 1553567"/>
                  <a:gd name="connsiteY200" fmla="*/ 482964 h 1232264"/>
                  <a:gd name="connsiteX201" fmla="*/ 101600 w 1553567"/>
                  <a:gd name="connsiteY201" fmla="*/ 622664 h 1232264"/>
                  <a:gd name="connsiteX202" fmla="*/ 63500 w 1553567"/>
                  <a:gd name="connsiteY202" fmla="*/ 736964 h 1232264"/>
                  <a:gd name="connsiteX203" fmla="*/ 38100 w 1553567"/>
                  <a:gd name="connsiteY203" fmla="*/ 787764 h 1232264"/>
                  <a:gd name="connsiteX204" fmla="*/ 0 w 1553567"/>
                  <a:gd name="connsiteY204" fmla="*/ 876664 h 1232264"/>
                  <a:gd name="connsiteX205" fmla="*/ 12700 w 1553567"/>
                  <a:gd name="connsiteY205" fmla="*/ 914764 h 1232264"/>
                  <a:gd name="connsiteX206" fmla="*/ 25400 w 1553567"/>
                  <a:gd name="connsiteY206" fmla="*/ 876664 h 1232264"/>
                  <a:gd name="connsiteX207" fmla="*/ 76200 w 1553567"/>
                  <a:gd name="connsiteY207" fmla="*/ 775064 h 1232264"/>
                  <a:gd name="connsiteX208" fmla="*/ 101600 w 1553567"/>
                  <a:gd name="connsiteY208" fmla="*/ 698864 h 1232264"/>
                  <a:gd name="connsiteX209" fmla="*/ 152400 w 1553567"/>
                  <a:gd name="connsiteY209" fmla="*/ 622664 h 1232264"/>
                  <a:gd name="connsiteX210" fmla="*/ 165100 w 1553567"/>
                  <a:gd name="connsiteY210" fmla="*/ 559164 h 1232264"/>
                  <a:gd name="connsiteX211" fmla="*/ 190500 w 1553567"/>
                  <a:gd name="connsiteY211" fmla="*/ 521064 h 1232264"/>
                  <a:gd name="connsiteX212" fmla="*/ 203200 w 1553567"/>
                  <a:gd name="connsiteY212" fmla="*/ 406764 h 1232264"/>
                  <a:gd name="connsiteX213" fmla="*/ 228600 w 1553567"/>
                  <a:gd name="connsiteY213" fmla="*/ 330564 h 1232264"/>
                  <a:gd name="connsiteX214" fmla="*/ 215900 w 1553567"/>
                  <a:gd name="connsiteY214" fmla="*/ 63864 h 1232264"/>
                  <a:gd name="connsiteX215" fmla="*/ 165100 w 1553567"/>
                  <a:gd name="connsiteY215" fmla="*/ 76564 h 1232264"/>
                  <a:gd name="connsiteX216" fmla="*/ 127000 w 1553567"/>
                  <a:gd name="connsiteY216" fmla="*/ 89264 h 1232264"/>
                  <a:gd name="connsiteX217" fmla="*/ 165100 w 1553567"/>
                  <a:gd name="connsiteY217" fmla="*/ 63864 h 1232264"/>
                  <a:gd name="connsiteX218" fmla="*/ 101600 w 1553567"/>
                  <a:gd name="connsiteY218" fmla="*/ 76564 h 1232264"/>
                  <a:gd name="connsiteX219" fmla="*/ 177800 w 1553567"/>
                  <a:gd name="connsiteY219" fmla="*/ 51164 h 1232264"/>
                  <a:gd name="connsiteX220" fmla="*/ 215900 w 1553567"/>
                  <a:gd name="connsiteY220" fmla="*/ 38464 h 1232264"/>
                  <a:gd name="connsiteX221" fmla="*/ 419100 w 1553567"/>
                  <a:gd name="connsiteY221" fmla="*/ 51164 h 1232264"/>
                  <a:gd name="connsiteX222" fmla="*/ 457200 w 1553567"/>
                  <a:gd name="connsiteY222" fmla="*/ 76564 h 1232264"/>
                  <a:gd name="connsiteX223" fmla="*/ 508000 w 1553567"/>
                  <a:gd name="connsiteY223" fmla="*/ 89264 h 1232264"/>
                  <a:gd name="connsiteX224" fmla="*/ 647700 w 1553567"/>
                  <a:gd name="connsiteY224" fmla="*/ 101964 h 1232264"/>
                  <a:gd name="connsiteX225" fmla="*/ 241300 w 1553567"/>
                  <a:gd name="connsiteY225" fmla="*/ 76564 h 1232264"/>
                  <a:gd name="connsiteX226" fmla="*/ 190500 w 1553567"/>
                  <a:gd name="connsiteY226" fmla="*/ 51164 h 1232264"/>
                  <a:gd name="connsiteX227" fmla="*/ 152400 w 1553567"/>
                  <a:gd name="connsiteY227" fmla="*/ 38464 h 1232264"/>
                  <a:gd name="connsiteX228" fmla="*/ 304800 w 1553567"/>
                  <a:gd name="connsiteY228" fmla="*/ 38464 h 1232264"/>
                  <a:gd name="connsiteX229" fmla="*/ 342900 w 1553567"/>
                  <a:gd name="connsiteY229" fmla="*/ 63864 h 1232264"/>
                  <a:gd name="connsiteX230" fmla="*/ 381000 w 1553567"/>
                  <a:gd name="connsiteY230" fmla="*/ 76564 h 1232264"/>
                  <a:gd name="connsiteX231" fmla="*/ 266700 w 1553567"/>
                  <a:gd name="connsiteY231" fmla="*/ 89264 h 1232264"/>
                  <a:gd name="connsiteX232" fmla="*/ 203200 w 1553567"/>
                  <a:gd name="connsiteY232" fmla="*/ 101964 h 1232264"/>
                  <a:gd name="connsiteX233" fmla="*/ 177800 w 1553567"/>
                  <a:gd name="connsiteY233" fmla="*/ 178164 h 1232264"/>
                  <a:gd name="connsiteX234" fmla="*/ 190500 w 1553567"/>
                  <a:gd name="connsiteY234" fmla="*/ 343264 h 1232264"/>
                  <a:gd name="connsiteX235" fmla="*/ 215900 w 1553567"/>
                  <a:gd name="connsiteY235" fmla="*/ 305164 h 1232264"/>
                  <a:gd name="connsiteX236" fmla="*/ 254000 w 1553567"/>
                  <a:gd name="connsiteY236" fmla="*/ 178164 h 1232264"/>
                  <a:gd name="connsiteX237" fmla="*/ 241300 w 1553567"/>
                  <a:gd name="connsiteY237" fmla="*/ 305164 h 1232264"/>
                  <a:gd name="connsiteX238" fmla="*/ 254000 w 1553567"/>
                  <a:gd name="connsiteY238" fmla="*/ 241664 h 1232264"/>
                  <a:gd name="connsiteX239" fmla="*/ 279400 w 1553567"/>
                  <a:gd name="connsiteY239" fmla="*/ 165464 h 1232264"/>
                  <a:gd name="connsiteX240" fmla="*/ 266700 w 1553567"/>
                  <a:gd name="connsiteY240" fmla="*/ 203564 h 1232264"/>
                  <a:gd name="connsiteX241" fmla="*/ 241300 w 1553567"/>
                  <a:gd name="connsiteY241" fmla="*/ 279764 h 1232264"/>
                  <a:gd name="connsiteX242" fmla="*/ 228600 w 1553567"/>
                  <a:gd name="connsiteY242" fmla="*/ 317864 h 1232264"/>
                  <a:gd name="connsiteX243" fmla="*/ 266700 w 1553567"/>
                  <a:gd name="connsiteY243" fmla="*/ 432164 h 1232264"/>
                  <a:gd name="connsiteX244" fmla="*/ 317500 w 1553567"/>
                  <a:gd name="connsiteY244" fmla="*/ 533764 h 1232264"/>
                  <a:gd name="connsiteX245" fmla="*/ 355600 w 1553567"/>
                  <a:gd name="connsiteY245" fmla="*/ 559164 h 1232264"/>
                  <a:gd name="connsiteX246" fmla="*/ 393700 w 1553567"/>
                  <a:gd name="connsiteY246" fmla="*/ 597264 h 1232264"/>
                  <a:gd name="connsiteX247" fmla="*/ 431800 w 1553567"/>
                  <a:gd name="connsiteY247" fmla="*/ 622664 h 1232264"/>
                  <a:gd name="connsiteX248" fmla="*/ 482600 w 1553567"/>
                  <a:gd name="connsiteY248" fmla="*/ 660764 h 1232264"/>
                  <a:gd name="connsiteX249" fmla="*/ 558800 w 1553567"/>
                  <a:gd name="connsiteY249" fmla="*/ 711564 h 1232264"/>
                  <a:gd name="connsiteX250" fmla="*/ 622300 w 1553567"/>
                  <a:gd name="connsiteY250" fmla="*/ 762364 h 1232264"/>
                  <a:gd name="connsiteX251" fmla="*/ 660400 w 1553567"/>
                  <a:gd name="connsiteY251" fmla="*/ 800464 h 1232264"/>
                  <a:gd name="connsiteX252" fmla="*/ 698500 w 1553567"/>
                  <a:gd name="connsiteY252" fmla="*/ 825864 h 1232264"/>
                  <a:gd name="connsiteX253" fmla="*/ 736600 w 1553567"/>
                  <a:gd name="connsiteY253" fmla="*/ 863964 h 1232264"/>
                  <a:gd name="connsiteX254" fmla="*/ 762000 w 1553567"/>
                  <a:gd name="connsiteY254" fmla="*/ 902064 h 1232264"/>
                  <a:gd name="connsiteX255" fmla="*/ 812800 w 1553567"/>
                  <a:gd name="connsiteY255" fmla="*/ 914764 h 1232264"/>
                  <a:gd name="connsiteX256" fmla="*/ 965200 w 1553567"/>
                  <a:gd name="connsiteY256" fmla="*/ 940164 h 1232264"/>
                  <a:gd name="connsiteX257" fmla="*/ 927100 w 1553567"/>
                  <a:gd name="connsiteY257" fmla="*/ 952864 h 1232264"/>
                  <a:gd name="connsiteX258" fmla="*/ 901700 w 1553567"/>
                  <a:gd name="connsiteY258" fmla="*/ 990964 h 1232264"/>
                  <a:gd name="connsiteX259" fmla="*/ 863600 w 1553567"/>
                  <a:gd name="connsiteY259" fmla="*/ 1016364 h 1232264"/>
                  <a:gd name="connsiteX260" fmla="*/ 800100 w 1553567"/>
                  <a:gd name="connsiteY260" fmla="*/ 1079864 h 1232264"/>
                  <a:gd name="connsiteX261" fmla="*/ 774700 w 1553567"/>
                  <a:gd name="connsiteY261" fmla="*/ 1117964 h 1232264"/>
                  <a:gd name="connsiteX262" fmla="*/ 825500 w 1553567"/>
                  <a:gd name="connsiteY262" fmla="*/ 1079864 h 1232264"/>
                  <a:gd name="connsiteX263" fmla="*/ 863600 w 1553567"/>
                  <a:gd name="connsiteY263" fmla="*/ 1067164 h 1232264"/>
                  <a:gd name="connsiteX264" fmla="*/ 901700 w 1553567"/>
                  <a:gd name="connsiteY264" fmla="*/ 1041764 h 1232264"/>
                  <a:gd name="connsiteX265" fmla="*/ 825500 w 1553567"/>
                  <a:gd name="connsiteY265" fmla="*/ 1054464 h 1232264"/>
                  <a:gd name="connsiteX266" fmla="*/ 787400 w 1553567"/>
                  <a:gd name="connsiteY266" fmla="*/ 1092564 h 1232264"/>
                  <a:gd name="connsiteX267" fmla="*/ 749300 w 1553567"/>
                  <a:gd name="connsiteY267" fmla="*/ 1105264 h 1232264"/>
                  <a:gd name="connsiteX268" fmla="*/ 723900 w 1553567"/>
                  <a:gd name="connsiteY268" fmla="*/ 1143364 h 1232264"/>
                  <a:gd name="connsiteX269" fmla="*/ 685800 w 1553567"/>
                  <a:gd name="connsiteY269" fmla="*/ 1156064 h 1232264"/>
                  <a:gd name="connsiteX270" fmla="*/ 508000 w 1553567"/>
                  <a:gd name="connsiteY270" fmla="*/ 1168764 h 1232264"/>
                  <a:gd name="connsiteX271" fmla="*/ 812800 w 1553567"/>
                  <a:gd name="connsiteY271" fmla="*/ 1181464 h 1232264"/>
                  <a:gd name="connsiteX272" fmla="*/ 850900 w 1553567"/>
                  <a:gd name="connsiteY272" fmla="*/ 1194164 h 1232264"/>
                  <a:gd name="connsiteX273" fmla="*/ 825500 w 1553567"/>
                  <a:gd name="connsiteY273" fmla="*/ 1232264 h 1232264"/>
                  <a:gd name="connsiteX274" fmla="*/ 609600 w 1553567"/>
                  <a:gd name="connsiteY274" fmla="*/ 1219564 h 1232264"/>
                  <a:gd name="connsiteX275" fmla="*/ 571500 w 1553567"/>
                  <a:gd name="connsiteY275" fmla="*/ 1181464 h 1232264"/>
                  <a:gd name="connsiteX276" fmla="*/ 673100 w 1553567"/>
                  <a:gd name="connsiteY276" fmla="*/ 1194164 h 1232264"/>
                  <a:gd name="connsiteX277" fmla="*/ 838200 w 1553567"/>
                  <a:gd name="connsiteY277" fmla="*/ 1181464 h 123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553567" h="1232264">
                    <a:moveTo>
                      <a:pt x="190500" y="368664"/>
                    </a:moveTo>
                    <a:cubicBezTo>
                      <a:pt x="325967" y="372897"/>
                      <a:pt x="461588" y="373632"/>
                      <a:pt x="596900" y="381364"/>
                    </a:cubicBezTo>
                    <a:cubicBezTo>
                      <a:pt x="610265" y="382128"/>
                      <a:pt x="621675" y="392775"/>
                      <a:pt x="635000" y="394064"/>
                    </a:cubicBezTo>
                    <a:cubicBezTo>
                      <a:pt x="753283" y="405511"/>
                      <a:pt x="872067" y="410997"/>
                      <a:pt x="990600" y="419464"/>
                    </a:cubicBezTo>
                    <a:cubicBezTo>
                      <a:pt x="1079352" y="449048"/>
                      <a:pt x="1084948" y="456202"/>
                      <a:pt x="1231900" y="419464"/>
                    </a:cubicBezTo>
                    <a:cubicBezTo>
                      <a:pt x="1255132" y="413656"/>
                      <a:pt x="1267115" y="386846"/>
                      <a:pt x="1282700" y="368664"/>
                    </a:cubicBezTo>
                    <a:cubicBezTo>
                      <a:pt x="1292633" y="357075"/>
                      <a:pt x="1322272" y="336233"/>
                      <a:pt x="1308100" y="330564"/>
                    </a:cubicBezTo>
                    <a:cubicBezTo>
                      <a:pt x="1280307" y="319447"/>
                      <a:pt x="1248833" y="339031"/>
                      <a:pt x="1219200" y="343264"/>
                    </a:cubicBezTo>
                    <a:cubicBezTo>
                      <a:pt x="1202267" y="351731"/>
                      <a:pt x="1186127" y="362017"/>
                      <a:pt x="1168400" y="368664"/>
                    </a:cubicBezTo>
                    <a:cubicBezTo>
                      <a:pt x="1053014" y="411934"/>
                      <a:pt x="792006" y="369736"/>
                      <a:pt x="762000" y="368664"/>
                    </a:cubicBezTo>
                    <a:cubicBezTo>
                      <a:pt x="680203" y="341398"/>
                      <a:pt x="719483" y="348933"/>
                      <a:pt x="571500" y="368664"/>
                    </a:cubicBezTo>
                    <a:cubicBezTo>
                      <a:pt x="558230" y="370433"/>
                      <a:pt x="546711" y="379938"/>
                      <a:pt x="533400" y="381364"/>
                    </a:cubicBezTo>
                    <a:cubicBezTo>
                      <a:pt x="427833" y="392675"/>
                      <a:pt x="109751" y="404598"/>
                      <a:pt x="215900" y="406764"/>
                    </a:cubicBezTo>
                    <a:lnTo>
                      <a:pt x="1155700" y="394064"/>
                    </a:lnTo>
                    <a:cubicBezTo>
                      <a:pt x="1149890" y="359202"/>
                      <a:pt x="1123117" y="271853"/>
                      <a:pt x="1168400" y="241664"/>
                    </a:cubicBezTo>
                    <a:lnTo>
                      <a:pt x="1206500" y="216264"/>
                    </a:lnTo>
                    <a:cubicBezTo>
                      <a:pt x="1209928" y="205980"/>
                      <a:pt x="1239867" y="97231"/>
                      <a:pt x="1270000" y="127364"/>
                    </a:cubicBezTo>
                    <a:cubicBezTo>
                      <a:pt x="1288932" y="146296"/>
                      <a:pt x="1253067" y="178164"/>
                      <a:pt x="1244600" y="203564"/>
                    </a:cubicBezTo>
                    <a:lnTo>
                      <a:pt x="1219200" y="279764"/>
                    </a:lnTo>
                    <a:cubicBezTo>
                      <a:pt x="1201673" y="332344"/>
                      <a:pt x="1195361" y="325290"/>
                      <a:pt x="1244600" y="292464"/>
                    </a:cubicBezTo>
                    <a:cubicBezTo>
                      <a:pt x="1275050" y="201113"/>
                      <a:pt x="1238106" y="315192"/>
                      <a:pt x="1270000" y="203564"/>
                    </a:cubicBezTo>
                    <a:cubicBezTo>
                      <a:pt x="1273678" y="190692"/>
                      <a:pt x="1278467" y="178164"/>
                      <a:pt x="1282700" y="165464"/>
                    </a:cubicBezTo>
                    <a:cubicBezTo>
                      <a:pt x="1167737" y="88822"/>
                      <a:pt x="1281312" y="175502"/>
                      <a:pt x="1485900" y="127364"/>
                    </a:cubicBezTo>
                    <a:cubicBezTo>
                      <a:pt x="1500758" y="123868"/>
                      <a:pt x="1474152" y="96090"/>
                      <a:pt x="1460500" y="89264"/>
                    </a:cubicBezTo>
                    <a:cubicBezTo>
                      <a:pt x="1437468" y="77748"/>
                      <a:pt x="1409700" y="80797"/>
                      <a:pt x="1384300" y="76564"/>
                    </a:cubicBezTo>
                    <a:cubicBezTo>
                      <a:pt x="1375833" y="63864"/>
                      <a:pt x="1374130" y="39479"/>
                      <a:pt x="1358900" y="38464"/>
                    </a:cubicBezTo>
                    <a:cubicBezTo>
                      <a:pt x="1303343" y="34760"/>
                      <a:pt x="1248527" y="53603"/>
                      <a:pt x="1193800" y="63864"/>
                    </a:cubicBezTo>
                    <a:cubicBezTo>
                      <a:pt x="1180642" y="66331"/>
                      <a:pt x="1167674" y="70577"/>
                      <a:pt x="1155700" y="76564"/>
                    </a:cubicBezTo>
                    <a:cubicBezTo>
                      <a:pt x="1142048" y="83390"/>
                      <a:pt x="1131548" y="95765"/>
                      <a:pt x="1117600" y="101964"/>
                    </a:cubicBezTo>
                    <a:cubicBezTo>
                      <a:pt x="1093134" y="112838"/>
                      <a:pt x="1041400" y="127364"/>
                      <a:pt x="1041400" y="127364"/>
                    </a:cubicBezTo>
                    <a:cubicBezTo>
                      <a:pt x="973667" y="123131"/>
                      <a:pt x="905276" y="124983"/>
                      <a:pt x="838200" y="114664"/>
                    </a:cubicBezTo>
                    <a:cubicBezTo>
                      <a:pt x="824969" y="112628"/>
                      <a:pt x="863016" y="103624"/>
                      <a:pt x="876300" y="101964"/>
                    </a:cubicBezTo>
                    <a:cubicBezTo>
                      <a:pt x="931070" y="95118"/>
                      <a:pt x="986204" y="89264"/>
                      <a:pt x="1041400" y="89264"/>
                    </a:cubicBezTo>
                    <a:cubicBezTo>
                      <a:pt x="1071334" y="89264"/>
                      <a:pt x="982133" y="97731"/>
                      <a:pt x="952500" y="101964"/>
                    </a:cubicBezTo>
                    <a:cubicBezTo>
                      <a:pt x="965200" y="97731"/>
                      <a:pt x="980147" y="97627"/>
                      <a:pt x="990600" y="89264"/>
                    </a:cubicBezTo>
                    <a:cubicBezTo>
                      <a:pt x="1072664" y="23612"/>
                      <a:pt x="958335" y="70386"/>
                      <a:pt x="1054100" y="38464"/>
                    </a:cubicBezTo>
                    <a:cubicBezTo>
                      <a:pt x="1062567" y="25764"/>
                      <a:pt x="1064354" y="2257"/>
                      <a:pt x="1079500" y="364"/>
                    </a:cubicBezTo>
                    <a:cubicBezTo>
                      <a:pt x="1106067" y="-2957"/>
                      <a:pt x="1130300" y="17297"/>
                      <a:pt x="1155700" y="25764"/>
                    </a:cubicBezTo>
                    <a:lnTo>
                      <a:pt x="1231900" y="51164"/>
                    </a:lnTo>
                    <a:cubicBezTo>
                      <a:pt x="1244600" y="55397"/>
                      <a:pt x="1256639" y="63029"/>
                      <a:pt x="1270000" y="63864"/>
                    </a:cubicBezTo>
                    <a:lnTo>
                      <a:pt x="1473200" y="76564"/>
                    </a:lnTo>
                    <a:cubicBezTo>
                      <a:pt x="1498600" y="85031"/>
                      <a:pt x="1571677" y="87112"/>
                      <a:pt x="1549400" y="101964"/>
                    </a:cubicBezTo>
                    <a:cubicBezTo>
                      <a:pt x="1536700" y="110431"/>
                      <a:pt x="1524952" y="120538"/>
                      <a:pt x="1511300" y="127364"/>
                    </a:cubicBezTo>
                    <a:cubicBezTo>
                      <a:pt x="1459424" y="153302"/>
                      <a:pt x="1354849" y="149927"/>
                      <a:pt x="1320800" y="152764"/>
                    </a:cubicBezTo>
                    <a:cubicBezTo>
                      <a:pt x="1312333" y="165464"/>
                      <a:pt x="1301599" y="176916"/>
                      <a:pt x="1295400" y="190864"/>
                    </a:cubicBezTo>
                    <a:cubicBezTo>
                      <a:pt x="1284526" y="215330"/>
                      <a:pt x="1278467" y="241664"/>
                      <a:pt x="1270000" y="267064"/>
                    </a:cubicBezTo>
                    <a:lnTo>
                      <a:pt x="1257300" y="305164"/>
                    </a:lnTo>
                    <a:lnTo>
                      <a:pt x="1244600" y="343264"/>
                    </a:lnTo>
                    <a:lnTo>
                      <a:pt x="1231900" y="381364"/>
                    </a:lnTo>
                    <a:cubicBezTo>
                      <a:pt x="1227667" y="368664"/>
                      <a:pt x="1219200" y="329877"/>
                      <a:pt x="1219200" y="343264"/>
                    </a:cubicBezTo>
                    <a:cubicBezTo>
                      <a:pt x="1219200" y="373198"/>
                      <a:pt x="1223298" y="403492"/>
                      <a:pt x="1231900" y="432164"/>
                    </a:cubicBezTo>
                    <a:cubicBezTo>
                      <a:pt x="1236286" y="446784"/>
                      <a:pt x="1248833" y="457564"/>
                      <a:pt x="1257300" y="470264"/>
                    </a:cubicBezTo>
                    <a:cubicBezTo>
                      <a:pt x="1287408" y="620805"/>
                      <a:pt x="1247834" y="464839"/>
                      <a:pt x="1295400" y="571864"/>
                    </a:cubicBezTo>
                    <a:cubicBezTo>
                      <a:pt x="1339945" y="672090"/>
                      <a:pt x="1290360" y="627771"/>
                      <a:pt x="1358900" y="673464"/>
                    </a:cubicBezTo>
                    <a:cubicBezTo>
                      <a:pt x="1416714" y="846906"/>
                      <a:pt x="1353639" y="669656"/>
                      <a:pt x="1409700" y="800464"/>
                    </a:cubicBezTo>
                    <a:cubicBezTo>
                      <a:pt x="1427118" y="841107"/>
                      <a:pt x="1423173" y="854357"/>
                      <a:pt x="1435100" y="902064"/>
                    </a:cubicBezTo>
                    <a:cubicBezTo>
                      <a:pt x="1438347" y="915051"/>
                      <a:pt x="1439437" y="929711"/>
                      <a:pt x="1447800" y="940164"/>
                    </a:cubicBezTo>
                    <a:cubicBezTo>
                      <a:pt x="1457335" y="952083"/>
                      <a:pt x="1485900" y="950300"/>
                      <a:pt x="1485900" y="965564"/>
                    </a:cubicBezTo>
                    <a:cubicBezTo>
                      <a:pt x="1485900" y="978951"/>
                      <a:pt x="1460500" y="957097"/>
                      <a:pt x="1447800" y="952864"/>
                    </a:cubicBezTo>
                    <a:cubicBezTo>
                      <a:pt x="1439333" y="935931"/>
                      <a:pt x="1432140" y="918298"/>
                      <a:pt x="1422400" y="902064"/>
                    </a:cubicBezTo>
                    <a:cubicBezTo>
                      <a:pt x="1406694" y="875887"/>
                      <a:pt x="1371600" y="825864"/>
                      <a:pt x="1371600" y="825864"/>
                    </a:cubicBezTo>
                    <a:cubicBezTo>
                      <a:pt x="1367367" y="808931"/>
                      <a:pt x="1363695" y="791847"/>
                      <a:pt x="1358900" y="775064"/>
                    </a:cubicBezTo>
                    <a:cubicBezTo>
                      <a:pt x="1355222" y="762192"/>
                      <a:pt x="1348825" y="750091"/>
                      <a:pt x="1346200" y="736964"/>
                    </a:cubicBezTo>
                    <a:cubicBezTo>
                      <a:pt x="1340329" y="707611"/>
                      <a:pt x="1342102" y="676736"/>
                      <a:pt x="1333500" y="648064"/>
                    </a:cubicBezTo>
                    <a:cubicBezTo>
                      <a:pt x="1329114" y="633444"/>
                      <a:pt x="1314926" y="623616"/>
                      <a:pt x="1308100" y="609964"/>
                    </a:cubicBezTo>
                    <a:cubicBezTo>
                      <a:pt x="1259616" y="512997"/>
                      <a:pt x="1349428" y="643901"/>
                      <a:pt x="1257300" y="521064"/>
                    </a:cubicBezTo>
                    <a:cubicBezTo>
                      <a:pt x="1227073" y="430384"/>
                      <a:pt x="1217048" y="422587"/>
                      <a:pt x="1257300" y="482964"/>
                    </a:cubicBezTo>
                    <a:cubicBezTo>
                      <a:pt x="1288485" y="607704"/>
                      <a:pt x="1243336" y="455037"/>
                      <a:pt x="1308100" y="584564"/>
                    </a:cubicBezTo>
                    <a:cubicBezTo>
                      <a:pt x="1349105" y="666574"/>
                      <a:pt x="1284762" y="611339"/>
                      <a:pt x="1358900" y="660764"/>
                    </a:cubicBezTo>
                    <a:cubicBezTo>
                      <a:pt x="1399152" y="721141"/>
                      <a:pt x="1379473" y="684384"/>
                      <a:pt x="1409700" y="775064"/>
                    </a:cubicBezTo>
                    <a:lnTo>
                      <a:pt x="1422400" y="813164"/>
                    </a:lnTo>
                    <a:cubicBezTo>
                      <a:pt x="1426633" y="825864"/>
                      <a:pt x="1432475" y="838137"/>
                      <a:pt x="1435100" y="851264"/>
                    </a:cubicBezTo>
                    <a:cubicBezTo>
                      <a:pt x="1439333" y="872431"/>
                      <a:pt x="1437090" y="896022"/>
                      <a:pt x="1447800" y="914764"/>
                    </a:cubicBezTo>
                    <a:cubicBezTo>
                      <a:pt x="1455373" y="928016"/>
                      <a:pt x="1473200" y="931697"/>
                      <a:pt x="1485900" y="940164"/>
                    </a:cubicBezTo>
                    <a:cubicBezTo>
                      <a:pt x="1494367" y="952864"/>
                      <a:pt x="1507598" y="993072"/>
                      <a:pt x="1511300" y="978264"/>
                    </a:cubicBezTo>
                    <a:cubicBezTo>
                      <a:pt x="1518560" y="949224"/>
                      <a:pt x="1498600" y="859430"/>
                      <a:pt x="1498600" y="889364"/>
                    </a:cubicBezTo>
                    <a:cubicBezTo>
                      <a:pt x="1498600" y="923494"/>
                      <a:pt x="1507067" y="957097"/>
                      <a:pt x="1511300" y="990964"/>
                    </a:cubicBezTo>
                    <a:lnTo>
                      <a:pt x="1409700" y="1016364"/>
                    </a:lnTo>
                    <a:cubicBezTo>
                      <a:pt x="1392767" y="1020597"/>
                      <a:pt x="1375459" y="1023544"/>
                      <a:pt x="1358900" y="1029064"/>
                    </a:cubicBezTo>
                    <a:lnTo>
                      <a:pt x="1320800" y="1041764"/>
                    </a:lnTo>
                    <a:cubicBezTo>
                      <a:pt x="1270000" y="1037531"/>
                      <a:pt x="1218682" y="1037444"/>
                      <a:pt x="1168400" y="1029064"/>
                    </a:cubicBezTo>
                    <a:cubicBezTo>
                      <a:pt x="1141990" y="1024662"/>
                      <a:pt x="1118175" y="1010158"/>
                      <a:pt x="1092200" y="1003664"/>
                    </a:cubicBezTo>
                    <a:lnTo>
                      <a:pt x="1041400" y="990964"/>
                    </a:lnTo>
                    <a:cubicBezTo>
                      <a:pt x="1062567" y="982497"/>
                      <a:pt x="1082242" y="968082"/>
                      <a:pt x="1104900" y="965564"/>
                    </a:cubicBezTo>
                    <a:cubicBezTo>
                      <a:pt x="1342349" y="939181"/>
                      <a:pt x="1307587" y="937521"/>
                      <a:pt x="1447800" y="965564"/>
                    </a:cubicBezTo>
                    <a:cubicBezTo>
                      <a:pt x="1473320" y="1003844"/>
                      <a:pt x="1498942" y="1016364"/>
                      <a:pt x="1422400" y="1016364"/>
                    </a:cubicBezTo>
                    <a:cubicBezTo>
                      <a:pt x="1299560" y="1016364"/>
                      <a:pt x="1176867" y="1007897"/>
                      <a:pt x="1054100" y="1003664"/>
                    </a:cubicBezTo>
                    <a:cubicBezTo>
                      <a:pt x="1058333" y="982497"/>
                      <a:pt x="1063518" y="961499"/>
                      <a:pt x="1066800" y="940164"/>
                    </a:cubicBezTo>
                    <a:cubicBezTo>
                      <a:pt x="1071990" y="906431"/>
                      <a:pt x="1070520" y="871492"/>
                      <a:pt x="1079500" y="838564"/>
                    </a:cubicBezTo>
                    <a:cubicBezTo>
                      <a:pt x="1083516" y="823838"/>
                      <a:pt x="1098074" y="814116"/>
                      <a:pt x="1104900" y="800464"/>
                    </a:cubicBezTo>
                    <a:cubicBezTo>
                      <a:pt x="1110887" y="788490"/>
                      <a:pt x="1109237" y="772817"/>
                      <a:pt x="1117600" y="762364"/>
                    </a:cubicBezTo>
                    <a:cubicBezTo>
                      <a:pt x="1127135" y="750445"/>
                      <a:pt x="1143000" y="745431"/>
                      <a:pt x="1155700" y="736964"/>
                    </a:cubicBezTo>
                    <a:cubicBezTo>
                      <a:pt x="1165978" y="665016"/>
                      <a:pt x="1163991" y="657144"/>
                      <a:pt x="1181100" y="597264"/>
                    </a:cubicBezTo>
                    <a:cubicBezTo>
                      <a:pt x="1184778" y="584392"/>
                      <a:pt x="1203266" y="549698"/>
                      <a:pt x="1193800" y="559164"/>
                    </a:cubicBezTo>
                    <a:cubicBezTo>
                      <a:pt x="1176346" y="576618"/>
                      <a:pt x="1170511" y="602917"/>
                      <a:pt x="1155700" y="622664"/>
                    </a:cubicBezTo>
                    <a:cubicBezTo>
                      <a:pt x="1144924" y="637032"/>
                      <a:pt x="1128039" y="646149"/>
                      <a:pt x="1117600" y="660764"/>
                    </a:cubicBezTo>
                    <a:cubicBezTo>
                      <a:pt x="1073555" y="722427"/>
                      <a:pt x="1107138" y="694389"/>
                      <a:pt x="1079500" y="749664"/>
                    </a:cubicBezTo>
                    <a:cubicBezTo>
                      <a:pt x="1066021" y="776621"/>
                      <a:pt x="1015761" y="835687"/>
                      <a:pt x="1003300" y="851264"/>
                    </a:cubicBezTo>
                    <a:cubicBezTo>
                      <a:pt x="974653" y="965851"/>
                      <a:pt x="966861" y="919746"/>
                      <a:pt x="990600" y="990964"/>
                    </a:cubicBezTo>
                    <a:cubicBezTo>
                      <a:pt x="999067" y="974031"/>
                      <a:pt x="1008542" y="957565"/>
                      <a:pt x="1016000" y="940164"/>
                    </a:cubicBezTo>
                    <a:cubicBezTo>
                      <a:pt x="1021273" y="927859"/>
                      <a:pt x="1021274" y="913203"/>
                      <a:pt x="1028700" y="902064"/>
                    </a:cubicBezTo>
                    <a:cubicBezTo>
                      <a:pt x="1098393" y="797525"/>
                      <a:pt x="1039577" y="935950"/>
                      <a:pt x="1092200" y="813164"/>
                    </a:cubicBezTo>
                    <a:cubicBezTo>
                      <a:pt x="1097473" y="800859"/>
                      <a:pt x="1101653" y="788051"/>
                      <a:pt x="1104900" y="775064"/>
                    </a:cubicBezTo>
                    <a:cubicBezTo>
                      <a:pt x="1110135" y="754123"/>
                      <a:pt x="1117600" y="711564"/>
                      <a:pt x="1117600" y="711564"/>
                    </a:cubicBezTo>
                    <a:cubicBezTo>
                      <a:pt x="1116770" y="714883"/>
                      <a:pt x="1098825" y="792182"/>
                      <a:pt x="1092200" y="800464"/>
                    </a:cubicBezTo>
                    <a:cubicBezTo>
                      <a:pt x="1082665" y="812383"/>
                      <a:pt x="1065826" y="816093"/>
                      <a:pt x="1054100" y="825864"/>
                    </a:cubicBezTo>
                    <a:cubicBezTo>
                      <a:pt x="1040302" y="837362"/>
                      <a:pt x="1028700" y="851264"/>
                      <a:pt x="1016000" y="863964"/>
                    </a:cubicBezTo>
                    <a:cubicBezTo>
                      <a:pt x="984078" y="959729"/>
                      <a:pt x="1027139" y="841687"/>
                      <a:pt x="977900" y="940164"/>
                    </a:cubicBezTo>
                    <a:cubicBezTo>
                      <a:pt x="971913" y="952138"/>
                      <a:pt x="974666" y="968798"/>
                      <a:pt x="965200" y="978264"/>
                    </a:cubicBezTo>
                    <a:cubicBezTo>
                      <a:pt x="955734" y="987730"/>
                      <a:pt x="939800" y="986731"/>
                      <a:pt x="927100" y="990964"/>
                    </a:cubicBezTo>
                    <a:cubicBezTo>
                      <a:pt x="914400" y="986731"/>
                      <a:pt x="901305" y="983537"/>
                      <a:pt x="889000" y="978264"/>
                    </a:cubicBezTo>
                    <a:cubicBezTo>
                      <a:pt x="843884" y="958928"/>
                      <a:pt x="838364" y="952973"/>
                      <a:pt x="800100" y="927464"/>
                    </a:cubicBezTo>
                    <a:cubicBezTo>
                      <a:pt x="791633" y="914764"/>
                      <a:pt x="786187" y="899415"/>
                      <a:pt x="774700" y="889364"/>
                    </a:cubicBezTo>
                    <a:cubicBezTo>
                      <a:pt x="751726" y="869262"/>
                      <a:pt x="716816" y="862986"/>
                      <a:pt x="698500" y="838564"/>
                    </a:cubicBezTo>
                    <a:cubicBezTo>
                      <a:pt x="685800" y="821631"/>
                      <a:pt x="678012" y="799505"/>
                      <a:pt x="660400" y="787764"/>
                    </a:cubicBezTo>
                    <a:cubicBezTo>
                      <a:pt x="638123" y="772912"/>
                      <a:pt x="606477" y="777216"/>
                      <a:pt x="584200" y="762364"/>
                    </a:cubicBezTo>
                    <a:cubicBezTo>
                      <a:pt x="571500" y="753897"/>
                      <a:pt x="557826" y="746735"/>
                      <a:pt x="546100" y="736964"/>
                    </a:cubicBezTo>
                    <a:cubicBezTo>
                      <a:pt x="503969" y="701855"/>
                      <a:pt x="517198" y="697113"/>
                      <a:pt x="469900" y="673464"/>
                    </a:cubicBezTo>
                    <a:cubicBezTo>
                      <a:pt x="457926" y="667477"/>
                      <a:pt x="444500" y="664997"/>
                      <a:pt x="431800" y="660764"/>
                    </a:cubicBezTo>
                    <a:cubicBezTo>
                      <a:pt x="414867" y="648064"/>
                      <a:pt x="396733" y="636824"/>
                      <a:pt x="381000" y="622664"/>
                    </a:cubicBezTo>
                    <a:cubicBezTo>
                      <a:pt x="256724" y="510816"/>
                      <a:pt x="350530" y="576951"/>
                      <a:pt x="266700" y="521064"/>
                    </a:cubicBezTo>
                    <a:cubicBezTo>
                      <a:pt x="252452" y="478320"/>
                      <a:pt x="253709" y="476106"/>
                      <a:pt x="228600" y="432164"/>
                    </a:cubicBezTo>
                    <a:cubicBezTo>
                      <a:pt x="221027" y="418912"/>
                      <a:pt x="210026" y="407716"/>
                      <a:pt x="203200" y="394064"/>
                    </a:cubicBezTo>
                    <a:cubicBezTo>
                      <a:pt x="197213" y="382090"/>
                      <a:pt x="177113" y="355964"/>
                      <a:pt x="190500" y="355964"/>
                    </a:cubicBezTo>
                    <a:cubicBezTo>
                      <a:pt x="208461" y="355964"/>
                      <a:pt x="217573" y="379887"/>
                      <a:pt x="228600" y="394064"/>
                    </a:cubicBezTo>
                    <a:cubicBezTo>
                      <a:pt x="247342" y="418161"/>
                      <a:pt x="261445" y="445576"/>
                      <a:pt x="279400" y="470264"/>
                    </a:cubicBezTo>
                    <a:cubicBezTo>
                      <a:pt x="295343" y="492186"/>
                      <a:pt x="315164" y="511210"/>
                      <a:pt x="330200" y="533764"/>
                    </a:cubicBezTo>
                    <a:cubicBezTo>
                      <a:pt x="402419" y="642093"/>
                      <a:pt x="296538" y="525502"/>
                      <a:pt x="406400" y="635364"/>
                    </a:cubicBezTo>
                    <a:cubicBezTo>
                      <a:pt x="429685" y="705218"/>
                      <a:pt x="405109" y="642630"/>
                      <a:pt x="444500" y="711564"/>
                    </a:cubicBezTo>
                    <a:cubicBezTo>
                      <a:pt x="453893" y="728002"/>
                      <a:pt x="457780" y="747820"/>
                      <a:pt x="469900" y="762364"/>
                    </a:cubicBezTo>
                    <a:cubicBezTo>
                      <a:pt x="479671" y="774090"/>
                      <a:pt x="495300" y="779297"/>
                      <a:pt x="508000" y="787764"/>
                    </a:cubicBezTo>
                    <a:cubicBezTo>
                      <a:pt x="516467" y="800464"/>
                      <a:pt x="522607" y="815071"/>
                      <a:pt x="533400" y="825864"/>
                    </a:cubicBezTo>
                    <a:cubicBezTo>
                      <a:pt x="544193" y="836657"/>
                      <a:pt x="558100" y="843955"/>
                      <a:pt x="571500" y="851264"/>
                    </a:cubicBezTo>
                    <a:cubicBezTo>
                      <a:pt x="703678" y="923361"/>
                      <a:pt x="629546" y="888000"/>
                      <a:pt x="736600" y="914764"/>
                    </a:cubicBezTo>
                    <a:cubicBezTo>
                      <a:pt x="749587" y="918011"/>
                      <a:pt x="761828" y="923786"/>
                      <a:pt x="774700" y="927464"/>
                    </a:cubicBezTo>
                    <a:cubicBezTo>
                      <a:pt x="791483" y="932259"/>
                      <a:pt x="808461" y="936378"/>
                      <a:pt x="825500" y="940164"/>
                    </a:cubicBezTo>
                    <a:cubicBezTo>
                      <a:pt x="884425" y="953258"/>
                      <a:pt x="885598" y="950078"/>
                      <a:pt x="939800" y="965564"/>
                    </a:cubicBezTo>
                    <a:cubicBezTo>
                      <a:pt x="952672" y="969242"/>
                      <a:pt x="965595" y="972991"/>
                      <a:pt x="977900" y="978264"/>
                    </a:cubicBezTo>
                    <a:cubicBezTo>
                      <a:pt x="995301" y="985722"/>
                      <a:pt x="1047632" y="1003664"/>
                      <a:pt x="1028700" y="1003664"/>
                    </a:cubicBezTo>
                    <a:cubicBezTo>
                      <a:pt x="982306" y="1003664"/>
                      <a:pt x="909017" y="971031"/>
                      <a:pt x="863600" y="952864"/>
                    </a:cubicBezTo>
                    <a:cubicBezTo>
                      <a:pt x="850900" y="940164"/>
                      <a:pt x="839298" y="926262"/>
                      <a:pt x="825500" y="914764"/>
                    </a:cubicBezTo>
                    <a:cubicBezTo>
                      <a:pt x="759953" y="860141"/>
                      <a:pt x="812906" y="922820"/>
                      <a:pt x="749300" y="851264"/>
                    </a:cubicBezTo>
                    <a:cubicBezTo>
                      <a:pt x="715304" y="813018"/>
                      <a:pt x="676707" y="757629"/>
                      <a:pt x="635000" y="724264"/>
                    </a:cubicBezTo>
                    <a:cubicBezTo>
                      <a:pt x="517735" y="630452"/>
                      <a:pt x="593378" y="719568"/>
                      <a:pt x="520700" y="622664"/>
                    </a:cubicBezTo>
                    <a:cubicBezTo>
                      <a:pt x="474383" y="483713"/>
                      <a:pt x="548252" y="694180"/>
                      <a:pt x="482600" y="546464"/>
                    </a:cubicBezTo>
                    <a:cubicBezTo>
                      <a:pt x="471726" y="521998"/>
                      <a:pt x="465667" y="495664"/>
                      <a:pt x="457200" y="470264"/>
                    </a:cubicBezTo>
                    <a:cubicBezTo>
                      <a:pt x="452967" y="457564"/>
                      <a:pt x="457200" y="436397"/>
                      <a:pt x="444500" y="432164"/>
                    </a:cubicBezTo>
                    <a:cubicBezTo>
                      <a:pt x="348735" y="400242"/>
                      <a:pt x="466777" y="443303"/>
                      <a:pt x="368300" y="394064"/>
                    </a:cubicBezTo>
                    <a:cubicBezTo>
                      <a:pt x="337928" y="378878"/>
                      <a:pt x="299675" y="366956"/>
                      <a:pt x="266700" y="355964"/>
                    </a:cubicBezTo>
                    <a:cubicBezTo>
                      <a:pt x="239587" y="437302"/>
                      <a:pt x="238675" y="420700"/>
                      <a:pt x="279400" y="559164"/>
                    </a:cubicBezTo>
                    <a:cubicBezTo>
                      <a:pt x="285373" y="579471"/>
                      <a:pt x="305197" y="592740"/>
                      <a:pt x="317500" y="609964"/>
                    </a:cubicBezTo>
                    <a:cubicBezTo>
                      <a:pt x="326372" y="622384"/>
                      <a:pt x="331413" y="638013"/>
                      <a:pt x="342900" y="648064"/>
                    </a:cubicBezTo>
                    <a:cubicBezTo>
                      <a:pt x="396647" y="695092"/>
                      <a:pt x="404871" y="694121"/>
                      <a:pt x="457200" y="711564"/>
                    </a:cubicBezTo>
                    <a:cubicBezTo>
                      <a:pt x="641365" y="849688"/>
                      <a:pt x="410346" y="684790"/>
                      <a:pt x="546100" y="762364"/>
                    </a:cubicBezTo>
                    <a:cubicBezTo>
                      <a:pt x="551677" y="765551"/>
                      <a:pt x="620705" y="820503"/>
                      <a:pt x="635000" y="825864"/>
                    </a:cubicBezTo>
                    <a:cubicBezTo>
                      <a:pt x="655211" y="833443"/>
                      <a:pt x="677559" y="833329"/>
                      <a:pt x="698500" y="838564"/>
                    </a:cubicBezTo>
                    <a:cubicBezTo>
                      <a:pt x="711487" y="841811"/>
                      <a:pt x="724065" y="846564"/>
                      <a:pt x="736600" y="851264"/>
                    </a:cubicBezTo>
                    <a:cubicBezTo>
                      <a:pt x="757946" y="859269"/>
                      <a:pt x="777453" y="874051"/>
                      <a:pt x="800100" y="876664"/>
                    </a:cubicBezTo>
                    <a:cubicBezTo>
                      <a:pt x="888514" y="886866"/>
                      <a:pt x="977900" y="885131"/>
                      <a:pt x="1066800" y="889364"/>
                    </a:cubicBezTo>
                    <a:cubicBezTo>
                      <a:pt x="1075267" y="902064"/>
                      <a:pt x="1089691" y="912408"/>
                      <a:pt x="1092200" y="927464"/>
                    </a:cubicBezTo>
                    <a:cubicBezTo>
                      <a:pt x="1098334" y="964270"/>
                      <a:pt x="1063661" y="976123"/>
                      <a:pt x="1041400" y="990964"/>
                    </a:cubicBezTo>
                    <a:cubicBezTo>
                      <a:pt x="1003300" y="986731"/>
                      <a:pt x="963739" y="989538"/>
                      <a:pt x="927100" y="978264"/>
                    </a:cubicBezTo>
                    <a:cubicBezTo>
                      <a:pt x="906869" y="972039"/>
                      <a:pt x="894678" y="950666"/>
                      <a:pt x="876300" y="940164"/>
                    </a:cubicBezTo>
                    <a:cubicBezTo>
                      <a:pt x="864677" y="933522"/>
                      <a:pt x="850900" y="931697"/>
                      <a:pt x="838200" y="927464"/>
                    </a:cubicBezTo>
                    <a:cubicBezTo>
                      <a:pt x="692460" y="810872"/>
                      <a:pt x="835869" y="913598"/>
                      <a:pt x="736600" y="863964"/>
                    </a:cubicBezTo>
                    <a:cubicBezTo>
                      <a:pt x="705585" y="848456"/>
                      <a:pt x="676463" y="817722"/>
                      <a:pt x="647700" y="800464"/>
                    </a:cubicBezTo>
                    <a:cubicBezTo>
                      <a:pt x="592591" y="767399"/>
                      <a:pt x="582854" y="766149"/>
                      <a:pt x="533400" y="749664"/>
                    </a:cubicBezTo>
                    <a:lnTo>
                      <a:pt x="431800" y="648064"/>
                    </a:lnTo>
                    <a:cubicBezTo>
                      <a:pt x="419100" y="635364"/>
                      <a:pt x="403663" y="624908"/>
                      <a:pt x="393700" y="609964"/>
                    </a:cubicBezTo>
                    <a:cubicBezTo>
                      <a:pt x="385233" y="597264"/>
                      <a:pt x="380219" y="581399"/>
                      <a:pt x="368300" y="571864"/>
                    </a:cubicBezTo>
                    <a:cubicBezTo>
                      <a:pt x="357847" y="563501"/>
                      <a:pt x="342174" y="565151"/>
                      <a:pt x="330200" y="559164"/>
                    </a:cubicBezTo>
                    <a:cubicBezTo>
                      <a:pt x="316548" y="552338"/>
                      <a:pt x="304800" y="542231"/>
                      <a:pt x="292100" y="533764"/>
                    </a:cubicBezTo>
                    <a:cubicBezTo>
                      <a:pt x="283633" y="521064"/>
                      <a:pt x="281964" y="495664"/>
                      <a:pt x="266700" y="495664"/>
                    </a:cubicBezTo>
                    <a:cubicBezTo>
                      <a:pt x="239762" y="495664"/>
                      <a:pt x="210755" y="571972"/>
                      <a:pt x="203200" y="584564"/>
                    </a:cubicBezTo>
                    <a:cubicBezTo>
                      <a:pt x="187494" y="610741"/>
                      <a:pt x="162053" y="631804"/>
                      <a:pt x="152400" y="660764"/>
                    </a:cubicBezTo>
                    <a:cubicBezTo>
                      <a:pt x="148167" y="673464"/>
                      <a:pt x="145687" y="686890"/>
                      <a:pt x="139700" y="698864"/>
                    </a:cubicBezTo>
                    <a:cubicBezTo>
                      <a:pt x="132874" y="712516"/>
                      <a:pt x="120499" y="723016"/>
                      <a:pt x="114300" y="736964"/>
                    </a:cubicBezTo>
                    <a:cubicBezTo>
                      <a:pt x="103426" y="761430"/>
                      <a:pt x="97367" y="787764"/>
                      <a:pt x="88900" y="813164"/>
                    </a:cubicBezTo>
                    <a:lnTo>
                      <a:pt x="63500" y="889364"/>
                    </a:lnTo>
                    <a:cubicBezTo>
                      <a:pt x="59267" y="902064"/>
                      <a:pt x="60266" y="917998"/>
                      <a:pt x="50800" y="927464"/>
                    </a:cubicBezTo>
                    <a:lnTo>
                      <a:pt x="12700" y="965564"/>
                    </a:lnTo>
                    <a:cubicBezTo>
                      <a:pt x="8467" y="952864"/>
                      <a:pt x="0" y="940851"/>
                      <a:pt x="0" y="927464"/>
                    </a:cubicBezTo>
                    <a:cubicBezTo>
                      <a:pt x="0" y="905878"/>
                      <a:pt x="6497" y="884639"/>
                      <a:pt x="12700" y="863964"/>
                    </a:cubicBezTo>
                    <a:cubicBezTo>
                      <a:pt x="21294" y="835316"/>
                      <a:pt x="47700" y="777314"/>
                      <a:pt x="63500" y="749664"/>
                    </a:cubicBezTo>
                    <a:cubicBezTo>
                      <a:pt x="71073" y="736412"/>
                      <a:pt x="82074" y="725216"/>
                      <a:pt x="88900" y="711564"/>
                    </a:cubicBezTo>
                    <a:cubicBezTo>
                      <a:pt x="116538" y="656289"/>
                      <a:pt x="82955" y="684327"/>
                      <a:pt x="127000" y="622664"/>
                    </a:cubicBezTo>
                    <a:cubicBezTo>
                      <a:pt x="137439" y="608049"/>
                      <a:pt x="154073" y="598741"/>
                      <a:pt x="165100" y="584564"/>
                    </a:cubicBezTo>
                    <a:cubicBezTo>
                      <a:pt x="183842" y="560467"/>
                      <a:pt x="194314" y="529950"/>
                      <a:pt x="215900" y="508364"/>
                    </a:cubicBezTo>
                    <a:cubicBezTo>
                      <a:pt x="228600" y="495664"/>
                      <a:pt x="254000" y="452303"/>
                      <a:pt x="254000" y="470264"/>
                    </a:cubicBezTo>
                    <a:cubicBezTo>
                      <a:pt x="254000" y="494948"/>
                      <a:pt x="226939" y="511686"/>
                      <a:pt x="215900" y="533764"/>
                    </a:cubicBezTo>
                    <a:cubicBezTo>
                      <a:pt x="205705" y="554154"/>
                      <a:pt x="198291" y="575839"/>
                      <a:pt x="190500" y="597264"/>
                    </a:cubicBezTo>
                    <a:cubicBezTo>
                      <a:pt x="181350" y="622426"/>
                      <a:pt x="179952" y="651187"/>
                      <a:pt x="165100" y="673464"/>
                    </a:cubicBezTo>
                    <a:lnTo>
                      <a:pt x="139700" y="711564"/>
                    </a:lnTo>
                    <a:cubicBezTo>
                      <a:pt x="135467" y="741197"/>
                      <a:pt x="131921" y="770937"/>
                      <a:pt x="127000" y="800464"/>
                    </a:cubicBezTo>
                    <a:cubicBezTo>
                      <a:pt x="123451" y="821756"/>
                      <a:pt x="114300" y="885550"/>
                      <a:pt x="114300" y="863964"/>
                    </a:cubicBezTo>
                    <a:cubicBezTo>
                      <a:pt x="114300" y="808768"/>
                      <a:pt x="120551" y="753682"/>
                      <a:pt x="127000" y="698864"/>
                    </a:cubicBezTo>
                    <a:cubicBezTo>
                      <a:pt x="129039" y="681529"/>
                      <a:pt x="134684" y="664782"/>
                      <a:pt x="139700" y="648064"/>
                    </a:cubicBezTo>
                    <a:lnTo>
                      <a:pt x="177800" y="533764"/>
                    </a:lnTo>
                    <a:cubicBezTo>
                      <a:pt x="195254" y="481402"/>
                      <a:pt x="180270" y="496420"/>
                      <a:pt x="241300" y="470264"/>
                    </a:cubicBezTo>
                    <a:cubicBezTo>
                      <a:pt x="253605" y="464991"/>
                      <a:pt x="288866" y="448098"/>
                      <a:pt x="279400" y="457564"/>
                    </a:cubicBezTo>
                    <a:cubicBezTo>
                      <a:pt x="266013" y="470951"/>
                      <a:pt x="243144" y="470844"/>
                      <a:pt x="228600" y="482964"/>
                    </a:cubicBezTo>
                    <a:cubicBezTo>
                      <a:pt x="202149" y="505007"/>
                      <a:pt x="126179" y="573507"/>
                      <a:pt x="101600" y="622664"/>
                    </a:cubicBezTo>
                    <a:cubicBezTo>
                      <a:pt x="46011" y="733841"/>
                      <a:pt x="99880" y="639952"/>
                      <a:pt x="63500" y="736964"/>
                    </a:cubicBezTo>
                    <a:cubicBezTo>
                      <a:pt x="56853" y="754691"/>
                      <a:pt x="44747" y="770037"/>
                      <a:pt x="38100" y="787764"/>
                    </a:cubicBezTo>
                    <a:cubicBezTo>
                      <a:pt x="2953" y="881489"/>
                      <a:pt x="51474" y="799453"/>
                      <a:pt x="0" y="876664"/>
                    </a:cubicBezTo>
                    <a:cubicBezTo>
                      <a:pt x="4233" y="889364"/>
                      <a:pt x="-687" y="914764"/>
                      <a:pt x="12700" y="914764"/>
                    </a:cubicBezTo>
                    <a:cubicBezTo>
                      <a:pt x="26087" y="914764"/>
                      <a:pt x="19413" y="888638"/>
                      <a:pt x="25400" y="876664"/>
                    </a:cubicBezTo>
                    <a:cubicBezTo>
                      <a:pt x="81875" y="763713"/>
                      <a:pt x="17605" y="936201"/>
                      <a:pt x="76200" y="775064"/>
                    </a:cubicBezTo>
                    <a:cubicBezTo>
                      <a:pt x="85350" y="749902"/>
                      <a:pt x="86748" y="721141"/>
                      <a:pt x="101600" y="698864"/>
                    </a:cubicBezTo>
                    <a:lnTo>
                      <a:pt x="152400" y="622664"/>
                    </a:lnTo>
                    <a:cubicBezTo>
                      <a:pt x="156633" y="601497"/>
                      <a:pt x="157521" y="579375"/>
                      <a:pt x="165100" y="559164"/>
                    </a:cubicBezTo>
                    <a:cubicBezTo>
                      <a:pt x="170459" y="544872"/>
                      <a:pt x="186798" y="535872"/>
                      <a:pt x="190500" y="521064"/>
                    </a:cubicBezTo>
                    <a:cubicBezTo>
                      <a:pt x="199797" y="483874"/>
                      <a:pt x="195682" y="444354"/>
                      <a:pt x="203200" y="406764"/>
                    </a:cubicBezTo>
                    <a:cubicBezTo>
                      <a:pt x="208451" y="380510"/>
                      <a:pt x="228600" y="330564"/>
                      <a:pt x="228600" y="330564"/>
                    </a:cubicBezTo>
                    <a:cubicBezTo>
                      <a:pt x="224367" y="241664"/>
                      <a:pt x="237486" y="150207"/>
                      <a:pt x="215900" y="63864"/>
                    </a:cubicBezTo>
                    <a:cubicBezTo>
                      <a:pt x="211667" y="46931"/>
                      <a:pt x="181883" y="71769"/>
                      <a:pt x="165100" y="76564"/>
                    </a:cubicBezTo>
                    <a:cubicBezTo>
                      <a:pt x="152228" y="80242"/>
                      <a:pt x="127000" y="102651"/>
                      <a:pt x="127000" y="89264"/>
                    </a:cubicBezTo>
                    <a:cubicBezTo>
                      <a:pt x="127000" y="74000"/>
                      <a:pt x="178752" y="70690"/>
                      <a:pt x="165100" y="63864"/>
                    </a:cubicBezTo>
                    <a:cubicBezTo>
                      <a:pt x="145793" y="54211"/>
                      <a:pt x="86336" y="91828"/>
                      <a:pt x="101600" y="76564"/>
                    </a:cubicBezTo>
                    <a:cubicBezTo>
                      <a:pt x="120532" y="57632"/>
                      <a:pt x="152400" y="59631"/>
                      <a:pt x="177800" y="51164"/>
                    </a:cubicBezTo>
                    <a:lnTo>
                      <a:pt x="215900" y="38464"/>
                    </a:lnTo>
                    <a:cubicBezTo>
                      <a:pt x="283633" y="42697"/>
                      <a:pt x="352065" y="40580"/>
                      <a:pt x="419100" y="51164"/>
                    </a:cubicBezTo>
                    <a:cubicBezTo>
                      <a:pt x="434177" y="53545"/>
                      <a:pt x="443171" y="70551"/>
                      <a:pt x="457200" y="76564"/>
                    </a:cubicBezTo>
                    <a:cubicBezTo>
                      <a:pt x="473243" y="83440"/>
                      <a:pt x="490699" y="86957"/>
                      <a:pt x="508000" y="89264"/>
                    </a:cubicBezTo>
                    <a:cubicBezTo>
                      <a:pt x="554349" y="95444"/>
                      <a:pt x="694459" y="101964"/>
                      <a:pt x="647700" y="101964"/>
                    </a:cubicBezTo>
                    <a:cubicBezTo>
                      <a:pt x="525735" y="101964"/>
                      <a:pt x="368168" y="87136"/>
                      <a:pt x="241300" y="76564"/>
                    </a:cubicBezTo>
                    <a:cubicBezTo>
                      <a:pt x="312693" y="52766"/>
                      <a:pt x="281708" y="69406"/>
                      <a:pt x="190500" y="51164"/>
                    </a:cubicBezTo>
                    <a:cubicBezTo>
                      <a:pt x="177373" y="48539"/>
                      <a:pt x="165100" y="42697"/>
                      <a:pt x="152400" y="38464"/>
                    </a:cubicBezTo>
                    <a:cubicBezTo>
                      <a:pt x="216257" y="17178"/>
                      <a:pt x="207577" y="14158"/>
                      <a:pt x="304800" y="38464"/>
                    </a:cubicBezTo>
                    <a:cubicBezTo>
                      <a:pt x="319608" y="42166"/>
                      <a:pt x="329248" y="57038"/>
                      <a:pt x="342900" y="63864"/>
                    </a:cubicBezTo>
                    <a:cubicBezTo>
                      <a:pt x="354874" y="69851"/>
                      <a:pt x="368300" y="72331"/>
                      <a:pt x="381000" y="76564"/>
                    </a:cubicBezTo>
                    <a:cubicBezTo>
                      <a:pt x="342900" y="80797"/>
                      <a:pt x="304649" y="83843"/>
                      <a:pt x="266700" y="89264"/>
                    </a:cubicBezTo>
                    <a:cubicBezTo>
                      <a:pt x="245331" y="92317"/>
                      <a:pt x="218464" y="86700"/>
                      <a:pt x="203200" y="101964"/>
                    </a:cubicBezTo>
                    <a:cubicBezTo>
                      <a:pt x="184268" y="120896"/>
                      <a:pt x="177800" y="178164"/>
                      <a:pt x="177800" y="178164"/>
                    </a:cubicBezTo>
                    <a:cubicBezTo>
                      <a:pt x="182033" y="233197"/>
                      <a:pt x="174640" y="290396"/>
                      <a:pt x="190500" y="343264"/>
                    </a:cubicBezTo>
                    <a:cubicBezTo>
                      <a:pt x="194886" y="357884"/>
                      <a:pt x="211514" y="319784"/>
                      <a:pt x="215900" y="305164"/>
                    </a:cubicBezTo>
                    <a:cubicBezTo>
                      <a:pt x="260476" y="156578"/>
                      <a:pt x="196843" y="263900"/>
                      <a:pt x="254000" y="178164"/>
                    </a:cubicBezTo>
                    <a:cubicBezTo>
                      <a:pt x="249767" y="220497"/>
                      <a:pt x="241300" y="262620"/>
                      <a:pt x="241300" y="305164"/>
                    </a:cubicBezTo>
                    <a:cubicBezTo>
                      <a:pt x="241300" y="326750"/>
                      <a:pt x="248320" y="262489"/>
                      <a:pt x="254000" y="241664"/>
                    </a:cubicBezTo>
                    <a:cubicBezTo>
                      <a:pt x="261045" y="215833"/>
                      <a:pt x="270933" y="190864"/>
                      <a:pt x="279400" y="165464"/>
                    </a:cubicBezTo>
                    <a:lnTo>
                      <a:pt x="266700" y="203564"/>
                    </a:lnTo>
                    <a:lnTo>
                      <a:pt x="241300" y="279764"/>
                    </a:lnTo>
                    <a:lnTo>
                      <a:pt x="228600" y="317864"/>
                    </a:lnTo>
                    <a:cubicBezTo>
                      <a:pt x="252178" y="459331"/>
                      <a:pt x="222056" y="342876"/>
                      <a:pt x="266700" y="432164"/>
                    </a:cubicBezTo>
                    <a:cubicBezTo>
                      <a:pt x="297174" y="493112"/>
                      <a:pt x="254132" y="459834"/>
                      <a:pt x="317500" y="533764"/>
                    </a:cubicBezTo>
                    <a:cubicBezTo>
                      <a:pt x="327433" y="545353"/>
                      <a:pt x="343874" y="549393"/>
                      <a:pt x="355600" y="559164"/>
                    </a:cubicBezTo>
                    <a:cubicBezTo>
                      <a:pt x="369398" y="570662"/>
                      <a:pt x="379902" y="585766"/>
                      <a:pt x="393700" y="597264"/>
                    </a:cubicBezTo>
                    <a:cubicBezTo>
                      <a:pt x="405426" y="607035"/>
                      <a:pt x="419380" y="613792"/>
                      <a:pt x="431800" y="622664"/>
                    </a:cubicBezTo>
                    <a:cubicBezTo>
                      <a:pt x="449024" y="634967"/>
                      <a:pt x="465260" y="648626"/>
                      <a:pt x="482600" y="660764"/>
                    </a:cubicBezTo>
                    <a:cubicBezTo>
                      <a:pt x="507609" y="678270"/>
                      <a:pt x="558800" y="711564"/>
                      <a:pt x="558800" y="711564"/>
                    </a:cubicBezTo>
                    <a:cubicBezTo>
                      <a:pt x="615606" y="796773"/>
                      <a:pt x="548688" y="713289"/>
                      <a:pt x="622300" y="762364"/>
                    </a:cubicBezTo>
                    <a:cubicBezTo>
                      <a:pt x="637244" y="772327"/>
                      <a:pt x="646602" y="788966"/>
                      <a:pt x="660400" y="800464"/>
                    </a:cubicBezTo>
                    <a:cubicBezTo>
                      <a:pt x="672126" y="810235"/>
                      <a:pt x="686774" y="816093"/>
                      <a:pt x="698500" y="825864"/>
                    </a:cubicBezTo>
                    <a:cubicBezTo>
                      <a:pt x="712298" y="837362"/>
                      <a:pt x="725102" y="850166"/>
                      <a:pt x="736600" y="863964"/>
                    </a:cubicBezTo>
                    <a:cubicBezTo>
                      <a:pt x="746371" y="875690"/>
                      <a:pt x="749300" y="893597"/>
                      <a:pt x="762000" y="902064"/>
                    </a:cubicBezTo>
                    <a:cubicBezTo>
                      <a:pt x="776523" y="911746"/>
                      <a:pt x="795644" y="911547"/>
                      <a:pt x="812800" y="914764"/>
                    </a:cubicBezTo>
                    <a:cubicBezTo>
                      <a:pt x="863419" y="924255"/>
                      <a:pt x="965200" y="940164"/>
                      <a:pt x="965200" y="940164"/>
                    </a:cubicBezTo>
                    <a:cubicBezTo>
                      <a:pt x="952500" y="944397"/>
                      <a:pt x="937553" y="944501"/>
                      <a:pt x="927100" y="952864"/>
                    </a:cubicBezTo>
                    <a:cubicBezTo>
                      <a:pt x="915181" y="962399"/>
                      <a:pt x="912493" y="980171"/>
                      <a:pt x="901700" y="990964"/>
                    </a:cubicBezTo>
                    <a:cubicBezTo>
                      <a:pt x="890907" y="1001757"/>
                      <a:pt x="876300" y="1007897"/>
                      <a:pt x="863600" y="1016364"/>
                    </a:cubicBezTo>
                    <a:cubicBezTo>
                      <a:pt x="838084" y="1092911"/>
                      <a:pt x="872531" y="1019505"/>
                      <a:pt x="800100" y="1079864"/>
                    </a:cubicBezTo>
                    <a:cubicBezTo>
                      <a:pt x="788374" y="1089635"/>
                      <a:pt x="759436" y="1117964"/>
                      <a:pt x="774700" y="1117964"/>
                    </a:cubicBezTo>
                    <a:cubicBezTo>
                      <a:pt x="795867" y="1117964"/>
                      <a:pt x="807122" y="1090366"/>
                      <a:pt x="825500" y="1079864"/>
                    </a:cubicBezTo>
                    <a:cubicBezTo>
                      <a:pt x="837123" y="1073222"/>
                      <a:pt x="851626" y="1073151"/>
                      <a:pt x="863600" y="1067164"/>
                    </a:cubicBezTo>
                    <a:cubicBezTo>
                      <a:pt x="877252" y="1060338"/>
                      <a:pt x="916180" y="1046591"/>
                      <a:pt x="901700" y="1041764"/>
                    </a:cubicBezTo>
                    <a:cubicBezTo>
                      <a:pt x="877271" y="1033621"/>
                      <a:pt x="850900" y="1050231"/>
                      <a:pt x="825500" y="1054464"/>
                    </a:cubicBezTo>
                    <a:cubicBezTo>
                      <a:pt x="812800" y="1067164"/>
                      <a:pt x="802344" y="1082601"/>
                      <a:pt x="787400" y="1092564"/>
                    </a:cubicBezTo>
                    <a:cubicBezTo>
                      <a:pt x="776261" y="1099990"/>
                      <a:pt x="759753" y="1096901"/>
                      <a:pt x="749300" y="1105264"/>
                    </a:cubicBezTo>
                    <a:cubicBezTo>
                      <a:pt x="737381" y="1114799"/>
                      <a:pt x="735819" y="1133829"/>
                      <a:pt x="723900" y="1143364"/>
                    </a:cubicBezTo>
                    <a:cubicBezTo>
                      <a:pt x="713447" y="1151727"/>
                      <a:pt x="699095" y="1154500"/>
                      <a:pt x="685800" y="1156064"/>
                    </a:cubicBezTo>
                    <a:cubicBezTo>
                      <a:pt x="626789" y="1163006"/>
                      <a:pt x="567267" y="1164531"/>
                      <a:pt x="508000" y="1168764"/>
                    </a:cubicBezTo>
                    <a:cubicBezTo>
                      <a:pt x="609600" y="1172997"/>
                      <a:pt x="711390" y="1173952"/>
                      <a:pt x="812800" y="1181464"/>
                    </a:cubicBezTo>
                    <a:cubicBezTo>
                      <a:pt x="826150" y="1182453"/>
                      <a:pt x="847653" y="1181177"/>
                      <a:pt x="850900" y="1194164"/>
                    </a:cubicBezTo>
                    <a:cubicBezTo>
                      <a:pt x="854602" y="1208972"/>
                      <a:pt x="833967" y="1219564"/>
                      <a:pt x="825500" y="1232264"/>
                    </a:cubicBezTo>
                    <a:cubicBezTo>
                      <a:pt x="753533" y="1228031"/>
                      <a:pt x="680291" y="1233702"/>
                      <a:pt x="609600" y="1219564"/>
                    </a:cubicBezTo>
                    <a:cubicBezTo>
                      <a:pt x="591988" y="1216042"/>
                      <a:pt x="554824" y="1188134"/>
                      <a:pt x="571500" y="1181464"/>
                    </a:cubicBezTo>
                    <a:cubicBezTo>
                      <a:pt x="603189" y="1168788"/>
                      <a:pt x="639233" y="1189931"/>
                      <a:pt x="673100" y="1194164"/>
                    </a:cubicBezTo>
                    <a:cubicBezTo>
                      <a:pt x="812737" y="1180200"/>
                      <a:pt x="757556" y="1181464"/>
                      <a:pt x="838200" y="1181464"/>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9" name="Freeform 28"/>
              <p:cNvSpPr/>
              <p:nvPr/>
            </p:nvSpPr>
            <p:spPr>
              <a:xfrm>
                <a:off x="2108200" y="4216400"/>
                <a:ext cx="584965" cy="600470"/>
              </a:xfrm>
              <a:custGeom>
                <a:avLst/>
                <a:gdLst>
                  <a:gd name="connsiteX0" fmla="*/ 304800 w 584965"/>
                  <a:gd name="connsiteY0" fmla="*/ 444500 h 600470"/>
                  <a:gd name="connsiteX1" fmla="*/ 279400 w 584965"/>
                  <a:gd name="connsiteY1" fmla="*/ 546100 h 600470"/>
                  <a:gd name="connsiteX2" fmla="*/ 254000 w 584965"/>
                  <a:gd name="connsiteY2" fmla="*/ 584200 h 600470"/>
                  <a:gd name="connsiteX3" fmla="*/ 241300 w 584965"/>
                  <a:gd name="connsiteY3" fmla="*/ 533400 h 600470"/>
                  <a:gd name="connsiteX4" fmla="*/ 266700 w 584965"/>
                  <a:gd name="connsiteY4" fmla="*/ 431800 h 600470"/>
                  <a:gd name="connsiteX5" fmla="*/ 254000 w 584965"/>
                  <a:gd name="connsiteY5" fmla="*/ 546100 h 600470"/>
                  <a:gd name="connsiteX6" fmla="*/ 241300 w 584965"/>
                  <a:gd name="connsiteY6" fmla="*/ 596900 h 600470"/>
                  <a:gd name="connsiteX7" fmla="*/ 266700 w 584965"/>
                  <a:gd name="connsiteY7" fmla="*/ 482600 h 600470"/>
                  <a:gd name="connsiteX8" fmla="*/ 292100 w 584965"/>
                  <a:gd name="connsiteY8" fmla="*/ 444500 h 600470"/>
                  <a:gd name="connsiteX9" fmla="*/ 342900 w 584965"/>
                  <a:gd name="connsiteY9" fmla="*/ 330200 h 600470"/>
                  <a:gd name="connsiteX10" fmla="*/ 355600 w 584965"/>
                  <a:gd name="connsiteY10" fmla="*/ 165100 h 600470"/>
                  <a:gd name="connsiteX11" fmla="*/ 342900 w 584965"/>
                  <a:gd name="connsiteY11" fmla="*/ 101600 h 600470"/>
                  <a:gd name="connsiteX12" fmla="*/ 304800 w 584965"/>
                  <a:gd name="connsiteY12" fmla="*/ 88900 h 600470"/>
                  <a:gd name="connsiteX13" fmla="*/ 127000 w 584965"/>
                  <a:gd name="connsiteY13" fmla="*/ 101600 h 600470"/>
                  <a:gd name="connsiteX14" fmla="*/ 177800 w 584965"/>
                  <a:gd name="connsiteY14" fmla="*/ 114300 h 600470"/>
                  <a:gd name="connsiteX15" fmla="*/ 215900 w 584965"/>
                  <a:gd name="connsiteY15" fmla="*/ 139700 h 600470"/>
                  <a:gd name="connsiteX16" fmla="*/ 469900 w 584965"/>
                  <a:gd name="connsiteY16" fmla="*/ 127000 h 600470"/>
                  <a:gd name="connsiteX17" fmla="*/ 431800 w 584965"/>
                  <a:gd name="connsiteY17" fmla="*/ 114300 h 600470"/>
                  <a:gd name="connsiteX18" fmla="*/ 368300 w 584965"/>
                  <a:gd name="connsiteY18" fmla="*/ 101600 h 600470"/>
                  <a:gd name="connsiteX19" fmla="*/ 215900 w 584965"/>
                  <a:gd name="connsiteY19" fmla="*/ 76200 h 600470"/>
                  <a:gd name="connsiteX20" fmla="*/ 393700 w 584965"/>
                  <a:gd name="connsiteY20" fmla="*/ 63500 h 600470"/>
                  <a:gd name="connsiteX21" fmla="*/ 381000 w 584965"/>
                  <a:gd name="connsiteY21" fmla="*/ 114300 h 600470"/>
                  <a:gd name="connsiteX22" fmla="*/ 330200 w 584965"/>
                  <a:gd name="connsiteY22" fmla="*/ 127000 h 600470"/>
                  <a:gd name="connsiteX23" fmla="*/ 190500 w 584965"/>
                  <a:gd name="connsiteY23" fmla="*/ 101600 h 600470"/>
                  <a:gd name="connsiteX24" fmla="*/ 152400 w 584965"/>
                  <a:gd name="connsiteY24" fmla="*/ 88900 h 600470"/>
                  <a:gd name="connsiteX25" fmla="*/ 0 w 584965"/>
                  <a:gd name="connsiteY25" fmla="*/ 101600 h 600470"/>
                  <a:gd name="connsiteX26" fmla="*/ 12700 w 584965"/>
                  <a:gd name="connsiteY26" fmla="*/ 63500 h 600470"/>
                  <a:gd name="connsiteX27" fmla="*/ 127000 w 584965"/>
                  <a:gd name="connsiteY27" fmla="*/ 12700 h 600470"/>
                  <a:gd name="connsiteX28" fmla="*/ 190500 w 584965"/>
                  <a:gd name="connsiteY28" fmla="*/ 0 h 600470"/>
                  <a:gd name="connsiteX29" fmla="*/ 76200 w 584965"/>
                  <a:gd name="connsiteY29" fmla="*/ 25400 h 600470"/>
                  <a:gd name="connsiteX30" fmla="*/ 381000 w 584965"/>
                  <a:gd name="connsiteY30" fmla="*/ 50800 h 600470"/>
                  <a:gd name="connsiteX31" fmla="*/ 533400 w 584965"/>
                  <a:gd name="connsiteY31" fmla="*/ 63500 h 600470"/>
                  <a:gd name="connsiteX32" fmla="*/ 584200 w 584965"/>
                  <a:gd name="connsiteY32" fmla="*/ 76200 h 600470"/>
                  <a:gd name="connsiteX33" fmla="*/ 546100 w 584965"/>
                  <a:gd name="connsiteY33" fmla="*/ 88900 h 600470"/>
                  <a:gd name="connsiteX34" fmla="*/ 228600 w 584965"/>
                  <a:gd name="connsiteY34" fmla="*/ 76200 h 600470"/>
                  <a:gd name="connsiteX35" fmla="*/ 190500 w 584965"/>
                  <a:gd name="connsiteY35" fmla="*/ 63500 h 600470"/>
                  <a:gd name="connsiteX36" fmla="*/ 330200 w 584965"/>
                  <a:gd name="connsiteY36" fmla="*/ 50800 h 60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4965" h="600470">
                    <a:moveTo>
                      <a:pt x="304800" y="444500"/>
                    </a:moveTo>
                    <a:cubicBezTo>
                      <a:pt x="299970" y="468652"/>
                      <a:pt x="292417" y="520065"/>
                      <a:pt x="279400" y="546100"/>
                    </a:cubicBezTo>
                    <a:cubicBezTo>
                      <a:pt x="272574" y="559752"/>
                      <a:pt x="262467" y="571500"/>
                      <a:pt x="254000" y="584200"/>
                    </a:cubicBezTo>
                    <a:cubicBezTo>
                      <a:pt x="249767" y="567267"/>
                      <a:pt x="241300" y="550854"/>
                      <a:pt x="241300" y="533400"/>
                    </a:cubicBezTo>
                    <a:cubicBezTo>
                      <a:pt x="241300" y="502749"/>
                      <a:pt x="256678" y="461865"/>
                      <a:pt x="266700" y="431800"/>
                    </a:cubicBezTo>
                    <a:cubicBezTo>
                      <a:pt x="289983" y="501650"/>
                      <a:pt x="279400" y="444500"/>
                      <a:pt x="254000" y="546100"/>
                    </a:cubicBezTo>
                    <a:cubicBezTo>
                      <a:pt x="249767" y="563033"/>
                      <a:pt x="241300" y="614354"/>
                      <a:pt x="241300" y="596900"/>
                    </a:cubicBezTo>
                    <a:cubicBezTo>
                      <a:pt x="241300" y="590873"/>
                      <a:pt x="261802" y="494029"/>
                      <a:pt x="266700" y="482600"/>
                    </a:cubicBezTo>
                    <a:cubicBezTo>
                      <a:pt x="272713" y="468571"/>
                      <a:pt x="285901" y="458448"/>
                      <a:pt x="292100" y="444500"/>
                    </a:cubicBezTo>
                    <a:cubicBezTo>
                      <a:pt x="352553" y="308480"/>
                      <a:pt x="285417" y="416425"/>
                      <a:pt x="342900" y="330200"/>
                    </a:cubicBezTo>
                    <a:cubicBezTo>
                      <a:pt x="347133" y="275167"/>
                      <a:pt x="355600" y="220296"/>
                      <a:pt x="355600" y="165100"/>
                    </a:cubicBezTo>
                    <a:cubicBezTo>
                      <a:pt x="355600" y="143514"/>
                      <a:pt x="354874" y="119561"/>
                      <a:pt x="342900" y="101600"/>
                    </a:cubicBezTo>
                    <a:cubicBezTo>
                      <a:pt x="335474" y="90461"/>
                      <a:pt x="317500" y="93133"/>
                      <a:pt x="304800" y="88900"/>
                    </a:cubicBezTo>
                    <a:cubicBezTo>
                      <a:pt x="245533" y="93133"/>
                      <a:pt x="185264" y="89947"/>
                      <a:pt x="127000" y="101600"/>
                    </a:cubicBezTo>
                    <a:cubicBezTo>
                      <a:pt x="109884" y="105023"/>
                      <a:pt x="161757" y="107424"/>
                      <a:pt x="177800" y="114300"/>
                    </a:cubicBezTo>
                    <a:cubicBezTo>
                      <a:pt x="191829" y="120313"/>
                      <a:pt x="203200" y="131233"/>
                      <a:pt x="215900" y="139700"/>
                    </a:cubicBezTo>
                    <a:cubicBezTo>
                      <a:pt x="300567" y="135467"/>
                      <a:pt x="385708" y="136905"/>
                      <a:pt x="469900" y="127000"/>
                    </a:cubicBezTo>
                    <a:cubicBezTo>
                      <a:pt x="483195" y="125436"/>
                      <a:pt x="444787" y="117547"/>
                      <a:pt x="431800" y="114300"/>
                    </a:cubicBezTo>
                    <a:cubicBezTo>
                      <a:pt x="410859" y="109065"/>
                      <a:pt x="389557" y="105351"/>
                      <a:pt x="368300" y="101600"/>
                    </a:cubicBezTo>
                    <a:lnTo>
                      <a:pt x="215900" y="76200"/>
                    </a:lnTo>
                    <a:cubicBezTo>
                      <a:pt x="275175" y="36683"/>
                      <a:pt x="293115" y="13208"/>
                      <a:pt x="393700" y="63500"/>
                    </a:cubicBezTo>
                    <a:cubicBezTo>
                      <a:pt x="409312" y="71306"/>
                      <a:pt x="393342" y="101958"/>
                      <a:pt x="381000" y="114300"/>
                    </a:cubicBezTo>
                    <a:cubicBezTo>
                      <a:pt x="368658" y="126642"/>
                      <a:pt x="347133" y="122767"/>
                      <a:pt x="330200" y="127000"/>
                    </a:cubicBezTo>
                    <a:cubicBezTo>
                      <a:pt x="283633" y="118533"/>
                      <a:pt x="236779" y="111517"/>
                      <a:pt x="190500" y="101600"/>
                    </a:cubicBezTo>
                    <a:cubicBezTo>
                      <a:pt x="177410" y="98795"/>
                      <a:pt x="165787" y="88900"/>
                      <a:pt x="152400" y="88900"/>
                    </a:cubicBezTo>
                    <a:cubicBezTo>
                      <a:pt x="101424" y="88900"/>
                      <a:pt x="50800" y="97367"/>
                      <a:pt x="0" y="101600"/>
                    </a:cubicBezTo>
                    <a:cubicBezTo>
                      <a:pt x="4233" y="88900"/>
                      <a:pt x="4337" y="73953"/>
                      <a:pt x="12700" y="63500"/>
                    </a:cubicBezTo>
                    <a:cubicBezTo>
                      <a:pt x="32970" y="38163"/>
                      <a:pt x="106673" y="16765"/>
                      <a:pt x="127000" y="12700"/>
                    </a:cubicBezTo>
                    <a:cubicBezTo>
                      <a:pt x="148167" y="8467"/>
                      <a:pt x="212086" y="0"/>
                      <a:pt x="190500" y="0"/>
                    </a:cubicBezTo>
                    <a:cubicBezTo>
                      <a:pt x="145798" y="0"/>
                      <a:pt x="115489" y="12304"/>
                      <a:pt x="76200" y="25400"/>
                    </a:cubicBezTo>
                    <a:cubicBezTo>
                      <a:pt x="200740" y="66913"/>
                      <a:pt x="87591" y="33018"/>
                      <a:pt x="381000" y="50800"/>
                    </a:cubicBezTo>
                    <a:cubicBezTo>
                      <a:pt x="431883" y="53884"/>
                      <a:pt x="482600" y="59267"/>
                      <a:pt x="533400" y="63500"/>
                    </a:cubicBezTo>
                    <a:cubicBezTo>
                      <a:pt x="550333" y="67733"/>
                      <a:pt x="576394" y="60588"/>
                      <a:pt x="584200" y="76200"/>
                    </a:cubicBezTo>
                    <a:cubicBezTo>
                      <a:pt x="590187" y="88174"/>
                      <a:pt x="559487" y="88900"/>
                      <a:pt x="546100" y="88900"/>
                    </a:cubicBezTo>
                    <a:cubicBezTo>
                      <a:pt x="440182" y="88900"/>
                      <a:pt x="334433" y="80433"/>
                      <a:pt x="228600" y="76200"/>
                    </a:cubicBezTo>
                    <a:cubicBezTo>
                      <a:pt x="215900" y="71967"/>
                      <a:pt x="203671" y="65895"/>
                      <a:pt x="190500" y="63500"/>
                    </a:cubicBezTo>
                    <a:cubicBezTo>
                      <a:pt x="65779" y="40823"/>
                      <a:pt x="-78832" y="50800"/>
                      <a:pt x="330200" y="5080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71" name="Group 70"/>
            <p:cNvGrpSpPr/>
            <p:nvPr/>
          </p:nvGrpSpPr>
          <p:grpSpPr>
            <a:xfrm rot="1621109">
              <a:off x="4700156" y="4432991"/>
              <a:ext cx="439680" cy="555405"/>
              <a:chOff x="5566152" y="5631293"/>
              <a:chExt cx="439680" cy="555405"/>
            </a:xfrm>
          </p:grpSpPr>
          <p:cxnSp>
            <p:nvCxnSpPr>
              <p:cNvPr id="43" name="Straight Connector 42"/>
              <p:cNvCxnSpPr/>
              <p:nvPr/>
            </p:nvCxnSpPr>
            <p:spPr>
              <a:xfrm flipH="1">
                <a:off x="5566152" y="5631293"/>
                <a:ext cx="409576" cy="45720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5672457" y="5667375"/>
                <a:ext cx="333375" cy="49530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566152" y="5969000"/>
                <a:ext cx="0" cy="217698"/>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5566152" y="6162675"/>
                <a:ext cx="188856" cy="24023"/>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08402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Angular momentum</a:t>
            </a:r>
          </a:p>
        </p:txBody>
      </p:sp>
      <p:sp>
        <p:nvSpPr>
          <p:cNvPr id="5" name="TextBox 7"/>
          <p:cNvSpPr txBox="1">
            <a:spLocks noChangeArrowheads="1"/>
          </p:cNvSpPr>
          <p:nvPr/>
        </p:nvSpPr>
        <p:spPr bwMode="auto">
          <a:xfrm>
            <a:off x="822960" y="1414525"/>
            <a:ext cx="8305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Palatino Linotype" charset="0"/>
                <a:ea typeface="Palatino Linotype" charset="0"/>
                <a:cs typeface="Palatino Linotype" charset="0"/>
              </a:rPr>
              <a:t>Translational motion:                                  Rotational motion:</a:t>
            </a:r>
          </a:p>
        </p:txBody>
      </p:sp>
      <p:sp>
        <p:nvSpPr>
          <p:cNvPr id="6" name="TextBox 9"/>
          <p:cNvSpPr txBox="1">
            <a:spLocks noChangeArrowheads="1"/>
          </p:cNvSpPr>
          <p:nvPr/>
        </p:nvSpPr>
        <p:spPr bwMode="auto">
          <a:xfrm>
            <a:off x="270337" y="4714024"/>
            <a:ext cx="869258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Palatino Linotype" charset="0"/>
                <a:ea typeface="Palatino Linotype" charset="0"/>
                <a:cs typeface="Palatino Linotype" charset="0"/>
              </a:rPr>
              <a:t>Likewise, if all the </a:t>
            </a:r>
            <a:r>
              <a:rPr lang="en-US" altLang="en-US" sz="2000" i="1" dirty="0">
                <a:solidFill>
                  <a:srgbClr val="FF0000"/>
                </a:solidFill>
                <a:latin typeface="Palatino Linotype" charset="0"/>
                <a:ea typeface="Palatino Linotype" charset="0"/>
                <a:cs typeface="Palatino Linotype" charset="0"/>
              </a:rPr>
              <a:t>torques </a:t>
            </a:r>
            <a:r>
              <a:rPr lang="en-US" altLang="en-US" sz="2000" dirty="0">
                <a:latin typeface="Palatino Linotype" charset="0"/>
                <a:ea typeface="Palatino Linotype" charset="0"/>
                <a:cs typeface="Palatino Linotype" charset="0"/>
              </a:rPr>
              <a:t>acting on a group of particles (or just one) are zero or are </a:t>
            </a:r>
            <a:r>
              <a:rPr lang="en-US" altLang="en-US" sz="2000" i="1" dirty="0">
                <a:solidFill>
                  <a:srgbClr val="FF0000"/>
                </a:solidFill>
                <a:latin typeface="Palatino Linotype" charset="0"/>
                <a:ea typeface="Palatino Linotype" charset="0"/>
                <a:cs typeface="Palatino Linotype" charset="0"/>
              </a:rPr>
              <a:t>internal </a:t>
            </a:r>
            <a:r>
              <a:rPr lang="en-US" altLang="en-US" sz="2000" dirty="0">
                <a:latin typeface="Palatino Linotype" charset="0"/>
                <a:ea typeface="Palatino Linotype" charset="0"/>
                <a:cs typeface="Palatino Linotype" charset="0"/>
              </a:rPr>
              <a:t>to the system, then </a:t>
            </a:r>
            <a:r>
              <a:rPr lang="en-US" altLang="en-US" sz="2000" i="1" dirty="0">
                <a:solidFill>
                  <a:srgbClr val="0000FF"/>
                </a:solidFill>
                <a:latin typeface="Palatino Linotype" charset="0"/>
                <a:ea typeface="Palatino Linotype" charset="0"/>
                <a:cs typeface="Palatino Linotype" charset="0"/>
              </a:rPr>
              <a:t>angular momentum </a:t>
            </a:r>
            <a:r>
              <a:rPr lang="en-US" altLang="en-US" sz="2000" dirty="0">
                <a:solidFill>
                  <a:srgbClr val="FF0000"/>
                </a:solidFill>
                <a:latin typeface="Palatino Linotype" charset="0"/>
                <a:ea typeface="Palatino Linotype" charset="0"/>
                <a:cs typeface="Palatino Linotype" charset="0"/>
              </a:rPr>
              <a:t>is said to be conserved</a:t>
            </a:r>
            <a:r>
              <a:rPr lang="en-US" altLang="en-US" sz="2000" dirty="0">
                <a:latin typeface="Palatino Linotype" charset="0"/>
                <a:ea typeface="Palatino Linotype" charset="0"/>
                <a:cs typeface="Palatino Linotype" charset="0"/>
              </a:rPr>
              <a:t>. </a:t>
            </a:r>
          </a:p>
        </p:txBody>
      </p:sp>
      <p:graphicFrame>
        <p:nvGraphicFramePr>
          <p:cNvPr id="7" name="Object 2"/>
          <p:cNvGraphicFramePr>
            <a:graphicFrameLocks noChangeAspect="1"/>
          </p:cNvGraphicFramePr>
          <p:nvPr>
            <p:extLst>
              <p:ext uri="{D42A27DB-BD31-4B8C-83A1-F6EECF244321}">
                <p14:modId xmlns:p14="http://schemas.microsoft.com/office/powerpoint/2010/main" val="3430164214"/>
              </p:ext>
            </p:extLst>
          </p:nvPr>
        </p:nvGraphicFramePr>
        <p:xfrm>
          <a:off x="5979160" y="2385002"/>
          <a:ext cx="979488" cy="354013"/>
        </p:xfrm>
        <a:graphic>
          <a:graphicData uri="http://schemas.openxmlformats.org/presentationml/2006/ole">
            <mc:AlternateContent xmlns:mc="http://schemas.openxmlformats.org/markup-compatibility/2006">
              <mc:Choice xmlns:v="urn:schemas-microsoft-com:vml" Requires="v">
                <p:oleObj spid="_x0000_s1142" name="Equation" r:id="rId3" imgW="457200" imgH="165100" progId="Equation.DSMT4">
                  <p:embed/>
                </p:oleObj>
              </mc:Choice>
              <mc:Fallback>
                <p:oleObj name="Equation" r:id="rId3" imgW="457200" imgH="165100" progId="Equation.DSMT4">
                  <p:embed/>
                  <p:pic>
                    <p:nvPicPr>
                      <p:cNvPr id="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9160" y="2385002"/>
                        <a:ext cx="979488" cy="354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 name="Object 3"/>
          <p:cNvGraphicFramePr>
            <a:graphicFrameLocks noChangeAspect="1"/>
          </p:cNvGraphicFramePr>
          <p:nvPr>
            <p:extLst>
              <p:ext uri="{D42A27DB-BD31-4B8C-83A1-F6EECF244321}">
                <p14:modId xmlns:p14="http://schemas.microsoft.com/office/powerpoint/2010/main" val="4142300877"/>
              </p:ext>
            </p:extLst>
          </p:nvPr>
        </p:nvGraphicFramePr>
        <p:xfrm>
          <a:off x="1432560" y="2366106"/>
          <a:ext cx="1006475" cy="354012"/>
        </p:xfrm>
        <a:graphic>
          <a:graphicData uri="http://schemas.openxmlformats.org/presentationml/2006/ole">
            <mc:AlternateContent xmlns:mc="http://schemas.openxmlformats.org/markup-compatibility/2006">
              <mc:Choice xmlns:v="urn:schemas-microsoft-com:vml" Requires="v">
                <p:oleObj spid="_x0000_s1143" name="Equation" r:id="rId5" imgW="469900" imgH="165100" progId="Equation.DSMT4">
                  <p:embed/>
                </p:oleObj>
              </mc:Choice>
              <mc:Fallback>
                <p:oleObj name="Equation" r:id="rId5" imgW="469900" imgH="165100" progId="Equation.DSMT4">
                  <p:embed/>
                  <p:pic>
                    <p:nvPicPr>
                      <p:cNvPr id="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2560" y="2366106"/>
                        <a:ext cx="1006475" cy="354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 name="TextBox 9"/>
          <p:cNvSpPr txBox="1">
            <a:spLocks noChangeArrowheads="1"/>
          </p:cNvSpPr>
          <p:nvPr/>
        </p:nvSpPr>
        <p:spPr bwMode="auto">
          <a:xfrm>
            <a:off x="1326197" y="1852953"/>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i="1">
                <a:solidFill>
                  <a:srgbClr val="0000FF"/>
                </a:solidFill>
                <a:latin typeface="Palatino Linotype" charset="0"/>
                <a:ea typeface="Palatino Linotype" charset="0"/>
                <a:cs typeface="Palatino Linotype" charset="0"/>
              </a:rPr>
              <a:t>momentum</a:t>
            </a:r>
            <a:endParaRPr lang="en-US" altLang="en-US" sz="1800">
              <a:latin typeface="Palatino Linotype" charset="0"/>
              <a:ea typeface="Palatino Linotype" charset="0"/>
              <a:cs typeface="Palatino Linotype" charset="0"/>
            </a:endParaRPr>
          </a:p>
        </p:txBody>
      </p:sp>
      <p:sp>
        <p:nvSpPr>
          <p:cNvPr id="10" name="TextBox 9"/>
          <p:cNvSpPr txBox="1">
            <a:spLocks noChangeArrowheads="1"/>
          </p:cNvSpPr>
          <p:nvPr/>
        </p:nvSpPr>
        <p:spPr bwMode="auto">
          <a:xfrm>
            <a:off x="5394960" y="1877559"/>
            <a:ext cx="2895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i="1">
                <a:solidFill>
                  <a:srgbClr val="0000FF"/>
                </a:solidFill>
                <a:latin typeface="Palatino Linotype" charset="0"/>
                <a:ea typeface="Palatino Linotype" charset="0"/>
                <a:cs typeface="Palatino Linotype" charset="0"/>
              </a:rPr>
              <a:t>angular momentum</a:t>
            </a:r>
            <a:endParaRPr lang="en-US" altLang="en-US" sz="1800">
              <a:latin typeface="Palatino Linotype" charset="0"/>
              <a:ea typeface="Palatino Linotype" charset="0"/>
              <a:cs typeface="Palatino Linotype" charset="0"/>
            </a:endParaRPr>
          </a:p>
        </p:txBody>
      </p:sp>
      <p:graphicFrame>
        <p:nvGraphicFramePr>
          <p:cNvPr id="11" name="Object 4"/>
          <p:cNvGraphicFramePr>
            <a:graphicFrameLocks noChangeAspect="1"/>
          </p:cNvGraphicFramePr>
          <p:nvPr>
            <p:extLst>
              <p:ext uri="{D42A27DB-BD31-4B8C-83A1-F6EECF244321}">
                <p14:modId xmlns:p14="http://schemas.microsoft.com/office/powerpoint/2010/main" val="2716623727"/>
              </p:ext>
            </p:extLst>
          </p:nvPr>
        </p:nvGraphicFramePr>
        <p:xfrm>
          <a:off x="5979160" y="2919336"/>
          <a:ext cx="1279525" cy="436563"/>
        </p:xfrm>
        <a:graphic>
          <a:graphicData uri="http://schemas.openxmlformats.org/presentationml/2006/ole">
            <mc:AlternateContent xmlns:mc="http://schemas.openxmlformats.org/markup-compatibility/2006">
              <mc:Choice xmlns:v="urn:schemas-microsoft-com:vml" Requires="v">
                <p:oleObj spid="_x0000_s1144" name="Equation" r:id="rId7" imgW="596900" imgH="203200" progId="Equation.DSMT4">
                  <p:embed/>
                </p:oleObj>
              </mc:Choice>
              <mc:Fallback>
                <p:oleObj name="Equation" r:id="rId7" imgW="596900" imgH="203200" progId="Equation.DSMT4">
                  <p:embed/>
                  <p:pic>
                    <p:nvPicPr>
                      <p:cNvPr id="11"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9160" y="2919336"/>
                        <a:ext cx="1279525" cy="43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 name="TextBox 9">
            <a:extLst>
              <a:ext uri="{FF2B5EF4-FFF2-40B4-BE49-F238E27FC236}">
                <a16:creationId xmlns:a16="http://schemas.microsoft.com/office/drawing/2014/main" id="{5DD25F98-2E8C-014F-93B2-9418DA8E2DEF}"/>
              </a:ext>
            </a:extLst>
          </p:cNvPr>
          <p:cNvSpPr txBox="1">
            <a:spLocks noChangeArrowheads="1"/>
          </p:cNvSpPr>
          <p:nvPr/>
        </p:nvSpPr>
        <p:spPr bwMode="auto">
          <a:xfrm>
            <a:off x="225706" y="3722639"/>
            <a:ext cx="86925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latin typeface="Palatino Linotype" charset="0"/>
                <a:ea typeface="Palatino Linotype" charset="0"/>
                <a:cs typeface="Palatino Linotype" charset="0"/>
              </a:rPr>
              <a:t>For momentum, if all the </a:t>
            </a:r>
            <a:r>
              <a:rPr lang="en-US" altLang="en-US" sz="2000" i="1" dirty="0">
                <a:solidFill>
                  <a:srgbClr val="FF0000"/>
                </a:solidFill>
                <a:latin typeface="Palatino Linotype" charset="0"/>
                <a:ea typeface="Palatino Linotype" charset="0"/>
                <a:cs typeface="Palatino Linotype" charset="0"/>
              </a:rPr>
              <a:t>forces </a:t>
            </a:r>
            <a:r>
              <a:rPr lang="en-US" altLang="en-US" sz="2000" dirty="0">
                <a:latin typeface="Palatino Linotype" charset="0"/>
                <a:ea typeface="Palatino Linotype" charset="0"/>
                <a:cs typeface="Palatino Linotype" charset="0"/>
              </a:rPr>
              <a:t>acting on a group of particles are zero or are </a:t>
            </a:r>
            <a:r>
              <a:rPr lang="en-US" altLang="en-US" sz="2000" i="1" dirty="0">
                <a:solidFill>
                  <a:srgbClr val="FF0000"/>
                </a:solidFill>
                <a:latin typeface="Palatino Linotype" charset="0"/>
                <a:ea typeface="Palatino Linotype" charset="0"/>
                <a:cs typeface="Palatino Linotype" charset="0"/>
              </a:rPr>
              <a:t>internal </a:t>
            </a:r>
            <a:r>
              <a:rPr lang="en-US" altLang="en-US" sz="2000" dirty="0">
                <a:latin typeface="Palatino Linotype" charset="0"/>
                <a:ea typeface="Palatino Linotype" charset="0"/>
                <a:cs typeface="Palatino Linotype" charset="0"/>
              </a:rPr>
              <a:t>to the system, </a:t>
            </a:r>
            <a:r>
              <a:rPr lang="en-US" altLang="en-US" sz="2000" i="1" dirty="0">
                <a:solidFill>
                  <a:srgbClr val="0000FF"/>
                </a:solidFill>
                <a:latin typeface="Palatino Linotype" charset="0"/>
                <a:ea typeface="Palatino Linotype" charset="0"/>
                <a:cs typeface="Palatino Linotype" charset="0"/>
              </a:rPr>
              <a:t>momentum </a:t>
            </a:r>
            <a:r>
              <a:rPr lang="en-US" altLang="en-US" sz="2000" dirty="0">
                <a:solidFill>
                  <a:srgbClr val="FF0000"/>
                </a:solidFill>
                <a:latin typeface="Palatino Linotype" charset="0"/>
                <a:ea typeface="Palatino Linotype" charset="0"/>
                <a:cs typeface="Palatino Linotype" charset="0"/>
              </a:rPr>
              <a:t>is said to be conserved</a:t>
            </a:r>
            <a:r>
              <a:rPr lang="en-US" altLang="en-US" sz="2000" dirty="0">
                <a:latin typeface="Palatino Linotype" charset="0"/>
                <a:ea typeface="Palatino Linotype" charset="0"/>
                <a:cs typeface="Palatino Linotype" charset="0"/>
              </a:rPr>
              <a:t>.  </a:t>
            </a:r>
          </a:p>
        </p:txBody>
      </p:sp>
      <p:sp>
        <p:nvSpPr>
          <p:cNvPr id="13" name="TextBox 12">
            <a:extLst>
              <a:ext uri="{FF2B5EF4-FFF2-40B4-BE49-F238E27FC236}">
                <a16:creationId xmlns:a16="http://schemas.microsoft.com/office/drawing/2014/main" id="{6739D049-C207-7F46-8C27-10277186DD5D}"/>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Tree>
    <p:extLst>
      <p:ext uri="{BB962C8B-B14F-4D97-AF65-F5344CB8AC3E}">
        <p14:creationId xmlns:p14="http://schemas.microsoft.com/office/powerpoint/2010/main" val="27277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ext Box 56"/>
          <p:cNvSpPr txBox="1">
            <a:spLocks/>
          </p:cNvSpPr>
          <p:nvPr/>
        </p:nvSpPr>
        <p:spPr bwMode="auto">
          <a:xfrm>
            <a:off x="170180" y="288019"/>
            <a:ext cx="8669020"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There is a lot</a:t>
            </a:r>
            <a:r>
              <a:rPr lang="en-US" sz="2000" dirty="0">
                <a:latin typeface="Apple Chancery"/>
                <a:cs typeface="Apple Chancery"/>
              </a:rPr>
              <a:t> </a:t>
            </a:r>
            <a:r>
              <a:rPr lang="en-US" sz="2000" dirty="0">
                <a:latin typeface="Times New Roman"/>
                <a:cs typeface="Times New Roman"/>
              </a:rPr>
              <a:t>here.  To make life easier, we are going to go after these ideas in pieces.</a:t>
            </a:r>
            <a:endParaRPr lang="en-US" sz="2000" dirty="0">
              <a:solidFill>
                <a:schemeClr val="tx1"/>
              </a:solidFill>
              <a:latin typeface="Times New Roman"/>
              <a:cs typeface="Times New Roman"/>
            </a:endParaRP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
        <p:nvSpPr>
          <p:cNvPr id="6" name="Text Box 56"/>
          <p:cNvSpPr txBox="1">
            <a:spLocks/>
          </p:cNvSpPr>
          <p:nvPr/>
        </p:nvSpPr>
        <p:spPr bwMode="auto">
          <a:xfrm>
            <a:off x="424180" y="1162345"/>
            <a:ext cx="4808220"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 </a:t>
            </a:r>
            <a:r>
              <a:rPr lang="en-US" sz="2000" dirty="0">
                <a:latin typeface="Times New Roman"/>
                <a:cs typeface="Times New Roman"/>
              </a:rPr>
              <a:t>A point mass </a:t>
            </a:r>
            <a:r>
              <a:rPr lang="en-US" sz="2000" i="1" dirty="0">
                <a:solidFill>
                  <a:srgbClr val="FF0000"/>
                </a:solidFill>
                <a:latin typeface="Times New Roman"/>
                <a:cs typeface="Times New Roman"/>
              </a:rPr>
              <a:t>m</a:t>
            </a:r>
            <a:r>
              <a:rPr lang="en-US" sz="2000" dirty="0">
                <a:latin typeface="Times New Roman"/>
                <a:cs typeface="Times New Roman"/>
              </a:rPr>
              <a:t> moves with velocity </a:t>
            </a:r>
            <a:r>
              <a:rPr lang="en-US" sz="2000" i="1" dirty="0">
                <a:solidFill>
                  <a:srgbClr val="FF0000"/>
                </a:solidFill>
                <a:latin typeface="Times New Roman"/>
                <a:cs typeface="Times New Roman"/>
              </a:rPr>
              <a:t>v</a:t>
            </a:r>
            <a:r>
              <a:rPr lang="en-US" sz="2000" dirty="0">
                <a:latin typeface="Times New Roman"/>
                <a:cs typeface="Times New Roman"/>
              </a:rPr>
              <a:t> in a circular path of radius </a:t>
            </a:r>
            <a:r>
              <a:rPr lang="en-US" sz="2000" i="1" dirty="0">
                <a:solidFill>
                  <a:srgbClr val="FF0000"/>
                </a:solidFill>
                <a:latin typeface="Times New Roman"/>
                <a:cs typeface="Times New Roman"/>
              </a:rPr>
              <a:t>R</a:t>
            </a:r>
            <a:r>
              <a:rPr lang="en-US" sz="2000" dirty="0">
                <a:latin typeface="Times New Roman"/>
                <a:cs typeface="Times New Roman"/>
              </a:rPr>
              <a:t>.  Determine its </a:t>
            </a:r>
            <a:r>
              <a:rPr lang="en-US" sz="2000" i="1" dirty="0">
                <a:solidFill>
                  <a:srgbClr val="0000FF"/>
                </a:solidFill>
                <a:latin typeface="Times New Roman"/>
                <a:cs typeface="Times New Roman"/>
              </a:rPr>
              <a:t>angular momentum </a:t>
            </a:r>
            <a:r>
              <a:rPr lang="en-US" sz="2000" dirty="0">
                <a:latin typeface="Times New Roman"/>
                <a:cs typeface="Times New Roman"/>
              </a:rPr>
              <a:t>using:</a:t>
            </a:r>
            <a:endParaRPr lang="en-US" sz="2000" dirty="0">
              <a:solidFill>
                <a:srgbClr val="0000FF"/>
              </a:solidFill>
              <a:latin typeface="Times New Roman"/>
              <a:cs typeface="Times New Roman"/>
            </a:endParaRPr>
          </a:p>
        </p:txBody>
      </p:sp>
      <p:sp>
        <p:nvSpPr>
          <p:cNvPr id="7" name="Text Box 56"/>
          <p:cNvSpPr txBox="1">
            <a:spLocks/>
          </p:cNvSpPr>
          <p:nvPr/>
        </p:nvSpPr>
        <p:spPr bwMode="auto">
          <a:xfrm>
            <a:off x="767080" y="2381545"/>
            <a:ext cx="357632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Translational parameters:</a:t>
            </a:r>
            <a:endParaRPr lang="en-US" sz="2000" dirty="0">
              <a:solidFill>
                <a:srgbClr val="0000FF"/>
              </a:solidFill>
              <a:latin typeface="Times New Roman"/>
              <a:cs typeface="Times New Roman"/>
            </a:endParaRPr>
          </a:p>
        </p:txBody>
      </p:sp>
      <p:sp>
        <p:nvSpPr>
          <p:cNvPr id="15" name="Text Box 56"/>
          <p:cNvSpPr txBox="1">
            <a:spLocks/>
          </p:cNvSpPr>
          <p:nvPr/>
        </p:nvSpPr>
        <p:spPr bwMode="auto">
          <a:xfrm>
            <a:off x="767080" y="4049066"/>
            <a:ext cx="357632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Rotational parameters:</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474980" y="5796608"/>
            <a:ext cx="838962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Note: </a:t>
            </a:r>
            <a:r>
              <a:rPr lang="en-US" sz="2000" dirty="0">
                <a:solidFill>
                  <a:schemeClr val="tx1"/>
                </a:solidFill>
                <a:latin typeface="Times New Roman"/>
                <a:cs typeface="Times New Roman"/>
              </a:rPr>
              <a:t>the </a:t>
            </a:r>
            <a:r>
              <a:rPr lang="en-US" sz="2000" i="1" dirty="0">
                <a:solidFill>
                  <a:srgbClr val="FF0000"/>
                </a:solidFill>
                <a:latin typeface="Times New Roman"/>
                <a:cs typeface="Times New Roman"/>
              </a:rPr>
              <a:t>direction</a:t>
            </a:r>
            <a:r>
              <a:rPr lang="en-US" sz="2000" dirty="0">
                <a:solidFill>
                  <a:srgbClr val="FF0000"/>
                </a:solidFill>
                <a:latin typeface="Times New Roman"/>
                <a:cs typeface="Times New Roman"/>
              </a:rPr>
              <a:t> </a:t>
            </a:r>
            <a:r>
              <a:rPr lang="en-US" sz="2000" dirty="0">
                <a:solidFill>
                  <a:schemeClr val="tx1"/>
                </a:solidFill>
                <a:latin typeface="Times New Roman"/>
                <a:cs typeface="Times New Roman"/>
              </a:rPr>
              <a:t>of the </a:t>
            </a:r>
            <a:r>
              <a:rPr lang="en-US" sz="2000" i="1" dirty="0">
                <a:solidFill>
                  <a:srgbClr val="0000FF"/>
                </a:solidFill>
                <a:latin typeface="Times New Roman"/>
                <a:cs typeface="Times New Roman"/>
              </a:rPr>
              <a:t>angular momentum </a:t>
            </a:r>
            <a:r>
              <a:rPr lang="en-US" sz="2000" dirty="0">
                <a:solidFill>
                  <a:schemeClr val="tx1"/>
                </a:solidFill>
                <a:latin typeface="Times New Roman"/>
                <a:cs typeface="Times New Roman"/>
              </a:rPr>
              <a:t>is </a:t>
            </a:r>
            <a:r>
              <a:rPr lang="en-US" sz="2000" i="1" dirty="0">
                <a:solidFill>
                  <a:schemeClr val="tx1"/>
                </a:solidFill>
                <a:latin typeface="Times New Roman"/>
                <a:cs typeface="Times New Roman"/>
              </a:rPr>
              <a:t>perpendicular to the plane of the motion </a:t>
            </a:r>
            <a:r>
              <a:rPr lang="en-US" sz="2000" dirty="0">
                <a:solidFill>
                  <a:schemeClr val="tx1"/>
                </a:solidFill>
                <a:latin typeface="Times New Roman"/>
                <a:cs typeface="Times New Roman"/>
              </a:rPr>
              <a:t>(</a:t>
            </a:r>
            <a:r>
              <a:rPr lang="en-US" sz="2000" i="1" dirty="0">
                <a:solidFill>
                  <a:schemeClr val="tx1"/>
                </a:solidFill>
                <a:latin typeface="Times New Roman"/>
                <a:cs typeface="Times New Roman"/>
              </a:rPr>
              <a:t>     </a:t>
            </a:r>
            <a:r>
              <a:rPr lang="en-US" sz="2000" dirty="0">
                <a:solidFill>
                  <a:schemeClr val="tx1"/>
                </a:solidFill>
                <a:latin typeface="Times New Roman"/>
                <a:cs typeface="Times New Roman"/>
              </a:rPr>
              <a:t>direction), as would be expected of a </a:t>
            </a:r>
            <a:r>
              <a:rPr lang="en-US" sz="2000" dirty="0">
                <a:solidFill>
                  <a:srgbClr val="FF0000"/>
                </a:solidFill>
                <a:latin typeface="Times New Roman"/>
                <a:cs typeface="Times New Roman"/>
              </a:rPr>
              <a:t>counterclockwise rotation</a:t>
            </a:r>
            <a:r>
              <a:rPr lang="en-US" sz="2000" dirty="0">
                <a:solidFill>
                  <a:schemeClr val="tx1"/>
                </a:solidFill>
                <a:latin typeface="Times New Roman"/>
                <a:cs typeface="Times New Roman"/>
              </a:rPr>
              <a:t>.</a:t>
            </a:r>
            <a:endParaRPr lang="en-US" sz="2000" dirty="0">
              <a:solidFill>
                <a:srgbClr val="0000FF"/>
              </a:solidFill>
              <a:latin typeface="Times New Roman"/>
              <a:cs typeface="Times New Roman"/>
            </a:endParaRPr>
          </a:p>
        </p:txBody>
      </p:sp>
      <p:graphicFrame>
        <p:nvGraphicFramePr>
          <p:cNvPr id="19" name="Object 5"/>
          <p:cNvGraphicFramePr>
            <a:graphicFrameLocks noChangeAspect="1"/>
          </p:cNvGraphicFramePr>
          <p:nvPr/>
        </p:nvGraphicFramePr>
        <p:xfrm>
          <a:off x="1732577" y="6090563"/>
          <a:ext cx="371475" cy="349250"/>
        </p:xfrm>
        <a:graphic>
          <a:graphicData uri="http://schemas.openxmlformats.org/presentationml/2006/ole">
            <mc:AlternateContent xmlns:mc="http://schemas.openxmlformats.org/markup-compatibility/2006">
              <mc:Choice xmlns:v="urn:schemas-microsoft-com:vml" Requires="v">
                <p:oleObj spid="_x0000_s17812" name="Equation" r:id="rId4" imgW="215900" imgH="203200" progId="Equation.DSMT4">
                  <p:embed/>
                </p:oleObj>
              </mc:Choice>
              <mc:Fallback>
                <p:oleObj name="Equation" r:id="rId4" imgW="215900" imgH="203200" progId="Equation.DSMT4">
                  <p:embed/>
                  <p:pic>
                    <p:nvPicPr>
                      <p:cNvPr id="19" name="Object 5"/>
                      <p:cNvPicPr>
                        <a:picLocks noChangeAspect="1" noChangeArrowheads="1"/>
                      </p:cNvPicPr>
                      <p:nvPr/>
                    </p:nvPicPr>
                    <p:blipFill>
                      <a:blip r:embed="rId5"/>
                      <a:srcRect/>
                      <a:stretch>
                        <a:fillRect/>
                      </a:stretch>
                    </p:blipFill>
                    <p:spPr bwMode="auto">
                      <a:xfrm>
                        <a:off x="1732577" y="6090563"/>
                        <a:ext cx="371475" cy="349250"/>
                      </a:xfrm>
                      <a:prstGeom prst="rect">
                        <a:avLst/>
                      </a:prstGeom>
                      <a:noFill/>
                      <a:ln>
                        <a:noFill/>
                      </a:ln>
                      <a:effectLst/>
                    </p:spPr>
                  </p:pic>
                </p:oleObj>
              </mc:Fallback>
            </mc:AlternateContent>
          </a:graphicData>
        </a:graphic>
      </p:graphicFrame>
      <p:graphicFrame>
        <p:nvGraphicFramePr>
          <p:cNvPr id="20" name="Object 2"/>
          <p:cNvGraphicFramePr>
            <a:graphicFrameLocks noChangeAspect="1"/>
          </p:cNvGraphicFramePr>
          <p:nvPr/>
        </p:nvGraphicFramePr>
        <p:xfrm>
          <a:off x="7555544" y="2856841"/>
          <a:ext cx="1389387" cy="437221"/>
        </p:xfrm>
        <a:graphic>
          <a:graphicData uri="http://schemas.openxmlformats.org/presentationml/2006/ole">
            <mc:AlternateContent xmlns:mc="http://schemas.openxmlformats.org/markup-compatibility/2006">
              <mc:Choice xmlns:v="urn:schemas-microsoft-com:vml" Requires="v">
                <p:oleObj spid="_x0000_s17813" name="Equation" r:id="rId6" imgW="812800" imgH="254000" progId="Equation.DSMT4">
                  <p:embed/>
                </p:oleObj>
              </mc:Choice>
              <mc:Fallback>
                <p:oleObj name="Equation" r:id="rId6" imgW="812800" imgH="254000" progId="Equation.DSMT4">
                  <p:embed/>
                  <p:pic>
                    <p:nvPicPr>
                      <p:cNvPr id="20" name="Object 2"/>
                      <p:cNvPicPr>
                        <a:picLocks noChangeAspect="1" noChangeArrowheads="1"/>
                      </p:cNvPicPr>
                      <p:nvPr/>
                    </p:nvPicPr>
                    <p:blipFill>
                      <a:blip r:embed="rId7"/>
                      <a:srcRect/>
                      <a:stretch>
                        <a:fillRect/>
                      </a:stretch>
                    </p:blipFill>
                    <p:spPr bwMode="auto">
                      <a:xfrm>
                        <a:off x="7555544" y="2856841"/>
                        <a:ext cx="1389387" cy="437221"/>
                      </a:xfrm>
                      <a:prstGeom prst="rect">
                        <a:avLst/>
                      </a:prstGeom>
                      <a:noFill/>
                      <a:ln>
                        <a:noFill/>
                      </a:ln>
                      <a:effectLst/>
                    </p:spPr>
                  </p:pic>
                </p:oleObj>
              </mc:Fallback>
            </mc:AlternateContent>
          </a:graphicData>
        </a:graphic>
      </p:graphicFrame>
      <p:graphicFrame>
        <p:nvGraphicFramePr>
          <p:cNvPr id="26" name="Object 2"/>
          <p:cNvGraphicFramePr>
            <a:graphicFrameLocks noChangeAspect="1"/>
          </p:cNvGraphicFramePr>
          <p:nvPr/>
        </p:nvGraphicFramePr>
        <p:xfrm>
          <a:off x="7137564" y="1839682"/>
          <a:ext cx="731838" cy="411162"/>
        </p:xfrm>
        <a:graphic>
          <a:graphicData uri="http://schemas.openxmlformats.org/presentationml/2006/ole">
            <mc:AlternateContent xmlns:mc="http://schemas.openxmlformats.org/markup-compatibility/2006">
              <mc:Choice xmlns:v="urn:schemas-microsoft-com:vml" Requires="v">
                <p:oleObj spid="_x0000_s17814" name="Equation" r:id="rId8" imgW="520700" imgH="292100" progId="Equation.DSMT4">
                  <p:embed/>
                </p:oleObj>
              </mc:Choice>
              <mc:Fallback>
                <p:oleObj name="Equation" r:id="rId8" imgW="520700" imgH="292100" progId="Equation.DSMT4">
                  <p:embed/>
                  <p:pic>
                    <p:nvPicPr>
                      <p:cNvPr id="26" name="Object 2"/>
                      <p:cNvPicPr>
                        <a:picLocks noChangeAspect="1" noChangeArrowheads="1"/>
                      </p:cNvPicPr>
                      <p:nvPr/>
                    </p:nvPicPr>
                    <p:blipFill>
                      <a:blip r:embed="rId9"/>
                      <a:srcRect/>
                      <a:stretch>
                        <a:fillRect/>
                      </a:stretch>
                    </p:blipFill>
                    <p:spPr bwMode="auto">
                      <a:xfrm>
                        <a:off x="7137564" y="1839682"/>
                        <a:ext cx="731838" cy="4111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6"/>
          <p:cNvGraphicFramePr>
            <a:graphicFrameLocks noChangeAspect="1"/>
          </p:cNvGraphicFramePr>
          <p:nvPr/>
        </p:nvGraphicFramePr>
        <p:xfrm>
          <a:off x="2082800" y="3248025"/>
          <a:ext cx="2238375" cy="700088"/>
        </p:xfrm>
        <a:graphic>
          <a:graphicData uri="http://schemas.openxmlformats.org/presentationml/2006/ole">
            <mc:AlternateContent xmlns:mc="http://schemas.openxmlformats.org/markup-compatibility/2006">
              <mc:Choice xmlns:v="urn:schemas-microsoft-com:vml" Requires="v">
                <p:oleObj spid="_x0000_s17815" name="Equation" r:id="rId10" imgW="1257300" imgH="393700" progId="Equation.DSMT4">
                  <p:embed/>
                </p:oleObj>
              </mc:Choice>
              <mc:Fallback>
                <p:oleObj name="Equation" r:id="rId10" imgW="1257300" imgH="393700" progId="Equation.DSMT4">
                  <p:embed/>
                  <p:pic>
                    <p:nvPicPr>
                      <p:cNvPr id="27" name="Object 6"/>
                      <p:cNvPicPr>
                        <a:picLocks noChangeAspect="1" noChangeArrowheads="1"/>
                      </p:cNvPicPr>
                      <p:nvPr/>
                    </p:nvPicPr>
                    <p:blipFill>
                      <a:blip r:embed="rId11"/>
                      <a:srcRect/>
                      <a:stretch>
                        <a:fillRect/>
                      </a:stretch>
                    </p:blipFill>
                    <p:spPr bwMode="auto">
                      <a:xfrm>
                        <a:off x="2082800" y="3248025"/>
                        <a:ext cx="2238375" cy="700088"/>
                      </a:xfrm>
                      <a:prstGeom prst="rect">
                        <a:avLst/>
                      </a:prstGeom>
                      <a:noFill/>
                      <a:ln>
                        <a:noFill/>
                      </a:ln>
                      <a:effectLst/>
                    </p:spPr>
                  </p:pic>
                </p:oleObj>
              </mc:Fallback>
            </mc:AlternateContent>
          </a:graphicData>
        </a:graphic>
      </p:graphicFrame>
      <p:graphicFrame>
        <p:nvGraphicFramePr>
          <p:cNvPr id="28" name="Object 6"/>
          <p:cNvGraphicFramePr>
            <a:graphicFrameLocks noChangeAspect="1"/>
          </p:cNvGraphicFramePr>
          <p:nvPr/>
        </p:nvGraphicFramePr>
        <p:xfrm>
          <a:off x="2082800" y="2797175"/>
          <a:ext cx="1198563" cy="496887"/>
        </p:xfrm>
        <a:graphic>
          <a:graphicData uri="http://schemas.openxmlformats.org/presentationml/2006/ole">
            <mc:AlternateContent xmlns:mc="http://schemas.openxmlformats.org/markup-compatibility/2006">
              <mc:Choice xmlns:v="urn:schemas-microsoft-com:vml" Requires="v">
                <p:oleObj spid="_x0000_s17816" name="Equation" r:id="rId12" imgW="673100" imgH="279400" progId="Equation.DSMT4">
                  <p:embed/>
                </p:oleObj>
              </mc:Choice>
              <mc:Fallback>
                <p:oleObj name="Equation" r:id="rId12" imgW="673100" imgH="279400" progId="Equation.DSMT4">
                  <p:embed/>
                  <p:pic>
                    <p:nvPicPr>
                      <p:cNvPr id="28" name="Object 6"/>
                      <p:cNvPicPr>
                        <a:picLocks noChangeAspect="1" noChangeArrowheads="1"/>
                      </p:cNvPicPr>
                      <p:nvPr/>
                    </p:nvPicPr>
                    <p:blipFill>
                      <a:blip r:embed="rId13"/>
                      <a:srcRect/>
                      <a:stretch>
                        <a:fillRect/>
                      </a:stretch>
                    </p:blipFill>
                    <p:spPr bwMode="auto">
                      <a:xfrm>
                        <a:off x="2082800" y="2797175"/>
                        <a:ext cx="1198563" cy="496887"/>
                      </a:xfrm>
                      <a:prstGeom prst="rect">
                        <a:avLst/>
                      </a:prstGeom>
                      <a:noFill/>
                      <a:ln>
                        <a:noFill/>
                      </a:ln>
                      <a:effectLst/>
                    </p:spPr>
                  </p:pic>
                </p:oleObj>
              </mc:Fallback>
            </mc:AlternateContent>
          </a:graphicData>
        </a:graphic>
      </p:graphicFrame>
      <p:graphicFrame>
        <p:nvGraphicFramePr>
          <p:cNvPr id="29" name="Object 5"/>
          <p:cNvGraphicFramePr>
            <a:graphicFrameLocks noChangeAspect="1"/>
          </p:cNvGraphicFramePr>
          <p:nvPr/>
        </p:nvGraphicFramePr>
        <p:xfrm>
          <a:off x="3135313" y="4554242"/>
          <a:ext cx="788988" cy="284162"/>
        </p:xfrm>
        <a:graphic>
          <a:graphicData uri="http://schemas.openxmlformats.org/presentationml/2006/ole">
            <mc:AlternateContent xmlns:mc="http://schemas.openxmlformats.org/markup-compatibility/2006">
              <mc:Choice xmlns:v="urn:schemas-microsoft-com:vml" Requires="v">
                <p:oleObj spid="_x0000_s17817" name="Equation" r:id="rId14" imgW="457200" imgH="165100" progId="Equation.DSMT4">
                  <p:embed/>
                </p:oleObj>
              </mc:Choice>
              <mc:Fallback>
                <p:oleObj name="Equation" r:id="rId14" imgW="457200" imgH="165100" progId="Equation.DSMT4">
                  <p:embed/>
                  <p:pic>
                    <p:nvPicPr>
                      <p:cNvPr id="29" name="Object 5"/>
                      <p:cNvPicPr>
                        <a:picLocks noChangeAspect="1" noChangeArrowheads="1"/>
                      </p:cNvPicPr>
                      <p:nvPr/>
                    </p:nvPicPr>
                    <p:blipFill>
                      <a:blip r:embed="rId15"/>
                      <a:srcRect/>
                      <a:stretch>
                        <a:fillRect/>
                      </a:stretch>
                    </p:blipFill>
                    <p:spPr bwMode="auto">
                      <a:xfrm>
                        <a:off x="3135313" y="4554242"/>
                        <a:ext cx="788988" cy="284162"/>
                      </a:xfrm>
                      <a:prstGeom prst="rect">
                        <a:avLst/>
                      </a:prstGeom>
                      <a:noFill/>
                      <a:ln>
                        <a:noFill/>
                      </a:ln>
                      <a:effectLst/>
                    </p:spPr>
                  </p:pic>
                </p:oleObj>
              </mc:Fallback>
            </mc:AlternateContent>
          </a:graphicData>
        </a:graphic>
      </p:graphicFrame>
      <p:graphicFrame>
        <p:nvGraphicFramePr>
          <p:cNvPr id="30" name="Object 5"/>
          <p:cNvGraphicFramePr>
            <a:graphicFrameLocks noChangeAspect="1"/>
          </p:cNvGraphicFramePr>
          <p:nvPr/>
        </p:nvGraphicFramePr>
        <p:xfrm>
          <a:off x="3135313" y="4793954"/>
          <a:ext cx="1709738" cy="941388"/>
        </p:xfrm>
        <a:graphic>
          <a:graphicData uri="http://schemas.openxmlformats.org/presentationml/2006/ole">
            <mc:AlternateContent xmlns:mc="http://schemas.openxmlformats.org/markup-compatibility/2006">
              <mc:Choice xmlns:v="urn:schemas-microsoft-com:vml" Requires="v">
                <p:oleObj spid="_x0000_s17818" name="Equation" r:id="rId16" imgW="990600" imgH="546100" progId="Equation.DSMT4">
                  <p:embed/>
                </p:oleObj>
              </mc:Choice>
              <mc:Fallback>
                <p:oleObj name="Equation" r:id="rId16" imgW="990600" imgH="546100" progId="Equation.DSMT4">
                  <p:embed/>
                  <p:pic>
                    <p:nvPicPr>
                      <p:cNvPr id="30" name="Object 5"/>
                      <p:cNvPicPr>
                        <a:picLocks noChangeAspect="1" noChangeArrowheads="1"/>
                      </p:cNvPicPr>
                      <p:nvPr/>
                    </p:nvPicPr>
                    <p:blipFill>
                      <a:blip r:embed="rId17"/>
                      <a:srcRect/>
                      <a:stretch>
                        <a:fillRect/>
                      </a:stretch>
                    </p:blipFill>
                    <p:spPr bwMode="auto">
                      <a:xfrm>
                        <a:off x="3135313" y="4793954"/>
                        <a:ext cx="1709738" cy="941388"/>
                      </a:xfrm>
                      <a:prstGeom prst="rect">
                        <a:avLst/>
                      </a:prstGeom>
                      <a:noFill/>
                      <a:ln>
                        <a:noFill/>
                      </a:ln>
                      <a:effectLst/>
                    </p:spPr>
                  </p:pic>
                </p:oleObj>
              </mc:Fallback>
            </mc:AlternateContent>
          </a:graphicData>
        </a:graphic>
      </p:graphicFrame>
      <p:sp>
        <p:nvSpPr>
          <p:cNvPr id="2" name="Oval 1"/>
          <p:cNvSpPr/>
          <p:nvPr/>
        </p:nvSpPr>
        <p:spPr>
          <a:xfrm>
            <a:off x="4978400" y="1511300"/>
            <a:ext cx="3886200" cy="1473200"/>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829956" y="1839682"/>
            <a:ext cx="2184749" cy="828206"/>
          </a:xfrm>
          <a:prstGeom prst="ellipse">
            <a:avLst/>
          </a:prstGeom>
          <a:noFill/>
          <a:ln w="12700" cmpd="sng">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flipV="1">
            <a:off x="6921500" y="977900"/>
            <a:ext cx="0" cy="1270000"/>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7073900" y="825500"/>
            <a:ext cx="0" cy="571500"/>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2"/>
          <p:cNvGraphicFramePr>
            <a:graphicFrameLocks noChangeAspect="1"/>
          </p:cNvGraphicFramePr>
          <p:nvPr/>
        </p:nvGraphicFramePr>
        <p:xfrm>
          <a:off x="6599389" y="1165224"/>
          <a:ext cx="255436" cy="346075"/>
        </p:xfrm>
        <a:graphic>
          <a:graphicData uri="http://schemas.openxmlformats.org/presentationml/2006/ole">
            <mc:AlternateContent xmlns:mc="http://schemas.openxmlformats.org/markup-compatibility/2006">
              <mc:Choice xmlns:v="urn:schemas-microsoft-com:vml" Requires="v">
                <p:oleObj spid="_x0000_s17819" name="Equation" r:id="rId18" imgW="139700" imgH="190500" progId="Equation.DSMT4">
                  <p:embed/>
                </p:oleObj>
              </mc:Choice>
              <mc:Fallback>
                <p:oleObj name="Equation" r:id="rId18" imgW="139700" imgH="190500" progId="Equation.DSMT4">
                  <p:embed/>
                  <p:pic>
                    <p:nvPicPr>
                      <p:cNvPr id="35" name="Object 2"/>
                      <p:cNvPicPr>
                        <a:picLocks noChangeAspect="1" noChangeArrowheads="1"/>
                      </p:cNvPicPr>
                      <p:nvPr/>
                    </p:nvPicPr>
                    <p:blipFill>
                      <a:blip r:embed="rId19"/>
                      <a:srcRect/>
                      <a:stretch>
                        <a:fillRect/>
                      </a:stretch>
                    </p:blipFill>
                    <p:spPr bwMode="auto">
                      <a:xfrm>
                        <a:off x="6599389" y="1165224"/>
                        <a:ext cx="255436" cy="346075"/>
                      </a:xfrm>
                      <a:prstGeom prst="rect">
                        <a:avLst/>
                      </a:prstGeom>
                      <a:noFill/>
                      <a:ln>
                        <a:noFill/>
                      </a:ln>
                      <a:effectLst/>
                    </p:spPr>
                  </p:pic>
                </p:oleObj>
              </mc:Fallback>
            </mc:AlternateContent>
          </a:graphicData>
        </a:graphic>
      </p:graphicFrame>
      <p:graphicFrame>
        <p:nvGraphicFramePr>
          <p:cNvPr id="36" name="Object 2"/>
          <p:cNvGraphicFramePr>
            <a:graphicFrameLocks noChangeAspect="1"/>
          </p:cNvGraphicFramePr>
          <p:nvPr/>
        </p:nvGraphicFramePr>
        <p:xfrm>
          <a:off x="7127875" y="969963"/>
          <a:ext cx="277813" cy="322262"/>
        </p:xfrm>
        <a:graphic>
          <a:graphicData uri="http://schemas.openxmlformats.org/presentationml/2006/ole">
            <mc:AlternateContent xmlns:mc="http://schemas.openxmlformats.org/markup-compatibility/2006">
              <mc:Choice xmlns:v="urn:schemas-microsoft-com:vml" Requires="v">
                <p:oleObj spid="_x0000_s17820" name="Equation" r:id="rId20" imgW="152400" imgH="177800" progId="Equation.DSMT4">
                  <p:embed/>
                </p:oleObj>
              </mc:Choice>
              <mc:Fallback>
                <p:oleObj name="Equation" r:id="rId20" imgW="152400" imgH="177800" progId="Equation.DSMT4">
                  <p:embed/>
                  <p:pic>
                    <p:nvPicPr>
                      <p:cNvPr id="36" name="Object 2"/>
                      <p:cNvPicPr>
                        <a:picLocks noChangeAspect="1" noChangeArrowheads="1"/>
                      </p:cNvPicPr>
                      <p:nvPr/>
                    </p:nvPicPr>
                    <p:blipFill>
                      <a:blip r:embed="rId21"/>
                      <a:srcRect/>
                      <a:stretch>
                        <a:fillRect/>
                      </a:stretch>
                    </p:blipFill>
                    <p:spPr bwMode="auto">
                      <a:xfrm>
                        <a:off x="7127875" y="969963"/>
                        <a:ext cx="277813" cy="322262"/>
                      </a:xfrm>
                      <a:prstGeom prst="rect">
                        <a:avLst/>
                      </a:prstGeom>
                      <a:noFill/>
                      <a:ln>
                        <a:noFill/>
                      </a:ln>
                      <a:effectLst/>
                    </p:spPr>
                  </p:pic>
                </p:oleObj>
              </mc:Fallback>
            </mc:AlternateContent>
          </a:graphicData>
        </a:graphic>
      </p:graphicFrame>
      <p:cxnSp>
        <p:nvCxnSpPr>
          <p:cNvPr id="37" name="Straight Arrow Connector 36"/>
          <p:cNvCxnSpPr>
            <a:endCxn id="31" idx="5"/>
          </p:cNvCxnSpPr>
          <p:nvPr/>
        </p:nvCxnSpPr>
        <p:spPr>
          <a:xfrm>
            <a:off x="6921500" y="2260600"/>
            <a:ext cx="773256" cy="286000"/>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9" name="Object 2"/>
          <p:cNvGraphicFramePr>
            <a:graphicFrameLocks noChangeAspect="1"/>
          </p:cNvGraphicFramePr>
          <p:nvPr/>
        </p:nvGraphicFramePr>
        <p:xfrm>
          <a:off x="7019925" y="2368550"/>
          <a:ext cx="277813" cy="276225"/>
        </p:xfrm>
        <a:graphic>
          <a:graphicData uri="http://schemas.openxmlformats.org/presentationml/2006/ole">
            <mc:AlternateContent xmlns:mc="http://schemas.openxmlformats.org/markup-compatibility/2006">
              <mc:Choice xmlns:v="urn:schemas-microsoft-com:vml" Requires="v">
                <p:oleObj spid="_x0000_s17821" name="Equation" r:id="rId22" imgW="152400" imgH="152400" progId="Equation.DSMT4">
                  <p:embed/>
                </p:oleObj>
              </mc:Choice>
              <mc:Fallback>
                <p:oleObj name="Equation" r:id="rId22" imgW="152400" imgH="152400" progId="Equation.DSMT4">
                  <p:embed/>
                  <p:pic>
                    <p:nvPicPr>
                      <p:cNvPr id="39" name="Object 2"/>
                      <p:cNvPicPr>
                        <a:picLocks noChangeAspect="1" noChangeArrowheads="1"/>
                      </p:cNvPicPr>
                      <p:nvPr/>
                    </p:nvPicPr>
                    <p:blipFill>
                      <a:blip r:embed="rId23"/>
                      <a:srcRect/>
                      <a:stretch>
                        <a:fillRect/>
                      </a:stretch>
                    </p:blipFill>
                    <p:spPr bwMode="auto">
                      <a:xfrm>
                        <a:off x="7019925" y="2368550"/>
                        <a:ext cx="277813" cy="276225"/>
                      </a:xfrm>
                      <a:prstGeom prst="rect">
                        <a:avLst/>
                      </a:prstGeom>
                      <a:noFill/>
                      <a:ln>
                        <a:noFill/>
                      </a:ln>
                      <a:effectLst/>
                    </p:spPr>
                  </p:pic>
                </p:oleObj>
              </mc:Fallback>
            </mc:AlternateContent>
          </a:graphicData>
        </a:graphic>
      </p:graphicFrame>
      <p:cxnSp>
        <p:nvCxnSpPr>
          <p:cNvPr id="41" name="Straight Arrow Connector 40"/>
          <p:cNvCxnSpPr/>
          <p:nvPr/>
        </p:nvCxnSpPr>
        <p:spPr>
          <a:xfrm flipV="1">
            <a:off x="7696344" y="2178300"/>
            <a:ext cx="762622" cy="368300"/>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2"/>
          <p:cNvGraphicFramePr>
            <a:graphicFrameLocks noChangeAspect="1"/>
          </p:cNvGraphicFramePr>
          <p:nvPr/>
        </p:nvGraphicFramePr>
        <p:xfrm>
          <a:off x="7686503" y="2529681"/>
          <a:ext cx="300038" cy="230188"/>
        </p:xfrm>
        <a:graphic>
          <a:graphicData uri="http://schemas.openxmlformats.org/presentationml/2006/ole">
            <mc:AlternateContent xmlns:mc="http://schemas.openxmlformats.org/markup-compatibility/2006">
              <mc:Choice xmlns:v="urn:schemas-microsoft-com:vml" Requires="v">
                <p:oleObj spid="_x0000_s17822" name="Equation" r:id="rId24" imgW="165100" imgH="127000" progId="Equation.DSMT4">
                  <p:embed/>
                </p:oleObj>
              </mc:Choice>
              <mc:Fallback>
                <p:oleObj name="Equation" r:id="rId24" imgW="165100" imgH="127000" progId="Equation.DSMT4">
                  <p:embed/>
                  <p:pic>
                    <p:nvPicPr>
                      <p:cNvPr id="44" name="Object 2"/>
                      <p:cNvPicPr>
                        <a:picLocks noChangeAspect="1" noChangeArrowheads="1"/>
                      </p:cNvPicPr>
                      <p:nvPr/>
                    </p:nvPicPr>
                    <p:blipFill>
                      <a:blip r:embed="rId25"/>
                      <a:srcRect/>
                      <a:stretch>
                        <a:fillRect/>
                      </a:stretch>
                    </p:blipFill>
                    <p:spPr bwMode="auto">
                      <a:xfrm>
                        <a:off x="7686503" y="2529681"/>
                        <a:ext cx="300038" cy="230188"/>
                      </a:xfrm>
                      <a:prstGeom prst="rect">
                        <a:avLst/>
                      </a:prstGeom>
                      <a:noFill/>
                      <a:ln>
                        <a:noFill/>
                      </a:ln>
                      <a:effectLst/>
                    </p:spPr>
                  </p:pic>
                </p:oleObj>
              </mc:Fallback>
            </mc:AlternateContent>
          </a:graphicData>
        </a:graphic>
      </p:graphicFrame>
      <p:graphicFrame>
        <p:nvGraphicFramePr>
          <p:cNvPr id="45" name="Object 2"/>
          <p:cNvGraphicFramePr>
            <a:graphicFrameLocks noChangeAspect="1"/>
          </p:cNvGraphicFramePr>
          <p:nvPr/>
        </p:nvGraphicFramePr>
        <p:xfrm>
          <a:off x="8250238" y="2316163"/>
          <a:ext cx="207962" cy="230187"/>
        </p:xfrm>
        <a:graphic>
          <a:graphicData uri="http://schemas.openxmlformats.org/presentationml/2006/ole">
            <mc:AlternateContent xmlns:mc="http://schemas.openxmlformats.org/markup-compatibility/2006">
              <mc:Choice xmlns:v="urn:schemas-microsoft-com:vml" Requires="v">
                <p:oleObj spid="_x0000_s17823" name="Equation" r:id="rId26" imgW="114300" imgH="127000" progId="Equation.DSMT4">
                  <p:embed/>
                </p:oleObj>
              </mc:Choice>
              <mc:Fallback>
                <p:oleObj name="Equation" r:id="rId26" imgW="114300" imgH="127000" progId="Equation.DSMT4">
                  <p:embed/>
                  <p:pic>
                    <p:nvPicPr>
                      <p:cNvPr id="45" name="Object 2"/>
                      <p:cNvPicPr>
                        <a:picLocks noChangeAspect="1" noChangeArrowheads="1"/>
                      </p:cNvPicPr>
                      <p:nvPr/>
                    </p:nvPicPr>
                    <p:blipFill>
                      <a:blip r:embed="rId27"/>
                      <a:srcRect/>
                      <a:stretch>
                        <a:fillRect/>
                      </a:stretch>
                    </p:blipFill>
                    <p:spPr bwMode="auto">
                      <a:xfrm>
                        <a:off x="8250238" y="2316163"/>
                        <a:ext cx="207962" cy="230187"/>
                      </a:xfrm>
                      <a:prstGeom prst="rect">
                        <a:avLst/>
                      </a:prstGeom>
                      <a:noFill/>
                      <a:ln>
                        <a:noFill/>
                      </a:ln>
                      <a:effectLst/>
                    </p:spPr>
                  </p:pic>
                </p:oleObj>
              </mc:Fallback>
            </mc:AlternateContent>
          </a:graphicData>
        </a:graphic>
      </p:graphicFrame>
      <p:graphicFrame>
        <p:nvGraphicFramePr>
          <p:cNvPr id="46" name="Object 2"/>
          <p:cNvGraphicFramePr>
            <a:graphicFrameLocks noChangeAspect="1"/>
          </p:cNvGraphicFramePr>
          <p:nvPr/>
        </p:nvGraphicFramePr>
        <p:xfrm>
          <a:off x="7622884" y="2469631"/>
          <a:ext cx="160337" cy="178838"/>
        </p:xfrm>
        <a:graphic>
          <a:graphicData uri="http://schemas.openxmlformats.org/presentationml/2006/ole">
            <mc:AlternateContent xmlns:mc="http://schemas.openxmlformats.org/markup-compatibility/2006">
              <mc:Choice xmlns:v="urn:schemas-microsoft-com:vml" Requires="v">
                <p:oleObj spid="_x0000_s17824" name="Equation" r:id="rId28" imgW="114300" imgH="127000" progId="Equation.DSMT4">
                  <p:embed/>
                </p:oleObj>
              </mc:Choice>
              <mc:Fallback>
                <p:oleObj name="Equation" r:id="rId28" imgW="114300" imgH="127000" progId="Equation.DSMT4">
                  <p:embed/>
                  <p:pic>
                    <p:nvPicPr>
                      <p:cNvPr id="46" name="Object 2"/>
                      <p:cNvPicPr>
                        <a:picLocks noChangeAspect="1" noChangeArrowheads="1"/>
                      </p:cNvPicPr>
                      <p:nvPr/>
                    </p:nvPicPr>
                    <p:blipFill>
                      <a:blip r:embed="rId29"/>
                      <a:srcRect/>
                      <a:stretch>
                        <a:fillRect/>
                      </a:stretch>
                    </p:blipFill>
                    <p:spPr bwMode="auto">
                      <a:xfrm>
                        <a:off x="7622884" y="2469631"/>
                        <a:ext cx="160337" cy="178838"/>
                      </a:xfrm>
                      <a:prstGeom prst="rect">
                        <a:avLst/>
                      </a:prstGeom>
                      <a:noFill/>
                      <a:ln>
                        <a:noFill/>
                      </a:ln>
                      <a:effectLst/>
                    </p:spPr>
                  </p:pic>
                </p:oleObj>
              </mc:Fallback>
            </mc:AlternateContent>
          </a:graphicData>
        </a:graphic>
      </p:graphicFrame>
      <p:sp>
        <p:nvSpPr>
          <p:cNvPr id="48" name="Freeform 47"/>
          <p:cNvSpPr/>
          <p:nvPr/>
        </p:nvSpPr>
        <p:spPr>
          <a:xfrm>
            <a:off x="6689725" y="2162175"/>
            <a:ext cx="485795" cy="181559"/>
          </a:xfrm>
          <a:custGeom>
            <a:avLst/>
            <a:gdLst>
              <a:gd name="connsiteX0" fmla="*/ 0 w 485795"/>
              <a:gd name="connsiteY0" fmla="*/ 133350 h 181559"/>
              <a:gd name="connsiteX1" fmla="*/ 114300 w 485795"/>
              <a:gd name="connsiteY1" fmla="*/ 174625 h 181559"/>
              <a:gd name="connsiteX2" fmla="*/ 311150 w 485795"/>
              <a:gd name="connsiteY2" fmla="*/ 177800 h 181559"/>
              <a:gd name="connsiteX3" fmla="*/ 447675 w 485795"/>
              <a:gd name="connsiteY3" fmla="*/ 136525 h 181559"/>
              <a:gd name="connsiteX4" fmla="*/ 485775 w 485795"/>
              <a:gd name="connsiteY4" fmla="*/ 85725 h 181559"/>
              <a:gd name="connsiteX5" fmla="*/ 444500 w 485795"/>
              <a:gd name="connsiteY5" fmla="*/ 28575 h 181559"/>
              <a:gd name="connsiteX6" fmla="*/ 355600 w 485795"/>
              <a:gd name="connsiteY6" fmla="*/ 0 h 181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795" h="181559">
                <a:moveTo>
                  <a:pt x="0" y="133350"/>
                </a:moveTo>
                <a:cubicBezTo>
                  <a:pt x="31221" y="150283"/>
                  <a:pt x="62442" y="167217"/>
                  <a:pt x="114300" y="174625"/>
                </a:cubicBezTo>
                <a:cubicBezTo>
                  <a:pt x="166158" y="182033"/>
                  <a:pt x="255588" y="184150"/>
                  <a:pt x="311150" y="177800"/>
                </a:cubicBezTo>
                <a:cubicBezTo>
                  <a:pt x="366712" y="171450"/>
                  <a:pt x="418571" y="151871"/>
                  <a:pt x="447675" y="136525"/>
                </a:cubicBezTo>
                <a:cubicBezTo>
                  <a:pt x="476779" y="121179"/>
                  <a:pt x="486304" y="103717"/>
                  <a:pt x="485775" y="85725"/>
                </a:cubicBezTo>
                <a:cubicBezTo>
                  <a:pt x="485246" y="67733"/>
                  <a:pt x="466196" y="42862"/>
                  <a:pt x="444500" y="28575"/>
                </a:cubicBezTo>
                <a:cubicBezTo>
                  <a:pt x="422804" y="14287"/>
                  <a:pt x="355600" y="0"/>
                  <a:pt x="355600" y="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p:nvPr/>
        </p:nvCxnSpPr>
        <p:spPr>
          <a:xfrm>
            <a:off x="7023100" y="2155825"/>
            <a:ext cx="107950" cy="857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3100" y="2155825"/>
            <a:ext cx="149728" cy="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4381500" y="52197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4051300" y="4991100"/>
            <a:ext cx="114300" cy="1648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8" name="Text Box 56">
            <a:extLst>
              <a:ext uri="{FF2B5EF4-FFF2-40B4-BE49-F238E27FC236}">
                <a16:creationId xmlns:a16="http://schemas.microsoft.com/office/drawing/2014/main" id="{43294DEE-8F19-C149-AB1F-B210B204D2BD}"/>
              </a:ext>
            </a:extLst>
          </p:cNvPr>
          <p:cNvSpPr txBox="1">
            <a:spLocks/>
          </p:cNvSpPr>
          <p:nvPr/>
        </p:nvSpPr>
        <p:spPr bwMode="auto">
          <a:xfrm>
            <a:off x="3596508" y="3640755"/>
            <a:ext cx="480822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1429C0"/>
                </a:solidFill>
                <a:latin typeface="Apple Chancery"/>
                <a:cs typeface="Apple Chancery"/>
              </a:rPr>
              <a:t>Note the direction of the cross product!</a:t>
            </a:r>
            <a:endParaRPr lang="en-US" sz="2000" dirty="0">
              <a:solidFill>
                <a:srgbClr val="1429C0"/>
              </a:solidFill>
              <a:latin typeface="Times New Roman"/>
              <a:cs typeface="Times New Roman"/>
            </a:endParaRPr>
          </a:p>
        </p:txBody>
      </p:sp>
    </p:spTree>
    <p:extLst>
      <p:ext uri="{BB962C8B-B14F-4D97-AF65-F5344CB8AC3E}">
        <p14:creationId xmlns:p14="http://schemas.microsoft.com/office/powerpoint/2010/main" val="316166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dissolve">
                                      <p:cBhvr>
                                        <p:cTn id="32" dur="500"/>
                                        <p:tgtEl>
                                          <p:spTgt spid="33"/>
                                        </p:tgtEl>
                                      </p:cBhvr>
                                    </p:animEffect>
                                  </p:childTnLst>
                                </p:cTn>
                              </p:par>
                              <p:par>
                                <p:cTn id="33" presetID="9"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dissolve">
                                      <p:cBhvr>
                                        <p:cTn id="35" dur="500"/>
                                        <p:tgtEl>
                                          <p:spTgt spid="36"/>
                                        </p:tgtEl>
                                      </p:cBhvr>
                                    </p:animEffect>
                                  </p:childTnLst>
                                </p:cTn>
                              </p:par>
                              <p:par>
                                <p:cTn id="36" presetID="9" presetClass="entr" presetSubtype="0"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dissolve">
                                      <p:cBhvr>
                                        <p:cTn id="38" dur="500"/>
                                        <p:tgtEl>
                                          <p:spTgt spid="52"/>
                                        </p:tgtEl>
                                      </p:cBhvr>
                                    </p:animEffect>
                                  </p:childTnLst>
                                </p:cTn>
                              </p:par>
                              <p:par>
                                <p:cTn id="39" presetID="9"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dissolve">
                                      <p:cBhvr>
                                        <p:cTn id="41" dur="500"/>
                                        <p:tgtEl>
                                          <p:spTgt spid="5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dissolve">
                                      <p:cBhvr>
                                        <p:cTn id="44" dur="500"/>
                                        <p:tgtEl>
                                          <p:spTgt spid="48"/>
                                        </p:tgtEl>
                                      </p:cBhvr>
                                    </p:animEffect>
                                  </p:childTnLst>
                                </p:cTn>
                              </p:par>
                              <p:par>
                                <p:cTn id="45" presetID="9"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ssolve">
                                      <p:cBhvr>
                                        <p:cTn id="47" dur="500"/>
                                        <p:tgtEl>
                                          <p:spTgt spid="26"/>
                                        </p:tgtEl>
                                      </p:cBhvr>
                                    </p:animEffect>
                                  </p:childTnLst>
                                </p:cTn>
                              </p:par>
                              <p:par>
                                <p:cTn id="48" presetID="9" presetClass="entr" presetSubtype="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dissolv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dissolve">
                                      <p:cBhvr>
                                        <p:cTn id="55" dur="500"/>
                                        <p:tgtEl>
                                          <p:spTgt spid="34"/>
                                        </p:tgtEl>
                                      </p:cBhvr>
                                    </p:animEffect>
                                  </p:childTnLst>
                                </p:cTn>
                              </p:par>
                              <p:par>
                                <p:cTn id="56" presetID="9"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dissolve">
                                      <p:cBhvr>
                                        <p:cTn id="58" dur="500"/>
                                        <p:tgtEl>
                                          <p:spTgt spid="32"/>
                                        </p:tgtEl>
                                      </p:cBhvr>
                                    </p:animEffect>
                                  </p:childTnLst>
                                </p:cTn>
                              </p:par>
                              <p:par>
                                <p:cTn id="59" presetID="9"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dissolve">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dissolve">
                                      <p:cBhvr>
                                        <p:cTn id="66" dur="500"/>
                                        <p:tgtEl>
                                          <p:spTgt spid="19"/>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dissolve">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48" grpId="0" animBg="1"/>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096"/>
            <a:ext cx="8229600" cy="1143000"/>
          </a:xfrm>
        </p:spPr>
        <p:txBody>
          <a:bodyPr>
            <a:normAutofit fontScale="90000"/>
          </a:bodyPr>
          <a:lstStyle/>
          <a:p>
            <a:r>
              <a:rPr lang="en-US" dirty="0"/>
              <a:t>Angular momentum example (</a:t>
            </a:r>
            <a:r>
              <a:rPr lang="en-US" dirty="0" err="1"/>
              <a:t>Ms</a:t>
            </a:r>
            <a:r>
              <a:rPr lang="en-US" dirty="0"/>
              <a:t> Dunham’s version)</a:t>
            </a:r>
          </a:p>
        </p:txBody>
      </p:sp>
      <p:sp>
        <p:nvSpPr>
          <p:cNvPr id="4" name="TextBox 9"/>
          <p:cNvSpPr txBox="1">
            <a:spLocks noChangeArrowheads="1"/>
          </p:cNvSpPr>
          <p:nvPr/>
        </p:nvSpPr>
        <p:spPr bwMode="auto">
          <a:xfrm>
            <a:off x="150471" y="1341274"/>
            <a:ext cx="884305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Example:  </a:t>
            </a:r>
            <a:r>
              <a:rPr lang="en-US" altLang="en-US" sz="2000" dirty="0">
                <a:latin typeface="Times New Roman" panose="02020603050405020304" pitchFamily="18" charset="0"/>
                <a:ea typeface="Palatino Linotype" charset="0"/>
                <a:cs typeface="Times New Roman" panose="02020603050405020304" pitchFamily="18" charset="0"/>
              </a:rPr>
              <a:t>A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point mass </a:t>
            </a:r>
            <a:r>
              <a:rPr lang="en-US" altLang="en-US" sz="2000" i="1" dirty="0">
                <a:solidFill>
                  <a:srgbClr val="FF0000"/>
                </a:solidFill>
                <a:latin typeface="Times New Roman" panose="02020603050405020304" pitchFamily="18" charset="0"/>
                <a:ea typeface="Palatino Linotype" charset="0"/>
                <a:cs typeface="Times New Roman" panose="02020603050405020304" pitchFamily="18" charset="0"/>
              </a:rPr>
              <a:t>m</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circles a fixed point </a:t>
            </a:r>
            <a:r>
              <a:rPr lang="en-US" altLang="en-US" sz="2000" dirty="0">
                <a:latin typeface="Times New Roman" panose="02020603050405020304" pitchFamily="18" charset="0"/>
                <a:ea typeface="Palatino Linotype" charset="0"/>
                <a:cs typeface="Times New Roman" panose="02020603050405020304" pitchFamily="18" charset="0"/>
              </a:rPr>
              <a:t>at a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distance</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i="1" dirty="0">
                <a:solidFill>
                  <a:srgbClr val="FF0000"/>
                </a:solidFill>
                <a:latin typeface="Times New Roman" panose="02020603050405020304" pitchFamily="18" charset="0"/>
                <a:ea typeface="Palatino Linotype" charset="0"/>
                <a:cs typeface="Times New Roman" panose="02020603050405020304" pitchFamily="18" charset="0"/>
              </a:rPr>
              <a:t>R</a:t>
            </a:r>
            <a:r>
              <a:rPr lang="en-US" altLang="en-US" sz="2000" i="1" dirty="0">
                <a:latin typeface="Times New Roman" panose="02020603050405020304" pitchFamily="18" charset="0"/>
                <a:ea typeface="Palatino Linotype" charset="0"/>
                <a:cs typeface="Times New Roman" panose="02020603050405020304" pitchFamily="18" charset="0"/>
              </a:rPr>
              <a:t> </a:t>
            </a:r>
            <a:r>
              <a:rPr lang="en-US" altLang="en-US" sz="2000" dirty="0">
                <a:latin typeface="Times New Roman" panose="02020603050405020304" pitchFamily="18" charset="0"/>
                <a:ea typeface="Palatino Linotype" charset="0"/>
                <a:cs typeface="Times New Roman" panose="02020603050405020304" pitchFamily="18" charset="0"/>
              </a:rPr>
              <a:t>units out.  If its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velocity</a:t>
            </a:r>
            <a:r>
              <a:rPr lang="en-US" altLang="en-US" sz="2000" dirty="0">
                <a:latin typeface="Times New Roman" panose="02020603050405020304" pitchFamily="18" charset="0"/>
                <a:ea typeface="Palatino Linotype" charset="0"/>
                <a:cs typeface="Times New Roman" panose="02020603050405020304" pitchFamily="18" charset="0"/>
              </a:rPr>
              <a:t> is </a:t>
            </a:r>
            <a:r>
              <a:rPr lang="en-US" altLang="en-US" sz="2000" i="1" dirty="0">
                <a:solidFill>
                  <a:srgbClr val="FF0000"/>
                </a:solidFill>
                <a:latin typeface="Times New Roman" panose="02020603050405020304" pitchFamily="18" charset="0"/>
                <a:ea typeface="Palatino Linotype" charset="0"/>
                <a:cs typeface="Times New Roman" panose="02020603050405020304" pitchFamily="18" charset="0"/>
              </a:rPr>
              <a:t>v</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dirty="0">
                <a:solidFill>
                  <a:srgbClr val="00C201"/>
                </a:solidFill>
                <a:latin typeface="Times New Roman" panose="02020603050405020304" pitchFamily="18" charset="0"/>
                <a:ea typeface="Palatino Linotype" charset="0"/>
                <a:cs typeface="Times New Roman" panose="02020603050405020304" pitchFamily="18" charset="0"/>
              </a:rPr>
              <a:t>use both angular momentum relationships </a:t>
            </a:r>
            <a:r>
              <a:rPr lang="en-US" altLang="en-US" sz="2000" dirty="0">
                <a:latin typeface="Times New Roman" panose="02020603050405020304" pitchFamily="18" charset="0"/>
                <a:ea typeface="Palatino Linotype" charset="0"/>
                <a:cs typeface="Times New Roman" panose="02020603050405020304" pitchFamily="18" charset="0"/>
              </a:rPr>
              <a:t>to determine the body’s </a:t>
            </a:r>
            <a:r>
              <a:rPr lang="en-US" altLang="en-US" sz="2000" i="1" dirty="0">
                <a:solidFill>
                  <a:srgbClr val="FF0000"/>
                </a:solidFill>
                <a:latin typeface="Times New Roman" panose="02020603050405020304" pitchFamily="18" charset="0"/>
                <a:ea typeface="Palatino Linotype" charset="0"/>
                <a:cs typeface="Times New Roman" panose="02020603050405020304" pitchFamily="18" charset="0"/>
              </a:rPr>
              <a:t>angular momentum</a:t>
            </a:r>
            <a:r>
              <a:rPr lang="en-US" altLang="en-US" sz="2000" dirty="0">
                <a:latin typeface="Times New Roman" panose="02020603050405020304" pitchFamily="18" charset="0"/>
                <a:ea typeface="Palatino Linotype" charset="0"/>
                <a:cs typeface="Times New Roman" panose="02020603050405020304" pitchFamily="18" charset="0"/>
              </a:rPr>
              <a:t>.</a:t>
            </a:r>
          </a:p>
        </p:txBody>
      </p:sp>
      <p:grpSp>
        <p:nvGrpSpPr>
          <p:cNvPr id="17" name="Group 16"/>
          <p:cNvGrpSpPr>
            <a:grpSpLocks noChangeAspect="1"/>
          </p:cNvGrpSpPr>
          <p:nvPr/>
        </p:nvGrpSpPr>
        <p:grpSpPr>
          <a:xfrm>
            <a:off x="6233160" y="2218047"/>
            <a:ext cx="2607368" cy="2798151"/>
            <a:chOff x="5534660" y="1935014"/>
            <a:chExt cx="3124200" cy="3352800"/>
          </a:xfrm>
        </p:grpSpPr>
        <p:cxnSp>
          <p:nvCxnSpPr>
            <p:cNvPr id="5" name="Straight Arrow Connector 20"/>
            <p:cNvCxnSpPr>
              <a:cxnSpLocks noChangeShapeType="1"/>
            </p:cNvCxnSpPr>
            <p:nvPr/>
          </p:nvCxnSpPr>
          <p:spPr bwMode="auto">
            <a:xfrm flipV="1">
              <a:off x="7058660" y="2697014"/>
              <a:ext cx="1219200" cy="106680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6" name="Object 2"/>
            <p:cNvGraphicFramePr>
              <a:graphicFrameLocks noChangeAspect="1"/>
            </p:cNvGraphicFramePr>
            <p:nvPr/>
          </p:nvGraphicFramePr>
          <p:xfrm>
            <a:off x="7363460" y="2849414"/>
            <a:ext cx="327025" cy="327025"/>
          </p:xfrm>
          <a:graphic>
            <a:graphicData uri="http://schemas.openxmlformats.org/presentationml/2006/ole">
              <mc:AlternateContent xmlns:mc="http://schemas.openxmlformats.org/markup-compatibility/2006">
                <mc:Choice xmlns:v="urn:schemas-microsoft-com:vml" Requires="v">
                  <p:oleObj spid="_x0000_s2244" name="Equation" r:id="rId3" imgW="152400" imgH="152400" progId="Equation.DSMT4">
                    <p:embed/>
                  </p:oleObj>
                </mc:Choice>
                <mc:Fallback>
                  <p:oleObj name="Equation" r:id="rId3" imgW="152400" imgH="1524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3460" y="2849414"/>
                          <a:ext cx="327025" cy="327025"/>
                        </a:xfrm>
                        <a:prstGeom prst="rect">
                          <a:avLst/>
                        </a:prstGeom>
                        <a:noFill/>
                        <a:ln>
                          <a:noFill/>
                        </a:ln>
                        <a:effectLst/>
                      </p:spPr>
                    </p:pic>
                  </p:oleObj>
                </mc:Fallback>
              </mc:AlternateContent>
            </a:graphicData>
          </a:graphic>
        </p:graphicFrame>
        <p:sp>
          <p:nvSpPr>
            <p:cNvPr id="7" name="Oval 23"/>
            <p:cNvSpPr>
              <a:spLocks noChangeArrowheads="1"/>
            </p:cNvSpPr>
            <p:nvPr/>
          </p:nvSpPr>
          <p:spPr bwMode="auto">
            <a:xfrm>
              <a:off x="5534660" y="2163614"/>
              <a:ext cx="3124200" cy="3124200"/>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cxnSp>
          <p:nvCxnSpPr>
            <p:cNvPr id="8" name="Straight Arrow Connector 28"/>
            <p:cNvCxnSpPr>
              <a:cxnSpLocks noChangeShapeType="1"/>
            </p:cNvCxnSpPr>
            <p:nvPr/>
          </p:nvCxnSpPr>
          <p:spPr bwMode="auto">
            <a:xfrm rot="16200000" flipV="1">
              <a:off x="7630160" y="2049314"/>
              <a:ext cx="685800" cy="60960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9" name="Object 3"/>
            <p:cNvGraphicFramePr>
              <a:graphicFrameLocks noChangeAspect="1"/>
            </p:cNvGraphicFramePr>
            <p:nvPr/>
          </p:nvGraphicFramePr>
          <p:xfrm>
            <a:off x="7820660" y="1935014"/>
            <a:ext cx="244475" cy="273050"/>
          </p:xfrm>
          <a:graphic>
            <a:graphicData uri="http://schemas.openxmlformats.org/presentationml/2006/ole">
              <mc:AlternateContent xmlns:mc="http://schemas.openxmlformats.org/markup-compatibility/2006">
                <mc:Choice xmlns:v="urn:schemas-microsoft-com:vml" Requires="v">
                  <p:oleObj spid="_x0000_s2245" name="Equation" r:id="rId5" imgW="114300" imgH="127000" progId="Equation.DSMT4">
                    <p:embed/>
                  </p:oleObj>
                </mc:Choice>
                <mc:Fallback>
                  <p:oleObj name="Equation" r:id="rId5" imgW="114300" imgH="127000" progId="Equation.DSMT4">
                    <p:embed/>
                    <p:pic>
                      <p:nvPicPr>
                        <p:cNvPr id="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0660" y="1935014"/>
                          <a:ext cx="244475" cy="273050"/>
                        </a:xfrm>
                        <a:prstGeom prst="rect">
                          <a:avLst/>
                        </a:prstGeom>
                        <a:noFill/>
                        <a:ln>
                          <a:noFill/>
                        </a:ln>
                        <a:effectLst/>
                      </p:spPr>
                    </p:pic>
                  </p:oleObj>
                </mc:Fallback>
              </mc:AlternateContent>
            </a:graphicData>
          </a:graphic>
        </p:graphicFrame>
        <p:graphicFrame>
          <p:nvGraphicFramePr>
            <p:cNvPr id="10" name="Object 4"/>
            <p:cNvGraphicFramePr>
              <a:graphicFrameLocks noChangeAspect="1"/>
            </p:cNvGraphicFramePr>
            <p:nvPr/>
          </p:nvGraphicFramePr>
          <p:xfrm>
            <a:off x="8304848" y="2423964"/>
            <a:ext cx="354012" cy="273050"/>
          </p:xfrm>
          <a:graphic>
            <a:graphicData uri="http://schemas.openxmlformats.org/presentationml/2006/ole">
              <mc:AlternateContent xmlns:mc="http://schemas.openxmlformats.org/markup-compatibility/2006">
                <mc:Choice xmlns:v="urn:schemas-microsoft-com:vml" Requires="v">
                  <p:oleObj spid="_x0000_s2246" name="Equation" r:id="rId7" imgW="165100" imgH="127000" progId="Equation.DSMT4">
                    <p:embed/>
                  </p:oleObj>
                </mc:Choice>
                <mc:Fallback>
                  <p:oleObj name="Equation" r:id="rId7" imgW="165100" imgH="127000" progId="Equation.DSMT4">
                    <p:embed/>
                    <p:pic>
                      <p:nvPicPr>
                        <p:cNvPr id="1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04848" y="2423964"/>
                          <a:ext cx="354012" cy="273050"/>
                        </a:xfrm>
                        <a:prstGeom prst="rect">
                          <a:avLst/>
                        </a:prstGeom>
                        <a:noFill/>
                        <a:ln>
                          <a:noFill/>
                        </a:ln>
                        <a:effectLst/>
                      </p:spPr>
                    </p:pic>
                  </p:oleObj>
                </mc:Fallback>
              </mc:AlternateContent>
            </a:graphicData>
          </a:graphic>
        </p:graphicFrame>
      </p:grpSp>
      <p:graphicFrame>
        <p:nvGraphicFramePr>
          <p:cNvPr id="11" name="Object 5"/>
          <p:cNvGraphicFramePr>
            <a:graphicFrameLocks noChangeAspect="1"/>
          </p:cNvGraphicFramePr>
          <p:nvPr>
            <p:extLst>
              <p:ext uri="{D42A27DB-BD31-4B8C-83A1-F6EECF244321}">
                <p14:modId xmlns:p14="http://schemas.microsoft.com/office/powerpoint/2010/main" val="1327909627"/>
              </p:ext>
            </p:extLst>
          </p:nvPr>
        </p:nvGraphicFramePr>
        <p:xfrm>
          <a:off x="1517338" y="2658763"/>
          <a:ext cx="1594859" cy="1102942"/>
        </p:xfrm>
        <a:graphic>
          <a:graphicData uri="http://schemas.openxmlformats.org/presentationml/2006/ole">
            <mc:AlternateContent xmlns:mc="http://schemas.openxmlformats.org/markup-compatibility/2006">
              <mc:Choice xmlns:v="urn:schemas-microsoft-com:vml" Requires="v">
                <p:oleObj spid="_x0000_s2247" name="Equation" r:id="rId9" imgW="990600" imgH="685800" progId="Equation.DSMT4">
                  <p:embed/>
                </p:oleObj>
              </mc:Choice>
              <mc:Fallback>
                <p:oleObj name="Equation" r:id="rId9" imgW="990600" imgH="685800" progId="Equation.DSMT4">
                  <p:embed/>
                  <p:pic>
                    <p:nvPicPr>
                      <p:cNvPr id="1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17338" y="2658763"/>
                        <a:ext cx="1594859" cy="1102942"/>
                      </a:xfrm>
                      <a:prstGeom prst="rect">
                        <a:avLst/>
                      </a:prstGeom>
                      <a:noFill/>
                      <a:ln>
                        <a:noFill/>
                      </a:ln>
                      <a:effectLst/>
                    </p:spPr>
                  </p:pic>
                </p:oleObj>
              </mc:Fallback>
            </mc:AlternateContent>
          </a:graphicData>
        </a:graphic>
      </p:graphicFrame>
      <p:graphicFrame>
        <p:nvGraphicFramePr>
          <p:cNvPr id="12" name="Object 6"/>
          <p:cNvGraphicFramePr>
            <a:graphicFrameLocks noChangeAspect="1"/>
          </p:cNvGraphicFramePr>
          <p:nvPr>
            <p:extLst>
              <p:ext uri="{D42A27DB-BD31-4B8C-83A1-F6EECF244321}">
                <p14:modId xmlns:p14="http://schemas.microsoft.com/office/powerpoint/2010/main" val="2978647860"/>
              </p:ext>
            </p:extLst>
          </p:nvPr>
        </p:nvGraphicFramePr>
        <p:xfrm>
          <a:off x="1517338" y="4309310"/>
          <a:ext cx="1948118" cy="813742"/>
        </p:xfrm>
        <a:graphic>
          <a:graphicData uri="http://schemas.openxmlformats.org/presentationml/2006/ole">
            <mc:AlternateContent xmlns:mc="http://schemas.openxmlformats.org/markup-compatibility/2006">
              <mc:Choice xmlns:v="urn:schemas-microsoft-com:vml" Requires="v">
                <p:oleObj spid="_x0000_s2248" name="Equation" r:id="rId11" imgW="1244600" imgH="520700" progId="Equation.DSMT4">
                  <p:embed/>
                </p:oleObj>
              </mc:Choice>
              <mc:Fallback>
                <p:oleObj name="Equation" r:id="rId11" imgW="1244600" imgH="520700" progId="Equation.DSMT4">
                  <p:embed/>
                  <p:pic>
                    <p:nvPicPr>
                      <p:cNvPr id="1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17338" y="4309310"/>
                        <a:ext cx="1948118" cy="813742"/>
                      </a:xfrm>
                      <a:prstGeom prst="rect">
                        <a:avLst/>
                      </a:prstGeom>
                      <a:noFill/>
                      <a:ln>
                        <a:noFill/>
                      </a:ln>
                      <a:effectLst/>
                    </p:spPr>
                  </p:pic>
                </p:oleObj>
              </mc:Fallback>
            </mc:AlternateContent>
          </a:graphicData>
        </a:graphic>
      </p:graphicFrame>
      <p:sp>
        <p:nvSpPr>
          <p:cNvPr id="13" name="TextBox 9"/>
          <p:cNvSpPr txBox="1">
            <a:spLocks noChangeArrowheads="1"/>
          </p:cNvSpPr>
          <p:nvPr/>
        </p:nvSpPr>
        <p:spPr bwMode="auto">
          <a:xfrm>
            <a:off x="828526" y="3823792"/>
            <a:ext cx="53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chemeClr val="accent1"/>
                </a:solidFill>
                <a:latin typeface="Times New Roman" panose="02020603050405020304" pitchFamily="18" charset="0"/>
                <a:ea typeface="Palatino Linotype" charset="0"/>
                <a:cs typeface="Times New Roman" panose="02020603050405020304" pitchFamily="18" charset="0"/>
              </a:rPr>
              <a:t>or</a:t>
            </a:r>
          </a:p>
        </p:txBody>
      </p:sp>
      <p:sp>
        <p:nvSpPr>
          <p:cNvPr id="14" name="TextBox 9"/>
          <p:cNvSpPr txBox="1">
            <a:spLocks noChangeArrowheads="1"/>
          </p:cNvSpPr>
          <p:nvPr/>
        </p:nvSpPr>
        <p:spPr bwMode="auto">
          <a:xfrm>
            <a:off x="348448" y="5367712"/>
            <a:ext cx="844710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Shazam! </a:t>
            </a:r>
            <a:r>
              <a:rPr lang="en-US" altLang="en-US" sz="2000" dirty="0">
                <a:solidFill>
                  <a:schemeClr val="tx1"/>
                </a:solidFill>
                <a:latin typeface="Times New Roman" panose="02020603050405020304" pitchFamily="18" charset="0"/>
                <a:ea typeface="Palatino Linotype" charset="0"/>
                <a:cs typeface="Times New Roman" panose="02020603050405020304" pitchFamily="18" charset="0"/>
              </a:rPr>
              <a:t>It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doesn’t matter which approach you use</a:t>
            </a:r>
            <a:r>
              <a:rPr lang="en-US" altLang="en-US" sz="2000" dirty="0">
                <a:solidFill>
                  <a:schemeClr val="tx1"/>
                </a:solidFill>
                <a:latin typeface="Times New Roman" panose="02020603050405020304" pitchFamily="18" charset="0"/>
                <a:ea typeface="Palatino Linotype" charset="0"/>
                <a:cs typeface="Times New Roman" panose="02020603050405020304" pitchFamily="18" charset="0"/>
              </a:rPr>
              <a:t>, you get the same value for the body’s angular momentum.</a:t>
            </a:r>
          </a:p>
        </p:txBody>
      </p:sp>
      <p:sp>
        <p:nvSpPr>
          <p:cNvPr id="15" name="TextBox 14">
            <a:extLst>
              <a:ext uri="{FF2B5EF4-FFF2-40B4-BE49-F238E27FC236}">
                <a16:creationId xmlns:a16="http://schemas.microsoft.com/office/drawing/2014/main" id="{EE0B1970-A39B-6849-B79C-2BC134B3B480}"/>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Tree>
    <p:extLst>
      <p:ext uri="{BB962C8B-B14F-4D97-AF65-F5344CB8AC3E}">
        <p14:creationId xmlns:p14="http://schemas.microsoft.com/office/powerpoint/2010/main" val="158805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Changing angular momentum</a:t>
            </a:r>
          </a:p>
        </p:txBody>
      </p:sp>
      <p:sp>
        <p:nvSpPr>
          <p:cNvPr id="3" name="Content Placeholder 2"/>
          <p:cNvSpPr>
            <a:spLocks noGrp="1"/>
          </p:cNvSpPr>
          <p:nvPr>
            <p:ph idx="1"/>
          </p:nvPr>
        </p:nvSpPr>
        <p:spPr>
          <a:xfrm>
            <a:off x="457200" y="1411474"/>
            <a:ext cx="8229600" cy="781299"/>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A few units ago</a:t>
            </a:r>
            <a:r>
              <a:rPr lang="en-US" sz="2000" dirty="0"/>
              <a:t>, we </a:t>
            </a:r>
            <a:r>
              <a:rPr lang="en-US" sz="2000" dirty="0">
                <a:solidFill>
                  <a:srgbClr val="2047C2"/>
                </a:solidFill>
              </a:rPr>
              <a:t>started with </a:t>
            </a:r>
            <a:r>
              <a:rPr lang="en-US" sz="2000" dirty="0">
                <a:solidFill>
                  <a:srgbClr val="FF0000"/>
                </a:solidFill>
              </a:rPr>
              <a:t>Newton’s 2</a:t>
            </a:r>
            <a:r>
              <a:rPr lang="en-US" sz="2000" baseline="30000" dirty="0">
                <a:solidFill>
                  <a:srgbClr val="FF0000"/>
                </a:solidFill>
              </a:rPr>
              <a:t>nd</a:t>
            </a:r>
            <a:r>
              <a:rPr lang="en-US" sz="2000" dirty="0">
                <a:solidFill>
                  <a:srgbClr val="FF0000"/>
                </a:solidFill>
              </a:rPr>
              <a:t> Law </a:t>
            </a:r>
            <a:r>
              <a:rPr lang="en-US" sz="2000" dirty="0"/>
              <a:t>and </a:t>
            </a:r>
            <a:r>
              <a:rPr lang="en-US" sz="2000" dirty="0">
                <a:solidFill>
                  <a:srgbClr val="2047C2"/>
                </a:solidFill>
              </a:rPr>
              <a:t>did some rearranging</a:t>
            </a:r>
            <a:r>
              <a:rPr lang="en-US" sz="2000" dirty="0"/>
              <a:t> to </a:t>
            </a:r>
            <a:r>
              <a:rPr lang="en-US" sz="2000" dirty="0">
                <a:solidFill>
                  <a:srgbClr val="2047C2"/>
                </a:solidFill>
              </a:rPr>
              <a:t>come up with </a:t>
            </a:r>
            <a:r>
              <a:rPr lang="en-US" sz="2000" dirty="0"/>
              <a:t>the relationship</a:t>
            </a:r>
          </a:p>
        </p:txBody>
      </p:sp>
      <p:graphicFrame>
        <p:nvGraphicFramePr>
          <p:cNvPr id="4" name="Object 2"/>
          <p:cNvGraphicFramePr>
            <a:graphicFrameLocks noChangeAspect="1"/>
          </p:cNvGraphicFramePr>
          <p:nvPr>
            <p:extLst>
              <p:ext uri="{D42A27DB-BD31-4B8C-83A1-F6EECF244321}">
                <p14:modId xmlns:p14="http://schemas.microsoft.com/office/powerpoint/2010/main" val="4061389910"/>
              </p:ext>
            </p:extLst>
          </p:nvPr>
        </p:nvGraphicFramePr>
        <p:xfrm>
          <a:off x="2133600" y="2232884"/>
          <a:ext cx="1079500" cy="696959"/>
        </p:xfrm>
        <a:graphic>
          <a:graphicData uri="http://schemas.openxmlformats.org/presentationml/2006/ole">
            <mc:AlternateContent xmlns:mc="http://schemas.openxmlformats.org/markup-compatibility/2006">
              <mc:Choice xmlns:v="urn:schemas-microsoft-com:vml" Requires="v">
                <p:oleObj spid="_x0000_s3190" name="Equation" r:id="rId3" imgW="609600" imgH="393700" progId="Equation.DSMT4">
                  <p:embed/>
                </p:oleObj>
              </mc:Choice>
              <mc:Fallback>
                <p:oleObj name="Equation" r:id="rId3" imgW="609600" imgH="393700" progId="Equation.DSMT4">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232884"/>
                        <a:ext cx="1079500" cy="696959"/>
                      </a:xfrm>
                      <a:prstGeom prst="rect">
                        <a:avLst/>
                      </a:prstGeom>
                      <a:noFill/>
                      <a:ln>
                        <a:noFill/>
                      </a:ln>
                      <a:effectLst/>
                    </p:spPr>
                  </p:pic>
                </p:oleObj>
              </mc:Fallback>
            </mc:AlternateContent>
          </a:graphicData>
        </a:graphic>
      </p:graphicFrame>
      <p:graphicFrame>
        <p:nvGraphicFramePr>
          <p:cNvPr id="5" name="Object 3"/>
          <p:cNvGraphicFramePr>
            <a:graphicFrameLocks noChangeAspect="1"/>
          </p:cNvGraphicFramePr>
          <p:nvPr>
            <p:extLst>
              <p:ext uri="{D42A27DB-BD31-4B8C-83A1-F6EECF244321}">
                <p14:modId xmlns:p14="http://schemas.microsoft.com/office/powerpoint/2010/main" val="962422025"/>
              </p:ext>
            </p:extLst>
          </p:nvPr>
        </p:nvGraphicFramePr>
        <p:xfrm>
          <a:off x="4328930" y="2420280"/>
          <a:ext cx="1193800" cy="405329"/>
        </p:xfrm>
        <a:graphic>
          <a:graphicData uri="http://schemas.openxmlformats.org/presentationml/2006/ole">
            <mc:AlternateContent xmlns:mc="http://schemas.openxmlformats.org/markup-compatibility/2006">
              <mc:Choice xmlns:v="urn:schemas-microsoft-com:vml" Requires="v">
                <p:oleObj spid="_x0000_s3191" name="Equation" r:id="rId5" imgW="596900" imgH="203200" progId="Equation.DSMT4">
                  <p:embed/>
                </p:oleObj>
              </mc:Choice>
              <mc:Fallback>
                <p:oleObj name="Equation" r:id="rId5" imgW="596900" imgH="203200" progId="Equation.DSMT4">
                  <p:embed/>
                  <p:pic>
                    <p:nvPicPr>
                      <p:cNvPr id="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8930" y="2420280"/>
                        <a:ext cx="1193800" cy="405329"/>
                      </a:xfrm>
                      <a:prstGeom prst="rect">
                        <a:avLst/>
                      </a:prstGeom>
                      <a:solidFill>
                        <a:schemeClr val="accent1">
                          <a:lumMod val="20000"/>
                          <a:lumOff val="80000"/>
                        </a:schemeClr>
                      </a:solidFill>
                      <a:ln>
                        <a:noFill/>
                      </a:ln>
                      <a:effectLst/>
                    </p:spPr>
                  </p:pic>
                </p:oleObj>
              </mc:Fallback>
            </mc:AlternateContent>
          </a:graphicData>
        </a:graphic>
      </p:graphicFrame>
      <p:sp>
        <p:nvSpPr>
          <p:cNvPr id="6" name="Right Arrow 5"/>
          <p:cNvSpPr/>
          <p:nvPr/>
        </p:nvSpPr>
        <p:spPr>
          <a:xfrm>
            <a:off x="3467100" y="2463934"/>
            <a:ext cx="533400" cy="340649"/>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4"/>
          <p:cNvGraphicFramePr>
            <a:graphicFrameLocks noChangeAspect="1"/>
          </p:cNvGraphicFramePr>
          <p:nvPr>
            <p:extLst>
              <p:ext uri="{D42A27DB-BD31-4B8C-83A1-F6EECF244321}">
                <p14:modId xmlns:p14="http://schemas.microsoft.com/office/powerpoint/2010/main" val="210838076"/>
              </p:ext>
            </p:extLst>
          </p:nvPr>
        </p:nvGraphicFramePr>
        <p:xfrm>
          <a:off x="2843847" y="3533211"/>
          <a:ext cx="3252153" cy="457692"/>
        </p:xfrm>
        <a:graphic>
          <a:graphicData uri="http://schemas.openxmlformats.org/presentationml/2006/ole">
            <mc:AlternateContent xmlns:mc="http://schemas.openxmlformats.org/markup-compatibility/2006">
              <mc:Choice xmlns:v="urn:schemas-microsoft-com:vml" Requires="v">
                <p:oleObj spid="_x0000_s3192" name="Equation" r:id="rId7" imgW="1892300" imgH="266700" progId="Equation.DSMT4">
                  <p:embed/>
                </p:oleObj>
              </mc:Choice>
              <mc:Fallback>
                <p:oleObj name="Equation" r:id="rId7" imgW="1892300" imgH="266700" progId="Equation.DSMT4">
                  <p:embed/>
                  <p:pic>
                    <p:nvPicPr>
                      <p:cNvPr id="7"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3847" y="3533211"/>
                        <a:ext cx="3252153" cy="457692"/>
                      </a:xfrm>
                      <a:prstGeom prst="rect">
                        <a:avLst/>
                      </a:prstGeom>
                      <a:solidFill>
                        <a:schemeClr val="accent1">
                          <a:lumMod val="20000"/>
                          <a:lumOff val="80000"/>
                        </a:schemeClr>
                      </a:solid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8" name="TextBox 7"/>
              <p:cNvSpPr txBox="1"/>
              <p:nvPr/>
            </p:nvSpPr>
            <p:spPr>
              <a:xfrm>
                <a:off x="633211" y="4746366"/>
                <a:ext cx="1239314" cy="6360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i="1" smtClean="0">
                              <a:latin typeface="Cambria Math" charset="0"/>
                              <a:ea typeface="Cambria Math" charset="0"/>
                              <a:cs typeface="Cambria Math" charset="0"/>
                            </a:rPr>
                            <m:t>𝜏</m:t>
                          </m:r>
                        </m:e>
                        <m:sub>
                          <m:r>
                            <a:rPr lang="en-US" sz="2200" b="0" i="1" smtClean="0">
                              <a:latin typeface="Cambria Math" charset="0"/>
                            </a:rPr>
                            <m:t>𝑛𝑒𝑡</m:t>
                          </m:r>
                        </m:sub>
                      </m:sSub>
                      <m:r>
                        <a:rPr lang="en-US" sz="2200" b="0" i="1" smtClean="0">
                          <a:latin typeface="Cambria Math" charset="0"/>
                        </a:rPr>
                        <m:t>=</m:t>
                      </m:r>
                      <m:f>
                        <m:fPr>
                          <m:ctrlPr>
                            <a:rPr lang="mr-IN" sz="2200" b="0" i="1" smtClean="0">
                              <a:latin typeface="Cambria Math" panose="02040503050406030204" pitchFamily="18" charset="0"/>
                            </a:rPr>
                          </m:ctrlPr>
                        </m:fPr>
                        <m:num>
                          <m:r>
                            <a:rPr lang="mr-IN" sz="2200" b="0" i="1" smtClean="0">
                              <a:latin typeface="Cambria Math" charset="0"/>
                              <a:ea typeface="Cambria Math" charset="0"/>
                              <a:cs typeface="Cambria Math" charset="0"/>
                            </a:rPr>
                            <m:t>∆</m:t>
                          </m:r>
                          <m:r>
                            <a:rPr lang="en-US" sz="2200" b="0" i="1" smtClean="0">
                              <a:latin typeface="Cambria Math" charset="0"/>
                              <a:ea typeface="Cambria Math" charset="0"/>
                              <a:cs typeface="Cambria Math" charset="0"/>
                            </a:rPr>
                            <m:t>𝐿</m:t>
                          </m:r>
                        </m:num>
                        <m:den>
                          <m:r>
                            <a:rPr lang="mr-IN" sz="2200" b="0" i="1" smtClean="0">
                              <a:latin typeface="Cambria Math" charset="0"/>
                              <a:ea typeface="Cambria Math" charset="0"/>
                              <a:cs typeface="Cambria Math" charset="0"/>
                            </a:rPr>
                            <m:t>∆</m:t>
                          </m:r>
                          <m:r>
                            <a:rPr lang="en-US" sz="2200" b="0" i="1" smtClean="0">
                              <a:latin typeface="Cambria Math" charset="0"/>
                              <a:ea typeface="Cambria Math" charset="0"/>
                              <a:cs typeface="Cambria Math" charset="0"/>
                            </a:rPr>
                            <m:t>𝑡</m:t>
                          </m:r>
                        </m:den>
                      </m:f>
                    </m:oMath>
                  </m:oMathPara>
                </a14:m>
                <a:endParaRPr lang="en-US" sz="2200" dirty="0"/>
              </a:p>
            </p:txBody>
          </p:sp>
        </mc:Choice>
        <mc:Fallback xmlns="">
          <p:sp>
            <p:nvSpPr>
              <p:cNvPr id="8" name="TextBox 7"/>
              <p:cNvSpPr txBox="1">
                <a:spLocks noRot="1" noChangeAspect="1" noMove="1" noResize="1" noEditPoints="1" noAdjustHandles="1" noChangeArrowheads="1" noChangeShapeType="1" noTextEdit="1"/>
              </p:cNvSpPr>
              <p:nvPr/>
            </p:nvSpPr>
            <p:spPr>
              <a:xfrm>
                <a:off x="633211" y="4746366"/>
                <a:ext cx="1239314" cy="636008"/>
              </a:xfrm>
              <a:prstGeom prst="rect">
                <a:avLst/>
              </a:prstGeom>
              <a:blipFill>
                <a:blip r:embed="rId9"/>
                <a:stretch>
                  <a:fillRect l="-2041" t="-1961" r="-4082" b="-13725"/>
                </a:stretch>
              </a:blipFill>
            </p:spPr>
            <p:txBody>
              <a:bodyPr/>
              <a:lstStyle/>
              <a:p>
                <a:r>
                  <a:rPr lang="en-US">
                    <a:noFill/>
                  </a:rPr>
                  <a:t> </a:t>
                </a:r>
              </a:p>
            </p:txBody>
          </p:sp>
        </mc:Fallback>
      </mc:AlternateContent>
      <p:sp>
        <p:nvSpPr>
          <p:cNvPr id="9" name="Right Arrow 8"/>
          <p:cNvSpPr/>
          <p:nvPr/>
        </p:nvSpPr>
        <p:spPr>
          <a:xfrm>
            <a:off x="2104461" y="4894045"/>
            <a:ext cx="533400" cy="340649"/>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p:cNvSpPr txBox="1"/>
              <p:nvPr/>
            </p:nvSpPr>
            <p:spPr>
              <a:xfrm>
                <a:off x="2923088" y="4896140"/>
                <a:ext cx="1405842" cy="384721"/>
              </a:xfrm>
              <a:prstGeom prst="rect">
                <a:avLst/>
              </a:prstGeom>
              <a:solidFill>
                <a:srgbClr val="FFC000"/>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500" i="1" smtClean="0">
                          <a:latin typeface="Cambria Math" charset="0"/>
                          <a:ea typeface="Cambria Math" charset="0"/>
                          <a:cs typeface="Cambria Math" charset="0"/>
                        </a:rPr>
                        <m:t>𝜏</m:t>
                      </m:r>
                      <m:r>
                        <a:rPr lang="en-US" sz="2500" i="1" smtClean="0">
                          <a:latin typeface="Cambria Math" charset="0"/>
                          <a:ea typeface="Cambria Math" charset="0"/>
                          <a:cs typeface="Cambria Math" charset="0"/>
                        </a:rPr>
                        <m:t>∆</m:t>
                      </m:r>
                      <m:r>
                        <a:rPr lang="en-US" sz="2500" b="0" i="1" smtClean="0">
                          <a:latin typeface="Cambria Math" charset="0"/>
                          <a:ea typeface="Cambria Math" charset="0"/>
                          <a:cs typeface="Cambria Math" charset="0"/>
                        </a:rPr>
                        <m:t>𝑡</m:t>
                      </m:r>
                      <m:r>
                        <a:rPr lang="en-US" sz="2500" b="0" i="1" smtClean="0">
                          <a:latin typeface="Cambria Math" charset="0"/>
                          <a:ea typeface="Cambria Math" charset="0"/>
                          <a:cs typeface="Cambria Math" charset="0"/>
                        </a:rPr>
                        <m:t>=∆</m:t>
                      </m:r>
                      <m:r>
                        <a:rPr lang="en-US" sz="2500" b="0" i="1" smtClean="0">
                          <a:latin typeface="Cambria Math" charset="0"/>
                          <a:ea typeface="Cambria Math" charset="0"/>
                          <a:cs typeface="Cambria Math" charset="0"/>
                        </a:rPr>
                        <m:t>𝐿</m:t>
                      </m:r>
                    </m:oMath>
                  </m:oMathPara>
                </a14:m>
                <a:endParaRPr lang="en-US" sz="2500" dirty="0"/>
              </a:p>
            </p:txBody>
          </p:sp>
        </mc:Choice>
        <mc:Fallback xmlns="">
          <p:sp>
            <p:nvSpPr>
              <p:cNvPr id="10" name="TextBox 9"/>
              <p:cNvSpPr txBox="1">
                <a:spLocks noRot="1" noChangeAspect="1" noMove="1" noResize="1" noEditPoints="1" noAdjustHandles="1" noChangeArrowheads="1" noChangeShapeType="1" noTextEdit="1"/>
              </p:cNvSpPr>
              <p:nvPr/>
            </p:nvSpPr>
            <p:spPr>
              <a:xfrm>
                <a:off x="2923088" y="4896140"/>
                <a:ext cx="1405842" cy="384721"/>
              </a:xfrm>
              <a:prstGeom prst="rect">
                <a:avLst/>
              </a:prstGeom>
              <a:blipFill>
                <a:blip r:embed="rId10"/>
                <a:stretch>
                  <a:fillRect r="-1786" b="-6452"/>
                </a:stretch>
              </a:blipFill>
            </p:spPr>
            <p:txBody>
              <a:bodyPr/>
              <a:lstStyle/>
              <a:p>
                <a:r>
                  <a:rPr lang="en-US">
                    <a:noFill/>
                  </a:rPr>
                  <a:t> </a:t>
                </a:r>
              </a:p>
            </p:txBody>
          </p:sp>
        </mc:Fallback>
      </mc:AlternateContent>
      <p:sp>
        <p:nvSpPr>
          <p:cNvPr id="11" name="Right Arrow 10"/>
          <p:cNvSpPr/>
          <p:nvPr/>
        </p:nvSpPr>
        <p:spPr>
          <a:xfrm>
            <a:off x="3494468" y="5774701"/>
            <a:ext cx="533400" cy="340649"/>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p:cNvSpPr txBox="1"/>
              <p:nvPr/>
            </p:nvSpPr>
            <p:spPr>
              <a:xfrm>
                <a:off x="4228345" y="5734657"/>
                <a:ext cx="3155607" cy="415563"/>
              </a:xfrm>
              <a:prstGeom prst="rect">
                <a:avLst/>
              </a:prstGeom>
              <a:solidFill>
                <a:srgbClr val="FFC000"/>
              </a:solidFill>
            </p:spPr>
            <p:txBody>
              <a:bodyPr wrap="none" lIns="0" tIns="0" rIns="0" bIns="0" rtlCol="0">
                <a:spAutoFit/>
              </a:bodyPr>
              <a:lstStyle/>
              <a:p>
                <a14:m>
                  <m:oMath xmlns:m="http://schemas.openxmlformats.org/officeDocument/2006/math">
                    <m:nary>
                      <m:naryPr>
                        <m:chr m:val="∑"/>
                        <m:subHide m:val="on"/>
                        <m:supHide m:val="on"/>
                        <m:ctrlPr>
                          <a:rPr lang="en-US" sz="2500" i="1" smtClean="0">
                            <a:latin typeface="Cambria Math" panose="02040503050406030204" pitchFamily="18" charset="0"/>
                          </a:rPr>
                        </m:ctrlPr>
                      </m:naryPr>
                      <m:sub/>
                      <m:sup/>
                      <m:e>
                        <m:sSub>
                          <m:sSubPr>
                            <m:ctrlPr>
                              <a:rPr lang="en-US" sz="2500" i="1" smtClean="0">
                                <a:latin typeface="Cambria Math" panose="02040503050406030204" pitchFamily="18" charset="0"/>
                              </a:rPr>
                            </m:ctrlPr>
                          </m:sSubPr>
                          <m:e>
                            <m:r>
                              <a:rPr lang="en-US" sz="2500" b="0" i="1" smtClean="0">
                                <a:latin typeface="Cambria Math" charset="0"/>
                              </a:rPr>
                              <m:t>𝐿</m:t>
                            </m:r>
                          </m:e>
                          <m:sub>
                            <m:r>
                              <a:rPr lang="en-US" sz="2500" b="0" i="1" smtClean="0">
                                <a:latin typeface="Cambria Math" charset="0"/>
                              </a:rPr>
                              <m:t>𝑖</m:t>
                            </m:r>
                          </m:sub>
                        </m:sSub>
                        <m:r>
                          <a:rPr lang="en-US" sz="2500" b="0" i="1" smtClean="0">
                            <a:latin typeface="Cambria Math" charset="0"/>
                          </a:rPr>
                          <m:t>+</m:t>
                        </m:r>
                        <m:nary>
                          <m:naryPr>
                            <m:chr m:val="∑"/>
                            <m:subHide m:val="on"/>
                            <m:supHide m:val="on"/>
                            <m:ctrlPr>
                              <a:rPr lang="en-US" sz="2500" b="0" i="1" smtClean="0">
                                <a:latin typeface="Cambria Math" panose="02040503050406030204" pitchFamily="18" charset="0"/>
                              </a:rPr>
                            </m:ctrlPr>
                          </m:naryPr>
                          <m:sub/>
                          <m:sup/>
                          <m:e>
                            <m:sSub>
                              <m:sSubPr>
                                <m:ctrlPr>
                                  <a:rPr lang="en-US" sz="2500" b="0" i="1" smtClean="0">
                                    <a:latin typeface="Cambria Math" panose="02040503050406030204" pitchFamily="18" charset="0"/>
                                  </a:rPr>
                                </m:ctrlPr>
                              </m:sSubPr>
                              <m:e>
                                <m:r>
                                  <a:rPr lang="en-US" sz="2500" b="0" i="1" smtClean="0">
                                    <a:latin typeface="Cambria Math" charset="0"/>
                                    <a:ea typeface="Cambria Math" charset="0"/>
                                    <a:cs typeface="Cambria Math" charset="0"/>
                                  </a:rPr>
                                  <m:t>𝜏</m:t>
                                </m:r>
                              </m:e>
                              <m:sub>
                                <m:r>
                                  <a:rPr lang="en-US" sz="2500" b="0" i="1" smtClean="0">
                                    <a:latin typeface="Cambria Math" charset="0"/>
                                  </a:rPr>
                                  <m:t>𝑒𝑥𝑡</m:t>
                                </m:r>
                              </m:sub>
                            </m:sSub>
                            <m:r>
                              <a:rPr lang="en-US" sz="2500" b="0" i="1" smtClean="0">
                                <a:latin typeface="Cambria Math" charset="0"/>
                                <a:ea typeface="Cambria Math" charset="0"/>
                                <a:cs typeface="Cambria Math" charset="0"/>
                              </a:rPr>
                              <m:t>∆</m:t>
                            </m:r>
                            <m:r>
                              <a:rPr lang="en-US" sz="2500" b="0" i="1" smtClean="0">
                                <a:latin typeface="Cambria Math" charset="0"/>
                                <a:ea typeface="Cambria Math" charset="0"/>
                                <a:cs typeface="Cambria Math" charset="0"/>
                              </a:rPr>
                              <m:t>𝑡</m:t>
                            </m:r>
                          </m:e>
                        </m:nary>
                        <m:r>
                          <a:rPr lang="en-US" sz="2500" b="0" i="1" smtClean="0">
                            <a:latin typeface="Cambria Math" charset="0"/>
                          </a:rPr>
                          <m:t>=</m:t>
                        </m:r>
                        <m:nary>
                          <m:naryPr>
                            <m:chr m:val="∑"/>
                            <m:subHide m:val="on"/>
                            <m:supHide m:val="on"/>
                            <m:ctrlPr>
                              <a:rPr lang="en-US" sz="2500" b="0" i="1" smtClean="0">
                                <a:latin typeface="Cambria Math" panose="02040503050406030204" pitchFamily="18" charset="0"/>
                              </a:rPr>
                            </m:ctrlPr>
                          </m:naryPr>
                          <m:sub/>
                          <m:sup/>
                          <m:e>
                            <m:sSub>
                              <m:sSubPr>
                                <m:ctrlPr>
                                  <a:rPr lang="en-US" sz="2500" b="0" i="1" smtClean="0">
                                    <a:latin typeface="Cambria Math" panose="02040503050406030204" pitchFamily="18" charset="0"/>
                                  </a:rPr>
                                </m:ctrlPr>
                              </m:sSubPr>
                              <m:e>
                                <m:r>
                                  <a:rPr lang="en-US" sz="2500" b="0" i="1" smtClean="0">
                                    <a:latin typeface="Cambria Math" charset="0"/>
                                  </a:rPr>
                                  <m:t>𝐿</m:t>
                                </m:r>
                              </m:e>
                              <m:sub>
                                <m:r>
                                  <a:rPr lang="en-US" sz="2500" b="0" i="1" smtClean="0">
                                    <a:latin typeface="Cambria Math" charset="0"/>
                                  </a:rPr>
                                  <m:t>𝑓</m:t>
                                </m:r>
                              </m:sub>
                            </m:sSub>
                          </m:e>
                        </m:nary>
                      </m:e>
                    </m:nary>
                  </m:oMath>
                </a14:m>
                <a:r>
                  <a:rPr lang="en-US" sz="2500" dirty="0"/>
                  <a:t> </a:t>
                </a:r>
              </a:p>
            </p:txBody>
          </p:sp>
        </mc:Choice>
        <mc:Fallback xmlns="">
          <p:sp>
            <p:nvSpPr>
              <p:cNvPr id="12" name="TextBox 11"/>
              <p:cNvSpPr txBox="1">
                <a:spLocks noRot="1" noChangeAspect="1" noMove="1" noResize="1" noEditPoints="1" noAdjustHandles="1" noChangeArrowheads="1" noChangeShapeType="1" noTextEdit="1"/>
              </p:cNvSpPr>
              <p:nvPr/>
            </p:nvSpPr>
            <p:spPr>
              <a:xfrm>
                <a:off x="4228345" y="5734657"/>
                <a:ext cx="3155607" cy="415563"/>
              </a:xfrm>
              <a:prstGeom prst="rect">
                <a:avLst/>
              </a:prstGeom>
              <a:blipFill>
                <a:blip r:embed="rId11"/>
                <a:stretch>
                  <a:fillRect l="-18876" t="-150000" b="-226471"/>
                </a:stretch>
              </a:blipFill>
            </p:spPr>
            <p:txBody>
              <a:bodyPr/>
              <a:lstStyle/>
              <a:p>
                <a:r>
                  <a:rPr lang="en-US">
                    <a:noFill/>
                  </a:rPr>
                  <a:t> </a:t>
                </a:r>
              </a:p>
            </p:txBody>
          </p:sp>
        </mc:Fallback>
      </mc:AlternateContent>
      <p:sp>
        <p:nvSpPr>
          <p:cNvPr id="14" name="Content Placeholder 2">
            <a:extLst>
              <a:ext uri="{FF2B5EF4-FFF2-40B4-BE49-F238E27FC236}">
                <a16:creationId xmlns:a16="http://schemas.microsoft.com/office/drawing/2014/main" id="{F24605B2-AE49-054E-A23E-1609FDDC365C}"/>
              </a:ext>
            </a:extLst>
          </p:cNvPr>
          <p:cNvSpPr txBox="1">
            <a:spLocks/>
          </p:cNvSpPr>
          <p:nvPr/>
        </p:nvSpPr>
        <p:spPr>
          <a:xfrm>
            <a:off x="457200" y="4180918"/>
            <a:ext cx="8229600" cy="489699"/>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p>
          <a:p>
            <a:pPr marL="0" indent="0">
              <a:buNone/>
            </a:pPr>
            <a:r>
              <a:rPr lang="en-US" sz="8000" dirty="0">
                <a:solidFill>
                  <a:srgbClr val="FF0000"/>
                </a:solidFill>
                <a:latin typeface="Apple Chancery" panose="03020702040506060504" pitchFamily="66" charset="-79"/>
                <a:cs typeface="Apple Chancery" panose="03020702040506060504" pitchFamily="66" charset="-79"/>
              </a:rPr>
              <a:t>So, for </a:t>
            </a:r>
            <a:r>
              <a:rPr lang="en-US" sz="8000" dirty="0">
                <a:solidFill>
                  <a:srgbClr val="2047C2"/>
                </a:solidFill>
              </a:rPr>
              <a:t>rotational motion</a:t>
            </a:r>
            <a:r>
              <a:rPr lang="en-US" sz="8000" dirty="0"/>
              <a:t>:</a:t>
            </a:r>
          </a:p>
        </p:txBody>
      </p:sp>
      <p:sp>
        <p:nvSpPr>
          <p:cNvPr id="15" name="TextBox 14">
            <a:extLst>
              <a:ext uri="{FF2B5EF4-FFF2-40B4-BE49-F238E27FC236}">
                <a16:creationId xmlns:a16="http://schemas.microsoft.com/office/drawing/2014/main" id="{D6C108DE-D0B4-9744-AAD6-E7AF3E8736B5}"/>
              </a:ext>
            </a:extLst>
          </p:cNvPr>
          <p:cNvSpPr txBox="1"/>
          <p:nvPr/>
        </p:nvSpPr>
        <p:spPr>
          <a:xfrm>
            <a:off x="457200" y="3031440"/>
            <a:ext cx="6806672" cy="400110"/>
          </a:xfrm>
          <a:prstGeom prst="rect">
            <a:avLst/>
          </a:prstGeom>
          <a:noFill/>
        </p:spPr>
        <p:txBody>
          <a:bodyPr wrap="non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From that, </a:t>
            </a:r>
            <a:r>
              <a:rPr lang="en-US" sz="2000" dirty="0">
                <a:latin typeface="Times New Roman" panose="02020603050405020304" pitchFamily="18" charset="0"/>
                <a:cs typeface="Times New Roman" panose="02020603050405020304" pitchFamily="18" charset="0"/>
              </a:rPr>
              <a:t>we </a:t>
            </a:r>
            <a:r>
              <a:rPr lang="en-US" sz="2000" dirty="0">
                <a:solidFill>
                  <a:srgbClr val="2047C2"/>
                </a:solidFill>
                <a:latin typeface="Times New Roman" panose="02020603050405020304" pitchFamily="18" charset="0"/>
                <a:cs typeface="Times New Roman" panose="02020603050405020304" pitchFamily="18" charset="0"/>
              </a:rPr>
              <a:t>got</a:t>
            </a:r>
            <a:r>
              <a:rPr lang="en-US" sz="2000" dirty="0">
                <a:latin typeface="Times New Roman" panose="02020603050405020304" pitchFamily="18" charset="0"/>
                <a:cs typeface="Times New Roman" panose="02020603050405020304" pitchFamily="18" charset="0"/>
              </a:rPr>
              <a:t> the </a:t>
            </a:r>
            <a:r>
              <a:rPr lang="en-US" sz="2000" dirty="0">
                <a:solidFill>
                  <a:srgbClr val="2047C2"/>
                </a:solidFill>
                <a:latin typeface="Times New Roman" panose="02020603050405020304" pitchFamily="18" charset="0"/>
                <a:cs typeface="Times New Roman" panose="02020603050405020304" pitchFamily="18" charset="0"/>
              </a:rPr>
              <a:t>Conservation of Momentum </a:t>
            </a:r>
            <a:r>
              <a:rPr lang="en-US" sz="2000" dirty="0">
                <a:latin typeface="Times New Roman" panose="02020603050405020304" pitchFamily="18" charset="0"/>
                <a:cs typeface="Times New Roman" panose="02020603050405020304" pitchFamily="18" charset="0"/>
              </a:rPr>
              <a:t>relationship:</a:t>
            </a:r>
          </a:p>
        </p:txBody>
      </p:sp>
    </p:spTree>
    <p:extLst>
      <p:ext uri="{BB962C8B-B14F-4D97-AF65-F5344CB8AC3E}">
        <p14:creationId xmlns:p14="http://schemas.microsoft.com/office/powerpoint/2010/main" val="327371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dissolv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dissolve">
                                      <p:cBhvr>
                                        <p:cTn id="33" dur="500"/>
                                        <p:tgtEl>
                                          <p:spTgt spid="8"/>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dissolve">
                                      <p:cBhvr>
                                        <p:cTn id="39" dur="500"/>
                                        <p:tgtEl>
                                          <p:spTgt spid="10"/>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ssolve">
                                      <p:cBhvr>
                                        <p:cTn id="42" dur="500"/>
                                        <p:tgtEl>
                                          <p:spTgt spid="11"/>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0" grpId="0" animBg="1"/>
      <p:bldP spid="11" grpId="0" animBg="1"/>
      <p:bldP spid="12" grpId="0" animBg="1"/>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note about L</a:t>
            </a:r>
          </a:p>
        </p:txBody>
      </p:sp>
      <p:sp>
        <p:nvSpPr>
          <p:cNvPr id="3" name="Content Placeholder 2"/>
          <p:cNvSpPr>
            <a:spLocks noGrp="1"/>
          </p:cNvSpPr>
          <p:nvPr>
            <p:ph idx="1"/>
          </p:nvPr>
        </p:nvSpPr>
        <p:spPr>
          <a:xfrm>
            <a:off x="231494" y="1298222"/>
            <a:ext cx="8738885" cy="1804207"/>
          </a:xfrm>
        </p:spPr>
        <p:txBody>
          <a:bodyPr>
            <a:normAutofit/>
          </a:bodyPr>
          <a:lstStyle/>
          <a:p>
            <a:pPr marL="0" indent="0">
              <a:buNone/>
            </a:pPr>
            <a:r>
              <a:rPr lang="en-US" altLang="en-US" dirty="0">
                <a:solidFill>
                  <a:srgbClr val="FF0000"/>
                </a:solidFill>
                <a:latin typeface="Apple Chancery" panose="03020702040506060504" pitchFamily="66" charset="-79"/>
                <a:cs typeface="Apple Chancery" panose="03020702040506060504" pitchFamily="66" charset="-79"/>
              </a:rPr>
              <a:t>What is different </a:t>
            </a:r>
            <a:r>
              <a:rPr lang="en-US" altLang="en-US" sz="2000" dirty="0"/>
              <a:t>between the two conservation relationships is that </a:t>
            </a:r>
            <a:r>
              <a:rPr lang="en-US" altLang="en-US" sz="2000" dirty="0">
                <a:solidFill>
                  <a:srgbClr val="2047C2"/>
                </a:solidFill>
              </a:rPr>
              <a:t>for momentum</a:t>
            </a:r>
            <a:r>
              <a:rPr lang="en-US" altLang="en-US" sz="2000" dirty="0"/>
              <a:t>, it is </a:t>
            </a:r>
            <a:r>
              <a:rPr lang="en-US" altLang="en-US" sz="2000" dirty="0">
                <a:solidFill>
                  <a:srgbClr val="2047C2"/>
                </a:solidFill>
              </a:rPr>
              <a:t>common to have an external forces </a:t>
            </a:r>
            <a:r>
              <a:rPr lang="en-US" altLang="en-US" sz="2000" dirty="0"/>
              <a:t>acting over a time interval, whereas </a:t>
            </a:r>
            <a:r>
              <a:rPr lang="en-US" altLang="en-US" sz="2000" dirty="0">
                <a:solidFill>
                  <a:srgbClr val="FF0000"/>
                </a:solidFill>
              </a:rPr>
              <a:t>for angular momentum</a:t>
            </a:r>
            <a:r>
              <a:rPr lang="en-US" altLang="en-US" sz="2000" dirty="0"/>
              <a:t>, </a:t>
            </a:r>
            <a:r>
              <a:rPr lang="en-US" altLang="en-US" sz="2000" dirty="0">
                <a:solidFill>
                  <a:srgbClr val="2047C2"/>
                </a:solidFill>
              </a:rPr>
              <a:t>it rarely happens </a:t>
            </a:r>
            <a:r>
              <a:rPr lang="en-US" altLang="en-US" sz="2000" dirty="0"/>
              <a:t>that an external torque acts.  In other words, with no external torques acting on a system, the </a:t>
            </a:r>
            <a:r>
              <a:rPr lang="en-US" altLang="en-US" sz="2000" dirty="0">
                <a:solidFill>
                  <a:srgbClr val="2047C2"/>
                </a:solidFill>
              </a:rPr>
              <a:t>conservation of angular momentum </a:t>
            </a:r>
            <a:r>
              <a:rPr lang="en-US" altLang="en-US" sz="2000" dirty="0"/>
              <a:t>relationship </a:t>
            </a:r>
            <a:r>
              <a:rPr lang="en-US" altLang="en-US" sz="2000" dirty="0">
                <a:solidFill>
                  <a:srgbClr val="2047C2"/>
                </a:solidFill>
              </a:rPr>
              <a:t>usually ends up looking like</a:t>
            </a:r>
            <a:r>
              <a:rPr lang="en-US" altLang="en-US" sz="2000" dirty="0"/>
              <a:t>: </a:t>
            </a:r>
          </a:p>
          <a:p>
            <a:endParaRPr lang="en-US" altLang="en-US" dirty="0"/>
          </a:p>
          <a:p>
            <a:pPr marL="0" indent="0">
              <a:buNone/>
            </a:pPr>
            <a:endParaRPr lang="en-US" altLang="en-US" dirty="0"/>
          </a:p>
          <a:p>
            <a:pPr marL="0" indent="0">
              <a:buNone/>
            </a:pPr>
            <a:endParaRPr lang="en-US" dirty="0"/>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AF3176FE-0D82-F94F-898A-2E8518A2CB0D}"/>
                  </a:ext>
                </a:extLst>
              </p:cNvPr>
              <p:cNvSpPr txBox="1">
                <a:spLocks/>
              </p:cNvSpPr>
              <p:nvPr/>
            </p:nvSpPr>
            <p:spPr>
              <a:xfrm>
                <a:off x="231494" y="4126013"/>
                <a:ext cx="8738885" cy="221403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sz="2000" dirty="0">
                    <a:solidFill>
                      <a:srgbClr val="FF0000"/>
                    </a:solidFill>
                    <a:latin typeface="Apple Chancery" panose="03020702040506060504" pitchFamily="66" charset="-79"/>
                    <a:cs typeface="Apple Chancery" panose="03020702040506060504" pitchFamily="66" charset="-79"/>
                  </a:rPr>
                  <a:t>One other thing: </a:t>
                </a:r>
                <a:r>
                  <a:rPr lang="en-US" altLang="en-US" sz="2000" dirty="0"/>
                  <a:t>whereas </a:t>
                </a:r>
                <a:r>
                  <a:rPr lang="en-US" altLang="en-US" sz="2000" dirty="0">
                    <a:solidFill>
                      <a:srgbClr val="2047C2"/>
                    </a:solidFill>
                  </a:rPr>
                  <a:t>rotational</a:t>
                </a:r>
                <a:r>
                  <a:rPr lang="en-US" altLang="en-US" sz="2000" dirty="0"/>
                  <a:t> </a:t>
                </a:r>
                <a:r>
                  <a:rPr lang="en-US" altLang="en-US" sz="2000" dirty="0">
                    <a:solidFill>
                      <a:srgbClr val="2047C2"/>
                    </a:solidFill>
                  </a:rPr>
                  <a:t>and translational kinetic energies </a:t>
                </a:r>
                <a:r>
                  <a:rPr lang="en-US" altLang="en-US" sz="2000" dirty="0"/>
                  <a:t>can be </a:t>
                </a:r>
                <a:r>
                  <a:rPr lang="en-US" altLang="en-US" sz="2000" dirty="0">
                    <a:solidFill>
                      <a:srgbClr val="2047C2"/>
                    </a:solidFill>
                  </a:rPr>
                  <a:t>put together in the same equation </a:t>
                </a:r>
                <a:r>
                  <a:rPr lang="en-US" altLang="en-US" sz="2000" dirty="0"/>
                  <a:t>(both have units of Joules), </a:t>
                </a:r>
                <a:r>
                  <a:rPr lang="en-US" altLang="en-US" sz="2000" i="1" dirty="0">
                    <a:solidFill>
                      <a:srgbClr val="FF0000"/>
                    </a:solidFill>
                  </a:rPr>
                  <a:t>angular momentum </a:t>
                </a:r>
                <a:r>
                  <a:rPr lang="en-US" altLang="en-US" sz="2000" dirty="0"/>
                  <a:t>and </a:t>
                </a:r>
                <a:r>
                  <a:rPr lang="en-US" altLang="en-US" sz="2000" i="1" dirty="0">
                    <a:solidFill>
                      <a:srgbClr val="FF0000"/>
                    </a:solidFill>
                  </a:rPr>
                  <a:t>translational momentum </a:t>
                </a:r>
                <a:r>
                  <a:rPr lang="en-US" altLang="en-US" sz="2000" dirty="0"/>
                  <a:t>are </a:t>
                </a:r>
                <a:r>
                  <a:rPr lang="en-US" altLang="en-US" sz="2000" dirty="0">
                    <a:solidFill>
                      <a:srgbClr val="FF0000"/>
                    </a:solidFill>
                  </a:rPr>
                  <a:t>NOT combinable</a:t>
                </a:r>
                <a:r>
                  <a:rPr lang="en-US" altLang="en-US" sz="2000" dirty="0"/>
                  <a:t>! They have to be treated separately, like force and torque.  Another way to remember:</a:t>
                </a:r>
              </a:p>
              <a:p>
                <a:pPr lvl="1"/>
                <a:r>
                  <a:rPr lang="en-US" altLang="en-US" sz="1800" dirty="0"/>
                  <a:t>Translational momentum p has units </a:t>
                </a:r>
                <a14:m>
                  <m:oMath xmlns:m="http://schemas.openxmlformats.org/officeDocument/2006/math">
                    <m:r>
                      <a:rPr lang="en-US" altLang="en-US" sz="1800" i="1" smtClean="0">
                        <a:latin typeface="Cambria Math" charset="0"/>
                      </a:rPr>
                      <m:t>𝑁</m:t>
                    </m:r>
                    <m:r>
                      <a:rPr lang="en-US" altLang="en-US" sz="1800" i="1" smtClean="0">
                        <a:latin typeface="Cambria Math" charset="0"/>
                        <a:ea typeface="Cambria Math" charset="0"/>
                        <a:cs typeface="Cambria Math" charset="0"/>
                      </a:rPr>
                      <m:t>∙</m:t>
                    </m:r>
                    <m:r>
                      <a:rPr lang="en-US" altLang="en-US" sz="1800" i="1" smtClean="0">
                        <a:latin typeface="Cambria Math" charset="0"/>
                        <a:ea typeface="Cambria Math" charset="0"/>
                        <a:cs typeface="Cambria Math" charset="0"/>
                      </a:rPr>
                      <m:t>𝑠</m:t>
                    </m:r>
                  </m:oMath>
                </a14:m>
                <a:r>
                  <a:rPr lang="en-US" altLang="en-US" sz="1800" dirty="0"/>
                  <a:t> or </a:t>
                </a:r>
                <a14:m>
                  <m:oMath xmlns:m="http://schemas.openxmlformats.org/officeDocument/2006/math">
                    <m:r>
                      <a:rPr lang="en-US" altLang="en-US" sz="1800" i="1" smtClean="0">
                        <a:latin typeface="Cambria Math" charset="0"/>
                      </a:rPr>
                      <m:t>𝑘𝑔</m:t>
                    </m:r>
                    <m:r>
                      <a:rPr lang="en-US" altLang="en-US" sz="1800" i="1" smtClean="0">
                        <a:latin typeface="Cambria Math" charset="0"/>
                        <a:ea typeface="Cambria Math" charset="0"/>
                        <a:cs typeface="Cambria Math" charset="0"/>
                      </a:rPr>
                      <m:t>∙</m:t>
                    </m:r>
                    <m:r>
                      <a:rPr lang="en-US" altLang="en-US" sz="1800" i="1" smtClean="0">
                        <a:latin typeface="Cambria Math" charset="0"/>
                        <a:ea typeface="Cambria Math" charset="0"/>
                        <a:cs typeface="Cambria Math" charset="0"/>
                      </a:rPr>
                      <m:t>𝑚</m:t>
                    </m:r>
                    <m:r>
                      <a:rPr lang="en-US" altLang="en-US" sz="1800" i="1" smtClean="0">
                        <a:latin typeface="Cambria Math" charset="0"/>
                        <a:ea typeface="Cambria Math" charset="0"/>
                        <a:cs typeface="Cambria Math" charset="0"/>
                      </a:rPr>
                      <m:t>/</m:t>
                    </m:r>
                    <m:r>
                      <a:rPr lang="en-US" altLang="en-US" sz="1800" i="1" smtClean="0">
                        <a:latin typeface="Cambria Math" charset="0"/>
                        <a:ea typeface="Cambria Math" charset="0"/>
                        <a:cs typeface="Cambria Math" charset="0"/>
                      </a:rPr>
                      <m:t>𝑠</m:t>
                    </m:r>
                  </m:oMath>
                </a14:m>
                <a:endParaRPr lang="en-US" altLang="en-US" sz="1800" dirty="0"/>
              </a:p>
              <a:p>
                <a:pPr lvl="1"/>
                <a:r>
                  <a:rPr lang="en-US" altLang="en-US" sz="1800" dirty="0"/>
                  <a:t>Rotational momentum L has units </a:t>
                </a:r>
                <a14:m>
                  <m:oMath xmlns:m="http://schemas.openxmlformats.org/officeDocument/2006/math">
                    <m:r>
                      <a:rPr lang="en-US" altLang="en-US" sz="1800" i="1" smtClean="0">
                        <a:latin typeface="Cambria Math" charset="0"/>
                      </a:rPr>
                      <m:t>𝑁</m:t>
                    </m:r>
                    <m:r>
                      <a:rPr lang="en-US" altLang="en-US" sz="1800" i="1" smtClean="0">
                        <a:latin typeface="Cambria Math" charset="0"/>
                        <a:ea typeface="Cambria Math" charset="0"/>
                        <a:cs typeface="Cambria Math" charset="0"/>
                      </a:rPr>
                      <m:t>∙</m:t>
                    </m:r>
                    <m:r>
                      <a:rPr lang="en-US" altLang="en-US" sz="1800" i="1" smtClean="0">
                        <a:latin typeface="Cambria Math" charset="0"/>
                        <a:ea typeface="Cambria Math" charset="0"/>
                        <a:cs typeface="Cambria Math" charset="0"/>
                      </a:rPr>
                      <m:t>𝑚</m:t>
                    </m:r>
                    <m:r>
                      <a:rPr lang="en-US" altLang="en-US" sz="1800" i="1" smtClean="0">
                        <a:latin typeface="Cambria Math" charset="0"/>
                        <a:ea typeface="Cambria Math" charset="0"/>
                        <a:cs typeface="Cambria Math" charset="0"/>
                      </a:rPr>
                      <m:t>∙</m:t>
                    </m:r>
                    <m:r>
                      <a:rPr lang="en-US" altLang="en-US" sz="1800" i="1" smtClean="0">
                        <a:latin typeface="Cambria Math" charset="0"/>
                        <a:ea typeface="Cambria Math" charset="0"/>
                        <a:cs typeface="Cambria Math" charset="0"/>
                      </a:rPr>
                      <m:t>𝑠</m:t>
                    </m:r>
                  </m:oMath>
                </a14:m>
                <a:r>
                  <a:rPr lang="en-US" altLang="en-US" sz="1800" dirty="0"/>
                  <a:t> or </a:t>
                </a:r>
                <a14:m>
                  <m:oMath xmlns:m="http://schemas.openxmlformats.org/officeDocument/2006/math">
                    <m:r>
                      <a:rPr lang="en-US" altLang="en-US" sz="1800" i="1" smtClean="0">
                        <a:latin typeface="Cambria Math" charset="0"/>
                      </a:rPr>
                      <m:t>𝑘𝑔</m:t>
                    </m:r>
                    <m:r>
                      <a:rPr lang="en-US" altLang="en-US" sz="1800" i="1" smtClean="0">
                        <a:latin typeface="Cambria Math" charset="0"/>
                        <a:ea typeface="Cambria Math" charset="0"/>
                        <a:cs typeface="Cambria Math" charset="0"/>
                      </a:rPr>
                      <m:t>∙</m:t>
                    </m:r>
                    <m:sSup>
                      <m:sSupPr>
                        <m:ctrlPr>
                          <a:rPr lang="en-US" altLang="en-US" sz="1800" i="1" smtClean="0">
                            <a:latin typeface="Cambria Math" panose="02040503050406030204" pitchFamily="18" charset="0"/>
                            <a:ea typeface="Cambria Math" charset="0"/>
                            <a:cs typeface="Cambria Math" charset="0"/>
                          </a:rPr>
                        </m:ctrlPr>
                      </m:sSupPr>
                      <m:e>
                        <m:r>
                          <a:rPr lang="en-US" altLang="en-US" sz="1800" i="1" smtClean="0">
                            <a:latin typeface="Cambria Math" charset="0"/>
                            <a:ea typeface="Cambria Math" charset="0"/>
                            <a:cs typeface="Cambria Math" charset="0"/>
                          </a:rPr>
                          <m:t>𝑚</m:t>
                        </m:r>
                      </m:e>
                      <m:sup>
                        <m:r>
                          <a:rPr lang="en-US" altLang="en-US" sz="1800" i="1" smtClean="0">
                            <a:latin typeface="Cambria Math" charset="0"/>
                            <a:ea typeface="Cambria Math" charset="0"/>
                            <a:cs typeface="Cambria Math" charset="0"/>
                          </a:rPr>
                          <m:t>2</m:t>
                        </m:r>
                      </m:sup>
                    </m:sSup>
                    <m:r>
                      <a:rPr lang="en-US" altLang="en-US" sz="1800" i="1" smtClean="0">
                        <a:latin typeface="Cambria Math" charset="0"/>
                        <a:ea typeface="Cambria Math" charset="0"/>
                        <a:cs typeface="Cambria Math" charset="0"/>
                      </a:rPr>
                      <m:t>/</m:t>
                    </m:r>
                    <m:r>
                      <a:rPr lang="en-US" altLang="en-US" sz="1800" i="1" smtClean="0">
                        <a:latin typeface="Cambria Math" charset="0"/>
                        <a:ea typeface="Cambria Math" charset="0"/>
                        <a:cs typeface="Cambria Math" charset="0"/>
                      </a:rPr>
                      <m:t>𝑠</m:t>
                    </m:r>
                  </m:oMath>
                </a14:m>
                <a:endParaRPr lang="en-US" altLang="en-US" sz="1800" dirty="0"/>
              </a:p>
              <a:p>
                <a:endParaRPr lang="en-US" dirty="0"/>
              </a:p>
            </p:txBody>
          </p:sp>
        </mc:Choice>
        <mc:Fallback xmlns="">
          <p:sp>
            <p:nvSpPr>
              <p:cNvPr id="5" name="Content Placeholder 2">
                <a:extLst>
                  <a:ext uri="{FF2B5EF4-FFF2-40B4-BE49-F238E27FC236}">
                    <a16:creationId xmlns:a16="http://schemas.microsoft.com/office/drawing/2014/main" id="{AF3176FE-0D82-F94F-898A-2E8518A2CB0D}"/>
                  </a:ext>
                </a:extLst>
              </p:cNvPr>
              <p:cNvSpPr txBox="1">
                <a:spLocks noRot="1" noChangeAspect="1" noMove="1" noResize="1" noEditPoints="1" noAdjustHandles="1" noChangeArrowheads="1" noChangeShapeType="1" noTextEdit="1"/>
              </p:cNvSpPr>
              <p:nvPr/>
            </p:nvSpPr>
            <p:spPr>
              <a:xfrm>
                <a:off x="231494" y="4126013"/>
                <a:ext cx="8738885" cy="2214033"/>
              </a:xfrm>
              <a:prstGeom prst="rect">
                <a:avLst/>
              </a:prstGeom>
              <a:blipFill>
                <a:blip r:embed="rId3"/>
                <a:stretch>
                  <a:fillRect l="-871" t="-1705"/>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482D3ABD-88C5-1645-B0AB-1FE90D516E41}"/>
              </a:ext>
            </a:extLst>
          </p:cNvPr>
          <p:cNvGrpSpPr/>
          <p:nvPr/>
        </p:nvGrpSpPr>
        <p:grpSpPr>
          <a:xfrm>
            <a:off x="2585810" y="2973916"/>
            <a:ext cx="3241675" cy="957831"/>
            <a:chOff x="2585810" y="2973916"/>
            <a:chExt cx="3241675" cy="957831"/>
          </a:xfrm>
        </p:grpSpPr>
        <p:graphicFrame>
          <p:nvGraphicFramePr>
            <p:cNvPr id="4" name="Object 2"/>
            <p:cNvGraphicFramePr>
              <a:graphicFrameLocks noChangeAspect="1"/>
            </p:cNvGraphicFramePr>
            <p:nvPr>
              <p:extLst>
                <p:ext uri="{D42A27DB-BD31-4B8C-83A1-F6EECF244321}">
                  <p14:modId xmlns:p14="http://schemas.microsoft.com/office/powerpoint/2010/main" val="2302768366"/>
                </p:ext>
              </p:extLst>
            </p:nvPr>
          </p:nvGraphicFramePr>
          <p:xfrm>
            <a:off x="2585810" y="3263157"/>
            <a:ext cx="3241675" cy="571500"/>
          </p:xfrm>
          <a:graphic>
            <a:graphicData uri="http://schemas.openxmlformats.org/presentationml/2006/ole">
              <mc:AlternateContent xmlns:mc="http://schemas.openxmlformats.org/markup-compatibility/2006">
                <mc:Choice xmlns:v="urn:schemas-microsoft-com:vml" Requires="v">
                  <p:oleObj spid="_x0000_s4164" name="Equation" r:id="rId4" imgW="1511300" imgH="266700" progId="Equation.DSMT4">
                    <p:embed/>
                  </p:oleObj>
                </mc:Choice>
                <mc:Fallback>
                  <p:oleObj name="Equation" r:id="rId4" imgW="1511300" imgH="266700" progId="Equation.DSMT4">
                    <p:embed/>
                    <p:pic>
                      <p:nvPicPr>
                        <p:cNvPr id="4" name="Object 2"/>
                        <p:cNvPicPr>
                          <a:picLocks noChangeAspect="1" noChangeArrowheads="1"/>
                        </p:cNvPicPr>
                        <p:nvPr/>
                      </p:nvPicPr>
                      <p:blipFill>
                        <a:blip r:embed="rId5"/>
                        <a:srcRect/>
                        <a:stretch>
                          <a:fillRect/>
                        </a:stretch>
                      </p:blipFill>
                      <p:spPr bwMode="auto">
                        <a:xfrm>
                          <a:off x="2585810" y="3263157"/>
                          <a:ext cx="3241675"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7" name="Straight Connector 6">
              <a:extLst>
                <a:ext uri="{FF2B5EF4-FFF2-40B4-BE49-F238E27FC236}">
                  <a16:creationId xmlns:a16="http://schemas.microsoft.com/office/drawing/2014/main" id="{9A8C9B90-C6D7-9C43-B280-FF5C3CFABA6A}"/>
                </a:ext>
              </a:extLst>
            </p:cNvPr>
            <p:cNvCxnSpPr>
              <a:cxnSpLocks/>
            </p:cNvCxnSpPr>
            <p:nvPr/>
          </p:nvCxnSpPr>
          <p:spPr>
            <a:xfrm flipV="1">
              <a:off x="3630573" y="3178347"/>
              <a:ext cx="975993" cy="75340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9" name="Object 2">
              <a:extLst>
                <a:ext uri="{FF2B5EF4-FFF2-40B4-BE49-F238E27FC236}">
                  <a16:creationId xmlns:a16="http://schemas.microsoft.com/office/drawing/2014/main" id="{04739520-A6A1-664D-9E04-726F64F0E946}"/>
                </a:ext>
              </a:extLst>
            </p:cNvPr>
            <p:cNvGraphicFramePr>
              <a:graphicFrameLocks noChangeAspect="1"/>
            </p:cNvGraphicFramePr>
            <p:nvPr>
              <p:extLst>
                <p:ext uri="{D42A27DB-BD31-4B8C-83A1-F6EECF244321}">
                  <p14:modId xmlns:p14="http://schemas.microsoft.com/office/powerpoint/2010/main" val="2809698894"/>
                </p:ext>
              </p:extLst>
            </p:nvPr>
          </p:nvGraphicFramePr>
          <p:xfrm>
            <a:off x="4644666" y="2973916"/>
            <a:ext cx="208914" cy="251675"/>
          </p:xfrm>
          <a:graphic>
            <a:graphicData uri="http://schemas.openxmlformats.org/presentationml/2006/ole">
              <mc:AlternateContent xmlns:mc="http://schemas.openxmlformats.org/markup-compatibility/2006">
                <mc:Choice xmlns:v="urn:schemas-microsoft-com:vml" Requires="v">
                  <p:oleObj spid="_x0000_s4165" name="Equation" r:id="rId6" imgW="127000" imgH="152400" progId="Equation.DSMT4">
                    <p:embed/>
                  </p:oleObj>
                </mc:Choice>
                <mc:Fallback>
                  <p:oleObj name="Equation" r:id="rId6" imgW="127000" imgH="152400" progId="Equation.DSMT4">
                    <p:embed/>
                    <p:pic>
                      <p:nvPicPr>
                        <p:cNvPr id="4" name="Object 2"/>
                        <p:cNvPicPr>
                          <a:picLocks noChangeAspect="1" noChangeArrowheads="1"/>
                        </p:cNvPicPr>
                        <p:nvPr/>
                      </p:nvPicPr>
                      <p:blipFill>
                        <a:blip r:embed="rId7"/>
                        <a:srcRect/>
                        <a:stretch>
                          <a:fillRect/>
                        </a:stretch>
                      </p:blipFill>
                      <p:spPr bwMode="auto">
                        <a:xfrm>
                          <a:off x="4644666" y="2973916"/>
                          <a:ext cx="208914" cy="251675"/>
                        </a:xfrm>
                        <a:prstGeom prst="rect">
                          <a:avLst/>
                        </a:prstGeom>
                        <a:noFill/>
                        <a:ln>
                          <a:noFill/>
                        </a:ln>
                        <a:effectLst/>
                      </p:spPr>
                    </p:pic>
                  </p:oleObj>
                </mc:Fallback>
              </mc:AlternateContent>
            </a:graphicData>
          </a:graphic>
        </p:graphicFrame>
      </p:grpSp>
      <p:sp>
        <p:nvSpPr>
          <p:cNvPr id="10" name="TextBox 9">
            <a:extLst>
              <a:ext uri="{FF2B5EF4-FFF2-40B4-BE49-F238E27FC236}">
                <a16:creationId xmlns:a16="http://schemas.microsoft.com/office/drawing/2014/main" id="{8F788F01-0453-244B-A645-8EF8D9349F16}"/>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spTree>
    <p:extLst>
      <p:ext uri="{BB962C8B-B14F-4D97-AF65-F5344CB8AC3E}">
        <p14:creationId xmlns:p14="http://schemas.microsoft.com/office/powerpoint/2010/main" val="352032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11.)</a:t>
            </a:r>
          </a:p>
        </p:txBody>
      </p:sp>
      <p:sp>
        <p:nvSpPr>
          <p:cNvPr id="6" name="Text Box 56"/>
          <p:cNvSpPr txBox="1">
            <a:spLocks/>
          </p:cNvSpPr>
          <p:nvPr/>
        </p:nvSpPr>
        <p:spPr bwMode="auto">
          <a:xfrm>
            <a:off x="312103" y="138241"/>
            <a:ext cx="5148897"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4: </a:t>
            </a:r>
            <a:r>
              <a:rPr lang="en-US" sz="2000" dirty="0">
                <a:latin typeface="Times New Roman"/>
                <a:cs typeface="Times New Roman"/>
              </a:rPr>
              <a:t>An ice skater with </a:t>
            </a:r>
            <a:r>
              <a:rPr lang="en-US" sz="2000" dirty="0">
                <a:solidFill>
                  <a:srgbClr val="0000FF"/>
                </a:solidFill>
                <a:latin typeface="Times New Roman"/>
                <a:cs typeface="Times New Roman"/>
              </a:rPr>
              <a:t>arms out </a:t>
            </a:r>
            <a:r>
              <a:rPr lang="en-US" sz="2000" dirty="0">
                <a:latin typeface="Times New Roman"/>
                <a:cs typeface="Times New Roman"/>
              </a:rPr>
              <a:t>has an </a:t>
            </a:r>
            <a:r>
              <a:rPr lang="en-US" sz="2000" dirty="0">
                <a:solidFill>
                  <a:srgbClr val="FF0000"/>
                </a:solidFill>
                <a:latin typeface="Times New Roman"/>
                <a:cs typeface="Times New Roman"/>
              </a:rPr>
              <a:t>angular speed </a:t>
            </a:r>
            <a:r>
              <a:rPr lang="en-US" sz="2000" dirty="0">
                <a:latin typeface="Times New Roman"/>
                <a:cs typeface="Times New Roman"/>
              </a:rPr>
              <a:t>of      and a </a:t>
            </a:r>
            <a:r>
              <a:rPr lang="en-US" sz="2000" dirty="0">
                <a:solidFill>
                  <a:srgbClr val="FF0000"/>
                </a:solidFill>
                <a:latin typeface="Times New Roman"/>
                <a:cs typeface="Times New Roman"/>
              </a:rPr>
              <a:t>moment of inertia   </a:t>
            </a:r>
            <a:r>
              <a:rPr lang="en-US" sz="2000" dirty="0">
                <a:latin typeface="Times New Roman"/>
                <a:cs typeface="Times New Roman"/>
              </a:rPr>
              <a:t>.  She </a:t>
            </a:r>
            <a:r>
              <a:rPr lang="en-US" sz="2000" dirty="0">
                <a:solidFill>
                  <a:srgbClr val="0000FF"/>
                </a:solidFill>
                <a:latin typeface="Times New Roman"/>
                <a:cs typeface="Times New Roman"/>
              </a:rPr>
              <a:t>pulls her arms in</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483315" y="1295613"/>
            <a:ext cx="471281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What happens </a:t>
            </a:r>
            <a:r>
              <a:rPr lang="en-US" sz="2000" dirty="0">
                <a:solidFill>
                  <a:schemeClr val="tx1"/>
                </a:solidFill>
                <a:latin typeface="Times New Roman"/>
                <a:cs typeface="Times New Roman"/>
              </a:rPr>
              <a:t>to her </a:t>
            </a:r>
            <a:r>
              <a:rPr lang="en-US" sz="2000" i="1" dirty="0">
                <a:solidFill>
                  <a:srgbClr val="0000FF"/>
                </a:solidFill>
                <a:latin typeface="Times New Roman"/>
                <a:cs typeface="Times New Roman"/>
              </a:rPr>
              <a:t>moment of inertia </a:t>
            </a:r>
            <a:r>
              <a:rPr lang="en-US" sz="2000" dirty="0">
                <a:solidFill>
                  <a:schemeClr val="tx1"/>
                </a:solidFill>
                <a:latin typeface="Times New Roman"/>
                <a:cs typeface="Times New Roman"/>
              </a:rPr>
              <a:t>as she pulls her arms in?</a:t>
            </a:r>
            <a:endParaRPr lang="en-US" sz="2000" dirty="0">
              <a:solidFill>
                <a:srgbClr val="0000FF"/>
              </a:solidFill>
              <a:latin typeface="Times New Roman"/>
              <a:cs typeface="Times New Roman"/>
            </a:endParaRPr>
          </a:p>
        </p:txBody>
      </p:sp>
      <p:sp>
        <p:nvSpPr>
          <p:cNvPr id="8" name="Freeform 12"/>
          <p:cNvSpPr>
            <a:spLocks noChangeArrowheads="1"/>
          </p:cNvSpPr>
          <p:nvPr/>
        </p:nvSpPr>
        <p:spPr bwMode="auto">
          <a:xfrm>
            <a:off x="6206490" y="627222"/>
            <a:ext cx="1314450" cy="1193006"/>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4"/>
            <a:srcRect/>
            <a:tile tx="0" ty="0" sx="100000" sy="100000" flip="none" algn="tl"/>
          </a:blipFill>
          <a:ln w="6350">
            <a:solidFill>
              <a:schemeClr val="tx1"/>
            </a:solidFill>
            <a:round/>
            <a:headEnd/>
            <a:tailEnd/>
          </a:ln>
        </p:spPr>
        <p:txBody>
          <a:bodyPr lIns="82296" tIns="41148" rIns="82296" bIns="41148"/>
          <a:lstStyle/>
          <a:p>
            <a:endParaRPr lang="en-US"/>
          </a:p>
        </p:txBody>
      </p:sp>
      <p:graphicFrame>
        <p:nvGraphicFramePr>
          <p:cNvPr id="10" name="Object 6"/>
          <p:cNvGraphicFramePr>
            <a:graphicFrameLocks noChangeAspect="1"/>
          </p:cNvGraphicFramePr>
          <p:nvPr/>
        </p:nvGraphicFramePr>
        <p:xfrm>
          <a:off x="6206490" y="1491077"/>
          <a:ext cx="347187" cy="554355"/>
        </p:xfrm>
        <a:graphic>
          <a:graphicData uri="http://schemas.openxmlformats.org/presentationml/2006/ole">
            <mc:AlternateContent xmlns:mc="http://schemas.openxmlformats.org/markup-compatibility/2006">
              <mc:Choice xmlns:v="urn:schemas-microsoft-com:vml" Requires="v">
                <p:oleObj spid="_x0000_s18650" name="Equation" r:id="rId5" imgW="127000" imgH="203200" progId="Equation.DSMT4">
                  <p:embed/>
                </p:oleObj>
              </mc:Choice>
              <mc:Fallback>
                <p:oleObj name="Equation" r:id="rId5" imgW="127000" imgH="203200" progId="Equation.DSMT4">
                  <p:embed/>
                  <p:pic>
                    <p:nvPicPr>
                      <p:cNvPr id="10" name="Object 6"/>
                      <p:cNvPicPr>
                        <a:picLocks noChangeAspect="1" noChangeArrowheads="1"/>
                      </p:cNvPicPr>
                      <p:nvPr/>
                    </p:nvPicPr>
                    <p:blipFill>
                      <a:blip r:embed="rId6"/>
                      <a:srcRect/>
                      <a:stretch>
                        <a:fillRect/>
                      </a:stretch>
                    </p:blipFill>
                    <p:spPr bwMode="auto">
                      <a:xfrm>
                        <a:off x="6206490" y="1491077"/>
                        <a:ext cx="347187" cy="5543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7"/>
          <p:cNvGraphicFramePr>
            <a:graphicFrameLocks noChangeAspect="1"/>
          </p:cNvGraphicFramePr>
          <p:nvPr/>
        </p:nvGraphicFramePr>
        <p:xfrm>
          <a:off x="7658100" y="1604328"/>
          <a:ext cx="204311" cy="274320"/>
        </p:xfrm>
        <a:graphic>
          <a:graphicData uri="http://schemas.openxmlformats.org/presentationml/2006/ole">
            <mc:AlternateContent xmlns:mc="http://schemas.openxmlformats.org/markup-compatibility/2006">
              <mc:Choice xmlns:v="urn:schemas-microsoft-com:vml" Requires="v">
                <p:oleObj spid="_x0000_s18651" name="Equation" r:id="rId7" imgW="152400" imgH="203200" progId="Equation.DSMT4">
                  <p:embed/>
                </p:oleObj>
              </mc:Choice>
              <mc:Fallback>
                <p:oleObj name="Equation" r:id="rId7" imgW="152400" imgH="203200" progId="Equation.DSMT4">
                  <p:embed/>
                  <p:pic>
                    <p:nvPicPr>
                      <p:cNvPr id="11" name="Object 7"/>
                      <p:cNvPicPr>
                        <a:picLocks noChangeAspect="1" noChangeArrowheads="1"/>
                      </p:cNvPicPr>
                      <p:nvPr/>
                    </p:nvPicPr>
                    <p:blipFill>
                      <a:blip r:embed="rId8"/>
                      <a:srcRect/>
                      <a:stretch>
                        <a:fillRect/>
                      </a:stretch>
                    </p:blipFill>
                    <p:spPr bwMode="auto">
                      <a:xfrm>
                        <a:off x="7658100" y="1604328"/>
                        <a:ext cx="204311" cy="2743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4" name="Group 13"/>
          <p:cNvGrpSpPr/>
          <p:nvPr/>
        </p:nvGrpSpPr>
        <p:grpSpPr>
          <a:xfrm>
            <a:off x="7589520" y="617220"/>
            <a:ext cx="1383030" cy="1191578"/>
            <a:chOff x="7589520" y="617220"/>
            <a:chExt cx="1383030" cy="1191578"/>
          </a:xfrm>
        </p:grpSpPr>
        <p:sp>
          <p:nvSpPr>
            <p:cNvPr id="15" name="Freeform 14"/>
            <p:cNvSpPr>
              <a:spLocks noChangeArrowheads="1"/>
            </p:cNvSpPr>
            <p:nvPr/>
          </p:nvSpPr>
          <p:spPr bwMode="auto">
            <a:xfrm>
              <a:off x="7658100" y="617220"/>
              <a:ext cx="1314450" cy="1191578"/>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4"/>
              <a:srcRect/>
              <a:tile tx="0" ty="0" sx="100000" sy="100000" flip="none" algn="tl"/>
            </a:blipFill>
            <a:ln w="6350">
              <a:solidFill>
                <a:schemeClr val="tx1"/>
              </a:solidFill>
              <a:round/>
              <a:headEnd/>
              <a:tailEnd/>
            </a:ln>
          </p:spPr>
          <p:txBody>
            <a:bodyPr lIns="82296" tIns="41148" rIns="82296" bIns="41148"/>
            <a:lstStyle/>
            <a:p>
              <a:endParaRPr lang="en-US"/>
            </a:p>
          </p:txBody>
        </p:sp>
        <p:sp>
          <p:nvSpPr>
            <p:cNvPr id="16" name="Rectangle 13"/>
            <p:cNvSpPr>
              <a:spLocks noChangeArrowheads="1"/>
            </p:cNvSpPr>
            <p:nvPr/>
          </p:nvSpPr>
          <p:spPr bwMode="auto">
            <a:xfrm>
              <a:off x="848106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7" name="Rectangle 15"/>
            <p:cNvSpPr>
              <a:spLocks noChangeArrowheads="1"/>
            </p:cNvSpPr>
            <p:nvPr/>
          </p:nvSpPr>
          <p:spPr bwMode="auto">
            <a:xfrm>
              <a:off x="758952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9" name="Freeform 17"/>
            <p:cNvSpPr>
              <a:spLocks noChangeArrowheads="1"/>
            </p:cNvSpPr>
            <p:nvPr/>
          </p:nvSpPr>
          <p:spPr bwMode="auto">
            <a:xfrm>
              <a:off x="8308182" y="942975"/>
              <a:ext cx="172878" cy="348615"/>
            </a:xfrm>
            <a:custGeom>
              <a:avLst/>
              <a:gdLst>
                <a:gd name="T0" fmla="*/ 153920 w 191748"/>
                <a:gd name="T1" fmla="*/ 6357 h 386949"/>
                <a:gd name="T2" fmla="*/ 141197 w 191748"/>
                <a:gd name="T3" fmla="*/ 57209 h 386949"/>
                <a:gd name="T4" fmla="*/ 141197 w 191748"/>
                <a:gd name="T5" fmla="*/ 171628 h 386949"/>
                <a:gd name="T6" fmla="*/ 192087 w 191748"/>
                <a:gd name="T7" fmla="*/ 184341 h 386949"/>
                <a:gd name="T8" fmla="*/ 115752 w 191748"/>
                <a:gd name="T9" fmla="*/ 209767 h 386949"/>
                <a:gd name="T10" fmla="*/ 77585 w 191748"/>
                <a:gd name="T11" fmla="*/ 235193 h 386949"/>
                <a:gd name="T12" fmla="*/ 166642 w 191748"/>
                <a:gd name="T13" fmla="*/ 222480 h 386949"/>
                <a:gd name="T14" fmla="*/ 141197 w 191748"/>
                <a:gd name="T15" fmla="*/ 260620 h 386949"/>
                <a:gd name="T16" fmla="*/ 103030 w 191748"/>
                <a:gd name="T17" fmla="*/ 273333 h 386949"/>
                <a:gd name="T18" fmla="*/ 77585 w 191748"/>
                <a:gd name="T19" fmla="*/ 362325 h 386949"/>
                <a:gd name="T20" fmla="*/ 103030 w 191748"/>
                <a:gd name="T21" fmla="*/ 336899 h 386949"/>
                <a:gd name="T22" fmla="*/ 115752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2 w 191748"/>
                <a:gd name="T33" fmla="*/ 120775 h 386949"/>
                <a:gd name="T34" fmla="*/ 115752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4"/>
              <a:srcRect/>
              <a:tile tx="0" ty="0" sx="100000" sy="100000" flip="none" algn="tl"/>
            </a:blipFill>
            <a:ln w="25400">
              <a:solidFill>
                <a:srgbClr val="000000"/>
              </a:solidFill>
              <a:round/>
              <a:headEnd/>
              <a:tailEnd/>
            </a:ln>
          </p:spPr>
          <p:txBody>
            <a:bodyPr lIns="82296" tIns="41148" rIns="82296" bIns="41148"/>
            <a:lstStyle/>
            <a:p>
              <a:endParaRPr lang="en-US"/>
            </a:p>
          </p:txBody>
        </p:sp>
        <p:sp>
          <p:nvSpPr>
            <p:cNvPr id="20" name="Freeform 18"/>
            <p:cNvSpPr>
              <a:spLocks noChangeArrowheads="1"/>
            </p:cNvSpPr>
            <p:nvPr/>
          </p:nvSpPr>
          <p:spPr bwMode="auto">
            <a:xfrm flipH="1">
              <a:off x="8001000" y="891540"/>
              <a:ext cx="172879" cy="348615"/>
            </a:xfrm>
            <a:custGeom>
              <a:avLst/>
              <a:gdLst>
                <a:gd name="T0" fmla="*/ 153920 w 191748"/>
                <a:gd name="T1" fmla="*/ 6357 h 386949"/>
                <a:gd name="T2" fmla="*/ 141198 w 191748"/>
                <a:gd name="T3" fmla="*/ 57209 h 386949"/>
                <a:gd name="T4" fmla="*/ 141198 w 191748"/>
                <a:gd name="T5" fmla="*/ 171628 h 386949"/>
                <a:gd name="T6" fmla="*/ 192088 w 191748"/>
                <a:gd name="T7" fmla="*/ 184341 h 386949"/>
                <a:gd name="T8" fmla="*/ 115753 w 191748"/>
                <a:gd name="T9" fmla="*/ 209767 h 386949"/>
                <a:gd name="T10" fmla="*/ 77585 w 191748"/>
                <a:gd name="T11" fmla="*/ 235193 h 386949"/>
                <a:gd name="T12" fmla="*/ 166643 w 191748"/>
                <a:gd name="T13" fmla="*/ 222480 h 386949"/>
                <a:gd name="T14" fmla="*/ 141198 w 191748"/>
                <a:gd name="T15" fmla="*/ 260620 h 386949"/>
                <a:gd name="T16" fmla="*/ 103030 w 191748"/>
                <a:gd name="T17" fmla="*/ 273333 h 386949"/>
                <a:gd name="T18" fmla="*/ 77585 w 191748"/>
                <a:gd name="T19" fmla="*/ 362325 h 386949"/>
                <a:gd name="T20" fmla="*/ 103030 w 191748"/>
                <a:gd name="T21" fmla="*/ 336899 h 386949"/>
                <a:gd name="T22" fmla="*/ 115753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3 w 191748"/>
                <a:gd name="T33" fmla="*/ 120775 h 386949"/>
                <a:gd name="T34" fmla="*/ 115753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4"/>
              <a:srcRect/>
              <a:tile tx="0" ty="0" sx="100000" sy="100000" flip="none" algn="tl"/>
            </a:blipFill>
            <a:ln w="25400">
              <a:solidFill>
                <a:srgbClr val="000000"/>
              </a:solidFill>
              <a:round/>
              <a:headEnd/>
              <a:tailEnd/>
            </a:ln>
          </p:spPr>
          <p:txBody>
            <a:bodyPr lIns="82296" tIns="41148" rIns="82296" bIns="41148"/>
            <a:lstStyle/>
            <a:p>
              <a:endParaRPr lang="en-US"/>
            </a:p>
          </p:txBody>
        </p:sp>
      </p:grpSp>
      <p:graphicFrame>
        <p:nvGraphicFramePr>
          <p:cNvPr id="22" name="Object 3"/>
          <p:cNvGraphicFramePr>
            <a:graphicFrameLocks noChangeAspect="1"/>
          </p:cNvGraphicFramePr>
          <p:nvPr/>
        </p:nvGraphicFramePr>
        <p:xfrm>
          <a:off x="2839721" y="644525"/>
          <a:ext cx="287210" cy="306705"/>
        </p:xfrm>
        <a:graphic>
          <a:graphicData uri="http://schemas.openxmlformats.org/presentationml/2006/ole">
            <mc:AlternateContent xmlns:mc="http://schemas.openxmlformats.org/markup-compatibility/2006">
              <mc:Choice xmlns:v="urn:schemas-microsoft-com:vml" Requires="v">
                <p:oleObj spid="_x0000_s18652" name="Equation" r:id="rId9" imgW="190500" imgH="203200" progId="Equation.DSMT4">
                  <p:embed/>
                </p:oleObj>
              </mc:Choice>
              <mc:Fallback>
                <p:oleObj name="Equation" r:id="rId9" imgW="190500" imgH="203200" progId="Equation.DSMT4">
                  <p:embed/>
                  <p:pic>
                    <p:nvPicPr>
                      <p:cNvPr id="22" name="Object 3"/>
                      <p:cNvPicPr>
                        <a:picLocks noChangeAspect="1" noChangeArrowheads="1"/>
                      </p:cNvPicPr>
                      <p:nvPr/>
                    </p:nvPicPr>
                    <p:blipFill>
                      <a:blip r:embed="rId10"/>
                      <a:srcRect/>
                      <a:stretch>
                        <a:fillRect/>
                      </a:stretch>
                    </p:blipFill>
                    <p:spPr bwMode="auto">
                      <a:xfrm>
                        <a:off x="2839721" y="644525"/>
                        <a:ext cx="287210" cy="306705"/>
                      </a:xfrm>
                      <a:prstGeom prst="rect">
                        <a:avLst/>
                      </a:prstGeom>
                      <a:noFill/>
                      <a:ln>
                        <a:noFill/>
                      </a:ln>
                      <a:effectLst/>
                    </p:spPr>
                  </p:pic>
                </p:oleObj>
              </mc:Fallback>
            </mc:AlternateContent>
          </a:graphicData>
        </a:graphic>
      </p:graphicFrame>
      <p:graphicFrame>
        <p:nvGraphicFramePr>
          <p:cNvPr id="24" name="Object 3"/>
          <p:cNvGraphicFramePr>
            <a:graphicFrameLocks noChangeAspect="1"/>
          </p:cNvGraphicFramePr>
          <p:nvPr/>
        </p:nvGraphicFramePr>
        <p:xfrm>
          <a:off x="1071563" y="951230"/>
          <a:ext cx="190500" cy="306387"/>
        </p:xfrm>
        <a:graphic>
          <a:graphicData uri="http://schemas.openxmlformats.org/presentationml/2006/ole">
            <mc:AlternateContent xmlns:mc="http://schemas.openxmlformats.org/markup-compatibility/2006">
              <mc:Choice xmlns:v="urn:schemas-microsoft-com:vml" Requires="v">
                <p:oleObj spid="_x0000_s18653" name="Equation" r:id="rId11" imgW="127000" imgH="203200" progId="Equation.DSMT4">
                  <p:embed/>
                </p:oleObj>
              </mc:Choice>
              <mc:Fallback>
                <p:oleObj name="Equation" r:id="rId11" imgW="127000" imgH="203200" progId="Equation.DSMT4">
                  <p:embed/>
                  <p:pic>
                    <p:nvPicPr>
                      <p:cNvPr id="24" name="Object 3"/>
                      <p:cNvPicPr>
                        <a:picLocks noChangeAspect="1" noChangeArrowheads="1"/>
                      </p:cNvPicPr>
                      <p:nvPr/>
                    </p:nvPicPr>
                    <p:blipFill>
                      <a:blip r:embed="rId12"/>
                      <a:srcRect/>
                      <a:stretch>
                        <a:fillRect/>
                      </a:stretch>
                    </p:blipFill>
                    <p:spPr bwMode="auto">
                      <a:xfrm>
                        <a:off x="1071563" y="951230"/>
                        <a:ext cx="190500" cy="306387"/>
                      </a:xfrm>
                      <a:prstGeom prst="rect">
                        <a:avLst/>
                      </a:prstGeom>
                      <a:noFill/>
                      <a:ln>
                        <a:noFill/>
                      </a:ln>
                      <a:effectLst/>
                    </p:spPr>
                  </p:pic>
                </p:oleObj>
              </mc:Fallback>
            </mc:AlternateContent>
          </a:graphicData>
        </a:graphic>
      </p:graphicFrame>
      <p:sp>
        <p:nvSpPr>
          <p:cNvPr id="25" name="Text Box 56"/>
          <p:cNvSpPr txBox="1">
            <a:spLocks/>
          </p:cNvSpPr>
          <p:nvPr/>
        </p:nvSpPr>
        <p:spPr bwMode="auto">
          <a:xfrm>
            <a:off x="1262063" y="1969232"/>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(it decreases)</a:t>
            </a:r>
            <a:endParaRPr lang="en-US" sz="2000" dirty="0">
              <a:solidFill>
                <a:srgbClr val="0000FF"/>
              </a:solidFill>
              <a:latin typeface="Times New Roman"/>
              <a:cs typeface="Times New Roman"/>
            </a:endParaRPr>
          </a:p>
        </p:txBody>
      </p:sp>
      <p:sp>
        <p:nvSpPr>
          <p:cNvPr id="26" name="Text Box 56"/>
          <p:cNvSpPr txBox="1">
            <a:spLocks/>
          </p:cNvSpPr>
          <p:nvPr/>
        </p:nvSpPr>
        <p:spPr bwMode="auto">
          <a:xfrm>
            <a:off x="483314" y="2507497"/>
            <a:ext cx="84778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What is </a:t>
            </a:r>
            <a:r>
              <a:rPr lang="en-US" sz="2000" dirty="0">
                <a:solidFill>
                  <a:schemeClr val="tx1"/>
                </a:solidFill>
                <a:latin typeface="Times New Roman"/>
                <a:cs typeface="Times New Roman"/>
              </a:rPr>
              <a:t>her new </a:t>
            </a:r>
            <a:r>
              <a:rPr lang="en-US" sz="2000" i="1" dirty="0">
                <a:solidFill>
                  <a:srgbClr val="0000FF"/>
                </a:solidFill>
                <a:latin typeface="Times New Roman"/>
                <a:cs typeface="Times New Roman"/>
              </a:rPr>
              <a:t>angular momentum</a:t>
            </a:r>
            <a:r>
              <a:rPr lang="en-US" sz="2000" dirty="0">
                <a:solidFill>
                  <a:schemeClr val="tx1"/>
                </a:solidFill>
                <a:latin typeface="Times New Roman"/>
                <a:cs typeface="Times New Roman"/>
              </a:rPr>
              <a:t>?</a:t>
            </a:r>
            <a:endParaRPr lang="en-US" sz="2000" dirty="0">
              <a:solidFill>
                <a:srgbClr val="0000FF"/>
              </a:solidFill>
              <a:latin typeface="Times New Roman"/>
              <a:cs typeface="Times New Roman"/>
            </a:endParaRPr>
          </a:p>
        </p:txBody>
      </p:sp>
      <p:sp>
        <p:nvSpPr>
          <p:cNvPr id="27" name="Text Box 56"/>
          <p:cNvSpPr txBox="1">
            <a:spLocks/>
          </p:cNvSpPr>
          <p:nvPr/>
        </p:nvSpPr>
        <p:spPr bwMode="auto">
          <a:xfrm>
            <a:off x="1296115" y="2858232"/>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(no external torques, so it doesn’t change)</a:t>
            </a:r>
            <a:endParaRPr lang="en-US" sz="2000" dirty="0">
              <a:solidFill>
                <a:srgbClr val="0000FF"/>
              </a:solidFill>
              <a:latin typeface="Times New Roman"/>
              <a:cs typeface="Times New Roman"/>
            </a:endParaRPr>
          </a:p>
        </p:txBody>
      </p:sp>
      <p:sp>
        <p:nvSpPr>
          <p:cNvPr id="28" name="Text Box 56"/>
          <p:cNvSpPr txBox="1">
            <a:spLocks/>
          </p:cNvSpPr>
          <p:nvPr/>
        </p:nvSpPr>
        <p:spPr bwMode="auto">
          <a:xfrm>
            <a:off x="483314" y="3388662"/>
            <a:ext cx="84778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c.) What was </a:t>
            </a:r>
            <a:r>
              <a:rPr lang="en-US" sz="2000" dirty="0">
                <a:solidFill>
                  <a:schemeClr val="tx1"/>
                </a:solidFill>
                <a:latin typeface="Times New Roman"/>
                <a:cs typeface="Times New Roman"/>
              </a:rPr>
              <a:t>her new angular speed?</a:t>
            </a:r>
            <a:endParaRPr lang="en-US" sz="2000" dirty="0">
              <a:solidFill>
                <a:srgbClr val="0000FF"/>
              </a:solidFill>
              <a:latin typeface="Times New Roman"/>
              <a:cs typeface="Times New Roman"/>
            </a:endParaRP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23" name="Text Box 5"/>
          <p:cNvSpPr txBox="1">
            <a:spLocks/>
          </p:cNvSpPr>
          <p:nvPr/>
        </p:nvSpPr>
        <p:spPr bwMode="auto">
          <a:xfrm>
            <a:off x="845820" y="3815597"/>
            <a:ext cx="435030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There are </a:t>
            </a:r>
            <a:r>
              <a:rPr lang="en-US" sz="2000" i="1" dirty="0">
                <a:solidFill>
                  <a:srgbClr val="0000FF"/>
                </a:solidFill>
                <a:latin typeface="Times New Roman"/>
                <a:cs typeface="Times New Roman"/>
              </a:rPr>
              <a:t>no</a:t>
            </a:r>
            <a:r>
              <a:rPr lang="en-US" sz="2000" dirty="0">
                <a:latin typeface="Times New Roman"/>
                <a:cs typeface="Times New Roman"/>
              </a:rPr>
              <a:t> </a:t>
            </a:r>
            <a:r>
              <a:rPr lang="en-US" sz="2000" dirty="0">
                <a:solidFill>
                  <a:srgbClr val="0000FF"/>
                </a:solidFill>
                <a:latin typeface="Times New Roman"/>
                <a:cs typeface="Times New Roman"/>
              </a:rPr>
              <a:t>external torques acting </a:t>
            </a:r>
            <a:r>
              <a:rPr lang="en-US" sz="2000" dirty="0">
                <a:latin typeface="Times New Roman"/>
                <a:cs typeface="Times New Roman"/>
              </a:rPr>
              <a:t>on the woman, so </a:t>
            </a:r>
            <a:r>
              <a:rPr lang="en-US" sz="2000" i="1" dirty="0">
                <a:solidFill>
                  <a:srgbClr val="0000FF"/>
                </a:solidFill>
                <a:latin typeface="Times New Roman"/>
                <a:cs typeface="Times New Roman"/>
              </a:rPr>
              <a:t>conservation of angular momentum</a:t>
            </a:r>
            <a:r>
              <a:rPr lang="en-US" sz="2000" dirty="0">
                <a:solidFill>
                  <a:srgbClr val="0000FF"/>
                </a:solidFill>
                <a:latin typeface="Times New Roman"/>
                <a:cs typeface="Times New Roman"/>
              </a:rPr>
              <a:t> yields</a:t>
            </a:r>
            <a:r>
              <a:rPr lang="en-US" sz="2000" dirty="0">
                <a:latin typeface="Times New Roman"/>
                <a:cs typeface="Times New Roman"/>
              </a:rPr>
              <a:t>:</a:t>
            </a:r>
          </a:p>
        </p:txBody>
      </p:sp>
      <p:graphicFrame>
        <p:nvGraphicFramePr>
          <p:cNvPr id="30" name="Object 2"/>
          <p:cNvGraphicFramePr>
            <a:graphicFrameLocks noChangeAspect="1"/>
          </p:cNvGraphicFramePr>
          <p:nvPr/>
        </p:nvGraphicFramePr>
        <p:xfrm>
          <a:off x="5908119" y="4175696"/>
          <a:ext cx="2661762" cy="1607343"/>
        </p:xfrm>
        <a:graphic>
          <a:graphicData uri="http://schemas.openxmlformats.org/presentationml/2006/ole">
            <mc:AlternateContent xmlns:mc="http://schemas.openxmlformats.org/markup-compatibility/2006">
              <mc:Choice xmlns:v="urn:schemas-microsoft-com:vml" Requires="v">
                <p:oleObj spid="_x0000_s18654" name="Equation" r:id="rId13" imgW="1562100" imgH="939800" progId="Equation.DSMT4">
                  <p:embed/>
                </p:oleObj>
              </mc:Choice>
              <mc:Fallback>
                <p:oleObj name="Equation" r:id="rId13" imgW="1562100" imgH="939800" progId="Equation.DSMT4">
                  <p:embed/>
                  <p:pic>
                    <p:nvPicPr>
                      <p:cNvPr id="30"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08119" y="4175696"/>
                        <a:ext cx="2661762" cy="160734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 name="Straight Connector 2"/>
          <p:cNvCxnSpPr/>
          <p:nvPr/>
        </p:nvCxnSpPr>
        <p:spPr>
          <a:xfrm flipV="1">
            <a:off x="6959488" y="4073971"/>
            <a:ext cx="596900" cy="61655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nvGraphicFramePr>
        <p:xfrm>
          <a:off x="7540514" y="3909471"/>
          <a:ext cx="161392" cy="193200"/>
        </p:xfrm>
        <a:graphic>
          <a:graphicData uri="http://schemas.openxmlformats.org/presentationml/2006/ole">
            <mc:AlternateContent xmlns:mc="http://schemas.openxmlformats.org/markup-compatibility/2006">
              <mc:Choice xmlns:v="urn:schemas-microsoft-com:vml" Requires="v">
                <p:oleObj spid="_x0000_s18655" name="Equation" r:id="rId15" imgW="127000" imgH="152400" progId="Equation.DSMT4">
                  <p:embed/>
                </p:oleObj>
              </mc:Choice>
              <mc:Fallback>
                <p:oleObj name="Equation" r:id="rId15" imgW="127000" imgH="152400" progId="Equation.DSMT4">
                  <p:embed/>
                  <p:pic>
                    <p:nvPicPr>
                      <p:cNvPr id="31" name="Object 2"/>
                      <p:cNvPicPr>
                        <a:picLocks noChangeAspect="1" noChangeArrowheads="1"/>
                      </p:cNvPicPr>
                      <p:nvPr/>
                    </p:nvPicPr>
                    <p:blipFill>
                      <a:blip r:embed="rId16"/>
                      <a:srcRect/>
                      <a:stretch>
                        <a:fillRect/>
                      </a:stretch>
                    </p:blipFill>
                    <p:spPr bwMode="auto">
                      <a:xfrm>
                        <a:off x="7540514" y="3909471"/>
                        <a:ext cx="161392" cy="193200"/>
                      </a:xfrm>
                      <a:prstGeom prst="rect">
                        <a:avLst/>
                      </a:prstGeom>
                      <a:noFill/>
                      <a:ln>
                        <a:noFill/>
                      </a:ln>
                      <a:effectLst/>
                    </p:spPr>
                  </p:pic>
                </p:oleObj>
              </mc:Fallback>
            </mc:AlternateContent>
          </a:graphicData>
        </a:graphic>
      </p:graphicFrame>
      <p:sp>
        <p:nvSpPr>
          <p:cNvPr id="32" name="Text Box 56"/>
          <p:cNvSpPr txBox="1">
            <a:spLocks/>
          </p:cNvSpPr>
          <p:nvPr/>
        </p:nvSpPr>
        <p:spPr bwMode="auto">
          <a:xfrm>
            <a:off x="5881927" y="136149"/>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before</a:t>
            </a:r>
            <a:endParaRPr lang="en-US" sz="2000" dirty="0">
              <a:solidFill>
                <a:srgbClr val="FF0000"/>
              </a:solidFill>
              <a:latin typeface="Apple Chancery"/>
              <a:cs typeface="Apple Chancery"/>
            </a:endParaRPr>
          </a:p>
        </p:txBody>
      </p:sp>
      <p:sp>
        <p:nvSpPr>
          <p:cNvPr id="33" name="Text Box 56"/>
          <p:cNvSpPr txBox="1">
            <a:spLocks/>
          </p:cNvSpPr>
          <p:nvPr/>
        </p:nvSpPr>
        <p:spPr bwMode="auto">
          <a:xfrm>
            <a:off x="7589520" y="138241"/>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after</a:t>
            </a:r>
            <a:endParaRPr lang="en-US" sz="2000" dirty="0">
              <a:solidFill>
                <a:srgbClr val="FF0000"/>
              </a:solidFill>
              <a:latin typeface="Apple Chancery"/>
              <a:cs typeface="Apple Chancery"/>
            </a:endParaRPr>
          </a:p>
        </p:txBody>
      </p:sp>
      <p:sp>
        <p:nvSpPr>
          <p:cNvPr id="34" name="Text Box 5"/>
          <p:cNvSpPr txBox="1">
            <a:spLocks/>
          </p:cNvSpPr>
          <p:nvPr/>
        </p:nvSpPr>
        <p:spPr bwMode="auto">
          <a:xfrm>
            <a:off x="864315" y="5904671"/>
            <a:ext cx="829818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 . . And as           , her </a:t>
            </a:r>
            <a:r>
              <a:rPr lang="en-US" sz="2000" dirty="0">
                <a:solidFill>
                  <a:srgbClr val="0000FF"/>
                </a:solidFill>
                <a:latin typeface="Times New Roman"/>
                <a:cs typeface="Times New Roman"/>
              </a:rPr>
              <a:t>angular velocity </a:t>
            </a:r>
            <a:r>
              <a:rPr lang="en-US" sz="2000" dirty="0">
                <a:solidFill>
                  <a:srgbClr val="FF0000"/>
                </a:solidFill>
                <a:latin typeface="Times New Roman"/>
                <a:cs typeface="Times New Roman"/>
              </a:rPr>
              <a:t>increases</a:t>
            </a:r>
            <a:r>
              <a:rPr lang="en-US" sz="2000" dirty="0">
                <a:latin typeface="Times New Roman"/>
                <a:cs typeface="Times New Roman"/>
              </a:rPr>
              <a:t>.</a:t>
            </a:r>
          </a:p>
        </p:txBody>
      </p:sp>
      <p:graphicFrame>
        <p:nvGraphicFramePr>
          <p:cNvPr id="35" name="Object 2"/>
          <p:cNvGraphicFramePr>
            <a:graphicFrameLocks noChangeAspect="1"/>
          </p:cNvGraphicFramePr>
          <p:nvPr/>
        </p:nvGraphicFramePr>
        <p:xfrm>
          <a:off x="2062163" y="5969631"/>
          <a:ext cx="673100" cy="347663"/>
        </p:xfrm>
        <a:graphic>
          <a:graphicData uri="http://schemas.openxmlformats.org/presentationml/2006/ole">
            <mc:AlternateContent xmlns:mc="http://schemas.openxmlformats.org/markup-compatibility/2006">
              <mc:Choice xmlns:v="urn:schemas-microsoft-com:vml" Requires="v">
                <p:oleObj spid="_x0000_s18656" name="Equation" r:id="rId17" imgW="393700" imgH="203200" progId="Equation.DSMT4">
                  <p:embed/>
                </p:oleObj>
              </mc:Choice>
              <mc:Fallback>
                <p:oleObj name="Equation" r:id="rId17" imgW="393700" imgH="203200" progId="Equation.DSMT4">
                  <p:embed/>
                  <p:pic>
                    <p:nvPicPr>
                      <p:cNvPr id="35" name="Object 2"/>
                      <p:cNvPicPr>
                        <a:picLocks noChangeAspect="1" noChangeArrowheads="1"/>
                      </p:cNvPicPr>
                      <p:nvPr/>
                    </p:nvPicPr>
                    <p:blipFill>
                      <a:blip r:embed="rId18"/>
                      <a:srcRect/>
                      <a:stretch>
                        <a:fillRect/>
                      </a:stretch>
                    </p:blipFill>
                    <p:spPr bwMode="auto">
                      <a:xfrm>
                        <a:off x="2062163" y="5969631"/>
                        <a:ext cx="673100" cy="3476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55688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dissolv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dissolv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dissolve">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dissolv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dissolve">
                                      <p:cBhvr>
                                        <p:cTn id="38" dur="500"/>
                                        <p:tgtEl>
                                          <p:spTgt spid="31"/>
                                        </p:tgtEl>
                                      </p:cBhvr>
                                    </p:animEffect>
                                  </p:childTnLst>
                                </p:cTn>
                              </p:par>
                              <p:par>
                                <p:cTn id="39" presetID="9"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dissolve">
                                      <p:cBhvr>
                                        <p:cTn id="41" dur="500"/>
                                        <p:tgtEl>
                                          <p:spTgt spid="3"/>
                                        </p:tgtEl>
                                      </p:cBhvr>
                                    </p:animEffect>
                                  </p:childTnLst>
                                </p:cTn>
                              </p:par>
                              <p:par>
                                <p:cTn id="42" presetID="9" presetClass="entr" presetSubtype="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dissolve">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dissolve">
                                      <p:cBhvr>
                                        <p:cTn id="49" dur="500"/>
                                        <p:tgtEl>
                                          <p:spTgt spid="3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dissolve">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56"/>
          <p:cNvSpPr txBox="1">
            <a:spLocks/>
          </p:cNvSpPr>
          <p:nvPr/>
        </p:nvSpPr>
        <p:spPr bwMode="auto">
          <a:xfrm>
            <a:off x="371395" y="5389906"/>
            <a:ext cx="8575197"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But             , </a:t>
            </a:r>
            <a:r>
              <a:rPr lang="en-US" sz="2000" dirty="0">
                <a:solidFill>
                  <a:schemeClr val="tx1"/>
                </a:solidFill>
                <a:latin typeface="Times New Roman"/>
                <a:cs typeface="Times New Roman"/>
              </a:rPr>
              <a:t>so                and mechanical energy is NOT conserved.  This should not be a surprise.  When the </a:t>
            </a:r>
            <a:r>
              <a:rPr lang="en-US" sz="2000" i="1" dirty="0">
                <a:solidFill>
                  <a:srgbClr val="FF0000"/>
                </a:solidFill>
                <a:latin typeface="Times New Roman"/>
                <a:cs typeface="Times New Roman"/>
              </a:rPr>
              <a:t>moment of inertia </a:t>
            </a:r>
            <a:r>
              <a:rPr lang="en-US" sz="2000" dirty="0">
                <a:solidFill>
                  <a:schemeClr val="tx1"/>
                </a:solidFill>
                <a:latin typeface="Times New Roman"/>
                <a:cs typeface="Times New Roman"/>
              </a:rPr>
              <a:t>diminishes and </a:t>
            </a:r>
            <a:r>
              <a:rPr lang="en-US" sz="2000" i="1" dirty="0">
                <a:solidFill>
                  <a:srgbClr val="FF0000"/>
                </a:solidFill>
                <a:latin typeface="Times New Roman"/>
                <a:cs typeface="Times New Roman"/>
              </a:rPr>
              <a:t>angular velocity </a:t>
            </a:r>
            <a:r>
              <a:rPr lang="en-US" sz="2000" dirty="0">
                <a:solidFill>
                  <a:srgbClr val="0000FF"/>
                </a:solidFill>
                <a:latin typeface="Times New Roman"/>
                <a:cs typeface="Times New Roman"/>
              </a:rPr>
              <a:t>gets proportionally </a:t>
            </a:r>
            <a:r>
              <a:rPr lang="en-US" sz="2000" dirty="0">
                <a:solidFill>
                  <a:srgbClr val="FF0000"/>
                </a:solidFill>
                <a:latin typeface="Times New Roman"/>
                <a:cs typeface="Times New Roman"/>
              </a:rPr>
              <a:t>LARGER</a:t>
            </a:r>
            <a:r>
              <a:rPr lang="en-US" sz="2000" dirty="0">
                <a:solidFill>
                  <a:srgbClr val="0000FF"/>
                </a:solidFill>
                <a:latin typeface="Times New Roman"/>
                <a:cs typeface="Times New Roman"/>
              </a:rPr>
              <a:t> </a:t>
            </a:r>
            <a:r>
              <a:rPr lang="en-US" sz="2000" dirty="0">
                <a:solidFill>
                  <a:schemeClr val="tx1"/>
                </a:solidFill>
                <a:latin typeface="Times New Roman"/>
                <a:cs typeface="Times New Roman"/>
              </a:rPr>
              <a:t>due to </a:t>
            </a:r>
            <a:r>
              <a:rPr lang="en-US" sz="2000" i="1" dirty="0">
                <a:solidFill>
                  <a:srgbClr val="0000FF"/>
                </a:solidFill>
                <a:latin typeface="Times New Roman"/>
                <a:cs typeface="Times New Roman"/>
              </a:rPr>
              <a:t>conservation of angular momentum</a:t>
            </a:r>
            <a:r>
              <a:rPr lang="en-US" sz="2000" dirty="0">
                <a:solidFill>
                  <a:schemeClr val="tx1"/>
                </a:solidFill>
                <a:latin typeface="Times New Roman"/>
                <a:cs typeface="Times New Roman"/>
              </a:rPr>
              <a:t>, KE must go UP as it is governed by velocity (remember,               ).</a:t>
            </a:r>
            <a:endParaRPr lang="en-US" sz="2000" dirty="0">
              <a:solidFill>
                <a:srgbClr val="0000FF"/>
              </a:solidFill>
              <a:latin typeface="Times New Roman"/>
              <a:cs typeface="Times New Roman"/>
            </a:endParaRPr>
          </a:p>
        </p:txBody>
      </p:sp>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12.)</a:t>
            </a:r>
          </a:p>
        </p:txBody>
      </p:sp>
      <p:sp>
        <p:nvSpPr>
          <p:cNvPr id="6" name="Text Box 56"/>
          <p:cNvSpPr txBox="1">
            <a:spLocks/>
          </p:cNvSpPr>
          <p:nvPr/>
        </p:nvSpPr>
        <p:spPr bwMode="auto">
          <a:xfrm>
            <a:off x="312103" y="138241"/>
            <a:ext cx="514889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Example 4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 : </a:t>
            </a:r>
            <a:r>
              <a:rPr lang="en-US" sz="2000" dirty="0">
                <a:latin typeface="Times New Roman"/>
                <a:cs typeface="Times New Roman"/>
              </a:rPr>
              <a:t>An ice skater with </a:t>
            </a:r>
            <a:r>
              <a:rPr lang="en-US" sz="2000" dirty="0">
                <a:solidFill>
                  <a:srgbClr val="0000FF"/>
                </a:solidFill>
                <a:latin typeface="Times New Roman"/>
                <a:cs typeface="Times New Roman"/>
              </a:rPr>
              <a:t>arms out </a:t>
            </a:r>
            <a:r>
              <a:rPr lang="en-US" sz="2000" dirty="0">
                <a:latin typeface="Times New Roman"/>
                <a:cs typeface="Times New Roman"/>
              </a:rPr>
              <a:t>has an </a:t>
            </a:r>
            <a:r>
              <a:rPr lang="en-US" sz="2000" dirty="0">
                <a:solidFill>
                  <a:srgbClr val="FF0000"/>
                </a:solidFill>
                <a:latin typeface="Times New Roman"/>
                <a:cs typeface="Times New Roman"/>
              </a:rPr>
              <a:t>angular speed </a:t>
            </a:r>
            <a:r>
              <a:rPr lang="en-US" sz="2000" dirty="0">
                <a:latin typeface="Times New Roman"/>
                <a:cs typeface="Times New Roman"/>
              </a:rPr>
              <a:t>of      and a </a:t>
            </a:r>
            <a:r>
              <a:rPr lang="en-US" sz="2000" dirty="0">
                <a:solidFill>
                  <a:srgbClr val="FF0000"/>
                </a:solidFill>
                <a:latin typeface="Times New Roman"/>
                <a:cs typeface="Times New Roman"/>
              </a:rPr>
              <a:t>moment of inertia   </a:t>
            </a:r>
            <a:r>
              <a:rPr lang="en-US" sz="2000" dirty="0">
                <a:latin typeface="Times New Roman"/>
                <a:cs typeface="Times New Roman"/>
              </a:rPr>
              <a:t>.  She </a:t>
            </a:r>
            <a:r>
              <a:rPr lang="en-US" sz="2000" dirty="0">
                <a:solidFill>
                  <a:srgbClr val="0000FF"/>
                </a:solidFill>
                <a:latin typeface="Times New Roman"/>
                <a:cs typeface="Times New Roman"/>
              </a:rPr>
              <a:t>pulls her arms in</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483315" y="1295613"/>
            <a:ext cx="471281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d.) Is </a:t>
            </a:r>
            <a:r>
              <a:rPr lang="en-US" sz="2000" i="1" dirty="0">
                <a:solidFill>
                  <a:srgbClr val="0000FF"/>
                </a:solidFill>
                <a:latin typeface="Times New Roman"/>
                <a:cs typeface="Times New Roman"/>
              </a:rPr>
              <a:t>mechanical energy </a:t>
            </a:r>
            <a:r>
              <a:rPr lang="en-US" sz="2000" dirty="0">
                <a:solidFill>
                  <a:srgbClr val="0000FF"/>
                </a:solidFill>
                <a:latin typeface="Times New Roman"/>
                <a:cs typeface="Times New Roman"/>
              </a:rPr>
              <a:t>conserved </a:t>
            </a:r>
            <a:r>
              <a:rPr lang="en-US" sz="2000" dirty="0">
                <a:solidFill>
                  <a:schemeClr val="tx1"/>
                </a:solidFill>
                <a:latin typeface="Times New Roman"/>
                <a:cs typeface="Times New Roman"/>
              </a:rPr>
              <a:t>during this action?  Justify and comment.</a:t>
            </a:r>
            <a:endParaRPr lang="en-US" sz="2000" dirty="0">
              <a:solidFill>
                <a:srgbClr val="0000FF"/>
              </a:solidFill>
              <a:latin typeface="Times New Roman"/>
              <a:cs typeface="Times New Roman"/>
            </a:endParaRPr>
          </a:p>
        </p:txBody>
      </p:sp>
      <p:sp>
        <p:nvSpPr>
          <p:cNvPr id="8" name="Freeform 12"/>
          <p:cNvSpPr>
            <a:spLocks noChangeArrowheads="1"/>
          </p:cNvSpPr>
          <p:nvPr/>
        </p:nvSpPr>
        <p:spPr bwMode="auto">
          <a:xfrm>
            <a:off x="6206490" y="627222"/>
            <a:ext cx="1314450" cy="1193006"/>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4"/>
            <a:srcRect/>
            <a:tile tx="0" ty="0" sx="100000" sy="100000" flip="none" algn="tl"/>
          </a:blipFill>
          <a:ln w="6350">
            <a:solidFill>
              <a:schemeClr val="tx1"/>
            </a:solidFill>
            <a:round/>
            <a:headEnd/>
            <a:tailEnd/>
          </a:ln>
        </p:spPr>
        <p:txBody>
          <a:bodyPr lIns="82296" tIns="41148" rIns="82296" bIns="41148"/>
          <a:lstStyle/>
          <a:p>
            <a:endParaRPr lang="en-US"/>
          </a:p>
        </p:txBody>
      </p:sp>
      <p:graphicFrame>
        <p:nvGraphicFramePr>
          <p:cNvPr id="10" name="Object 6"/>
          <p:cNvGraphicFramePr>
            <a:graphicFrameLocks noChangeAspect="1"/>
          </p:cNvGraphicFramePr>
          <p:nvPr/>
        </p:nvGraphicFramePr>
        <p:xfrm>
          <a:off x="6206490" y="1491077"/>
          <a:ext cx="347187" cy="554355"/>
        </p:xfrm>
        <a:graphic>
          <a:graphicData uri="http://schemas.openxmlformats.org/presentationml/2006/ole">
            <mc:AlternateContent xmlns:mc="http://schemas.openxmlformats.org/markup-compatibility/2006">
              <mc:Choice xmlns:v="urn:schemas-microsoft-com:vml" Requires="v">
                <p:oleObj spid="_x0000_s19736" name="Equation" r:id="rId5" imgW="127000" imgH="203200" progId="Equation.DSMT4">
                  <p:embed/>
                </p:oleObj>
              </mc:Choice>
              <mc:Fallback>
                <p:oleObj name="Equation" r:id="rId5" imgW="127000" imgH="203200" progId="Equation.DSMT4">
                  <p:embed/>
                  <p:pic>
                    <p:nvPicPr>
                      <p:cNvPr id="10" name="Object 6"/>
                      <p:cNvPicPr>
                        <a:picLocks noChangeAspect="1" noChangeArrowheads="1"/>
                      </p:cNvPicPr>
                      <p:nvPr/>
                    </p:nvPicPr>
                    <p:blipFill>
                      <a:blip r:embed="rId6"/>
                      <a:srcRect/>
                      <a:stretch>
                        <a:fillRect/>
                      </a:stretch>
                    </p:blipFill>
                    <p:spPr bwMode="auto">
                      <a:xfrm>
                        <a:off x="6206490" y="1491077"/>
                        <a:ext cx="347187" cy="5543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7"/>
          <p:cNvGraphicFramePr>
            <a:graphicFrameLocks noChangeAspect="1"/>
          </p:cNvGraphicFramePr>
          <p:nvPr/>
        </p:nvGraphicFramePr>
        <p:xfrm>
          <a:off x="7658100" y="1604328"/>
          <a:ext cx="204311" cy="274320"/>
        </p:xfrm>
        <a:graphic>
          <a:graphicData uri="http://schemas.openxmlformats.org/presentationml/2006/ole">
            <mc:AlternateContent xmlns:mc="http://schemas.openxmlformats.org/markup-compatibility/2006">
              <mc:Choice xmlns:v="urn:schemas-microsoft-com:vml" Requires="v">
                <p:oleObj spid="_x0000_s19737" name="Equation" r:id="rId7" imgW="152400" imgH="203200" progId="Equation.DSMT4">
                  <p:embed/>
                </p:oleObj>
              </mc:Choice>
              <mc:Fallback>
                <p:oleObj name="Equation" r:id="rId7" imgW="152400" imgH="203200" progId="Equation.DSMT4">
                  <p:embed/>
                  <p:pic>
                    <p:nvPicPr>
                      <p:cNvPr id="11" name="Object 7"/>
                      <p:cNvPicPr>
                        <a:picLocks noChangeAspect="1" noChangeArrowheads="1"/>
                      </p:cNvPicPr>
                      <p:nvPr/>
                    </p:nvPicPr>
                    <p:blipFill>
                      <a:blip r:embed="rId8"/>
                      <a:srcRect/>
                      <a:stretch>
                        <a:fillRect/>
                      </a:stretch>
                    </p:blipFill>
                    <p:spPr bwMode="auto">
                      <a:xfrm>
                        <a:off x="7658100" y="1604328"/>
                        <a:ext cx="204311" cy="27432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4" name="Group 13"/>
          <p:cNvGrpSpPr/>
          <p:nvPr/>
        </p:nvGrpSpPr>
        <p:grpSpPr>
          <a:xfrm>
            <a:off x="7589520" y="617220"/>
            <a:ext cx="1383030" cy="1191578"/>
            <a:chOff x="7589520" y="617220"/>
            <a:chExt cx="1383030" cy="1191578"/>
          </a:xfrm>
        </p:grpSpPr>
        <p:sp>
          <p:nvSpPr>
            <p:cNvPr id="15" name="Freeform 14"/>
            <p:cNvSpPr>
              <a:spLocks noChangeArrowheads="1"/>
            </p:cNvSpPr>
            <p:nvPr/>
          </p:nvSpPr>
          <p:spPr bwMode="auto">
            <a:xfrm>
              <a:off x="7658100" y="617220"/>
              <a:ext cx="1314450" cy="1191578"/>
            </a:xfrm>
            <a:custGeom>
              <a:avLst/>
              <a:gdLst>
                <a:gd name="T0" fmla="*/ 0 w 1460500"/>
                <a:gd name="T1" fmla="*/ 0 h 1324576"/>
                <a:gd name="T2" fmla="*/ 1460500 w 1460500"/>
                <a:gd name="T3" fmla="*/ 1324576 h 1324576"/>
              </a:gdLst>
              <a:ahLst/>
              <a:cxnLst/>
              <a:rect l="T0" t="T1" r="T2" b="T3"/>
              <a:pathLst>
                <a:path w="1460500" h="1324576">
                  <a:moveTo>
                    <a:pt x="647700" y="26612"/>
                  </a:moveTo>
                  <a:cubicBezTo>
                    <a:pt x="741485" y="57874"/>
                    <a:pt x="655515" y="20750"/>
                    <a:pt x="647700" y="52012"/>
                  </a:cubicBezTo>
                  <a:cubicBezTo>
                    <a:pt x="643998" y="66820"/>
                    <a:pt x="664633" y="77412"/>
                    <a:pt x="673100" y="90112"/>
                  </a:cubicBezTo>
                  <a:cubicBezTo>
                    <a:pt x="660400" y="102812"/>
                    <a:pt x="635000" y="110251"/>
                    <a:pt x="635000" y="128212"/>
                  </a:cubicBezTo>
                  <a:cubicBezTo>
                    <a:pt x="635000" y="162079"/>
                    <a:pt x="711200" y="128212"/>
                    <a:pt x="711200" y="128212"/>
                  </a:cubicBezTo>
                  <a:cubicBezTo>
                    <a:pt x="715433" y="111279"/>
                    <a:pt x="736242" y="89754"/>
                    <a:pt x="723900" y="77412"/>
                  </a:cubicBezTo>
                  <a:cubicBezTo>
                    <a:pt x="681734" y="35246"/>
                    <a:pt x="585916" y="95604"/>
                    <a:pt x="698500" y="39312"/>
                  </a:cubicBezTo>
                  <a:cubicBezTo>
                    <a:pt x="701819" y="40142"/>
                    <a:pt x="779118" y="58087"/>
                    <a:pt x="787400" y="64712"/>
                  </a:cubicBezTo>
                  <a:cubicBezTo>
                    <a:pt x="799319" y="74247"/>
                    <a:pt x="804333" y="90112"/>
                    <a:pt x="812800" y="102812"/>
                  </a:cubicBezTo>
                  <a:cubicBezTo>
                    <a:pt x="795867" y="115512"/>
                    <a:pt x="779224" y="128609"/>
                    <a:pt x="762000" y="140912"/>
                  </a:cubicBezTo>
                  <a:cubicBezTo>
                    <a:pt x="749580" y="149784"/>
                    <a:pt x="738708" y="170014"/>
                    <a:pt x="723900" y="166312"/>
                  </a:cubicBezTo>
                  <a:cubicBezTo>
                    <a:pt x="710913" y="163065"/>
                    <a:pt x="715433" y="140912"/>
                    <a:pt x="711200" y="128212"/>
                  </a:cubicBezTo>
                  <a:cubicBezTo>
                    <a:pt x="740833" y="39312"/>
                    <a:pt x="762000" y="60479"/>
                    <a:pt x="698500" y="39312"/>
                  </a:cubicBezTo>
                  <a:cubicBezTo>
                    <a:pt x="721407" y="62219"/>
                    <a:pt x="749300" y="78753"/>
                    <a:pt x="749300" y="115512"/>
                  </a:cubicBezTo>
                  <a:cubicBezTo>
                    <a:pt x="749300" y="128899"/>
                    <a:pt x="740833" y="140912"/>
                    <a:pt x="736600" y="153612"/>
                  </a:cubicBezTo>
                  <a:cubicBezTo>
                    <a:pt x="740833" y="166312"/>
                    <a:pt x="749300" y="178325"/>
                    <a:pt x="749300" y="191712"/>
                  </a:cubicBezTo>
                  <a:cubicBezTo>
                    <a:pt x="749300" y="209166"/>
                    <a:pt x="751123" y="252194"/>
                    <a:pt x="736600" y="242512"/>
                  </a:cubicBezTo>
                  <a:cubicBezTo>
                    <a:pt x="714323" y="227660"/>
                    <a:pt x="711200" y="166312"/>
                    <a:pt x="711200" y="166312"/>
                  </a:cubicBezTo>
                  <a:cubicBezTo>
                    <a:pt x="698500" y="174779"/>
                    <a:pt x="686752" y="184886"/>
                    <a:pt x="673100" y="191712"/>
                  </a:cubicBezTo>
                  <a:cubicBezTo>
                    <a:pt x="567940" y="244292"/>
                    <a:pt x="706089" y="157019"/>
                    <a:pt x="596900" y="229812"/>
                  </a:cubicBezTo>
                  <a:cubicBezTo>
                    <a:pt x="609600" y="238279"/>
                    <a:pt x="620100" y="258523"/>
                    <a:pt x="635000" y="255212"/>
                  </a:cubicBezTo>
                  <a:cubicBezTo>
                    <a:pt x="664800" y="248590"/>
                    <a:pt x="682240" y="214065"/>
                    <a:pt x="711200" y="204412"/>
                  </a:cubicBezTo>
                  <a:cubicBezTo>
                    <a:pt x="765859" y="186192"/>
                    <a:pt x="736313" y="194959"/>
                    <a:pt x="800100" y="179012"/>
                  </a:cubicBezTo>
                  <a:cubicBezTo>
                    <a:pt x="804333" y="166312"/>
                    <a:pt x="815001" y="154117"/>
                    <a:pt x="812800" y="140912"/>
                  </a:cubicBezTo>
                  <a:cubicBezTo>
                    <a:pt x="806042" y="100363"/>
                    <a:pt x="779018" y="100018"/>
                    <a:pt x="749300" y="90112"/>
                  </a:cubicBezTo>
                  <a:cubicBezTo>
                    <a:pt x="736600" y="94345"/>
                    <a:pt x="724072" y="99134"/>
                    <a:pt x="711200" y="102812"/>
                  </a:cubicBezTo>
                  <a:cubicBezTo>
                    <a:pt x="694417" y="107607"/>
                    <a:pt x="676012" y="107706"/>
                    <a:pt x="660400" y="115512"/>
                  </a:cubicBezTo>
                  <a:cubicBezTo>
                    <a:pt x="485723" y="202851"/>
                    <a:pt x="651461" y="143892"/>
                    <a:pt x="546100" y="179012"/>
                  </a:cubicBezTo>
                  <a:cubicBezTo>
                    <a:pt x="558800" y="183245"/>
                    <a:pt x="570813" y="191712"/>
                    <a:pt x="584200" y="191712"/>
                  </a:cubicBezTo>
                  <a:cubicBezTo>
                    <a:pt x="628902" y="191712"/>
                    <a:pt x="659211" y="179408"/>
                    <a:pt x="698500" y="166312"/>
                  </a:cubicBezTo>
                  <a:cubicBezTo>
                    <a:pt x="757775" y="205829"/>
                    <a:pt x="775715" y="229304"/>
                    <a:pt x="876300" y="179012"/>
                  </a:cubicBezTo>
                  <a:cubicBezTo>
                    <a:pt x="891912" y="171206"/>
                    <a:pt x="867833" y="145145"/>
                    <a:pt x="863600" y="128212"/>
                  </a:cubicBezTo>
                  <a:cubicBezTo>
                    <a:pt x="838200" y="132445"/>
                    <a:pt x="812382" y="147157"/>
                    <a:pt x="787400" y="140912"/>
                  </a:cubicBezTo>
                  <a:cubicBezTo>
                    <a:pt x="730739" y="126747"/>
                    <a:pt x="786408" y="17383"/>
                    <a:pt x="787400" y="13912"/>
                  </a:cubicBezTo>
                  <a:cubicBezTo>
                    <a:pt x="774700" y="9679"/>
                    <a:pt x="762632" y="0"/>
                    <a:pt x="749300" y="1212"/>
                  </a:cubicBezTo>
                  <a:cubicBezTo>
                    <a:pt x="714534" y="4373"/>
                    <a:pt x="681931" y="19766"/>
                    <a:pt x="647700" y="26612"/>
                  </a:cubicBezTo>
                  <a:lnTo>
                    <a:pt x="584200" y="39312"/>
                  </a:lnTo>
                  <a:cubicBezTo>
                    <a:pt x="579967" y="64712"/>
                    <a:pt x="571500" y="89762"/>
                    <a:pt x="571500" y="115512"/>
                  </a:cubicBezTo>
                  <a:cubicBezTo>
                    <a:pt x="571500" y="128899"/>
                    <a:pt x="571213" y="150365"/>
                    <a:pt x="584200" y="153612"/>
                  </a:cubicBezTo>
                  <a:cubicBezTo>
                    <a:pt x="613240" y="160872"/>
                    <a:pt x="643747" y="146783"/>
                    <a:pt x="673100" y="140912"/>
                  </a:cubicBezTo>
                  <a:cubicBezTo>
                    <a:pt x="707331" y="134066"/>
                    <a:pt x="741021" y="124697"/>
                    <a:pt x="774700" y="115512"/>
                  </a:cubicBezTo>
                  <a:cubicBezTo>
                    <a:pt x="787615" y="111990"/>
                    <a:pt x="799813" y="106059"/>
                    <a:pt x="812800" y="102812"/>
                  </a:cubicBezTo>
                  <a:cubicBezTo>
                    <a:pt x="833741" y="97577"/>
                    <a:pt x="855133" y="94345"/>
                    <a:pt x="876300" y="90112"/>
                  </a:cubicBezTo>
                  <a:cubicBezTo>
                    <a:pt x="880533" y="77412"/>
                    <a:pt x="902171" y="54407"/>
                    <a:pt x="889000" y="52012"/>
                  </a:cubicBezTo>
                  <a:cubicBezTo>
                    <a:pt x="863685" y="47409"/>
                    <a:pt x="679322" y="71872"/>
                    <a:pt x="635000" y="77412"/>
                  </a:cubicBezTo>
                  <a:cubicBezTo>
                    <a:pt x="639233" y="94345"/>
                    <a:pt x="638018" y="113689"/>
                    <a:pt x="647700" y="128212"/>
                  </a:cubicBezTo>
                  <a:cubicBezTo>
                    <a:pt x="678962" y="175104"/>
                    <a:pt x="718038" y="132120"/>
                    <a:pt x="647700" y="179012"/>
                  </a:cubicBezTo>
                  <a:cubicBezTo>
                    <a:pt x="664633" y="187479"/>
                    <a:pt x="681099" y="196954"/>
                    <a:pt x="698500" y="204412"/>
                  </a:cubicBezTo>
                  <a:cubicBezTo>
                    <a:pt x="734605" y="219886"/>
                    <a:pt x="764038" y="207705"/>
                    <a:pt x="723900" y="267912"/>
                  </a:cubicBezTo>
                  <a:cubicBezTo>
                    <a:pt x="715433" y="280612"/>
                    <a:pt x="698500" y="284845"/>
                    <a:pt x="685800" y="293312"/>
                  </a:cubicBezTo>
                  <a:cubicBezTo>
                    <a:pt x="704020" y="238653"/>
                    <a:pt x="685513" y="251965"/>
                    <a:pt x="749300" y="267912"/>
                  </a:cubicBezTo>
                  <a:cubicBezTo>
                    <a:pt x="657949" y="298362"/>
                    <a:pt x="772028" y="261418"/>
                    <a:pt x="660400" y="293312"/>
                  </a:cubicBezTo>
                  <a:cubicBezTo>
                    <a:pt x="647528" y="296990"/>
                    <a:pt x="635000" y="301779"/>
                    <a:pt x="622300" y="306012"/>
                  </a:cubicBezTo>
                  <a:cubicBezTo>
                    <a:pt x="568665" y="466916"/>
                    <a:pt x="629465" y="323699"/>
                    <a:pt x="228600" y="369512"/>
                  </a:cubicBezTo>
                  <a:cubicBezTo>
                    <a:pt x="205950" y="372101"/>
                    <a:pt x="186727" y="387703"/>
                    <a:pt x="165100" y="394912"/>
                  </a:cubicBezTo>
                  <a:cubicBezTo>
                    <a:pt x="148541" y="400432"/>
                    <a:pt x="131083" y="402817"/>
                    <a:pt x="114300" y="407612"/>
                  </a:cubicBezTo>
                  <a:cubicBezTo>
                    <a:pt x="101428" y="411290"/>
                    <a:pt x="88900" y="416079"/>
                    <a:pt x="76200" y="420312"/>
                  </a:cubicBezTo>
                  <a:cubicBezTo>
                    <a:pt x="66805" y="417180"/>
                    <a:pt x="0" y="398625"/>
                    <a:pt x="0" y="382212"/>
                  </a:cubicBezTo>
                  <a:cubicBezTo>
                    <a:pt x="0" y="368825"/>
                    <a:pt x="25113" y="391665"/>
                    <a:pt x="38100" y="394912"/>
                  </a:cubicBezTo>
                  <a:cubicBezTo>
                    <a:pt x="59041" y="400147"/>
                    <a:pt x="80433" y="403379"/>
                    <a:pt x="101600" y="407612"/>
                  </a:cubicBezTo>
                  <a:cubicBezTo>
                    <a:pt x="114300" y="416079"/>
                    <a:pt x="124644" y="430503"/>
                    <a:pt x="139700" y="433012"/>
                  </a:cubicBezTo>
                  <a:cubicBezTo>
                    <a:pt x="152905" y="435213"/>
                    <a:pt x="164495" y="421790"/>
                    <a:pt x="177800" y="420312"/>
                  </a:cubicBezTo>
                  <a:cubicBezTo>
                    <a:pt x="241052" y="413284"/>
                    <a:pt x="304800" y="411845"/>
                    <a:pt x="368300" y="407612"/>
                  </a:cubicBezTo>
                  <a:cubicBezTo>
                    <a:pt x="384510" y="402209"/>
                    <a:pt x="468429" y="372071"/>
                    <a:pt x="495300" y="369512"/>
                  </a:cubicBezTo>
                  <a:cubicBezTo>
                    <a:pt x="567066" y="362677"/>
                    <a:pt x="639233" y="361045"/>
                    <a:pt x="711200" y="356812"/>
                  </a:cubicBezTo>
                  <a:cubicBezTo>
                    <a:pt x="698500" y="361045"/>
                    <a:pt x="686087" y="366265"/>
                    <a:pt x="673100" y="369512"/>
                  </a:cubicBezTo>
                  <a:cubicBezTo>
                    <a:pt x="652159" y="374747"/>
                    <a:pt x="621574" y="364251"/>
                    <a:pt x="609600" y="382212"/>
                  </a:cubicBezTo>
                  <a:cubicBezTo>
                    <a:pt x="601133" y="394912"/>
                    <a:pt x="647700" y="407612"/>
                    <a:pt x="647700" y="407612"/>
                  </a:cubicBezTo>
                  <a:cubicBezTo>
                    <a:pt x="660400" y="399145"/>
                    <a:pt x="671852" y="388411"/>
                    <a:pt x="685800" y="382212"/>
                  </a:cubicBezTo>
                  <a:cubicBezTo>
                    <a:pt x="755860" y="351074"/>
                    <a:pt x="757206" y="361185"/>
                    <a:pt x="825500" y="344112"/>
                  </a:cubicBezTo>
                  <a:cubicBezTo>
                    <a:pt x="838487" y="340865"/>
                    <a:pt x="850273" y="332681"/>
                    <a:pt x="863600" y="331412"/>
                  </a:cubicBezTo>
                  <a:cubicBezTo>
                    <a:pt x="939574" y="324176"/>
                    <a:pt x="1016000" y="322945"/>
                    <a:pt x="1092200" y="318712"/>
                  </a:cubicBezTo>
                  <a:cubicBezTo>
                    <a:pt x="1120223" y="323023"/>
                    <a:pt x="1264112" y="342640"/>
                    <a:pt x="1320800" y="356812"/>
                  </a:cubicBezTo>
                  <a:cubicBezTo>
                    <a:pt x="1333787" y="360059"/>
                    <a:pt x="1346200" y="365279"/>
                    <a:pt x="1358900" y="369512"/>
                  </a:cubicBezTo>
                  <a:cubicBezTo>
                    <a:pt x="1358900" y="369512"/>
                    <a:pt x="1460500" y="344112"/>
                    <a:pt x="1358900" y="344112"/>
                  </a:cubicBezTo>
                  <a:cubicBezTo>
                    <a:pt x="1249771" y="344112"/>
                    <a:pt x="1012893" y="361252"/>
                    <a:pt x="889000" y="369512"/>
                  </a:cubicBezTo>
                  <a:cubicBezTo>
                    <a:pt x="807323" y="351362"/>
                    <a:pt x="628202" y="316959"/>
                    <a:pt x="927100" y="356812"/>
                  </a:cubicBezTo>
                  <a:cubicBezTo>
                    <a:pt x="969153" y="362419"/>
                    <a:pt x="973036" y="382023"/>
                    <a:pt x="1016000" y="394912"/>
                  </a:cubicBezTo>
                  <a:cubicBezTo>
                    <a:pt x="1040664" y="402311"/>
                    <a:pt x="1066800" y="403379"/>
                    <a:pt x="1092200" y="407612"/>
                  </a:cubicBezTo>
                  <a:cubicBezTo>
                    <a:pt x="1143000" y="403379"/>
                    <a:pt x="1194018" y="401235"/>
                    <a:pt x="1244600" y="394912"/>
                  </a:cubicBezTo>
                  <a:cubicBezTo>
                    <a:pt x="1261920" y="392747"/>
                    <a:pt x="1278183" y="385081"/>
                    <a:pt x="1295400" y="382212"/>
                  </a:cubicBezTo>
                  <a:cubicBezTo>
                    <a:pt x="1329066" y="376601"/>
                    <a:pt x="1363133" y="373745"/>
                    <a:pt x="1397000" y="369512"/>
                  </a:cubicBezTo>
                  <a:cubicBezTo>
                    <a:pt x="1099833" y="319984"/>
                    <a:pt x="1267537" y="344112"/>
                    <a:pt x="622300" y="344112"/>
                  </a:cubicBezTo>
                  <a:cubicBezTo>
                    <a:pt x="592366" y="344112"/>
                    <a:pt x="681567" y="352579"/>
                    <a:pt x="711200" y="356812"/>
                  </a:cubicBezTo>
                  <a:cubicBezTo>
                    <a:pt x="687326" y="372728"/>
                    <a:pt x="649568" y="400175"/>
                    <a:pt x="622300" y="407612"/>
                  </a:cubicBezTo>
                  <a:cubicBezTo>
                    <a:pt x="593421" y="415488"/>
                    <a:pt x="563033" y="416079"/>
                    <a:pt x="533400" y="420312"/>
                  </a:cubicBezTo>
                  <a:cubicBezTo>
                    <a:pt x="520700" y="424545"/>
                    <a:pt x="491067" y="420312"/>
                    <a:pt x="495300" y="433012"/>
                  </a:cubicBezTo>
                  <a:cubicBezTo>
                    <a:pt x="501287" y="450973"/>
                    <a:pt x="527194" y="457417"/>
                    <a:pt x="546100" y="458412"/>
                  </a:cubicBezTo>
                  <a:cubicBezTo>
                    <a:pt x="609653" y="461757"/>
                    <a:pt x="673100" y="449945"/>
                    <a:pt x="736600" y="445712"/>
                  </a:cubicBezTo>
                  <a:cubicBezTo>
                    <a:pt x="732367" y="433012"/>
                    <a:pt x="713447" y="415975"/>
                    <a:pt x="723900" y="407612"/>
                  </a:cubicBezTo>
                  <a:cubicBezTo>
                    <a:pt x="744008" y="391526"/>
                    <a:pt x="800100" y="394912"/>
                    <a:pt x="800100" y="394912"/>
                  </a:cubicBezTo>
                  <a:cubicBezTo>
                    <a:pt x="795867" y="407612"/>
                    <a:pt x="782428" y="420583"/>
                    <a:pt x="787400" y="433012"/>
                  </a:cubicBezTo>
                  <a:cubicBezTo>
                    <a:pt x="794975" y="451950"/>
                    <a:pt x="847561" y="465766"/>
                    <a:pt x="863600" y="471112"/>
                  </a:cubicBezTo>
                  <a:cubicBezTo>
                    <a:pt x="842433" y="479579"/>
                    <a:pt x="820932" y="487253"/>
                    <a:pt x="800100" y="496512"/>
                  </a:cubicBezTo>
                  <a:cubicBezTo>
                    <a:pt x="705939" y="538361"/>
                    <a:pt x="789454" y="508527"/>
                    <a:pt x="711200" y="534612"/>
                  </a:cubicBezTo>
                  <a:cubicBezTo>
                    <a:pt x="706967" y="509212"/>
                    <a:pt x="713467" y="479366"/>
                    <a:pt x="698500" y="458412"/>
                  </a:cubicBezTo>
                  <a:cubicBezTo>
                    <a:pt x="688355" y="444209"/>
                    <a:pt x="660042" y="433370"/>
                    <a:pt x="647700" y="445712"/>
                  </a:cubicBezTo>
                  <a:cubicBezTo>
                    <a:pt x="635358" y="458054"/>
                    <a:pt x="656167" y="479579"/>
                    <a:pt x="660400" y="496512"/>
                  </a:cubicBezTo>
                  <a:cubicBezTo>
                    <a:pt x="656167" y="513445"/>
                    <a:pt x="638720" y="532345"/>
                    <a:pt x="647700" y="547312"/>
                  </a:cubicBezTo>
                  <a:cubicBezTo>
                    <a:pt x="656680" y="562279"/>
                    <a:pt x="681046" y="560012"/>
                    <a:pt x="698500" y="560012"/>
                  </a:cubicBezTo>
                  <a:cubicBezTo>
                    <a:pt x="711887" y="560012"/>
                    <a:pt x="673100" y="551545"/>
                    <a:pt x="660400" y="547312"/>
                  </a:cubicBezTo>
                  <a:cubicBezTo>
                    <a:pt x="651933" y="534612"/>
                    <a:pt x="646726" y="518983"/>
                    <a:pt x="635000" y="509212"/>
                  </a:cubicBezTo>
                  <a:cubicBezTo>
                    <a:pt x="591945" y="473332"/>
                    <a:pt x="496419" y="472839"/>
                    <a:pt x="685800" y="496512"/>
                  </a:cubicBezTo>
                  <a:cubicBezTo>
                    <a:pt x="703660" y="550093"/>
                    <a:pt x="714521" y="564410"/>
                    <a:pt x="685800" y="636212"/>
                  </a:cubicBezTo>
                  <a:cubicBezTo>
                    <a:pt x="680131" y="650384"/>
                    <a:pt x="660400" y="653145"/>
                    <a:pt x="647700" y="661612"/>
                  </a:cubicBezTo>
                  <a:cubicBezTo>
                    <a:pt x="660400" y="665845"/>
                    <a:pt x="673826" y="680299"/>
                    <a:pt x="685800" y="674312"/>
                  </a:cubicBezTo>
                  <a:cubicBezTo>
                    <a:pt x="723174" y="655625"/>
                    <a:pt x="678060" y="595331"/>
                    <a:pt x="673100" y="585412"/>
                  </a:cubicBezTo>
                  <a:cubicBezTo>
                    <a:pt x="651933" y="593879"/>
                    <a:pt x="616809" y="589185"/>
                    <a:pt x="609600" y="610812"/>
                  </a:cubicBezTo>
                  <a:cubicBezTo>
                    <a:pt x="580767" y="697310"/>
                    <a:pt x="715192" y="639115"/>
                    <a:pt x="609600" y="674312"/>
                  </a:cubicBezTo>
                  <a:cubicBezTo>
                    <a:pt x="601133" y="661612"/>
                    <a:pt x="585582" y="651413"/>
                    <a:pt x="584200" y="636212"/>
                  </a:cubicBezTo>
                  <a:cubicBezTo>
                    <a:pt x="569607" y="475687"/>
                    <a:pt x="591021" y="525793"/>
                    <a:pt x="622300" y="572712"/>
                  </a:cubicBezTo>
                  <a:cubicBezTo>
                    <a:pt x="609600" y="581179"/>
                    <a:pt x="593735" y="586193"/>
                    <a:pt x="584200" y="598112"/>
                  </a:cubicBezTo>
                  <a:cubicBezTo>
                    <a:pt x="560139" y="628188"/>
                    <a:pt x="573844" y="704401"/>
                    <a:pt x="584200" y="725112"/>
                  </a:cubicBezTo>
                  <a:cubicBezTo>
                    <a:pt x="590187" y="737086"/>
                    <a:pt x="609600" y="733579"/>
                    <a:pt x="622300" y="737812"/>
                  </a:cubicBezTo>
                  <a:cubicBezTo>
                    <a:pt x="639402" y="840422"/>
                    <a:pt x="626857" y="838441"/>
                    <a:pt x="660400" y="737812"/>
                  </a:cubicBezTo>
                  <a:lnTo>
                    <a:pt x="723900" y="725112"/>
                  </a:lnTo>
                  <a:cubicBezTo>
                    <a:pt x="721637" y="721718"/>
                    <a:pt x="676521" y="661284"/>
                    <a:pt x="685800" y="648912"/>
                  </a:cubicBezTo>
                  <a:cubicBezTo>
                    <a:pt x="696273" y="634948"/>
                    <a:pt x="719667" y="640445"/>
                    <a:pt x="736600" y="636212"/>
                  </a:cubicBezTo>
                  <a:cubicBezTo>
                    <a:pt x="740833" y="623512"/>
                    <a:pt x="755287" y="610086"/>
                    <a:pt x="749300" y="598112"/>
                  </a:cubicBezTo>
                  <a:cubicBezTo>
                    <a:pt x="743313" y="586138"/>
                    <a:pt x="713825" y="572285"/>
                    <a:pt x="711200" y="585412"/>
                  </a:cubicBezTo>
                  <a:cubicBezTo>
                    <a:pt x="705949" y="611666"/>
                    <a:pt x="728133" y="636212"/>
                    <a:pt x="736600" y="661612"/>
                  </a:cubicBezTo>
                  <a:cubicBezTo>
                    <a:pt x="753533" y="712412"/>
                    <a:pt x="736600" y="695479"/>
                    <a:pt x="787400" y="712412"/>
                  </a:cubicBezTo>
                  <a:cubicBezTo>
                    <a:pt x="774700" y="720879"/>
                    <a:pt x="760093" y="727019"/>
                    <a:pt x="749300" y="737812"/>
                  </a:cubicBezTo>
                  <a:cubicBezTo>
                    <a:pt x="738507" y="748605"/>
                    <a:pt x="736600" y="767445"/>
                    <a:pt x="723900" y="775912"/>
                  </a:cubicBezTo>
                  <a:cubicBezTo>
                    <a:pt x="709377" y="785594"/>
                    <a:pt x="690033" y="784379"/>
                    <a:pt x="673100" y="788612"/>
                  </a:cubicBezTo>
                  <a:cubicBezTo>
                    <a:pt x="624316" y="772351"/>
                    <a:pt x="608642" y="760815"/>
                    <a:pt x="546100" y="788612"/>
                  </a:cubicBezTo>
                  <a:cubicBezTo>
                    <a:pt x="526833" y="797175"/>
                    <a:pt x="513635" y="847906"/>
                    <a:pt x="508000" y="864812"/>
                  </a:cubicBezTo>
                  <a:cubicBezTo>
                    <a:pt x="512233" y="885979"/>
                    <a:pt x="508726" y="910351"/>
                    <a:pt x="520700" y="928312"/>
                  </a:cubicBezTo>
                  <a:cubicBezTo>
                    <a:pt x="528126" y="939451"/>
                    <a:pt x="555553" y="928025"/>
                    <a:pt x="558800" y="941012"/>
                  </a:cubicBezTo>
                  <a:cubicBezTo>
                    <a:pt x="566060" y="970052"/>
                    <a:pt x="551971" y="1000559"/>
                    <a:pt x="546100" y="1029912"/>
                  </a:cubicBezTo>
                  <a:cubicBezTo>
                    <a:pt x="543475" y="1043039"/>
                    <a:pt x="542866" y="1058546"/>
                    <a:pt x="533400" y="1068012"/>
                  </a:cubicBezTo>
                  <a:cubicBezTo>
                    <a:pt x="520013" y="1081399"/>
                    <a:pt x="499533" y="1084945"/>
                    <a:pt x="482600" y="1093412"/>
                  </a:cubicBezTo>
                  <a:cubicBezTo>
                    <a:pt x="509556" y="1174279"/>
                    <a:pt x="470922" y="1094093"/>
                    <a:pt x="546100" y="1144212"/>
                  </a:cubicBezTo>
                  <a:cubicBezTo>
                    <a:pt x="558800" y="1152679"/>
                    <a:pt x="563033" y="1169612"/>
                    <a:pt x="571500" y="1182312"/>
                  </a:cubicBezTo>
                  <a:cubicBezTo>
                    <a:pt x="563033" y="1195012"/>
                    <a:pt x="543107" y="1205445"/>
                    <a:pt x="546100" y="1220412"/>
                  </a:cubicBezTo>
                  <a:cubicBezTo>
                    <a:pt x="549093" y="1235379"/>
                    <a:pt x="598680" y="1240985"/>
                    <a:pt x="584200" y="1245812"/>
                  </a:cubicBezTo>
                  <a:cubicBezTo>
                    <a:pt x="559771" y="1253955"/>
                    <a:pt x="533400" y="1237345"/>
                    <a:pt x="508000" y="1233112"/>
                  </a:cubicBezTo>
                  <a:cubicBezTo>
                    <a:pt x="625212" y="1174506"/>
                    <a:pt x="572866" y="1191495"/>
                    <a:pt x="660400" y="1169612"/>
                  </a:cubicBezTo>
                  <a:cubicBezTo>
                    <a:pt x="647700" y="1182312"/>
                    <a:pt x="638364" y="1199680"/>
                    <a:pt x="622300" y="1207712"/>
                  </a:cubicBezTo>
                  <a:cubicBezTo>
                    <a:pt x="602993" y="1217365"/>
                    <a:pt x="579872" y="1215729"/>
                    <a:pt x="558800" y="1220412"/>
                  </a:cubicBezTo>
                  <a:cubicBezTo>
                    <a:pt x="541761" y="1224198"/>
                    <a:pt x="524783" y="1228317"/>
                    <a:pt x="508000" y="1233112"/>
                  </a:cubicBezTo>
                  <a:cubicBezTo>
                    <a:pt x="495128" y="1236790"/>
                    <a:pt x="469900" y="1259199"/>
                    <a:pt x="469900" y="1245812"/>
                  </a:cubicBezTo>
                  <a:cubicBezTo>
                    <a:pt x="469900" y="1223886"/>
                    <a:pt x="553369" y="1209070"/>
                    <a:pt x="558800" y="1207712"/>
                  </a:cubicBezTo>
                  <a:cubicBezTo>
                    <a:pt x="564789" y="1189745"/>
                    <a:pt x="584200" y="1134759"/>
                    <a:pt x="584200" y="1118812"/>
                  </a:cubicBezTo>
                  <a:cubicBezTo>
                    <a:pt x="584200" y="1105425"/>
                    <a:pt x="575733" y="1093412"/>
                    <a:pt x="571500" y="1080712"/>
                  </a:cubicBezTo>
                  <a:cubicBezTo>
                    <a:pt x="575733" y="1038379"/>
                    <a:pt x="577731" y="995762"/>
                    <a:pt x="584200" y="953712"/>
                  </a:cubicBezTo>
                  <a:cubicBezTo>
                    <a:pt x="586236" y="940481"/>
                    <a:pt x="593890" y="928656"/>
                    <a:pt x="596900" y="915612"/>
                  </a:cubicBezTo>
                  <a:cubicBezTo>
                    <a:pt x="606608" y="873546"/>
                    <a:pt x="622300" y="788612"/>
                    <a:pt x="622300" y="788612"/>
                  </a:cubicBezTo>
                  <a:cubicBezTo>
                    <a:pt x="635000" y="797079"/>
                    <a:pt x="666069" y="799840"/>
                    <a:pt x="660400" y="814012"/>
                  </a:cubicBezTo>
                  <a:cubicBezTo>
                    <a:pt x="651232" y="836931"/>
                    <a:pt x="617832" y="839029"/>
                    <a:pt x="596900" y="852112"/>
                  </a:cubicBezTo>
                  <a:cubicBezTo>
                    <a:pt x="583957" y="860202"/>
                    <a:pt x="571500" y="869045"/>
                    <a:pt x="558800" y="877512"/>
                  </a:cubicBezTo>
                  <a:cubicBezTo>
                    <a:pt x="571500" y="881745"/>
                    <a:pt x="583513" y="890212"/>
                    <a:pt x="596900" y="890212"/>
                  </a:cubicBezTo>
                  <a:cubicBezTo>
                    <a:pt x="636727" y="890212"/>
                    <a:pt x="642116" y="868667"/>
                    <a:pt x="660400" y="839412"/>
                  </a:cubicBezTo>
                  <a:cubicBezTo>
                    <a:pt x="673483" y="818480"/>
                    <a:pt x="685800" y="797079"/>
                    <a:pt x="698500" y="775912"/>
                  </a:cubicBezTo>
                  <a:cubicBezTo>
                    <a:pt x="706967" y="788612"/>
                    <a:pt x="725586" y="798842"/>
                    <a:pt x="723900" y="814012"/>
                  </a:cubicBezTo>
                  <a:cubicBezTo>
                    <a:pt x="720764" y="842236"/>
                    <a:pt x="699591" y="865388"/>
                    <a:pt x="685800" y="890212"/>
                  </a:cubicBezTo>
                  <a:cubicBezTo>
                    <a:pt x="678387" y="903555"/>
                    <a:pt x="645920" y="923485"/>
                    <a:pt x="660400" y="928312"/>
                  </a:cubicBezTo>
                  <a:cubicBezTo>
                    <a:pt x="692779" y="939105"/>
                    <a:pt x="728133" y="919845"/>
                    <a:pt x="762000" y="915612"/>
                  </a:cubicBezTo>
                  <a:cubicBezTo>
                    <a:pt x="753533" y="957945"/>
                    <a:pt x="739676" y="999550"/>
                    <a:pt x="736600" y="1042612"/>
                  </a:cubicBezTo>
                  <a:cubicBezTo>
                    <a:pt x="735356" y="1060022"/>
                    <a:pt x="735336" y="1082939"/>
                    <a:pt x="749300" y="1093412"/>
                  </a:cubicBezTo>
                  <a:cubicBezTo>
                    <a:pt x="760010" y="1101444"/>
                    <a:pt x="774700" y="1084945"/>
                    <a:pt x="787400" y="1080712"/>
                  </a:cubicBezTo>
                  <a:cubicBezTo>
                    <a:pt x="783167" y="1097645"/>
                    <a:pt x="780829" y="1115169"/>
                    <a:pt x="774700" y="1131512"/>
                  </a:cubicBezTo>
                  <a:cubicBezTo>
                    <a:pt x="768053" y="1149239"/>
                    <a:pt x="746188" y="1163638"/>
                    <a:pt x="749300" y="1182312"/>
                  </a:cubicBezTo>
                  <a:cubicBezTo>
                    <a:pt x="751809" y="1197368"/>
                    <a:pt x="774700" y="1199245"/>
                    <a:pt x="787400" y="1207712"/>
                  </a:cubicBezTo>
                  <a:cubicBezTo>
                    <a:pt x="801328" y="1249496"/>
                    <a:pt x="811629" y="1246983"/>
                    <a:pt x="774700" y="1283912"/>
                  </a:cubicBezTo>
                  <a:cubicBezTo>
                    <a:pt x="763907" y="1294705"/>
                    <a:pt x="736600" y="1324576"/>
                    <a:pt x="736600" y="1309312"/>
                  </a:cubicBezTo>
                  <a:cubicBezTo>
                    <a:pt x="736600" y="1291603"/>
                    <a:pt x="820940" y="1251672"/>
                    <a:pt x="800100" y="1220412"/>
                  </a:cubicBezTo>
                  <a:cubicBezTo>
                    <a:pt x="790418" y="1205889"/>
                    <a:pt x="766233" y="1228879"/>
                    <a:pt x="749300" y="1233112"/>
                  </a:cubicBezTo>
                  <a:cubicBezTo>
                    <a:pt x="745067" y="1216179"/>
                    <a:pt x="736600" y="1199766"/>
                    <a:pt x="736600" y="1182312"/>
                  </a:cubicBezTo>
                  <a:cubicBezTo>
                    <a:pt x="736600" y="1084088"/>
                    <a:pt x="740262" y="1082427"/>
                    <a:pt x="762000" y="1017212"/>
                  </a:cubicBezTo>
                  <a:cubicBezTo>
                    <a:pt x="753533" y="991812"/>
                    <a:pt x="747474" y="965478"/>
                    <a:pt x="736600" y="941012"/>
                  </a:cubicBezTo>
                  <a:cubicBezTo>
                    <a:pt x="730401" y="927064"/>
                    <a:pt x="718773" y="916164"/>
                    <a:pt x="711200" y="902912"/>
                  </a:cubicBezTo>
                  <a:cubicBezTo>
                    <a:pt x="701807" y="886474"/>
                    <a:pt x="694267" y="869045"/>
                    <a:pt x="685800" y="852112"/>
                  </a:cubicBezTo>
                  <a:cubicBezTo>
                    <a:pt x="698500" y="843645"/>
                    <a:pt x="710248" y="819886"/>
                    <a:pt x="723900" y="826712"/>
                  </a:cubicBezTo>
                  <a:cubicBezTo>
                    <a:pt x="735874" y="832699"/>
                    <a:pt x="711200" y="851425"/>
                    <a:pt x="711200" y="864812"/>
                  </a:cubicBezTo>
                  <a:cubicBezTo>
                    <a:pt x="711200" y="882266"/>
                    <a:pt x="717024" y="899569"/>
                    <a:pt x="723900" y="915612"/>
                  </a:cubicBezTo>
                  <a:cubicBezTo>
                    <a:pt x="729913" y="929641"/>
                    <a:pt x="737381" y="944177"/>
                    <a:pt x="749300" y="953712"/>
                  </a:cubicBezTo>
                  <a:cubicBezTo>
                    <a:pt x="757582" y="960337"/>
                    <a:pt x="860856" y="984776"/>
                    <a:pt x="736600" y="953712"/>
                  </a:cubicBezTo>
                  <a:cubicBezTo>
                    <a:pt x="740833" y="928312"/>
                    <a:pt x="743714" y="902649"/>
                    <a:pt x="749300" y="877512"/>
                  </a:cubicBezTo>
                  <a:cubicBezTo>
                    <a:pt x="752204" y="864444"/>
                    <a:pt x="762000" y="852799"/>
                    <a:pt x="762000" y="839412"/>
                  </a:cubicBezTo>
                  <a:cubicBezTo>
                    <a:pt x="762000" y="826025"/>
                    <a:pt x="753533" y="814012"/>
                    <a:pt x="749300" y="801312"/>
                  </a:cubicBezTo>
                  <a:cubicBezTo>
                    <a:pt x="763339" y="759196"/>
                    <a:pt x="762000" y="749825"/>
                    <a:pt x="762000" y="775912"/>
                  </a:cubicBezTo>
                </a:path>
              </a:pathLst>
            </a:custGeom>
            <a:blipFill dpi="0" rotWithShape="0">
              <a:blip r:embed="rId4"/>
              <a:srcRect/>
              <a:tile tx="0" ty="0" sx="100000" sy="100000" flip="none" algn="tl"/>
            </a:blipFill>
            <a:ln w="6350">
              <a:solidFill>
                <a:schemeClr val="tx1"/>
              </a:solidFill>
              <a:round/>
              <a:headEnd/>
              <a:tailEnd/>
            </a:ln>
          </p:spPr>
          <p:txBody>
            <a:bodyPr lIns="82296" tIns="41148" rIns="82296" bIns="41148"/>
            <a:lstStyle/>
            <a:p>
              <a:endParaRPr lang="en-US"/>
            </a:p>
          </p:txBody>
        </p:sp>
        <p:sp>
          <p:nvSpPr>
            <p:cNvPr id="16" name="Rectangle 13"/>
            <p:cNvSpPr>
              <a:spLocks noChangeArrowheads="1"/>
            </p:cNvSpPr>
            <p:nvPr/>
          </p:nvSpPr>
          <p:spPr bwMode="auto">
            <a:xfrm>
              <a:off x="848106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7" name="Rectangle 15"/>
            <p:cNvSpPr>
              <a:spLocks noChangeArrowheads="1"/>
            </p:cNvSpPr>
            <p:nvPr/>
          </p:nvSpPr>
          <p:spPr bwMode="auto">
            <a:xfrm>
              <a:off x="7589520" y="822960"/>
              <a:ext cx="480060" cy="2057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p>
          </p:txBody>
        </p:sp>
        <p:sp>
          <p:nvSpPr>
            <p:cNvPr id="19" name="Freeform 17"/>
            <p:cNvSpPr>
              <a:spLocks noChangeArrowheads="1"/>
            </p:cNvSpPr>
            <p:nvPr/>
          </p:nvSpPr>
          <p:spPr bwMode="auto">
            <a:xfrm>
              <a:off x="8308182" y="942975"/>
              <a:ext cx="172878" cy="348615"/>
            </a:xfrm>
            <a:custGeom>
              <a:avLst/>
              <a:gdLst>
                <a:gd name="T0" fmla="*/ 153920 w 191748"/>
                <a:gd name="T1" fmla="*/ 6357 h 386949"/>
                <a:gd name="T2" fmla="*/ 141197 w 191748"/>
                <a:gd name="T3" fmla="*/ 57209 h 386949"/>
                <a:gd name="T4" fmla="*/ 141197 w 191748"/>
                <a:gd name="T5" fmla="*/ 171628 h 386949"/>
                <a:gd name="T6" fmla="*/ 192087 w 191748"/>
                <a:gd name="T7" fmla="*/ 184341 h 386949"/>
                <a:gd name="T8" fmla="*/ 115752 w 191748"/>
                <a:gd name="T9" fmla="*/ 209767 h 386949"/>
                <a:gd name="T10" fmla="*/ 77585 w 191748"/>
                <a:gd name="T11" fmla="*/ 235193 h 386949"/>
                <a:gd name="T12" fmla="*/ 166642 w 191748"/>
                <a:gd name="T13" fmla="*/ 222480 h 386949"/>
                <a:gd name="T14" fmla="*/ 141197 w 191748"/>
                <a:gd name="T15" fmla="*/ 260620 h 386949"/>
                <a:gd name="T16" fmla="*/ 103030 w 191748"/>
                <a:gd name="T17" fmla="*/ 273333 h 386949"/>
                <a:gd name="T18" fmla="*/ 77585 w 191748"/>
                <a:gd name="T19" fmla="*/ 362325 h 386949"/>
                <a:gd name="T20" fmla="*/ 103030 w 191748"/>
                <a:gd name="T21" fmla="*/ 336899 h 386949"/>
                <a:gd name="T22" fmla="*/ 115752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2 w 191748"/>
                <a:gd name="T33" fmla="*/ 120775 h 386949"/>
                <a:gd name="T34" fmla="*/ 115752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4"/>
              <a:srcRect/>
              <a:tile tx="0" ty="0" sx="100000" sy="100000" flip="none" algn="tl"/>
            </a:blipFill>
            <a:ln w="25400">
              <a:solidFill>
                <a:srgbClr val="000000"/>
              </a:solidFill>
              <a:round/>
              <a:headEnd/>
              <a:tailEnd/>
            </a:ln>
          </p:spPr>
          <p:txBody>
            <a:bodyPr lIns="82296" tIns="41148" rIns="82296" bIns="41148"/>
            <a:lstStyle/>
            <a:p>
              <a:endParaRPr lang="en-US"/>
            </a:p>
          </p:txBody>
        </p:sp>
        <p:sp>
          <p:nvSpPr>
            <p:cNvPr id="20" name="Freeform 18"/>
            <p:cNvSpPr>
              <a:spLocks noChangeArrowheads="1"/>
            </p:cNvSpPr>
            <p:nvPr/>
          </p:nvSpPr>
          <p:spPr bwMode="auto">
            <a:xfrm flipH="1">
              <a:off x="8001000" y="891540"/>
              <a:ext cx="172879" cy="348615"/>
            </a:xfrm>
            <a:custGeom>
              <a:avLst/>
              <a:gdLst>
                <a:gd name="T0" fmla="*/ 153920 w 191748"/>
                <a:gd name="T1" fmla="*/ 6357 h 386949"/>
                <a:gd name="T2" fmla="*/ 141198 w 191748"/>
                <a:gd name="T3" fmla="*/ 57209 h 386949"/>
                <a:gd name="T4" fmla="*/ 141198 w 191748"/>
                <a:gd name="T5" fmla="*/ 171628 h 386949"/>
                <a:gd name="T6" fmla="*/ 192088 w 191748"/>
                <a:gd name="T7" fmla="*/ 184341 h 386949"/>
                <a:gd name="T8" fmla="*/ 115753 w 191748"/>
                <a:gd name="T9" fmla="*/ 209767 h 386949"/>
                <a:gd name="T10" fmla="*/ 77585 w 191748"/>
                <a:gd name="T11" fmla="*/ 235193 h 386949"/>
                <a:gd name="T12" fmla="*/ 166643 w 191748"/>
                <a:gd name="T13" fmla="*/ 222480 h 386949"/>
                <a:gd name="T14" fmla="*/ 141198 w 191748"/>
                <a:gd name="T15" fmla="*/ 260620 h 386949"/>
                <a:gd name="T16" fmla="*/ 103030 w 191748"/>
                <a:gd name="T17" fmla="*/ 273333 h 386949"/>
                <a:gd name="T18" fmla="*/ 77585 w 191748"/>
                <a:gd name="T19" fmla="*/ 362325 h 386949"/>
                <a:gd name="T20" fmla="*/ 103030 w 191748"/>
                <a:gd name="T21" fmla="*/ 336899 h 386949"/>
                <a:gd name="T22" fmla="*/ 115753 w 191748"/>
                <a:gd name="T23" fmla="*/ 260620 h 386949"/>
                <a:gd name="T24" fmla="*/ 153920 w 191748"/>
                <a:gd name="T25" fmla="*/ 247907 h 386949"/>
                <a:gd name="T26" fmla="*/ 13973 w 191748"/>
                <a:gd name="T27" fmla="*/ 235193 h 386949"/>
                <a:gd name="T28" fmla="*/ 39418 w 191748"/>
                <a:gd name="T29" fmla="*/ 197054 h 386949"/>
                <a:gd name="T30" fmla="*/ 128475 w 191748"/>
                <a:gd name="T31" fmla="*/ 146201 h 386949"/>
                <a:gd name="T32" fmla="*/ 166643 w 191748"/>
                <a:gd name="T33" fmla="*/ 120775 h 386949"/>
                <a:gd name="T34" fmla="*/ 115753 w 191748"/>
                <a:gd name="T35" fmla="*/ 44496 h 386949"/>
                <a:gd name="T36" fmla="*/ 153920 w 191748"/>
                <a:gd name="T37" fmla="*/ 19070 h 386949"/>
                <a:gd name="T38" fmla="*/ 153920 w 191748"/>
                <a:gd name="T39" fmla="*/ 6357 h 3869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1748"/>
                <a:gd name="T61" fmla="*/ 0 h 386949"/>
                <a:gd name="T62" fmla="*/ 191748 w 191748"/>
                <a:gd name="T63" fmla="*/ 386949 h 3869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1748" h="386949">
                  <a:moveTo>
                    <a:pt x="153648" y="6350"/>
                  </a:moveTo>
                  <a:cubicBezTo>
                    <a:pt x="151531" y="12700"/>
                    <a:pt x="147824" y="41107"/>
                    <a:pt x="140948" y="57150"/>
                  </a:cubicBezTo>
                  <a:cubicBezTo>
                    <a:pt x="132024" y="77972"/>
                    <a:pt x="55768" y="150155"/>
                    <a:pt x="140948" y="171450"/>
                  </a:cubicBezTo>
                  <a:lnTo>
                    <a:pt x="191748" y="184150"/>
                  </a:lnTo>
                  <a:cubicBezTo>
                    <a:pt x="166348" y="192617"/>
                    <a:pt x="137825" y="194698"/>
                    <a:pt x="115548" y="209550"/>
                  </a:cubicBezTo>
                  <a:cubicBezTo>
                    <a:pt x="102848" y="218017"/>
                    <a:pt x="62640" y="231248"/>
                    <a:pt x="77448" y="234950"/>
                  </a:cubicBezTo>
                  <a:cubicBezTo>
                    <a:pt x="106488" y="242210"/>
                    <a:pt x="136715" y="226483"/>
                    <a:pt x="166348" y="222250"/>
                  </a:cubicBezTo>
                  <a:cubicBezTo>
                    <a:pt x="157881" y="234950"/>
                    <a:pt x="152867" y="250815"/>
                    <a:pt x="140948" y="260350"/>
                  </a:cubicBezTo>
                  <a:cubicBezTo>
                    <a:pt x="130495" y="268713"/>
                    <a:pt x="112314" y="263584"/>
                    <a:pt x="102848" y="273050"/>
                  </a:cubicBezTo>
                  <a:cubicBezTo>
                    <a:pt x="96775" y="279123"/>
                    <a:pt x="77558" y="361511"/>
                    <a:pt x="77448" y="361950"/>
                  </a:cubicBezTo>
                  <a:cubicBezTo>
                    <a:pt x="177442" y="386949"/>
                    <a:pt x="107860" y="381655"/>
                    <a:pt x="102848" y="336550"/>
                  </a:cubicBezTo>
                  <a:cubicBezTo>
                    <a:pt x="100004" y="310957"/>
                    <a:pt x="102772" y="282708"/>
                    <a:pt x="115548" y="260350"/>
                  </a:cubicBezTo>
                  <a:cubicBezTo>
                    <a:pt x="122190" y="248727"/>
                    <a:pt x="140948" y="251883"/>
                    <a:pt x="153648" y="247650"/>
                  </a:cubicBezTo>
                  <a:cubicBezTo>
                    <a:pt x="107081" y="243417"/>
                    <a:pt x="56677" y="253941"/>
                    <a:pt x="13948" y="234950"/>
                  </a:cubicBezTo>
                  <a:cubicBezTo>
                    <a:pt x="0" y="228751"/>
                    <a:pt x="28555" y="207643"/>
                    <a:pt x="39348" y="196850"/>
                  </a:cubicBezTo>
                  <a:cubicBezTo>
                    <a:pt x="59976" y="176222"/>
                    <a:pt x="105006" y="159331"/>
                    <a:pt x="128248" y="146050"/>
                  </a:cubicBezTo>
                  <a:cubicBezTo>
                    <a:pt x="141500" y="138477"/>
                    <a:pt x="153648" y="129117"/>
                    <a:pt x="166348" y="120650"/>
                  </a:cubicBezTo>
                  <a:cubicBezTo>
                    <a:pt x="141107" y="103823"/>
                    <a:pt x="100637" y="89183"/>
                    <a:pt x="115548" y="44450"/>
                  </a:cubicBezTo>
                  <a:cubicBezTo>
                    <a:pt x="120375" y="29970"/>
                    <a:pt x="145795" y="32138"/>
                    <a:pt x="153648" y="19050"/>
                  </a:cubicBezTo>
                  <a:cubicBezTo>
                    <a:pt x="160182" y="8160"/>
                    <a:pt x="155765" y="0"/>
                    <a:pt x="153648" y="6350"/>
                  </a:cubicBezTo>
                  <a:close/>
                </a:path>
              </a:pathLst>
            </a:custGeom>
            <a:blipFill dpi="0" rotWithShape="0">
              <a:blip r:embed="rId4"/>
              <a:srcRect/>
              <a:tile tx="0" ty="0" sx="100000" sy="100000" flip="none" algn="tl"/>
            </a:blipFill>
            <a:ln w="25400">
              <a:solidFill>
                <a:srgbClr val="000000"/>
              </a:solidFill>
              <a:round/>
              <a:headEnd/>
              <a:tailEnd/>
            </a:ln>
          </p:spPr>
          <p:txBody>
            <a:bodyPr lIns="82296" tIns="41148" rIns="82296" bIns="41148"/>
            <a:lstStyle/>
            <a:p>
              <a:endParaRPr lang="en-US"/>
            </a:p>
          </p:txBody>
        </p:sp>
      </p:grpSp>
      <p:graphicFrame>
        <p:nvGraphicFramePr>
          <p:cNvPr id="22" name="Object 3"/>
          <p:cNvGraphicFramePr>
            <a:graphicFrameLocks noChangeAspect="1"/>
          </p:cNvGraphicFramePr>
          <p:nvPr/>
        </p:nvGraphicFramePr>
        <p:xfrm>
          <a:off x="2839721" y="530225"/>
          <a:ext cx="287210" cy="306705"/>
        </p:xfrm>
        <a:graphic>
          <a:graphicData uri="http://schemas.openxmlformats.org/presentationml/2006/ole">
            <mc:AlternateContent xmlns:mc="http://schemas.openxmlformats.org/markup-compatibility/2006">
              <mc:Choice xmlns:v="urn:schemas-microsoft-com:vml" Requires="v">
                <p:oleObj spid="_x0000_s19738" name="Equation" r:id="rId9" imgW="190500" imgH="203200" progId="Equation.DSMT4">
                  <p:embed/>
                </p:oleObj>
              </mc:Choice>
              <mc:Fallback>
                <p:oleObj name="Equation" r:id="rId9" imgW="190500" imgH="203200" progId="Equation.DSMT4">
                  <p:embed/>
                  <p:pic>
                    <p:nvPicPr>
                      <p:cNvPr id="22" name="Object 3"/>
                      <p:cNvPicPr>
                        <a:picLocks noChangeAspect="1" noChangeArrowheads="1"/>
                      </p:cNvPicPr>
                      <p:nvPr/>
                    </p:nvPicPr>
                    <p:blipFill>
                      <a:blip r:embed="rId10"/>
                      <a:srcRect/>
                      <a:stretch>
                        <a:fillRect/>
                      </a:stretch>
                    </p:blipFill>
                    <p:spPr bwMode="auto">
                      <a:xfrm>
                        <a:off x="2839721" y="530225"/>
                        <a:ext cx="287210" cy="306705"/>
                      </a:xfrm>
                      <a:prstGeom prst="rect">
                        <a:avLst/>
                      </a:prstGeom>
                      <a:noFill/>
                      <a:ln>
                        <a:noFill/>
                      </a:ln>
                      <a:effectLst/>
                    </p:spPr>
                  </p:pic>
                </p:oleObj>
              </mc:Fallback>
            </mc:AlternateContent>
          </a:graphicData>
        </a:graphic>
      </p:graphicFrame>
      <p:graphicFrame>
        <p:nvGraphicFramePr>
          <p:cNvPr id="24" name="Object 3"/>
          <p:cNvGraphicFramePr>
            <a:graphicFrameLocks noChangeAspect="1"/>
          </p:cNvGraphicFramePr>
          <p:nvPr/>
        </p:nvGraphicFramePr>
        <p:xfrm>
          <a:off x="1058863" y="836930"/>
          <a:ext cx="190500" cy="306387"/>
        </p:xfrm>
        <a:graphic>
          <a:graphicData uri="http://schemas.openxmlformats.org/presentationml/2006/ole">
            <mc:AlternateContent xmlns:mc="http://schemas.openxmlformats.org/markup-compatibility/2006">
              <mc:Choice xmlns:v="urn:schemas-microsoft-com:vml" Requires="v">
                <p:oleObj spid="_x0000_s19739" name="Equation" r:id="rId11" imgW="127000" imgH="203200" progId="Equation.DSMT4">
                  <p:embed/>
                </p:oleObj>
              </mc:Choice>
              <mc:Fallback>
                <p:oleObj name="Equation" r:id="rId11" imgW="127000" imgH="203200" progId="Equation.DSMT4">
                  <p:embed/>
                  <p:pic>
                    <p:nvPicPr>
                      <p:cNvPr id="24" name="Object 3"/>
                      <p:cNvPicPr>
                        <a:picLocks noChangeAspect="1" noChangeArrowheads="1"/>
                      </p:cNvPicPr>
                      <p:nvPr/>
                    </p:nvPicPr>
                    <p:blipFill>
                      <a:blip r:embed="rId12"/>
                      <a:srcRect/>
                      <a:stretch>
                        <a:fillRect/>
                      </a:stretch>
                    </p:blipFill>
                    <p:spPr bwMode="auto">
                      <a:xfrm>
                        <a:off x="1058863" y="836930"/>
                        <a:ext cx="190500" cy="306387"/>
                      </a:xfrm>
                      <a:prstGeom prst="rect">
                        <a:avLst/>
                      </a:prstGeom>
                      <a:noFill/>
                      <a:ln>
                        <a:noFill/>
                      </a:ln>
                      <a:effectLst/>
                    </p:spPr>
                  </p:pic>
                </p:oleObj>
              </mc:Fallback>
            </mc:AlternateContent>
          </a:graphicData>
        </a:graphic>
      </p:graphicFrame>
      <p:sp>
        <p:nvSpPr>
          <p:cNvPr id="26" name="Text Box 56"/>
          <p:cNvSpPr txBox="1">
            <a:spLocks/>
          </p:cNvSpPr>
          <p:nvPr/>
        </p:nvSpPr>
        <p:spPr bwMode="auto">
          <a:xfrm>
            <a:off x="826215" y="2122218"/>
            <a:ext cx="793678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Just by using your head, </a:t>
            </a:r>
            <a:r>
              <a:rPr lang="en-US" sz="2000" dirty="0">
                <a:solidFill>
                  <a:schemeClr val="tx1"/>
                </a:solidFill>
                <a:latin typeface="Times New Roman"/>
                <a:cs typeface="Times New Roman"/>
              </a:rPr>
              <a:t>chemical energy in your muscles must be burned to force your arms inward, so you might expect that the mechanical energy in the system would </a:t>
            </a:r>
            <a:r>
              <a:rPr lang="en-US" sz="2000" i="1" dirty="0">
                <a:solidFill>
                  <a:schemeClr val="tx1"/>
                </a:solidFill>
                <a:latin typeface="Times New Roman"/>
                <a:cs typeface="Times New Roman"/>
              </a:rPr>
              <a:t>not </a:t>
            </a:r>
            <a:r>
              <a:rPr lang="en-US" sz="2000" dirty="0">
                <a:solidFill>
                  <a:schemeClr val="tx1"/>
                </a:solidFill>
                <a:latin typeface="Times New Roman"/>
                <a:cs typeface="Times New Roman"/>
              </a:rPr>
              <a:t>be conserved.  Looking at the math, though:</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nvGraphicFramePr>
        <p:xfrm>
          <a:off x="1811338" y="3222625"/>
          <a:ext cx="5106987" cy="674688"/>
        </p:xfrm>
        <a:graphic>
          <a:graphicData uri="http://schemas.openxmlformats.org/presentationml/2006/ole">
            <mc:AlternateContent xmlns:mc="http://schemas.openxmlformats.org/markup-compatibility/2006">
              <mc:Choice xmlns:v="urn:schemas-microsoft-com:vml" Requires="v">
                <p:oleObj spid="_x0000_s19740" name="Equation" r:id="rId13" imgW="2997200" imgH="393700" progId="Equation.DSMT4">
                  <p:embed/>
                </p:oleObj>
              </mc:Choice>
              <mc:Fallback>
                <p:oleObj name="Equation" r:id="rId13" imgW="2997200" imgH="393700" progId="Equation.DSMT4">
                  <p:embed/>
                  <p:pic>
                    <p:nvPicPr>
                      <p:cNvPr id="30" name="Object 2"/>
                      <p:cNvPicPr>
                        <a:picLocks noChangeAspect="1" noChangeArrowheads="1"/>
                      </p:cNvPicPr>
                      <p:nvPr/>
                    </p:nvPicPr>
                    <p:blipFill>
                      <a:blip r:embed="rId14"/>
                      <a:srcRect/>
                      <a:stretch>
                        <a:fillRect/>
                      </a:stretch>
                    </p:blipFill>
                    <p:spPr bwMode="auto">
                      <a:xfrm>
                        <a:off x="1811338" y="3222625"/>
                        <a:ext cx="5106987" cy="6746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 name="Text Box 56"/>
          <p:cNvSpPr txBox="1">
            <a:spLocks/>
          </p:cNvSpPr>
          <p:nvPr/>
        </p:nvSpPr>
        <p:spPr bwMode="auto">
          <a:xfrm>
            <a:off x="5881927" y="136149"/>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before</a:t>
            </a:r>
            <a:endParaRPr lang="en-US" sz="2000" dirty="0">
              <a:solidFill>
                <a:srgbClr val="FF0000"/>
              </a:solidFill>
              <a:latin typeface="Apple Chancery"/>
              <a:cs typeface="Apple Chancery"/>
            </a:endParaRPr>
          </a:p>
        </p:txBody>
      </p:sp>
      <p:sp>
        <p:nvSpPr>
          <p:cNvPr id="33" name="Text Box 56"/>
          <p:cNvSpPr txBox="1">
            <a:spLocks/>
          </p:cNvSpPr>
          <p:nvPr/>
        </p:nvSpPr>
        <p:spPr bwMode="auto">
          <a:xfrm>
            <a:off x="7589520" y="138241"/>
            <a:ext cx="1357073" cy="329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rgbClr val="FF0000"/>
                </a:solidFill>
                <a:latin typeface="Apple Chancery"/>
                <a:cs typeface="Apple Chancery"/>
              </a:rPr>
              <a:t>after</a:t>
            </a:r>
            <a:endParaRPr lang="en-US" sz="2000" dirty="0">
              <a:solidFill>
                <a:srgbClr val="FF0000"/>
              </a:solidFill>
              <a:latin typeface="Apple Chancery"/>
              <a:cs typeface="Apple Chancery"/>
            </a:endParaRPr>
          </a:p>
        </p:txBody>
      </p:sp>
      <p:graphicFrame>
        <p:nvGraphicFramePr>
          <p:cNvPr id="34" name="Object 2"/>
          <p:cNvGraphicFramePr>
            <a:graphicFrameLocks noChangeAspect="1"/>
          </p:cNvGraphicFramePr>
          <p:nvPr/>
        </p:nvGraphicFramePr>
        <p:xfrm>
          <a:off x="1808163" y="3897313"/>
          <a:ext cx="6427787" cy="1412875"/>
        </p:xfrm>
        <a:graphic>
          <a:graphicData uri="http://schemas.openxmlformats.org/presentationml/2006/ole">
            <mc:AlternateContent xmlns:mc="http://schemas.openxmlformats.org/markup-compatibility/2006">
              <mc:Choice xmlns:v="urn:schemas-microsoft-com:vml" Requires="v">
                <p:oleObj spid="_x0000_s19741" name="Equation" r:id="rId15" imgW="3771900" imgH="825500" progId="Equation.DSMT4">
                  <p:embed/>
                </p:oleObj>
              </mc:Choice>
              <mc:Fallback>
                <p:oleObj name="Equation" r:id="rId15" imgW="3771900" imgH="825500" progId="Equation.DSMT4">
                  <p:embed/>
                  <p:pic>
                    <p:nvPicPr>
                      <p:cNvPr id="34" name="Object 2"/>
                      <p:cNvPicPr>
                        <a:picLocks noChangeAspect="1" noChangeArrowheads="1"/>
                      </p:cNvPicPr>
                      <p:nvPr/>
                    </p:nvPicPr>
                    <p:blipFill>
                      <a:blip r:embed="rId16"/>
                      <a:srcRect/>
                      <a:stretch>
                        <a:fillRect/>
                      </a:stretch>
                    </p:blipFill>
                    <p:spPr bwMode="auto">
                      <a:xfrm>
                        <a:off x="1808163" y="3897313"/>
                        <a:ext cx="6427787" cy="14128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6" name="Object 2"/>
          <p:cNvGraphicFramePr>
            <a:graphicFrameLocks noChangeAspect="1"/>
          </p:cNvGraphicFramePr>
          <p:nvPr/>
        </p:nvGraphicFramePr>
        <p:xfrm>
          <a:off x="948530" y="5259210"/>
          <a:ext cx="898761" cy="622821"/>
        </p:xfrm>
        <a:graphic>
          <a:graphicData uri="http://schemas.openxmlformats.org/presentationml/2006/ole">
            <mc:AlternateContent xmlns:mc="http://schemas.openxmlformats.org/markup-compatibility/2006">
              <mc:Choice xmlns:v="urn:schemas-microsoft-com:vml" Requires="v">
                <p:oleObj spid="_x0000_s19742" name="Equation" r:id="rId17" imgW="495300" imgH="368300" progId="Equation.DSMT4">
                  <p:embed/>
                </p:oleObj>
              </mc:Choice>
              <mc:Fallback>
                <p:oleObj name="Equation" r:id="rId17" imgW="495300" imgH="368300" progId="Equation.DSMT4">
                  <p:embed/>
                  <p:pic>
                    <p:nvPicPr>
                      <p:cNvPr id="36" name="Object 2"/>
                      <p:cNvPicPr>
                        <a:picLocks noChangeAspect="1" noChangeArrowheads="1"/>
                      </p:cNvPicPr>
                      <p:nvPr/>
                    </p:nvPicPr>
                    <p:blipFill>
                      <a:blip r:embed="rId18"/>
                      <a:srcRect/>
                      <a:stretch>
                        <a:fillRect/>
                      </a:stretch>
                    </p:blipFill>
                    <p:spPr bwMode="auto">
                      <a:xfrm>
                        <a:off x="948530" y="5259210"/>
                        <a:ext cx="898761" cy="622821"/>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nvGraphicFramePr>
        <p:xfrm>
          <a:off x="2146649" y="5429593"/>
          <a:ext cx="995349" cy="371828"/>
        </p:xfrm>
        <a:graphic>
          <a:graphicData uri="http://schemas.openxmlformats.org/presentationml/2006/ole">
            <mc:AlternateContent xmlns:mc="http://schemas.openxmlformats.org/markup-compatibility/2006">
              <mc:Choice xmlns:v="urn:schemas-microsoft-com:vml" Requires="v">
                <p:oleObj spid="_x0000_s19743" name="Equation" r:id="rId19" imgW="508000" imgH="203200" progId="Equation.DSMT4">
                  <p:embed/>
                </p:oleObj>
              </mc:Choice>
              <mc:Fallback>
                <p:oleObj name="Equation" r:id="rId19" imgW="508000" imgH="203200" progId="Equation.DSMT4">
                  <p:embed/>
                  <p:pic>
                    <p:nvPicPr>
                      <p:cNvPr id="37" name="Object 2"/>
                      <p:cNvPicPr>
                        <a:picLocks noChangeAspect="1" noChangeArrowheads="1"/>
                      </p:cNvPicPr>
                      <p:nvPr/>
                    </p:nvPicPr>
                    <p:blipFill>
                      <a:blip r:embed="rId20"/>
                      <a:srcRect/>
                      <a:stretch>
                        <a:fillRect/>
                      </a:stretch>
                    </p:blipFill>
                    <p:spPr bwMode="auto">
                      <a:xfrm>
                        <a:off x="2146649" y="5429593"/>
                        <a:ext cx="995349" cy="371828"/>
                      </a:xfrm>
                      <a:prstGeom prst="rect">
                        <a:avLst/>
                      </a:prstGeom>
                      <a:noFill/>
                      <a:ln>
                        <a:noFill/>
                      </a:ln>
                      <a:effectLst/>
                    </p:spPr>
                  </p:pic>
                </p:oleObj>
              </mc:Fallback>
            </mc:AlternateContent>
          </a:graphicData>
        </a:graphic>
      </p:graphicFrame>
      <p:cxnSp>
        <p:nvCxnSpPr>
          <p:cNvPr id="38" name="Straight Connector 37"/>
          <p:cNvCxnSpPr/>
          <p:nvPr/>
        </p:nvCxnSpPr>
        <p:spPr>
          <a:xfrm flipV="1">
            <a:off x="4137025" y="4686300"/>
            <a:ext cx="149225" cy="34290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4673600" y="4909071"/>
            <a:ext cx="127000" cy="18362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2"/>
          <p:cNvGraphicFramePr>
            <a:graphicFrameLocks noChangeAspect="1"/>
          </p:cNvGraphicFramePr>
          <p:nvPr/>
        </p:nvGraphicFramePr>
        <p:xfrm>
          <a:off x="5311140" y="6259612"/>
          <a:ext cx="895350" cy="533400"/>
        </p:xfrm>
        <a:graphic>
          <a:graphicData uri="http://schemas.openxmlformats.org/presentationml/2006/ole">
            <mc:AlternateContent xmlns:mc="http://schemas.openxmlformats.org/markup-compatibility/2006">
              <mc:Choice xmlns:v="urn:schemas-microsoft-com:vml" Requires="v">
                <p:oleObj spid="_x0000_s19744" name="Equation" r:id="rId21" imgW="457200" imgH="292100" progId="Equation.DSMT4">
                  <p:embed/>
                </p:oleObj>
              </mc:Choice>
              <mc:Fallback>
                <p:oleObj name="Equation" r:id="rId21" imgW="457200" imgH="292100" progId="Equation.DSMT4">
                  <p:embed/>
                  <p:pic>
                    <p:nvPicPr>
                      <p:cNvPr id="40" name="Object 2"/>
                      <p:cNvPicPr>
                        <a:picLocks noChangeAspect="1" noChangeArrowheads="1"/>
                      </p:cNvPicPr>
                      <p:nvPr/>
                    </p:nvPicPr>
                    <p:blipFill>
                      <a:blip r:embed="rId22"/>
                      <a:srcRect/>
                      <a:stretch>
                        <a:fillRect/>
                      </a:stretch>
                    </p:blipFill>
                    <p:spPr bwMode="auto">
                      <a:xfrm>
                        <a:off x="5311140" y="6259612"/>
                        <a:ext cx="895350" cy="5334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5720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dissolve">
                                      <p:cBhvr>
                                        <p:cTn id="17" dur="500"/>
                                        <p:tgtEl>
                                          <p:spTgt spid="38"/>
                                        </p:tgtEl>
                                      </p:cBhvr>
                                    </p:animEffect>
                                  </p:childTnLst>
                                </p:cTn>
                              </p:par>
                              <p:par>
                                <p:cTn id="18" presetID="9" presetClass="entr" presetSubtype="0"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dissolve">
                                      <p:cBhvr>
                                        <p:cTn id="20" dur="500"/>
                                        <p:tgtEl>
                                          <p:spTgt spid="39"/>
                                        </p:tgtEl>
                                      </p:cBhvr>
                                    </p:animEffect>
                                  </p:childTnLst>
                                </p:cTn>
                              </p:par>
                              <p:par>
                                <p:cTn id="21" presetID="9"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dissolve">
                                      <p:cBhvr>
                                        <p:cTn id="28" dur="500"/>
                                        <p:tgtEl>
                                          <p:spTgt spid="36"/>
                                        </p:tgtEl>
                                      </p:cBhvr>
                                    </p:animEffect>
                                  </p:childTnLst>
                                </p:cTn>
                              </p:par>
                              <p:par>
                                <p:cTn id="29" presetID="9"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500"/>
                                        <p:tgtEl>
                                          <p:spTgt spid="37"/>
                                        </p:tgtEl>
                                      </p:cBhvr>
                                    </p:animEffect>
                                  </p:childTnLst>
                                </p:cTn>
                              </p:par>
                              <p:par>
                                <p:cTn id="32" presetID="9"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dissolve">
                                      <p:cBhvr>
                                        <p:cTn id="34" dur="500"/>
                                        <p:tgtEl>
                                          <p:spTgt spid="40"/>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dissolve">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skater example (Ms. Dunham)</a:t>
            </a:r>
          </a:p>
        </p:txBody>
      </p:sp>
      <p:pic>
        <p:nvPicPr>
          <p:cNvPr id="5" name="Picture 4"/>
          <p:cNvPicPr>
            <a:picLocks noChangeAspect="1"/>
          </p:cNvPicPr>
          <p:nvPr/>
        </p:nvPicPr>
        <p:blipFill rotWithShape="1">
          <a:blip r:embed="rId2"/>
          <a:srcRect t="14417"/>
          <a:stretch/>
        </p:blipFill>
        <p:spPr>
          <a:xfrm>
            <a:off x="5792234" y="2154731"/>
            <a:ext cx="3251738" cy="2771588"/>
          </a:xfrm>
          <a:prstGeom prst="rect">
            <a:avLst/>
          </a:prstGeom>
        </p:spPr>
      </p:pic>
      <p:sp>
        <p:nvSpPr>
          <p:cNvPr id="6" name="Rectangle 5"/>
          <p:cNvSpPr/>
          <p:nvPr/>
        </p:nvSpPr>
        <p:spPr>
          <a:xfrm rot="5400000">
            <a:off x="6757972" y="3985421"/>
            <a:ext cx="4572000" cy="200055"/>
          </a:xfrm>
          <a:prstGeom prst="rect">
            <a:avLst/>
          </a:prstGeom>
        </p:spPr>
        <p:txBody>
          <a:bodyPr>
            <a:spAutoFit/>
          </a:bodyPr>
          <a:lstStyle/>
          <a:p>
            <a:r>
              <a:rPr lang="en-US" sz="700">
                <a:latin typeface="Palatino Linotype" charset="0"/>
                <a:ea typeface="Palatino Linotype" charset="0"/>
                <a:cs typeface="Palatino Linotype" charset="0"/>
              </a:rPr>
              <a:t>http://ffden-2.phys.uaf.edu/</a:t>
            </a:r>
            <a:r>
              <a:rPr lang="en-US" sz="700" dirty="0" err="1">
                <a:latin typeface="Palatino Linotype" charset="0"/>
                <a:ea typeface="Palatino Linotype" charset="0"/>
                <a:cs typeface="Palatino Linotype" charset="0"/>
              </a:rPr>
              <a:t>webproj</a:t>
            </a:r>
            <a:r>
              <a:rPr lang="en-US" sz="700" dirty="0">
                <a:latin typeface="Palatino Linotype" charset="0"/>
                <a:ea typeface="Palatino Linotype" charset="0"/>
                <a:cs typeface="Palatino Linotype" charset="0"/>
              </a:rPr>
              <a:t>/211_fall_2014/</a:t>
            </a:r>
            <a:r>
              <a:rPr lang="en-US" sz="700" dirty="0" err="1">
                <a:latin typeface="Palatino Linotype" charset="0"/>
                <a:ea typeface="Palatino Linotype" charset="0"/>
                <a:cs typeface="Palatino Linotype" charset="0"/>
              </a:rPr>
              <a:t>Ariel_Ellison</a:t>
            </a:r>
            <a:r>
              <a:rPr lang="en-US" sz="700" dirty="0">
                <a:latin typeface="Palatino Linotype" charset="0"/>
                <a:ea typeface="Palatino Linotype" charset="0"/>
                <a:cs typeface="Palatino Linotype" charset="0"/>
              </a:rPr>
              <a:t>/</a:t>
            </a:r>
            <a:r>
              <a:rPr lang="en-US" sz="700" dirty="0" err="1">
                <a:latin typeface="Palatino Linotype" charset="0"/>
                <a:ea typeface="Palatino Linotype" charset="0"/>
                <a:cs typeface="Palatino Linotype" charset="0"/>
              </a:rPr>
              <a:t>Ariel_Ellison</a:t>
            </a:r>
            <a:r>
              <a:rPr lang="en-US" sz="700" dirty="0">
                <a:latin typeface="Palatino Linotype" charset="0"/>
                <a:ea typeface="Palatino Linotype" charset="0"/>
                <a:cs typeface="Palatino Linotype" charset="0"/>
              </a:rPr>
              <a:t>/</a:t>
            </a:r>
            <a:r>
              <a:rPr lang="en-US" sz="700" dirty="0" err="1">
                <a:latin typeface="Palatino Linotype" charset="0"/>
                <a:ea typeface="Palatino Linotype" charset="0"/>
                <a:cs typeface="Palatino Linotype" charset="0"/>
              </a:rPr>
              <a:t>Angular.html</a:t>
            </a:r>
            <a:endParaRPr lang="en-US" sz="700" dirty="0">
              <a:latin typeface="Palatino Linotype" charset="0"/>
              <a:ea typeface="Palatino Linotype" charset="0"/>
              <a:cs typeface="Palatino Linotype" charset="0"/>
            </a:endParaRPr>
          </a:p>
        </p:txBody>
      </p:sp>
      <p:sp>
        <p:nvSpPr>
          <p:cNvPr id="7" name="Text Box 5"/>
          <p:cNvSpPr txBox="1">
            <a:spLocks/>
          </p:cNvSpPr>
          <p:nvPr/>
        </p:nvSpPr>
        <p:spPr bwMode="auto">
          <a:xfrm>
            <a:off x="254643" y="2420480"/>
            <a:ext cx="60304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2047C2"/>
                </a:solidFill>
                <a:latin typeface="Palatino Linotype" charset="0"/>
                <a:ea typeface="Palatino Linotype" charset="0"/>
                <a:cs typeface="Palatino Linotype" charset="0"/>
              </a:rPr>
              <a:t>There are no external torques acting on the woman, so although her angular momentum and speed will change, her angular momentum will not.  Mathematically, this comes out to:</a:t>
            </a:r>
          </a:p>
        </p:txBody>
      </p:sp>
      <mc:AlternateContent xmlns:mc="http://schemas.openxmlformats.org/markup-compatibility/2006" xmlns:a14="http://schemas.microsoft.com/office/drawing/2010/main">
        <mc:Choice Requires="a14">
          <p:sp>
            <p:nvSpPr>
              <p:cNvPr id="8" name="TextBox 7"/>
              <p:cNvSpPr txBox="1"/>
              <p:nvPr/>
            </p:nvSpPr>
            <p:spPr>
              <a:xfrm>
                <a:off x="2082573" y="3572063"/>
                <a:ext cx="2538387" cy="332399"/>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en-US" sz="2000" i="1" smtClean="0">
                            <a:latin typeface="Cambria Math" panose="02040503050406030204" pitchFamily="18" charset="0"/>
                          </a:rPr>
                        </m:ctrlPr>
                      </m:naryPr>
                      <m:sub/>
                      <m:sup/>
                      <m:e>
                        <m:sSub>
                          <m:sSubPr>
                            <m:ctrlPr>
                              <a:rPr lang="en-US" sz="2000" i="1" smtClean="0">
                                <a:latin typeface="Cambria Math" panose="02040503050406030204" pitchFamily="18" charset="0"/>
                              </a:rPr>
                            </m:ctrlPr>
                          </m:sSubPr>
                          <m:e>
                            <m:r>
                              <a:rPr lang="en-US" sz="2000" b="0" i="1" smtClean="0">
                                <a:latin typeface="Cambria Math" charset="0"/>
                              </a:rPr>
                              <m:t>𝐿</m:t>
                            </m:r>
                          </m:e>
                          <m:sub>
                            <m:r>
                              <a:rPr lang="en-US" sz="2000" b="0" i="1" smtClean="0">
                                <a:latin typeface="Cambria Math" charset="0"/>
                              </a:rPr>
                              <m:t>𝑖</m:t>
                            </m:r>
                          </m:sub>
                        </m:sSub>
                        <m:r>
                          <a:rPr lang="en-US" sz="2000" b="0" i="1" smtClean="0">
                            <a:latin typeface="Cambria Math" charset="0"/>
                          </a:rPr>
                          <m:t>+</m:t>
                        </m:r>
                        <m:nary>
                          <m:naryPr>
                            <m:chr m:val="∑"/>
                            <m:subHide m:val="on"/>
                            <m:supHide m:val="on"/>
                            <m:ctrlPr>
                              <a:rPr lang="en-US" sz="2000" b="0" i="1" smtClean="0">
                                <a:latin typeface="Cambria Math" panose="02040503050406030204" pitchFamily="18" charset="0"/>
                              </a:rPr>
                            </m:ctrlPr>
                          </m:naryPr>
                          <m:sub/>
                          <m:sup/>
                          <m:e>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𝜏</m:t>
                                </m:r>
                              </m:e>
                              <m:sub>
                                <m:r>
                                  <a:rPr lang="en-US" sz="2000" b="0" i="1" smtClean="0">
                                    <a:latin typeface="Cambria Math" charset="0"/>
                                  </a:rPr>
                                  <m:t>𝑒𝑥𝑡</m:t>
                                </m:r>
                              </m:sub>
                            </m:sSub>
                            <m:r>
                              <a:rPr lang="en-US" sz="2000" b="0" i="1" smtClean="0">
                                <a:latin typeface="Cambria Math" charset="0"/>
                                <a:ea typeface="Cambria Math" charset="0"/>
                                <a:cs typeface="Cambria Math" charset="0"/>
                              </a:rPr>
                              <m:t>∆</m:t>
                            </m:r>
                            <m:r>
                              <a:rPr lang="en-US" sz="2000" b="0" i="1" smtClean="0">
                                <a:latin typeface="Cambria Math" charset="0"/>
                                <a:ea typeface="Cambria Math" charset="0"/>
                                <a:cs typeface="Cambria Math" charset="0"/>
                              </a:rPr>
                              <m:t>𝑡</m:t>
                            </m:r>
                          </m:e>
                        </m:nary>
                        <m:r>
                          <a:rPr lang="en-US" sz="2000" b="0" i="1" smtClean="0">
                            <a:latin typeface="Cambria Math" charset="0"/>
                          </a:rPr>
                          <m:t>=</m:t>
                        </m:r>
                        <m:nary>
                          <m:naryPr>
                            <m:chr m:val="∑"/>
                            <m:subHide m:val="on"/>
                            <m:supHide m:val="on"/>
                            <m:ctrlPr>
                              <a:rPr lang="en-US" sz="2000" b="0" i="1" smtClean="0">
                                <a:latin typeface="Cambria Math" panose="02040503050406030204" pitchFamily="18" charset="0"/>
                              </a:rPr>
                            </m:ctrlPr>
                          </m:naryPr>
                          <m:sub/>
                          <m:sup/>
                          <m:e>
                            <m:sSub>
                              <m:sSubPr>
                                <m:ctrlPr>
                                  <a:rPr lang="en-US" sz="2000" b="0" i="1" smtClean="0">
                                    <a:latin typeface="Cambria Math" panose="02040503050406030204" pitchFamily="18" charset="0"/>
                                  </a:rPr>
                                </m:ctrlPr>
                              </m:sSubPr>
                              <m:e>
                                <m:r>
                                  <a:rPr lang="en-US" sz="2000" b="0" i="1" smtClean="0">
                                    <a:latin typeface="Cambria Math" charset="0"/>
                                  </a:rPr>
                                  <m:t>𝐿</m:t>
                                </m:r>
                              </m:e>
                              <m:sub>
                                <m:r>
                                  <a:rPr lang="en-US" sz="2000" b="0" i="1" smtClean="0">
                                    <a:latin typeface="Cambria Math" charset="0"/>
                                  </a:rPr>
                                  <m:t>𝑓</m:t>
                                </m:r>
                              </m:sub>
                            </m:sSub>
                          </m:e>
                        </m:nary>
                      </m:e>
                    </m:nary>
                  </m:oMath>
                </a14:m>
                <a:r>
                  <a:rPr lang="en-US" sz="2000" dirty="0"/>
                  <a:t> </a:t>
                </a:r>
              </a:p>
            </p:txBody>
          </p:sp>
        </mc:Choice>
        <mc:Fallback xmlns="">
          <p:sp>
            <p:nvSpPr>
              <p:cNvPr id="8" name="TextBox 7"/>
              <p:cNvSpPr txBox="1">
                <a:spLocks noRot="1" noChangeAspect="1" noMove="1" noResize="1" noEditPoints="1" noAdjustHandles="1" noChangeArrowheads="1" noChangeShapeType="1" noTextEdit="1"/>
              </p:cNvSpPr>
              <p:nvPr/>
            </p:nvSpPr>
            <p:spPr>
              <a:xfrm>
                <a:off x="2082573" y="3572063"/>
                <a:ext cx="2538387" cy="332399"/>
              </a:xfrm>
              <a:prstGeom prst="rect">
                <a:avLst/>
              </a:prstGeom>
              <a:blipFill>
                <a:blip r:embed="rId3"/>
                <a:stretch>
                  <a:fillRect l="-17910" t="-148148" b="-2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391728" y="4036414"/>
                <a:ext cx="1858522" cy="9342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charset="0"/>
                            </a:rPr>
                            <m:t>𝐼</m:t>
                          </m:r>
                        </m:e>
                        <m:sub>
                          <m:r>
                            <a:rPr lang="en-US" sz="2000" b="0" i="1" smtClean="0">
                              <a:latin typeface="Cambria Math" charset="0"/>
                            </a:rPr>
                            <m:t>1</m:t>
                          </m:r>
                        </m:sub>
                      </m:sSub>
                      <m:sSub>
                        <m:sSubPr>
                          <m:ctrlPr>
                            <a:rPr lang="en-US" sz="2000" i="1" smtClean="0">
                              <a:latin typeface="Cambria Math" panose="02040503050406030204" pitchFamily="18" charset="0"/>
                            </a:rPr>
                          </m:ctrlPr>
                        </m:sSubPr>
                        <m:e>
                          <m:r>
                            <a:rPr lang="en-US" sz="2000" i="1" smtClean="0">
                              <a:latin typeface="Cambria Math" charset="0"/>
                              <a:ea typeface="Cambria Math" charset="0"/>
                              <a:cs typeface="Cambria Math" charset="0"/>
                            </a:rPr>
                            <m:t>𝜔</m:t>
                          </m:r>
                        </m:e>
                        <m:sub>
                          <m:r>
                            <a:rPr lang="en-US" sz="2000" b="0" i="1" smtClean="0">
                              <a:latin typeface="Cambria Math" charset="0"/>
                            </a:rPr>
                            <m:t>1</m:t>
                          </m:r>
                        </m:sub>
                      </m:sSub>
                      <m:r>
                        <a:rPr lang="en-US" sz="2000" b="0" i="1" smtClean="0">
                          <a:latin typeface="Cambria Math" charset="0"/>
                        </a:rPr>
                        <m:t>+0=</m:t>
                      </m:r>
                      <m:sSub>
                        <m:sSubPr>
                          <m:ctrlPr>
                            <a:rPr lang="en-US" sz="2000" b="0" i="1" smtClean="0">
                              <a:latin typeface="Cambria Math" panose="02040503050406030204" pitchFamily="18" charset="0"/>
                            </a:rPr>
                          </m:ctrlPr>
                        </m:sSubPr>
                        <m:e>
                          <m:r>
                            <a:rPr lang="en-US" sz="2000" b="0" i="1" smtClean="0">
                              <a:latin typeface="Cambria Math" charset="0"/>
                            </a:rPr>
                            <m:t>𝐼</m:t>
                          </m:r>
                        </m:e>
                        <m:sub>
                          <m:r>
                            <a:rPr lang="en-US" sz="2000" b="0" i="1" smtClean="0">
                              <a:latin typeface="Cambria Math" charset="0"/>
                            </a:rPr>
                            <m:t>2</m:t>
                          </m:r>
                        </m:sub>
                      </m:sSub>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rPr>
                            <m:t>2</m:t>
                          </m:r>
                        </m:sub>
                      </m:sSub>
                    </m:oMath>
                  </m:oMathPara>
                </a14:m>
                <a:endParaRPr lang="en-US" sz="2000" dirty="0"/>
              </a:p>
              <a:p>
                <a:pPr/>
                <a14:m>
                  <m:oMathPara xmlns:m="http://schemas.openxmlformats.org/officeDocument/2006/math">
                    <m:oMathParaPr>
                      <m:jc m:val="centerGroup"/>
                    </m:oMathParaPr>
                    <m:oMath xmlns:m="http://schemas.openxmlformats.org/officeDocument/2006/math">
                      <m:r>
                        <a:rPr lang="en-US" sz="2000" i="1" smtClean="0">
                          <a:latin typeface="Cambria Math" charset="0"/>
                          <a:ea typeface="Cambria Math" charset="0"/>
                          <a:cs typeface="Cambria Math" charset="0"/>
                        </a:rPr>
                        <m:t>⇒</m:t>
                      </m:r>
                      <m:r>
                        <a:rPr lang="en-US" sz="2000" b="0" i="1" smtClean="0">
                          <a:latin typeface="Cambria Math" charset="0"/>
                          <a:ea typeface="Cambria Math" charset="0"/>
                          <a:cs typeface="Cambria Math" charset="0"/>
                        </a:rPr>
                        <m:t> </m:t>
                      </m:r>
                      <m:sSub>
                        <m:sSubPr>
                          <m:ctrlPr>
                            <a:rPr lang="en-US" sz="2000" b="0" i="1" smtClean="0">
                              <a:latin typeface="Cambria Math" panose="02040503050406030204" pitchFamily="18" charset="0"/>
                              <a:ea typeface="Cambria Math" charset="0"/>
                              <a:cs typeface="Cambria Math"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ea typeface="Cambria Math" charset="0"/>
                              <a:cs typeface="Cambria Math" charset="0"/>
                            </a:rPr>
                            <m:t>2</m:t>
                          </m:r>
                        </m:sub>
                      </m:sSub>
                      <m:r>
                        <a:rPr lang="en-US" sz="2000" b="0" i="1" smtClean="0">
                          <a:latin typeface="Cambria Math" charset="0"/>
                          <a:ea typeface="Cambria Math" charset="0"/>
                          <a:cs typeface="Cambria Math" charset="0"/>
                        </a:rPr>
                        <m:t>=</m:t>
                      </m:r>
                      <m:f>
                        <m:fPr>
                          <m:ctrlPr>
                            <a:rPr lang="mr-IN" sz="2000" b="0" i="1" smtClean="0">
                              <a:latin typeface="Cambria Math" panose="02040503050406030204" pitchFamily="18" charset="0"/>
                              <a:ea typeface="Cambria Math" charset="0"/>
                              <a:cs typeface="Cambria Math" charset="0"/>
                            </a:rPr>
                          </m:ctrlPr>
                        </m:fPr>
                        <m:num>
                          <m:sSub>
                            <m:sSubPr>
                              <m:ctrlPr>
                                <a:rPr lang="en-US" sz="2000" b="0" i="1" smtClean="0">
                                  <a:latin typeface="Cambria Math" panose="02040503050406030204" pitchFamily="18" charset="0"/>
                                  <a:ea typeface="Cambria Math" charset="0"/>
                                  <a:cs typeface="Cambria Math" charset="0"/>
                                </a:rPr>
                              </m:ctrlPr>
                            </m:sSubPr>
                            <m:e>
                              <m:r>
                                <a:rPr lang="en-US" sz="2000" b="0" i="1" smtClean="0">
                                  <a:latin typeface="Cambria Math" charset="0"/>
                                  <a:ea typeface="Cambria Math" charset="0"/>
                                  <a:cs typeface="Cambria Math" charset="0"/>
                                </a:rPr>
                                <m:t>𝐼</m:t>
                              </m:r>
                            </m:e>
                            <m:sub>
                              <m:r>
                                <a:rPr lang="en-US" sz="2000" b="0" i="1" smtClean="0">
                                  <a:latin typeface="Cambria Math" charset="0"/>
                                  <a:ea typeface="Cambria Math" charset="0"/>
                                  <a:cs typeface="Cambria Math" charset="0"/>
                                </a:rPr>
                                <m:t>1</m:t>
                              </m:r>
                            </m:sub>
                          </m:sSub>
                        </m:num>
                        <m:den>
                          <m:sSub>
                            <m:sSubPr>
                              <m:ctrlPr>
                                <a:rPr lang="en-US" sz="2000" b="0" i="1" smtClean="0">
                                  <a:latin typeface="Cambria Math" panose="02040503050406030204" pitchFamily="18" charset="0"/>
                                  <a:ea typeface="Cambria Math" charset="0"/>
                                  <a:cs typeface="Cambria Math" charset="0"/>
                                </a:rPr>
                              </m:ctrlPr>
                            </m:sSubPr>
                            <m:e>
                              <m:r>
                                <a:rPr lang="en-US" sz="2000" b="0" i="1" smtClean="0">
                                  <a:latin typeface="Cambria Math" charset="0"/>
                                  <a:ea typeface="Cambria Math" charset="0"/>
                                  <a:cs typeface="Cambria Math" charset="0"/>
                                </a:rPr>
                                <m:t>𝐼</m:t>
                              </m:r>
                            </m:e>
                            <m:sub>
                              <m:r>
                                <a:rPr lang="en-US" sz="2000" b="0" i="1" smtClean="0">
                                  <a:latin typeface="Cambria Math" charset="0"/>
                                  <a:ea typeface="Cambria Math" charset="0"/>
                                  <a:cs typeface="Cambria Math" charset="0"/>
                                </a:rPr>
                                <m:t>2</m:t>
                              </m:r>
                            </m:sub>
                          </m:sSub>
                        </m:den>
                      </m:f>
                      <m:sSub>
                        <m:sSubPr>
                          <m:ctrlPr>
                            <a:rPr lang="en-US" sz="2000" b="0" i="1" smtClean="0">
                              <a:latin typeface="Cambria Math" panose="02040503050406030204" pitchFamily="18" charset="0"/>
                              <a:ea typeface="Cambria Math" charset="0"/>
                              <a:cs typeface="Cambria Math"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ea typeface="Cambria Math" charset="0"/>
                              <a:cs typeface="Cambria Math" charset="0"/>
                            </a:rPr>
                            <m:t>1</m:t>
                          </m:r>
                        </m:sub>
                      </m:sSub>
                    </m:oMath>
                  </m:oMathPara>
                </a14:m>
                <a:endParaRPr lang="en-US" sz="2000" dirty="0"/>
              </a:p>
            </p:txBody>
          </p:sp>
        </mc:Choice>
        <mc:Fallback xmlns="">
          <p:sp>
            <p:nvSpPr>
              <p:cNvPr id="9" name="TextBox 8"/>
              <p:cNvSpPr txBox="1">
                <a:spLocks noRot="1" noChangeAspect="1" noMove="1" noResize="1" noEditPoints="1" noAdjustHandles="1" noChangeArrowheads="1" noChangeShapeType="1" noTextEdit="1"/>
              </p:cNvSpPr>
              <p:nvPr/>
            </p:nvSpPr>
            <p:spPr>
              <a:xfrm>
                <a:off x="2391728" y="4036414"/>
                <a:ext cx="1858522" cy="934295"/>
              </a:xfrm>
              <a:prstGeom prst="rect">
                <a:avLst/>
              </a:prstGeom>
              <a:blipFill>
                <a:blip r:embed="rId4"/>
                <a:stretch>
                  <a:fillRect l="-2027" b="-54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 Box 5"/>
              <p:cNvSpPr txBox="1">
                <a:spLocks/>
              </p:cNvSpPr>
              <p:nvPr/>
            </p:nvSpPr>
            <p:spPr bwMode="auto">
              <a:xfrm>
                <a:off x="254643" y="5129519"/>
                <a:ext cx="8565266" cy="1314462"/>
              </a:xfrm>
              <a:prstGeom prst="rect">
                <a:avLst/>
              </a:prstGeom>
              <a:noFill/>
              <a:ln>
                <a:noFill/>
              </a:ln>
              <a:extLst>
                <a:ext uri="{909E8E84-426E-40DD-AFC4-6F175D3DCCD1}">
                  <a14:hiddenFill>
                    <a:solidFill>
                      <a:srgbClr val="FFFFFF"/>
                    </a:solidFill>
                  </a14:hiddenFill>
                </a:ext>
                <a:ext uri="{91240B29-F687-4F45-9708-019B960494DF}">
                  <a14:hiddenLine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2047C2"/>
                    </a:solidFill>
                    <a:latin typeface="Palatino Linotype" charset="0"/>
                    <a:ea typeface="Palatino Linotype" charset="0"/>
                    <a:cs typeface="Palatino Linotype" charset="0"/>
                  </a:rPr>
                  <a:t>Note: her angular speed went up with moment of inertia going down so her angular momentum stays the same, BUT because angular speed governs energy (</a:t>
                </a:r>
                <a14:m>
                  <m:oMath xmlns:m="http://schemas.openxmlformats.org/officeDocument/2006/math">
                    <m:r>
                      <a:rPr lang="en-US" altLang="en-US" sz="1800" b="0" i="1" smtClean="0">
                        <a:solidFill>
                          <a:srgbClr val="2047C2"/>
                        </a:solidFill>
                        <a:latin typeface="Cambria Math" charset="0"/>
                        <a:ea typeface="Palatino Linotype" charset="0"/>
                        <a:cs typeface="Palatino Linotype" charset="0"/>
                      </a:rPr>
                      <m:t>𝐾</m:t>
                    </m:r>
                    <m:r>
                      <a:rPr lang="en-US" altLang="en-US" sz="1800" b="0" i="1" smtClean="0">
                        <a:solidFill>
                          <a:srgbClr val="2047C2"/>
                        </a:solidFill>
                        <a:latin typeface="Cambria Math" charset="0"/>
                        <a:ea typeface="Palatino Linotype" charset="0"/>
                        <a:cs typeface="Palatino Linotype" charset="0"/>
                      </a:rPr>
                      <m:t>=</m:t>
                    </m:r>
                    <m:f>
                      <m:fPr>
                        <m:ctrlPr>
                          <a:rPr lang="en-US" altLang="en-US" sz="1800" b="0" i="1" smtClean="0">
                            <a:solidFill>
                              <a:srgbClr val="2047C2"/>
                            </a:solidFill>
                            <a:latin typeface="Cambria Math" panose="02040503050406030204" pitchFamily="18" charset="0"/>
                            <a:ea typeface="Palatino Linotype" charset="0"/>
                            <a:cs typeface="Palatino Linotype" charset="0"/>
                          </a:rPr>
                        </m:ctrlPr>
                      </m:fPr>
                      <m:num>
                        <m:r>
                          <a:rPr lang="en-US" altLang="en-US" sz="1800" b="0" i="1" smtClean="0">
                            <a:solidFill>
                              <a:srgbClr val="2047C2"/>
                            </a:solidFill>
                            <a:latin typeface="Cambria Math" charset="0"/>
                            <a:ea typeface="Palatino Linotype" charset="0"/>
                            <a:cs typeface="Palatino Linotype" charset="0"/>
                          </a:rPr>
                          <m:t>1</m:t>
                        </m:r>
                      </m:num>
                      <m:den>
                        <m:r>
                          <a:rPr lang="en-US" altLang="en-US" sz="1800" b="0" i="1" smtClean="0">
                            <a:solidFill>
                              <a:srgbClr val="2047C2"/>
                            </a:solidFill>
                            <a:latin typeface="Cambria Math" charset="0"/>
                            <a:ea typeface="Palatino Linotype" charset="0"/>
                            <a:cs typeface="Palatino Linotype" charset="0"/>
                          </a:rPr>
                          <m:t>2</m:t>
                        </m:r>
                      </m:den>
                    </m:f>
                    <m:r>
                      <a:rPr lang="en-US" altLang="en-US" sz="1800" b="0" i="1" smtClean="0">
                        <a:solidFill>
                          <a:srgbClr val="2047C2"/>
                        </a:solidFill>
                        <a:latin typeface="Cambria Math" charset="0"/>
                        <a:ea typeface="Palatino Linotype" charset="0"/>
                        <a:cs typeface="Palatino Linotype" charset="0"/>
                      </a:rPr>
                      <m:t>𝐼</m:t>
                    </m:r>
                    <m:sSup>
                      <m:sSupPr>
                        <m:ctrlPr>
                          <a:rPr lang="en-US" altLang="en-US" sz="1800" b="0" i="1" smtClean="0">
                            <a:solidFill>
                              <a:srgbClr val="2047C2"/>
                            </a:solidFill>
                            <a:latin typeface="Cambria Math" panose="02040503050406030204" pitchFamily="18" charset="0"/>
                            <a:ea typeface="Palatino Linotype" charset="0"/>
                            <a:cs typeface="Palatino Linotype" charset="0"/>
                          </a:rPr>
                        </m:ctrlPr>
                      </m:sSupPr>
                      <m:e>
                        <m:r>
                          <a:rPr lang="en-US" altLang="en-US" sz="1800" b="0" i="1" smtClean="0">
                            <a:solidFill>
                              <a:srgbClr val="2047C2"/>
                            </a:solidFill>
                            <a:latin typeface="Cambria Math" charset="0"/>
                            <a:ea typeface="Cambria Math" charset="0"/>
                            <a:cs typeface="Cambria Math" charset="0"/>
                          </a:rPr>
                          <m:t>𝜔</m:t>
                        </m:r>
                      </m:e>
                      <m:sup>
                        <m:r>
                          <a:rPr lang="en-US" altLang="en-US" sz="1800" b="0" i="1" smtClean="0">
                            <a:solidFill>
                              <a:srgbClr val="2047C2"/>
                            </a:solidFill>
                            <a:latin typeface="Cambria Math" charset="0"/>
                            <a:ea typeface="Palatino Linotype" charset="0"/>
                            <a:cs typeface="Palatino Linotype" charset="0"/>
                          </a:rPr>
                          <m:t>2</m:t>
                        </m:r>
                      </m:sup>
                    </m:sSup>
                  </m:oMath>
                </a14:m>
                <a:r>
                  <a:rPr lang="en-US" altLang="en-US" sz="1800" dirty="0">
                    <a:solidFill>
                      <a:srgbClr val="2047C2"/>
                    </a:solidFill>
                    <a:latin typeface="Palatino Linotype" charset="0"/>
                    <a:ea typeface="Palatino Linotype" charset="0"/>
                    <a:cs typeface="Palatino Linotype" charset="0"/>
                  </a:rPr>
                  <a:t>),  the mechanical energy in the system goes UP.  (This is due to chemical energy burned in her body as she pulls her arms inward.)</a:t>
                </a:r>
              </a:p>
            </p:txBody>
          </p:sp>
        </mc:Choice>
        <mc:Fallback xmlns="">
          <p:sp>
            <p:nvSpPr>
              <p:cNvPr id="10" name="Text Box 5"/>
              <p:cNvSpPr txBox="1">
                <a:spLocks noRot="1" noChangeAspect="1" noMove="1" noResize="1" noEditPoints="1" noAdjustHandles="1" noChangeArrowheads="1" noChangeShapeType="1" noTextEdit="1"/>
              </p:cNvSpPr>
              <p:nvPr/>
            </p:nvSpPr>
            <p:spPr bwMode="auto">
              <a:xfrm>
                <a:off x="254643" y="5129519"/>
                <a:ext cx="8565266" cy="1314462"/>
              </a:xfrm>
              <a:prstGeom prst="rect">
                <a:avLst/>
              </a:prstGeom>
              <a:blipFill>
                <a:blip r:embed="rId5"/>
                <a:stretch>
                  <a:fillRect l="-593" t="-1923" r="-1333" b="-673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p>
                <a:r>
                  <a:rPr lang="en-US">
                    <a:noFill/>
                  </a:rPr>
                  <a:t> </a:t>
                </a:r>
              </a:p>
            </p:txBody>
          </p:sp>
        </mc:Fallback>
      </mc:AlternateContent>
      <p:sp>
        <p:nvSpPr>
          <p:cNvPr id="3" name="Content Placeholder 2"/>
          <p:cNvSpPr>
            <a:spLocks noGrp="1"/>
          </p:cNvSpPr>
          <p:nvPr>
            <p:ph idx="1"/>
          </p:nvPr>
        </p:nvSpPr>
        <p:spPr>
          <a:xfrm>
            <a:off x="254643" y="1298222"/>
            <a:ext cx="8634714" cy="1151583"/>
          </a:xfrm>
        </p:spPr>
        <p:txBody>
          <a:bodyPr>
            <a:normAutofit/>
          </a:bodyPr>
          <a:lstStyle/>
          <a:p>
            <a:pPr marL="0" indent="0">
              <a:buNone/>
            </a:pPr>
            <a:r>
              <a:rPr lang="en-US" altLang="en-US" sz="2000" dirty="0"/>
              <a:t>Example:  An ice skater with arms out have an angular speed of 𝛚</a:t>
            </a:r>
            <a:r>
              <a:rPr lang="en-US" altLang="en-US" sz="2000" baseline="-25000" dirty="0"/>
              <a:t>1</a:t>
            </a:r>
            <a:r>
              <a:rPr lang="en-US" altLang="en-US" sz="2000" dirty="0"/>
              <a:t> and a moment of inertia I</a:t>
            </a:r>
            <a:r>
              <a:rPr lang="en-US" altLang="en-US" sz="2000" baseline="-25000" dirty="0"/>
              <a:t>1</a:t>
            </a:r>
            <a:r>
              <a:rPr lang="en-US" altLang="en-US" sz="2000" dirty="0"/>
              <a:t>. She pulls her arms in so her moment of inertia diminishes to I</a:t>
            </a:r>
            <a:r>
              <a:rPr lang="en-US" altLang="en-US" sz="2000" baseline="-25000" dirty="0"/>
              <a:t>2</a:t>
            </a:r>
            <a:r>
              <a:rPr lang="en-US" altLang="en-US" sz="2000" dirty="0"/>
              <a:t>.  What happens to her angular speed?</a:t>
            </a:r>
          </a:p>
          <a:p>
            <a:endParaRPr lang="en-US" dirty="0"/>
          </a:p>
        </p:txBody>
      </p:sp>
      <p:sp>
        <p:nvSpPr>
          <p:cNvPr id="11" name="TextBox 10">
            <a:extLst>
              <a:ext uri="{FF2B5EF4-FFF2-40B4-BE49-F238E27FC236}">
                <a16:creationId xmlns:a16="http://schemas.microsoft.com/office/drawing/2014/main" id="{6513538F-D842-FB4D-A33A-F40FC554B357}"/>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13.)</a:t>
            </a:r>
          </a:p>
        </p:txBody>
      </p:sp>
    </p:spTree>
    <p:extLst>
      <p:ext uri="{BB962C8B-B14F-4D97-AF65-F5344CB8AC3E}">
        <p14:creationId xmlns:p14="http://schemas.microsoft.com/office/powerpoint/2010/main" val="199057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ngular momentum spin.Esth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70506" y="331113"/>
            <a:ext cx="3454400" cy="6096000"/>
          </a:xfrm>
          <a:prstGeom prst="rect">
            <a:avLst/>
          </a:prstGeom>
        </p:spPr>
      </p:pic>
      <p:sp>
        <p:nvSpPr>
          <p:cNvPr id="5" name="TextBox 4">
            <a:extLst>
              <a:ext uri="{FF2B5EF4-FFF2-40B4-BE49-F238E27FC236}">
                <a16:creationId xmlns:a16="http://schemas.microsoft.com/office/drawing/2014/main" id="{829EE447-F264-2147-986D-1EF07E4CAFD5}"/>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14.)</a:t>
            </a:r>
          </a:p>
        </p:txBody>
      </p:sp>
      <p:sp>
        <p:nvSpPr>
          <p:cNvPr id="2" name="TextBox 1">
            <a:extLst>
              <a:ext uri="{FF2B5EF4-FFF2-40B4-BE49-F238E27FC236}">
                <a16:creationId xmlns:a16="http://schemas.microsoft.com/office/drawing/2014/main" id="{40D31A9A-9FD8-C540-8536-A2D5DD2BE00A}"/>
              </a:ext>
            </a:extLst>
          </p:cNvPr>
          <p:cNvSpPr txBox="1"/>
          <p:nvPr/>
        </p:nvSpPr>
        <p:spPr>
          <a:xfrm>
            <a:off x="4761571" y="1929161"/>
            <a:ext cx="4114800"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And for planetary motion, look at:</a:t>
            </a:r>
          </a:p>
          <a:p>
            <a:r>
              <a:rPr lang="en-US" dirty="0"/>
              <a:t>URL </a:t>
            </a:r>
            <a:r>
              <a:rPr lang="en-US" dirty="0">
                <a:latin typeface="Times New Roman" panose="02020603050405020304" pitchFamily="18" charset="0"/>
                <a:cs typeface="Times New Roman" panose="02020603050405020304" pitchFamily="18" charset="0"/>
                <a:hlinkClick r:id="rId5"/>
              </a:rPr>
              <a:t>http://galileoandeinstein.phys.virginia.edu/more_stuff/Applets/Kepler/kepler.html</a:t>
            </a:r>
            <a:r>
              <a:rPr lang="en-US" dirty="0">
                <a:latin typeface="Times New Roman" panose="02020603050405020304" pitchFamily="18" charset="0"/>
                <a:cs typeface="Times New Roman" panose="02020603050405020304" pitchFamily="18" charset="0"/>
              </a:rPr>
              <a:t>   </a:t>
            </a:r>
          </a:p>
        </p:txBody>
      </p:sp>
      <p:sp>
        <p:nvSpPr>
          <p:cNvPr id="6" name="TextBox 5">
            <a:extLst>
              <a:ext uri="{FF2B5EF4-FFF2-40B4-BE49-F238E27FC236}">
                <a16:creationId xmlns:a16="http://schemas.microsoft.com/office/drawing/2014/main" id="{A4C4E75F-4560-0942-84A9-3E3FAC8DC7B0}"/>
              </a:ext>
            </a:extLst>
          </p:cNvPr>
          <p:cNvSpPr txBox="1"/>
          <p:nvPr/>
        </p:nvSpPr>
        <p:spPr>
          <a:xfrm>
            <a:off x="4222595" y="331113"/>
            <a:ext cx="390292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Poly student . . . </a:t>
            </a:r>
          </a:p>
        </p:txBody>
      </p:sp>
    </p:spTree>
    <p:extLst>
      <p:ext uri="{BB962C8B-B14F-4D97-AF65-F5344CB8AC3E}">
        <p14:creationId xmlns:p14="http://schemas.microsoft.com/office/powerpoint/2010/main" val="88993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15.)</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34" name="Oval 8"/>
          <p:cNvSpPr>
            <a:spLocks noChangeArrowheads="1"/>
          </p:cNvSpPr>
          <p:nvPr/>
        </p:nvSpPr>
        <p:spPr bwMode="auto">
          <a:xfrm>
            <a:off x="6629400" y="378908"/>
            <a:ext cx="2057400" cy="2057400"/>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35" name="Object 4"/>
          <p:cNvGraphicFramePr>
            <a:graphicFrameLocks noChangeAspect="1"/>
          </p:cNvGraphicFramePr>
          <p:nvPr/>
        </p:nvGraphicFramePr>
        <p:xfrm>
          <a:off x="7589520" y="1339028"/>
          <a:ext cx="188595" cy="211455"/>
        </p:xfrm>
        <a:graphic>
          <a:graphicData uri="http://schemas.openxmlformats.org/presentationml/2006/ole">
            <mc:AlternateContent xmlns:mc="http://schemas.openxmlformats.org/markup-compatibility/2006">
              <mc:Choice xmlns:v="urn:schemas-microsoft-com:vml" Requires="v">
                <p:oleObj spid="_x0000_s22653" name="Equation" r:id="rId4" imgW="114300" imgH="127000" progId="Equation.DSMT4">
                  <p:embed/>
                </p:oleObj>
              </mc:Choice>
              <mc:Fallback>
                <p:oleObj name="Equation" r:id="rId4" imgW="114300" imgH="127000" progId="Equation.DSMT4">
                  <p:embed/>
                  <p:pic>
                    <p:nvPicPr>
                      <p:cNvPr id="3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9520" y="1339028"/>
                        <a:ext cx="188595" cy="2114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Freeform 10"/>
          <p:cNvSpPr>
            <a:spLocks noChangeArrowheads="1"/>
          </p:cNvSpPr>
          <p:nvPr/>
        </p:nvSpPr>
        <p:spPr bwMode="auto">
          <a:xfrm>
            <a:off x="6645117" y="1436183"/>
            <a:ext cx="211455" cy="295752"/>
          </a:xfrm>
          <a:custGeom>
            <a:avLst/>
            <a:gdLst>
              <a:gd name="T0" fmla="*/ 33015 w 234092"/>
              <a:gd name="T1" fmla="*/ 197177 h 329003"/>
              <a:gd name="T2" fmla="*/ 173227 w 234092"/>
              <a:gd name="T3" fmla="*/ 298657 h 329003"/>
              <a:gd name="T4" fmla="*/ 122240 w 234092"/>
              <a:gd name="T5" fmla="*/ 285972 h 329003"/>
              <a:gd name="T6" fmla="*/ 45761 w 234092"/>
              <a:gd name="T7" fmla="*/ 273287 h 329003"/>
              <a:gd name="T8" fmla="*/ 71254 w 234092"/>
              <a:gd name="T9" fmla="*/ 324026 h 329003"/>
              <a:gd name="T10" fmla="*/ 96747 w 234092"/>
              <a:gd name="T11" fmla="*/ 260602 h 329003"/>
              <a:gd name="T12" fmla="*/ 134987 w 234092"/>
              <a:gd name="T13" fmla="*/ 197177 h 329003"/>
              <a:gd name="T14" fmla="*/ 109494 w 234092"/>
              <a:gd name="T15" fmla="*/ 159122 h 329003"/>
              <a:gd name="T16" fmla="*/ 122240 w 234092"/>
              <a:gd name="T17" fmla="*/ 95697 h 329003"/>
              <a:gd name="T18" fmla="*/ 109494 w 234092"/>
              <a:gd name="T19" fmla="*/ 197177 h 329003"/>
              <a:gd name="T20" fmla="*/ 58508 w 234092"/>
              <a:gd name="T21" fmla="*/ 209862 h 329003"/>
              <a:gd name="T22" fmla="*/ 7521 w 234092"/>
              <a:gd name="T23" fmla="*/ 197177 h 329003"/>
              <a:gd name="T24" fmla="*/ 96747 w 234092"/>
              <a:gd name="T25" fmla="*/ 121067 h 329003"/>
              <a:gd name="T26" fmla="*/ 185973 w 234092"/>
              <a:gd name="T27" fmla="*/ 133752 h 329003"/>
              <a:gd name="T28" fmla="*/ 71254 w 234092"/>
              <a:gd name="T29" fmla="*/ 171807 h 329003"/>
              <a:gd name="T30" fmla="*/ 109494 w 234092"/>
              <a:gd name="T31" fmla="*/ 197177 h 329003"/>
              <a:gd name="T32" fmla="*/ 160480 w 234092"/>
              <a:gd name="T33" fmla="*/ 235232 h 329003"/>
              <a:gd name="T34" fmla="*/ 198720 w 234092"/>
              <a:gd name="T35" fmla="*/ 247917 h 329003"/>
              <a:gd name="T36" fmla="*/ 198720 w 234092"/>
              <a:gd name="T37" fmla="*/ 121067 h 329003"/>
              <a:gd name="T38" fmla="*/ 122240 w 234092"/>
              <a:gd name="T39" fmla="*/ 133752 h 329003"/>
              <a:gd name="T40" fmla="*/ 173227 w 234092"/>
              <a:gd name="T41" fmla="*/ 197177 h 329003"/>
              <a:gd name="T42" fmla="*/ 122240 w 234092"/>
              <a:gd name="T43" fmla="*/ 273287 h 329003"/>
              <a:gd name="T44" fmla="*/ 109494 w 234092"/>
              <a:gd name="T45" fmla="*/ 285972 h 32900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4092"/>
              <a:gd name="T70" fmla="*/ 0 h 329003"/>
              <a:gd name="T71" fmla="*/ 234092 w 234092"/>
              <a:gd name="T72" fmla="*/ 329003 h 32900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4092" h="329003">
                <a:moveTo>
                  <a:pt x="32894" y="197411"/>
                </a:moveTo>
                <a:cubicBezTo>
                  <a:pt x="75674" y="201689"/>
                  <a:pt x="234092" y="176016"/>
                  <a:pt x="172594" y="299011"/>
                </a:cubicBezTo>
                <a:cubicBezTo>
                  <a:pt x="164788" y="314623"/>
                  <a:pt x="138910" y="289734"/>
                  <a:pt x="121794" y="286311"/>
                </a:cubicBezTo>
                <a:cubicBezTo>
                  <a:pt x="96544" y="281261"/>
                  <a:pt x="70994" y="277844"/>
                  <a:pt x="45594" y="273611"/>
                </a:cubicBezTo>
                <a:cubicBezTo>
                  <a:pt x="54061" y="290544"/>
                  <a:pt x="52627" y="329003"/>
                  <a:pt x="70994" y="324411"/>
                </a:cubicBezTo>
                <a:cubicBezTo>
                  <a:pt x="93111" y="318882"/>
                  <a:pt x="86199" y="281301"/>
                  <a:pt x="96394" y="260911"/>
                </a:cubicBezTo>
                <a:cubicBezTo>
                  <a:pt x="107433" y="238833"/>
                  <a:pt x="121794" y="218578"/>
                  <a:pt x="134494" y="197411"/>
                </a:cubicBezTo>
                <a:cubicBezTo>
                  <a:pt x="126027" y="184711"/>
                  <a:pt x="104901" y="173987"/>
                  <a:pt x="109094" y="159311"/>
                </a:cubicBezTo>
                <a:cubicBezTo>
                  <a:pt x="130056" y="85944"/>
                  <a:pt x="204584" y="123408"/>
                  <a:pt x="121794" y="95811"/>
                </a:cubicBezTo>
                <a:cubicBezTo>
                  <a:pt x="57920" y="0"/>
                  <a:pt x="133417" y="100118"/>
                  <a:pt x="109094" y="197411"/>
                </a:cubicBezTo>
                <a:cubicBezTo>
                  <a:pt x="104861" y="214344"/>
                  <a:pt x="75227" y="205878"/>
                  <a:pt x="58294" y="210111"/>
                </a:cubicBezTo>
                <a:cubicBezTo>
                  <a:pt x="41361" y="205878"/>
                  <a:pt x="10917" y="214527"/>
                  <a:pt x="7494" y="197411"/>
                </a:cubicBezTo>
                <a:cubicBezTo>
                  <a:pt x="0" y="159942"/>
                  <a:pt x="77602" y="130607"/>
                  <a:pt x="96394" y="121211"/>
                </a:cubicBezTo>
                <a:lnTo>
                  <a:pt x="185294" y="133911"/>
                </a:lnTo>
                <a:cubicBezTo>
                  <a:pt x="167333" y="169832"/>
                  <a:pt x="70994" y="172011"/>
                  <a:pt x="70994" y="172011"/>
                </a:cubicBezTo>
                <a:cubicBezTo>
                  <a:pt x="83694" y="180478"/>
                  <a:pt x="96674" y="188539"/>
                  <a:pt x="109094" y="197411"/>
                </a:cubicBezTo>
                <a:cubicBezTo>
                  <a:pt x="126318" y="209714"/>
                  <a:pt x="141516" y="225009"/>
                  <a:pt x="159894" y="235511"/>
                </a:cubicBezTo>
                <a:cubicBezTo>
                  <a:pt x="171517" y="242153"/>
                  <a:pt x="185294" y="243978"/>
                  <a:pt x="197994" y="248211"/>
                </a:cubicBezTo>
                <a:cubicBezTo>
                  <a:pt x="205107" y="219761"/>
                  <a:pt x="231020" y="144801"/>
                  <a:pt x="197994" y="121211"/>
                </a:cubicBezTo>
                <a:cubicBezTo>
                  <a:pt x="177040" y="106244"/>
                  <a:pt x="147194" y="129678"/>
                  <a:pt x="121794" y="133911"/>
                </a:cubicBezTo>
                <a:cubicBezTo>
                  <a:pt x="90986" y="226336"/>
                  <a:pt x="115225" y="111358"/>
                  <a:pt x="172594" y="197411"/>
                </a:cubicBezTo>
                <a:cubicBezTo>
                  <a:pt x="198514" y="236292"/>
                  <a:pt x="137407" y="261901"/>
                  <a:pt x="121794" y="273611"/>
                </a:cubicBezTo>
                <a:cubicBezTo>
                  <a:pt x="117005" y="277203"/>
                  <a:pt x="113327" y="282078"/>
                  <a:pt x="109094" y="286311"/>
                </a:cubicBezTo>
              </a:path>
            </a:pathLst>
          </a:custGeom>
          <a:blipFill dpi="0" rotWithShape="0">
            <a:blip r:embed="rId6"/>
            <a:srcRect/>
            <a:tile tx="0" ty="0" sx="100000" sy="100000" flip="none" algn="tl"/>
          </a:blipFill>
          <a:ln w="25400">
            <a:solidFill>
              <a:srgbClr val="0000FF"/>
            </a:solidFill>
            <a:round/>
            <a:headEnd/>
            <a:tailEnd/>
          </a:ln>
        </p:spPr>
        <p:txBody>
          <a:bodyPr lIns="82296" tIns="41148" rIns="82296" bIns="41148"/>
          <a:lstStyle/>
          <a:p>
            <a:endParaRPr lang="en-US"/>
          </a:p>
        </p:txBody>
      </p:sp>
      <p:sp>
        <p:nvSpPr>
          <p:cNvPr id="37" name="Freeform 11"/>
          <p:cNvSpPr>
            <a:spLocks noChangeArrowheads="1"/>
          </p:cNvSpPr>
          <p:nvPr/>
        </p:nvSpPr>
        <p:spPr bwMode="auto">
          <a:xfrm>
            <a:off x="8481060" y="1072328"/>
            <a:ext cx="210027" cy="295752"/>
          </a:xfrm>
          <a:custGeom>
            <a:avLst/>
            <a:gdLst>
              <a:gd name="T0" fmla="*/ 32792 w 234092"/>
              <a:gd name="T1" fmla="*/ 197177 h 329003"/>
              <a:gd name="T2" fmla="*/ 172057 w 234092"/>
              <a:gd name="T3" fmla="*/ 298657 h 329003"/>
              <a:gd name="T4" fmla="*/ 121415 w 234092"/>
              <a:gd name="T5" fmla="*/ 285972 h 329003"/>
              <a:gd name="T6" fmla="*/ 45452 w 234092"/>
              <a:gd name="T7" fmla="*/ 273287 h 329003"/>
              <a:gd name="T8" fmla="*/ 70773 w 234092"/>
              <a:gd name="T9" fmla="*/ 324026 h 329003"/>
              <a:gd name="T10" fmla="*/ 96094 w 234092"/>
              <a:gd name="T11" fmla="*/ 260602 h 329003"/>
              <a:gd name="T12" fmla="*/ 134075 w 234092"/>
              <a:gd name="T13" fmla="*/ 197177 h 329003"/>
              <a:gd name="T14" fmla="*/ 108754 w 234092"/>
              <a:gd name="T15" fmla="*/ 159122 h 329003"/>
              <a:gd name="T16" fmla="*/ 121415 w 234092"/>
              <a:gd name="T17" fmla="*/ 95697 h 329003"/>
              <a:gd name="T18" fmla="*/ 108754 w 234092"/>
              <a:gd name="T19" fmla="*/ 197177 h 329003"/>
              <a:gd name="T20" fmla="*/ 58112 w 234092"/>
              <a:gd name="T21" fmla="*/ 209862 h 329003"/>
              <a:gd name="T22" fmla="*/ 7471 w 234092"/>
              <a:gd name="T23" fmla="*/ 197177 h 329003"/>
              <a:gd name="T24" fmla="*/ 96094 w 234092"/>
              <a:gd name="T25" fmla="*/ 121067 h 329003"/>
              <a:gd name="T26" fmla="*/ 184717 w 234092"/>
              <a:gd name="T27" fmla="*/ 133752 h 329003"/>
              <a:gd name="T28" fmla="*/ 70773 w 234092"/>
              <a:gd name="T29" fmla="*/ 171807 h 329003"/>
              <a:gd name="T30" fmla="*/ 108754 w 234092"/>
              <a:gd name="T31" fmla="*/ 197177 h 329003"/>
              <a:gd name="T32" fmla="*/ 159396 w 234092"/>
              <a:gd name="T33" fmla="*/ 235232 h 329003"/>
              <a:gd name="T34" fmla="*/ 197377 w 234092"/>
              <a:gd name="T35" fmla="*/ 247917 h 329003"/>
              <a:gd name="T36" fmla="*/ 197377 w 234092"/>
              <a:gd name="T37" fmla="*/ 121067 h 329003"/>
              <a:gd name="T38" fmla="*/ 121415 w 234092"/>
              <a:gd name="T39" fmla="*/ 133752 h 329003"/>
              <a:gd name="T40" fmla="*/ 172057 w 234092"/>
              <a:gd name="T41" fmla="*/ 197177 h 329003"/>
              <a:gd name="T42" fmla="*/ 121415 w 234092"/>
              <a:gd name="T43" fmla="*/ 273287 h 329003"/>
              <a:gd name="T44" fmla="*/ 108754 w 234092"/>
              <a:gd name="T45" fmla="*/ 285972 h 32900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4092"/>
              <a:gd name="T70" fmla="*/ 0 h 329003"/>
              <a:gd name="T71" fmla="*/ 234092 w 234092"/>
              <a:gd name="T72" fmla="*/ 329003 h 32900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4092" h="329003">
                <a:moveTo>
                  <a:pt x="32894" y="197411"/>
                </a:moveTo>
                <a:cubicBezTo>
                  <a:pt x="75674" y="201689"/>
                  <a:pt x="234092" y="176016"/>
                  <a:pt x="172594" y="299011"/>
                </a:cubicBezTo>
                <a:cubicBezTo>
                  <a:pt x="164788" y="314623"/>
                  <a:pt x="138910" y="289734"/>
                  <a:pt x="121794" y="286311"/>
                </a:cubicBezTo>
                <a:cubicBezTo>
                  <a:pt x="96544" y="281261"/>
                  <a:pt x="70994" y="277844"/>
                  <a:pt x="45594" y="273611"/>
                </a:cubicBezTo>
                <a:cubicBezTo>
                  <a:pt x="54061" y="290544"/>
                  <a:pt x="52627" y="329003"/>
                  <a:pt x="70994" y="324411"/>
                </a:cubicBezTo>
                <a:cubicBezTo>
                  <a:pt x="93111" y="318882"/>
                  <a:pt x="86199" y="281301"/>
                  <a:pt x="96394" y="260911"/>
                </a:cubicBezTo>
                <a:cubicBezTo>
                  <a:pt x="107433" y="238833"/>
                  <a:pt x="121794" y="218578"/>
                  <a:pt x="134494" y="197411"/>
                </a:cubicBezTo>
                <a:cubicBezTo>
                  <a:pt x="126027" y="184711"/>
                  <a:pt x="104901" y="173987"/>
                  <a:pt x="109094" y="159311"/>
                </a:cubicBezTo>
                <a:cubicBezTo>
                  <a:pt x="130056" y="85944"/>
                  <a:pt x="204584" y="123408"/>
                  <a:pt x="121794" y="95811"/>
                </a:cubicBezTo>
                <a:cubicBezTo>
                  <a:pt x="57920" y="0"/>
                  <a:pt x="133417" y="100118"/>
                  <a:pt x="109094" y="197411"/>
                </a:cubicBezTo>
                <a:cubicBezTo>
                  <a:pt x="104861" y="214344"/>
                  <a:pt x="75227" y="205878"/>
                  <a:pt x="58294" y="210111"/>
                </a:cubicBezTo>
                <a:cubicBezTo>
                  <a:pt x="41361" y="205878"/>
                  <a:pt x="10917" y="214527"/>
                  <a:pt x="7494" y="197411"/>
                </a:cubicBezTo>
                <a:cubicBezTo>
                  <a:pt x="0" y="159942"/>
                  <a:pt x="77602" y="130607"/>
                  <a:pt x="96394" y="121211"/>
                </a:cubicBezTo>
                <a:lnTo>
                  <a:pt x="185294" y="133911"/>
                </a:lnTo>
                <a:cubicBezTo>
                  <a:pt x="167333" y="169832"/>
                  <a:pt x="70994" y="172011"/>
                  <a:pt x="70994" y="172011"/>
                </a:cubicBezTo>
                <a:cubicBezTo>
                  <a:pt x="83694" y="180478"/>
                  <a:pt x="96674" y="188539"/>
                  <a:pt x="109094" y="197411"/>
                </a:cubicBezTo>
                <a:cubicBezTo>
                  <a:pt x="126318" y="209714"/>
                  <a:pt x="141516" y="225009"/>
                  <a:pt x="159894" y="235511"/>
                </a:cubicBezTo>
                <a:cubicBezTo>
                  <a:pt x="171517" y="242153"/>
                  <a:pt x="185294" y="243978"/>
                  <a:pt x="197994" y="248211"/>
                </a:cubicBezTo>
                <a:cubicBezTo>
                  <a:pt x="205107" y="219761"/>
                  <a:pt x="231020" y="144801"/>
                  <a:pt x="197994" y="121211"/>
                </a:cubicBezTo>
                <a:cubicBezTo>
                  <a:pt x="177040" y="106244"/>
                  <a:pt x="147194" y="129678"/>
                  <a:pt x="121794" y="133911"/>
                </a:cubicBezTo>
                <a:cubicBezTo>
                  <a:pt x="90986" y="226336"/>
                  <a:pt x="115225" y="111358"/>
                  <a:pt x="172594" y="197411"/>
                </a:cubicBezTo>
                <a:cubicBezTo>
                  <a:pt x="198514" y="236292"/>
                  <a:pt x="137407" y="261901"/>
                  <a:pt x="121794" y="273611"/>
                </a:cubicBezTo>
                <a:cubicBezTo>
                  <a:pt x="117005" y="277203"/>
                  <a:pt x="113327" y="282078"/>
                  <a:pt x="109094" y="286311"/>
                </a:cubicBezTo>
              </a:path>
            </a:pathLst>
          </a:custGeom>
          <a:blipFill dpi="0" rotWithShape="0">
            <a:blip r:embed="rId6"/>
            <a:srcRect/>
            <a:tile tx="0" ty="0" sx="100000" sy="100000" flip="none" algn="tl"/>
          </a:blipFill>
          <a:ln w="25400">
            <a:solidFill>
              <a:srgbClr val="0000FF"/>
            </a:solidFill>
            <a:round/>
            <a:headEnd/>
            <a:tailEnd/>
          </a:ln>
        </p:spPr>
        <p:txBody>
          <a:bodyPr lIns="82296" tIns="41148" rIns="82296" bIns="41148"/>
          <a:lstStyle/>
          <a:p>
            <a:endParaRPr lang="en-US"/>
          </a:p>
        </p:txBody>
      </p:sp>
      <p:sp>
        <p:nvSpPr>
          <p:cNvPr id="38" name="TextBox 12"/>
          <p:cNvSpPr txBox="1">
            <a:spLocks noChangeArrowheads="1"/>
          </p:cNvSpPr>
          <p:nvPr/>
        </p:nvSpPr>
        <p:spPr bwMode="auto">
          <a:xfrm>
            <a:off x="6304280" y="1519368"/>
            <a:ext cx="388620" cy="304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solidFill>
                  <a:srgbClr val="FF0000"/>
                </a:solidFill>
              </a:rPr>
              <a:t>kid</a:t>
            </a:r>
          </a:p>
        </p:txBody>
      </p:sp>
      <p:sp>
        <p:nvSpPr>
          <p:cNvPr id="39" name="TextBox 13"/>
          <p:cNvSpPr txBox="1">
            <a:spLocks noChangeArrowheads="1"/>
          </p:cNvSpPr>
          <p:nvPr/>
        </p:nvSpPr>
        <p:spPr bwMode="auto">
          <a:xfrm>
            <a:off x="8651240" y="955488"/>
            <a:ext cx="388620" cy="304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solidFill>
                  <a:srgbClr val="FF0000"/>
                </a:solidFill>
              </a:rPr>
              <a:t>kid</a:t>
            </a:r>
          </a:p>
        </p:txBody>
      </p:sp>
      <p:sp>
        <p:nvSpPr>
          <p:cNvPr id="40" name="TextBox 14"/>
          <p:cNvSpPr txBox="1">
            <a:spLocks noChangeArrowheads="1"/>
          </p:cNvSpPr>
          <p:nvPr/>
        </p:nvSpPr>
        <p:spPr bwMode="auto">
          <a:xfrm>
            <a:off x="6773704" y="1171865"/>
            <a:ext cx="512921" cy="304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a:t>walk</a:t>
            </a:r>
          </a:p>
        </p:txBody>
      </p:sp>
      <p:sp>
        <p:nvSpPr>
          <p:cNvPr id="41" name="TextBox 15"/>
          <p:cNvSpPr txBox="1">
            <a:spLocks noChangeArrowheads="1"/>
          </p:cNvSpPr>
          <p:nvPr/>
        </p:nvSpPr>
        <p:spPr bwMode="auto">
          <a:xfrm>
            <a:off x="7914799" y="1328868"/>
            <a:ext cx="512921" cy="304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400" dirty="0"/>
              <a:t>walk</a:t>
            </a:r>
          </a:p>
        </p:txBody>
      </p:sp>
      <p:cxnSp>
        <p:nvCxnSpPr>
          <p:cNvPr id="42" name="Straight Arrow Connector 18"/>
          <p:cNvCxnSpPr>
            <a:cxnSpLocks noChangeShapeType="1"/>
          </p:cNvCxnSpPr>
          <p:nvPr/>
        </p:nvCxnSpPr>
        <p:spPr bwMode="auto">
          <a:xfrm flipV="1">
            <a:off x="6903720" y="147618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sp>
        <p:nvSpPr>
          <p:cNvPr id="33" name="Text Box 56"/>
          <p:cNvSpPr txBox="1">
            <a:spLocks/>
          </p:cNvSpPr>
          <p:nvPr/>
        </p:nvSpPr>
        <p:spPr bwMode="auto">
          <a:xfrm>
            <a:off x="659130" y="3622440"/>
            <a:ext cx="8380729"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As they walk inward, </a:t>
            </a:r>
            <a:r>
              <a:rPr lang="en-US" sz="2000" dirty="0">
                <a:solidFill>
                  <a:srgbClr val="0000FF"/>
                </a:solidFill>
                <a:latin typeface="Times New Roman"/>
                <a:cs typeface="Times New Roman"/>
              </a:rPr>
              <a:t>each kid applies a force</a:t>
            </a:r>
            <a:r>
              <a:rPr lang="en-US" sz="2000" dirty="0">
                <a:latin typeface="Times New Roman"/>
                <a:cs typeface="Times New Roman"/>
              </a:rPr>
              <a:t>, </a:t>
            </a:r>
            <a:r>
              <a:rPr lang="en-US" sz="2000" dirty="0">
                <a:solidFill>
                  <a:srgbClr val="008000"/>
                </a:solidFill>
                <a:latin typeface="Times New Roman"/>
                <a:cs typeface="Times New Roman"/>
              </a:rPr>
              <a:t>hence torque</a:t>
            </a:r>
            <a:r>
              <a:rPr lang="en-US" sz="2000" dirty="0">
                <a:latin typeface="Times New Roman"/>
                <a:cs typeface="Times New Roman"/>
              </a:rPr>
              <a:t>, to the </a:t>
            </a:r>
            <a:r>
              <a:rPr lang="en-US" sz="2000" dirty="0" err="1">
                <a:latin typeface="Times New Roman"/>
                <a:cs typeface="Times New Roman"/>
              </a:rPr>
              <a:t>m.g.r</a:t>
            </a:r>
            <a:r>
              <a:rPr lang="en-US" sz="2000" dirty="0">
                <a:latin typeface="Times New Roman"/>
                <a:cs typeface="Times New Roman"/>
              </a:rPr>
              <a:t>., that </a:t>
            </a:r>
            <a:r>
              <a:rPr lang="en-US" sz="2000" dirty="0">
                <a:solidFill>
                  <a:srgbClr val="0000FF"/>
                </a:solidFill>
                <a:latin typeface="Times New Roman"/>
                <a:cs typeface="Times New Roman"/>
              </a:rPr>
              <a:t>changes the </a:t>
            </a:r>
            <a:r>
              <a:rPr lang="en-US" sz="2000" dirty="0" err="1">
                <a:solidFill>
                  <a:srgbClr val="0000FF"/>
                </a:solidFill>
                <a:latin typeface="Times New Roman"/>
                <a:cs typeface="Times New Roman"/>
              </a:rPr>
              <a:t>m.g.r.’s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angular velocity</a:t>
            </a:r>
            <a:r>
              <a:rPr lang="en-US" sz="2000" dirty="0">
                <a:latin typeface="Times New Roman"/>
                <a:cs typeface="Times New Roman"/>
              </a:rPr>
              <a:t>.  As a </a:t>
            </a:r>
            <a:r>
              <a:rPr lang="en-US" sz="2000" dirty="0">
                <a:solidFill>
                  <a:srgbClr val="0000FF"/>
                </a:solidFill>
                <a:latin typeface="Times New Roman"/>
                <a:cs typeface="Times New Roman"/>
              </a:rPr>
              <a:t>Newton’s Third Law action/action pair</a:t>
            </a:r>
            <a:r>
              <a:rPr lang="en-US" sz="2000" dirty="0">
                <a:latin typeface="Times New Roman"/>
                <a:cs typeface="Times New Roman"/>
              </a:rPr>
              <a:t>, the </a:t>
            </a:r>
            <a:r>
              <a:rPr lang="en-US" sz="2000" dirty="0" err="1">
                <a:solidFill>
                  <a:srgbClr val="0000FF"/>
                </a:solidFill>
                <a:latin typeface="Times New Roman"/>
                <a:cs typeface="Times New Roman"/>
              </a:rPr>
              <a:t>m.g.r</a:t>
            </a:r>
            <a:r>
              <a:rPr lang="en-US" sz="2000" dirty="0">
                <a:solidFill>
                  <a:srgbClr val="0000FF"/>
                </a:solidFill>
                <a:latin typeface="Times New Roman"/>
                <a:cs typeface="Times New Roman"/>
              </a:rPr>
              <a:t>. applies a force</a:t>
            </a:r>
            <a:r>
              <a:rPr lang="en-US" sz="2000" dirty="0">
                <a:latin typeface="Times New Roman"/>
                <a:cs typeface="Times New Roman"/>
              </a:rPr>
              <a:t>, </a:t>
            </a:r>
            <a:r>
              <a:rPr lang="en-US" sz="2000" dirty="0">
                <a:solidFill>
                  <a:srgbClr val="008000"/>
                </a:solidFill>
                <a:latin typeface="Times New Roman"/>
                <a:cs typeface="Times New Roman"/>
              </a:rPr>
              <a:t>hence torque</a:t>
            </a:r>
            <a:r>
              <a:rPr lang="en-US" sz="2000" dirty="0">
                <a:latin typeface="Times New Roman"/>
                <a:cs typeface="Times New Roman"/>
              </a:rPr>
              <a:t>, to the kids changing </a:t>
            </a:r>
            <a:r>
              <a:rPr lang="en-US" sz="2000" i="1" dirty="0">
                <a:solidFill>
                  <a:srgbClr val="0000FF"/>
                </a:solidFill>
                <a:latin typeface="Times New Roman"/>
                <a:cs typeface="Times New Roman"/>
              </a:rPr>
              <a:t>their </a:t>
            </a:r>
            <a:r>
              <a:rPr lang="en-US" sz="2000" dirty="0">
                <a:solidFill>
                  <a:srgbClr val="0000FF"/>
                </a:solidFill>
                <a:latin typeface="Times New Roman"/>
                <a:cs typeface="Times New Roman"/>
              </a:rPr>
              <a:t>angular velocity</a:t>
            </a:r>
            <a:r>
              <a:rPr lang="en-US" sz="2000" dirty="0">
                <a:latin typeface="Times New Roman"/>
                <a:cs typeface="Times New Roman"/>
              </a:rPr>
              <a:t>.  As these are all </a:t>
            </a:r>
            <a:r>
              <a:rPr lang="en-US" sz="2000" dirty="0">
                <a:solidFill>
                  <a:srgbClr val="FF0000"/>
                </a:solidFill>
                <a:latin typeface="Times New Roman"/>
                <a:cs typeface="Times New Roman"/>
              </a:rPr>
              <a:t>internal impulses</a:t>
            </a:r>
            <a:r>
              <a:rPr lang="en-US" sz="2000" dirty="0">
                <a:latin typeface="Times New Roman"/>
                <a:cs typeface="Times New Roman"/>
              </a:rPr>
              <a:t>, </a:t>
            </a:r>
            <a:r>
              <a:rPr lang="en-US" sz="2000" i="1" dirty="0">
                <a:solidFill>
                  <a:srgbClr val="0000FF"/>
                </a:solidFill>
                <a:latin typeface="Times New Roman"/>
                <a:cs typeface="Times New Roman"/>
              </a:rPr>
              <a:t>conservation of angular momentum </a:t>
            </a:r>
            <a:r>
              <a:rPr lang="en-US" sz="2000" dirty="0">
                <a:solidFill>
                  <a:srgbClr val="0000FF"/>
                </a:solidFill>
                <a:latin typeface="Times New Roman"/>
                <a:cs typeface="Times New Roman"/>
              </a:rPr>
              <a:t>is applicable</a:t>
            </a:r>
            <a:r>
              <a:rPr lang="en-US" sz="2000" dirty="0">
                <a:latin typeface="Times New Roman"/>
                <a:cs typeface="Times New Roman"/>
              </a:rPr>
              <a:t>.</a:t>
            </a:r>
          </a:p>
        </p:txBody>
      </p:sp>
      <p:grpSp>
        <p:nvGrpSpPr>
          <p:cNvPr id="2" name="Group 1"/>
          <p:cNvGrpSpPr/>
          <p:nvPr/>
        </p:nvGrpSpPr>
        <p:grpSpPr>
          <a:xfrm>
            <a:off x="312103" y="557341"/>
            <a:ext cx="5821997" cy="2976199"/>
            <a:chOff x="312103" y="138241"/>
            <a:chExt cx="5821997" cy="2976199"/>
          </a:xfrm>
        </p:grpSpPr>
        <p:sp>
          <p:nvSpPr>
            <p:cNvPr id="6" name="Text Box 56"/>
            <p:cNvSpPr txBox="1">
              <a:spLocks/>
            </p:cNvSpPr>
            <p:nvPr/>
          </p:nvSpPr>
          <p:spPr bwMode="auto">
            <a:xfrm>
              <a:off x="312103" y="138241"/>
              <a:ext cx="5821997" cy="29761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5: </a:t>
              </a:r>
              <a:r>
                <a:rPr lang="en-US" sz="2000" dirty="0">
                  <a:latin typeface="Times New Roman"/>
                  <a:cs typeface="Times New Roman"/>
                </a:rPr>
                <a:t>Another standard problem is the </a:t>
              </a:r>
              <a:r>
                <a:rPr lang="en-US" sz="2000" i="1" dirty="0">
                  <a:solidFill>
                    <a:srgbClr val="0000FF"/>
                  </a:solidFill>
                  <a:latin typeface="Times New Roman"/>
                  <a:cs typeface="Times New Roman"/>
                </a:rPr>
                <a:t>merry-go-round </a:t>
              </a:r>
              <a:r>
                <a:rPr lang="en-US" sz="2000" dirty="0">
                  <a:solidFill>
                    <a:srgbClr val="0000FF"/>
                  </a:solidFill>
                  <a:latin typeface="Times New Roman"/>
                  <a:cs typeface="Times New Roman"/>
                </a:rPr>
                <a:t>problem</a:t>
              </a:r>
              <a:r>
                <a:rPr lang="en-US" sz="2000" dirty="0">
                  <a:latin typeface="Times New Roman"/>
                  <a:cs typeface="Times New Roman"/>
                </a:rPr>
                <a:t>.   A </a:t>
              </a:r>
              <a:r>
                <a:rPr lang="en-US" sz="2000" i="1" dirty="0">
                  <a:latin typeface="Times New Roman"/>
                  <a:cs typeface="Times New Roman"/>
                </a:rPr>
                <a:t>merry-go-round</a:t>
              </a:r>
              <a:r>
                <a:rPr lang="en-US" sz="2000" dirty="0">
                  <a:latin typeface="Times New Roman"/>
                  <a:cs typeface="Times New Roman"/>
                </a:rPr>
                <a:t>, assumed to be a disk, has mass </a:t>
              </a:r>
              <a:r>
                <a:rPr lang="en-US" sz="2000" i="1" dirty="0">
                  <a:solidFill>
                    <a:srgbClr val="FF0000"/>
                  </a:solidFill>
                  <a:latin typeface="Times New Roman"/>
                  <a:cs typeface="Times New Roman"/>
                </a:rPr>
                <a:t>M</a:t>
              </a:r>
              <a:r>
                <a:rPr lang="en-US" sz="2000" dirty="0">
                  <a:latin typeface="Times New Roman"/>
                  <a:cs typeface="Times New Roman"/>
                </a:rPr>
                <a:t> and </a:t>
              </a:r>
              <a:r>
                <a:rPr lang="en-US" sz="2000" dirty="0">
                  <a:solidFill>
                    <a:schemeClr val="tx1"/>
                  </a:solidFill>
                  <a:latin typeface="Times New Roman"/>
                  <a:cs typeface="Times New Roman"/>
                </a:rPr>
                <a:t>radius</a:t>
              </a:r>
              <a:r>
                <a:rPr lang="en-US" sz="2000" i="1" dirty="0">
                  <a:solidFill>
                    <a:srgbClr val="FF0000"/>
                  </a:solidFill>
                  <a:latin typeface="Times New Roman"/>
                  <a:cs typeface="Times New Roman"/>
                </a:rPr>
                <a:t> R</a:t>
              </a:r>
              <a:r>
                <a:rPr lang="en-US" sz="2000" dirty="0">
                  <a:latin typeface="Times New Roman"/>
                  <a:cs typeface="Times New Roman"/>
                </a:rPr>
                <a:t>.  It also has </a:t>
              </a:r>
              <a:r>
                <a:rPr lang="en-US" sz="2000" dirty="0">
                  <a:solidFill>
                    <a:srgbClr val="0000FF"/>
                  </a:solidFill>
                  <a:latin typeface="Times New Roman"/>
                  <a:cs typeface="Times New Roman"/>
                </a:rPr>
                <a:t>two kids </a:t>
              </a:r>
              <a:r>
                <a:rPr lang="en-US" sz="2000" dirty="0">
                  <a:latin typeface="Times New Roman"/>
                  <a:cs typeface="Times New Roman"/>
                </a:rPr>
                <a:t>who push the </a:t>
              </a:r>
              <a:r>
                <a:rPr lang="en-US" sz="2000" dirty="0" err="1">
                  <a:latin typeface="Times New Roman"/>
                  <a:cs typeface="Times New Roman"/>
                </a:rPr>
                <a:t>m.g.r.’s</a:t>
              </a:r>
              <a:r>
                <a:rPr lang="en-US" sz="2000" dirty="0">
                  <a:latin typeface="Times New Roman"/>
                  <a:cs typeface="Times New Roman"/>
                </a:rPr>
                <a:t> outer edge by running along side of it to get it up to an </a:t>
              </a:r>
              <a:r>
                <a:rPr lang="en-US" sz="2000" dirty="0">
                  <a:solidFill>
                    <a:srgbClr val="0000FF"/>
                  </a:solidFill>
                  <a:latin typeface="Times New Roman"/>
                  <a:cs typeface="Times New Roman"/>
                </a:rPr>
                <a:t>angular speed </a:t>
              </a:r>
              <a:r>
                <a:rPr lang="en-US" sz="2000" dirty="0">
                  <a:latin typeface="Times New Roman"/>
                  <a:cs typeface="Times New Roman"/>
                </a:rPr>
                <a:t>of     .  The kids, each of which have a mass of      , then jump on and start to walk toward the center of the </a:t>
              </a:r>
              <a:r>
                <a:rPr lang="en-US" sz="2000" dirty="0" err="1">
                  <a:latin typeface="Times New Roman"/>
                  <a:cs typeface="Times New Roman"/>
                </a:rPr>
                <a:t>m.g.r</a:t>
              </a:r>
              <a:r>
                <a:rPr lang="en-US" sz="2000" dirty="0">
                  <a:latin typeface="Times New Roman"/>
                  <a:cs typeface="Times New Roman"/>
                </a:rPr>
                <a:t>.  When they get to within </a:t>
              </a:r>
              <a:r>
                <a:rPr lang="en-US" sz="2000" i="1" dirty="0">
                  <a:solidFill>
                    <a:srgbClr val="FF0000"/>
                  </a:solidFill>
                  <a:latin typeface="Times New Roman"/>
                  <a:cs typeface="Times New Roman"/>
                </a:rPr>
                <a:t>    </a:t>
              </a:r>
              <a:r>
                <a:rPr lang="en-US" sz="2000" dirty="0">
                  <a:latin typeface="Times New Roman"/>
                  <a:cs typeface="Times New Roman"/>
                </a:rPr>
                <a:t>  units </a:t>
              </a:r>
              <a:r>
                <a:rPr lang="en-US" sz="2000" dirty="0">
                  <a:solidFill>
                    <a:srgbClr val="0000FF"/>
                  </a:solidFill>
                  <a:latin typeface="Times New Roman"/>
                  <a:cs typeface="Times New Roman"/>
                </a:rPr>
                <a:t>from the center</a:t>
              </a:r>
              <a:r>
                <a:rPr lang="en-US" sz="2000" dirty="0">
                  <a:latin typeface="Times New Roman"/>
                  <a:cs typeface="Times New Roman"/>
                </a:rPr>
                <a:t>, they stop.  </a:t>
              </a:r>
              <a:r>
                <a:rPr lang="en-US" sz="2000" dirty="0">
                  <a:solidFill>
                    <a:srgbClr val="0000FF"/>
                  </a:solidFill>
                  <a:latin typeface="Times New Roman"/>
                  <a:cs typeface="Times New Roman"/>
                </a:rPr>
                <a:t>What is their speed at that point?  </a:t>
              </a:r>
            </a:p>
          </p:txBody>
        </p:sp>
        <p:graphicFrame>
          <p:nvGraphicFramePr>
            <p:cNvPr id="22" name="Object 3"/>
            <p:cNvGraphicFramePr>
              <a:graphicFrameLocks noChangeAspect="1"/>
            </p:cNvGraphicFramePr>
            <p:nvPr/>
          </p:nvGraphicFramePr>
          <p:xfrm>
            <a:off x="4796695" y="1556170"/>
            <a:ext cx="287210" cy="306705"/>
          </p:xfrm>
          <a:graphic>
            <a:graphicData uri="http://schemas.openxmlformats.org/presentationml/2006/ole">
              <mc:AlternateContent xmlns:mc="http://schemas.openxmlformats.org/markup-compatibility/2006">
                <mc:Choice xmlns:v="urn:schemas-microsoft-com:vml" Requires="v">
                  <p:oleObj spid="_x0000_s22654" name="Equation" r:id="rId7" imgW="190500" imgH="203200" progId="Equation.DSMT4">
                    <p:embed/>
                  </p:oleObj>
                </mc:Choice>
                <mc:Fallback>
                  <p:oleObj name="Equation" r:id="rId7" imgW="190500" imgH="203200" progId="Equation.DSMT4">
                    <p:embed/>
                    <p:pic>
                      <p:nvPicPr>
                        <p:cNvPr id="22" name="Object 3"/>
                        <p:cNvPicPr>
                          <a:picLocks noChangeAspect="1" noChangeArrowheads="1"/>
                        </p:cNvPicPr>
                        <p:nvPr/>
                      </p:nvPicPr>
                      <p:blipFill>
                        <a:blip r:embed="rId8"/>
                        <a:srcRect/>
                        <a:stretch>
                          <a:fillRect/>
                        </a:stretch>
                      </p:blipFill>
                      <p:spPr bwMode="auto">
                        <a:xfrm>
                          <a:off x="4796695" y="1556170"/>
                          <a:ext cx="287210" cy="306705"/>
                        </a:xfrm>
                        <a:prstGeom prst="rect">
                          <a:avLst/>
                        </a:prstGeom>
                        <a:noFill/>
                        <a:ln>
                          <a:noFill/>
                        </a:ln>
                        <a:effectLst/>
                      </p:spPr>
                    </p:pic>
                  </p:oleObj>
                </mc:Fallback>
              </mc:AlternateContent>
            </a:graphicData>
          </a:graphic>
        </p:graphicFrame>
        <p:graphicFrame>
          <p:nvGraphicFramePr>
            <p:cNvPr id="32" name="Object 3"/>
            <p:cNvGraphicFramePr>
              <a:graphicFrameLocks noChangeAspect="1"/>
            </p:cNvGraphicFramePr>
            <p:nvPr/>
          </p:nvGraphicFramePr>
          <p:xfrm>
            <a:off x="3978275" y="1854979"/>
            <a:ext cx="365125" cy="326246"/>
          </p:xfrm>
          <a:graphic>
            <a:graphicData uri="http://schemas.openxmlformats.org/presentationml/2006/ole">
              <mc:AlternateContent xmlns:mc="http://schemas.openxmlformats.org/markup-compatibility/2006">
                <mc:Choice xmlns:v="urn:schemas-microsoft-com:vml" Requires="v">
                  <p:oleObj spid="_x0000_s22655" name="Equation" r:id="rId9" imgW="228600" imgH="203200" progId="Equation.DSMT4">
                    <p:embed/>
                  </p:oleObj>
                </mc:Choice>
                <mc:Fallback>
                  <p:oleObj name="Equation" r:id="rId9" imgW="228600" imgH="203200" progId="Equation.DSMT4">
                    <p:embed/>
                    <p:pic>
                      <p:nvPicPr>
                        <p:cNvPr id="32" name="Object 3"/>
                        <p:cNvPicPr>
                          <a:picLocks noChangeAspect="1" noChangeArrowheads="1"/>
                        </p:cNvPicPr>
                        <p:nvPr/>
                      </p:nvPicPr>
                      <p:blipFill>
                        <a:blip r:embed="rId10"/>
                        <a:srcRect/>
                        <a:stretch>
                          <a:fillRect/>
                        </a:stretch>
                      </p:blipFill>
                      <p:spPr bwMode="auto">
                        <a:xfrm>
                          <a:off x="3978275" y="1854979"/>
                          <a:ext cx="365125" cy="326246"/>
                        </a:xfrm>
                        <a:prstGeom prst="rect">
                          <a:avLst/>
                        </a:prstGeom>
                        <a:noFill/>
                        <a:ln>
                          <a:noFill/>
                        </a:ln>
                        <a:effectLst/>
                      </p:spPr>
                    </p:pic>
                  </p:oleObj>
                </mc:Fallback>
              </mc:AlternateContent>
            </a:graphicData>
          </a:graphic>
        </p:graphicFrame>
        <p:graphicFrame>
          <p:nvGraphicFramePr>
            <p:cNvPr id="44" name="Object 3"/>
            <p:cNvGraphicFramePr>
              <a:graphicFrameLocks noChangeAspect="1"/>
            </p:cNvGraphicFramePr>
            <p:nvPr/>
          </p:nvGraphicFramePr>
          <p:xfrm>
            <a:off x="2222500" y="2403475"/>
            <a:ext cx="381000" cy="441325"/>
          </p:xfrm>
          <a:graphic>
            <a:graphicData uri="http://schemas.openxmlformats.org/presentationml/2006/ole">
              <mc:AlternateContent xmlns:mc="http://schemas.openxmlformats.org/markup-compatibility/2006">
                <mc:Choice xmlns:v="urn:schemas-microsoft-com:vml" Requires="v">
                  <p:oleObj spid="_x0000_s22656" name="Equation" r:id="rId11" imgW="254000" imgH="292100" progId="Equation.DSMT4">
                    <p:embed/>
                  </p:oleObj>
                </mc:Choice>
                <mc:Fallback>
                  <p:oleObj name="Equation" r:id="rId11" imgW="254000" imgH="292100" progId="Equation.DSMT4">
                    <p:embed/>
                    <p:pic>
                      <p:nvPicPr>
                        <p:cNvPr id="44" name="Object 3"/>
                        <p:cNvPicPr>
                          <a:picLocks noChangeAspect="1" noChangeArrowheads="1"/>
                        </p:cNvPicPr>
                        <p:nvPr/>
                      </p:nvPicPr>
                      <p:blipFill>
                        <a:blip r:embed="rId12"/>
                        <a:srcRect/>
                        <a:stretch>
                          <a:fillRect/>
                        </a:stretch>
                      </p:blipFill>
                      <p:spPr bwMode="auto">
                        <a:xfrm>
                          <a:off x="2222500" y="2403475"/>
                          <a:ext cx="381000" cy="441325"/>
                        </a:xfrm>
                        <a:prstGeom prst="rect">
                          <a:avLst/>
                        </a:prstGeom>
                        <a:noFill/>
                        <a:ln>
                          <a:noFill/>
                        </a:ln>
                        <a:effectLst/>
                      </p:spPr>
                    </p:pic>
                  </p:oleObj>
                </mc:Fallback>
              </mc:AlternateContent>
            </a:graphicData>
          </a:graphic>
        </p:graphicFrame>
      </p:grpSp>
      <p:sp>
        <p:nvSpPr>
          <p:cNvPr id="45" name="Text Box 56"/>
          <p:cNvSpPr txBox="1">
            <a:spLocks/>
          </p:cNvSpPr>
          <p:nvPr/>
        </p:nvSpPr>
        <p:spPr bwMode="auto">
          <a:xfrm>
            <a:off x="641350" y="5294477"/>
            <a:ext cx="797687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Interestingly, </a:t>
            </a:r>
            <a:r>
              <a:rPr lang="en-US" sz="2000" dirty="0">
                <a:solidFill>
                  <a:srgbClr val="0000FF"/>
                </a:solidFill>
                <a:latin typeface="Times New Roman"/>
                <a:cs typeface="Times New Roman"/>
              </a:rPr>
              <a:t>there are TWO ways </a:t>
            </a:r>
            <a:r>
              <a:rPr lang="en-US" sz="2000" dirty="0">
                <a:latin typeface="Times New Roman"/>
                <a:cs typeface="Times New Roman"/>
              </a:rPr>
              <a:t>we can go here with the kids:</a:t>
            </a:r>
          </a:p>
        </p:txBody>
      </p:sp>
      <p:cxnSp>
        <p:nvCxnSpPr>
          <p:cNvPr id="47" name="Straight Arrow Connector 18"/>
          <p:cNvCxnSpPr>
            <a:cxnSpLocks noChangeShapeType="1"/>
          </p:cNvCxnSpPr>
          <p:nvPr/>
        </p:nvCxnSpPr>
        <p:spPr bwMode="auto">
          <a:xfrm rot="10800000" flipV="1">
            <a:off x="8018780" y="127806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290820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16.)</a:t>
            </a:r>
          </a:p>
        </p:txBody>
      </p:sp>
      <p:sp>
        <p:nvSpPr>
          <p:cNvPr id="18" name="Text Box 56"/>
          <p:cNvSpPr txBox="1">
            <a:spLocks/>
          </p:cNvSpPr>
          <p:nvPr/>
        </p:nvSpPr>
        <p:spPr bwMode="auto">
          <a:xfrm>
            <a:off x="265208" y="414689"/>
            <a:ext cx="691029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treating the two kids as masses executing rotational motion:</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nvGraphicFramePr>
        <p:xfrm>
          <a:off x="427038" y="1231900"/>
          <a:ext cx="8393112" cy="2519363"/>
        </p:xfrm>
        <a:graphic>
          <a:graphicData uri="http://schemas.openxmlformats.org/presentationml/2006/ole">
            <mc:AlternateContent xmlns:mc="http://schemas.openxmlformats.org/markup-compatibility/2006">
              <mc:Choice xmlns:v="urn:schemas-microsoft-com:vml" Requires="v">
                <p:oleObj spid="_x0000_s23649" name="Equation" r:id="rId4" imgW="4927600" imgH="1473200" progId="Equation.DSMT4">
                  <p:embed/>
                </p:oleObj>
              </mc:Choice>
              <mc:Fallback>
                <p:oleObj name="Equation" r:id="rId4" imgW="4927600" imgH="1473200" progId="Equation.DSMT4">
                  <p:embed/>
                  <p:pic>
                    <p:nvPicPr>
                      <p:cNvPr id="30" name="Object 2"/>
                      <p:cNvPicPr>
                        <a:picLocks noChangeAspect="1" noChangeArrowheads="1"/>
                      </p:cNvPicPr>
                      <p:nvPr/>
                    </p:nvPicPr>
                    <p:blipFill>
                      <a:blip r:embed="rId5"/>
                      <a:srcRect/>
                      <a:stretch>
                        <a:fillRect/>
                      </a:stretch>
                    </p:blipFill>
                    <p:spPr bwMode="auto">
                      <a:xfrm>
                        <a:off x="427038" y="1231900"/>
                        <a:ext cx="8393112" cy="2519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0" name="Text Box 56"/>
          <p:cNvSpPr txBox="1">
            <a:spLocks/>
          </p:cNvSpPr>
          <p:nvPr/>
        </p:nvSpPr>
        <p:spPr bwMode="auto">
          <a:xfrm>
            <a:off x="265208" y="4175696"/>
            <a:ext cx="47128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kid’s velocities:</a:t>
            </a:r>
            <a:endParaRPr lang="en-US" sz="2000" dirty="0">
              <a:solidFill>
                <a:srgbClr val="0000FF"/>
              </a:solidFill>
              <a:latin typeface="Times New Roman"/>
              <a:cs typeface="Times New Roman"/>
            </a:endParaRPr>
          </a:p>
        </p:txBody>
      </p:sp>
      <p:graphicFrame>
        <p:nvGraphicFramePr>
          <p:cNvPr id="51" name="Object 2"/>
          <p:cNvGraphicFramePr>
            <a:graphicFrameLocks noChangeAspect="1"/>
          </p:cNvGraphicFramePr>
          <p:nvPr/>
        </p:nvGraphicFramePr>
        <p:xfrm>
          <a:off x="2411413" y="4657725"/>
          <a:ext cx="3763962" cy="1627188"/>
        </p:xfrm>
        <a:graphic>
          <a:graphicData uri="http://schemas.openxmlformats.org/presentationml/2006/ole">
            <mc:AlternateContent xmlns:mc="http://schemas.openxmlformats.org/markup-compatibility/2006">
              <mc:Choice xmlns:v="urn:schemas-microsoft-com:vml" Requires="v">
                <p:oleObj spid="_x0000_s23650" name="Equation" r:id="rId6" imgW="2209800" imgH="952500" progId="Equation.DSMT4">
                  <p:embed/>
                </p:oleObj>
              </mc:Choice>
              <mc:Fallback>
                <p:oleObj name="Equation" r:id="rId6" imgW="2209800" imgH="952500" progId="Equation.DSMT4">
                  <p:embed/>
                  <p:pic>
                    <p:nvPicPr>
                      <p:cNvPr id="51" name="Object 2"/>
                      <p:cNvPicPr>
                        <a:picLocks noChangeAspect="1" noChangeArrowheads="1"/>
                      </p:cNvPicPr>
                      <p:nvPr/>
                    </p:nvPicPr>
                    <p:blipFill>
                      <a:blip r:embed="rId7"/>
                      <a:srcRect/>
                      <a:stretch>
                        <a:fillRect/>
                      </a:stretch>
                    </p:blipFill>
                    <p:spPr bwMode="auto">
                      <a:xfrm>
                        <a:off x="2411413" y="4657725"/>
                        <a:ext cx="3763962" cy="16271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8" name="Straight Connector 7"/>
          <p:cNvCxnSpPr/>
          <p:nvPr/>
        </p:nvCxnSpPr>
        <p:spPr>
          <a:xfrm flipV="1">
            <a:off x="1295400" y="22225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2781300" y="22352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6032500" y="20701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7772400" y="22225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5473700" y="50927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3924300" y="4657725"/>
            <a:ext cx="288925" cy="3429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5" name="Object 2"/>
          <p:cNvGraphicFramePr>
            <a:graphicFrameLocks noChangeAspect="1"/>
          </p:cNvGraphicFramePr>
          <p:nvPr/>
        </p:nvGraphicFramePr>
        <p:xfrm>
          <a:off x="4191000" y="4502150"/>
          <a:ext cx="149168" cy="180975"/>
        </p:xfrm>
        <a:graphic>
          <a:graphicData uri="http://schemas.openxmlformats.org/presentationml/2006/ole">
            <mc:AlternateContent xmlns:mc="http://schemas.openxmlformats.org/markup-compatibility/2006">
              <mc:Choice xmlns:v="urn:schemas-microsoft-com:vml" Requires="v">
                <p:oleObj spid="_x0000_s23651" name="Equation" r:id="rId8" imgW="127000" imgH="152400" progId="Equation.DSMT4">
                  <p:embed/>
                </p:oleObj>
              </mc:Choice>
              <mc:Fallback>
                <p:oleObj name="Equation" r:id="rId8" imgW="127000" imgH="152400" progId="Equation.DSMT4">
                  <p:embed/>
                  <p:pic>
                    <p:nvPicPr>
                      <p:cNvPr id="15" name="Object 2"/>
                      <p:cNvPicPr>
                        <a:picLocks noChangeAspect="1" noChangeArrowheads="1"/>
                      </p:cNvPicPr>
                      <p:nvPr/>
                    </p:nvPicPr>
                    <p:blipFill>
                      <a:blip r:embed="rId9"/>
                      <a:srcRect/>
                      <a:stretch>
                        <a:fillRect/>
                      </a:stretch>
                    </p:blipFill>
                    <p:spPr bwMode="auto">
                      <a:xfrm>
                        <a:off x="4191000" y="4502150"/>
                        <a:ext cx="149168" cy="1809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0758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ssolve">
                                      <p:cBhvr>
                                        <p:cTn id="13" dur="500"/>
                                        <p:tgtEl>
                                          <p:spTgt spid="10"/>
                                        </p:tgtEl>
                                      </p:cBhvr>
                                    </p:animEffect>
                                  </p:childTnLst>
                                </p:cTn>
                              </p:par>
                              <p:par>
                                <p:cTn id="14" presetID="9"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dissolve">
                                      <p:cBhvr>
                                        <p:cTn id="24" dur="500"/>
                                        <p:tgtEl>
                                          <p:spTgt spid="50"/>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dissolve">
                                      <p:cBhvr>
                                        <p:cTn id="29" dur="500"/>
                                        <p:tgtEl>
                                          <p:spTgt spid="51"/>
                                        </p:tgtEl>
                                      </p:cBhvr>
                                    </p:animEffect>
                                  </p:childTnLst>
                                </p:cTn>
                              </p:par>
                              <p:par>
                                <p:cTn id="30" presetID="9"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ssolve">
                                      <p:cBhvr>
                                        <p:cTn id="35" dur="500"/>
                                        <p:tgtEl>
                                          <p:spTgt spid="14"/>
                                        </p:tgtEl>
                                      </p:cBhvr>
                                    </p:animEffect>
                                  </p:childTnLst>
                                </p:cTn>
                              </p:par>
                              <p:par>
                                <p:cTn id="36" presetID="9"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ssolv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17.)</a:t>
            </a:r>
          </a:p>
        </p:txBody>
      </p:sp>
      <p:sp>
        <p:nvSpPr>
          <p:cNvPr id="18" name="Text Box 56"/>
          <p:cNvSpPr txBox="1">
            <a:spLocks/>
          </p:cNvSpPr>
          <p:nvPr/>
        </p:nvSpPr>
        <p:spPr bwMode="auto">
          <a:xfrm>
            <a:off x="265208" y="414689"/>
            <a:ext cx="744369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treating the kids as point masses moving with velocity “v”:</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nvGraphicFramePr>
        <p:xfrm>
          <a:off x="644525" y="1166813"/>
          <a:ext cx="7781925" cy="3349625"/>
        </p:xfrm>
        <a:graphic>
          <a:graphicData uri="http://schemas.openxmlformats.org/presentationml/2006/ole">
            <mc:AlternateContent xmlns:mc="http://schemas.openxmlformats.org/markup-compatibility/2006">
              <mc:Choice xmlns:v="urn:schemas-microsoft-com:vml" Requires="v">
                <p:oleObj spid="_x0000_s24609" name="Equation" r:id="rId4" imgW="4978400" imgH="2133600" progId="Equation.DSMT4">
                  <p:embed/>
                </p:oleObj>
              </mc:Choice>
              <mc:Fallback>
                <p:oleObj name="Equation" r:id="rId4" imgW="4978400" imgH="2133600" progId="Equation.DSMT4">
                  <p:embed/>
                  <p:pic>
                    <p:nvPicPr>
                      <p:cNvPr id="30" name="Object 2"/>
                      <p:cNvPicPr>
                        <a:picLocks noChangeAspect="1" noChangeArrowheads="1"/>
                      </p:cNvPicPr>
                      <p:nvPr/>
                    </p:nvPicPr>
                    <p:blipFill>
                      <a:blip r:embed="rId5"/>
                      <a:srcRect/>
                      <a:stretch>
                        <a:fillRect/>
                      </a:stretch>
                    </p:blipFill>
                    <p:spPr bwMode="auto">
                      <a:xfrm>
                        <a:off x="644525" y="1166813"/>
                        <a:ext cx="7781925" cy="3349625"/>
                      </a:xfrm>
                      <a:prstGeom prst="rect">
                        <a:avLst/>
                      </a:prstGeom>
                      <a:noFill/>
                      <a:ln>
                        <a:noFill/>
                      </a:ln>
                      <a:effectLst/>
                    </p:spPr>
                  </p:pic>
                </p:oleObj>
              </mc:Fallback>
            </mc:AlternateContent>
          </a:graphicData>
        </a:graphic>
      </p:graphicFrame>
      <p:sp>
        <p:nvSpPr>
          <p:cNvPr id="9" name="Text Box 56"/>
          <p:cNvSpPr txBox="1">
            <a:spLocks/>
          </p:cNvSpPr>
          <p:nvPr/>
        </p:nvSpPr>
        <p:spPr bwMode="auto">
          <a:xfrm>
            <a:off x="265208" y="4961289"/>
            <a:ext cx="856129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Same solution</a:t>
            </a:r>
            <a:r>
              <a:rPr lang="en-US" sz="2000" dirty="0">
                <a:solidFill>
                  <a:schemeClr val="tx1"/>
                </a:solidFill>
                <a:latin typeface="Times New Roman"/>
                <a:cs typeface="Times New Roman"/>
              </a:rPr>
              <a:t> either way.  What’s important is the set-up, not all the nasty math.</a:t>
            </a:r>
            <a:endParaRPr lang="en-US" sz="2000" dirty="0">
              <a:solidFill>
                <a:srgbClr val="0000FF"/>
              </a:solidFill>
              <a:latin typeface="Times New Roman"/>
              <a:cs typeface="Times New Roman"/>
            </a:endParaRPr>
          </a:p>
        </p:txBody>
      </p:sp>
      <p:cxnSp>
        <p:nvCxnSpPr>
          <p:cNvPr id="31" name="Straight Connector 30"/>
          <p:cNvCxnSpPr/>
          <p:nvPr/>
        </p:nvCxnSpPr>
        <p:spPr>
          <a:xfrm flipV="1">
            <a:off x="13716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19050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28575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045200" y="28829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7175500" y="30353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7416800" y="3035300"/>
            <a:ext cx="114300"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3073400" y="3035300"/>
            <a:ext cx="114300"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7708900" y="3187700"/>
            <a:ext cx="266700" cy="304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072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dissolve">
                                      <p:cBhvr>
                                        <p:cTn id="13" dur="500"/>
                                        <p:tgtEl>
                                          <p:spTgt spid="32"/>
                                        </p:tgtEl>
                                      </p:cBhvr>
                                    </p:animEffect>
                                  </p:childTnLst>
                                </p:cTn>
                              </p:par>
                              <p:par>
                                <p:cTn id="14" presetID="9"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dissolve">
                                      <p:cBhvr>
                                        <p:cTn id="16" dur="500"/>
                                        <p:tgtEl>
                                          <p:spTgt spid="33"/>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par>
                                <p:cTn id="23" presetID="9"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868"/>
            <a:ext cx="8229600" cy="1143000"/>
          </a:xfrm>
        </p:spPr>
        <p:txBody>
          <a:bodyPr/>
          <a:lstStyle/>
          <a:p>
            <a:r>
              <a:rPr lang="en-US" dirty="0"/>
              <a:t>MGR example </a:t>
            </a:r>
            <a:r>
              <a:rPr lang="mr-IN" dirty="0"/>
              <a:t>–</a:t>
            </a:r>
            <a:r>
              <a:rPr lang="en-US" dirty="0"/>
              <a:t> with a twist!</a:t>
            </a:r>
          </a:p>
        </p:txBody>
      </p:sp>
      <p:sp>
        <p:nvSpPr>
          <p:cNvPr id="9" name="Text Box 24"/>
          <p:cNvSpPr txBox="1">
            <a:spLocks/>
          </p:cNvSpPr>
          <p:nvPr/>
        </p:nvSpPr>
        <p:spPr bwMode="auto">
          <a:xfrm>
            <a:off x="279209" y="1036139"/>
            <a:ext cx="873888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A child </a:t>
            </a:r>
            <a:r>
              <a:rPr lang="en-US" altLang="en-US" sz="2000" dirty="0">
                <a:latin typeface="+mj-lt"/>
                <a:ea typeface="Palatino Linotype" charset="0"/>
                <a:cs typeface="Palatino Linotype" charset="0"/>
              </a:rPr>
              <a:t>of </a:t>
            </a:r>
            <a:r>
              <a:rPr lang="en-US" altLang="en-US" sz="2000" dirty="0">
                <a:solidFill>
                  <a:srgbClr val="2047C2"/>
                </a:solidFill>
                <a:latin typeface="+mj-lt"/>
                <a:ea typeface="Palatino Linotype" charset="0"/>
                <a:cs typeface="Palatino Linotype" charset="0"/>
              </a:rPr>
              <a:t>mass</a:t>
            </a:r>
            <a:r>
              <a:rPr lang="en-US" altLang="en-US" sz="2000" dirty="0">
                <a:latin typeface="+mj-lt"/>
                <a:ea typeface="Palatino Linotype" charset="0"/>
                <a:cs typeface="Palatino Linotype" charset="0"/>
              </a:rPr>
              <a:t> </a:t>
            </a:r>
            <a:r>
              <a:rPr lang="en-US" altLang="ja-JP" sz="2000" dirty="0">
                <a:solidFill>
                  <a:srgbClr val="FF0000"/>
                </a:solidFill>
                <a:latin typeface="+mj-lt"/>
                <a:ea typeface="Palatino Linotype" charset="0"/>
                <a:cs typeface="Palatino Linotype" charset="0"/>
              </a:rPr>
              <a:t>m</a:t>
            </a:r>
            <a:r>
              <a:rPr lang="en-US" altLang="ja-JP" sz="2000" dirty="0">
                <a:latin typeface="+mj-lt"/>
                <a:ea typeface="Palatino Linotype" charset="0"/>
                <a:cs typeface="Palatino Linotype" charset="0"/>
              </a:rPr>
              <a:t> runs with </a:t>
            </a:r>
            <a:r>
              <a:rPr lang="en-US" altLang="ja-JP" sz="2000" dirty="0">
                <a:solidFill>
                  <a:srgbClr val="2047C2"/>
                </a:solidFill>
                <a:latin typeface="+mj-lt"/>
                <a:ea typeface="Palatino Linotype" charset="0"/>
                <a:cs typeface="Palatino Linotype" charset="0"/>
              </a:rPr>
              <a:t>velocity</a:t>
            </a:r>
            <a:r>
              <a:rPr lang="en-US" altLang="ja-JP" sz="2000" dirty="0">
                <a:latin typeface="+mj-lt"/>
                <a:ea typeface="Palatino Linotype" charset="0"/>
                <a:cs typeface="Palatino Linotype" charset="0"/>
              </a:rPr>
              <a:t> </a:t>
            </a:r>
            <a:r>
              <a:rPr lang="en-US" altLang="ja-JP" sz="2000" dirty="0">
                <a:solidFill>
                  <a:srgbClr val="FF0000"/>
                </a:solidFill>
                <a:latin typeface="+mj-lt"/>
                <a:ea typeface="Palatino Linotype" charset="0"/>
                <a:cs typeface="Palatino Linotype" charset="0"/>
              </a:rPr>
              <a:t>v</a:t>
            </a:r>
            <a:r>
              <a:rPr lang="en-US" altLang="ja-JP" sz="2000" baseline="-25000" dirty="0">
                <a:solidFill>
                  <a:srgbClr val="FF0000"/>
                </a:solidFill>
                <a:latin typeface="+mj-lt"/>
                <a:ea typeface="Palatino Linotype" charset="0"/>
                <a:cs typeface="Palatino Linotype" charset="0"/>
              </a:rPr>
              <a:t>i</a:t>
            </a:r>
            <a:r>
              <a:rPr lang="en-US" altLang="ja-JP" sz="2000" dirty="0">
                <a:latin typeface="+mj-lt"/>
                <a:ea typeface="Palatino Linotype" charset="0"/>
                <a:cs typeface="Palatino Linotype" charset="0"/>
              </a:rPr>
              <a:t> </a:t>
            </a:r>
            <a:r>
              <a:rPr lang="en-US" altLang="ja-JP" sz="2000" dirty="0">
                <a:solidFill>
                  <a:srgbClr val="2047C2"/>
                </a:solidFill>
                <a:latin typeface="+mj-lt"/>
                <a:ea typeface="Palatino Linotype" charset="0"/>
                <a:cs typeface="Palatino Linotype" charset="0"/>
              </a:rPr>
              <a:t>tangent to a stationary merry-go-round</a:t>
            </a:r>
            <a:r>
              <a:rPr lang="en-US" altLang="ja-JP" sz="2000" dirty="0">
                <a:latin typeface="+mj-lt"/>
                <a:ea typeface="Palatino Linotype" charset="0"/>
                <a:cs typeface="Palatino Linotype" charset="0"/>
              </a:rPr>
              <a:t> and jumps onto it.  The </a:t>
            </a:r>
            <a:r>
              <a:rPr lang="en-US" altLang="ja-JP" sz="2000" dirty="0">
                <a:solidFill>
                  <a:srgbClr val="2047C2"/>
                </a:solidFill>
                <a:latin typeface="+mj-lt"/>
                <a:ea typeface="Palatino Linotype" charset="0"/>
                <a:cs typeface="Palatino Linotype" charset="0"/>
              </a:rPr>
              <a:t>merry-go-round</a:t>
            </a:r>
            <a:r>
              <a:rPr lang="ja-JP" altLang="en-US" sz="2000" dirty="0">
                <a:solidFill>
                  <a:srgbClr val="2047C2"/>
                </a:solidFill>
                <a:latin typeface="+mj-lt"/>
                <a:ea typeface="Palatino Linotype" charset="0"/>
                <a:cs typeface="Palatino Linotype" charset="0"/>
              </a:rPr>
              <a:t>’</a:t>
            </a:r>
            <a:r>
              <a:rPr lang="en-US" altLang="ja-JP" sz="2000" dirty="0">
                <a:solidFill>
                  <a:srgbClr val="2047C2"/>
                </a:solidFill>
                <a:latin typeface="+mj-lt"/>
                <a:ea typeface="Palatino Linotype" charset="0"/>
                <a:cs typeface="Palatino Linotype" charset="0"/>
              </a:rPr>
              <a:t>s mass </a:t>
            </a:r>
            <a:r>
              <a:rPr lang="en-US" altLang="ja-JP" sz="2000" dirty="0">
                <a:latin typeface="+mj-lt"/>
                <a:ea typeface="Palatino Linotype" charset="0"/>
                <a:cs typeface="Palatino Linotype" charset="0"/>
              </a:rPr>
              <a:t>is </a:t>
            </a:r>
            <a:r>
              <a:rPr lang="en-US" altLang="ja-JP" sz="2000" dirty="0">
                <a:solidFill>
                  <a:srgbClr val="FF0000"/>
                </a:solidFill>
                <a:latin typeface="+mj-lt"/>
                <a:ea typeface="Palatino Linotype" charset="0"/>
                <a:cs typeface="Palatino Linotype" charset="0"/>
              </a:rPr>
              <a:t>M</a:t>
            </a:r>
            <a:r>
              <a:rPr lang="en-US" altLang="ja-JP" sz="2000" dirty="0">
                <a:latin typeface="+mj-lt"/>
                <a:ea typeface="Palatino Linotype" charset="0"/>
                <a:cs typeface="Palatino Linotype" charset="0"/>
              </a:rPr>
              <a:t>, </a:t>
            </a:r>
            <a:r>
              <a:rPr lang="en-US" altLang="ja-JP" sz="2000" dirty="0">
                <a:solidFill>
                  <a:srgbClr val="2047C2"/>
                </a:solidFill>
                <a:latin typeface="+mj-lt"/>
                <a:ea typeface="Palatino Linotype" charset="0"/>
                <a:cs typeface="Palatino Linotype" charset="0"/>
              </a:rPr>
              <a:t>radius</a:t>
            </a:r>
            <a:r>
              <a:rPr lang="en-US" altLang="ja-JP" sz="2000" dirty="0">
                <a:latin typeface="+mj-lt"/>
                <a:ea typeface="Palatino Linotype" charset="0"/>
                <a:cs typeface="Palatino Linotype" charset="0"/>
              </a:rPr>
              <a:t> </a:t>
            </a:r>
            <a:r>
              <a:rPr lang="en-US" altLang="ja-JP" sz="2000" dirty="0">
                <a:solidFill>
                  <a:srgbClr val="FF0000"/>
                </a:solidFill>
                <a:latin typeface="+mj-lt"/>
                <a:ea typeface="Palatino Linotype" charset="0"/>
                <a:cs typeface="Palatino Linotype" charset="0"/>
              </a:rPr>
              <a:t>R</a:t>
            </a:r>
            <a:r>
              <a:rPr lang="en-US" altLang="ja-JP" sz="2000" dirty="0">
                <a:latin typeface="+mj-lt"/>
                <a:ea typeface="Palatino Linotype" charset="0"/>
                <a:cs typeface="Palatino Linotype" charset="0"/>
              </a:rPr>
              <a:t> and </a:t>
            </a:r>
            <a:r>
              <a:rPr lang="en-US" altLang="ja-JP" sz="2000" dirty="0">
                <a:solidFill>
                  <a:srgbClr val="2047C2"/>
                </a:solidFill>
                <a:latin typeface="+mj-lt"/>
                <a:ea typeface="Palatino Linotype" charset="0"/>
                <a:cs typeface="Palatino Linotype" charset="0"/>
              </a:rPr>
              <a:t>moment of inertia</a:t>
            </a:r>
            <a:r>
              <a:rPr lang="en-US" altLang="ja-JP" sz="2000" dirty="0">
                <a:latin typeface="+mj-lt"/>
                <a:ea typeface="Palatino Linotype" charset="0"/>
                <a:cs typeface="Palatino Linotype" charset="0"/>
              </a:rPr>
              <a:t> </a:t>
            </a:r>
            <a:r>
              <a:rPr lang="en-US" altLang="ja-JP" sz="2000" dirty="0">
                <a:solidFill>
                  <a:srgbClr val="FF0000"/>
                </a:solidFill>
                <a:latin typeface="+mj-lt"/>
                <a:ea typeface="Palatino Linotype" charset="0"/>
                <a:cs typeface="Palatino Linotype" charset="0"/>
              </a:rPr>
              <a:t>½ MR</a:t>
            </a:r>
            <a:r>
              <a:rPr lang="en-US" altLang="ja-JP" sz="2000" baseline="30000" dirty="0">
                <a:solidFill>
                  <a:srgbClr val="FF0000"/>
                </a:solidFill>
                <a:latin typeface="+mj-lt"/>
                <a:ea typeface="Palatino Linotype" charset="0"/>
                <a:cs typeface="Palatino Linotype" charset="0"/>
              </a:rPr>
              <a:t>2</a:t>
            </a:r>
            <a:r>
              <a:rPr lang="en-US" altLang="ja-JP" sz="2000" dirty="0">
                <a:solidFill>
                  <a:srgbClr val="FF0000"/>
                </a:solidFill>
                <a:latin typeface="+mj-lt"/>
                <a:ea typeface="Palatino Linotype" charset="0"/>
                <a:cs typeface="Palatino Linotype" charset="0"/>
              </a:rPr>
              <a:t> </a:t>
            </a:r>
            <a:r>
              <a:rPr lang="en-US" altLang="ja-JP" sz="2000" dirty="0">
                <a:latin typeface="+mj-lt"/>
                <a:ea typeface="Palatino Linotype" charset="0"/>
                <a:cs typeface="Palatino Linotype" charset="0"/>
              </a:rPr>
              <a:t>. </a:t>
            </a:r>
            <a:endParaRPr lang="en-US" altLang="en-US" sz="2000" dirty="0">
              <a:latin typeface="+mj-lt"/>
              <a:ea typeface="Palatino Linotype" charset="0"/>
              <a:cs typeface="Palatino Linotype" charset="0"/>
            </a:endParaRPr>
          </a:p>
        </p:txBody>
      </p:sp>
      <p:sp>
        <p:nvSpPr>
          <p:cNvPr id="12" name="Text Box 12"/>
          <p:cNvSpPr txBox="1">
            <a:spLocks/>
          </p:cNvSpPr>
          <p:nvPr/>
        </p:nvSpPr>
        <p:spPr bwMode="auto">
          <a:xfrm>
            <a:off x="2672995" y="3977173"/>
            <a:ext cx="182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400" dirty="0">
                <a:solidFill>
                  <a:schemeClr val="tx1"/>
                </a:solidFill>
                <a:latin typeface="Palatino Linotype" charset="0"/>
                <a:ea typeface="Palatino Linotype" charset="0"/>
                <a:cs typeface="Palatino Linotype" charset="0"/>
              </a:rPr>
              <a:t>before jump</a:t>
            </a:r>
          </a:p>
        </p:txBody>
      </p:sp>
      <p:sp>
        <p:nvSpPr>
          <p:cNvPr id="13" name="Text Box 13"/>
          <p:cNvSpPr txBox="1">
            <a:spLocks/>
          </p:cNvSpPr>
          <p:nvPr/>
        </p:nvSpPr>
        <p:spPr bwMode="auto">
          <a:xfrm>
            <a:off x="5756544" y="3977172"/>
            <a:ext cx="1676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400">
                <a:solidFill>
                  <a:schemeClr val="tx1"/>
                </a:solidFill>
                <a:latin typeface="Palatino Linotype" charset="0"/>
                <a:ea typeface="Palatino Linotype" charset="0"/>
                <a:cs typeface="Palatino Linotype" charset="0"/>
              </a:rPr>
              <a:t>after jump</a:t>
            </a:r>
          </a:p>
        </p:txBody>
      </p:sp>
      <p:grpSp>
        <p:nvGrpSpPr>
          <p:cNvPr id="25" name="Group 24"/>
          <p:cNvGrpSpPr>
            <a:grpSpLocks noChangeAspect="1"/>
          </p:cNvGrpSpPr>
          <p:nvPr/>
        </p:nvGrpSpPr>
        <p:grpSpPr>
          <a:xfrm>
            <a:off x="2326439" y="4366833"/>
            <a:ext cx="2175356" cy="2032000"/>
            <a:chOff x="990600" y="2743200"/>
            <a:chExt cx="3589338" cy="3352800"/>
          </a:xfrm>
        </p:grpSpPr>
        <p:graphicFrame>
          <p:nvGraphicFramePr>
            <p:cNvPr id="10" name="Object 2"/>
            <p:cNvGraphicFramePr>
              <a:graphicFrameLocks noChangeAspect="1"/>
            </p:cNvGraphicFramePr>
            <p:nvPr/>
          </p:nvGraphicFramePr>
          <p:xfrm>
            <a:off x="4191000" y="5334000"/>
            <a:ext cx="388938" cy="204788"/>
          </p:xfrm>
          <a:graphic>
            <a:graphicData uri="http://schemas.openxmlformats.org/presentationml/2006/ole">
              <mc:AlternateContent xmlns:mc="http://schemas.openxmlformats.org/markup-compatibility/2006">
                <mc:Choice xmlns:v="urn:schemas-microsoft-com:vml" Requires="v">
                  <p:oleObj spid="_x0000_s8271" name="Equation" r:id="rId3" imgW="241300" imgH="127000" progId="Equation.DSMT4">
                    <p:embed/>
                  </p:oleObj>
                </mc:Choice>
                <mc:Fallback>
                  <p:oleObj name="Equation" r:id="rId3" imgW="241300" imgH="127000" progId="Equation.DSMT4">
                    <p:embed/>
                    <p:pic>
                      <p:nvPicPr>
                        <p:cNvPr id="1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5334000"/>
                          <a:ext cx="388938" cy="204788"/>
                        </a:xfrm>
                        <a:prstGeom prst="rect">
                          <a:avLst/>
                        </a:prstGeom>
                        <a:noFill/>
                        <a:ln>
                          <a:noFill/>
                        </a:ln>
                        <a:effectLst/>
                      </p:spPr>
                    </p:pic>
                  </p:oleObj>
                </mc:Fallback>
              </mc:AlternateContent>
            </a:graphicData>
          </a:graphic>
        </p:graphicFrame>
        <p:sp>
          <p:nvSpPr>
            <p:cNvPr id="11" name="Oval 11"/>
            <p:cNvSpPr>
              <a:spLocks/>
            </p:cNvSpPr>
            <p:nvPr/>
          </p:nvSpPr>
          <p:spPr bwMode="auto">
            <a:xfrm>
              <a:off x="990600" y="2743200"/>
              <a:ext cx="3124200" cy="3124200"/>
            </a:xfrm>
            <a:prstGeom prst="ellipse">
              <a:avLst/>
            </a:prstGeom>
            <a:solidFill>
              <a:srgbClr val="50FF14"/>
            </a:solidFill>
            <a:ln w="25400">
              <a:solidFill>
                <a:srgbClr val="000000"/>
              </a:solidFill>
              <a:round/>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4" name="AutoShape 15"/>
            <p:cNvSpPr>
              <a:spLocks/>
            </p:cNvSpPr>
            <p:nvPr/>
          </p:nvSpPr>
          <p:spPr bwMode="auto">
            <a:xfrm>
              <a:off x="3886200" y="5791200"/>
              <a:ext cx="304800" cy="304800"/>
            </a:xfrm>
            <a:prstGeom prst="octagon">
              <a:avLst>
                <a:gd name="adj" fmla="val 29287"/>
              </a:avLst>
            </a:prstGeom>
            <a:solidFill>
              <a:srgbClr val="FF180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5" name="Line 16"/>
            <p:cNvSpPr>
              <a:spLocks noChangeShapeType="1"/>
            </p:cNvSpPr>
            <p:nvPr/>
          </p:nvSpPr>
          <p:spPr bwMode="auto">
            <a:xfrm flipV="1">
              <a:off x="4038600" y="4953000"/>
              <a:ext cx="0" cy="838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6" name="Group 25"/>
          <p:cNvGrpSpPr>
            <a:grpSpLocks noChangeAspect="1"/>
          </p:cNvGrpSpPr>
          <p:nvPr/>
        </p:nvGrpSpPr>
        <p:grpSpPr>
          <a:xfrm>
            <a:off x="5323940" y="4311313"/>
            <a:ext cx="2003960" cy="2052837"/>
            <a:chOff x="5638800" y="2667000"/>
            <a:chExt cx="3124200" cy="3200400"/>
          </a:xfrm>
        </p:grpSpPr>
        <p:sp>
          <p:nvSpPr>
            <p:cNvPr id="16" name="Oval 17"/>
            <p:cNvSpPr>
              <a:spLocks/>
            </p:cNvSpPr>
            <p:nvPr/>
          </p:nvSpPr>
          <p:spPr bwMode="auto">
            <a:xfrm>
              <a:off x="5638800" y="2743200"/>
              <a:ext cx="3124200" cy="3124200"/>
            </a:xfrm>
            <a:prstGeom prst="ellipse">
              <a:avLst/>
            </a:prstGeom>
            <a:solidFill>
              <a:srgbClr val="50FF14"/>
            </a:solidFill>
            <a:ln w="25400">
              <a:solidFill>
                <a:srgbClr val="000000"/>
              </a:solidFill>
              <a:round/>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7" name="AutoShape 18"/>
            <p:cNvSpPr>
              <a:spLocks/>
            </p:cNvSpPr>
            <p:nvPr/>
          </p:nvSpPr>
          <p:spPr bwMode="auto">
            <a:xfrm>
              <a:off x="8229600" y="3429000"/>
              <a:ext cx="304800" cy="304800"/>
            </a:xfrm>
            <a:prstGeom prst="octagon">
              <a:avLst>
                <a:gd name="adj" fmla="val 29287"/>
              </a:avLst>
            </a:prstGeom>
            <a:solidFill>
              <a:srgbClr val="FF180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8" name="Line 20"/>
            <p:cNvSpPr>
              <a:spLocks noChangeShapeType="1"/>
            </p:cNvSpPr>
            <p:nvPr/>
          </p:nvSpPr>
          <p:spPr bwMode="auto">
            <a:xfrm flipH="1" flipV="1">
              <a:off x="7620000" y="2667000"/>
              <a:ext cx="609600" cy="6858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 name="Oval 21"/>
            <p:cNvSpPr>
              <a:spLocks/>
            </p:cNvSpPr>
            <p:nvPr/>
          </p:nvSpPr>
          <p:spPr bwMode="auto">
            <a:xfrm>
              <a:off x="6858000" y="3962400"/>
              <a:ext cx="762000" cy="7620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20" name="Line 22"/>
            <p:cNvSpPr>
              <a:spLocks noChangeShapeType="1"/>
            </p:cNvSpPr>
            <p:nvPr/>
          </p:nvSpPr>
          <p:spPr bwMode="auto">
            <a:xfrm>
              <a:off x="7315200" y="3962400"/>
              <a:ext cx="152400" cy="228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23"/>
            <p:cNvSpPr>
              <a:spLocks noChangeShapeType="1"/>
            </p:cNvSpPr>
            <p:nvPr/>
          </p:nvSpPr>
          <p:spPr bwMode="auto">
            <a:xfrm>
              <a:off x="7315200" y="3962400"/>
              <a:ext cx="304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2" name="Object 3"/>
            <p:cNvGraphicFramePr>
              <a:graphicFrameLocks noChangeAspect="1"/>
            </p:cNvGraphicFramePr>
            <p:nvPr/>
          </p:nvGraphicFramePr>
          <p:xfrm>
            <a:off x="7391400" y="3697288"/>
            <a:ext cx="246063" cy="225425"/>
          </p:xfrm>
          <a:graphic>
            <a:graphicData uri="http://schemas.openxmlformats.org/presentationml/2006/ole">
              <mc:AlternateContent xmlns:mc="http://schemas.openxmlformats.org/markup-compatibility/2006">
                <mc:Choice xmlns:v="urn:schemas-microsoft-com:vml" Requires="v">
                  <p:oleObj spid="_x0000_s8272" name="Equation" r:id="rId5" imgW="152400" imgH="139700" progId="Equation.DSMT4">
                    <p:embed/>
                  </p:oleObj>
                </mc:Choice>
                <mc:Fallback>
                  <p:oleObj name="Equation" r:id="rId5" imgW="152400" imgH="139700" progId="Equation.DSMT4">
                    <p:embed/>
                    <p:pic>
                      <p:nvPicPr>
                        <p:cNvPr id="22"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3697288"/>
                          <a:ext cx="246063" cy="225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24" name="Text Box 26"/>
          <p:cNvSpPr txBox="1">
            <a:spLocks/>
          </p:cNvSpPr>
          <p:nvPr/>
        </p:nvSpPr>
        <p:spPr bwMode="auto">
          <a:xfrm>
            <a:off x="1195684" y="6106399"/>
            <a:ext cx="23241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400">
                <a:latin typeface="Palatino Linotype" charset="0"/>
                <a:ea typeface="Palatino Linotype" charset="0"/>
                <a:cs typeface="Palatino Linotype" charset="0"/>
              </a:rPr>
              <a:t>MGR initially at rest</a:t>
            </a:r>
          </a:p>
        </p:txBody>
      </p:sp>
      <p:sp>
        <p:nvSpPr>
          <p:cNvPr id="27" name="Text Box 27"/>
          <p:cNvSpPr txBox="1">
            <a:spLocks/>
          </p:cNvSpPr>
          <p:nvPr/>
        </p:nvSpPr>
        <p:spPr bwMode="auto">
          <a:xfrm>
            <a:off x="592084" y="1990467"/>
            <a:ext cx="758370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a.) Are there </a:t>
            </a:r>
            <a:r>
              <a:rPr lang="en-US" altLang="en-US" sz="1800" dirty="0">
                <a:latin typeface="+mj-lt"/>
                <a:ea typeface="Palatino Linotype" charset="0"/>
                <a:cs typeface="Palatino Linotype" charset="0"/>
              </a:rPr>
              <a:t>any torques acting on the system?  If so, where do they happen? Are they internal or external?</a:t>
            </a:r>
          </a:p>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b.) Is momentum conserved </a:t>
            </a:r>
            <a:r>
              <a:rPr lang="en-US" altLang="en-US" sz="1800" dirty="0">
                <a:latin typeface="+mj-lt"/>
                <a:ea typeface="Palatino Linotype" charset="0"/>
                <a:cs typeface="Palatino Linotype" charset="0"/>
              </a:rPr>
              <a:t>in the system?</a:t>
            </a:r>
          </a:p>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c.) Is energy conserved </a:t>
            </a:r>
            <a:r>
              <a:rPr lang="en-US" altLang="en-US" sz="1800" dirty="0">
                <a:latin typeface="+mj-lt"/>
                <a:ea typeface="Palatino Linotype" charset="0"/>
                <a:cs typeface="Palatino Linotype" charset="0"/>
              </a:rPr>
              <a:t>in the system?</a:t>
            </a:r>
          </a:p>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d.) Is </a:t>
            </a:r>
            <a:r>
              <a:rPr lang="en-US" altLang="en-US" sz="1800" i="1" dirty="0">
                <a:solidFill>
                  <a:srgbClr val="FF0000"/>
                </a:solidFill>
                <a:latin typeface="APPLE CHANCERY" panose="03020702040506060504" pitchFamily="66" charset="-79"/>
                <a:ea typeface="Palatino Linotype" charset="0"/>
                <a:cs typeface="APPLE CHANCERY" panose="03020702040506060504" pitchFamily="66" charset="-79"/>
              </a:rPr>
              <a:t>angular momentum </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conserved </a:t>
            </a:r>
            <a:r>
              <a:rPr lang="en-US" altLang="en-US" sz="1800" dirty="0">
                <a:latin typeface="+mj-lt"/>
                <a:ea typeface="Palatino Linotype" charset="0"/>
                <a:cs typeface="Palatino Linotype" charset="0"/>
              </a:rPr>
              <a:t>in the system?</a:t>
            </a:r>
          </a:p>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e.) What is </a:t>
            </a:r>
            <a:r>
              <a:rPr lang="en-US" altLang="en-US" sz="1800" dirty="0">
                <a:latin typeface="+mj-lt"/>
                <a:ea typeface="Palatino Linotype" charset="0"/>
                <a:cs typeface="Palatino Linotype" charset="0"/>
              </a:rPr>
              <a:t>the </a:t>
            </a:r>
            <a:r>
              <a:rPr lang="en-US" altLang="en-US" sz="1800" dirty="0">
                <a:solidFill>
                  <a:srgbClr val="2047C2"/>
                </a:solidFill>
                <a:latin typeface="+mj-lt"/>
                <a:ea typeface="Palatino Linotype" charset="0"/>
                <a:cs typeface="Palatino Linotype" charset="0"/>
              </a:rPr>
              <a:t>final angular velocity </a:t>
            </a:r>
            <a:r>
              <a:rPr lang="en-US" altLang="en-US" sz="1800" dirty="0">
                <a:latin typeface="+mj-lt"/>
                <a:ea typeface="Palatino Linotype" charset="0"/>
                <a:cs typeface="Palatino Linotype" charset="0"/>
              </a:rPr>
              <a:t>of the merry go round?</a:t>
            </a:r>
          </a:p>
        </p:txBody>
      </p:sp>
      <p:sp>
        <p:nvSpPr>
          <p:cNvPr id="23" name="TextBox 22">
            <a:extLst>
              <a:ext uri="{FF2B5EF4-FFF2-40B4-BE49-F238E27FC236}">
                <a16:creationId xmlns:a16="http://schemas.microsoft.com/office/drawing/2014/main" id="{F24AF1BC-5CCA-1F48-AFDA-316296B2FF99}"/>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18.)</a:t>
            </a:r>
          </a:p>
        </p:txBody>
      </p:sp>
    </p:spTree>
    <p:extLst>
      <p:ext uri="{BB962C8B-B14F-4D97-AF65-F5344CB8AC3E}">
        <p14:creationId xmlns:p14="http://schemas.microsoft.com/office/powerpoint/2010/main" val="413213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MGR with a twist (</a:t>
            </a:r>
            <a:r>
              <a:rPr lang="en-US" dirty="0" err="1"/>
              <a:t>con’t</a:t>
            </a:r>
            <a:r>
              <a:rPr lang="en-US" dirty="0"/>
              <a:t>.)!</a:t>
            </a:r>
          </a:p>
        </p:txBody>
      </p:sp>
      <p:sp>
        <p:nvSpPr>
          <p:cNvPr id="4" name="Text Box 27"/>
          <p:cNvSpPr txBox="1">
            <a:spLocks/>
          </p:cNvSpPr>
          <p:nvPr/>
        </p:nvSpPr>
        <p:spPr bwMode="auto">
          <a:xfrm>
            <a:off x="376177" y="979671"/>
            <a:ext cx="859999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a.) Are there </a:t>
            </a:r>
            <a:r>
              <a:rPr lang="en-US" altLang="en-US" sz="2000" dirty="0">
                <a:latin typeface="+mj-lt"/>
                <a:ea typeface="Palatino Linotype" charset="0"/>
                <a:cs typeface="Palatino Linotype" charset="0"/>
              </a:rPr>
              <a:t>any torques acting on the system?  If so, where do they happen? Are they internal or external?</a:t>
            </a:r>
          </a:p>
        </p:txBody>
      </p:sp>
      <p:sp>
        <p:nvSpPr>
          <p:cNvPr id="5" name="TextBox 4"/>
          <p:cNvSpPr txBox="1"/>
          <p:nvPr/>
        </p:nvSpPr>
        <p:spPr>
          <a:xfrm>
            <a:off x="906684" y="1687557"/>
            <a:ext cx="8028972" cy="923330"/>
          </a:xfrm>
          <a:prstGeom prst="rect">
            <a:avLst/>
          </a:prstGeom>
          <a:noFill/>
        </p:spPr>
        <p:txBody>
          <a:bodyPr wrap="square" rtlCol="0">
            <a:spAutoFit/>
          </a:bodyPr>
          <a:lstStyle/>
          <a:p>
            <a:r>
              <a:rPr lang="en-US" dirty="0">
                <a:solidFill>
                  <a:srgbClr val="2047C2"/>
                </a:solidFill>
                <a:latin typeface="Palatino Linotype" charset="0"/>
                <a:ea typeface="Palatino Linotype" charset="0"/>
                <a:cs typeface="Palatino Linotype" charset="0"/>
              </a:rPr>
              <a:t>There is a torque provided by the kid on the MGR when she jumps on. However, the MGR exerts an equal torque back on the kid, so these are </a:t>
            </a:r>
            <a:r>
              <a:rPr lang="en-US" b="1" dirty="0">
                <a:solidFill>
                  <a:srgbClr val="2047C2"/>
                </a:solidFill>
                <a:latin typeface="Palatino Linotype" charset="0"/>
                <a:ea typeface="Palatino Linotype" charset="0"/>
                <a:cs typeface="Palatino Linotype" charset="0"/>
              </a:rPr>
              <a:t>internal</a:t>
            </a:r>
            <a:r>
              <a:rPr lang="en-US" dirty="0">
                <a:solidFill>
                  <a:srgbClr val="2047C2"/>
                </a:solidFill>
                <a:latin typeface="Palatino Linotype" charset="0"/>
                <a:ea typeface="Palatino Linotype" charset="0"/>
                <a:cs typeface="Palatino Linotype" charset="0"/>
              </a:rPr>
              <a:t> torques. </a:t>
            </a:r>
          </a:p>
        </p:txBody>
      </p:sp>
      <p:sp>
        <p:nvSpPr>
          <p:cNvPr id="6" name="TextBox 5"/>
          <p:cNvSpPr txBox="1"/>
          <p:nvPr/>
        </p:nvSpPr>
        <p:spPr>
          <a:xfrm>
            <a:off x="970185" y="3086519"/>
            <a:ext cx="7884448" cy="646331"/>
          </a:xfrm>
          <a:prstGeom prst="rect">
            <a:avLst/>
          </a:prstGeom>
          <a:noFill/>
        </p:spPr>
        <p:txBody>
          <a:bodyPr wrap="square" rtlCol="0">
            <a:spAutoFit/>
          </a:bodyPr>
          <a:lstStyle/>
          <a:p>
            <a:r>
              <a:rPr lang="en-US" dirty="0">
                <a:solidFill>
                  <a:srgbClr val="2047C2"/>
                </a:solidFill>
                <a:latin typeface="Palatino Linotype" charset="0"/>
                <a:ea typeface="Palatino Linotype" charset="0"/>
                <a:cs typeface="Palatino Linotype" charset="0"/>
              </a:rPr>
              <a:t>No </a:t>
            </a:r>
            <a:r>
              <a:rPr lang="mr-IN" dirty="0">
                <a:solidFill>
                  <a:srgbClr val="2047C2"/>
                </a:solidFill>
                <a:latin typeface="Palatino Linotype" charset="0"/>
                <a:ea typeface="Palatino Linotype" charset="0"/>
                <a:cs typeface="Palatino Linotype" charset="0"/>
              </a:rPr>
              <a:t>–</a:t>
            </a:r>
            <a:r>
              <a:rPr lang="en-US" dirty="0">
                <a:solidFill>
                  <a:srgbClr val="2047C2"/>
                </a:solidFill>
                <a:latin typeface="Palatino Linotype" charset="0"/>
                <a:ea typeface="Palatino Linotype" charset="0"/>
                <a:cs typeface="Palatino Linotype" charset="0"/>
              </a:rPr>
              <a:t> there is an external forces providing an impulse during the collision due to the axle’s interaction with the ground</a:t>
            </a:r>
          </a:p>
        </p:txBody>
      </p:sp>
      <p:sp>
        <p:nvSpPr>
          <p:cNvPr id="7" name="TextBox 6"/>
          <p:cNvSpPr txBox="1"/>
          <p:nvPr/>
        </p:nvSpPr>
        <p:spPr>
          <a:xfrm>
            <a:off x="906684" y="4196865"/>
            <a:ext cx="8028972" cy="369332"/>
          </a:xfrm>
          <a:prstGeom prst="rect">
            <a:avLst/>
          </a:prstGeom>
          <a:noFill/>
        </p:spPr>
        <p:txBody>
          <a:bodyPr wrap="square" rtlCol="0">
            <a:spAutoFit/>
          </a:bodyPr>
          <a:lstStyle/>
          <a:p>
            <a:r>
              <a:rPr lang="en-US" dirty="0">
                <a:solidFill>
                  <a:srgbClr val="2047C2"/>
                </a:solidFill>
                <a:latin typeface="Palatino Linotype" charset="0"/>
                <a:ea typeface="Palatino Linotype" charset="0"/>
                <a:cs typeface="Palatino Linotype" charset="0"/>
              </a:rPr>
              <a:t>No </a:t>
            </a:r>
            <a:r>
              <a:rPr lang="mr-IN" dirty="0">
                <a:solidFill>
                  <a:srgbClr val="2047C2"/>
                </a:solidFill>
                <a:latin typeface="Palatino Linotype" charset="0"/>
                <a:ea typeface="Palatino Linotype" charset="0"/>
                <a:cs typeface="Palatino Linotype" charset="0"/>
              </a:rPr>
              <a:t>–</a:t>
            </a:r>
            <a:r>
              <a:rPr lang="en-US" dirty="0">
                <a:solidFill>
                  <a:srgbClr val="2047C2"/>
                </a:solidFill>
                <a:latin typeface="Palatino Linotype" charset="0"/>
                <a:ea typeface="Palatino Linotype" charset="0"/>
                <a:cs typeface="Palatino Linotype" charset="0"/>
              </a:rPr>
              <a:t> the kid is crashing into the </a:t>
            </a:r>
            <a:r>
              <a:rPr lang="en-US" dirty="0" err="1">
                <a:solidFill>
                  <a:srgbClr val="2047C2"/>
                </a:solidFill>
                <a:latin typeface="Palatino Linotype" charset="0"/>
                <a:ea typeface="Palatino Linotype" charset="0"/>
                <a:cs typeface="Palatino Linotype" charset="0"/>
              </a:rPr>
              <a:t>mgr</a:t>
            </a:r>
            <a:r>
              <a:rPr lang="en-US" dirty="0">
                <a:solidFill>
                  <a:srgbClr val="2047C2"/>
                </a:solidFill>
                <a:latin typeface="Palatino Linotype" charset="0"/>
                <a:ea typeface="Palatino Linotype" charset="0"/>
                <a:cs typeface="Palatino Linotype" charset="0"/>
              </a:rPr>
              <a:t> . . . it’s a perfectly inelastic collision</a:t>
            </a:r>
          </a:p>
        </p:txBody>
      </p:sp>
      <p:sp>
        <p:nvSpPr>
          <p:cNvPr id="8" name="TextBox 7"/>
          <p:cNvSpPr txBox="1"/>
          <p:nvPr/>
        </p:nvSpPr>
        <p:spPr>
          <a:xfrm>
            <a:off x="906684" y="5030212"/>
            <a:ext cx="7947949" cy="1200329"/>
          </a:xfrm>
          <a:prstGeom prst="rect">
            <a:avLst/>
          </a:prstGeom>
          <a:noFill/>
        </p:spPr>
        <p:txBody>
          <a:bodyPr wrap="square" rtlCol="0">
            <a:spAutoFit/>
          </a:bodyPr>
          <a:lstStyle/>
          <a:p>
            <a:r>
              <a:rPr lang="en-US" dirty="0">
                <a:solidFill>
                  <a:srgbClr val="2047C2"/>
                </a:solidFill>
                <a:latin typeface="Palatino Linotype" charset="0"/>
                <a:ea typeface="Palatino Linotype" charset="0"/>
                <a:cs typeface="Palatino Linotype" charset="0"/>
              </a:rPr>
              <a:t>The torques are internal, so theory says yes, but there doesn’t seems to be any rotation and associated angular momentum before the collision, so this is confusing.  How might we reconcile these two seemingly disparate observation? </a:t>
            </a:r>
          </a:p>
        </p:txBody>
      </p:sp>
      <p:sp>
        <p:nvSpPr>
          <p:cNvPr id="3" name="TextBox 2">
            <a:extLst>
              <a:ext uri="{FF2B5EF4-FFF2-40B4-BE49-F238E27FC236}">
                <a16:creationId xmlns:a16="http://schemas.microsoft.com/office/drawing/2014/main" id="{2EE2F41C-6331-7A40-9D14-373BE045F96C}"/>
              </a:ext>
            </a:extLst>
          </p:cNvPr>
          <p:cNvSpPr txBox="1"/>
          <p:nvPr/>
        </p:nvSpPr>
        <p:spPr>
          <a:xfrm>
            <a:off x="335666" y="2693573"/>
            <a:ext cx="4570482" cy="400110"/>
          </a:xfrm>
          <a:prstGeom prst="rect">
            <a:avLst/>
          </a:prstGeom>
          <a:noFill/>
        </p:spPr>
        <p:txBody>
          <a:bodyPr wrap="non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b.) Is momentum conserved </a:t>
            </a:r>
            <a:r>
              <a:rPr lang="en-US" sz="2000" dirty="0">
                <a:latin typeface="Times New Roman" panose="02020603050405020304" pitchFamily="18" charset="0"/>
                <a:cs typeface="Times New Roman" panose="02020603050405020304" pitchFamily="18" charset="0"/>
              </a:rPr>
              <a:t>in the system?</a:t>
            </a:r>
          </a:p>
        </p:txBody>
      </p:sp>
      <p:sp>
        <p:nvSpPr>
          <p:cNvPr id="9" name="TextBox 8">
            <a:extLst>
              <a:ext uri="{FF2B5EF4-FFF2-40B4-BE49-F238E27FC236}">
                <a16:creationId xmlns:a16="http://schemas.microsoft.com/office/drawing/2014/main" id="{C28F0988-3C48-6044-AF28-BF27B5B0F598}"/>
              </a:ext>
            </a:extLst>
          </p:cNvPr>
          <p:cNvSpPr txBox="1"/>
          <p:nvPr/>
        </p:nvSpPr>
        <p:spPr>
          <a:xfrm>
            <a:off x="322966" y="3810927"/>
            <a:ext cx="4097788" cy="400110"/>
          </a:xfrm>
          <a:prstGeom prst="rect">
            <a:avLst/>
          </a:prstGeom>
          <a:noFill/>
        </p:spPr>
        <p:txBody>
          <a:bodyPr wrap="non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c.) Is energy conserved </a:t>
            </a:r>
            <a:r>
              <a:rPr lang="en-US" sz="2000" dirty="0">
                <a:latin typeface="Times New Roman" panose="02020603050405020304" pitchFamily="18" charset="0"/>
                <a:cs typeface="Times New Roman" panose="02020603050405020304" pitchFamily="18" charset="0"/>
              </a:rPr>
              <a:t>in the system?</a:t>
            </a:r>
          </a:p>
        </p:txBody>
      </p:sp>
      <p:sp>
        <p:nvSpPr>
          <p:cNvPr id="10" name="TextBox 9">
            <a:extLst>
              <a:ext uri="{FF2B5EF4-FFF2-40B4-BE49-F238E27FC236}">
                <a16:creationId xmlns:a16="http://schemas.microsoft.com/office/drawing/2014/main" id="{D90AD016-9DFD-AA4C-9528-E92450745190}"/>
              </a:ext>
            </a:extLst>
          </p:cNvPr>
          <p:cNvSpPr txBox="1"/>
          <p:nvPr/>
        </p:nvSpPr>
        <p:spPr>
          <a:xfrm>
            <a:off x="322966" y="4623618"/>
            <a:ext cx="5519460" cy="400110"/>
          </a:xfrm>
          <a:prstGeom prst="rect">
            <a:avLst/>
          </a:prstGeom>
          <a:noFill/>
        </p:spPr>
        <p:txBody>
          <a:bodyPr wrap="non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d.) Is angular momentum conserved </a:t>
            </a:r>
            <a:r>
              <a:rPr lang="en-US" sz="2000" dirty="0">
                <a:latin typeface="Times New Roman" panose="02020603050405020304" pitchFamily="18" charset="0"/>
                <a:cs typeface="Times New Roman" panose="02020603050405020304" pitchFamily="18" charset="0"/>
              </a:rPr>
              <a:t>in the system?</a:t>
            </a:r>
          </a:p>
        </p:txBody>
      </p:sp>
      <p:sp>
        <p:nvSpPr>
          <p:cNvPr id="11" name="TextBox 10">
            <a:extLst>
              <a:ext uri="{FF2B5EF4-FFF2-40B4-BE49-F238E27FC236}">
                <a16:creationId xmlns:a16="http://schemas.microsoft.com/office/drawing/2014/main" id="{84B500D0-2B63-124D-AEC5-73D2F75DC38A}"/>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19.)</a:t>
            </a:r>
          </a:p>
        </p:txBody>
      </p:sp>
    </p:spTree>
    <p:extLst>
      <p:ext uri="{BB962C8B-B14F-4D97-AF65-F5344CB8AC3E}">
        <p14:creationId xmlns:p14="http://schemas.microsoft.com/office/powerpoint/2010/main" val="34041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3"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Object 4"/>
          <p:cNvGraphicFramePr>
            <a:graphicFrameLocks noChangeAspect="1"/>
          </p:cNvGraphicFramePr>
          <p:nvPr/>
        </p:nvGraphicFramePr>
        <p:xfrm>
          <a:off x="5858186" y="5144450"/>
          <a:ext cx="893763" cy="331787"/>
        </p:xfrm>
        <a:graphic>
          <a:graphicData uri="http://schemas.openxmlformats.org/presentationml/2006/ole">
            <mc:AlternateContent xmlns:mc="http://schemas.openxmlformats.org/markup-compatibility/2006">
              <mc:Choice xmlns:v="urn:schemas-microsoft-com:vml" Requires="v">
                <p:oleObj spid="_x0000_s20915" name="Equation" r:id="rId4" imgW="546100" imgH="203200" progId="Equation.DSMT4">
                  <p:embed/>
                </p:oleObj>
              </mc:Choice>
              <mc:Fallback>
                <p:oleObj name="Equation" r:id="rId4" imgW="546100" imgH="203200" progId="Equation.DSMT4">
                  <p:embed/>
                  <p:pic>
                    <p:nvPicPr>
                      <p:cNvPr id="38" name="Object 4"/>
                      <p:cNvPicPr>
                        <a:picLocks noChangeAspect="1" noChangeArrowheads="1"/>
                      </p:cNvPicPr>
                      <p:nvPr/>
                    </p:nvPicPr>
                    <p:blipFill>
                      <a:blip r:embed="rId5"/>
                      <a:srcRect/>
                      <a:stretch>
                        <a:fillRect/>
                      </a:stretch>
                    </p:blipFill>
                    <p:spPr bwMode="auto">
                      <a:xfrm>
                        <a:off x="5858186" y="5144450"/>
                        <a:ext cx="893763" cy="331787"/>
                      </a:xfrm>
                      <a:prstGeom prst="rect">
                        <a:avLst/>
                      </a:prstGeom>
                      <a:noFill/>
                      <a:ln>
                        <a:noFill/>
                      </a:ln>
                      <a:effectLst/>
                    </p:spPr>
                  </p:pic>
                </p:oleObj>
              </mc:Fallback>
            </mc:AlternateContent>
          </a:graphicData>
        </a:graphic>
      </p:graphicFrame>
      <p:graphicFrame>
        <p:nvGraphicFramePr>
          <p:cNvPr id="37" name="Object 4"/>
          <p:cNvGraphicFramePr>
            <a:graphicFrameLocks noChangeAspect="1"/>
          </p:cNvGraphicFramePr>
          <p:nvPr/>
        </p:nvGraphicFramePr>
        <p:xfrm>
          <a:off x="5537730" y="4309052"/>
          <a:ext cx="1806575" cy="931863"/>
        </p:xfrm>
        <a:graphic>
          <a:graphicData uri="http://schemas.openxmlformats.org/presentationml/2006/ole">
            <mc:AlternateContent xmlns:mc="http://schemas.openxmlformats.org/markup-compatibility/2006">
              <mc:Choice xmlns:v="urn:schemas-microsoft-com:vml" Requires="v">
                <p:oleObj spid="_x0000_s20916" name="Equation" r:id="rId6" imgW="1104900" imgH="571500" progId="Equation.DSMT4">
                  <p:embed/>
                </p:oleObj>
              </mc:Choice>
              <mc:Fallback>
                <p:oleObj name="Equation" r:id="rId6" imgW="1104900" imgH="571500" progId="Equation.DSMT4">
                  <p:embed/>
                  <p:pic>
                    <p:nvPicPr>
                      <p:cNvPr id="37" name="Object 4"/>
                      <p:cNvPicPr>
                        <a:picLocks noChangeAspect="1" noChangeArrowheads="1"/>
                      </p:cNvPicPr>
                      <p:nvPr/>
                    </p:nvPicPr>
                    <p:blipFill>
                      <a:blip r:embed="rId7"/>
                      <a:srcRect/>
                      <a:stretch>
                        <a:fillRect/>
                      </a:stretch>
                    </p:blipFill>
                    <p:spPr bwMode="auto">
                      <a:xfrm>
                        <a:off x="5537730" y="4309052"/>
                        <a:ext cx="1806575" cy="931863"/>
                      </a:xfrm>
                      <a:prstGeom prst="rect">
                        <a:avLst/>
                      </a:prstGeom>
                      <a:noFill/>
                      <a:ln>
                        <a:noFill/>
                      </a:ln>
                      <a:effectLst/>
                    </p:spPr>
                  </p:pic>
                </p:oleObj>
              </mc:Fallback>
            </mc:AlternateContent>
          </a:graphicData>
        </a:graphic>
      </p:graphicFrame>
      <p:graphicFrame>
        <p:nvGraphicFramePr>
          <p:cNvPr id="35" name="Object 4"/>
          <p:cNvGraphicFramePr>
            <a:graphicFrameLocks noChangeAspect="1"/>
          </p:cNvGraphicFramePr>
          <p:nvPr/>
        </p:nvGraphicFramePr>
        <p:xfrm>
          <a:off x="1473464" y="5120637"/>
          <a:ext cx="871538" cy="355600"/>
        </p:xfrm>
        <a:graphic>
          <a:graphicData uri="http://schemas.openxmlformats.org/presentationml/2006/ole">
            <mc:AlternateContent xmlns:mc="http://schemas.openxmlformats.org/markup-compatibility/2006">
              <mc:Choice xmlns:v="urn:schemas-microsoft-com:vml" Requires="v">
                <p:oleObj spid="_x0000_s20917" name="Equation" r:id="rId8" imgW="558800" imgH="228600" progId="Equation.DSMT4">
                  <p:embed/>
                </p:oleObj>
              </mc:Choice>
              <mc:Fallback>
                <p:oleObj name="Equation" r:id="rId8" imgW="558800" imgH="228600" progId="Equation.DSMT4">
                  <p:embed/>
                  <p:pic>
                    <p:nvPicPr>
                      <p:cNvPr id="35" name="Object 4"/>
                      <p:cNvPicPr>
                        <a:picLocks noChangeAspect="1" noChangeArrowheads="1"/>
                      </p:cNvPicPr>
                      <p:nvPr/>
                    </p:nvPicPr>
                    <p:blipFill>
                      <a:blip r:embed="rId9"/>
                      <a:srcRect/>
                      <a:stretch>
                        <a:fillRect/>
                      </a:stretch>
                    </p:blipFill>
                    <p:spPr bwMode="auto">
                      <a:xfrm>
                        <a:off x="1473464" y="5120637"/>
                        <a:ext cx="871538" cy="355600"/>
                      </a:xfrm>
                      <a:prstGeom prst="rect">
                        <a:avLst/>
                      </a:prstGeom>
                      <a:noFill/>
                      <a:ln>
                        <a:noFill/>
                      </a:ln>
                      <a:effectLst/>
                    </p:spPr>
                  </p:pic>
                </p:oleObj>
              </mc:Fallback>
            </mc:AlternateContent>
          </a:graphicData>
        </a:graphic>
      </p:graphicFrame>
      <p:graphicFrame>
        <p:nvGraphicFramePr>
          <p:cNvPr id="36" name="Object 4"/>
          <p:cNvGraphicFramePr>
            <a:graphicFrameLocks noChangeAspect="1"/>
          </p:cNvGraphicFramePr>
          <p:nvPr/>
        </p:nvGraphicFramePr>
        <p:xfrm>
          <a:off x="1176321" y="4321752"/>
          <a:ext cx="1662113" cy="890587"/>
        </p:xfrm>
        <a:graphic>
          <a:graphicData uri="http://schemas.openxmlformats.org/presentationml/2006/ole">
            <mc:AlternateContent xmlns:mc="http://schemas.openxmlformats.org/markup-compatibility/2006">
              <mc:Choice xmlns:v="urn:schemas-microsoft-com:vml" Requires="v">
                <p:oleObj spid="_x0000_s20918" name="Equation" r:id="rId10" imgW="1066800" imgH="571500" progId="Equation.DSMT4">
                  <p:embed/>
                </p:oleObj>
              </mc:Choice>
              <mc:Fallback>
                <p:oleObj name="Equation" r:id="rId10" imgW="1066800" imgH="571500" progId="Equation.DSMT4">
                  <p:embed/>
                  <p:pic>
                    <p:nvPicPr>
                      <p:cNvPr id="36" name="Object 4"/>
                      <p:cNvPicPr>
                        <a:picLocks noChangeAspect="1" noChangeArrowheads="1"/>
                      </p:cNvPicPr>
                      <p:nvPr/>
                    </p:nvPicPr>
                    <p:blipFill>
                      <a:blip r:embed="rId11"/>
                      <a:srcRect/>
                      <a:stretch>
                        <a:fillRect/>
                      </a:stretch>
                    </p:blipFill>
                    <p:spPr bwMode="auto">
                      <a:xfrm>
                        <a:off x="1176321" y="4321752"/>
                        <a:ext cx="1662113" cy="890587"/>
                      </a:xfrm>
                      <a:prstGeom prst="rect">
                        <a:avLst/>
                      </a:prstGeom>
                      <a:noFill/>
                      <a:ln>
                        <a:noFill/>
                      </a:ln>
                      <a:effectLst/>
                    </p:spPr>
                  </p:pic>
                </p:oleObj>
              </mc:Fallback>
            </mc:AlternateContent>
          </a:graphicData>
        </a:graphic>
      </p:graphicFrame>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20.)</a:t>
            </a:r>
          </a:p>
        </p:txBody>
      </p:sp>
      <p:sp>
        <p:nvSpPr>
          <p:cNvPr id="6" name="Text Box 56"/>
          <p:cNvSpPr txBox="1">
            <a:spLocks/>
          </p:cNvSpPr>
          <p:nvPr/>
        </p:nvSpPr>
        <p:spPr bwMode="auto">
          <a:xfrm>
            <a:off x="312103" y="379541"/>
            <a:ext cx="8768397"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This is important:  </a:t>
            </a:r>
            <a:r>
              <a:rPr lang="en-US" sz="2000" dirty="0">
                <a:latin typeface="Times New Roman"/>
                <a:cs typeface="Times New Roman"/>
              </a:rPr>
              <a:t>Objects </a:t>
            </a:r>
            <a:r>
              <a:rPr lang="en-US" sz="2000" dirty="0">
                <a:solidFill>
                  <a:srgbClr val="0000FF"/>
                </a:solidFill>
                <a:latin typeface="Times New Roman"/>
                <a:cs typeface="Times New Roman"/>
              </a:rPr>
              <a:t>moving in a straight line with constant speed </a:t>
            </a:r>
            <a:r>
              <a:rPr lang="en-US" sz="2000" dirty="0">
                <a:solidFill>
                  <a:srgbClr val="FF0000"/>
                </a:solidFill>
                <a:latin typeface="Times New Roman"/>
                <a:cs typeface="Times New Roman"/>
              </a:rPr>
              <a:t>HAVE</a:t>
            </a:r>
            <a:r>
              <a:rPr lang="en-US" sz="2000" dirty="0">
                <a:latin typeface="Times New Roman"/>
                <a:cs typeface="Times New Roman"/>
              </a:rPr>
              <a:t> </a:t>
            </a:r>
            <a:r>
              <a:rPr lang="en-US" sz="2000" i="1" dirty="0">
                <a:solidFill>
                  <a:srgbClr val="FF0000"/>
                </a:solidFill>
                <a:latin typeface="Times New Roman"/>
                <a:cs typeface="Times New Roman"/>
              </a:rPr>
              <a:t>angular momentum</a:t>
            </a:r>
            <a:r>
              <a:rPr lang="en-US" sz="2000" dirty="0">
                <a:latin typeface="Times New Roman"/>
                <a:cs typeface="Times New Roman"/>
              </a:rPr>
              <a:t>, and the </a:t>
            </a:r>
            <a:r>
              <a:rPr lang="en-US" sz="2000" i="1" dirty="0">
                <a:latin typeface="Times New Roman"/>
                <a:cs typeface="Times New Roman"/>
              </a:rPr>
              <a:t>angular momentum </a:t>
            </a:r>
            <a:r>
              <a:rPr lang="en-US" sz="2000" dirty="0">
                <a:solidFill>
                  <a:srgbClr val="00B050"/>
                </a:solidFill>
                <a:latin typeface="Times New Roman"/>
                <a:cs typeface="Times New Roman"/>
              </a:rPr>
              <a:t>is CONSTANT</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18" name="Text Box 56"/>
          <p:cNvSpPr txBox="1">
            <a:spLocks/>
          </p:cNvSpPr>
          <p:nvPr/>
        </p:nvSpPr>
        <p:spPr bwMode="auto">
          <a:xfrm>
            <a:off x="321150" y="1361179"/>
            <a:ext cx="8619649"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seemingly insane </a:t>
            </a:r>
            <a:r>
              <a:rPr lang="en-US" sz="2000" dirty="0">
                <a:solidFill>
                  <a:schemeClr val="tx1"/>
                </a:solidFill>
                <a:latin typeface="Times New Roman"/>
                <a:cs typeface="Times New Roman"/>
              </a:rPr>
              <a:t>bit of amusement is actually grounded in intuitively sound reasoning.  To see how, consider the simplest motion possible, a </a:t>
            </a:r>
            <a:r>
              <a:rPr lang="en-US" sz="2000" dirty="0">
                <a:solidFill>
                  <a:srgbClr val="0000FF"/>
                </a:solidFill>
                <a:latin typeface="Times New Roman"/>
                <a:cs typeface="Times New Roman"/>
              </a:rPr>
              <a:t>mass moving with constant velocity </a:t>
            </a:r>
            <a:r>
              <a:rPr lang="en-US" sz="2000" i="1" dirty="0">
                <a:solidFill>
                  <a:srgbClr val="0000FF"/>
                </a:solidFill>
                <a:latin typeface="Times New Roman"/>
                <a:cs typeface="Times New Roman"/>
              </a:rPr>
              <a:t>parallel to the x-axis</a:t>
            </a:r>
            <a:r>
              <a:rPr lang="en-US" sz="2000" dirty="0">
                <a:solidFill>
                  <a:schemeClr val="tx1"/>
                </a:solidFill>
                <a:latin typeface="Times New Roman"/>
                <a:cs typeface="Times New Roman"/>
              </a:rPr>
              <a:t>.  How does the </a:t>
            </a:r>
            <a:r>
              <a:rPr lang="en-US" sz="2000" i="1" dirty="0">
                <a:solidFill>
                  <a:srgbClr val="FF0000"/>
                </a:solidFill>
                <a:latin typeface="Times New Roman"/>
                <a:cs typeface="Times New Roman"/>
              </a:rPr>
              <a:t>angular momentum </a:t>
            </a:r>
            <a:r>
              <a:rPr lang="en-US" sz="2000" dirty="0">
                <a:solidFill>
                  <a:schemeClr val="tx1"/>
                </a:solidFill>
                <a:latin typeface="Times New Roman"/>
                <a:cs typeface="Times New Roman"/>
              </a:rPr>
              <a:t>calculate out at several points in that case?</a:t>
            </a:r>
            <a:endParaRPr lang="en-US" sz="2000" dirty="0">
              <a:solidFill>
                <a:srgbClr val="0000FF"/>
              </a:solidFill>
              <a:latin typeface="Times New Roman"/>
              <a:cs typeface="Times New Roman"/>
            </a:endParaRPr>
          </a:p>
        </p:txBody>
      </p:sp>
      <p:sp>
        <p:nvSpPr>
          <p:cNvPr id="62" name="Line 2"/>
          <p:cNvSpPr>
            <a:spLocks noChangeShapeType="1"/>
          </p:cNvSpPr>
          <p:nvPr/>
        </p:nvSpPr>
        <p:spPr bwMode="auto">
          <a:xfrm flipV="1">
            <a:off x="1134522" y="2724111"/>
            <a:ext cx="1386824" cy="1069836"/>
          </a:xfrm>
          <a:prstGeom prst="line">
            <a:avLst/>
          </a:prstGeom>
          <a:noFill/>
          <a:ln w="12700">
            <a:solidFill>
              <a:srgbClr val="00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3" name="Line 5"/>
          <p:cNvSpPr>
            <a:spLocks noChangeShapeType="1"/>
          </p:cNvSpPr>
          <p:nvPr/>
        </p:nvSpPr>
        <p:spPr bwMode="auto">
          <a:xfrm>
            <a:off x="777910" y="2870199"/>
            <a:ext cx="0" cy="143885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4" name="Line 6"/>
          <p:cNvSpPr>
            <a:spLocks noChangeShapeType="1"/>
          </p:cNvSpPr>
          <p:nvPr/>
        </p:nvSpPr>
        <p:spPr bwMode="auto">
          <a:xfrm flipV="1">
            <a:off x="262805" y="4071311"/>
            <a:ext cx="2708996" cy="1"/>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5" name="AutoShape 7"/>
          <p:cNvSpPr>
            <a:spLocks/>
          </p:cNvSpPr>
          <p:nvPr/>
        </p:nvSpPr>
        <p:spPr bwMode="auto">
          <a:xfrm>
            <a:off x="1649628" y="3278841"/>
            <a:ext cx="158494" cy="158494"/>
          </a:xfrm>
          <a:prstGeom prst="smileyFace">
            <a:avLst>
              <a:gd name="adj" fmla="val 4653"/>
            </a:avLst>
          </a:prstGeom>
          <a:solidFill>
            <a:srgbClr val="50FF14"/>
          </a:solidFill>
          <a:ln w="12700" cmpd="sng">
            <a:solidFill>
              <a:srgbClr val="000000"/>
            </a:solidFill>
            <a:round/>
            <a:headEnd/>
            <a:tailEnd/>
          </a:ln>
        </p:spPr>
        <p:txBody>
          <a:bodyPr wrap="none" anchor="ctr"/>
          <a:lstStyle/>
          <a:p>
            <a:endParaRPr lang="en-US"/>
          </a:p>
        </p:txBody>
      </p:sp>
      <p:sp>
        <p:nvSpPr>
          <p:cNvPr id="102" name="Line 8"/>
          <p:cNvSpPr>
            <a:spLocks noChangeShapeType="1"/>
          </p:cNvSpPr>
          <p:nvPr/>
        </p:nvSpPr>
        <p:spPr bwMode="auto">
          <a:xfrm>
            <a:off x="1808122" y="3358088"/>
            <a:ext cx="673600" cy="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09" name="Line 9"/>
          <p:cNvSpPr>
            <a:spLocks noChangeShapeType="1"/>
          </p:cNvSpPr>
          <p:nvPr/>
        </p:nvSpPr>
        <p:spPr bwMode="auto">
          <a:xfrm flipV="1">
            <a:off x="777910" y="3397711"/>
            <a:ext cx="871718" cy="67360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12" name="Arc 12"/>
          <p:cNvSpPr>
            <a:spLocks/>
          </p:cNvSpPr>
          <p:nvPr/>
        </p:nvSpPr>
        <p:spPr bwMode="auto">
          <a:xfrm>
            <a:off x="976028" y="3912818"/>
            <a:ext cx="118871" cy="158494"/>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113" name="Object 2"/>
          <p:cNvGraphicFramePr>
            <a:graphicFrameLocks noChangeAspect="1"/>
          </p:cNvGraphicFramePr>
          <p:nvPr/>
        </p:nvGraphicFramePr>
        <p:xfrm>
          <a:off x="1094899" y="3807946"/>
          <a:ext cx="231775" cy="285750"/>
        </p:xfrm>
        <a:graphic>
          <a:graphicData uri="http://schemas.openxmlformats.org/presentationml/2006/ole">
            <mc:AlternateContent xmlns:mc="http://schemas.openxmlformats.org/markup-compatibility/2006">
              <mc:Choice xmlns:v="urn:schemas-microsoft-com:vml" Requires="v">
                <p:oleObj spid="_x0000_s20919" name="Equation" r:id="rId12" imgW="165100" imgH="203200" progId="Equation.DSMT4">
                  <p:embed/>
                </p:oleObj>
              </mc:Choice>
              <mc:Fallback>
                <p:oleObj name="Equation" r:id="rId12" imgW="165100" imgH="203200" progId="Equation.DSMT4">
                  <p:embed/>
                  <p:pic>
                    <p:nvPicPr>
                      <p:cNvPr id="113" name="Object 2"/>
                      <p:cNvPicPr>
                        <a:picLocks noChangeAspect="1" noChangeArrowheads="1"/>
                      </p:cNvPicPr>
                      <p:nvPr/>
                    </p:nvPicPr>
                    <p:blipFill>
                      <a:blip r:embed="rId13"/>
                      <a:srcRect/>
                      <a:stretch>
                        <a:fillRect/>
                      </a:stretch>
                    </p:blipFill>
                    <p:spPr bwMode="auto">
                      <a:xfrm>
                        <a:off x="1094899" y="3807946"/>
                        <a:ext cx="231775" cy="285750"/>
                      </a:xfrm>
                      <a:prstGeom prst="rect">
                        <a:avLst/>
                      </a:prstGeom>
                      <a:noFill/>
                      <a:ln>
                        <a:noFill/>
                      </a:ln>
                      <a:effectLst/>
                    </p:spPr>
                  </p:pic>
                </p:oleObj>
              </mc:Fallback>
            </mc:AlternateContent>
          </a:graphicData>
        </a:graphic>
      </p:graphicFrame>
      <p:sp>
        <p:nvSpPr>
          <p:cNvPr id="114" name="Arc 14"/>
          <p:cNvSpPr>
            <a:spLocks/>
          </p:cNvSpPr>
          <p:nvPr/>
        </p:nvSpPr>
        <p:spPr bwMode="auto">
          <a:xfrm>
            <a:off x="1909233" y="3206198"/>
            <a:ext cx="77195" cy="158494"/>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17" name="Line 18"/>
          <p:cNvSpPr>
            <a:spLocks noChangeShapeType="1"/>
          </p:cNvSpPr>
          <p:nvPr/>
        </p:nvSpPr>
        <p:spPr bwMode="auto">
          <a:xfrm flipV="1">
            <a:off x="1649628" y="3437335"/>
            <a:ext cx="0" cy="594353"/>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18" name="Object 5"/>
          <p:cNvGraphicFramePr>
            <a:graphicFrameLocks noChangeAspect="1"/>
          </p:cNvGraphicFramePr>
          <p:nvPr/>
        </p:nvGraphicFramePr>
        <p:xfrm>
          <a:off x="1693328" y="3582988"/>
          <a:ext cx="1152525" cy="336550"/>
        </p:xfrm>
        <a:graphic>
          <a:graphicData uri="http://schemas.openxmlformats.org/presentationml/2006/ole">
            <mc:AlternateContent xmlns:mc="http://schemas.openxmlformats.org/markup-compatibility/2006">
              <mc:Choice xmlns:v="urn:schemas-microsoft-com:vml" Requires="v">
                <p:oleObj spid="_x0000_s20920" name="Equation" r:id="rId14" imgW="698500" imgH="203200" progId="Equation.DSMT4">
                  <p:embed/>
                </p:oleObj>
              </mc:Choice>
              <mc:Fallback>
                <p:oleObj name="Equation" r:id="rId14" imgW="698500" imgH="203200" progId="Equation.DSMT4">
                  <p:embed/>
                  <p:pic>
                    <p:nvPicPr>
                      <p:cNvPr id="118" name="Object 5"/>
                      <p:cNvPicPr>
                        <a:picLocks noChangeAspect="1" noChangeArrowheads="1"/>
                      </p:cNvPicPr>
                      <p:nvPr/>
                    </p:nvPicPr>
                    <p:blipFill>
                      <a:blip r:embed="rId15"/>
                      <a:srcRect/>
                      <a:stretch>
                        <a:fillRect/>
                      </a:stretch>
                    </p:blipFill>
                    <p:spPr bwMode="auto">
                      <a:xfrm>
                        <a:off x="1693328" y="3582988"/>
                        <a:ext cx="1152525" cy="336550"/>
                      </a:xfrm>
                      <a:prstGeom prst="rect">
                        <a:avLst/>
                      </a:prstGeom>
                      <a:noFill/>
                      <a:ln>
                        <a:noFill/>
                      </a:ln>
                      <a:effectLst/>
                    </p:spPr>
                  </p:pic>
                </p:oleObj>
              </mc:Fallback>
            </mc:AlternateContent>
          </a:graphicData>
        </a:graphic>
      </p:graphicFrame>
      <p:graphicFrame>
        <p:nvGraphicFramePr>
          <p:cNvPr id="119" name="Object 5"/>
          <p:cNvGraphicFramePr>
            <a:graphicFrameLocks noChangeAspect="1"/>
          </p:cNvGraphicFramePr>
          <p:nvPr/>
        </p:nvGraphicFramePr>
        <p:xfrm>
          <a:off x="1134522" y="3324794"/>
          <a:ext cx="222250" cy="357187"/>
        </p:xfrm>
        <a:graphic>
          <a:graphicData uri="http://schemas.openxmlformats.org/presentationml/2006/ole">
            <mc:AlternateContent xmlns:mc="http://schemas.openxmlformats.org/markup-compatibility/2006">
              <mc:Choice xmlns:v="urn:schemas-microsoft-com:vml" Requires="v">
                <p:oleObj spid="_x0000_s20921" name="Equation" r:id="rId16" imgW="127000" imgH="203200" progId="Equation.DSMT4">
                  <p:embed/>
                </p:oleObj>
              </mc:Choice>
              <mc:Fallback>
                <p:oleObj name="Equation" r:id="rId16" imgW="127000" imgH="203200" progId="Equation.DSMT4">
                  <p:embed/>
                  <p:pic>
                    <p:nvPicPr>
                      <p:cNvPr id="119" name="Object 5"/>
                      <p:cNvPicPr>
                        <a:picLocks noChangeAspect="1" noChangeArrowheads="1"/>
                      </p:cNvPicPr>
                      <p:nvPr/>
                    </p:nvPicPr>
                    <p:blipFill>
                      <a:blip r:embed="rId17"/>
                      <a:srcRect/>
                      <a:stretch>
                        <a:fillRect/>
                      </a:stretch>
                    </p:blipFill>
                    <p:spPr bwMode="auto">
                      <a:xfrm>
                        <a:off x="1134522" y="3324794"/>
                        <a:ext cx="222250" cy="357187"/>
                      </a:xfrm>
                      <a:prstGeom prst="rect">
                        <a:avLst/>
                      </a:prstGeom>
                      <a:noFill/>
                      <a:ln>
                        <a:noFill/>
                      </a:ln>
                      <a:effectLst/>
                    </p:spPr>
                  </p:pic>
                </p:oleObj>
              </mc:Fallback>
            </mc:AlternateContent>
          </a:graphicData>
        </a:graphic>
      </p:graphicFrame>
      <p:sp>
        <p:nvSpPr>
          <p:cNvPr id="121" name="Line 2"/>
          <p:cNvSpPr>
            <a:spLocks noChangeShapeType="1"/>
          </p:cNvSpPr>
          <p:nvPr/>
        </p:nvSpPr>
        <p:spPr bwMode="auto">
          <a:xfrm flipV="1">
            <a:off x="6513753" y="3063021"/>
            <a:ext cx="1720224" cy="486150"/>
          </a:xfrm>
          <a:prstGeom prst="line">
            <a:avLst/>
          </a:prstGeom>
          <a:noFill/>
          <a:ln w="12700">
            <a:solidFill>
              <a:srgbClr val="000000"/>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2" name="Line 5"/>
          <p:cNvSpPr>
            <a:spLocks noChangeShapeType="1"/>
          </p:cNvSpPr>
          <p:nvPr/>
        </p:nvSpPr>
        <p:spPr bwMode="auto">
          <a:xfrm>
            <a:off x="4718736" y="2870199"/>
            <a:ext cx="0" cy="142689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3" name="Line 6"/>
          <p:cNvSpPr>
            <a:spLocks noChangeShapeType="1"/>
          </p:cNvSpPr>
          <p:nvPr/>
        </p:nvSpPr>
        <p:spPr bwMode="auto">
          <a:xfrm>
            <a:off x="4232586" y="4072717"/>
            <a:ext cx="381441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24" name="AutoShape 7"/>
          <p:cNvSpPr>
            <a:spLocks/>
          </p:cNvSpPr>
          <p:nvPr/>
        </p:nvSpPr>
        <p:spPr bwMode="auto">
          <a:xfrm>
            <a:off x="6962507" y="3324794"/>
            <a:ext cx="149585" cy="149585"/>
          </a:xfrm>
          <a:prstGeom prst="smileyFace">
            <a:avLst>
              <a:gd name="adj" fmla="val 4653"/>
            </a:avLst>
          </a:prstGeom>
          <a:solidFill>
            <a:srgbClr val="50FF14"/>
          </a:solidFill>
          <a:ln w="25400">
            <a:solidFill>
              <a:srgbClr val="000000"/>
            </a:solidFill>
            <a:round/>
            <a:headEnd/>
            <a:tailEnd/>
          </a:ln>
        </p:spPr>
        <p:txBody>
          <a:bodyPr wrap="none" anchor="ctr"/>
          <a:lstStyle/>
          <a:p>
            <a:endParaRPr lang="en-US"/>
          </a:p>
        </p:txBody>
      </p:sp>
      <p:sp>
        <p:nvSpPr>
          <p:cNvPr id="125" name="Line 8"/>
          <p:cNvSpPr>
            <a:spLocks noChangeShapeType="1"/>
          </p:cNvSpPr>
          <p:nvPr/>
        </p:nvSpPr>
        <p:spPr bwMode="auto">
          <a:xfrm>
            <a:off x="7112092" y="3399586"/>
            <a:ext cx="635735" cy="0"/>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26" name="Line 9"/>
          <p:cNvSpPr>
            <a:spLocks noChangeShapeType="1"/>
          </p:cNvSpPr>
          <p:nvPr/>
        </p:nvSpPr>
        <p:spPr bwMode="auto">
          <a:xfrm flipV="1">
            <a:off x="4718736" y="3436982"/>
            <a:ext cx="2206374" cy="635735"/>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29" name="Arc 12"/>
          <p:cNvSpPr>
            <a:spLocks/>
          </p:cNvSpPr>
          <p:nvPr/>
        </p:nvSpPr>
        <p:spPr bwMode="auto">
          <a:xfrm>
            <a:off x="5391868" y="3859246"/>
            <a:ext cx="112189" cy="213471"/>
          </a:xfrm>
          <a:custGeom>
            <a:avLst/>
            <a:gdLst>
              <a:gd name="T0" fmla="*/ 80603 w 21600"/>
              <a:gd name="T1" fmla="*/ 0 h 22942"/>
              <a:gd name="T2" fmla="*/ 226759 w 21600"/>
              <a:gd name="T3" fmla="*/ 323850 h 22942"/>
              <a:gd name="T4" fmla="*/ 0 w 21600"/>
              <a:gd name="T5" fmla="*/ 285313 h 22942"/>
              <a:gd name="T6" fmla="*/ 0 60000 65536"/>
              <a:gd name="T7" fmla="*/ 0 60000 65536"/>
              <a:gd name="T8" fmla="*/ 0 60000 65536"/>
              <a:gd name="T9" fmla="*/ 0 w 21600"/>
              <a:gd name="T10" fmla="*/ 0 h 22942"/>
              <a:gd name="T11" fmla="*/ 21600 w 21600"/>
              <a:gd name="T12" fmla="*/ 22942 h 22942"/>
            </a:gdLst>
            <a:ahLst/>
            <a:cxnLst>
              <a:cxn ang="T6">
                <a:pos x="T0" y="T1"/>
              </a:cxn>
              <a:cxn ang="T7">
                <a:pos x="T2" y="T3"/>
              </a:cxn>
              <a:cxn ang="T8">
                <a:pos x="T4" y="T5"/>
              </a:cxn>
            </a:cxnLst>
            <a:rect l="T9" t="T10" r="T11" b="T12"/>
            <a:pathLst>
              <a:path w="21600" h="22942" fill="none" extrusionOk="0">
                <a:moveTo>
                  <a:pt x="7616" y="-1"/>
                </a:moveTo>
                <a:cubicBezTo>
                  <a:pt x="16030" y="3169"/>
                  <a:pt x="21600" y="11220"/>
                  <a:pt x="21600" y="20212"/>
                </a:cubicBezTo>
                <a:cubicBezTo>
                  <a:pt x="21600" y="21124"/>
                  <a:pt x="21542" y="22036"/>
                  <a:pt x="21426" y="22942"/>
                </a:cubicBezTo>
              </a:path>
              <a:path w="21600" h="22942" stroke="0" extrusionOk="0">
                <a:moveTo>
                  <a:pt x="7616" y="-1"/>
                </a:moveTo>
                <a:cubicBezTo>
                  <a:pt x="16030" y="3169"/>
                  <a:pt x="21600" y="11220"/>
                  <a:pt x="21600" y="20212"/>
                </a:cubicBezTo>
                <a:cubicBezTo>
                  <a:pt x="21600" y="21124"/>
                  <a:pt x="21542" y="22036"/>
                  <a:pt x="21426" y="22942"/>
                </a:cubicBezTo>
                <a:lnTo>
                  <a:pt x="0" y="20212"/>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1" name="Arc 14"/>
          <p:cNvSpPr>
            <a:spLocks/>
          </p:cNvSpPr>
          <p:nvPr/>
        </p:nvSpPr>
        <p:spPr bwMode="auto">
          <a:xfrm>
            <a:off x="7400673" y="3278841"/>
            <a:ext cx="112189" cy="120745"/>
          </a:xfrm>
          <a:custGeom>
            <a:avLst/>
            <a:gdLst>
              <a:gd name="T0" fmla="*/ 183833 w 21600"/>
              <a:gd name="T1" fmla="*/ 0 h 12838"/>
              <a:gd name="T2" fmla="*/ 228600 w 21600"/>
              <a:gd name="T3" fmla="*/ 180975 h 12838"/>
              <a:gd name="T4" fmla="*/ 0 w 21600"/>
              <a:gd name="T5" fmla="*/ 180975 h 12838"/>
              <a:gd name="T6" fmla="*/ 0 60000 65536"/>
              <a:gd name="T7" fmla="*/ 0 60000 65536"/>
              <a:gd name="T8" fmla="*/ 0 60000 65536"/>
              <a:gd name="T9" fmla="*/ 0 w 21600"/>
              <a:gd name="T10" fmla="*/ 0 h 12838"/>
              <a:gd name="T11" fmla="*/ 21600 w 21600"/>
              <a:gd name="T12" fmla="*/ 12838 h 12838"/>
            </a:gdLst>
            <a:ahLst/>
            <a:cxnLst>
              <a:cxn ang="T6">
                <a:pos x="T0" y="T1"/>
              </a:cxn>
              <a:cxn ang="T7">
                <a:pos x="T2" y="T3"/>
              </a:cxn>
              <a:cxn ang="T8">
                <a:pos x="T4" y="T5"/>
              </a:cxn>
            </a:cxnLst>
            <a:rect l="T9" t="T10" r="T11" b="T12"/>
            <a:pathLst>
              <a:path w="21600" h="12838" fill="none" extrusionOk="0">
                <a:moveTo>
                  <a:pt x="17370" y="-1"/>
                </a:moveTo>
                <a:cubicBezTo>
                  <a:pt x="20117" y="3716"/>
                  <a:pt x="21600" y="8216"/>
                  <a:pt x="21600" y="12838"/>
                </a:cubicBezTo>
              </a:path>
              <a:path w="21600" h="12838" stroke="0" extrusionOk="0">
                <a:moveTo>
                  <a:pt x="17370" y="-1"/>
                </a:moveTo>
                <a:cubicBezTo>
                  <a:pt x="20117" y="3716"/>
                  <a:pt x="21600" y="8216"/>
                  <a:pt x="21600" y="12838"/>
                </a:cubicBezTo>
                <a:lnTo>
                  <a:pt x="0" y="12838"/>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4" name="Line 18"/>
          <p:cNvSpPr>
            <a:spLocks noChangeShapeType="1"/>
          </p:cNvSpPr>
          <p:nvPr/>
        </p:nvSpPr>
        <p:spPr bwMode="auto">
          <a:xfrm flipV="1">
            <a:off x="6925111" y="3436982"/>
            <a:ext cx="0" cy="598339"/>
          </a:xfrm>
          <a:prstGeom prst="line">
            <a:avLst/>
          </a:prstGeom>
          <a:noFill/>
          <a:ln w="28575">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6" name="Object 2"/>
          <p:cNvGraphicFramePr>
            <a:graphicFrameLocks noChangeAspect="1"/>
          </p:cNvGraphicFramePr>
          <p:nvPr/>
        </p:nvGraphicFramePr>
        <p:xfrm>
          <a:off x="1986428" y="3072338"/>
          <a:ext cx="231775" cy="285750"/>
        </p:xfrm>
        <a:graphic>
          <a:graphicData uri="http://schemas.openxmlformats.org/presentationml/2006/ole">
            <mc:AlternateContent xmlns:mc="http://schemas.openxmlformats.org/markup-compatibility/2006">
              <mc:Choice xmlns:v="urn:schemas-microsoft-com:vml" Requires="v">
                <p:oleObj spid="_x0000_s20922" name="Equation" r:id="rId18" imgW="165100" imgH="203200" progId="Equation.DSMT4">
                  <p:embed/>
                </p:oleObj>
              </mc:Choice>
              <mc:Fallback>
                <p:oleObj name="Equation" r:id="rId18" imgW="165100" imgH="203200" progId="Equation.DSMT4">
                  <p:embed/>
                  <p:pic>
                    <p:nvPicPr>
                      <p:cNvPr id="136" name="Object 2"/>
                      <p:cNvPicPr>
                        <a:picLocks noChangeAspect="1" noChangeArrowheads="1"/>
                      </p:cNvPicPr>
                      <p:nvPr/>
                    </p:nvPicPr>
                    <p:blipFill>
                      <a:blip r:embed="rId13"/>
                      <a:srcRect/>
                      <a:stretch>
                        <a:fillRect/>
                      </a:stretch>
                    </p:blipFill>
                    <p:spPr bwMode="auto">
                      <a:xfrm>
                        <a:off x="1986428" y="3072338"/>
                        <a:ext cx="231775" cy="285750"/>
                      </a:xfrm>
                      <a:prstGeom prst="rect">
                        <a:avLst/>
                      </a:prstGeom>
                      <a:noFill/>
                      <a:ln>
                        <a:noFill/>
                      </a:ln>
                      <a:effectLst/>
                    </p:spPr>
                  </p:pic>
                </p:oleObj>
              </mc:Fallback>
            </mc:AlternateContent>
          </a:graphicData>
        </a:graphic>
      </p:graphicFrame>
      <p:graphicFrame>
        <p:nvGraphicFramePr>
          <p:cNvPr id="137" name="Object 2"/>
          <p:cNvGraphicFramePr>
            <a:graphicFrameLocks noChangeAspect="1"/>
          </p:cNvGraphicFramePr>
          <p:nvPr/>
        </p:nvGraphicFramePr>
        <p:xfrm>
          <a:off x="5537730" y="3805118"/>
          <a:ext cx="249237" cy="285750"/>
        </p:xfrm>
        <a:graphic>
          <a:graphicData uri="http://schemas.openxmlformats.org/presentationml/2006/ole">
            <mc:AlternateContent xmlns:mc="http://schemas.openxmlformats.org/markup-compatibility/2006">
              <mc:Choice xmlns:v="urn:schemas-microsoft-com:vml" Requires="v">
                <p:oleObj spid="_x0000_s20923" name="Equation" r:id="rId19" imgW="177800" imgH="203200" progId="Equation.DSMT4">
                  <p:embed/>
                </p:oleObj>
              </mc:Choice>
              <mc:Fallback>
                <p:oleObj name="Equation" r:id="rId19" imgW="177800" imgH="203200" progId="Equation.DSMT4">
                  <p:embed/>
                  <p:pic>
                    <p:nvPicPr>
                      <p:cNvPr id="137" name="Object 2"/>
                      <p:cNvPicPr>
                        <a:picLocks noChangeAspect="1" noChangeArrowheads="1"/>
                      </p:cNvPicPr>
                      <p:nvPr/>
                    </p:nvPicPr>
                    <p:blipFill>
                      <a:blip r:embed="rId20"/>
                      <a:srcRect/>
                      <a:stretch>
                        <a:fillRect/>
                      </a:stretch>
                    </p:blipFill>
                    <p:spPr bwMode="auto">
                      <a:xfrm>
                        <a:off x="5537730" y="3805118"/>
                        <a:ext cx="249237" cy="285750"/>
                      </a:xfrm>
                      <a:prstGeom prst="rect">
                        <a:avLst/>
                      </a:prstGeom>
                      <a:noFill/>
                      <a:ln>
                        <a:noFill/>
                      </a:ln>
                      <a:effectLst/>
                    </p:spPr>
                  </p:pic>
                </p:oleObj>
              </mc:Fallback>
            </mc:AlternateContent>
          </a:graphicData>
        </a:graphic>
      </p:graphicFrame>
      <p:graphicFrame>
        <p:nvGraphicFramePr>
          <p:cNvPr id="138" name="Object 5"/>
          <p:cNvGraphicFramePr>
            <a:graphicFrameLocks noChangeAspect="1"/>
          </p:cNvGraphicFramePr>
          <p:nvPr/>
        </p:nvGraphicFramePr>
        <p:xfrm>
          <a:off x="6950602" y="3614738"/>
          <a:ext cx="1193800" cy="336550"/>
        </p:xfrm>
        <a:graphic>
          <a:graphicData uri="http://schemas.openxmlformats.org/presentationml/2006/ole">
            <mc:AlternateContent xmlns:mc="http://schemas.openxmlformats.org/markup-compatibility/2006">
              <mc:Choice xmlns:v="urn:schemas-microsoft-com:vml" Requires="v">
                <p:oleObj spid="_x0000_s20924" name="Equation" r:id="rId21" imgW="723900" imgH="203200" progId="Equation.DSMT4">
                  <p:embed/>
                </p:oleObj>
              </mc:Choice>
              <mc:Fallback>
                <p:oleObj name="Equation" r:id="rId21" imgW="723900" imgH="203200" progId="Equation.DSMT4">
                  <p:embed/>
                  <p:pic>
                    <p:nvPicPr>
                      <p:cNvPr id="138" name="Object 5"/>
                      <p:cNvPicPr>
                        <a:picLocks noChangeAspect="1" noChangeArrowheads="1"/>
                      </p:cNvPicPr>
                      <p:nvPr/>
                    </p:nvPicPr>
                    <p:blipFill>
                      <a:blip r:embed="rId22"/>
                      <a:srcRect/>
                      <a:stretch>
                        <a:fillRect/>
                      </a:stretch>
                    </p:blipFill>
                    <p:spPr bwMode="auto">
                      <a:xfrm>
                        <a:off x="6950602" y="3614738"/>
                        <a:ext cx="1193800" cy="336550"/>
                      </a:xfrm>
                      <a:prstGeom prst="rect">
                        <a:avLst/>
                      </a:prstGeom>
                      <a:noFill/>
                      <a:ln>
                        <a:noFill/>
                      </a:ln>
                      <a:effectLst/>
                    </p:spPr>
                  </p:pic>
                </p:oleObj>
              </mc:Fallback>
            </mc:AlternateContent>
          </a:graphicData>
        </a:graphic>
      </p:graphicFrame>
      <p:graphicFrame>
        <p:nvGraphicFramePr>
          <p:cNvPr id="139" name="Object 2"/>
          <p:cNvGraphicFramePr>
            <a:graphicFrameLocks noChangeAspect="1"/>
          </p:cNvGraphicFramePr>
          <p:nvPr/>
        </p:nvGraphicFramePr>
        <p:xfrm>
          <a:off x="7696730" y="3153140"/>
          <a:ext cx="249237" cy="285750"/>
        </p:xfrm>
        <a:graphic>
          <a:graphicData uri="http://schemas.openxmlformats.org/presentationml/2006/ole">
            <mc:AlternateContent xmlns:mc="http://schemas.openxmlformats.org/markup-compatibility/2006">
              <mc:Choice xmlns:v="urn:schemas-microsoft-com:vml" Requires="v">
                <p:oleObj spid="_x0000_s20925" name="Equation" r:id="rId23" imgW="177800" imgH="203200" progId="Equation.DSMT4">
                  <p:embed/>
                </p:oleObj>
              </mc:Choice>
              <mc:Fallback>
                <p:oleObj name="Equation" r:id="rId23" imgW="177800" imgH="203200" progId="Equation.DSMT4">
                  <p:embed/>
                  <p:pic>
                    <p:nvPicPr>
                      <p:cNvPr id="139" name="Object 2"/>
                      <p:cNvPicPr>
                        <a:picLocks noChangeAspect="1" noChangeArrowheads="1"/>
                      </p:cNvPicPr>
                      <p:nvPr/>
                    </p:nvPicPr>
                    <p:blipFill>
                      <a:blip r:embed="rId20"/>
                      <a:srcRect/>
                      <a:stretch>
                        <a:fillRect/>
                      </a:stretch>
                    </p:blipFill>
                    <p:spPr bwMode="auto">
                      <a:xfrm>
                        <a:off x="7696730" y="3153140"/>
                        <a:ext cx="249237" cy="285750"/>
                      </a:xfrm>
                      <a:prstGeom prst="rect">
                        <a:avLst/>
                      </a:prstGeom>
                      <a:noFill/>
                      <a:ln>
                        <a:noFill/>
                      </a:ln>
                      <a:effectLst/>
                    </p:spPr>
                  </p:pic>
                </p:oleObj>
              </mc:Fallback>
            </mc:AlternateContent>
          </a:graphicData>
        </a:graphic>
      </p:graphicFrame>
      <p:graphicFrame>
        <p:nvGraphicFramePr>
          <p:cNvPr id="140" name="Object 5"/>
          <p:cNvGraphicFramePr>
            <a:graphicFrameLocks noChangeAspect="1"/>
          </p:cNvGraphicFramePr>
          <p:nvPr/>
        </p:nvGraphicFramePr>
        <p:xfrm>
          <a:off x="5854700" y="3285652"/>
          <a:ext cx="230188" cy="336550"/>
        </p:xfrm>
        <a:graphic>
          <a:graphicData uri="http://schemas.openxmlformats.org/presentationml/2006/ole">
            <mc:AlternateContent xmlns:mc="http://schemas.openxmlformats.org/markup-compatibility/2006">
              <mc:Choice xmlns:v="urn:schemas-microsoft-com:vml" Requires="v">
                <p:oleObj spid="_x0000_s20926" name="Equation" r:id="rId24" imgW="139700" imgH="203200" progId="Equation.DSMT4">
                  <p:embed/>
                </p:oleObj>
              </mc:Choice>
              <mc:Fallback>
                <p:oleObj name="Equation" r:id="rId24" imgW="139700" imgH="203200" progId="Equation.DSMT4">
                  <p:embed/>
                  <p:pic>
                    <p:nvPicPr>
                      <p:cNvPr id="140" name="Object 5"/>
                      <p:cNvPicPr>
                        <a:picLocks noChangeAspect="1" noChangeArrowheads="1"/>
                      </p:cNvPicPr>
                      <p:nvPr/>
                    </p:nvPicPr>
                    <p:blipFill>
                      <a:blip r:embed="rId25"/>
                      <a:srcRect/>
                      <a:stretch>
                        <a:fillRect/>
                      </a:stretch>
                    </p:blipFill>
                    <p:spPr bwMode="auto">
                      <a:xfrm>
                        <a:off x="5854700" y="3285652"/>
                        <a:ext cx="230188" cy="336550"/>
                      </a:xfrm>
                      <a:prstGeom prst="rect">
                        <a:avLst/>
                      </a:prstGeom>
                      <a:noFill/>
                      <a:ln>
                        <a:noFill/>
                      </a:ln>
                      <a:effectLst/>
                    </p:spPr>
                  </p:pic>
                </p:oleObj>
              </mc:Fallback>
            </mc:AlternateContent>
          </a:graphicData>
        </a:graphic>
      </p:graphicFrame>
      <p:sp>
        <p:nvSpPr>
          <p:cNvPr id="143" name="Text Box 56"/>
          <p:cNvSpPr txBox="1">
            <a:spLocks/>
          </p:cNvSpPr>
          <p:nvPr/>
        </p:nvSpPr>
        <p:spPr bwMode="auto">
          <a:xfrm>
            <a:off x="312103" y="5671675"/>
            <a:ext cx="861964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Same angular momentum!</a:t>
            </a:r>
            <a:r>
              <a:rPr lang="en-US" sz="2000" dirty="0">
                <a:solidFill>
                  <a:schemeClr val="tx1"/>
                </a:solidFill>
                <a:latin typeface="Times New Roman"/>
                <a:cs typeface="Times New Roman"/>
              </a:rPr>
              <a:t>  But </a:t>
            </a:r>
            <a:r>
              <a:rPr lang="en-US" sz="2000" dirty="0">
                <a:solidFill>
                  <a:srgbClr val="0000FF"/>
                </a:solidFill>
                <a:latin typeface="Times New Roman"/>
                <a:cs typeface="Times New Roman"/>
              </a:rPr>
              <a:t>how</a:t>
            </a:r>
            <a:r>
              <a:rPr lang="en-US" sz="2000" dirty="0">
                <a:solidFill>
                  <a:schemeClr val="tx1"/>
                </a:solidFill>
                <a:latin typeface="Times New Roman"/>
                <a:cs typeface="Times New Roman"/>
              </a:rPr>
              <a:t> can a body </a:t>
            </a:r>
            <a:r>
              <a:rPr lang="en-US" sz="2000" dirty="0">
                <a:solidFill>
                  <a:srgbClr val="0000FF"/>
                </a:solidFill>
                <a:latin typeface="Times New Roman"/>
                <a:cs typeface="Times New Roman"/>
              </a:rPr>
              <a:t>moving STRAIGHT </a:t>
            </a:r>
            <a:r>
              <a:rPr lang="en-US" sz="2000" dirty="0">
                <a:solidFill>
                  <a:schemeClr val="tx1"/>
                </a:solidFill>
                <a:latin typeface="Times New Roman"/>
                <a:cs typeface="Times New Roman"/>
              </a:rPr>
              <a:t>have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momentum</a:t>
            </a:r>
            <a:r>
              <a:rPr lang="en-US" sz="2000" dirty="0">
                <a:solidFill>
                  <a:schemeClr val="tx1"/>
                </a:solidFill>
                <a:latin typeface="Times New Roman"/>
                <a:cs typeface="Times New Roman"/>
              </a:rPr>
              <a:t>?</a:t>
            </a:r>
            <a:endParaRPr lang="en-US" sz="2000" dirty="0">
              <a:solidFill>
                <a:srgbClr val="0000FF"/>
              </a:solidFill>
              <a:latin typeface="Times New Roman"/>
              <a:cs typeface="Times New Roman"/>
            </a:endParaRPr>
          </a:p>
        </p:txBody>
      </p:sp>
      <p:graphicFrame>
        <p:nvGraphicFramePr>
          <p:cNvPr id="39" name="Object 2"/>
          <p:cNvGraphicFramePr>
            <a:graphicFrameLocks noChangeAspect="1"/>
          </p:cNvGraphicFramePr>
          <p:nvPr/>
        </p:nvGraphicFramePr>
        <p:xfrm>
          <a:off x="2293144" y="3384685"/>
          <a:ext cx="338137" cy="179388"/>
        </p:xfrm>
        <a:graphic>
          <a:graphicData uri="http://schemas.openxmlformats.org/presentationml/2006/ole">
            <mc:AlternateContent xmlns:mc="http://schemas.openxmlformats.org/markup-compatibility/2006">
              <mc:Choice xmlns:v="urn:schemas-microsoft-com:vml" Requires="v">
                <p:oleObj spid="_x0000_s20927" name="Equation" r:id="rId26" imgW="241300" imgH="127000" progId="Equation.DSMT4">
                  <p:embed/>
                </p:oleObj>
              </mc:Choice>
              <mc:Fallback>
                <p:oleObj name="Equation" r:id="rId26" imgW="241300" imgH="127000" progId="Equation.DSMT4">
                  <p:embed/>
                  <p:pic>
                    <p:nvPicPr>
                      <p:cNvPr id="39" name="Object 2"/>
                      <p:cNvPicPr>
                        <a:picLocks noChangeAspect="1" noChangeArrowheads="1"/>
                      </p:cNvPicPr>
                      <p:nvPr/>
                    </p:nvPicPr>
                    <p:blipFill>
                      <a:blip r:embed="rId27"/>
                      <a:srcRect/>
                      <a:stretch>
                        <a:fillRect/>
                      </a:stretch>
                    </p:blipFill>
                    <p:spPr bwMode="auto">
                      <a:xfrm>
                        <a:off x="2293144" y="3384685"/>
                        <a:ext cx="338137" cy="179388"/>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nvGraphicFramePr>
        <p:xfrm>
          <a:off x="7527661" y="3429000"/>
          <a:ext cx="338137" cy="179388"/>
        </p:xfrm>
        <a:graphic>
          <a:graphicData uri="http://schemas.openxmlformats.org/presentationml/2006/ole">
            <mc:AlternateContent xmlns:mc="http://schemas.openxmlformats.org/markup-compatibility/2006">
              <mc:Choice xmlns:v="urn:schemas-microsoft-com:vml" Requires="v">
                <p:oleObj spid="_x0000_s20928" name="Equation" r:id="rId28" imgW="241300" imgH="127000" progId="Equation.DSMT4">
                  <p:embed/>
                </p:oleObj>
              </mc:Choice>
              <mc:Fallback>
                <p:oleObj name="Equation" r:id="rId28" imgW="241300" imgH="127000" progId="Equation.DSMT4">
                  <p:embed/>
                  <p:pic>
                    <p:nvPicPr>
                      <p:cNvPr id="40" name="Object 2"/>
                      <p:cNvPicPr>
                        <a:picLocks noChangeAspect="1" noChangeArrowheads="1"/>
                      </p:cNvPicPr>
                      <p:nvPr/>
                    </p:nvPicPr>
                    <p:blipFill>
                      <a:blip r:embed="rId27"/>
                      <a:srcRect/>
                      <a:stretch>
                        <a:fillRect/>
                      </a:stretch>
                    </p:blipFill>
                    <p:spPr bwMode="auto">
                      <a:xfrm>
                        <a:off x="7527661" y="3429000"/>
                        <a:ext cx="338137" cy="179388"/>
                      </a:xfrm>
                      <a:prstGeom prst="rect">
                        <a:avLst/>
                      </a:prstGeom>
                      <a:noFill/>
                      <a:ln>
                        <a:noFill/>
                      </a:ln>
                      <a:effectLst/>
                    </p:spPr>
                  </p:pic>
                </p:oleObj>
              </mc:Fallback>
            </mc:AlternateContent>
          </a:graphicData>
        </a:graphic>
      </p:graphicFrame>
      <p:sp>
        <p:nvSpPr>
          <p:cNvPr id="41" name="Text Box 56">
            <a:extLst>
              <a:ext uri="{FF2B5EF4-FFF2-40B4-BE49-F238E27FC236}">
                <a16:creationId xmlns:a16="http://schemas.microsoft.com/office/drawing/2014/main" id="{6A51B849-1D5C-5246-A9CC-A4791B18A34D}"/>
              </a:ext>
            </a:extLst>
          </p:cNvPr>
          <p:cNvSpPr txBox="1">
            <a:spLocks/>
          </p:cNvSpPr>
          <p:nvPr/>
        </p:nvSpPr>
        <p:spPr bwMode="auto">
          <a:xfrm>
            <a:off x="2802841" y="2813414"/>
            <a:ext cx="211243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0000FF"/>
                </a:solidFill>
                <a:latin typeface="Times New Roman"/>
                <a:cs typeface="Times New Roman"/>
              </a:rPr>
              <a:t>A little bit later . . . </a:t>
            </a:r>
          </a:p>
        </p:txBody>
      </p:sp>
    </p:spTree>
    <p:extLst>
      <p:ext uri="{BB962C8B-B14F-4D97-AF65-F5344CB8AC3E}">
        <p14:creationId xmlns:p14="http://schemas.microsoft.com/office/powerpoint/2010/main" val="170598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500"/>
                                        <p:tgtEl>
                                          <p:spTgt spid="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dissolve">
                                      <p:cBhvr>
                                        <p:cTn id="15" dur="500"/>
                                        <p:tgtEl>
                                          <p:spTgt spid="6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dissolve">
                                      <p:cBhvr>
                                        <p:cTn id="18" dur="500"/>
                                        <p:tgtEl>
                                          <p:spTgt spid="6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dissolve">
                                      <p:cBhvr>
                                        <p:cTn id="21" dur="500"/>
                                        <p:tgtEl>
                                          <p:spTgt spid="6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dissolve">
                                      <p:cBhvr>
                                        <p:cTn id="24" dur="500"/>
                                        <p:tgtEl>
                                          <p:spTgt spid="10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dissolve">
                                      <p:cBhvr>
                                        <p:cTn id="27" dur="500"/>
                                        <p:tgtEl>
                                          <p:spTgt spid="10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dissolve">
                                      <p:cBhvr>
                                        <p:cTn id="30" dur="500"/>
                                        <p:tgtEl>
                                          <p:spTgt spid="112"/>
                                        </p:tgtEl>
                                      </p:cBhvr>
                                    </p:animEffect>
                                  </p:childTnLst>
                                </p:cTn>
                              </p:par>
                              <p:par>
                                <p:cTn id="31" presetID="9" presetClass="entr" presetSubtype="0" fill="hold" nodeType="withEffect">
                                  <p:stCondLst>
                                    <p:cond delay="0"/>
                                  </p:stCondLst>
                                  <p:childTnLst>
                                    <p:set>
                                      <p:cBhvr>
                                        <p:cTn id="32" dur="1" fill="hold">
                                          <p:stCondLst>
                                            <p:cond delay="0"/>
                                          </p:stCondLst>
                                        </p:cTn>
                                        <p:tgtEl>
                                          <p:spTgt spid="113"/>
                                        </p:tgtEl>
                                        <p:attrNameLst>
                                          <p:attrName>style.visibility</p:attrName>
                                        </p:attrNameLst>
                                      </p:cBhvr>
                                      <p:to>
                                        <p:strVal val="visible"/>
                                      </p:to>
                                    </p:set>
                                    <p:animEffect transition="in" filter="dissolve">
                                      <p:cBhvr>
                                        <p:cTn id="33" dur="500"/>
                                        <p:tgtEl>
                                          <p:spTgt spid="11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14"/>
                                        </p:tgtEl>
                                        <p:attrNameLst>
                                          <p:attrName>style.visibility</p:attrName>
                                        </p:attrNameLst>
                                      </p:cBhvr>
                                      <p:to>
                                        <p:strVal val="visible"/>
                                      </p:to>
                                    </p:set>
                                    <p:animEffect transition="in" filter="dissolve">
                                      <p:cBhvr>
                                        <p:cTn id="36" dur="500"/>
                                        <p:tgtEl>
                                          <p:spTgt spid="114"/>
                                        </p:tgtEl>
                                      </p:cBhvr>
                                    </p:animEffect>
                                  </p:childTnLst>
                                </p:cTn>
                              </p:par>
                              <p:par>
                                <p:cTn id="37" presetID="9"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animEffect transition="in" filter="dissolve">
                                      <p:cBhvr>
                                        <p:cTn id="39" dur="500"/>
                                        <p:tgtEl>
                                          <p:spTgt spid="119"/>
                                        </p:tgtEl>
                                      </p:cBhvr>
                                    </p:animEffect>
                                  </p:childTnLst>
                                </p:cTn>
                              </p:par>
                              <p:par>
                                <p:cTn id="40" presetID="9" presetClass="entr" presetSubtype="0" fill="hold" nodeType="withEffect">
                                  <p:stCondLst>
                                    <p:cond delay="0"/>
                                  </p:stCondLst>
                                  <p:childTnLst>
                                    <p:set>
                                      <p:cBhvr>
                                        <p:cTn id="41" dur="1" fill="hold">
                                          <p:stCondLst>
                                            <p:cond delay="0"/>
                                          </p:stCondLst>
                                        </p:cTn>
                                        <p:tgtEl>
                                          <p:spTgt spid="136"/>
                                        </p:tgtEl>
                                        <p:attrNameLst>
                                          <p:attrName>style.visibility</p:attrName>
                                        </p:attrNameLst>
                                      </p:cBhvr>
                                      <p:to>
                                        <p:strVal val="visible"/>
                                      </p:to>
                                    </p:set>
                                    <p:animEffect transition="in" filter="dissolve">
                                      <p:cBhvr>
                                        <p:cTn id="42" dur="500"/>
                                        <p:tgtEl>
                                          <p:spTgt spid="136"/>
                                        </p:tgtEl>
                                      </p:cBhvr>
                                    </p:animEffect>
                                  </p:childTnLst>
                                </p:cTn>
                              </p:par>
                              <p:par>
                                <p:cTn id="43" presetID="9"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dissolv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dissolve">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dissolve">
                                      <p:cBhvr>
                                        <p:cTn id="55" dur="500"/>
                                        <p:tgtEl>
                                          <p:spTgt spid="117"/>
                                        </p:tgtEl>
                                      </p:cBhvr>
                                    </p:animEffect>
                                  </p:childTnLst>
                                </p:cTn>
                              </p:par>
                              <p:par>
                                <p:cTn id="56" presetID="9" presetClass="entr" presetSubtype="0" fill="hold" nodeType="withEffect">
                                  <p:stCondLst>
                                    <p:cond delay="0"/>
                                  </p:stCondLst>
                                  <p:childTnLst>
                                    <p:set>
                                      <p:cBhvr>
                                        <p:cTn id="57" dur="1" fill="hold">
                                          <p:stCondLst>
                                            <p:cond delay="0"/>
                                          </p:stCondLst>
                                        </p:cTn>
                                        <p:tgtEl>
                                          <p:spTgt spid="118"/>
                                        </p:tgtEl>
                                        <p:attrNameLst>
                                          <p:attrName>style.visibility</p:attrName>
                                        </p:attrNameLst>
                                      </p:cBhvr>
                                      <p:to>
                                        <p:strVal val="visible"/>
                                      </p:to>
                                    </p:set>
                                    <p:animEffect transition="in" filter="dissolve">
                                      <p:cBhvr>
                                        <p:cTn id="58" dur="500"/>
                                        <p:tgtEl>
                                          <p:spTgt spid="118"/>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dissolve">
                                      <p:cBhvr>
                                        <p:cTn id="63" dur="500"/>
                                        <p:tgtEl>
                                          <p:spTgt spid="35"/>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dissolve">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121"/>
                                        </p:tgtEl>
                                        <p:attrNameLst>
                                          <p:attrName>style.visibility</p:attrName>
                                        </p:attrNameLst>
                                      </p:cBhvr>
                                      <p:to>
                                        <p:strVal val="visible"/>
                                      </p:to>
                                    </p:set>
                                    <p:animEffect transition="in" filter="dissolve">
                                      <p:cBhvr>
                                        <p:cTn id="73" dur="500"/>
                                        <p:tgtEl>
                                          <p:spTgt spid="121"/>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22"/>
                                        </p:tgtEl>
                                        <p:attrNameLst>
                                          <p:attrName>style.visibility</p:attrName>
                                        </p:attrNameLst>
                                      </p:cBhvr>
                                      <p:to>
                                        <p:strVal val="visible"/>
                                      </p:to>
                                    </p:set>
                                    <p:animEffect transition="in" filter="dissolve">
                                      <p:cBhvr>
                                        <p:cTn id="76" dur="500"/>
                                        <p:tgtEl>
                                          <p:spTgt spid="122"/>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23"/>
                                        </p:tgtEl>
                                        <p:attrNameLst>
                                          <p:attrName>style.visibility</p:attrName>
                                        </p:attrNameLst>
                                      </p:cBhvr>
                                      <p:to>
                                        <p:strVal val="visible"/>
                                      </p:to>
                                    </p:set>
                                    <p:animEffect transition="in" filter="dissolve">
                                      <p:cBhvr>
                                        <p:cTn id="79" dur="500"/>
                                        <p:tgtEl>
                                          <p:spTgt spid="123"/>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124"/>
                                        </p:tgtEl>
                                        <p:attrNameLst>
                                          <p:attrName>style.visibility</p:attrName>
                                        </p:attrNameLst>
                                      </p:cBhvr>
                                      <p:to>
                                        <p:strVal val="visible"/>
                                      </p:to>
                                    </p:set>
                                    <p:animEffect transition="in" filter="dissolve">
                                      <p:cBhvr>
                                        <p:cTn id="82" dur="500"/>
                                        <p:tgtEl>
                                          <p:spTgt spid="124"/>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125"/>
                                        </p:tgtEl>
                                        <p:attrNameLst>
                                          <p:attrName>style.visibility</p:attrName>
                                        </p:attrNameLst>
                                      </p:cBhvr>
                                      <p:to>
                                        <p:strVal val="visible"/>
                                      </p:to>
                                    </p:set>
                                    <p:animEffect transition="in" filter="dissolve">
                                      <p:cBhvr>
                                        <p:cTn id="85" dur="500"/>
                                        <p:tgtEl>
                                          <p:spTgt spid="125"/>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126"/>
                                        </p:tgtEl>
                                        <p:attrNameLst>
                                          <p:attrName>style.visibility</p:attrName>
                                        </p:attrNameLst>
                                      </p:cBhvr>
                                      <p:to>
                                        <p:strVal val="visible"/>
                                      </p:to>
                                    </p:set>
                                    <p:animEffect transition="in" filter="dissolve">
                                      <p:cBhvr>
                                        <p:cTn id="88" dur="500"/>
                                        <p:tgtEl>
                                          <p:spTgt spid="126"/>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129"/>
                                        </p:tgtEl>
                                        <p:attrNameLst>
                                          <p:attrName>style.visibility</p:attrName>
                                        </p:attrNameLst>
                                      </p:cBhvr>
                                      <p:to>
                                        <p:strVal val="visible"/>
                                      </p:to>
                                    </p:set>
                                    <p:animEffect transition="in" filter="dissolve">
                                      <p:cBhvr>
                                        <p:cTn id="91" dur="500"/>
                                        <p:tgtEl>
                                          <p:spTgt spid="129"/>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131"/>
                                        </p:tgtEl>
                                        <p:attrNameLst>
                                          <p:attrName>style.visibility</p:attrName>
                                        </p:attrNameLst>
                                      </p:cBhvr>
                                      <p:to>
                                        <p:strVal val="visible"/>
                                      </p:to>
                                    </p:set>
                                    <p:animEffect transition="in" filter="dissolve">
                                      <p:cBhvr>
                                        <p:cTn id="94" dur="500"/>
                                        <p:tgtEl>
                                          <p:spTgt spid="131"/>
                                        </p:tgtEl>
                                      </p:cBhvr>
                                    </p:animEffect>
                                  </p:childTnLst>
                                </p:cTn>
                              </p:par>
                              <p:par>
                                <p:cTn id="95" presetID="9" presetClass="entr" presetSubtype="0" fill="hold" nodeType="withEffect">
                                  <p:stCondLst>
                                    <p:cond delay="0"/>
                                  </p:stCondLst>
                                  <p:childTnLst>
                                    <p:set>
                                      <p:cBhvr>
                                        <p:cTn id="96" dur="1" fill="hold">
                                          <p:stCondLst>
                                            <p:cond delay="0"/>
                                          </p:stCondLst>
                                        </p:cTn>
                                        <p:tgtEl>
                                          <p:spTgt spid="137"/>
                                        </p:tgtEl>
                                        <p:attrNameLst>
                                          <p:attrName>style.visibility</p:attrName>
                                        </p:attrNameLst>
                                      </p:cBhvr>
                                      <p:to>
                                        <p:strVal val="visible"/>
                                      </p:to>
                                    </p:set>
                                    <p:animEffect transition="in" filter="dissolve">
                                      <p:cBhvr>
                                        <p:cTn id="97" dur="500"/>
                                        <p:tgtEl>
                                          <p:spTgt spid="137"/>
                                        </p:tgtEl>
                                      </p:cBhvr>
                                    </p:animEffect>
                                  </p:childTnLst>
                                </p:cTn>
                              </p:par>
                              <p:par>
                                <p:cTn id="98" presetID="9" presetClass="entr" presetSubtype="0" fill="hold" nodeType="withEffect">
                                  <p:stCondLst>
                                    <p:cond delay="0"/>
                                  </p:stCondLst>
                                  <p:childTnLst>
                                    <p:set>
                                      <p:cBhvr>
                                        <p:cTn id="99" dur="1" fill="hold">
                                          <p:stCondLst>
                                            <p:cond delay="0"/>
                                          </p:stCondLst>
                                        </p:cTn>
                                        <p:tgtEl>
                                          <p:spTgt spid="139"/>
                                        </p:tgtEl>
                                        <p:attrNameLst>
                                          <p:attrName>style.visibility</p:attrName>
                                        </p:attrNameLst>
                                      </p:cBhvr>
                                      <p:to>
                                        <p:strVal val="visible"/>
                                      </p:to>
                                    </p:set>
                                    <p:animEffect transition="in" filter="dissolve">
                                      <p:cBhvr>
                                        <p:cTn id="100" dur="500"/>
                                        <p:tgtEl>
                                          <p:spTgt spid="139"/>
                                        </p:tgtEl>
                                      </p:cBhvr>
                                    </p:animEffect>
                                  </p:childTnLst>
                                </p:cTn>
                              </p:par>
                              <p:par>
                                <p:cTn id="101" presetID="9" presetClass="entr" presetSubtype="0" fill="hold" nodeType="withEffect">
                                  <p:stCondLst>
                                    <p:cond delay="0"/>
                                  </p:stCondLst>
                                  <p:childTnLst>
                                    <p:set>
                                      <p:cBhvr>
                                        <p:cTn id="102" dur="1" fill="hold">
                                          <p:stCondLst>
                                            <p:cond delay="0"/>
                                          </p:stCondLst>
                                        </p:cTn>
                                        <p:tgtEl>
                                          <p:spTgt spid="140"/>
                                        </p:tgtEl>
                                        <p:attrNameLst>
                                          <p:attrName>style.visibility</p:attrName>
                                        </p:attrNameLst>
                                      </p:cBhvr>
                                      <p:to>
                                        <p:strVal val="visible"/>
                                      </p:to>
                                    </p:set>
                                    <p:animEffect transition="in" filter="dissolve">
                                      <p:cBhvr>
                                        <p:cTn id="103" dur="500"/>
                                        <p:tgtEl>
                                          <p:spTgt spid="140"/>
                                        </p:tgtEl>
                                      </p:cBhvr>
                                    </p:animEffect>
                                  </p:childTnLst>
                                </p:cTn>
                              </p:par>
                              <p:par>
                                <p:cTn id="104" presetID="9" presetClass="entr" presetSubtype="0"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dissolve">
                                      <p:cBhvr>
                                        <p:cTn id="106" dur="500"/>
                                        <p:tgtEl>
                                          <p:spTgt spid="40"/>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nodeType="click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dissolve">
                                      <p:cBhvr>
                                        <p:cTn id="111" dur="500"/>
                                        <p:tgtEl>
                                          <p:spTgt spid="37"/>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dissolve">
                                      <p:cBhvr>
                                        <p:cTn id="116" dur="500"/>
                                        <p:tgtEl>
                                          <p:spTgt spid="134"/>
                                        </p:tgtEl>
                                      </p:cBhvr>
                                    </p:animEffect>
                                  </p:childTnLst>
                                </p:cTn>
                              </p:par>
                              <p:par>
                                <p:cTn id="117" presetID="9" presetClass="entr" presetSubtype="0" fill="hold" nodeType="withEffect">
                                  <p:stCondLst>
                                    <p:cond delay="0"/>
                                  </p:stCondLst>
                                  <p:childTnLst>
                                    <p:set>
                                      <p:cBhvr>
                                        <p:cTn id="118" dur="1" fill="hold">
                                          <p:stCondLst>
                                            <p:cond delay="0"/>
                                          </p:stCondLst>
                                        </p:cTn>
                                        <p:tgtEl>
                                          <p:spTgt spid="138"/>
                                        </p:tgtEl>
                                        <p:attrNameLst>
                                          <p:attrName>style.visibility</p:attrName>
                                        </p:attrNameLst>
                                      </p:cBhvr>
                                      <p:to>
                                        <p:strVal val="visible"/>
                                      </p:to>
                                    </p:set>
                                    <p:animEffect transition="in" filter="dissolve">
                                      <p:cBhvr>
                                        <p:cTn id="119" dur="500"/>
                                        <p:tgtEl>
                                          <p:spTgt spid="138"/>
                                        </p:tgtEl>
                                      </p:cBhvr>
                                    </p:animEffect>
                                  </p:childTnLst>
                                </p:cTn>
                              </p:par>
                            </p:childTnLst>
                          </p:cTn>
                        </p:par>
                      </p:childTnLst>
                    </p:cTn>
                  </p:par>
                  <p:par>
                    <p:cTn id="120" fill="hold">
                      <p:stCondLst>
                        <p:cond delay="indefinite"/>
                      </p:stCondLst>
                      <p:childTnLst>
                        <p:par>
                          <p:cTn id="121" fill="hold">
                            <p:stCondLst>
                              <p:cond delay="0"/>
                            </p:stCondLst>
                            <p:childTnLst>
                              <p:par>
                                <p:cTn id="122" presetID="9" presetClass="entr" presetSubtype="0" fill="hold" nodeType="clickEffect">
                                  <p:stCondLst>
                                    <p:cond delay="0"/>
                                  </p:stCondLst>
                                  <p:childTnLst>
                                    <p:set>
                                      <p:cBhvr>
                                        <p:cTn id="123" dur="1" fill="hold">
                                          <p:stCondLst>
                                            <p:cond delay="0"/>
                                          </p:stCondLst>
                                        </p:cTn>
                                        <p:tgtEl>
                                          <p:spTgt spid="38"/>
                                        </p:tgtEl>
                                        <p:attrNameLst>
                                          <p:attrName>style.visibility</p:attrName>
                                        </p:attrNameLst>
                                      </p:cBhvr>
                                      <p:to>
                                        <p:strVal val="visible"/>
                                      </p:to>
                                    </p:set>
                                    <p:animEffect transition="in" filter="dissolve">
                                      <p:cBhvr>
                                        <p:cTn id="124" dur="500"/>
                                        <p:tgtEl>
                                          <p:spTgt spid="38"/>
                                        </p:tgtEl>
                                      </p:cBhvr>
                                    </p:animEffec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143"/>
                                        </p:tgtEl>
                                        <p:attrNameLst>
                                          <p:attrName>style.visibility</p:attrName>
                                        </p:attrNameLst>
                                      </p:cBhvr>
                                      <p:to>
                                        <p:strVal val="visible"/>
                                      </p:to>
                                    </p:set>
                                    <p:animEffect transition="in" filter="dissolve">
                                      <p:cBhvr>
                                        <p:cTn id="129"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2" grpId="0" animBg="1"/>
      <p:bldP spid="63" grpId="0" animBg="1"/>
      <p:bldP spid="64" grpId="0" animBg="1"/>
      <p:bldP spid="65" grpId="0" animBg="1"/>
      <p:bldP spid="102" grpId="0" animBg="1"/>
      <p:bldP spid="109" grpId="0" animBg="1"/>
      <p:bldP spid="112" grpId="0" animBg="1"/>
      <p:bldP spid="114" grpId="0" animBg="1"/>
      <p:bldP spid="117" grpId="0" animBg="1"/>
      <p:bldP spid="121" grpId="0" animBg="1"/>
      <p:bldP spid="122" grpId="0" animBg="1"/>
      <p:bldP spid="123" grpId="0" animBg="1"/>
      <p:bldP spid="124" grpId="0" animBg="1"/>
      <p:bldP spid="125" grpId="0" animBg="1"/>
      <p:bldP spid="126" grpId="0" animBg="1"/>
      <p:bldP spid="129" grpId="0" animBg="1"/>
      <p:bldP spid="131" grpId="0" animBg="1"/>
      <p:bldP spid="134" grpId="0" animBg="1"/>
      <p:bldP spid="143"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Object 4"/>
          <p:cNvGraphicFramePr>
            <a:graphicFrameLocks noChangeAspect="1"/>
          </p:cNvGraphicFramePr>
          <p:nvPr/>
        </p:nvGraphicFramePr>
        <p:xfrm>
          <a:off x="3944232" y="4914901"/>
          <a:ext cx="352425" cy="374650"/>
        </p:xfrm>
        <a:graphic>
          <a:graphicData uri="http://schemas.openxmlformats.org/presentationml/2006/ole">
            <mc:AlternateContent xmlns:mc="http://schemas.openxmlformats.org/markup-compatibility/2006">
              <mc:Choice xmlns:v="urn:schemas-microsoft-com:vml" Requires="v">
                <p:oleObj spid="_x0000_s21877" name="Equation" r:id="rId4" imgW="190500" imgH="203200" progId="Equation.DSMT4">
                  <p:embed/>
                </p:oleObj>
              </mc:Choice>
              <mc:Fallback>
                <p:oleObj name="Equation" r:id="rId4" imgW="190500" imgH="203200" progId="Equation.DSMT4">
                  <p:embed/>
                  <p:pic>
                    <p:nvPicPr>
                      <p:cNvPr id="41" name="Object 4"/>
                      <p:cNvPicPr>
                        <a:picLocks noChangeAspect="1" noChangeArrowheads="1"/>
                      </p:cNvPicPr>
                      <p:nvPr/>
                    </p:nvPicPr>
                    <p:blipFill>
                      <a:blip r:embed="rId5"/>
                      <a:srcRect/>
                      <a:stretch>
                        <a:fillRect/>
                      </a:stretch>
                    </p:blipFill>
                    <p:spPr bwMode="auto">
                      <a:xfrm>
                        <a:off x="3944232" y="4914901"/>
                        <a:ext cx="352425" cy="374650"/>
                      </a:xfrm>
                      <a:prstGeom prst="rect">
                        <a:avLst/>
                      </a:prstGeom>
                      <a:noFill/>
                      <a:ln>
                        <a:noFill/>
                      </a:ln>
                      <a:effectLst/>
                    </p:spPr>
                  </p:pic>
                </p:oleObj>
              </mc:Fallback>
            </mc:AlternateContent>
          </a:graphicData>
        </a:graphic>
      </p:graphicFrame>
      <p:sp>
        <p:nvSpPr>
          <p:cNvPr id="147463" name="Line 2"/>
          <p:cNvSpPr>
            <a:spLocks noChangeShapeType="1"/>
          </p:cNvSpPr>
          <p:nvPr/>
        </p:nvSpPr>
        <p:spPr bwMode="auto">
          <a:xfrm flipV="1">
            <a:off x="5589270" y="1282700"/>
            <a:ext cx="2400300" cy="1851660"/>
          </a:xfrm>
          <a:prstGeom prst="line">
            <a:avLst/>
          </a:prstGeom>
          <a:noFill/>
          <a:ln w="12700">
            <a:solidFill>
              <a:srgbClr val="000000"/>
            </a:solidFill>
            <a:prstDash val="dash"/>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64" name="Rectangle 3"/>
          <p:cNvSpPr>
            <a:spLocks/>
          </p:cNvSpPr>
          <p:nvPr/>
        </p:nvSpPr>
        <p:spPr bwMode="auto">
          <a:xfrm>
            <a:off x="3507582" y="552927"/>
            <a:ext cx="166199"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p>
            <a:endParaRPr lang="en-US"/>
          </a:p>
        </p:txBody>
      </p:sp>
      <p:sp>
        <p:nvSpPr>
          <p:cNvPr id="147465" name="Text Box 4"/>
          <p:cNvSpPr txBox="1">
            <a:spLocks/>
          </p:cNvSpPr>
          <p:nvPr/>
        </p:nvSpPr>
        <p:spPr bwMode="auto">
          <a:xfrm>
            <a:off x="207010" y="342900"/>
            <a:ext cx="829818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panose="03020702040506060504" pitchFamily="66" charset="-79"/>
                <a:cs typeface="Apple Chancery" panose="03020702040506060504" pitchFamily="66" charset="-79"/>
              </a:rPr>
              <a:t>Consider a</a:t>
            </a:r>
            <a:r>
              <a:rPr lang="en-US" sz="2000" dirty="0">
                <a:latin typeface="Times New Roman"/>
                <a:cs typeface="Times New Roman"/>
              </a:rPr>
              <a:t> body moving in </a:t>
            </a:r>
            <a:r>
              <a:rPr lang="en-US" sz="2000" dirty="0">
                <a:solidFill>
                  <a:srgbClr val="FF0000"/>
                </a:solidFill>
                <a:latin typeface="Times New Roman"/>
                <a:cs typeface="Times New Roman"/>
              </a:rPr>
              <a:t>circular motion</a:t>
            </a:r>
            <a:r>
              <a:rPr lang="en-US" sz="2000" dirty="0">
                <a:latin typeface="Times New Roman"/>
                <a:cs typeface="Times New Roman"/>
              </a:rPr>
              <a:t>.  Its </a:t>
            </a:r>
            <a:r>
              <a:rPr lang="en-US" sz="2000" i="1" dirty="0">
                <a:solidFill>
                  <a:srgbClr val="0000FF"/>
                </a:solidFill>
                <a:latin typeface="Times New Roman"/>
                <a:cs typeface="Times New Roman"/>
              </a:rPr>
              <a:t>angular momentum </a:t>
            </a:r>
            <a:r>
              <a:rPr lang="en-US" sz="2000" dirty="0">
                <a:latin typeface="Times New Roman"/>
                <a:cs typeface="Times New Roman"/>
              </a:rPr>
              <a:t>will equal:     </a:t>
            </a:r>
          </a:p>
        </p:txBody>
      </p:sp>
      <p:sp>
        <p:nvSpPr>
          <p:cNvPr id="147466" name="Line 5"/>
          <p:cNvSpPr>
            <a:spLocks noChangeShapeType="1"/>
          </p:cNvSpPr>
          <p:nvPr/>
        </p:nvSpPr>
        <p:spPr bwMode="auto">
          <a:xfrm>
            <a:off x="5177790" y="1188720"/>
            <a:ext cx="0" cy="301752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67" name="Line 6"/>
          <p:cNvSpPr>
            <a:spLocks noChangeShapeType="1"/>
          </p:cNvSpPr>
          <p:nvPr/>
        </p:nvSpPr>
        <p:spPr bwMode="auto">
          <a:xfrm>
            <a:off x="4286250" y="3451860"/>
            <a:ext cx="489204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69" name="Line 8"/>
          <p:cNvSpPr>
            <a:spLocks noChangeShapeType="1"/>
          </p:cNvSpPr>
          <p:nvPr/>
        </p:nvSpPr>
        <p:spPr bwMode="auto">
          <a:xfrm>
            <a:off x="6960870" y="2217420"/>
            <a:ext cx="1851660" cy="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70" name="Line 9"/>
          <p:cNvSpPr>
            <a:spLocks noChangeShapeType="1"/>
          </p:cNvSpPr>
          <p:nvPr/>
        </p:nvSpPr>
        <p:spPr bwMode="auto">
          <a:xfrm flipV="1">
            <a:off x="5177790" y="2286000"/>
            <a:ext cx="1508760" cy="116586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73" name="Arc 12"/>
          <p:cNvSpPr>
            <a:spLocks/>
          </p:cNvSpPr>
          <p:nvPr/>
        </p:nvSpPr>
        <p:spPr bwMode="auto">
          <a:xfrm>
            <a:off x="5520690" y="3177540"/>
            <a:ext cx="205740" cy="274320"/>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7474" name="Arc 14"/>
          <p:cNvSpPr>
            <a:spLocks/>
          </p:cNvSpPr>
          <p:nvPr/>
        </p:nvSpPr>
        <p:spPr bwMode="auto">
          <a:xfrm rot="-10597649">
            <a:off x="8263890" y="2217420"/>
            <a:ext cx="205740" cy="274320"/>
          </a:xfrm>
          <a:custGeom>
            <a:avLst/>
            <a:gdLst>
              <a:gd name="T0" fmla="*/ 0 w 21600"/>
              <a:gd name="T1" fmla="*/ 0 h 21600"/>
              <a:gd name="T2" fmla="*/ 228600 w 21600"/>
              <a:gd name="T3" fmla="*/ 304800 h 21600"/>
              <a:gd name="T4" fmla="*/ 0 w 21600"/>
              <a:gd name="T5" fmla="*/ 304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147459" name="Object 3"/>
          <p:cNvGraphicFramePr>
            <a:graphicFrameLocks noChangeAspect="1"/>
          </p:cNvGraphicFramePr>
          <p:nvPr/>
        </p:nvGraphicFramePr>
        <p:xfrm>
          <a:off x="8032749" y="2254250"/>
          <a:ext cx="252413" cy="353024"/>
        </p:xfrm>
        <a:graphic>
          <a:graphicData uri="http://schemas.openxmlformats.org/presentationml/2006/ole">
            <mc:AlternateContent xmlns:mc="http://schemas.openxmlformats.org/markup-compatibility/2006">
              <mc:Choice xmlns:v="urn:schemas-microsoft-com:vml" Requires="v">
                <p:oleObj spid="_x0000_s21878" name="Equation" r:id="rId6" imgW="127000" imgH="177800" progId="Equation.DSMT4">
                  <p:embed/>
                </p:oleObj>
              </mc:Choice>
              <mc:Fallback>
                <p:oleObj name="Equation" r:id="rId6" imgW="127000" imgH="177800" progId="Equation.DSMT4">
                  <p:embed/>
                  <p:pic>
                    <p:nvPicPr>
                      <p:cNvPr id="1474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32749" y="2254250"/>
                        <a:ext cx="252413" cy="353024"/>
                      </a:xfrm>
                      <a:prstGeom prst="rect">
                        <a:avLst/>
                      </a:prstGeom>
                      <a:noFill/>
                      <a:ln>
                        <a:noFill/>
                      </a:ln>
                      <a:effectLst/>
                    </p:spPr>
                  </p:pic>
                </p:oleObj>
              </mc:Fallback>
            </mc:AlternateContent>
          </a:graphicData>
        </a:graphic>
      </p:graphicFrame>
      <p:graphicFrame>
        <p:nvGraphicFramePr>
          <p:cNvPr id="147460" name="Object 4"/>
          <p:cNvGraphicFramePr>
            <a:graphicFrameLocks noChangeAspect="1"/>
          </p:cNvGraphicFramePr>
          <p:nvPr/>
        </p:nvGraphicFramePr>
        <p:xfrm>
          <a:off x="1460501" y="897786"/>
          <a:ext cx="1219200" cy="747944"/>
        </p:xfrm>
        <a:graphic>
          <a:graphicData uri="http://schemas.openxmlformats.org/presentationml/2006/ole">
            <mc:AlternateContent xmlns:mc="http://schemas.openxmlformats.org/markup-compatibility/2006">
              <mc:Choice xmlns:v="urn:schemas-microsoft-com:vml" Requires="v">
                <p:oleObj spid="_x0000_s21879" name="Equation" r:id="rId8" imgW="660400" imgH="406400" progId="Equation.DSMT4">
                  <p:embed/>
                </p:oleObj>
              </mc:Choice>
              <mc:Fallback>
                <p:oleObj name="Equation" r:id="rId8" imgW="660400" imgH="406400" progId="Equation.DSMT4">
                  <p:embed/>
                  <p:pic>
                    <p:nvPicPr>
                      <p:cNvPr id="147460" name="Object 4"/>
                      <p:cNvPicPr>
                        <a:picLocks noChangeAspect="1" noChangeArrowheads="1"/>
                      </p:cNvPicPr>
                      <p:nvPr/>
                    </p:nvPicPr>
                    <p:blipFill>
                      <a:blip r:embed="rId9"/>
                      <a:srcRect/>
                      <a:stretch>
                        <a:fillRect/>
                      </a:stretch>
                    </p:blipFill>
                    <p:spPr bwMode="auto">
                      <a:xfrm>
                        <a:off x="1460501" y="897786"/>
                        <a:ext cx="1219200" cy="747944"/>
                      </a:xfrm>
                      <a:prstGeom prst="rect">
                        <a:avLst/>
                      </a:prstGeom>
                      <a:noFill/>
                      <a:ln>
                        <a:noFill/>
                      </a:ln>
                      <a:effectLst/>
                    </p:spPr>
                  </p:pic>
                </p:oleObj>
              </mc:Fallback>
            </mc:AlternateContent>
          </a:graphicData>
        </a:graphic>
      </p:graphicFrame>
      <p:sp>
        <p:nvSpPr>
          <p:cNvPr id="147475" name="Oval 17"/>
          <p:cNvSpPr>
            <a:spLocks/>
          </p:cNvSpPr>
          <p:nvPr/>
        </p:nvSpPr>
        <p:spPr bwMode="auto">
          <a:xfrm>
            <a:off x="3051810" y="1394460"/>
            <a:ext cx="4183380" cy="4183380"/>
          </a:xfrm>
          <a:prstGeom prst="ellipse">
            <a:avLst/>
          </a:prstGeom>
          <a:noFill/>
          <a:ln w="25400">
            <a:solidFill>
              <a:srgbClr val="0000FF"/>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7476" name="Line 18"/>
          <p:cNvSpPr>
            <a:spLocks noChangeShapeType="1"/>
          </p:cNvSpPr>
          <p:nvPr/>
        </p:nvSpPr>
        <p:spPr bwMode="auto">
          <a:xfrm>
            <a:off x="6892290" y="2286000"/>
            <a:ext cx="617220" cy="891540"/>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47477" name="Line 19"/>
          <p:cNvSpPr>
            <a:spLocks noChangeShapeType="1"/>
          </p:cNvSpPr>
          <p:nvPr/>
        </p:nvSpPr>
        <p:spPr bwMode="auto">
          <a:xfrm flipV="1">
            <a:off x="7578090" y="2286000"/>
            <a:ext cx="1165860" cy="82296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147461" name="Object 5"/>
          <p:cNvGraphicFramePr>
            <a:graphicFrameLocks noChangeAspect="1"/>
          </p:cNvGraphicFramePr>
          <p:nvPr/>
        </p:nvGraphicFramePr>
        <p:xfrm>
          <a:off x="7235190" y="2357755"/>
          <a:ext cx="403001" cy="428625"/>
        </p:xfrm>
        <a:graphic>
          <a:graphicData uri="http://schemas.openxmlformats.org/presentationml/2006/ole">
            <mc:AlternateContent xmlns:mc="http://schemas.openxmlformats.org/markup-compatibility/2006">
              <mc:Choice xmlns:v="urn:schemas-microsoft-com:vml" Requires="v">
                <p:oleObj spid="_x0000_s21880" name="Equation" r:id="rId10" imgW="190500" imgH="203200" progId="Equation.DSMT4">
                  <p:embed/>
                </p:oleObj>
              </mc:Choice>
              <mc:Fallback>
                <p:oleObj name="Equation" r:id="rId10" imgW="190500" imgH="203200" progId="Equation.DSMT4">
                  <p:embed/>
                  <p:pic>
                    <p:nvPicPr>
                      <p:cNvPr id="147461" name="Object 5"/>
                      <p:cNvPicPr>
                        <a:picLocks noChangeAspect="1" noChangeArrowheads="1"/>
                      </p:cNvPicPr>
                      <p:nvPr/>
                    </p:nvPicPr>
                    <p:blipFill>
                      <a:blip r:embed="rId11"/>
                      <a:srcRect/>
                      <a:stretch>
                        <a:fillRect/>
                      </a:stretch>
                    </p:blipFill>
                    <p:spPr bwMode="auto">
                      <a:xfrm>
                        <a:off x="7235190" y="2357755"/>
                        <a:ext cx="403001" cy="428625"/>
                      </a:xfrm>
                      <a:prstGeom prst="rect">
                        <a:avLst/>
                      </a:prstGeom>
                      <a:noFill/>
                      <a:ln>
                        <a:noFill/>
                      </a:ln>
                      <a:effectLst/>
                    </p:spPr>
                  </p:pic>
                </p:oleObj>
              </mc:Fallback>
            </mc:AlternateContent>
          </a:graphicData>
        </a:graphic>
      </p:graphicFrame>
      <p:sp>
        <p:nvSpPr>
          <p:cNvPr id="147478" name="Arc 23"/>
          <p:cNvSpPr>
            <a:spLocks/>
          </p:cNvSpPr>
          <p:nvPr/>
        </p:nvSpPr>
        <p:spPr bwMode="auto">
          <a:xfrm>
            <a:off x="7029450" y="1965960"/>
            <a:ext cx="205740" cy="252889"/>
          </a:xfrm>
          <a:custGeom>
            <a:avLst/>
            <a:gdLst>
              <a:gd name="T0" fmla="*/ 89165 w 21600"/>
              <a:gd name="T1" fmla="*/ 0 h 19889"/>
              <a:gd name="T2" fmla="*/ 228600 w 21600"/>
              <a:gd name="T3" fmla="*/ 280988 h 19889"/>
              <a:gd name="T4" fmla="*/ 0 w 21600"/>
              <a:gd name="T5" fmla="*/ 280988 h 19889"/>
              <a:gd name="T6" fmla="*/ 0 60000 65536"/>
              <a:gd name="T7" fmla="*/ 0 60000 65536"/>
              <a:gd name="T8" fmla="*/ 0 60000 65536"/>
              <a:gd name="T9" fmla="*/ 0 w 21600"/>
              <a:gd name="T10" fmla="*/ 0 h 19889"/>
              <a:gd name="T11" fmla="*/ 21600 w 21600"/>
              <a:gd name="T12" fmla="*/ 19889 h 19889"/>
            </a:gdLst>
            <a:ahLst/>
            <a:cxnLst>
              <a:cxn ang="T6">
                <a:pos x="T0" y="T1"/>
              </a:cxn>
              <a:cxn ang="T7">
                <a:pos x="T2" y="T3"/>
              </a:cxn>
              <a:cxn ang="T8">
                <a:pos x="T4" y="T5"/>
              </a:cxn>
            </a:cxnLst>
            <a:rect l="T9" t="T10" r="T11" b="T12"/>
            <a:pathLst>
              <a:path w="21600" h="19889" fill="none" extrusionOk="0">
                <a:moveTo>
                  <a:pt x="8425" y="-1"/>
                </a:moveTo>
                <a:cubicBezTo>
                  <a:pt x="16411" y="3382"/>
                  <a:pt x="21600" y="11215"/>
                  <a:pt x="21600" y="19889"/>
                </a:cubicBezTo>
              </a:path>
              <a:path w="21600" h="19889" stroke="0" extrusionOk="0">
                <a:moveTo>
                  <a:pt x="8425" y="-1"/>
                </a:moveTo>
                <a:cubicBezTo>
                  <a:pt x="16411" y="3382"/>
                  <a:pt x="21600" y="11215"/>
                  <a:pt x="21600" y="19889"/>
                </a:cubicBezTo>
                <a:lnTo>
                  <a:pt x="0" y="19889"/>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24" name="Object 5"/>
          <p:cNvGraphicFramePr>
            <a:graphicFrameLocks noChangeAspect="1"/>
          </p:cNvGraphicFramePr>
          <p:nvPr/>
        </p:nvGraphicFramePr>
        <p:xfrm>
          <a:off x="7869556" y="2786380"/>
          <a:ext cx="683894" cy="420858"/>
        </p:xfrm>
        <a:graphic>
          <a:graphicData uri="http://schemas.openxmlformats.org/presentationml/2006/ole">
            <mc:AlternateContent xmlns:mc="http://schemas.openxmlformats.org/markup-compatibility/2006">
              <mc:Choice xmlns:v="urn:schemas-microsoft-com:vml" Requires="v">
                <p:oleObj spid="_x0000_s21881" name="Equation" r:id="rId12" imgW="330200" imgH="203200" progId="Equation.DSMT4">
                  <p:embed/>
                </p:oleObj>
              </mc:Choice>
              <mc:Fallback>
                <p:oleObj name="Equation" r:id="rId12" imgW="330200" imgH="203200" progId="Equation.DSMT4">
                  <p:embed/>
                  <p:pic>
                    <p:nvPicPr>
                      <p:cNvPr id="24" name="Object 5"/>
                      <p:cNvPicPr>
                        <a:picLocks noChangeAspect="1" noChangeArrowheads="1"/>
                      </p:cNvPicPr>
                      <p:nvPr/>
                    </p:nvPicPr>
                    <p:blipFill>
                      <a:blip r:embed="rId13"/>
                      <a:srcRect/>
                      <a:stretch>
                        <a:fillRect/>
                      </a:stretch>
                    </p:blipFill>
                    <p:spPr bwMode="auto">
                      <a:xfrm>
                        <a:off x="7869556" y="2786380"/>
                        <a:ext cx="683894" cy="420858"/>
                      </a:xfrm>
                      <a:prstGeom prst="rect">
                        <a:avLst/>
                      </a:prstGeom>
                      <a:noFill/>
                      <a:ln>
                        <a:noFill/>
                      </a:ln>
                      <a:effectLst/>
                    </p:spPr>
                  </p:pic>
                </p:oleObj>
              </mc:Fallback>
            </mc:AlternateContent>
          </a:graphicData>
        </a:graphic>
      </p:graphicFrame>
      <p:sp>
        <p:nvSpPr>
          <p:cNvPr id="2" name="Rectangle 1"/>
          <p:cNvSpPr/>
          <p:nvPr/>
        </p:nvSpPr>
        <p:spPr>
          <a:xfrm>
            <a:off x="2743200" y="1371600"/>
            <a:ext cx="2298700" cy="5003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375064" y="3683000"/>
            <a:ext cx="3800012" cy="254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3"/>
          <p:cNvGraphicFramePr>
            <a:graphicFrameLocks noChangeAspect="1"/>
          </p:cNvGraphicFramePr>
          <p:nvPr/>
        </p:nvGraphicFramePr>
        <p:xfrm>
          <a:off x="5702299" y="3030726"/>
          <a:ext cx="252413" cy="353024"/>
        </p:xfrm>
        <a:graphic>
          <a:graphicData uri="http://schemas.openxmlformats.org/presentationml/2006/ole">
            <mc:AlternateContent xmlns:mc="http://schemas.openxmlformats.org/markup-compatibility/2006">
              <mc:Choice xmlns:v="urn:schemas-microsoft-com:vml" Requires="v">
                <p:oleObj spid="_x0000_s21882" name="Equation" r:id="rId14" imgW="127000" imgH="177800" progId="Equation.DSMT4">
                  <p:embed/>
                </p:oleObj>
              </mc:Choice>
              <mc:Fallback>
                <p:oleObj name="Equation" r:id="rId14" imgW="127000" imgH="177800" progId="Equation.DSMT4">
                  <p:embed/>
                  <p:pic>
                    <p:nvPicPr>
                      <p:cNvPr id="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02299" y="3030726"/>
                        <a:ext cx="252413" cy="353024"/>
                      </a:xfrm>
                      <a:prstGeom prst="rect">
                        <a:avLst/>
                      </a:prstGeom>
                      <a:noFill/>
                      <a:ln>
                        <a:noFill/>
                      </a:ln>
                      <a:effectLst/>
                    </p:spPr>
                  </p:pic>
                </p:oleObj>
              </mc:Fallback>
            </mc:AlternateContent>
          </a:graphicData>
        </a:graphic>
      </p:graphicFrame>
      <p:graphicFrame>
        <p:nvGraphicFramePr>
          <p:cNvPr id="28" name="Object 3"/>
          <p:cNvGraphicFramePr>
            <a:graphicFrameLocks noChangeAspect="1"/>
          </p:cNvGraphicFramePr>
          <p:nvPr/>
        </p:nvGraphicFramePr>
        <p:xfrm>
          <a:off x="5865813" y="2411413"/>
          <a:ext cx="228600" cy="327025"/>
        </p:xfrm>
        <a:graphic>
          <a:graphicData uri="http://schemas.openxmlformats.org/presentationml/2006/ole">
            <mc:AlternateContent xmlns:mc="http://schemas.openxmlformats.org/markup-compatibility/2006">
              <mc:Choice xmlns:v="urn:schemas-microsoft-com:vml" Requires="v">
                <p:oleObj spid="_x0000_s21883" name="Equation" r:id="rId15" imgW="114300" imgH="165100" progId="Equation.DSMT4">
                  <p:embed/>
                </p:oleObj>
              </mc:Choice>
              <mc:Fallback>
                <p:oleObj name="Equation" r:id="rId15" imgW="114300" imgH="165100" progId="Equation.DSMT4">
                  <p:embed/>
                  <p:pic>
                    <p:nvPicPr>
                      <p:cNvPr id="28" name="Object 3"/>
                      <p:cNvPicPr>
                        <a:picLocks noChangeAspect="1" noChangeArrowheads="1"/>
                      </p:cNvPicPr>
                      <p:nvPr/>
                    </p:nvPicPr>
                    <p:blipFill>
                      <a:blip r:embed="rId16"/>
                      <a:srcRect/>
                      <a:stretch>
                        <a:fillRect/>
                      </a:stretch>
                    </p:blipFill>
                    <p:spPr bwMode="auto">
                      <a:xfrm>
                        <a:off x="5865813" y="2411413"/>
                        <a:ext cx="228600" cy="327025"/>
                      </a:xfrm>
                      <a:prstGeom prst="rect">
                        <a:avLst/>
                      </a:prstGeom>
                      <a:noFill/>
                      <a:ln>
                        <a:noFill/>
                      </a:ln>
                      <a:effectLst/>
                    </p:spPr>
                  </p:pic>
                </p:oleObj>
              </mc:Fallback>
            </mc:AlternateContent>
          </a:graphicData>
        </a:graphic>
      </p:graphicFrame>
      <p:graphicFrame>
        <p:nvGraphicFramePr>
          <p:cNvPr id="29" name="Object 5"/>
          <p:cNvGraphicFramePr>
            <a:graphicFrameLocks noChangeAspect="1"/>
          </p:cNvGraphicFramePr>
          <p:nvPr/>
        </p:nvGraphicFramePr>
        <p:xfrm>
          <a:off x="7918450" y="1849691"/>
          <a:ext cx="990600" cy="349250"/>
        </p:xfrm>
        <a:graphic>
          <a:graphicData uri="http://schemas.openxmlformats.org/presentationml/2006/ole">
            <mc:AlternateContent xmlns:mc="http://schemas.openxmlformats.org/markup-compatibility/2006">
              <mc:Choice xmlns:v="urn:schemas-microsoft-com:vml" Requires="v">
                <p:oleObj spid="_x0000_s21884" name="Equation" r:id="rId17" imgW="469900" imgH="165100" progId="Equation.DSMT4">
                  <p:embed/>
                </p:oleObj>
              </mc:Choice>
              <mc:Fallback>
                <p:oleObj name="Equation" r:id="rId17" imgW="469900" imgH="165100" progId="Equation.DSMT4">
                  <p:embed/>
                  <p:pic>
                    <p:nvPicPr>
                      <p:cNvPr id="29" name="Object 5"/>
                      <p:cNvPicPr>
                        <a:picLocks noChangeAspect="1" noChangeArrowheads="1"/>
                      </p:cNvPicPr>
                      <p:nvPr/>
                    </p:nvPicPr>
                    <p:blipFill>
                      <a:blip r:embed="rId18"/>
                      <a:srcRect/>
                      <a:stretch>
                        <a:fillRect/>
                      </a:stretch>
                    </p:blipFill>
                    <p:spPr bwMode="auto">
                      <a:xfrm>
                        <a:off x="7918450" y="1849691"/>
                        <a:ext cx="990600" cy="349250"/>
                      </a:xfrm>
                      <a:prstGeom prst="rect">
                        <a:avLst/>
                      </a:prstGeom>
                      <a:noFill/>
                      <a:ln>
                        <a:noFill/>
                      </a:ln>
                      <a:effectLst/>
                    </p:spPr>
                  </p:pic>
                </p:oleObj>
              </mc:Fallback>
            </mc:AlternateContent>
          </a:graphicData>
        </a:graphic>
      </p:graphicFrame>
      <p:graphicFrame>
        <p:nvGraphicFramePr>
          <p:cNvPr id="30" name="Object 3"/>
          <p:cNvGraphicFramePr>
            <a:graphicFrameLocks noChangeAspect="1"/>
          </p:cNvGraphicFramePr>
          <p:nvPr/>
        </p:nvGraphicFramePr>
        <p:xfrm>
          <a:off x="7229839" y="1858581"/>
          <a:ext cx="252413" cy="353024"/>
        </p:xfrm>
        <a:graphic>
          <a:graphicData uri="http://schemas.openxmlformats.org/presentationml/2006/ole">
            <mc:AlternateContent xmlns:mc="http://schemas.openxmlformats.org/markup-compatibility/2006">
              <mc:Choice xmlns:v="urn:schemas-microsoft-com:vml" Requires="v">
                <p:oleObj spid="_x0000_s21885" name="Equation" r:id="rId19" imgW="127000" imgH="177800" progId="Equation.DSMT4">
                  <p:embed/>
                </p:oleObj>
              </mc:Choice>
              <mc:Fallback>
                <p:oleObj name="Equation" r:id="rId19" imgW="127000" imgH="177800" progId="Equation.DSMT4">
                  <p:embed/>
                  <p:pic>
                    <p:nvPicPr>
                      <p:cNvPr id="3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9839" y="1858581"/>
                        <a:ext cx="252413" cy="353024"/>
                      </a:xfrm>
                      <a:prstGeom prst="rect">
                        <a:avLst/>
                      </a:prstGeom>
                      <a:noFill/>
                      <a:ln>
                        <a:noFill/>
                      </a:ln>
                      <a:effectLst/>
                    </p:spPr>
                  </p:pic>
                </p:oleObj>
              </mc:Fallback>
            </mc:AlternateContent>
          </a:graphicData>
        </a:graphic>
      </p:graphicFrame>
      <p:sp>
        <p:nvSpPr>
          <p:cNvPr id="31" name="Text Box 4"/>
          <p:cNvSpPr txBox="1">
            <a:spLocks/>
          </p:cNvSpPr>
          <p:nvPr/>
        </p:nvSpPr>
        <p:spPr bwMode="auto">
          <a:xfrm>
            <a:off x="207010" y="1770522"/>
            <a:ext cx="4568190"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is the body’s </a:t>
            </a:r>
            <a:r>
              <a:rPr lang="en-US" sz="2000" dirty="0">
                <a:solidFill>
                  <a:srgbClr val="0000FF"/>
                </a:solidFill>
                <a:latin typeface="Times New Roman"/>
                <a:cs typeface="Times New Roman"/>
              </a:rPr>
              <a:t>momentum</a:t>
            </a:r>
            <a:r>
              <a:rPr lang="en-US" sz="2000" dirty="0">
                <a:latin typeface="Times New Roman"/>
                <a:cs typeface="Times New Roman"/>
              </a:rPr>
              <a:t>.  This momentum will be </a:t>
            </a:r>
            <a:r>
              <a:rPr lang="en-US" sz="2000" i="1" dirty="0">
                <a:solidFill>
                  <a:srgbClr val="FF0000"/>
                </a:solidFill>
                <a:latin typeface="Times New Roman"/>
                <a:cs typeface="Times New Roman"/>
              </a:rPr>
              <a:t>perpendicular</a:t>
            </a:r>
            <a:r>
              <a:rPr lang="en-US" sz="2000" dirty="0">
                <a:latin typeface="Times New Roman"/>
                <a:cs typeface="Times New Roman"/>
              </a:rPr>
              <a:t> </a:t>
            </a:r>
            <a:r>
              <a:rPr lang="en-US" sz="2000" dirty="0">
                <a:solidFill>
                  <a:srgbClr val="FF0000"/>
                </a:solidFill>
                <a:latin typeface="Times New Roman"/>
                <a:cs typeface="Times New Roman"/>
              </a:rPr>
              <a:t>to the position vector </a:t>
            </a:r>
            <a:r>
              <a:rPr lang="en-US" sz="2000" dirty="0">
                <a:latin typeface="Times New Roman"/>
                <a:cs typeface="Times New Roman"/>
              </a:rPr>
              <a:t>and </a:t>
            </a:r>
            <a:r>
              <a:rPr lang="en-US" sz="2000" dirty="0">
                <a:solidFill>
                  <a:srgbClr val="FF0000"/>
                </a:solidFill>
                <a:latin typeface="Times New Roman"/>
                <a:cs typeface="Times New Roman"/>
              </a:rPr>
              <a:t>tangent to the path</a:t>
            </a:r>
            <a:r>
              <a:rPr lang="en-US" sz="2000" dirty="0">
                <a:latin typeface="Times New Roman"/>
                <a:cs typeface="Times New Roman"/>
              </a:rPr>
              <a:t>.  Nobody would argue that this body’s motion didn’t have </a:t>
            </a:r>
            <a:r>
              <a:rPr lang="en-US" sz="2000" i="1" dirty="0">
                <a:latin typeface="Times New Roman"/>
                <a:cs typeface="Times New Roman"/>
              </a:rPr>
              <a:t>angular momentum</a:t>
            </a:r>
            <a:r>
              <a:rPr lang="en-US" sz="2000" dirty="0">
                <a:latin typeface="Times New Roman"/>
                <a:cs typeface="Times New Roman"/>
              </a:rPr>
              <a:t>, as its motion is </a:t>
            </a:r>
            <a:r>
              <a:rPr lang="en-US" sz="2000" i="1" dirty="0">
                <a:solidFill>
                  <a:srgbClr val="FF0000"/>
                </a:solidFill>
                <a:latin typeface="Times New Roman"/>
                <a:cs typeface="Times New Roman"/>
              </a:rPr>
              <a:t>circular</a:t>
            </a:r>
            <a:r>
              <a:rPr lang="en-US" sz="2000" dirty="0">
                <a:latin typeface="Times New Roman"/>
                <a:cs typeface="Times New Roman"/>
              </a:rPr>
              <a:t>!</a:t>
            </a:r>
          </a:p>
        </p:txBody>
      </p:sp>
      <p:graphicFrame>
        <p:nvGraphicFramePr>
          <p:cNvPr id="32" name="Object 4"/>
          <p:cNvGraphicFramePr>
            <a:graphicFrameLocks noChangeAspect="1"/>
          </p:cNvGraphicFramePr>
          <p:nvPr/>
        </p:nvGraphicFramePr>
        <p:xfrm>
          <a:off x="979488" y="1812036"/>
          <a:ext cx="334961" cy="356085"/>
        </p:xfrm>
        <a:graphic>
          <a:graphicData uri="http://schemas.openxmlformats.org/presentationml/2006/ole">
            <mc:AlternateContent xmlns:mc="http://schemas.openxmlformats.org/markup-compatibility/2006">
              <mc:Choice xmlns:v="urn:schemas-microsoft-com:vml" Requires="v">
                <p:oleObj spid="_x0000_s21886" name="Equation" r:id="rId20" imgW="190500" imgH="203200" progId="Equation.DSMT4">
                  <p:embed/>
                </p:oleObj>
              </mc:Choice>
              <mc:Fallback>
                <p:oleObj name="Equation" r:id="rId20" imgW="190500" imgH="203200" progId="Equation.DSMT4">
                  <p:embed/>
                  <p:pic>
                    <p:nvPicPr>
                      <p:cNvPr id="32" name="Object 4"/>
                      <p:cNvPicPr>
                        <a:picLocks noChangeAspect="1" noChangeArrowheads="1"/>
                      </p:cNvPicPr>
                      <p:nvPr/>
                    </p:nvPicPr>
                    <p:blipFill>
                      <a:blip r:embed="rId21"/>
                      <a:srcRect/>
                      <a:stretch>
                        <a:fillRect/>
                      </a:stretch>
                    </p:blipFill>
                    <p:spPr bwMode="auto">
                      <a:xfrm>
                        <a:off x="979488" y="1812036"/>
                        <a:ext cx="334961" cy="356085"/>
                      </a:xfrm>
                      <a:prstGeom prst="rect">
                        <a:avLst/>
                      </a:prstGeom>
                      <a:noFill/>
                      <a:ln>
                        <a:noFill/>
                      </a:ln>
                      <a:effectLst/>
                    </p:spPr>
                  </p:pic>
                </p:oleObj>
              </mc:Fallback>
            </mc:AlternateContent>
          </a:graphicData>
        </a:graphic>
      </p:graphicFrame>
      <p:sp>
        <p:nvSpPr>
          <p:cNvPr id="33" name="Text Box 4"/>
          <p:cNvSpPr txBox="1">
            <a:spLocks/>
          </p:cNvSpPr>
          <p:nvPr/>
        </p:nvSpPr>
        <p:spPr bwMode="auto">
          <a:xfrm>
            <a:off x="219710" y="3793413"/>
            <a:ext cx="870204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Now consider a </a:t>
            </a:r>
            <a:r>
              <a:rPr lang="en-US" sz="2000" dirty="0">
                <a:solidFill>
                  <a:srgbClr val="0000FF"/>
                </a:solidFill>
                <a:latin typeface="Times New Roman"/>
                <a:cs typeface="Times New Roman"/>
              </a:rPr>
              <a:t>particle moving parallel to the x-axis with momentum </a:t>
            </a:r>
            <a:r>
              <a:rPr lang="en-US" sz="2000" i="1" dirty="0">
                <a:solidFill>
                  <a:srgbClr val="0000FF"/>
                </a:solidFill>
                <a:latin typeface="Times New Roman"/>
                <a:cs typeface="Times New Roman"/>
              </a:rPr>
              <a:t>mv</a:t>
            </a:r>
            <a:r>
              <a:rPr lang="en-US" sz="2000" dirty="0">
                <a:latin typeface="Times New Roman"/>
                <a:cs typeface="Times New Roman"/>
              </a:rPr>
              <a:t>, as shown in the sketch.  </a:t>
            </a:r>
          </a:p>
        </p:txBody>
      </p:sp>
      <p:sp>
        <p:nvSpPr>
          <p:cNvPr id="147468" name="AutoShape 7"/>
          <p:cNvSpPr>
            <a:spLocks/>
          </p:cNvSpPr>
          <p:nvPr/>
        </p:nvSpPr>
        <p:spPr bwMode="auto">
          <a:xfrm>
            <a:off x="6686550" y="2080260"/>
            <a:ext cx="274320" cy="274320"/>
          </a:xfrm>
          <a:prstGeom prst="smileyFace">
            <a:avLst>
              <a:gd name="adj" fmla="val 4653"/>
            </a:avLst>
          </a:prstGeom>
          <a:solidFill>
            <a:srgbClr val="50FF14"/>
          </a:solidFill>
          <a:ln w="25400">
            <a:solidFill>
              <a:srgbClr val="000000"/>
            </a:solidFill>
            <a:round/>
            <a:headEnd/>
            <a:tailEnd/>
          </a:ln>
        </p:spPr>
        <p:txBody>
          <a:bodyPr wrap="none" lIns="82296" tIns="41148" rIns="82296" bIns="41148" anchor="ctr"/>
          <a:lstStyle/>
          <a:p>
            <a:endParaRPr lang="en-US"/>
          </a:p>
        </p:txBody>
      </p:sp>
      <p:sp>
        <p:nvSpPr>
          <p:cNvPr id="38" name="Rectangle 3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40" name="Text Box 4"/>
          <p:cNvSpPr txBox="1">
            <a:spLocks/>
          </p:cNvSpPr>
          <p:nvPr/>
        </p:nvSpPr>
        <p:spPr bwMode="auto">
          <a:xfrm>
            <a:off x="523875" y="4883151"/>
            <a:ext cx="8375650"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                                                                                                      In other words, </a:t>
            </a:r>
            <a:r>
              <a:rPr lang="en-US" sz="2000" dirty="0">
                <a:solidFill>
                  <a:srgbClr val="0000FF"/>
                </a:solidFill>
                <a:latin typeface="Times New Roman"/>
                <a:cs typeface="Times New Roman"/>
              </a:rPr>
              <a:t>one</a:t>
            </a:r>
            <a:r>
              <a:rPr lang="en-US" sz="2000" dirty="0">
                <a:latin typeface="Times New Roman"/>
                <a:cs typeface="Times New Roman"/>
              </a:rPr>
              <a:t> of its </a:t>
            </a:r>
            <a:r>
              <a:rPr lang="en-US" sz="2000" dirty="0">
                <a:solidFill>
                  <a:srgbClr val="0000FF"/>
                </a:solidFill>
                <a:latin typeface="Times New Roman"/>
                <a:cs typeface="Times New Roman"/>
              </a:rPr>
              <a:t>components will be exactly like </a:t>
            </a:r>
            <a:r>
              <a:rPr lang="en-US" sz="2000" dirty="0">
                <a:latin typeface="Times New Roman"/>
                <a:cs typeface="Times New Roman"/>
              </a:rPr>
              <a:t>the </a:t>
            </a:r>
            <a:r>
              <a:rPr lang="en-US" sz="2000" dirty="0">
                <a:solidFill>
                  <a:srgbClr val="0000FF"/>
                </a:solidFill>
                <a:latin typeface="Times New Roman"/>
                <a:cs typeface="Times New Roman"/>
              </a:rPr>
              <a:t>momentum</a:t>
            </a:r>
            <a:r>
              <a:rPr lang="en-US" sz="2000" dirty="0">
                <a:latin typeface="Times New Roman"/>
                <a:cs typeface="Times New Roman"/>
              </a:rPr>
              <a:t> </a:t>
            </a:r>
            <a:r>
              <a:rPr lang="en-US" sz="2000" dirty="0">
                <a:solidFill>
                  <a:srgbClr val="0000FF"/>
                </a:solidFill>
                <a:latin typeface="Times New Roman"/>
                <a:cs typeface="Times New Roman"/>
              </a:rPr>
              <a:t>involved</a:t>
            </a:r>
            <a:r>
              <a:rPr lang="en-US" sz="2000" dirty="0">
                <a:latin typeface="Times New Roman"/>
                <a:cs typeface="Times New Roman"/>
              </a:rPr>
              <a:t> </a:t>
            </a:r>
            <a:r>
              <a:rPr lang="en-US" sz="2000" dirty="0">
                <a:solidFill>
                  <a:srgbClr val="0000FF"/>
                </a:solidFill>
                <a:latin typeface="Times New Roman"/>
                <a:cs typeface="Times New Roman"/>
              </a:rPr>
              <a:t>in</a:t>
            </a:r>
            <a:r>
              <a:rPr lang="en-US" sz="2000" dirty="0">
                <a:latin typeface="Times New Roman"/>
                <a:cs typeface="Times New Roman"/>
              </a:rPr>
              <a:t> the object that was </a:t>
            </a:r>
            <a:r>
              <a:rPr lang="en-US" sz="2000" dirty="0">
                <a:solidFill>
                  <a:srgbClr val="0000FF"/>
                </a:solidFill>
                <a:latin typeface="Times New Roman"/>
                <a:cs typeface="Times New Roman"/>
              </a:rPr>
              <a:t>executing a pure rotation</a:t>
            </a:r>
            <a:r>
              <a:rPr lang="en-US" sz="2000" dirty="0">
                <a:latin typeface="Times New Roman"/>
                <a:cs typeface="Times New Roman"/>
              </a:rPr>
              <a:t>, </a:t>
            </a:r>
            <a:r>
              <a:rPr lang="en-US" sz="2000" dirty="0">
                <a:solidFill>
                  <a:srgbClr val="FF0000"/>
                </a:solidFill>
                <a:latin typeface="Times New Roman"/>
                <a:cs typeface="Times New Roman"/>
              </a:rPr>
              <a:t>that had </a:t>
            </a:r>
            <a:r>
              <a:rPr lang="en-US" sz="2000" i="1" dirty="0">
                <a:solidFill>
                  <a:srgbClr val="FF0000"/>
                </a:solidFill>
                <a:latin typeface="Times New Roman"/>
                <a:cs typeface="Times New Roman"/>
              </a:rPr>
              <a:t>angular momentum</a:t>
            </a:r>
            <a:r>
              <a:rPr lang="en-US" sz="2000" dirty="0">
                <a:latin typeface="Times New Roman"/>
                <a:cs typeface="Times New Roman"/>
              </a:rPr>
              <a:t>.  </a:t>
            </a:r>
            <a:r>
              <a:rPr lang="en-US" sz="2000" dirty="0">
                <a:solidFill>
                  <a:srgbClr val="0000FF"/>
                </a:solidFill>
                <a:latin typeface="Times New Roman"/>
                <a:cs typeface="Times New Roman"/>
              </a:rPr>
              <a:t>Conclusion</a:t>
            </a:r>
            <a:r>
              <a:rPr lang="en-US" sz="2000" dirty="0">
                <a:latin typeface="Times New Roman"/>
                <a:cs typeface="Times New Roman"/>
              </a:rPr>
              <a:t>, </a:t>
            </a:r>
            <a:r>
              <a:rPr lang="en-US" sz="2000" i="1" dirty="0">
                <a:solidFill>
                  <a:srgbClr val="FF0000"/>
                </a:solidFill>
                <a:latin typeface="Times New Roman"/>
                <a:cs typeface="Times New Roman"/>
              </a:rPr>
              <a:t>this</a:t>
            </a:r>
            <a:r>
              <a:rPr lang="en-US" sz="2000" dirty="0">
                <a:latin typeface="Times New Roman"/>
                <a:cs typeface="Times New Roman"/>
              </a:rPr>
              <a:t> </a:t>
            </a:r>
            <a:r>
              <a:rPr lang="en-US" sz="2000" i="1" dirty="0">
                <a:solidFill>
                  <a:srgbClr val="FF0000"/>
                </a:solidFill>
                <a:latin typeface="Times New Roman"/>
                <a:cs typeface="Times New Roman"/>
              </a:rPr>
              <a:t>body, moving in a straight line, will also have angular momentum</a:t>
            </a:r>
            <a:r>
              <a:rPr lang="en-US" sz="2000" dirty="0">
                <a:latin typeface="Times New Roman"/>
                <a:cs typeface="Times New Roman"/>
              </a:rPr>
              <a:t> (assuming its velocity vector’s line doesn’t go thru the reference point).   </a:t>
            </a:r>
          </a:p>
        </p:txBody>
      </p:sp>
      <p:grpSp>
        <p:nvGrpSpPr>
          <p:cNvPr id="4" name="Group 3"/>
          <p:cNvGrpSpPr/>
          <p:nvPr/>
        </p:nvGrpSpPr>
        <p:grpSpPr>
          <a:xfrm>
            <a:off x="536881" y="4572979"/>
            <a:ext cx="8375650" cy="716572"/>
            <a:chOff x="536881" y="4572979"/>
            <a:chExt cx="8375650" cy="716572"/>
          </a:xfrm>
        </p:grpSpPr>
        <p:graphicFrame>
          <p:nvGraphicFramePr>
            <p:cNvPr id="42" name="Object 4"/>
            <p:cNvGraphicFramePr>
              <a:graphicFrameLocks noChangeAspect="1"/>
            </p:cNvGraphicFramePr>
            <p:nvPr/>
          </p:nvGraphicFramePr>
          <p:xfrm>
            <a:off x="6752590" y="4900613"/>
            <a:ext cx="304800" cy="304800"/>
          </p:xfrm>
          <a:graphic>
            <a:graphicData uri="http://schemas.openxmlformats.org/presentationml/2006/ole">
              <mc:AlternateContent xmlns:mc="http://schemas.openxmlformats.org/markup-compatibility/2006">
                <mc:Choice xmlns:v="urn:schemas-microsoft-com:vml" Requires="v">
                  <p:oleObj spid="_x0000_s21887" name="Equation" r:id="rId22" imgW="165100" imgH="165100" progId="Equation.DSMT4">
                    <p:embed/>
                  </p:oleObj>
                </mc:Choice>
                <mc:Fallback>
                  <p:oleObj name="Equation" r:id="rId22" imgW="165100" imgH="165100" progId="Equation.DSMT4">
                    <p:embed/>
                    <p:pic>
                      <p:nvPicPr>
                        <p:cNvPr id="42" name="Object 4"/>
                        <p:cNvPicPr>
                          <a:picLocks noChangeAspect="1" noChangeArrowheads="1"/>
                        </p:cNvPicPr>
                        <p:nvPr/>
                      </p:nvPicPr>
                      <p:blipFill>
                        <a:blip r:embed="rId23"/>
                        <a:srcRect/>
                        <a:stretch>
                          <a:fillRect/>
                        </a:stretch>
                      </p:blipFill>
                      <p:spPr bwMode="auto">
                        <a:xfrm>
                          <a:off x="6752590" y="4900613"/>
                          <a:ext cx="304800" cy="304800"/>
                        </a:xfrm>
                        <a:prstGeom prst="rect">
                          <a:avLst/>
                        </a:prstGeom>
                        <a:noFill/>
                        <a:ln>
                          <a:noFill/>
                        </a:ln>
                        <a:effectLst/>
                      </p:spPr>
                    </p:pic>
                  </p:oleObj>
                </mc:Fallback>
              </mc:AlternateContent>
            </a:graphicData>
          </a:graphic>
        </p:graphicFrame>
        <p:grpSp>
          <p:nvGrpSpPr>
            <p:cNvPr id="3" name="Group 2"/>
            <p:cNvGrpSpPr/>
            <p:nvPr/>
          </p:nvGrpSpPr>
          <p:grpSpPr>
            <a:xfrm>
              <a:off x="536881" y="4572979"/>
              <a:ext cx="8375650" cy="716572"/>
              <a:chOff x="-1054269" y="4266942"/>
              <a:chExt cx="8375650" cy="716572"/>
            </a:xfrm>
          </p:grpSpPr>
          <p:graphicFrame>
            <p:nvGraphicFramePr>
              <p:cNvPr id="43" name="Object 4"/>
              <p:cNvGraphicFramePr>
                <a:graphicFrameLocks noChangeAspect="1"/>
              </p:cNvGraphicFramePr>
              <p:nvPr/>
            </p:nvGraphicFramePr>
            <p:xfrm>
              <a:off x="1965631" y="4607276"/>
              <a:ext cx="350837" cy="376238"/>
            </p:xfrm>
            <a:graphic>
              <a:graphicData uri="http://schemas.openxmlformats.org/presentationml/2006/ole">
                <mc:AlternateContent xmlns:mc="http://schemas.openxmlformats.org/markup-compatibility/2006">
                  <mc:Choice xmlns:v="urn:schemas-microsoft-com:vml" Requires="v">
                    <p:oleObj spid="_x0000_s21888" name="Equation" r:id="rId24" imgW="190500" imgH="203200" progId="Equation.DSMT4">
                      <p:embed/>
                    </p:oleObj>
                  </mc:Choice>
                  <mc:Fallback>
                    <p:oleObj name="Equation" r:id="rId24" imgW="190500" imgH="203200" progId="Equation.DSMT4">
                      <p:embed/>
                      <p:pic>
                        <p:nvPicPr>
                          <p:cNvPr id="43" name="Object 4"/>
                          <p:cNvPicPr>
                            <a:picLocks noChangeAspect="1" noChangeArrowheads="1"/>
                          </p:cNvPicPr>
                          <p:nvPr/>
                        </p:nvPicPr>
                        <p:blipFill>
                          <a:blip r:embed="rId25"/>
                          <a:srcRect/>
                          <a:stretch>
                            <a:fillRect/>
                          </a:stretch>
                        </p:blipFill>
                        <p:spPr bwMode="auto">
                          <a:xfrm>
                            <a:off x="1965631" y="4607276"/>
                            <a:ext cx="350837" cy="376238"/>
                          </a:xfrm>
                          <a:prstGeom prst="rect">
                            <a:avLst/>
                          </a:prstGeom>
                          <a:noFill/>
                          <a:ln>
                            <a:noFill/>
                          </a:ln>
                          <a:effectLst/>
                        </p:spPr>
                      </p:pic>
                    </p:oleObj>
                  </mc:Fallback>
                </mc:AlternateContent>
              </a:graphicData>
            </a:graphic>
          </p:graphicFrame>
          <p:sp>
            <p:nvSpPr>
              <p:cNvPr id="35" name="Text Box 4"/>
              <p:cNvSpPr txBox="1">
                <a:spLocks/>
              </p:cNvSpPr>
              <p:nvPr/>
            </p:nvSpPr>
            <p:spPr bwMode="auto">
              <a:xfrm>
                <a:off x="-1054269" y="4266942"/>
                <a:ext cx="837565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It will have a </a:t>
                </a:r>
                <a:r>
                  <a:rPr lang="en-US" sz="2000" dirty="0">
                    <a:solidFill>
                      <a:srgbClr val="0000FF"/>
                    </a:solidFill>
                    <a:latin typeface="Times New Roman"/>
                    <a:cs typeface="Times New Roman"/>
                  </a:rPr>
                  <a:t>momentum component that is radial </a:t>
                </a:r>
                <a:r>
                  <a:rPr lang="en-US" sz="2000" dirty="0">
                    <a:latin typeface="Times New Roman"/>
                    <a:cs typeface="Times New Roman"/>
                  </a:rPr>
                  <a:t>and </a:t>
                </a:r>
                <a:r>
                  <a:rPr lang="en-US" sz="2000" dirty="0">
                    <a:solidFill>
                      <a:srgbClr val="0000FF"/>
                    </a:solidFill>
                    <a:latin typeface="Times New Roman"/>
                    <a:cs typeface="Times New Roman"/>
                  </a:rPr>
                  <a:t>outward from the origin</a:t>
                </a:r>
                <a:r>
                  <a:rPr lang="en-US" sz="2000" dirty="0">
                    <a:latin typeface="Times New Roman"/>
                    <a:cs typeface="Times New Roman"/>
                  </a:rPr>
                  <a:t>, and a </a:t>
                </a:r>
                <a:r>
                  <a:rPr lang="en-US" sz="2000" dirty="0">
                    <a:solidFill>
                      <a:srgbClr val="FF0000"/>
                    </a:solidFill>
                    <a:latin typeface="Times New Roman"/>
                    <a:cs typeface="Times New Roman"/>
                  </a:rPr>
                  <a:t>tangential component </a:t>
                </a:r>
                <a:r>
                  <a:rPr lang="en-US" sz="2000" dirty="0">
                    <a:latin typeface="Times New Roman"/>
                    <a:cs typeface="Times New Roman"/>
                  </a:rPr>
                  <a:t>(     ) that is </a:t>
                </a:r>
                <a:r>
                  <a:rPr lang="en-US" sz="2000" dirty="0">
                    <a:solidFill>
                      <a:srgbClr val="FF0000"/>
                    </a:solidFill>
                    <a:latin typeface="Times New Roman"/>
                    <a:cs typeface="Times New Roman"/>
                  </a:rPr>
                  <a:t>perpendicular to </a:t>
                </a:r>
                <a:r>
                  <a:rPr lang="en-US" sz="2000" dirty="0">
                    <a:latin typeface="Times New Roman"/>
                    <a:cs typeface="Times New Roman"/>
                  </a:rPr>
                  <a:t>the </a:t>
                </a:r>
                <a:r>
                  <a:rPr lang="en-US" sz="2000" i="1" dirty="0">
                    <a:latin typeface="Times New Roman"/>
                    <a:cs typeface="Times New Roman"/>
                  </a:rPr>
                  <a:t>  </a:t>
                </a:r>
                <a:r>
                  <a:rPr lang="en-US" sz="2000" dirty="0">
                    <a:latin typeface="Times New Roman"/>
                    <a:cs typeface="Times New Roman"/>
                  </a:rPr>
                  <a:t>.  </a:t>
                </a:r>
              </a:p>
            </p:txBody>
          </p:sp>
        </p:grpSp>
      </p:grpSp>
    </p:spTree>
    <p:extLst>
      <p:ext uri="{BB962C8B-B14F-4D97-AF65-F5344CB8AC3E}">
        <p14:creationId xmlns:p14="http://schemas.microsoft.com/office/powerpoint/2010/main" val="29003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7460"/>
                                        </p:tgtEl>
                                        <p:attrNameLst>
                                          <p:attrName>style.visibility</p:attrName>
                                        </p:attrNameLst>
                                      </p:cBhvr>
                                      <p:to>
                                        <p:strVal val="visible"/>
                                      </p:to>
                                    </p:set>
                                    <p:animEffect transition="in" filter="dissolve">
                                      <p:cBhvr>
                                        <p:cTn id="7" dur="500"/>
                                        <p:tgtEl>
                                          <p:spTgt spid="1474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dissolve">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dissolve">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47469"/>
                                        </p:tgtEl>
                                        <p:attrNameLst>
                                          <p:attrName>style.visibility</p:attrName>
                                        </p:attrNameLst>
                                      </p:cBhvr>
                                      <p:to>
                                        <p:strVal val="visible"/>
                                      </p:to>
                                    </p:set>
                                    <p:animEffect transition="in" filter="dissolve">
                                      <p:cBhvr>
                                        <p:cTn id="25" dur="500"/>
                                        <p:tgtEl>
                                          <p:spTgt spid="147469"/>
                                        </p:tgtEl>
                                      </p:cBhvr>
                                    </p:animEffect>
                                  </p:childTnLst>
                                </p:cTn>
                              </p:par>
                              <p:par>
                                <p:cTn id="26" presetID="9"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dissolv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47478"/>
                                        </p:tgtEl>
                                        <p:attrNameLst>
                                          <p:attrName>style.visibility</p:attrName>
                                        </p:attrNameLst>
                                      </p:cBhvr>
                                      <p:to>
                                        <p:strVal val="visible"/>
                                      </p:to>
                                    </p:set>
                                    <p:animEffect transition="in" filter="dissolve">
                                      <p:cBhvr>
                                        <p:cTn id="38" dur="500"/>
                                        <p:tgtEl>
                                          <p:spTgt spid="147478"/>
                                        </p:tgtEl>
                                      </p:cBhvr>
                                    </p:animEffect>
                                  </p:childTnLst>
                                </p:cTn>
                              </p:par>
                              <p:par>
                                <p:cTn id="39" presetID="9"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dissolve">
                                      <p:cBhvr>
                                        <p:cTn id="41" dur="500"/>
                                        <p:tgtEl>
                                          <p:spTgt spid="3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47463"/>
                                        </p:tgtEl>
                                        <p:attrNameLst>
                                          <p:attrName>style.visibility</p:attrName>
                                        </p:attrNameLst>
                                      </p:cBhvr>
                                      <p:to>
                                        <p:strVal val="visible"/>
                                      </p:to>
                                    </p:set>
                                    <p:animEffect transition="in" filter="dissolve">
                                      <p:cBhvr>
                                        <p:cTn id="44" dur="500"/>
                                        <p:tgtEl>
                                          <p:spTgt spid="147463"/>
                                        </p:tgtEl>
                                      </p:cBhvr>
                                    </p:animEffect>
                                  </p:childTnLst>
                                </p:cTn>
                              </p:par>
                              <p:par>
                                <p:cTn id="45" presetID="9" presetClass="entr" presetSubtype="0" fill="hold" grpId="1" nodeType="withEffect">
                                  <p:stCondLst>
                                    <p:cond delay="0"/>
                                  </p:stCondLst>
                                  <p:childTnLst>
                                    <p:set>
                                      <p:cBhvr>
                                        <p:cTn id="46" dur="1" fill="hold">
                                          <p:stCondLst>
                                            <p:cond delay="0"/>
                                          </p:stCondLst>
                                        </p:cTn>
                                        <p:tgtEl>
                                          <p:spTgt spid="147469"/>
                                        </p:tgtEl>
                                        <p:attrNameLst>
                                          <p:attrName>style.visibility</p:attrName>
                                        </p:attrNameLst>
                                      </p:cBhvr>
                                      <p:to>
                                        <p:strVal val="visible"/>
                                      </p:to>
                                    </p:set>
                                    <p:animEffect transition="in" filter="dissolve">
                                      <p:cBhvr>
                                        <p:cTn id="47" dur="500"/>
                                        <p:tgtEl>
                                          <p:spTgt spid="147469"/>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47474"/>
                                        </p:tgtEl>
                                        <p:attrNameLst>
                                          <p:attrName>style.visibility</p:attrName>
                                        </p:attrNameLst>
                                      </p:cBhvr>
                                      <p:to>
                                        <p:strVal val="visible"/>
                                      </p:to>
                                    </p:set>
                                    <p:animEffect transition="in" filter="dissolve">
                                      <p:cBhvr>
                                        <p:cTn id="50" dur="500"/>
                                        <p:tgtEl>
                                          <p:spTgt spid="147474"/>
                                        </p:tgtEl>
                                      </p:cBhvr>
                                    </p:animEffect>
                                  </p:childTnLst>
                                </p:cTn>
                              </p:par>
                              <p:par>
                                <p:cTn id="51" presetID="9" presetClass="entr" presetSubtype="0" fill="hold" nodeType="withEffect">
                                  <p:stCondLst>
                                    <p:cond delay="0"/>
                                  </p:stCondLst>
                                  <p:childTnLst>
                                    <p:set>
                                      <p:cBhvr>
                                        <p:cTn id="52" dur="1" fill="hold">
                                          <p:stCondLst>
                                            <p:cond delay="0"/>
                                          </p:stCondLst>
                                        </p:cTn>
                                        <p:tgtEl>
                                          <p:spTgt spid="147459"/>
                                        </p:tgtEl>
                                        <p:attrNameLst>
                                          <p:attrName>style.visibility</p:attrName>
                                        </p:attrNameLst>
                                      </p:cBhvr>
                                      <p:to>
                                        <p:strVal val="visible"/>
                                      </p:to>
                                    </p:set>
                                    <p:animEffect transition="in" filter="dissolve">
                                      <p:cBhvr>
                                        <p:cTn id="53" dur="500"/>
                                        <p:tgtEl>
                                          <p:spTgt spid="147459"/>
                                        </p:tgtEl>
                                      </p:cBhvr>
                                    </p:animEffect>
                                  </p:childTnLst>
                                </p:cTn>
                              </p:par>
                              <p:par>
                                <p:cTn id="54" presetID="9" presetClass="entr" presetSubtype="0" fill="hold"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dissolve">
                                      <p:cBhvr>
                                        <p:cTn id="56" dur="500"/>
                                        <p:tgtEl>
                                          <p:spTgt spid="29"/>
                                        </p:tgtEl>
                                      </p:cBhvr>
                                    </p:animEffect>
                                  </p:childTnLst>
                                </p:cTn>
                              </p:par>
                              <p:par>
                                <p:cTn id="57" presetID="9"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dissolve">
                                      <p:cBhvr>
                                        <p:cTn id="59" dur="500"/>
                                        <p:tgtEl>
                                          <p:spTgt spid="24"/>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47477"/>
                                        </p:tgtEl>
                                        <p:attrNameLst>
                                          <p:attrName>style.visibility</p:attrName>
                                        </p:attrNameLst>
                                      </p:cBhvr>
                                      <p:to>
                                        <p:strVal val="visible"/>
                                      </p:to>
                                    </p:set>
                                    <p:animEffect transition="in" filter="dissolve">
                                      <p:cBhvr>
                                        <p:cTn id="62" dur="500"/>
                                        <p:tgtEl>
                                          <p:spTgt spid="14747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dissolve">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3" grpId="0" animBg="1"/>
      <p:bldP spid="147469" grpId="0" animBg="1"/>
      <p:bldP spid="147469" grpId="1" animBg="1"/>
      <p:bldP spid="147474" grpId="0" animBg="1"/>
      <p:bldP spid="147477" grpId="0" animBg="1"/>
      <p:bldP spid="147478" grpId="0" animBg="1"/>
      <p:bldP spid="31" grpId="0"/>
      <p:bldP spid="33"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081"/>
            <a:ext cx="8229600" cy="1143000"/>
          </a:xfrm>
        </p:spPr>
        <p:txBody>
          <a:bodyPr/>
          <a:lstStyle/>
          <a:p>
            <a:r>
              <a:rPr lang="en-US" dirty="0"/>
              <a:t>Back to the MGR</a:t>
            </a:r>
            <a:r>
              <a:rPr lang="mr-IN" dirty="0"/>
              <a:t>…</a:t>
            </a:r>
            <a:endParaRPr lang="en-US" dirty="0"/>
          </a:p>
        </p:txBody>
      </p:sp>
      <p:sp>
        <p:nvSpPr>
          <p:cNvPr id="4" name="Text Box 12"/>
          <p:cNvSpPr txBox="1">
            <a:spLocks/>
          </p:cNvSpPr>
          <p:nvPr/>
        </p:nvSpPr>
        <p:spPr bwMode="auto">
          <a:xfrm>
            <a:off x="5333064" y="1298221"/>
            <a:ext cx="182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400" dirty="0">
                <a:solidFill>
                  <a:schemeClr val="tx1"/>
                </a:solidFill>
                <a:latin typeface="Palatino Linotype" charset="0"/>
                <a:ea typeface="Palatino Linotype" charset="0"/>
                <a:cs typeface="Palatino Linotype" charset="0"/>
              </a:rPr>
              <a:t>before jump</a:t>
            </a:r>
          </a:p>
        </p:txBody>
      </p:sp>
      <p:sp>
        <p:nvSpPr>
          <p:cNvPr id="5" name="Text Box 13"/>
          <p:cNvSpPr txBox="1">
            <a:spLocks/>
          </p:cNvSpPr>
          <p:nvPr/>
        </p:nvSpPr>
        <p:spPr bwMode="auto">
          <a:xfrm>
            <a:off x="7467600" y="1298221"/>
            <a:ext cx="1676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400">
                <a:solidFill>
                  <a:schemeClr val="tx1"/>
                </a:solidFill>
                <a:latin typeface="Palatino Linotype" charset="0"/>
                <a:ea typeface="Palatino Linotype" charset="0"/>
                <a:cs typeface="Palatino Linotype" charset="0"/>
              </a:rPr>
              <a:t>after jump</a:t>
            </a:r>
          </a:p>
        </p:txBody>
      </p:sp>
      <p:grpSp>
        <p:nvGrpSpPr>
          <p:cNvPr id="6" name="Group 5"/>
          <p:cNvGrpSpPr>
            <a:grpSpLocks noChangeAspect="1"/>
          </p:cNvGrpSpPr>
          <p:nvPr/>
        </p:nvGrpSpPr>
        <p:grpSpPr>
          <a:xfrm>
            <a:off x="4986508" y="1687881"/>
            <a:ext cx="2175356" cy="2032000"/>
            <a:chOff x="990600" y="2743200"/>
            <a:chExt cx="3589338" cy="3352800"/>
          </a:xfrm>
        </p:grpSpPr>
        <p:graphicFrame>
          <p:nvGraphicFramePr>
            <p:cNvPr id="7" name="Object 2"/>
            <p:cNvGraphicFramePr>
              <a:graphicFrameLocks noChangeAspect="1"/>
            </p:cNvGraphicFramePr>
            <p:nvPr/>
          </p:nvGraphicFramePr>
          <p:xfrm>
            <a:off x="4191000" y="5334000"/>
            <a:ext cx="388938" cy="204788"/>
          </p:xfrm>
          <a:graphic>
            <a:graphicData uri="http://schemas.openxmlformats.org/presentationml/2006/ole">
              <mc:AlternateContent xmlns:mc="http://schemas.openxmlformats.org/markup-compatibility/2006">
                <mc:Choice xmlns:v="urn:schemas-microsoft-com:vml" Requires="v">
                  <p:oleObj spid="_x0000_s11382" name="Equation" r:id="rId3" imgW="241300" imgH="127000" progId="Equation.DSMT4">
                    <p:embed/>
                  </p:oleObj>
                </mc:Choice>
                <mc:Fallback>
                  <p:oleObj name="Equation" r:id="rId3" imgW="241300" imgH="127000" progId="Equation.DSMT4">
                    <p:embed/>
                    <p:pic>
                      <p:nvPicPr>
                        <p:cNvPr id="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5334000"/>
                          <a:ext cx="388938" cy="204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 name="Oval 11"/>
            <p:cNvSpPr>
              <a:spLocks/>
            </p:cNvSpPr>
            <p:nvPr/>
          </p:nvSpPr>
          <p:spPr bwMode="auto">
            <a:xfrm>
              <a:off x="990600" y="2743200"/>
              <a:ext cx="3124200" cy="3124200"/>
            </a:xfrm>
            <a:prstGeom prst="ellipse">
              <a:avLst/>
            </a:prstGeom>
            <a:solidFill>
              <a:srgbClr val="50FF14"/>
            </a:solidFill>
            <a:ln w="25400">
              <a:solidFill>
                <a:srgbClr val="000000"/>
              </a:solidFill>
              <a:round/>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9" name="AutoShape 15"/>
            <p:cNvSpPr>
              <a:spLocks/>
            </p:cNvSpPr>
            <p:nvPr/>
          </p:nvSpPr>
          <p:spPr bwMode="auto">
            <a:xfrm>
              <a:off x="3886200" y="5791200"/>
              <a:ext cx="304800" cy="304800"/>
            </a:xfrm>
            <a:prstGeom prst="octagon">
              <a:avLst>
                <a:gd name="adj" fmla="val 29287"/>
              </a:avLst>
            </a:prstGeom>
            <a:solidFill>
              <a:srgbClr val="FF180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0" name="Line 16"/>
            <p:cNvSpPr>
              <a:spLocks noChangeShapeType="1"/>
            </p:cNvSpPr>
            <p:nvPr/>
          </p:nvSpPr>
          <p:spPr bwMode="auto">
            <a:xfrm flipV="1">
              <a:off x="4038600" y="4953000"/>
              <a:ext cx="0" cy="838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 name="Group 10"/>
          <p:cNvGrpSpPr>
            <a:grpSpLocks noChangeAspect="1"/>
          </p:cNvGrpSpPr>
          <p:nvPr/>
        </p:nvGrpSpPr>
        <p:grpSpPr>
          <a:xfrm>
            <a:off x="7034996" y="1632362"/>
            <a:ext cx="1905804" cy="1952287"/>
            <a:chOff x="5638800" y="2667000"/>
            <a:chExt cx="3124200" cy="3200400"/>
          </a:xfrm>
        </p:grpSpPr>
        <p:sp>
          <p:nvSpPr>
            <p:cNvPr id="12" name="Oval 17"/>
            <p:cNvSpPr>
              <a:spLocks/>
            </p:cNvSpPr>
            <p:nvPr/>
          </p:nvSpPr>
          <p:spPr bwMode="auto">
            <a:xfrm>
              <a:off x="5638800" y="2743200"/>
              <a:ext cx="3124200" cy="3124200"/>
            </a:xfrm>
            <a:prstGeom prst="ellipse">
              <a:avLst/>
            </a:prstGeom>
            <a:solidFill>
              <a:srgbClr val="50FF14"/>
            </a:solidFill>
            <a:ln w="25400">
              <a:solidFill>
                <a:srgbClr val="000000"/>
              </a:solidFill>
              <a:round/>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3" name="AutoShape 18"/>
            <p:cNvSpPr>
              <a:spLocks/>
            </p:cNvSpPr>
            <p:nvPr/>
          </p:nvSpPr>
          <p:spPr bwMode="auto">
            <a:xfrm>
              <a:off x="8229600" y="3429000"/>
              <a:ext cx="304800" cy="304800"/>
            </a:xfrm>
            <a:prstGeom prst="octagon">
              <a:avLst>
                <a:gd name="adj" fmla="val 29287"/>
              </a:avLst>
            </a:prstGeom>
            <a:solidFill>
              <a:srgbClr val="FF1808"/>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4" name="Line 20"/>
            <p:cNvSpPr>
              <a:spLocks noChangeShapeType="1"/>
            </p:cNvSpPr>
            <p:nvPr/>
          </p:nvSpPr>
          <p:spPr bwMode="auto">
            <a:xfrm flipH="1" flipV="1">
              <a:off x="7620000" y="2667000"/>
              <a:ext cx="609600" cy="6858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 name="Oval 21"/>
            <p:cNvSpPr>
              <a:spLocks/>
            </p:cNvSpPr>
            <p:nvPr/>
          </p:nvSpPr>
          <p:spPr bwMode="auto">
            <a:xfrm>
              <a:off x="6858000" y="3962400"/>
              <a:ext cx="762000" cy="7620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eaLnBrk="1" hangingPunct="1"/>
              <a:endParaRPr lang="en-US" altLang="en-US"/>
            </a:p>
          </p:txBody>
        </p:sp>
        <p:sp>
          <p:nvSpPr>
            <p:cNvPr id="16" name="Line 22"/>
            <p:cNvSpPr>
              <a:spLocks noChangeShapeType="1"/>
            </p:cNvSpPr>
            <p:nvPr/>
          </p:nvSpPr>
          <p:spPr bwMode="auto">
            <a:xfrm>
              <a:off x="7315200" y="3962400"/>
              <a:ext cx="152400" cy="2286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3"/>
            <p:cNvSpPr>
              <a:spLocks noChangeShapeType="1"/>
            </p:cNvSpPr>
            <p:nvPr/>
          </p:nvSpPr>
          <p:spPr bwMode="auto">
            <a:xfrm>
              <a:off x="7315200" y="3962400"/>
              <a:ext cx="30480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8" name="Object 3"/>
            <p:cNvGraphicFramePr>
              <a:graphicFrameLocks noChangeAspect="1"/>
            </p:cNvGraphicFramePr>
            <p:nvPr/>
          </p:nvGraphicFramePr>
          <p:xfrm>
            <a:off x="7391400" y="3697288"/>
            <a:ext cx="246063" cy="225425"/>
          </p:xfrm>
          <a:graphic>
            <a:graphicData uri="http://schemas.openxmlformats.org/presentationml/2006/ole">
              <mc:AlternateContent xmlns:mc="http://schemas.openxmlformats.org/markup-compatibility/2006">
                <mc:Choice xmlns:v="urn:schemas-microsoft-com:vml" Requires="v">
                  <p:oleObj spid="_x0000_s11383" name="Equation" r:id="rId5" imgW="152400" imgH="139700" progId="Equation.DSMT4">
                    <p:embed/>
                  </p:oleObj>
                </mc:Choice>
                <mc:Fallback>
                  <p:oleObj name="Equation" r:id="rId5" imgW="152400" imgH="139700" progId="Equation.DSMT4">
                    <p:embed/>
                    <p:pic>
                      <p:nvPicPr>
                        <p:cNvPr id="1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1400" y="3697288"/>
                          <a:ext cx="246063" cy="225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9" name="Text Box 26"/>
          <p:cNvSpPr txBox="1">
            <a:spLocks/>
          </p:cNvSpPr>
          <p:nvPr/>
        </p:nvSpPr>
        <p:spPr bwMode="auto">
          <a:xfrm>
            <a:off x="5085414" y="2496228"/>
            <a:ext cx="23241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128"/>
                <a:sym typeface="Gill Sans" charset="0"/>
              </a:defRPr>
            </a:lvl1pPr>
            <a:lvl2pPr marL="742950" indent="-285750" eaLnBrk="0" hangingPunct="0">
              <a:defRPr sz="3200">
                <a:solidFill>
                  <a:srgbClr val="000000"/>
                </a:solidFill>
                <a:latin typeface="Gill Sans" charset="0"/>
                <a:ea typeface="ＭＳ Ｐゴシック" charset="-128"/>
                <a:sym typeface="Gill Sans" charset="0"/>
              </a:defRPr>
            </a:lvl2pPr>
            <a:lvl3pPr marL="1143000" indent="-228600" eaLnBrk="0" hangingPunct="0">
              <a:defRPr sz="3200">
                <a:solidFill>
                  <a:srgbClr val="000000"/>
                </a:solidFill>
                <a:latin typeface="Gill Sans" charset="0"/>
                <a:ea typeface="ＭＳ Ｐゴシック" charset="-128"/>
                <a:sym typeface="Gill Sans" charset="0"/>
              </a:defRPr>
            </a:lvl3pPr>
            <a:lvl4pPr marL="1600200" indent="-228600" eaLnBrk="0" hangingPunct="0">
              <a:defRPr sz="3200">
                <a:solidFill>
                  <a:srgbClr val="000000"/>
                </a:solidFill>
                <a:latin typeface="Gill Sans" charset="0"/>
                <a:ea typeface="ＭＳ Ｐゴシック" charset="-128"/>
                <a:sym typeface="Gill Sans" charset="0"/>
              </a:defRPr>
            </a:lvl4pPr>
            <a:lvl5pPr marL="2057400" indent="-228600" eaLnBrk="0" hangingPunct="0">
              <a:defRPr sz="3200">
                <a:solidFill>
                  <a:srgbClr val="000000"/>
                </a:solidFill>
                <a:latin typeface="Gill Sans" charset="0"/>
                <a:ea typeface="ＭＳ Ｐゴシック" charset="-128"/>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128"/>
                <a:sym typeface="Gill Sans" charset="0"/>
              </a:defRPr>
            </a:lvl9pPr>
          </a:lstStyle>
          <a:p>
            <a:pPr algn="l" eaLnBrk="1" hangingPunct="1"/>
            <a:r>
              <a:rPr lang="en-US" altLang="en-US" sz="1400">
                <a:latin typeface="Palatino Linotype" charset="0"/>
                <a:ea typeface="Palatino Linotype" charset="0"/>
                <a:cs typeface="Palatino Linotype" charset="0"/>
              </a:rPr>
              <a:t>MGR initially at rest</a:t>
            </a:r>
          </a:p>
        </p:txBody>
      </p:sp>
      <p:graphicFrame>
        <p:nvGraphicFramePr>
          <p:cNvPr id="20" name="Object 4"/>
          <p:cNvGraphicFramePr>
            <a:graphicFrameLocks noChangeAspect="1"/>
          </p:cNvGraphicFramePr>
          <p:nvPr/>
        </p:nvGraphicFramePr>
        <p:xfrm>
          <a:off x="7234488" y="851718"/>
          <a:ext cx="1617663" cy="327025"/>
        </p:xfrm>
        <a:graphic>
          <a:graphicData uri="http://schemas.openxmlformats.org/presentationml/2006/ole">
            <mc:AlternateContent xmlns:mc="http://schemas.openxmlformats.org/markup-compatibility/2006">
              <mc:Choice xmlns:v="urn:schemas-microsoft-com:vml" Requires="v">
                <p:oleObj spid="_x0000_s11384" name="Equation" r:id="rId7" imgW="1003300" imgH="203200" progId="Equation.DSMT4">
                  <p:embed/>
                </p:oleObj>
              </mc:Choice>
              <mc:Fallback>
                <p:oleObj name="Equation" r:id="rId7" imgW="1003300" imgH="203200" progId="Equation.DSMT4">
                  <p:embed/>
                  <p:pic>
                    <p:nvPicPr>
                      <p:cNvPr id="2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4488" y="851718"/>
                        <a:ext cx="1617663" cy="327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 name="TextBox 20"/>
          <p:cNvSpPr txBox="1"/>
          <p:nvPr/>
        </p:nvSpPr>
        <p:spPr>
          <a:xfrm>
            <a:off x="528581" y="1589993"/>
            <a:ext cx="4479102" cy="1015663"/>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The kid’s </a:t>
            </a:r>
            <a:r>
              <a:rPr lang="en-US" sz="2000" dirty="0">
                <a:solidFill>
                  <a:srgbClr val="2047C2"/>
                </a:solidFill>
                <a:latin typeface="+mj-lt"/>
                <a:ea typeface="Palatino Linotype" charset="0"/>
                <a:cs typeface="Palatino Linotype" charset="0"/>
              </a:rPr>
              <a:t>initial momentum </a:t>
            </a:r>
            <a:r>
              <a:rPr lang="en-US" sz="2000" dirty="0">
                <a:latin typeface="+mj-lt"/>
                <a:ea typeface="Palatino Linotype" charset="0"/>
                <a:cs typeface="Palatino Linotype" charset="0"/>
              </a:rPr>
              <a:t>was </a:t>
            </a:r>
            <a:r>
              <a:rPr lang="en-US" sz="2000" i="1" dirty="0">
                <a:solidFill>
                  <a:srgbClr val="FF0000"/>
                </a:solidFill>
                <a:latin typeface="+mj-lt"/>
                <a:ea typeface="Palatino Linotype" charset="0"/>
                <a:cs typeface="Palatino Linotype" charset="0"/>
              </a:rPr>
              <a:t>mv</a:t>
            </a:r>
            <a:r>
              <a:rPr lang="en-US" sz="2000" i="1" baseline="-25000" dirty="0">
                <a:solidFill>
                  <a:srgbClr val="FF0000"/>
                </a:solidFill>
                <a:latin typeface="+mj-lt"/>
                <a:ea typeface="Palatino Linotype" charset="0"/>
                <a:cs typeface="Palatino Linotype" charset="0"/>
              </a:rPr>
              <a:t>i</a:t>
            </a:r>
            <a:r>
              <a:rPr lang="en-US" sz="2000" dirty="0">
                <a:latin typeface="+mj-lt"/>
                <a:ea typeface="Palatino Linotype" charset="0"/>
                <a:cs typeface="Palatino Linotype" charset="0"/>
              </a:rPr>
              <a:t>. After she jumps on, became </a:t>
            </a:r>
            <a:r>
              <a:rPr lang="en-US" sz="2000" i="1" dirty="0" err="1">
                <a:solidFill>
                  <a:srgbClr val="FF0000"/>
                </a:solidFill>
                <a:latin typeface="+mj-lt"/>
                <a:ea typeface="Palatino Linotype" charset="0"/>
                <a:cs typeface="Palatino Linotype" charset="0"/>
              </a:rPr>
              <a:t>mv</a:t>
            </a:r>
            <a:r>
              <a:rPr lang="en-US" sz="2000" i="1" baseline="-25000" dirty="0" err="1">
                <a:solidFill>
                  <a:srgbClr val="FF0000"/>
                </a:solidFill>
                <a:latin typeface="+mj-lt"/>
                <a:ea typeface="Palatino Linotype" charset="0"/>
                <a:cs typeface="Palatino Linotype" charset="0"/>
              </a:rPr>
              <a:t>new</a:t>
            </a:r>
            <a:r>
              <a:rPr lang="en-US" sz="2000" i="1" dirty="0">
                <a:solidFill>
                  <a:srgbClr val="FF0000"/>
                </a:solidFill>
                <a:latin typeface="+mj-lt"/>
                <a:ea typeface="Palatino Linotype" charset="0"/>
                <a:cs typeface="Palatino Linotype" charset="0"/>
              </a:rPr>
              <a:t> = m(R𝛚).  </a:t>
            </a:r>
            <a:r>
              <a:rPr lang="en-US" sz="2000" dirty="0">
                <a:latin typeface="+mj-lt"/>
                <a:ea typeface="Palatino Linotype" charset="0"/>
                <a:cs typeface="Palatino Linotype" charset="0"/>
              </a:rPr>
              <a:t>This means we can write:</a:t>
            </a:r>
          </a:p>
        </p:txBody>
      </p:sp>
      <p:sp>
        <p:nvSpPr>
          <p:cNvPr id="23" name="Rectangle 22"/>
          <p:cNvSpPr/>
          <p:nvPr/>
        </p:nvSpPr>
        <p:spPr>
          <a:xfrm>
            <a:off x="220558" y="1010819"/>
            <a:ext cx="4572000" cy="461665"/>
          </a:xfrm>
          <a:prstGeom prst="rect">
            <a:avLst/>
          </a:prstGeom>
        </p:spPr>
        <p:txBody>
          <a:bodyPr>
            <a:spAutoFit/>
          </a:bodyPr>
          <a:lstStyle/>
          <a:p>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e.) what is the </a:t>
            </a:r>
            <a:r>
              <a:rPr lang="en-US" altLang="en-US" sz="2000" dirty="0">
                <a:solidFill>
                  <a:srgbClr val="2047C2"/>
                </a:solidFill>
                <a:latin typeface="+mj-lt"/>
                <a:ea typeface="Palatino Linotype" charset="0"/>
                <a:cs typeface="Palatino Linotype" charset="0"/>
              </a:rPr>
              <a:t>final angular velocity</a:t>
            </a:r>
            <a:r>
              <a:rPr lang="en-US" altLang="en-US" sz="2000" dirty="0">
                <a:latin typeface="+mj-lt"/>
                <a:ea typeface="Palatino Linotype" charset="0"/>
                <a:cs typeface="Palatino Linotype" charset="0"/>
              </a:rPr>
              <a:t>?</a:t>
            </a:r>
          </a:p>
        </p:txBody>
      </p:sp>
      <mc:AlternateContent xmlns:mc="http://schemas.openxmlformats.org/markup-compatibility/2006" xmlns:a14="http://schemas.microsoft.com/office/drawing/2010/main">
        <mc:Choice Requires="a14">
          <p:sp>
            <p:nvSpPr>
              <p:cNvPr id="24" name="TextBox 23"/>
              <p:cNvSpPr txBox="1"/>
              <p:nvPr/>
            </p:nvSpPr>
            <p:spPr>
              <a:xfrm>
                <a:off x="1124502" y="2804005"/>
                <a:ext cx="2538387" cy="332399"/>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en-US" sz="2000" i="1" smtClean="0">
                            <a:latin typeface="Cambria Math" panose="02040503050406030204" pitchFamily="18" charset="0"/>
                          </a:rPr>
                        </m:ctrlPr>
                      </m:naryPr>
                      <m:sub/>
                      <m:sup/>
                      <m:e>
                        <m:sSub>
                          <m:sSubPr>
                            <m:ctrlPr>
                              <a:rPr lang="en-US" sz="2000" i="1" smtClean="0">
                                <a:latin typeface="Cambria Math" panose="02040503050406030204" pitchFamily="18" charset="0"/>
                              </a:rPr>
                            </m:ctrlPr>
                          </m:sSubPr>
                          <m:e>
                            <m:r>
                              <a:rPr lang="en-US" sz="2000" b="0" i="1" smtClean="0">
                                <a:latin typeface="Cambria Math" charset="0"/>
                              </a:rPr>
                              <m:t>𝐿</m:t>
                            </m:r>
                          </m:e>
                          <m:sub>
                            <m:r>
                              <a:rPr lang="en-US" sz="2000" b="0" i="1" smtClean="0">
                                <a:latin typeface="Cambria Math" charset="0"/>
                              </a:rPr>
                              <m:t>𝑖</m:t>
                            </m:r>
                          </m:sub>
                        </m:sSub>
                        <m:r>
                          <a:rPr lang="en-US" sz="2000" b="0" i="1" smtClean="0">
                            <a:latin typeface="Cambria Math" charset="0"/>
                          </a:rPr>
                          <m:t>+</m:t>
                        </m:r>
                        <m:nary>
                          <m:naryPr>
                            <m:chr m:val="∑"/>
                            <m:subHide m:val="on"/>
                            <m:supHide m:val="on"/>
                            <m:ctrlPr>
                              <a:rPr lang="en-US" sz="2000" b="0" i="1" smtClean="0">
                                <a:latin typeface="Cambria Math" panose="02040503050406030204" pitchFamily="18" charset="0"/>
                              </a:rPr>
                            </m:ctrlPr>
                          </m:naryPr>
                          <m:sub/>
                          <m:sup/>
                          <m:e>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𝜏</m:t>
                                </m:r>
                              </m:e>
                              <m:sub>
                                <m:r>
                                  <a:rPr lang="en-US" sz="2000" b="0" i="1" smtClean="0">
                                    <a:latin typeface="Cambria Math" charset="0"/>
                                  </a:rPr>
                                  <m:t>𝑒𝑥𝑡</m:t>
                                </m:r>
                              </m:sub>
                            </m:sSub>
                            <m:r>
                              <a:rPr lang="en-US" sz="2000" b="0" i="1" smtClean="0">
                                <a:latin typeface="Cambria Math" charset="0"/>
                                <a:ea typeface="Cambria Math" charset="0"/>
                                <a:cs typeface="Cambria Math" charset="0"/>
                              </a:rPr>
                              <m:t>∆</m:t>
                            </m:r>
                            <m:r>
                              <a:rPr lang="en-US" sz="2000" b="0" i="1" smtClean="0">
                                <a:latin typeface="Cambria Math" charset="0"/>
                                <a:ea typeface="Cambria Math" charset="0"/>
                                <a:cs typeface="Cambria Math" charset="0"/>
                              </a:rPr>
                              <m:t>𝑡</m:t>
                            </m:r>
                          </m:e>
                        </m:nary>
                        <m:r>
                          <a:rPr lang="en-US" sz="2000" b="0" i="1" smtClean="0">
                            <a:latin typeface="Cambria Math" charset="0"/>
                          </a:rPr>
                          <m:t>=</m:t>
                        </m:r>
                        <m:nary>
                          <m:naryPr>
                            <m:chr m:val="∑"/>
                            <m:subHide m:val="on"/>
                            <m:supHide m:val="on"/>
                            <m:ctrlPr>
                              <a:rPr lang="en-US" sz="2000" b="0" i="1" smtClean="0">
                                <a:latin typeface="Cambria Math" panose="02040503050406030204" pitchFamily="18" charset="0"/>
                              </a:rPr>
                            </m:ctrlPr>
                          </m:naryPr>
                          <m:sub/>
                          <m:sup/>
                          <m:e>
                            <m:sSub>
                              <m:sSubPr>
                                <m:ctrlPr>
                                  <a:rPr lang="en-US" sz="2000" b="0" i="1" smtClean="0">
                                    <a:latin typeface="Cambria Math" panose="02040503050406030204" pitchFamily="18" charset="0"/>
                                  </a:rPr>
                                </m:ctrlPr>
                              </m:sSubPr>
                              <m:e>
                                <m:r>
                                  <a:rPr lang="en-US" sz="2000" b="0" i="1" smtClean="0">
                                    <a:latin typeface="Cambria Math" charset="0"/>
                                  </a:rPr>
                                  <m:t>𝐿</m:t>
                                </m:r>
                              </m:e>
                              <m:sub>
                                <m:r>
                                  <a:rPr lang="en-US" sz="2000" b="0" i="1" smtClean="0">
                                    <a:latin typeface="Cambria Math" charset="0"/>
                                  </a:rPr>
                                  <m:t>𝑓</m:t>
                                </m:r>
                              </m:sub>
                            </m:sSub>
                          </m:e>
                        </m:nary>
                      </m:e>
                    </m:nary>
                  </m:oMath>
                </a14:m>
                <a:r>
                  <a:rPr lang="en-US" sz="2000" dirty="0"/>
                  <a:t> </a:t>
                </a:r>
              </a:p>
            </p:txBody>
          </p:sp>
        </mc:Choice>
        <mc:Fallback xmlns="">
          <p:sp>
            <p:nvSpPr>
              <p:cNvPr id="24" name="TextBox 23"/>
              <p:cNvSpPr txBox="1">
                <a:spLocks noRot="1" noChangeAspect="1" noMove="1" noResize="1" noEditPoints="1" noAdjustHandles="1" noChangeArrowheads="1" noChangeShapeType="1" noTextEdit="1"/>
              </p:cNvSpPr>
              <p:nvPr/>
            </p:nvSpPr>
            <p:spPr>
              <a:xfrm>
                <a:off x="1124502" y="2804005"/>
                <a:ext cx="2538387" cy="332399"/>
              </a:xfrm>
              <a:prstGeom prst="rect">
                <a:avLst/>
              </a:prstGeom>
              <a:blipFill>
                <a:blip r:embed="rId9"/>
                <a:stretch>
                  <a:fillRect l="-18000" t="-151852" b="-2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42091" y="3267670"/>
                <a:ext cx="4289123" cy="6315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charset="0"/>
                        </a:rPr>
                        <m:t>𝑅</m:t>
                      </m:r>
                      <m:d>
                        <m:dPr>
                          <m:ctrlPr>
                            <a:rPr lang="en-US" sz="2000" b="0" i="1" smtClean="0">
                              <a:latin typeface="Cambria Math" panose="02040503050406030204" pitchFamily="18" charset="0"/>
                            </a:rPr>
                          </m:ctrlPr>
                        </m:dPr>
                        <m:e>
                          <m:r>
                            <a:rPr lang="en-US" sz="2000" b="0" i="1" smtClean="0">
                              <a:latin typeface="Cambria Math" charset="0"/>
                            </a:rPr>
                            <m:t>𝑚</m:t>
                          </m:r>
                          <m:sSub>
                            <m:sSubPr>
                              <m:ctrlPr>
                                <a:rPr lang="en-US" sz="2000" b="0" i="1" smtClean="0">
                                  <a:latin typeface="Cambria Math" panose="02040503050406030204" pitchFamily="18" charset="0"/>
                                </a:rPr>
                              </m:ctrlPr>
                            </m:sSubPr>
                            <m:e>
                              <m:r>
                                <a:rPr lang="en-US" sz="2000" b="0" i="1" smtClean="0">
                                  <a:latin typeface="Cambria Math" charset="0"/>
                                </a:rPr>
                                <m:t>𝑣</m:t>
                              </m:r>
                            </m:e>
                            <m:sub>
                              <m:r>
                                <a:rPr lang="en-US" sz="2000" b="0" i="1" smtClean="0">
                                  <a:latin typeface="Cambria Math" charset="0"/>
                                </a:rPr>
                                <m:t>𝑖</m:t>
                              </m:r>
                            </m:sub>
                          </m:sSub>
                        </m:e>
                      </m:d>
                      <m:r>
                        <a:rPr lang="en-US" sz="2000" b="0" i="1" smtClean="0">
                          <a:latin typeface="Cambria Math" charset="0"/>
                        </a:rPr>
                        <m:t>𝑠𝑖𝑛</m:t>
                      </m:r>
                      <m:r>
                        <a:rPr lang="en-US" sz="2000" b="0" i="1" smtClean="0">
                          <a:latin typeface="Cambria Math" charset="0"/>
                        </a:rPr>
                        <m:t>90+0=</m:t>
                      </m:r>
                      <m:d>
                        <m:dPr>
                          <m:begChr m:val="["/>
                          <m:endChr m:val="]"/>
                          <m:ctrlPr>
                            <a:rPr lang="en-US" sz="2000" b="0" i="1" smtClean="0">
                              <a:latin typeface="Cambria Math" panose="02040503050406030204" pitchFamily="18" charset="0"/>
                            </a:rPr>
                          </m:ctrlPr>
                        </m:dPr>
                        <m:e>
                          <m:r>
                            <a:rPr lang="en-US" sz="2000" b="0" i="1" smtClean="0">
                              <a:latin typeface="Cambria Math" charset="0"/>
                            </a:rPr>
                            <m:t>𝑅</m:t>
                          </m:r>
                          <m:d>
                            <m:dPr>
                              <m:ctrlPr>
                                <a:rPr lang="en-US" sz="2000" b="0" i="1" smtClean="0">
                                  <a:latin typeface="Cambria Math" panose="02040503050406030204" pitchFamily="18" charset="0"/>
                                </a:rPr>
                              </m:ctrlPr>
                            </m:dPr>
                            <m:e>
                              <m:r>
                                <a:rPr lang="en-US" sz="2000" b="0" i="1" smtClean="0">
                                  <a:latin typeface="Cambria Math" charset="0"/>
                                </a:rPr>
                                <m:t>𝑚𝑅</m:t>
                              </m:r>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rPr>
                                    <m:t>𝑓</m:t>
                                  </m:r>
                                </m:sub>
                              </m:sSub>
                            </m:e>
                          </m:d>
                          <m:r>
                            <a:rPr lang="en-US" sz="2000" b="0" i="1" smtClean="0">
                              <a:latin typeface="Cambria Math" charset="0"/>
                            </a:rPr>
                            <m:t>+</m:t>
                          </m:r>
                          <m:r>
                            <a:rPr lang="en-US" sz="2000" b="0" i="1" smtClean="0">
                              <a:latin typeface="Cambria Math" charset="0"/>
                            </a:rPr>
                            <m:t>𝐼</m:t>
                          </m:r>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rPr>
                                <m:t>𝑓</m:t>
                              </m:r>
                            </m:sub>
                          </m:sSub>
                        </m:e>
                      </m:d>
                    </m:oMath>
                  </m:oMathPara>
                </a14:m>
                <a:endParaRPr lang="en-US" sz="2000" b="0" dirty="0"/>
              </a:p>
              <a:p>
                <a:endParaRPr lang="en-US" dirty="0"/>
              </a:p>
            </p:txBody>
          </p:sp>
        </mc:Choice>
        <mc:Fallback xmlns="">
          <p:sp>
            <p:nvSpPr>
              <p:cNvPr id="25" name="TextBox 24"/>
              <p:cNvSpPr txBox="1">
                <a:spLocks noRot="1" noChangeAspect="1" noMove="1" noResize="1" noEditPoints="1" noAdjustHandles="1" noChangeArrowheads="1" noChangeShapeType="1" noTextEdit="1"/>
              </p:cNvSpPr>
              <p:nvPr/>
            </p:nvSpPr>
            <p:spPr>
              <a:xfrm>
                <a:off x="542091" y="3267670"/>
                <a:ext cx="4289123" cy="631520"/>
              </a:xfrm>
              <a:prstGeom prst="rect">
                <a:avLst/>
              </a:prstGeom>
              <a:blipFill>
                <a:blip r:embed="rId10"/>
                <a:stretch>
                  <a:fillRect l="-5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996597" y="3627517"/>
                <a:ext cx="3120919"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charset="0"/>
                        </a:rPr>
                        <m:t>𝑅𝑚</m:t>
                      </m:r>
                      <m:sSub>
                        <m:sSubPr>
                          <m:ctrlPr>
                            <a:rPr lang="en-US" sz="2000" b="0" i="1" smtClean="0">
                              <a:latin typeface="Cambria Math" panose="02040503050406030204" pitchFamily="18" charset="0"/>
                            </a:rPr>
                          </m:ctrlPr>
                        </m:sSubPr>
                        <m:e>
                          <m:r>
                            <a:rPr lang="en-US" sz="2000" b="0" i="1" smtClean="0">
                              <a:latin typeface="Cambria Math" charset="0"/>
                            </a:rPr>
                            <m:t>𝑣</m:t>
                          </m:r>
                        </m:e>
                        <m:sub>
                          <m:r>
                            <a:rPr lang="en-US" sz="2000" b="0" i="1" smtClean="0">
                              <a:latin typeface="Cambria Math" charset="0"/>
                            </a:rPr>
                            <m:t>𝑖</m:t>
                          </m:r>
                        </m:sub>
                      </m:sSub>
                      <m:r>
                        <a:rPr lang="en-US" sz="2000" b="0" i="1" smtClean="0">
                          <a:latin typeface="Cambria Math" charset="0"/>
                        </a:rPr>
                        <m:t>=</m:t>
                      </m:r>
                      <m:r>
                        <a:rPr lang="en-US" sz="2000" b="0" i="1" smtClean="0">
                          <a:latin typeface="Cambria Math" charset="0"/>
                        </a:rPr>
                        <m:t>𝑚</m:t>
                      </m:r>
                      <m:sSup>
                        <m:sSupPr>
                          <m:ctrlPr>
                            <a:rPr lang="en-US" sz="2000" b="0" i="1" smtClean="0">
                              <a:latin typeface="Cambria Math" panose="02040503050406030204" pitchFamily="18" charset="0"/>
                            </a:rPr>
                          </m:ctrlPr>
                        </m:sSupPr>
                        <m:e>
                          <m:r>
                            <a:rPr lang="en-US" sz="2000" b="0" i="1" smtClean="0">
                              <a:latin typeface="Cambria Math" charset="0"/>
                            </a:rPr>
                            <m:t>𝑅</m:t>
                          </m:r>
                        </m:e>
                        <m:sup>
                          <m:r>
                            <a:rPr lang="en-US" sz="2000" b="0" i="1" smtClean="0">
                              <a:latin typeface="Cambria Math" charset="0"/>
                            </a:rPr>
                            <m:t>2</m:t>
                          </m:r>
                        </m:sup>
                      </m:sSup>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rPr>
                            <m:t>𝑓</m:t>
                          </m:r>
                        </m:sub>
                      </m:sSub>
                      <m:r>
                        <a:rPr lang="en-US" sz="2000" b="0" i="1" smtClean="0">
                          <a:latin typeface="Cambria Math" charset="0"/>
                        </a:rPr>
                        <m:t>+</m:t>
                      </m:r>
                      <m:f>
                        <m:fPr>
                          <m:ctrlPr>
                            <a:rPr lang="en-US" sz="2000" b="0" i="1" smtClean="0">
                              <a:latin typeface="Cambria Math" panose="02040503050406030204" pitchFamily="18" charset="0"/>
                            </a:rPr>
                          </m:ctrlPr>
                        </m:fPr>
                        <m:num>
                          <m:r>
                            <a:rPr lang="en-US" sz="2000" b="0" i="1" smtClean="0">
                              <a:latin typeface="Cambria Math" charset="0"/>
                            </a:rPr>
                            <m:t>1</m:t>
                          </m:r>
                        </m:num>
                        <m:den>
                          <m:r>
                            <a:rPr lang="en-US" sz="2000" b="0" i="1" smtClean="0">
                              <a:latin typeface="Cambria Math" charset="0"/>
                            </a:rPr>
                            <m:t>2</m:t>
                          </m:r>
                        </m:den>
                      </m:f>
                      <m:r>
                        <a:rPr lang="en-US" sz="2000" b="0" i="1" smtClean="0">
                          <a:latin typeface="Cambria Math" charset="0"/>
                        </a:rPr>
                        <m:t>𝑀</m:t>
                      </m:r>
                      <m:sSup>
                        <m:sSupPr>
                          <m:ctrlPr>
                            <a:rPr lang="en-US" sz="2000" b="0" i="1" smtClean="0">
                              <a:latin typeface="Cambria Math" panose="02040503050406030204" pitchFamily="18" charset="0"/>
                            </a:rPr>
                          </m:ctrlPr>
                        </m:sSupPr>
                        <m:e>
                          <m:r>
                            <a:rPr lang="en-US" sz="2000" b="0" i="1" smtClean="0">
                              <a:latin typeface="Cambria Math" charset="0"/>
                            </a:rPr>
                            <m:t>𝑅</m:t>
                          </m:r>
                        </m:e>
                        <m:sup>
                          <m:r>
                            <a:rPr lang="en-US" sz="2000" b="0" i="1" smtClean="0">
                              <a:latin typeface="Cambria Math" charset="0"/>
                            </a:rPr>
                            <m:t>2</m:t>
                          </m:r>
                        </m:sup>
                      </m:sSup>
                      <m:sSub>
                        <m:sSubPr>
                          <m:ctrlPr>
                            <a:rPr lang="en-US" sz="2000" b="0" i="1" smtClean="0">
                              <a:latin typeface="Cambria Math" panose="02040503050406030204" pitchFamily="18" charset="0"/>
                            </a:rPr>
                          </m:ctrlPr>
                        </m:sSubPr>
                        <m:e>
                          <m:r>
                            <a:rPr lang="en-US" sz="2000" b="0" i="1" smtClean="0">
                              <a:latin typeface="Cambria Math" charset="0"/>
                              <a:ea typeface="Cambria Math" charset="0"/>
                              <a:cs typeface="Cambria Math" charset="0"/>
                            </a:rPr>
                            <m:t>𝜔</m:t>
                          </m:r>
                        </m:e>
                        <m:sub>
                          <m:r>
                            <a:rPr lang="en-US" sz="2000" b="0" i="1" smtClean="0">
                              <a:latin typeface="Cambria Math" charset="0"/>
                            </a:rPr>
                            <m:t>𝑓</m:t>
                          </m:r>
                        </m:sub>
                      </m:sSub>
                    </m:oMath>
                  </m:oMathPara>
                </a14:m>
                <a:endParaRPr lang="en-US" sz="2000" dirty="0"/>
              </a:p>
            </p:txBody>
          </p:sp>
        </mc:Choice>
        <mc:Fallback xmlns="">
          <p:sp>
            <p:nvSpPr>
              <p:cNvPr id="26" name="TextBox 25"/>
              <p:cNvSpPr txBox="1">
                <a:spLocks noRot="1" noChangeAspect="1" noMove="1" noResize="1" noEditPoints="1" noAdjustHandles="1" noChangeArrowheads="1" noChangeShapeType="1" noTextEdit="1"/>
              </p:cNvSpPr>
              <p:nvPr/>
            </p:nvSpPr>
            <p:spPr>
              <a:xfrm>
                <a:off x="996597" y="3627517"/>
                <a:ext cx="3120919" cy="576183"/>
              </a:xfrm>
              <a:prstGeom prst="rect">
                <a:avLst/>
              </a:prstGeom>
              <a:blipFill>
                <a:blip r:embed="rId11"/>
                <a:stretch>
                  <a:fillRect l="-810" r="-405"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1302755" y="4203700"/>
                <a:ext cx="2181879" cy="7738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charset="0"/>
                              <a:ea typeface="Cambria Math" charset="0"/>
                              <a:cs typeface="Cambria Math" charset="0"/>
                            </a:rPr>
                            <m:t>𝜔</m:t>
                          </m:r>
                        </m:e>
                        <m:sub>
                          <m:r>
                            <a:rPr lang="en-US" sz="2000" b="0" i="1" smtClean="0">
                              <a:latin typeface="Cambria Math" charset="0"/>
                            </a:rPr>
                            <m:t>𝑓</m:t>
                          </m:r>
                        </m:sub>
                      </m:sSub>
                      <m:r>
                        <a:rPr lang="en-US" sz="2000" b="0" i="1" smtClean="0">
                          <a:latin typeface="Cambria Math" charset="0"/>
                        </a:rPr>
                        <m:t>=</m:t>
                      </m:r>
                      <m:f>
                        <m:fPr>
                          <m:ctrlPr>
                            <a:rPr lang="mr-IN" sz="2000" b="0" i="1" smtClean="0">
                              <a:latin typeface="Cambria Math" panose="02040503050406030204" pitchFamily="18" charset="0"/>
                            </a:rPr>
                          </m:ctrlPr>
                        </m:fPr>
                        <m:num>
                          <m:r>
                            <a:rPr lang="en-US" sz="2000" b="0" i="1" smtClean="0">
                              <a:latin typeface="Cambria Math" charset="0"/>
                            </a:rPr>
                            <m:t>𝑚</m:t>
                          </m:r>
                          <m:sSub>
                            <m:sSubPr>
                              <m:ctrlPr>
                                <a:rPr lang="en-US" sz="2000" b="0" i="1" smtClean="0">
                                  <a:latin typeface="Cambria Math" panose="02040503050406030204" pitchFamily="18" charset="0"/>
                                </a:rPr>
                              </m:ctrlPr>
                            </m:sSubPr>
                            <m:e>
                              <m:r>
                                <a:rPr lang="en-US" sz="2000" b="0" i="1" smtClean="0">
                                  <a:latin typeface="Cambria Math" charset="0"/>
                                </a:rPr>
                                <m:t>𝑣</m:t>
                              </m:r>
                            </m:e>
                            <m:sub>
                              <m:r>
                                <a:rPr lang="en-US" sz="2000" b="0" i="1" smtClean="0">
                                  <a:latin typeface="Cambria Math" charset="0"/>
                                </a:rPr>
                                <m:t>𝑖</m:t>
                              </m:r>
                            </m:sub>
                          </m:sSub>
                        </m:num>
                        <m:den>
                          <m:r>
                            <a:rPr lang="en-US" sz="2000" b="0" i="1" smtClean="0">
                              <a:latin typeface="Cambria Math" charset="0"/>
                            </a:rPr>
                            <m:t>(</m:t>
                          </m:r>
                          <m:r>
                            <a:rPr lang="en-US" sz="2000" b="0" i="1" smtClean="0">
                              <a:latin typeface="Cambria Math" charset="0"/>
                            </a:rPr>
                            <m:t>𝑚𝑅</m:t>
                          </m:r>
                          <m:r>
                            <a:rPr lang="en-US" sz="2000" b="0" i="1" smtClean="0">
                              <a:latin typeface="Cambria Math" charset="0"/>
                            </a:rPr>
                            <m:t>+</m:t>
                          </m:r>
                          <m:f>
                            <m:fPr>
                              <m:ctrlPr>
                                <a:rPr lang="en-US" sz="2000" b="0" i="1" smtClean="0">
                                  <a:latin typeface="Cambria Math" panose="02040503050406030204" pitchFamily="18" charset="0"/>
                                </a:rPr>
                              </m:ctrlPr>
                            </m:fPr>
                            <m:num>
                              <m:r>
                                <a:rPr lang="en-US" sz="2000" b="0" i="1" smtClean="0">
                                  <a:latin typeface="Cambria Math" charset="0"/>
                                </a:rPr>
                                <m:t>1</m:t>
                              </m:r>
                            </m:num>
                            <m:den>
                              <m:r>
                                <a:rPr lang="en-US" sz="2000" b="0" i="1" smtClean="0">
                                  <a:latin typeface="Cambria Math" charset="0"/>
                                </a:rPr>
                                <m:t>2</m:t>
                              </m:r>
                            </m:den>
                          </m:f>
                          <m:r>
                            <a:rPr lang="en-US" sz="2000" b="0" i="1" smtClean="0">
                              <a:latin typeface="Cambria Math" charset="0"/>
                            </a:rPr>
                            <m:t>𝑀𝑅</m:t>
                          </m:r>
                          <m:r>
                            <a:rPr lang="en-US" sz="2000" b="0" i="1" smtClean="0">
                              <a:latin typeface="Cambria Math" charset="0"/>
                            </a:rPr>
                            <m:t>)</m:t>
                          </m:r>
                        </m:den>
                      </m:f>
                    </m:oMath>
                  </m:oMathPara>
                </a14:m>
                <a:endParaRPr lang="en-US" sz="2000" dirty="0"/>
              </a:p>
            </p:txBody>
          </p:sp>
        </mc:Choice>
        <mc:Fallback xmlns="">
          <p:sp>
            <p:nvSpPr>
              <p:cNvPr id="27" name="TextBox 26"/>
              <p:cNvSpPr txBox="1">
                <a:spLocks noRot="1" noChangeAspect="1" noMove="1" noResize="1" noEditPoints="1" noAdjustHandles="1" noChangeArrowheads="1" noChangeShapeType="1" noTextEdit="1"/>
              </p:cNvSpPr>
              <p:nvPr/>
            </p:nvSpPr>
            <p:spPr>
              <a:xfrm>
                <a:off x="1302755" y="4203700"/>
                <a:ext cx="2181879" cy="773866"/>
              </a:xfrm>
              <a:prstGeom prst="rect">
                <a:avLst/>
              </a:prstGeom>
              <a:blipFill>
                <a:blip r:embed="rId12"/>
                <a:stretch>
                  <a:fillRect l="-1163" r="-3488" b="-9677"/>
                </a:stretch>
              </a:blipFill>
            </p:spPr>
            <p:txBody>
              <a:bodyPr/>
              <a:lstStyle/>
              <a:p>
                <a:r>
                  <a:rPr lang="en-US">
                    <a:noFill/>
                  </a:rPr>
                  <a:t> </a:t>
                </a:r>
              </a:p>
            </p:txBody>
          </p:sp>
        </mc:Fallback>
      </mc:AlternateContent>
      <p:sp>
        <p:nvSpPr>
          <p:cNvPr id="29" name="TextBox 28"/>
          <p:cNvSpPr txBox="1"/>
          <p:nvPr/>
        </p:nvSpPr>
        <p:spPr>
          <a:xfrm>
            <a:off x="4854881" y="3999683"/>
            <a:ext cx="4085916" cy="923330"/>
          </a:xfrm>
          <a:prstGeom prst="rect">
            <a:avLst/>
          </a:prstGeom>
          <a:noFill/>
        </p:spPr>
        <p:txBody>
          <a:bodyPr wrap="square" rtlCol="0">
            <a:spAutoFit/>
          </a:bodyPr>
          <a:lstStyle/>
          <a:p>
            <a:r>
              <a:rPr lang="en-US" dirty="0">
                <a:solidFill>
                  <a:srgbClr val="2047C2"/>
                </a:solidFill>
                <a:latin typeface="+mj-lt"/>
                <a:ea typeface="Palatino Linotype" charset="0"/>
                <a:cs typeface="Palatino Linotype" charset="0"/>
              </a:rPr>
              <a:t>Alternately, you could say after the collision, we have one disk with total I = I</a:t>
            </a:r>
            <a:r>
              <a:rPr lang="en-US" baseline="-25000" dirty="0">
                <a:solidFill>
                  <a:srgbClr val="2047C2"/>
                </a:solidFill>
                <a:latin typeface="+mj-lt"/>
                <a:ea typeface="Palatino Linotype" charset="0"/>
                <a:cs typeface="Palatino Linotype" charset="0"/>
              </a:rPr>
              <a:t>MGR</a:t>
            </a:r>
            <a:r>
              <a:rPr lang="en-US" dirty="0">
                <a:solidFill>
                  <a:srgbClr val="2047C2"/>
                </a:solidFill>
                <a:latin typeface="+mj-lt"/>
                <a:ea typeface="Palatino Linotype" charset="0"/>
                <a:cs typeface="Palatino Linotype" charset="0"/>
              </a:rPr>
              <a:t> + </a:t>
            </a:r>
            <a:r>
              <a:rPr lang="en-US" dirty="0" err="1">
                <a:solidFill>
                  <a:srgbClr val="2047C2"/>
                </a:solidFill>
                <a:latin typeface="+mj-lt"/>
                <a:ea typeface="Palatino Linotype" charset="0"/>
                <a:cs typeface="Palatino Linotype" charset="0"/>
              </a:rPr>
              <a:t>I</a:t>
            </a:r>
            <a:r>
              <a:rPr lang="en-US" baseline="-25000" dirty="0" err="1">
                <a:solidFill>
                  <a:srgbClr val="2047C2"/>
                </a:solidFill>
                <a:latin typeface="+mj-lt"/>
                <a:ea typeface="Palatino Linotype" charset="0"/>
                <a:cs typeface="Palatino Linotype" charset="0"/>
              </a:rPr>
              <a:t>kid</a:t>
            </a:r>
            <a:r>
              <a:rPr lang="en-US" baseline="-25000" dirty="0">
                <a:solidFill>
                  <a:srgbClr val="2047C2"/>
                </a:solidFill>
                <a:latin typeface="+mj-lt"/>
                <a:ea typeface="Palatino Linotype" charset="0"/>
                <a:cs typeface="Palatino Linotype" charset="0"/>
              </a:rPr>
              <a:t> as </a:t>
            </a:r>
            <a:r>
              <a:rPr lang="en-US" baseline="-25000" dirty="0" err="1">
                <a:solidFill>
                  <a:srgbClr val="2047C2"/>
                </a:solidFill>
                <a:latin typeface="+mj-lt"/>
                <a:ea typeface="Palatino Linotype" charset="0"/>
                <a:cs typeface="Palatino Linotype" charset="0"/>
              </a:rPr>
              <a:t>pt</a:t>
            </a:r>
            <a:r>
              <a:rPr lang="en-US" baseline="-25000" dirty="0">
                <a:solidFill>
                  <a:srgbClr val="2047C2"/>
                </a:solidFill>
                <a:latin typeface="+mj-lt"/>
                <a:ea typeface="Palatino Linotype" charset="0"/>
                <a:cs typeface="Palatino Linotype" charset="0"/>
              </a:rPr>
              <a:t> mass </a:t>
            </a:r>
            <a:r>
              <a:rPr lang="en-US" dirty="0">
                <a:solidFill>
                  <a:srgbClr val="2047C2"/>
                </a:solidFill>
                <a:latin typeface="+mj-lt"/>
                <a:ea typeface="Palatino Linotype" charset="0"/>
                <a:cs typeface="Palatino Linotype" charset="0"/>
              </a:rPr>
              <a:t> = ½ MR</a:t>
            </a:r>
            <a:r>
              <a:rPr lang="en-US" baseline="30000" dirty="0">
                <a:solidFill>
                  <a:srgbClr val="2047C2"/>
                </a:solidFill>
                <a:latin typeface="+mj-lt"/>
                <a:ea typeface="Palatino Linotype" charset="0"/>
                <a:cs typeface="Palatino Linotype" charset="0"/>
              </a:rPr>
              <a:t>2</a:t>
            </a:r>
            <a:r>
              <a:rPr lang="en-US" dirty="0">
                <a:solidFill>
                  <a:srgbClr val="2047C2"/>
                </a:solidFill>
                <a:latin typeface="+mj-lt"/>
                <a:ea typeface="Palatino Linotype" charset="0"/>
                <a:cs typeface="Palatino Linotype" charset="0"/>
              </a:rPr>
              <a:t> + mR</a:t>
            </a:r>
            <a:r>
              <a:rPr lang="en-US" baseline="30000" dirty="0">
                <a:solidFill>
                  <a:srgbClr val="2047C2"/>
                </a:solidFill>
                <a:latin typeface="+mj-lt"/>
                <a:ea typeface="Palatino Linotype" charset="0"/>
                <a:cs typeface="Palatino Linotype" charset="0"/>
              </a:rPr>
              <a:t>2</a:t>
            </a:r>
            <a:r>
              <a:rPr lang="en-US" dirty="0">
                <a:solidFill>
                  <a:srgbClr val="2047C2"/>
                </a:solidFill>
                <a:latin typeface="+mj-lt"/>
                <a:ea typeface="Palatino Linotype" charset="0"/>
                <a:cs typeface="Palatino Linotype" charset="0"/>
              </a:rPr>
              <a:t> so:</a:t>
            </a:r>
          </a:p>
        </p:txBody>
      </p:sp>
      <mc:AlternateContent xmlns:mc="http://schemas.openxmlformats.org/markup-compatibility/2006" xmlns:a14="http://schemas.microsoft.com/office/drawing/2010/main">
        <mc:Choice Requires="a14">
          <p:sp>
            <p:nvSpPr>
              <p:cNvPr id="30" name="TextBox 29"/>
              <p:cNvSpPr txBox="1"/>
              <p:nvPr/>
            </p:nvSpPr>
            <p:spPr>
              <a:xfrm>
                <a:off x="5602451" y="5129255"/>
                <a:ext cx="2277931" cy="299249"/>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charset="0"/>
                              </a:rPr>
                              <m:t>𝐿</m:t>
                            </m:r>
                          </m:e>
                          <m:sub>
                            <m:r>
                              <a:rPr lang="en-US" b="0" i="1" smtClean="0">
                                <a:latin typeface="Cambria Math" charset="0"/>
                              </a:rPr>
                              <m:t>𝑖</m:t>
                            </m:r>
                          </m:sub>
                        </m:sSub>
                        <m:r>
                          <a:rPr lang="en-US" b="0" i="1" smtClean="0">
                            <a:latin typeface="Cambria Math" charset="0"/>
                          </a:rPr>
                          <m:t>+</m:t>
                        </m:r>
                        <m:nary>
                          <m:naryPr>
                            <m:chr m:val="∑"/>
                            <m:subHide m:val="on"/>
                            <m:supHide m:val="on"/>
                            <m:ctrlPr>
                              <a:rPr lang="en-US" b="0" i="1" smtClean="0">
                                <a:latin typeface="Cambria Math" panose="02040503050406030204" pitchFamily="18" charset="0"/>
                              </a:rPr>
                            </m:ctrlPr>
                          </m:naryPr>
                          <m:sub/>
                          <m:sup/>
                          <m:e>
                            <m:sSub>
                              <m:sSubPr>
                                <m:ctrlPr>
                                  <a:rPr lang="en-US" b="0" i="1" smtClean="0">
                                    <a:latin typeface="Cambria Math" panose="02040503050406030204" pitchFamily="18" charset="0"/>
                                  </a:rPr>
                                </m:ctrlPr>
                              </m:sSubPr>
                              <m:e>
                                <m:r>
                                  <a:rPr lang="en-US" b="0" i="1" smtClean="0">
                                    <a:latin typeface="Cambria Math" charset="0"/>
                                    <a:ea typeface="Cambria Math" charset="0"/>
                                    <a:cs typeface="Cambria Math" charset="0"/>
                                  </a:rPr>
                                  <m:t>𝜏</m:t>
                                </m:r>
                              </m:e>
                              <m:sub>
                                <m:r>
                                  <a:rPr lang="en-US" b="0" i="1" smtClean="0">
                                    <a:latin typeface="Cambria Math" charset="0"/>
                                  </a:rPr>
                                  <m:t>𝑒𝑥𝑡</m:t>
                                </m:r>
                              </m:sub>
                            </m:sSub>
                            <m: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𝑡</m:t>
                            </m:r>
                          </m:e>
                        </m:nary>
                        <m:r>
                          <a:rPr lang="en-US" b="0" i="1" smtClean="0">
                            <a:latin typeface="Cambria Math" charset="0"/>
                          </a:rPr>
                          <m:t>=</m:t>
                        </m:r>
                        <m:nary>
                          <m:naryPr>
                            <m:chr m:val="∑"/>
                            <m:subHide m:val="on"/>
                            <m:supHide m:val="on"/>
                            <m:ctrlPr>
                              <a:rPr lang="en-US" b="0" i="1" smtClean="0">
                                <a:latin typeface="Cambria Math" panose="02040503050406030204" pitchFamily="18" charset="0"/>
                              </a:rPr>
                            </m:ctrlPr>
                          </m:naryPr>
                          <m:sub/>
                          <m:sup/>
                          <m:e>
                            <m:sSub>
                              <m:sSubPr>
                                <m:ctrlPr>
                                  <a:rPr lang="en-US" b="0" i="1" smtClean="0">
                                    <a:latin typeface="Cambria Math" panose="02040503050406030204" pitchFamily="18" charset="0"/>
                                  </a:rPr>
                                </m:ctrlPr>
                              </m:sSubPr>
                              <m:e>
                                <m:r>
                                  <a:rPr lang="en-US" b="0" i="1" smtClean="0">
                                    <a:latin typeface="Cambria Math" charset="0"/>
                                  </a:rPr>
                                  <m:t>𝐿</m:t>
                                </m:r>
                              </m:e>
                              <m:sub>
                                <m:r>
                                  <a:rPr lang="en-US" b="0" i="1" smtClean="0">
                                    <a:latin typeface="Cambria Math" charset="0"/>
                                  </a:rPr>
                                  <m:t>𝑓</m:t>
                                </m:r>
                              </m:sub>
                            </m:sSub>
                          </m:e>
                        </m:nary>
                      </m:e>
                    </m:nary>
                  </m:oMath>
                </a14:m>
                <a:r>
                  <a:rPr lang="en-US" dirty="0"/>
                  <a:t> </a:t>
                </a:r>
              </a:p>
            </p:txBody>
          </p:sp>
        </mc:Choice>
        <mc:Fallback xmlns="">
          <p:sp>
            <p:nvSpPr>
              <p:cNvPr id="30" name="TextBox 29"/>
              <p:cNvSpPr txBox="1">
                <a:spLocks noRot="1" noChangeAspect="1" noMove="1" noResize="1" noEditPoints="1" noAdjustHandles="1" noChangeArrowheads="1" noChangeShapeType="1" noTextEdit="1"/>
              </p:cNvSpPr>
              <p:nvPr/>
            </p:nvSpPr>
            <p:spPr>
              <a:xfrm>
                <a:off x="5602451" y="5129255"/>
                <a:ext cx="2277931" cy="299249"/>
              </a:xfrm>
              <a:prstGeom prst="rect">
                <a:avLst/>
              </a:prstGeom>
              <a:blipFill>
                <a:blip r:embed="rId13"/>
                <a:stretch>
                  <a:fillRect l="-17680" t="-154167" b="-2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899819" y="5434111"/>
                <a:ext cx="3818033" cy="8032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𝑅</m:t>
                      </m:r>
                      <m:d>
                        <m:dPr>
                          <m:ctrlPr>
                            <a:rPr lang="en-US" b="0" i="1" smtClean="0">
                              <a:latin typeface="Cambria Math" panose="02040503050406030204" pitchFamily="18" charset="0"/>
                            </a:rPr>
                          </m:ctrlPr>
                        </m:dPr>
                        <m:e>
                          <m:r>
                            <a:rPr lang="en-US" b="0" i="1" smtClean="0">
                              <a:latin typeface="Cambria Math" charset="0"/>
                            </a:rPr>
                            <m:t>𝑚</m:t>
                          </m:r>
                          <m:sSub>
                            <m:sSubPr>
                              <m:ctrlPr>
                                <a:rPr lang="en-US" b="0" i="1" smtClean="0">
                                  <a:latin typeface="Cambria Math" panose="02040503050406030204" pitchFamily="18" charset="0"/>
                                </a:rPr>
                              </m:ctrlPr>
                            </m:sSubPr>
                            <m:e>
                              <m:r>
                                <a:rPr lang="en-US" b="0" i="1" smtClean="0">
                                  <a:latin typeface="Cambria Math" charset="0"/>
                                </a:rPr>
                                <m:t>𝑣</m:t>
                              </m:r>
                            </m:e>
                            <m:sub>
                              <m:r>
                                <a:rPr lang="en-US" b="0" i="1" smtClean="0">
                                  <a:latin typeface="Cambria Math" charset="0"/>
                                </a:rPr>
                                <m:t>𝑖</m:t>
                              </m:r>
                            </m:sub>
                          </m:sSub>
                        </m:e>
                      </m:d>
                      <m:r>
                        <a:rPr lang="en-US" b="0" i="1" smtClean="0">
                          <a:latin typeface="Cambria Math" charset="0"/>
                        </a:rPr>
                        <m:t>𝑠𝑖𝑛</m:t>
                      </m:r>
                      <m:r>
                        <a:rPr lang="en-US" b="0" i="1" smtClean="0">
                          <a:latin typeface="Cambria Math" charset="0"/>
                        </a:rPr>
                        <m:t>90+0=</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r>
                            <a:rPr lang="en-US" b="0" i="1" smtClean="0">
                              <a:latin typeface="Cambria Math" charset="0"/>
                            </a:rPr>
                            <m:t>𝑀</m:t>
                          </m:r>
                          <m:r>
                            <a:rPr lang="en-US" b="0" i="1" smtClean="0">
                              <a:latin typeface="Cambria Math" charset="0"/>
                            </a:rPr>
                            <m:t>+</m:t>
                          </m:r>
                          <m:r>
                            <a:rPr lang="en-US" b="0" i="1" smtClean="0">
                              <a:latin typeface="Cambria Math" charset="0"/>
                            </a:rPr>
                            <m:t>𝑚</m:t>
                          </m:r>
                        </m:e>
                      </m:d>
                      <m:sSup>
                        <m:sSupPr>
                          <m:ctrlPr>
                            <a:rPr lang="en-US" b="0" i="1" smtClean="0">
                              <a:latin typeface="Cambria Math" panose="02040503050406030204" pitchFamily="18" charset="0"/>
                            </a:rPr>
                          </m:ctrlPr>
                        </m:sSupPr>
                        <m:e>
                          <m:r>
                            <a:rPr lang="en-US" b="0" i="1" smtClean="0">
                              <a:latin typeface="Cambria Math" charset="0"/>
                            </a:rPr>
                            <m:t>𝑅</m:t>
                          </m:r>
                        </m:e>
                        <m:sup>
                          <m:r>
                            <a:rPr lang="en-US" b="0" i="1" smtClean="0">
                              <a:latin typeface="Cambria Math" charset="0"/>
                            </a:rPr>
                            <m:t>2</m:t>
                          </m:r>
                        </m:sup>
                      </m:sSup>
                      <m:sSub>
                        <m:sSubPr>
                          <m:ctrlPr>
                            <a:rPr lang="en-US" b="0" i="1" smtClean="0">
                              <a:latin typeface="Cambria Math" panose="02040503050406030204" pitchFamily="18" charset="0"/>
                            </a:rPr>
                          </m:ctrlPr>
                        </m:sSubPr>
                        <m:e>
                          <m:r>
                            <a:rPr lang="en-US" i="1">
                              <a:latin typeface="Cambria Math" charset="0"/>
                              <a:ea typeface="Cambria Math" charset="0"/>
                              <a:cs typeface="Cambria Math" charset="0"/>
                            </a:rPr>
                            <m:t>𝜔</m:t>
                          </m:r>
                        </m:e>
                        <m:sub>
                          <m:r>
                            <a:rPr lang="en-US" b="0" i="1" smtClean="0">
                              <a:latin typeface="Cambria Math" charset="0"/>
                            </a:rPr>
                            <m:t>𝑓</m:t>
                          </m:r>
                        </m:sub>
                      </m:sSub>
                    </m:oMath>
                  </m:oMathPara>
                </a14:m>
                <a:endParaRPr lang="en-US" b="0" dirty="0"/>
              </a:p>
              <a:p>
                <a:endParaRPr lang="en-US" dirty="0"/>
              </a:p>
            </p:txBody>
          </p:sp>
        </mc:Choice>
        <mc:Fallback xmlns="">
          <p:sp>
            <p:nvSpPr>
              <p:cNvPr id="31" name="TextBox 30"/>
              <p:cNvSpPr txBox="1">
                <a:spLocks noRot="1" noChangeAspect="1" noMove="1" noResize="1" noEditPoints="1" noAdjustHandles="1" noChangeArrowheads="1" noChangeShapeType="1" noTextEdit="1"/>
              </p:cNvSpPr>
              <p:nvPr/>
            </p:nvSpPr>
            <p:spPr>
              <a:xfrm>
                <a:off x="4899819" y="5434111"/>
                <a:ext cx="3818033" cy="803297"/>
              </a:xfrm>
              <a:prstGeom prst="rect">
                <a:avLst/>
              </a:prstGeom>
              <a:blipFill>
                <a:blip r:embed="rId14"/>
                <a:stretch>
                  <a:fillRect t="-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409340" y="5889139"/>
                <a:ext cx="1956433" cy="6965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𝜔</m:t>
                          </m:r>
                        </m:e>
                        <m:sub>
                          <m:r>
                            <a:rPr lang="en-US" b="0" i="1" smtClean="0">
                              <a:latin typeface="Cambria Math" charset="0"/>
                            </a:rPr>
                            <m:t>𝑓</m:t>
                          </m:r>
                        </m:sub>
                      </m:sSub>
                      <m:r>
                        <a:rPr lang="en-US" b="0" i="1" smtClean="0">
                          <a:latin typeface="Cambria Math" charset="0"/>
                        </a:rPr>
                        <m:t>=</m:t>
                      </m:r>
                      <m:f>
                        <m:fPr>
                          <m:ctrlPr>
                            <a:rPr lang="mr-IN" b="0" i="1" smtClean="0">
                              <a:latin typeface="Cambria Math" panose="02040503050406030204" pitchFamily="18" charset="0"/>
                            </a:rPr>
                          </m:ctrlPr>
                        </m:fPr>
                        <m:num>
                          <m:r>
                            <a:rPr lang="en-US" b="0" i="1" smtClean="0">
                              <a:latin typeface="Cambria Math" charset="0"/>
                            </a:rPr>
                            <m:t>𝑚</m:t>
                          </m:r>
                          <m:sSub>
                            <m:sSubPr>
                              <m:ctrlPr>
                                <a:rPr lang="en-US" b="0" i="1" smtClean="0">
                                  <a:latin typeface="Cambria Math" panose="02040503050406030204" pitchFamily="18" charset="0"/>
                                </a:rPr>
                              </m:ctrlPr>
                            </m:sSubPr>
                            <m:e>
                              <m:r>
                                <a:rPr lang="en-US" b="0" i="1" smtClean="0">
                                  <a:latin typeface="Cambria Math" charset="0"/>
                                </a:rPr>
                                <m:t>𝑣</m:t>
                              </m:r>
                            </m:e>
                            <m:sub>
                              <m:r>
                                <a:rPr lang="en-US" b="0" i="1" smtClean="0">
                                  <a:latin typeface="Cambria Math" charset="0"/>
                                </a:rPr>
                                <m:t>𝑖</m:t>
                              </m:r>
                            </m:sub>
                          </m:sSub>
                        </m:num>
                        <m:den>
                          <m:r>
                            <a:rPr lang="en-US" b="0" i="1" smtClean="0">
                              <a:latin typeface="Cambria Math" charset="0"/>
                            </a:rPr>
                            <m:t>(</m:t>
                          </m:r>
                          <m:r>
                            <a:rPr lang="en-US" b="0" i="1" smtClean="0">
                              <a:latin typeface="Cambria Math" charset="0"/>
                            </a:rPr>
                            <m:t>𝑚𝑅</m:t>
                          </m:r>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r>
                            <a:rPr lang="en-US" b="0" i="1" smtClean="0">
                              <a:latin typeface="Cambria Math" charset="0"/>
                            </a:rPr>
                            <m:t>𝑀𝑅</m:t>
                          </m:r>
                          <m:r>
                            <a:rPr lang="en-US" b="0" i="1" smtClean="0">
                              <a:latin typeface="Cambria Math" charset="0"/>
                            </a:rPr>
                            <m:t>)</m:t>
                          </m:r>
                        </m:den>
                      </m:f>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6409340" y="5889139"/>
                <a:ext cx="1956433" cy="696537"/>
              </a:xfrm>
              <a:prstGeom prst="rect">
                <a:avLst/>
              </a:prstGeom>
              <a:blipFill>
                <a:blip r:embed="rId15"/>
                <a:stretch>
                  <a:fillRect l="-1290" r="-3226" b="-10714"/>
                </a:stretch>
              </a:blipFill>
            </p:spPr>
            <p:txBody>
              <a:bodyPr/>
              <a:lstStyle/>
              <a:p>
                <a:r>
                  <a:rPr lang="en-US">
                    <a:noFill/>
                  </a:rPr>
                  <a:t> </a:t>
                </a:r>
              </a:p>
            </p:txBody>
          </p:sp>
        </mc:Fallback>
      </mc:AlternateContent>
      <p:cxnSp>
        <p:nvCxnSpPr>
          <p:cNvPr id="34" name="Straight Connector 33"/>
          <p:cNvCxnSpPr>
            <a:cxnSpLocks/>
          </p:cNvCxnSpPr>
          <p:nvPr/>
        </p:nvCxnSpPr>
        <p:spPr>
          <a:xfrm flipH="1">
            <a:off x="4792558" y="3848100"/>
            <a:ext cx="435144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4792558" y="3832031"/>
            <a:ext cx="0" cy="2882418"/>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794981B-F746-9649-982C-3F1203122FDC}"/>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Tree>
    <p:extLst>
      <p:ext uri="{BB962C8B-B14F-4D97-AF65-F5344CB8AC3E}">
        <p14:creationId xmlns:p14="http://schemas.microsoft.com/office/powerpoint/2010/main" val="228627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dissolv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dissolve">
                                      <p:cBhvr>
                                        <p:cTn id="40" dur="500"/>
                                        <p:tgtEl>
                                          <p:spTgt spid="31"/>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dissolve">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5" grpId="0"/>
      <p:bldP spid="26" grpId="0"/>
      <p:bldP spid="27" grpId="0"/>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4167"/>
            <a:ext cx="8229600" cy="1143000"/>
          </a:xfrm>
        </p:spPr>
        <p:txBody>
          <a:bodyPr/>
          <a:lstStyle/>
          <a:p>
            <a:r>
              <a:rPr lang="en-US" dirty="0"/>
              <a:t>Angular momentum reminders</a:t>
            </a:r>
          </a:p>
        </p:txBody>
      </p:sp>
      <p:sp>
        <p:nvSpPr>
          <p:cNvPr id="3" name="Content Placeholder 2"/>
          <p:cNvSpPr>
            <a:spLocks noGrp="1"/>
          </p:cNvSpPr>
          <p:nvPr>
            <p:ph idx="1"/>
          </p:nvPr>
        </p:nvSpPr>
        <p:spPr>
          <a:xfrm>
            <a:off x="457200" y="1218232"/>
            <a:ext cx="8229600" cy="4525963"/>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Angular momentum </a:t>
            </a:r>
            <a:r>
              <a:rPr lang="en-US" sz="2000" dirty="0"/>
              <a:t>is the rotational version of momentum:</a:t>
            </a:r>
          </a:p>
          <a:p>
            <a:endParaRPr lang="en-US" sz="2000" dirty="0"/>
          </a:p>
          <a:p>
            <a:endParaRPr lang="en-US" sz="2000" dirty="0"/>
          </a:p>
          <a:p>
            <a:pPr marL="0" indent="0">
              <a:buNone/>
            </a:pPr>
            <a:r>
              <a:rPr lang="en-US" dirty="0">
                <a:solidFill>
                  <a:srgbClr val="FF0000"/>
                </a:solidFill>
                <a:latin typeface="Apple Chancery" panose="03020702040506060504" pitchFamily="66" charset="-79"/>
                <a:cs typeface="Apple Chancery" panose="03020702040506060504" pitchFamily="66" charset="-79"/>
              </a:rPr>
              <a:t>If there are</a:t>
            </a:r>
            <a:r>
              <a:rPr lang="en-US" dirty="0"/>
              <a:t> </a:t>
            </a:r>
            <a:r>
              <a:rPr lang="en-US" sz="2000" dirty="0"/>
              <a:t>no external torques in a system (only internal torques), angular momentum is conserved! </a:t>
            </a:r>
          </a:p>
          <a:p>
            <a:pPr lvl="1"/>
            <a:r>
              <a:rPr lang="en-US" sz="1800" dirty="0"/>
              <a:t>In almost every situation, this will be true, so:</a:t>
            </a:r>
          </a:p>
          <a:p>
            <a:pPr lvl="1"/>
            <a:endParaRPr lang="en-US" sz="1800" dirty="0"/>
          </a:p>
          <a:p>
            <a:pPr marL="0" indent="0">
              <a:buNone/>
            </a:pPr>
            <a:r>
              <a:rPr lang="en-US" dirty="0">
                <a:solidFill>
                  <a:srgbClr val="FF0000"/>
                </a:solidFill>
                <a:latin typeface="Apple Chancery" panose="03020702040506060504" pitchFamily="66" charset="-79"/>
                <a:cs typeface="Apple Chancery" panose="03020702040506060504" pitchFamily="66" charset="-79"/>
              </a:rPr>
              <a:t>Can you conserve</a:t>
            </a:r>
            <a:r>
              <a:rPr lang="en-US" sz="2000" dirty="0"/>
              <a:t> angular momentum but not energy? Give an example to support your answer.</a:t>
            </a:r>
          </a:p>
          <a:p>
            <a:pPr lvl="1"/>
            <a:endParaRPr lang="en-US" dirty="0"/>
          </a:p>
          <a:p>
            <a:pPr lvl="1"/>
            <a:endParaRPr lang="en-US" dirty="0"/>
          </a:p>
          <a:p>
            <a:pPr lvl="1"/>
            <a:endParaRPr lang="en-US" dirty="0"/>
          </a:p>
        </p:txBody>
      </p:sp>
      <p:graphicFrame>
        <p:nvGraphicFramePr>
          <p:cNvPr id="4" name="Object 2"/>
          <p:cNvGraphicFramePr>
            <a:graphicFrameLocks noChangeAspect="1"/>
          </p:cNvGraphicFramePr>
          <p:nvPr>
            <p:extLst>
              <p:ext uri="{D42A27DB-BD31-4B8C-83A1-F6EECF244321}">
                <p14:modId xmlns:p14="http://schemas.microsoft.com/office/powerpoint/2010/main" val="4227467579"/>
              </p:ext>
            </p:extLst>
          </p:nvPr>
        </p:nvGraphicFramePr>
        <p:xfrm>
          <a:off x="2105660" y="1805298"/>
          <a:ext cx="979488" cy="354013"/>
        </p:xfrm>
        <a:graphic>
          <a:graphicData uri="http://schemas.openxmlformats.org/presentationml/2006/ole">
            <mc:AlternateContent xmlns:mc="http://schemas.openxmlformats.org/markup-compatibility/2006">
              <mc:Choice xmlns:v="urn:schemas-microsoft-com:vml" Requires="v">
                <p:oleObj spid="_x0000_s12403" name="Equation" r:id="rId3" imgW="457200" imgH="165100" progId="Equation.DSMT4">
                  <p:embed/>
                </p:oleObj>
              </mc:Choice>
              <mc:Fallback>
                <p:oleObj name="Equation" r:id="rId3" imgW="457200" imgH="165100" progId="Equation.DSMT4">
                  <p:embed/>
                  <p:pic>
                    <p:nvPicPr>
                      <p:cNvPr id="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5660" y="1805298"/>
                        <a:ext cx="979488" cy="354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029833482"/>
              </p:ext>
            </p:extLst>
          </p:nvPr>
        </p:nvGraphicFramePr>
        <p:xfrm>
          <a:off x="4747260" y="1764022"/>
          <a:ext cx="1279525" cy="436563"/>
        </p:xfrm>
        <a:graphic>
          <a:graphicData uri="http://schemas.openxmlformats.org/presentationml/2006/ole">
            <mc:AlternateContent xmlns:mc="http://schemas.openxmlformats.org/markup-compatibility/2006">
              <mc:Choice xmlns:v="urn:schemas-microsoft-com:vml" Requires="v">
                <p:oleObj spid="_x0000_s12404" name="Equation" r:id="rId5" imgW="596900" imgH="203200" progId="Equation.DSMT4">
                  <p:embed/>
                </p:oleObj>
              </mc:Choice>
              <mc:Fallback>
                <p:oleObj name="Equation" r:id="rId5" imgW="596900" imgH="203200" progId="Equation.DSMT4">
                  <p:embed/>
                  <p:pic>
                    <p:nvPicPr>
                      <p:cNvPr id="5"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7260" y="1764022"/>
                        <a:ext cx="1279525" cy="43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 name="Object 2"/>
          <p:cNvGraphicFramePr>
            <a:graphicFrameLocks noChangeAspect="1"/>
          </p:cNvGraphicFramePr>
          <p:nvPr>
            <p:extLst>
              <p:ext uri="{D42A27DB-BD31-4B8C-83A1-F6EECF244321}">
                <p14:modId xmlns:p14="http://schemas.microsoft.com/office/powerpoint/2010/main" val="3918727860"/>
              </p:ext>
            </p:extLst>
          </p:nvPr>
        </p:nvGraphicFramePr>
        <p:xfrm>
          <a:off x="5671528" y="2946635"/>
          <a:ext cx="1899940" cy="577685"/>
        </p:xfrm>
        <a:graphic>
          <a:graphicData uri="http://schemas.openxmlformats.org/presentationml/2006/ole">
            <mc:AlternateContent xmlns:mc="http://schemas.openxmlformats.org/markup-compatibility/2006">
              <mc:Choice xmlns:v="urn:schemas-microsoft-com:vml" Requires="v">
                <p:oleObj spid="_x0000_s12405" name="Equation" r:id="rId7" imgW="876300" imgH="266700" progId="Equation.DSMT4">
                  <p:embed/>
                </p:oleObj>
              </mc:Choice>
              <mc:Fallback>
                <p:oleObj name="Equation" r:id="rId7" imgW="876300" imgH="266700" progId="Equation.DSMT4">
                  <p:embed/>
                  <p:pic>
                    <p:nvPicPr>
                      <p:cNvPr id="6"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71528" y="2946635"/>
                        <a:ext cx="1899940" cy="577685"/>
                      </a:xfrm>
                      <a:prstGeom prst="rect">
                        <a:avLst/>
                      </a:prstGeom>
                      <a:noFill/>
                      <a:ln>
                        <a:noFill/>
                      </a:ln>
                      <a:effectLst/>
                    </p:spPr>
                  </p:pic>
                </p:oleObj>
              </mc:Fallback>
            </mc:AlternateContent>
          </a:graphicData>
        </a:graphic>
      </p:graphicFrame>
      <p:sp>
        <p:nvSpPr>
          <p:cNvPr id="7" name="TextBox 6"/>
          <p:cNvSpPr txBox="1"/>
          <p:nvPr/>
        </p:nvSpPr>
        <p:spPr>
          <a:xfrm>
            <a:off x="763929" y="4594978"/>
            <a:ext cx="7922871" cy="646331"/>
          </a:xfrm>
          <a:prstGeom prst="rect">
            <a:avLst/>
          </a:prstGeom>
          <a:noFill/>
        </p:spPr>
        <p:txBody>
          <a:bodyPr wrap="square" rtlCol="0">
            <a:spAutoFit/>
          </a:bodyPr>
          <a:lstStyle/>
          <a:p>
            <a:r>
              <a:rPr lang="en-US" dirty="0">
                <a:solidFill>
                  <a:srgbClr val="2047C2"/>
                </a:solidFill>
                <a:latin typeface="Palatino Linotype" charset="0"/>
                <a:ea typeface="Palatino Linotype" charset="0"/>
                <a:cs typeface="Palatino Linotype" charset="0"/>
              </a:rPr>
              <a:t>Yes: figure skater (brings arms in, I decreases so angular velocity increases; rotational energy increases due to burning chemical energy in her arms)</a:t>
            </a:r>
          </a:p>
        </p:txBody>
      </p:sp>
      <p:sp>
        <p:nvSpPr>
          <p:cNvPr id="8" name="TextBox 7"/>
          <p:cNvSpPr txBox="1"/>
          <p:nvPr/>
        </p:nvSpPr>
        <p:spPr>
          <a:xfrm>
            <a:off x="358815" y="5241309"/>
            <a:ext cx="8623139" cy="1200329"/>
          </a:xfrm>
          <a:prstGeom prst="rect">
            <a:avLst/>
          </a:prstGeom>
          <a:noFill/>
        </p:spPr>
        <p:txBody>
          <a:bodyPr wrap="square" rtlCol="0">
            <a:spAutoFit/>
          </a:bodyPr>
          <a:lstStyle/>
          <a:p>
            <a:r>
              <a:rPr lang="en-US" dirty="0">
                <a:solidFill>
                  <a:srgbClr val="2047C2"/>
                </a:solidFill>
                <a:latin typeface="Palatino Linotype" charset="0"/>
                <a:ea typeface="Palatino Linotype" charset="0"/>
                <a:cs typeface="Palatino Linotype" charset="0"/>
              </a:rPr>
              <a:t>Yes: merry go round (people walked from outside to inside; net I decreased so 𝛚 increased; energy of system increased due to same reason as above)</a:t>
            </a:r>
          </a:p>
          <a:p>
            <a:r>
              <a:rPr lang="en-US" dirty="0">
                <a:solidFill>
                  <a:srgbClr val="2047C2"/>
                </a:solidFill>
                <a:latin typeface="Palatino Linotype" charset="0"/>
                <a:ea typeface="Palatino Linotype" charset="0"/>
                <a:cs typeface="Palatino Linotype" charset="0"/>
              </a:rPr>
              <a:t>	</a:t>
            </a:r>
            <a:r>
              <a:rPr lang="en-US" dirty="0">
                <a:solidFill>
                  <a:srgbClr val="2047C2"/>
                </a:solidFill>
                <a:latin typeface="Palatino Linotype" charset="0"/>
                <a:ea typeface="Palatino Linotype" charset="0"/>
                <a:cs typeface="Palatino Linotype" charset="0"/>
                <a:sym typeface="Wingdings"/>
              </a:rPr>
              <a:t> remember for this one, we had to consider the </a:t>
            </a:r>
            <a:r>
              <a:rPr lang="en-US" u="sng" dirty="0">
                <a:solidFill>
                  <a:srgbClr val="2047C2"/>
                </a:solidFill>
                <a:latin typeface="Palatino Linotype" charset="0"/>
                <a:ea typeface="Palatino Linotype" charset="0"/>
                <a:cs typeface="Palatino Linotype" charset="0"/>
                <a:sym typeface="Wingdings"/>
              </a:rPr>
              <a:t>total</a:t>
            </a:r>
            <a:r>
              <a:rPr lang="en-US" dirty="0">
                <a:solidFill>
                  <a:srgbClr val="2047C2"/>
                </a:solidFill>
                <a:latin typeface="Palatino Linotype" charset="0"/>
                <a:ea typeface="Palatino Linotype" charset="0"/>
                <a:cs typeface="Palatino Linotype" charset="0"/>
                <a:sym typeface="Wingdings"/>
              </a:rPr>
              <a:t> I of the system      </a:t>
            </a:r>
          </a:p>
          <a:p>
            <a:r>
              <a:rPr lang="en-US" dirty="0">
                <a:solidFill>
                  <a:srgbClr val="2047C2"/>
                </a:solidFill>
                <a:latin typeface="Palatino Linotype" charset="0"/>
                <a:ea typeface="Palatino Linotype" charset="0"/>
                <a:cs typeface="Palatino Linotype" charset="0"/>
                <a:sym typeface="Wingdings"/>
              </a:rPr>
              <a:t>                       before and after </a:t>
            </a:r>
            <a:r>
              <a:rPr lang="mr-IN" dirty="0">
                <a:solidFill>
                  <a:srgbClr val="2047C2"/>
                </a:solidFill>
                <a:latin typeface="Palatino Linotype" charset="0"/>
                <a:ea typeface="Palatino Linotype" charset="0"/>
                <a:cs typeface="Palatino Linotype" charset="0"/>
                <a:sym typeface="Wingdings"/>
              </a:rPr>
              <a:t>–</a:t>
            </a:r>
            <a:r>
              <a:rPr lang="en-US" dirty="0">
                <a:solidFill>
                  <a:srgbClr val="2047C2"/>
                </a:solidFill>
                <a:latin typeface="Palatino Linotype" charset="0"/>
                <a:ea typeface="Palatino Linotype" charset="0"/>
                <a:cs typeface="Palatino Linotype" charset="0"/>
                <a:sym typeface="Wingdings"/>
              </a:rPr>
              <a:t> the kids were point masses!</a:t>
            </a:r>
            <a:endParaRPr lang="en-US" sz="1600" dirty="0">
              <a:solidFill>
                <a:srgbClr val="2047C2"/>
              </a:solidFill>
              <a:latin typeface="Palatino Linotype" charset="0"/>
              <a:ea typeface="Palatino Linotype" charset="0"/>
              <a:cs typeface="Palatino Linotype" charset="0"/>
            </a:endParaRPr>
          </a:p>
        </p:txBody>
      </p:sp>
      <p:sp>
        <p:nvSpPr>
          <p:cNvPr id="9" name="TextBox 8">
            <a:extLst>
              <a:ext uri="{FF2B5EF4-FFF2-40B4-BE49-F238E27FC236}">
                <a16:creationId xmlns:a16="http://schemas.microsoft.com/office/drawing/2014/main" id="{1EB23718-AAF7-D442-9494-E349A19ABEF5}"/>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23.)</a:t>
            </a:r>
          </a:p>
        </p:txBody>
      </p:sp>
    </p:spTree>
    <p:extLst>
      <p:ext uri="{BB962C8B-B14F-4D97-AF65-F5344CB8AC3E}">
        <p14:creationId xmlns:p14="http://schemas.microsoft.com/office/powerpoint/2010/main" val="58190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5"/>
          <p:cNvSpPr txBox="1">
            <a:spLocks/>
          </p:cNvSpPr>
          <p:nvPr/>
        </p:nvSpPr>
        <p:spPr bwMode="auto">
          <a:xfrm>
            <a:off x="278764" y="5368471"/>
            <a:ext cx="87509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Angular momentum:</a:t>
            </a:r>
            <a:r>
              <a:rPr lang="en-US" altLang="en-US" sz="2400" dirty="0">
                <a:solidFill>
                  <a:srgbClr val="FF0000"/>
                </a:solidFill>
                <a:latin typeface="Times New Roman" panose="02020603050405020304" pitchFamily="18" charset="0"/>
                <a:ea typeface="Palatino Linotype" charset="0"/>
                <a:cs typeface="Times New Roman" panose="02020603050405020304" pitchFamily="18" charset="0"/>
              </a:rPr>
              <a:t>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There are no external torques, so angular momentum, which is initially ZERO, is conserved. Since the ball hits the center of mass, the beam merely translates instead of rotating (no internal torque, either!)</a:t>
            </a:r>
            <a:endParaRPr lang="en-US" altLang="en-US" sz="1800" dirty="0">
              <a:solidFill>
                <a:srgbClr val="2047C2"/>
              </a:solidFill>
              <a:latin typeface="Times New Roman" panose="02020603050405020304" pitchFamily="18" charset="0"/>
              <a:ea typeface="Palatino Linotype" charset="0"/>
              <a:cs typeface="Times New Roman" panose="02020603050405020304" pitchFamily="18" charset="0"/>
            </a:endParaRPr>
          </a:p>
        </p:txBody>
      </p:sp>
      <p:sp>
        <p:nvSpPr>
          <p:cNvPr id="2" name="Title 1"/>
          <p:cNvSpPr>
            <a:spLocks noGrp="1"/>
          </p:cNvSpPr>
          <p:nvPr>
            <p:ph type="title"/>
          </p:nvPr>
        </p:nvSpPr>
        <p:spPr>
          <a:xfrm>
            <a:off x="457200" y="201398"/>
            <a:ext cx="8229600" cy="727631"/>
          </a:xfrm>
        </p:spPr>
        <p:txBody>
          <a:bodyPr/>
          <a:lstStyle/>
          <a:p>
            <a:r>
              <a:rPr lang="en-US" dirty="0"/>
              <a:t>Another example: ball and beam</a:t>
            </a:r>
          </a:p>
        </p:txBody>
      </p:sp>
      <p:sp>
        <p:nvSpPr>
          <p:cNvPr id="4" name="Text Box 5"/>
          <p:cNvSpPr txBox="1">
            <a:spLocks/>
          </p:cNvSpPr>
          <p:nvPr/>
        </p:nvSpPr>
        <p:spPr bwMode="auto">
          <a:xfrm>
            <a:off x="231493" y="1039090"/>
            <a:ext cx="621560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So with this </a:t>
            </a:r>
            <a:r>
              <a:rPr lang="en-US" altLang="en-US" sz="2000" dirty="0">
                <a:latin typeface="+mj-lt"/>
                <a:ea typeface="Palatino Linotype" charset="0"/>
                <a:cs typeface="Palatino Linotype" charset="0"/>
              </a:rPr>
              <a:t>in mind, consider a stationary meter stick of mass M (</a:t>
            </a:r>
            <a:r>
              <a:rPr lang="en-US" altLang="en-US" sz="2000" dirty="0" err="1">
                <a:latin typeface="+mj-lt"/>
                <a:ea typeface="Palatino Linotype" charset="0"/>
                <a:cs typeface="Palatino Linotype" charset="0"/>
              </a:rPr>
              <a:t>I</a:t>
            </a:r>
            <a:r>
              <a:rPr lang="en-US" altLang="en-US" sz="2000" baseline="-25000" dirty="0" err="1">
                <a:latin typeface="+mj-lt"/>
                <a:ea typeface="Palatino Linotype" charset="0"/>
                <a:cs typeface="Palatino Linotype" charset="0"/>
              </a:rPr>
              <a:t>cm</a:t>
            </a:r>
            <a:r>
              <a:rPr lang="en-US" altLang="en-US" sz="2000" baseline="-25000" dirty="0">
                <a:latin typeface="+mj-lt"/>
                <a:ea typeface="Palatino Linotype" charset="0"/>
                <a:cs typeface="Palatino Linotype" charset="0"/>
              </a:rPr>
              <a:t> </a:t>
            </a:r>
            <a:r>
              <a:rPr lang="en-US" altLang="en-US" sz="2000" dirty="0">
                <a:latin typeface="+mj-lt"/>
                <a:ea typeface="Palatino Linotype" charset="0"/>
                <a:cs typeface="Palatino Linotype" charset="0"/>
              </a:rPr>
              <a:t>= (1/12) ML</a:t>
            </a:r>
            <a:r>
              <a:rPr lang="en-US" altLang="en-US" sz="2000" baseline="30000" dirty="0">
                <a:latin typeface="+mj-lt"/>
                <a:ea typeface="Palatino Linotype" charset="0"/>
                <a:cs typeface="Palatino Linotype" charset="0"/>
              </a:rPr>
              <a:t>2</a:t>
            </a:r>
            <a:r>
              <a:rPr lang="en-US" altLang="en-US" sz="2000" dirty="0">
                <a:latin typeface="+mj-lt"/>
                <a:ea typeface="Palatino Linotype" charset="0"/>
                <a:cs typeface="Palatino Linotype" charset="0"/>
              </a:rPr>
              <a:t>) sitting on a frictionless table.  A puck of mass </a:t>
            </a:r>
            <a:r>
              <a:rPr lang="en-US" altLang="en-US" sz="2000" i="1" dirty="0" err="1">
                <a:latin typeface="+mj-lt"/>
                <a:ea typeface="Palatino Linotype" charset="0"/>
                <a:cs typeface="Palatino Linotype" charset="0"/>
              </a:rPr>
              <a:t>m</a:t>
            </a:r>
            <a:r>
              <a:rPr lang="en-US" altLang="en-US" sz="2000" i="1" baseline="-25000" dirty="0" err="1">
                <a:latin typeface="+mj-lt"/>
                <a:ea typeface="Palatino Linotype" charset="0"/>
                <a:cs typeface="Palatino Linotype" charset="0"/>
              </a:rPr>
              <a:t>p</a:t>
            </a:r>
            <a:r>
              <a:rPr lang="en-US" altLang="en-US" sz="2000" i="1" dirty="0">
                <a:latin typeface="+mj-lt"/>
                <a:ea typeface="Palatino Linotype" charset="0"/>
                <a:cs typeface="Palatino Linotype" charset="0"/>
              </a:rPr>
              <a:t> </a:t>
            </a:r>
            <a:r>
              <a:rPr lang="en-US" altLang="en-US" sz="2000" dirty="0">
                <a:latin typeface="+mj-lt"/>
                <a:ea typeface="Palatino Linotype" charset="0"/>
                <a:cs typeface="Palatino Linotype" charset="0"/>
              </a:rPr>
              <a:t>moving with velocity</a:t>
            </a:r>
            <a:r>
              <a:rPr lang="en-US" altLang="en-US" sz="2000" i="1" dirty="0">
                <a:latin typeface="+mj-lt"/>
                <a:ea typeface="Palatino Linotype" charset="0"/>
                <a:cs typeface="Palatino Linotype" charset="0"/>
              </a:rPr>
              <a:t> v</a:t>
            </a:r>
            <a:r>
              <a:rPr lang="en-US" altLang="en-US" sz="2000" i="1" baseline="-25000" dirty="0">
                <a:latin typeface="+mj-lt"/>
                <a:ea typeface="Palatino Linotype" charset="0"/>
                <a:cs typeface="Palatino Linotype" charset="0"/>
              </a:rPr>
              <a:t>0</a:t>
            </a:r>
            <a:r>
              <a:rPr lang="en-US" altLang="en-US" sz="2000" dirty="0">
                <a:latin typeface="+mj-lt"/>
                <a:ea typeface="Palatino Linotype" charset="0"/>
                <a:cs typeface="Palatino Linotype" charset="0"/>
              </a:rPr>
              <a:t> hits the stick at its </a:t>
            </a:r>
            <a:r>
              <a:rPr lang="en-US" altLang="en-US" sz="2000" i="1" dirty="0">
                <a:latin typeface="+mj-lt"/>
                <a:ea typeface="Palatino Linotype" charset="0"/>
                <a:cs typeface="Palatino Linotype" charset="0"/>
              </a:rPr>
              <a:t>center of mass</a:t>
            </a:r>
            <a:r>
              <a:rPr lang="en-US" altLang="en-US" sz="2000" dirty="0">
                <a:latin typeface="+mj-lt"/>
                <a:ea typeface="Palatino Linotype" charset="0"/>
                <a:cs typeface="Palatino Linotype" charset="0"/>
              </a:rPr>
              <a:t>.  What is conserved during the collision? </a:t>
            </a:r>
          </a:p>
        </p:txBody>
      </p:sp>
      <p:graphicFrame>
        <p:nvGraphicFramePr>
          <p:cNvPr id="5" name="Object 4"/>
          <p:cNvGraphicFramePr>
            <a:graphicFrameLocks noChangeAspect="1"/>
          </p:cNvGraphicFramePr>
          <p:nvPr>
            <p:extLst>
              <p:ext uri="{D42A27DB-BD31-4B8C-83A1-F6EECF244321}">
                <p14:modId xmlns:p14="http://schemas.microsoft.com/office/powerpoint/2010/main" val="290257587"/>
              </p:ext>
            </p:extLst>
          </p:nvPr>
        </p:nvGraphicFramePr>
        <p:xfrm>
          <a:off x="5715000" y="2980475"/>
          <a:ext cx="282575" cy="315913"/>
        </p:xfrm>
        <a:graphic>
          <a:graphicData uri="http://schemas.openxmlformats.org/presentationml/2006/ole">
            <mc:AlternateContent xmlns:mc="http://schemas.openxmlformats.org/markup-compatibility/2006">
              <mc:Choice xmlns:v="urn:schemas-microsoft-com:vml" Requires="v">
                <p:oleObj spid="_x0000_s13541" name="Equation" r:id="rId3" imgW="114300" imgH="127000" progId="Equation.DSMT4">
                  <p:embed/>
                </p:oleObj>
              </mc:Choice>
              <mc:Fallback>
                <p:oleObj name="Equation" r:id="rId3" imgW="114300" imgH="1270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2980475"/>
                        <a:ext cx="282575"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6" name="Straight Arrow Connector 57"/>
          <p:cNvCxnSpPr>
            <a:cxnSpLocks noChangeShapeType="1"/>
          </p:cNvCxnSpPr>
          <p:nvPr/>
        </p:nvCxnSpPr>
        <p:spPr bwMode="auto">
          <a:xfrm>
            <a:off x="6019800" y="3132875"/>
            <a:ext cx="533400" cy="158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7" name="Object 5"/>
          <p:cNvGraphicFramePr>
            <a:graphicFrameLocks noChangeAspect="1"/>
          </p:cNvGraphicFramePr>
          <p:nvPr>
            <p:extLst>
              <p:ext uri="{D42A27DB-BD31-4B8C-83A1-F6EECF244321}">
                <p14:modId xmlns:p14="http://schemas.microsoft.com/office/powerpoint/2010/main" val="1106302651"/>
              </p:ext>
            </p:extLst>
          </p:nvPr>
        </p:nvGraphicFramePr>
        <p:xfrm>
          <a:off x="6019800" y="2675675"/>
          <a:ext cx="638175" cy="412750"/>
        </p:xfrm>
        <a:graphic>
          <a:graphicData uri="http://schemas.openxmlformats.org/presentationml/2006/ole">
            <mc:AlternateContent xmlns:mc="http://schemas.openxmlformats.org/markup-compatibility/2006">
              <mc:Choice xmlns:v="urn:schemas-microsoft-com:vml" Requires="v">
                <p:oleObj spid="_x0000_s13542" name="Equation" r:id="rId5" imgW="355600" imgH="228600" progId="Equation.DSMT4">
                  <p:embed/>
                </p:oleObj>
              </mc:Choice>
              <mc:Fallback>
                <p:oleObj name="Equation" r:id="rId5" imgW="355600" imgH="228600" progId="Equation.DSMT4">
                  <p:embed/>
                  <p:pic>
                    <p:nvPicPr>
                      <p:cNvPr id="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2675675"/>
                        <a:ext cx="63817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 name="Object 6"/>
          <p:cNvGraphicFramePr>
            <a:graphicFrameLocks noChangeAspect="1"/>
          </p:cNvGraphicFramePr>
          <p:nvPr>
            <p:extLst>
              <p:ext uri="{D42A27DB-BD31-4B8C-83A1-F6EECF244321}">
                <p14:modId xmlns:p14="http://schemas.microsoft.com/office/powerpoint/2010/main" val="3225717957"/>
              </p:ext>
            </p:extLst>
          </p:nvPr>
        </p:nvGraphicFramePr>
        <p:xfrm>
          <a:off x="8118951" y="2980475"/>
          <a:ext cx="282575" cy="315913"/>
        </p:xfrm>
        <a:graphic>
          <a:graphicData uri="http://schemas.openxmlformats.org/presentationml/2006/ole">
            <mc:AlternateContent xmlns:mc="http://schemas.openxmlformats.org/markup-compatibility/2006">
              <mc:Choice xmlns:v="urn:schemas-microsoft-com:vml" Requires="v">
                <p:oleObj spid="_x0000_s13543" name="Equation" r:id="rId7" imgW="114300" imgH="127000" progId="Equation.DSMT4">
                  <p:embed/>
                </p:oleObj>
              </mc:Choice>
              <mc:Fallback>
                <p:oleObj name="Equation" r:id="rId7" imgW="114300" imgH="127000" progId="Equation.DSMT4">
                  <p:embed/>
                  <p:pic>
                    <p:nvPicPr>
                      <p:cNvPr id="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8951" y="2980475"/>
                        <a:ext cx="282575"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 name="Straight Arrow Connector 61"/>
          <p:cNvCxnSpPr>
            <a:cxnSpLocks noChangeShapeType="1"/>
          </p:cNvCxnSpPr>
          <p:nvPr/>
        </p:nvCxnSpPr>
        <p:spPr bwMode="auto">
          <a:xfrm>
            <a:off x="8604726" y="3132875"/>
            <a:ext cx="533400" cy="158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0" name="Straight Arrow Connector 62"/>
          <p:cNvCxnSpPr>
            <a:cxnSpLocks noChangeShapeType="1"/>
          </p:cNvCxnSpPr>
          <p:nvPr/>
        </p:nvCxnSpPr>
        <p:spPr bwMode="auto">
          <a:xfrm rot="10800000">
            <a:off x="7563326" y="3132875"/>
            <a:ext cx="533400" cy="158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11" name="Object 10"/>
          <p:cNvGraphicFramePr>
            <a:graphicFrameLocks noChangeAspect="1"/>
          </p:cNvGraphicFramePr>
          <p:nvPr>
            <p:extLst>
              <p:ext uri="{D42A27DB-BD31-4B8C-83A1-F6EECF244321}">
                <p14:modId xmlns:p14="http://schemas.microsoft.com/office/powerpoint/2010/main" val="2233510349"/>
              </p:ext>
            </p:extLst>
          </p:nvPr>
        </p:nvGraphicFramePr>
        <p:xfrm>
          <a:off x="7650639" y="3209075"/>
          <a:ext cx="615950" cy="412750"/>
        </p:xfrm>
        <a:graphic>
          <a:graphicData uri="http://schemas.openxmlformats.org/presentationml/2006/ole">
            <mc:AlternateContent xmlns:mc="http://schemas.openxmlformats.org/markup-compatibility/2006">
              <mc:Choice xmlns:v="urn:schemas-microsoft-com:vml" Requires="v">
                <p:oleObj spid="_x0000_s13544" name="Equation" r:id="rId8" imgW="342900" imgH="228600" progId="Equation.DSMT4">
                  <p:embed/>
                </p:oleObj>
              </mc:Choice>
              <mc:Fallback>
                <p:oleObj name="Equation" r:id="rId8" imgW="342900" imgH="228600" progId="Equation.DSMT4">
                  <p:embed/>
                  <p:pic>
                    <p:nvPicPr>
                      <p:cNvPr id="11"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50639" y="3209075"/>
                        <a:ext cx="615950"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115724915"/>
              </p:ext>
            </p:extLst>
          </p:nvPr>
        </p:nvGraphicFramePr>
        <p:xfrm>
          <a:off x="8639651" y="3209075"/>
          <a:ext cx="547688" cy="366713"/>
        </p:xfrm>
        <a:graphic>
          <a:graphicData uri="http://schemas.openxmlformats.org/presentationml/2006/ole">
            <mc:AlternateContent xmlns:mc="http://schemas.openxmlformats.org/markup-compatibility/2006">
              <mc:Choice xmlns:v="urn:schemas-microsoft-com:vml" Requires="v">
                <p:oleObj spid="_x0000_s13545" name="Equation" r:id="rId10" imgW="304800" imgH="203200" progId="Equation.DSMT4">
                  <p:embed/>
                </p:oleObj>
              </mc:Choice>
              <mc:Fallback>
                <p:oleObj name="Equation" r:id="rId10" imgW="304800" imgH="203200" progId="Equation.DSMT4">
                  <p:embed/>
                  <p:pic>
                    <p:nvPicPr>
                      <p:cNvPr id="12"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39651" y="3209075"/>
                        <a:ext cx="547688"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 name="Rectangle 55"/>
          <p:cNvSpPr>
            <a:spLocks noChangeArrowheads="1"/>
          </p:cNvSpPr>
          <p:nvPr/>
        </p:nvSpPr>
        <p:spPr bwMode="auto">
          <a:xfrm>
            <a:off x="6769100" y="1151675"/>
            <a:ext cx="152400" cy="4267200"/>
          </a:xfrm>
          <a:prstGeom prst="rect">
            <a:avLst/>
          </a:prstGeom>
          <a:solidFill>
            <a:srgbClr val="FF0000"/>
          </a:solidFill>
          <a:ln w="127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14" name="Rectangle 59"/>
          <p:cNvSpPr>
            <a:spLocks noChangeArrowheads="1"/>
          </p:cNvSpPr>
          <p:nvPr/>
        </p:nvSpPr>
        <p:spPr bwMode="auto">
          <a:xfrm>
            <a:off x="8528526" y="1151675"/>
            <a:ext cx="152400" cy="4267200"/>
          </a:xfrm>
          <a:prstGeom prst="rect">
            <a:avLst/>
          </a:prstGeom>
          <a:solidFill>
            <a:srgbClr val="FF0000"/>
          </a:solidFill>
          <a:ln w="127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1" name="Text Box 5"/>
          <p:cNvSpPr txBox="1">
            <a:spLocks/>
          </p:cNvSpPr>
          <p:nvPr/>
        </p:nvSpPr>
        <p:spPr bwMode="auto">
          <a:xfrm>
            <a:off x="259240" y="2386327"/>
            <a:ext cx="523239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Energy</a:t>
            </a:r>
            <a:r>
              <a:rPr lang="en-US" altLang="en-US" sz="2400" dirty="0">
                <a:solidFill>
                  <a:srgbClr val="FF0000"/>
                </a:solidFill>
                <a:latin typeface="Times New Roman" panose="02020603050405020304" pitchFamily="18" charset="0"/>
                <a:ea typeface="Palatino Linotype" charset="0"/>
                <a:cs typeface="Times New Roman" panose="02020603050405020304" pitchFamily="18" charset="0"/>
              </a:rPr>
              <a:t>: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As is the case with all collisions, energy is not conserved here unless you are told the collision is </a:t>
            </a:r>
            <a:r>
              <a:rPr lang="en-US" altLang="en-US" sz="2000" i="1" dirty="0">
                <a:solidFill>
                  <a:srgbClr val="2047C2"/>
                </a:solidFill>
                <a:latin typeface="Times New Roman" panose="02020603050405020304" pitchFamily="18" charset="0"/>
                <a:ea typeface="Palatino Linotype" charset="0"/>
                <a:cs typeface="Times New Roman" panose="02020603050405020304" pitchFamily="18" charset="0"/>
              </a:rPr>
              <a:t>elastic</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 which it isn’t in this case.</a:t>
            </a:r>
            <a:endParaRPr lang="en-US" altLang="en-US" sz="1800" dirty="0">
              <a:solidFill>
                <a:srgbClr val="2047C2"/>
              </a:solidFill>
              <a:latin typeface="Times New Roman" panose="02020603050405020304" pitchFamily="18" charset="0"/>
              <a:ea typeface="Palatino Linotype" charset="0"/>
              <a:cs typeface="Times New Roman" panose="02020603050405020304" pitchFamily="18" charset="0"/>
            </a:endParaRPr>
          </a:p>
        </p:txBody>
      </p:sp>
      <p:sp>
        <p:nvSpPr>
          <p:cNvPr id="22" name="Text Box 5"/>
          <p:cNvSpPr txBox="1">
            <a:spLocks/>
          </p:cNvSpPr>
          <p:nvPr/>
        </p:nvSpPr>
        <p:spPr bwMode="auto">
          <a:xfrm>
            <a:off x="231493" y="3605548"/>
            <a:ext cx="523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Momentum:  </a:t>
            </a:r>
            <a:r>
              <a:rPr lang="en-US" altLang="en-US" sz="2000" dirty="0">
                <a:solidFill>
                  <a:srgbClr val="2047C2"/>
                </a:solidFill>
                <a:latin typeface="Times New Roman" panose="02020603050405020304" pitchFamily="18" charset="0"/>
                <a:ea typeface="Palatino Linotype" charset="0"/>
                <a:cs typeface="Times New Roman" panose="02020603050405020304" pitchFamily="18" charset="0"/>
              </a:rPr>
              <a:t>There are no external forces, so momentum is conserved.  The math:</a:t>
            </a:r>
            <a:endParaRPr lang="en-US" altLang="en-US" sz="1800" dirty="0">
              <a:solidFill>
                <a:srgbClr val="2047C2"/>
              </a:solidFill>
              <a:latin typeface="Times New Roman" panose="02020603050405020304" pitchFamily="18" charset="0"/>
              <a:ea typeface="Palatino Linotype" charset="0"/>
              <a:cs typeface="Times New Roman" panose="02020603050405020304" pitchFamily="18" charset="0"/>
            </a:endParaRPr>
          </a:p>
        </p:txBody>
      </p:sp>
      <p:graphicFrame>
        <p:nvGraphicFramePr>
          <p:cNvPr id="24" name="Object 9"/>
          <p:cNvGraphicFramePr>
            <a:graphicFrameLocks noChangeAspect="1"/>
          </p:cNvGraphicFramePr>
          <p:nvPr>
            <p:extLst>
              <p:ext uri="{D42A27DB-BD31-4B8C-83A1-F6EECF244321}">
                <p14:modId xmlns:p14="http://schemas.microsoft.com/office/powerpoint/2010/main" val="2947578548"/>
              </p:ext>
            </p:extLst>
          </p:nvPr>
        </p:nvGraphicFramePr>
        <p:xfrm>
          <a:off x="1422400" y="4397129"/>
          <a:ext cx="3543300" cy="778532"/>
        </p:xfrm>
        <a:graphic>
          <a:graphicData uri="http://schemas.openxmlformats.org/presentationml/2006/ole">
            <mc:AlternateContent xmlns:mc="http://schemas.openxmlformats.org/markup-compatibility/2006">
              <mc:Choice xmlns:v="urn:schemas-microsoft-com:vml" Requires="v">
                <p:oleObj spid="_x0000_s13546" name="Equation" r:id="rId12" imgW="2438400" imgH="533400" progId="Equation.DSMT4">
                  <p:embed/>
                </p:oleObj>
              </mc:Choice>
              <mc:Fallback>
                <p:oleObj name="Equation" r:id="rId12" imgW="2438400" imgH="533400" progId="Equation.DSMT4">
                  <p:embed/>
                  <p:pic>
                    <p:nvPicPr>
                      <p:cNvPr id="24"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22400" y="4397129"/>
                        <a:ext cx="3543300" cy="778532"/>
                      </a:xfrm>
                      <a:prstGeom prst="rect">
                        <a:avLst/>
                      </a:prstGeom>
                      <a:noFill/>
                      <a:ln>
                        <a:noFill/>
                      </a:ln>
                      <a:effectLst/>
                    </p:spPr>
                  </p:pic>
                </p:oleObj>
              </mc:Fallback>
            </mc:AlternateContent>
          </a:graphicData>
        </a:graphic>
      </p:graphicFrame>
      <p:sp>
        <p:nvSpPr>
          <p:cNvPr id="25" name="TextBox 24">
            <a:extLst>
              <a:ext uri="{FF2B5EF4-FFF2-40B4-BE49-F238E27FC236}">
                <a16:creationId xmlns:a16="http://schemas.microsoft.com/office/drawing/2014/main" id="{53C4CF95-295E-6549-865A-0560F30A1E61}"/>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24.)</a:t>
            </a:r>
          </a:p>
        </p:txBody>
      </p:sp>
      <p:sp>
        <p:nvSpPr>
          <p:cNvPr id="19" name="Text Box 5">
            <a:extLst>
              <a:ext uri="{FF2B5EF4-FFF2-40B4-BE49-F238E27FC236}">
                <a16:creationId xmlns:a16="http://schemas.microsoft.com/office/drawing/2014/main" id="{C2F1845D-A72F-794B-9498-211BB272762E}"/>
              </a:ext>
            </a:extLst>
          </p:cNvPr>
          <p:cNvSpPr txBox="1">
            <a:spLocks/>
          </p:cNvSpPr>
          <p:nvPr/>
        </p:nvSpPr>
        <p:spPr bwMode="auto">
          <a:xfrm>
            <a:off x="256721" y="2451990"/>
            <a:ext cx="426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b="1" dirty="0">
                <a:solidFill>
                  <a:srgbClr val="FF0000"/>
                </a:solidFill>
                <a:latin typeface="APPLE CHANCERY" panose="03020702040506060504" pitchFamily="66" charset="-79"/>
                <a:ea typeface="Palatino Linotype" charset="0"/>
                <a:cs typeface="APPLE CHANCERY" panose="03020702040506060504" pitchFamily="66" charset="-79"/>
              </a:rPr>
              <a:t>Energy:</a:t>
            </a:r>
            <a:endParaRPr lang="en-US" altLang="en-US" sz="2000" b="1" dirty="0">
              <a:latin typeface="APPLE CHANCERY" panose="03020702040506060504" pitchFamily="66" charset="-79"/>
              <a:ea typeface="Palatino Linotype" charset="0"/>
              <a:cs typeface="APPLE CHANCERY" panose="03020702040506060504" pitchFamily="66" charset="-79"/>
            </a:endParaRPr>
          </a:p>
        </p:txBody>
      </p:sp>
      <p:sp>
        <p:nvSpPr>
          <p:cNvPr id="20" name="Text Box 5">
            <a:extLst>
              <a:ext uri="{FF2B5EF4-FFF2-40B4-BE49-F238E27FC236}">
                <a16:creationId xmlns:a16="http://schemas.microsoft.com/office/drawing/2014/main" id="{0ED32A5C-1807-3C42-BF3E-4F733EF1B081}"/>
              </a:ext>
            </a:extLst>
          </p:cNvPr>
          <p:cNvSpPr txBox="1">
            <a:spLocks/>
          </p:cNvSpPr>
          <p:nvPr/>
        </p:nvSpPr>
        <p:spPr bwMode="auto">
          <a:xfrm>
            <a:off x="231493" y="3611052"/>
            <a:ext cx="4419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b="1" dirty="0">
                <a:solidFill>
                  <a:srgbClr val="FF0000"/>
                </a:solidFill>
                <a:latin typeface="APPLE CHANCERY" panose="03020702040506060504" pitchFamily="66" charset="-79"/>
                <a:ea typeface="Palatino Linotype" charset="0"/>
                <a:cs typeface="APPLE CHANCERY" panose="03020702040506060504" pitchFamily="66" charset="-79"/>
              </a:rPr>
              <a:t>Momentum</a:t>
            </a:r>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a:t>
            </a:r>
            <a:endParaRPr lang="en-US" altLang="en-US" sz="2000" dirty="0">
              <a:latin typeface="Apple Chancery" panose="03020702040506060504" pitchFamily="66" charset="-79"/>
              <a:ea typeface="Palatino Linotype" charset="0"/>
              <a:cs typeface="Apple Chancery" panose="03020702040506060504" pitchFamily="66" charset="-79"/>
            </a:endParaRPr>
          </a:p>
        </p:txBody>
      </p:sp>
      <p:sp>
        <p:nvSpPr>
          <p:cNvPr id="26" name="Text Box 5">
            <a:extLst>
              <a:ext uri="{FF2B5EF4-FFF2-40B4-BE49-F238E27FC236}">
                <a16:creationId xmlns:a16="http://schemas.microsoft.com/office/drawing/2014/main" id="{0BE24FA7-E3DB-C543-BE68-2AC34EE652F0}"/>
              </a:ext>
            </a:extLst>
          </p:cNvPr>
          <p:cNvSpPr txBox="1">
            <a:spLocks/>
          </p:cNvSpPr>
          <p:nvPr/>
        </p:nvSpPr>
        <p:spPr bwMode="auto">
          <a:xfrm>
            <a:off x="282258" y="5424161"/>
            <a:ext cx="5410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Angular momentum</a:t>
            </a:r>
            <a:r>
              <a:rPr lang="en-US" altLang="en-US" sz="2000" dirty="0">
                <a:solidFill>
                  <a:srgbClr val="FF0000"/>
                </a:solidFill>
                <a:latin typeface="+mj-lt"/>
                <a:ea typeface="Palatino Linotype" charset="0"/>
                <a:cs typeface="Palatino Linotype" charset="0"/>
              </a:rPr>
              <a:t>:</a:t>
            </a:r>
            <a:endParaRPr lang="en-US" altLang="en-US" sz="2000" u="sng" dirty="0">
              <a:latin typeface="+mj-lt"/>
              <a:ea typeface="Palatino Linotype" charset="0"/>
              <a:cs typeface="Palatino Linotype" charset="0"/>
            </a:endParaRPr>
          </a:p>
        </p:txBody>
      </p:sp>
    </p:spTree>
    <p:extLst>
      <p:ext uri="{BB962C8B-B14F-4D97-AF65-F5344CB8AC3E}">
        <p14:creationId xmlns:p14="http://schemas.microsoft.com/office/powerpoint/2010/main" val="33751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dissolv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1"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dissolve">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1" grpId="0"/>
      <p:bldP spid="22" grpId="0"/>
      <p:bldP spid="19" grpId="0"/>
      <p:bldP spid="20" grpId="0"/>
      <p:bldP spid="26" grpId="0"/>
      <p:bldP spid="26"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470"/>
            <a:ext cx="8229600" cy="851946"/>
          </a:xfrm>
        </p:spPr>
        <p:txBody>
          <a:bodyPr/>
          <a:lstStyle/>
          <a:p>
            <a:r>
              <a:rPr lang="en-US" dirty="0"/>
              <a:t>Ball and beam v.2</a:t>
            </a:r>
          </a:p>
        </p:txBody>
      </p:sp>
      <p:sp>
        <p:nvSpPr>
          <p:cNvPr id="4" name="Rectangle 3"/>
          <p:cNvSpPr>
            <a:spLocks/>
          </p:cNvSpPr>
          <p:nvPr/>
        </p:nvSpPr>
        <p:spPr bwMode="auto">
          <a:xfrm>
            <a:off x="3897313" y="78721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sp>
        <p:nvSpPr>
          <p:cNvPr id="5" name="Text Box 5"/>
          <p:cNvSpPr txBox="1">
            <a:spLocks/>
          </p:cNvSpPr>
          <p:nvPr/>
        </p:nvSpPr>
        <p:spPr bwMode="auto">
          <a:xfrm>
            <a:off x="98425" y="984592"/>
            <a:ext cx="62896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Now, the same collision</a:t>
            </a:r>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 </a:t>
            </a:r>
            <a:r>
              <a:rPr lang="en-US" altLang="en-US" sz="2000" dirty="0">
                <a:latin typeface="Palatino Linotype" charset="0"/>
                <a:ea typeface="Palatino Linotype" charset="0"/>
                <a:cs typeface="Palatino Linotype" charset="0"/>
              </a:rPr>
              <a:t>but with the puck hitting a distance </a:t>
            </a:r>
            <a:r>
              <a:rPr lang="en-US" altLang="en-US" sz="2000" i="1" dirty="0">
                <a:latin typeface="Palatino Linotype" charset="0"/>
                <a:ea typeface="Palatino Linotype" charset="0"/>
                <a:cs typeface="Palatino Linotype" charset="0"/>
              </a:rPr>
              <a:t>y</a:t>
            </a:r>
            <a:r>
              <a:rPr lang="en-US" altLang="en-US" sz="2000" dirty="0">
                <a:latin typeface="Palatino Linotype" charset="0"/>
                <a:ea typeface="Palatino Linotype" charset="0"/>
                <a:cs typeface="Palatino Linotype" charset="0"/>
              </a:rPr>
              <a:t> units from the stick’s center of mass.  What is conserved now?</a:t>
            </a:r>
          </a:p>
        </p:txBody>
      </p:sp>
      <p:sp>
        <p:nvSpPr>
          <p:cNvPr id="6" name="Text Box 5"/>
          <p:cNvSpPr txBox="1">
            <a:spLocks/>
          </p:cNvSpPr>
          <p:nvPr/>
        </p:nvSpPr>
        <p:spPr bwMode="auto">
          <a:xfrm>
            <a:off x="431800" y="2042925"/>
            <a:ext cx="426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b="1" dirty="0">
                <a:solidFill>
                  <a:srgbClr val="FF0000"/>
                </a:solidFill>
                <a:latin typeface="APPLE CHANCERY" panose="03020702040506060504" pitchFamily="66" charset="-79"/>
                <a:ea typeface="Palatino Linotype" charset="0"/>
                <a:cs typeface="APPLE CHANCERY" panose="03020702040506060504" pitchFamily="66" charset="-79"/>
              </a:rPr>
              <a:t>Energy</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  </a:t>
            </a:r>
            <a:r>
              <a:rPr lang="en-US" altLang="en-US" sz="1800" dirty="0">
                <a:latin typeface="+mj-lt"/>
                <a:ea typeface="Palatino Linotype" charset="0"/>
                <a:cs typeface="Palatino Linotype" charset="0"/>
              </a:rPr>
              <a:t>Still no!</a:t>
            </a:r>
          </a:p>
        </p:txBody>
      </p:sp>
      <p:sp>
        <p:nvSpPr>
          <p:cNvPr id="7" name="Rectangle 23"/>
          <p:cNvSpPr>
            <a:spLocks noChangeArrowheads="1"/>
          </p:cNvSpPr>
          <p:nvPr/>
        </p:nvSpPr>
        <p:spPr bwMode="auto">
          <a:xfrm>
            <a:off x="6616700" y="1026925"/>
            <a:ext cx="152400" cy="4267200"/>
          </a:xfrm>
          <a:prstGeom prst="rect">
            <a:avLst/>
          </a:prstGeom>
          <a:solidFill>
            <a:srgbClr val="FF0000"/>
          </a:solidFill>
          <a:ln w="127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graphicFrame>
        <p:nvGraphicFramePr>
          <p:cNvPr id="8" name="Object 2"/>
          <p:cNvGraphicFramePr>
            <a:graphicFrameLocks noChangeAspect="1"/>
          </p:cNvGraphicFramePr>
          <p:nvPr>
            <p:extLst>
              <p:ext uri="{D42A27DB-BD31-4B8C-83A1-F6EECF244321}">
                <p14:modId xmlns:p14="http://schemas.microsoft.com/office/powerpoint/2010/main" val="402522632"/>
              </p:ext>
            </p:extLst>
          </p:nvPr>
        </p:nvGraphicFramePr>
        <p:xfrm>
          <a:off x="5549900" y="3987613"/>
          <a:ext cx="282575" cy="315912"/>
        </p:xfrm>
        <a:graphic>
          <a:graphicData uri="http://schemas.openxmlformats.org/presentationml/2006/ole">
            <mc:AlternateContent xmlns:mc="http://schemas.openxmlformats.org/markup-compatibility/2006">
              <mc:Choice xmlns:v="urn:schemas-microsoft-com:vml" Requires="v">
                <p:oleObj spid="_x0000_s14679" name="Equation" r:id="rId3" imgW="114300" imgH="127000" progId="Equation.DSMT4">
                  <p:embed/>
                </p:oleObj>
              </mc:Choice>
              <mc:Fallback>
                <p:oleObj name="Equation" r:id="rId3" imgW="114300" imgH="127000" progId="Equation.DSMT4">
                  <p:embed/>
                  <p:pic>
                    <p:nvPicPr>
                      <p:cNvPr id="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9900" y="3987613"/>
                        <a:ext cx="282575"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 name="Straight Arrow Connector 27"/>
          <p:cNvCxnSpPr>
            <a:cxnSpLocks noChangeShapeType="1"/>
          </p:cNvCxnSpPr>
          <p:nvPr/>
        </p:nvCxnSpPr>
        <p:spPr bwMode="auto">
          <a:xfrm>
            <a:off x="5854700" y="4140013"/>
            <a:ext cx="533400" cy="1587"/>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10" name="Object 3"/>
          <p:cNvGraphicFramePr>
            <a:graphicFrameLocks noChangeAspect="1"/>
          </p:cNvGraphicFramePr>
          <p:nvPr>
            <p:extLst>
              <p:ext uri="{D42A27DB-BD31-4B8C-83A1-F6EECF244321}">
                <p14:modId xmlns:p14="http://schemas.microsoft.com/office/powerpoint/2010/main" val="1544747992"/>
              </p:ext>
            </p:extLst>
          </p:nvPr>
        </p:nvGraphicFramePr>
        <p:xfrm>
          <a:off x="5854700" y="4151125"/>
          <a:ext cx="638175" cy="412750"/>
        </p:xfrm>
        <a:graphic>
          <a:graphicData uri="http://schemas.openxmlformats.org/presentationml/2006/ole">
            <mc:AlternateContent xmlns:mc="http://schemas.openxmlformats.org/markup-compatibility/2006">
              <mc:Choice xmlns:v="urn:schemas-microsoft-com:vml" Requires="v">
                <p:oleObj spid="_x0000_s14680" name="Equation" r:id="rId5" imgW="355600" imgH="228600" progId="Equation.DSMT4">
                  <p:embed/>
                </p:oleObj>
              </mc:Choice>
              <mc:Fallback>
                <p:oleObj name="Equation" r:id="rId5" imgW="355600" imgH="228600" progId="Equation.DSMT4">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4700" y="4151125"/>
                        <a:ext cx="63817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 name="Rectangle 29"/>
          <p:cNvSpPr>
            <a:spLocks noChangeArrowheads="1"/>
          </p:cNvSpPr>
          <p:nvPr/>
        </p:nvSpPr>
        <p:spPr bwMode="auto">
          <a:xfrm rot="21261147">
            <a:off x="8305800" y="1065025"/>
            <a:ext cx="152400" cy="4267200"/>
          </a:xfrm>
          <a:prstGeom prst="rect">
            <a:avLst/>
          </a:prstGeom>
          <a:solidFill>
            <a:srgbClr val="FF0000"/>
          </a:solidFill>
          <a:ln w="127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graphicFrame>
        <p:nvGraphicFramePr>
          <p:cNvPr id="12" name="Object 4"/>
          <p:cNvGraphicFramePr>
            <a:graphicFrameLocks noChangeAspect="1"/>
          </p:cNvGraphicFramePr>
          <p:nvPr>
            <p:extLst>
              <p:ext uri="{D42A27DB-BD31-4B8C-83A1-F6EECF244321}">
                <p14:modId xmlns:p14="http://schemas.microsoft.com/office/powerpoint/2010/main" val="3245506550"/>
              </p:ext>
            </p:extLst>
          </p:nvPr>
        </p:nvGraphicFramePr>
        <p:xfrm>
          <a:off x="7870825" y="4005075"/>
          <a:ext cx="282575" cy="315913"/>
        </p:xfrm>
        <a:graphic>
          <a:graphicData uri="http://schemas.openxmlformats.org/presentationml/2006/ole">
            <mc:AlternateContent xmlns:mc="http://schemas.openxmlformats.org/markup-compatibility/2006">
              <mc:Choice xmlns:v="urn:schemas-microsoft-com:vml" Requires="v">
                <p:oleObj spid="_x0000_s14681" name="Equation" r:id="rId7" imgW="114300" imgH="127000" progId="Equation.DSMT4">
                  <p:embed/>
                </p:oleObj>
              </mc:Choice>
              <mc:Fallback>
                <p:oleObj name="Equation" r:id="rId7" imgW="114300" imgH="127000" progId="Equation.DSMT4">
                  <p:embed/>
                  <p:pic>
                    <p:nvPicPr>
                      <p:cNvPr id="1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0825" y="4005075"/>
                        <a:ext cx="282575"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3" name="Straight Arrow Connector 31"/>
          <p:cNvCxnSpPr>
            <a:cxnSpLocks noChangeShapeType="1"/>
          </p:cNvCxnSpPr>
          <p:nvPr/>
        </p:nvCxnSpPr>
        <p:spPr bwMode="auto">
          <a:xfrm>
            <a:off x="8534400" y="3198625"/>
            <a:ext cx="533400" cy="158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4" name="Straight Arrow Connector 34"/>
          <p:cNvCxnSpPr>
            <a:cxnSpLocks noChangeShapeType="1"/>
          </p:cNvCxnSpPr>
          <p:nvPr/>
        </p:nvCxnSpPr>
        <p:spPr bwMode="auto">
          <a:xfrm rot="10800000">
            <a:off x="7315200" y="4157475"/>
            <a:ext cx="533400" cy="158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15" name="Text Box 5"/>
          <p:cNvSpPr txBox="1">
            <a:spLocks/>
          </p:cNvSpPr>
          <p:nvPr/>
        </p:nvSpPr>
        <p:spPr bwMode="auto">
          <a:xfrm>
            <a:off x="431800" y="2564657"/>
            <a:ext cx="441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b="1" dirty="0">
                <a:solidFill>
                  <a:srgbClr val="FF0000"/>
                </a:solidFill>
                <a:latin typeface="APPLE CHANCERY" panose="03020702040506060504" pitchFamily="66" charset="-79"/>
                <a:ea typeface="Palatino Linotype" charset="0"/>
                <a:cs typeface="APPLE CHANCERY" panose="03020702040506060504" pitchFamily="66" charset="-79"/>
              </a:rPr>
              <a:t>Momentum</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  </a:t>
            </a:r>
            <a:r>
              <a:rPr lang="en-US" altLang="en-US" sz="1800" dirty="0">
                <a:latin typeface="+mj-lt"/>
                <a:ea typeface="Palatino Linotype" charset="0"/>
                <a:cs typeface="Palatino Linotype" charset="0"/>
              </a:rPr>
              <a:t>Still yes, with:</a:t>
            </a:r>
          </a:p>
        </p:txBody>
      </p:sp>
      <p:sp>
        <p:nvSpPr>
          <p:cNvPr id="16" name="Text Box 5"/>
          <p:cNvSpPr txBox="1">
            <a:spLocks/>
          </p:cNvSpPr>
          <p:nvPr/>
        </p:nvSpPr>
        <p:spPr bwMode="auto">
          <a:xfrm>
            <a:off x="431800" y="4032840"/>
            <a:ext cx="541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b="1" dirty="0">
                <a:solidFill>
                  <a:srgbClr val="FF0000"/>
                </a:solidFill>
                <a:latin typeface="APPLE CHANCERY" panose="03020702040506060504" pitchFamily="66" charset="-79"/>
                <a:ea typeface="Palatino Linotype" charset="0"/>
                <a:cs typeface="APPLE CHANCERY" panose="03020702040506060504" pitchFamily="66" charset="-79"/>
              </a:rPr>
              <a:t>Angular momentum</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  </a:t>
            </a:r>
            <a:r>
              <a:rPr lang="en-US" altLang="en-US" sz="1800" dirty="0">
                <a:latin typeface="+mj-lt"/>
                <a:ea typeface="Palatino Linotype" charset="0"/>
                <a:cs typeface="Palatino Linotype" charset="0"/>
              </a:rPr>
              <a:t>Still yes, </a:t>
            </a:r>
            <a:r>
              <a:rPr lang="en-US" altLang="en-US" sz="1800" u="sng" dirty="0">
                <a:latin typeface="+mj-lt"/>
                <a:ea typeface="Palatino Linotype" charset="0"/>
                <a:cs typeface="Palatino Linotype" charset="0"/>
              </a:rPr>
              <a:t>except</a:t>
            </a:r>
            <a:r>
              <a:rPr lang="en-US" altLang="en-US" sz="1800" dirty="0">
                <a:latin typeface="+mj-lt"/>
                <a:ea typeface="Palatino Linotype" charset="0"/>
                <a:cs typeface="Palatino Linotype" charset="0"/>
              </a:rPr>
              <a:t> there </a:t>
            </a:r>
            <a:r>
              <a:rPr lang="en-US" altLang="en-US" sz="1800" i="1" dirty="0">
                <a:latin typeface="+mj-lt"/>
                <a:ea typeface="Palatino Linotype" charset="0"/>
                <a:cs typeface="Palatino Linotype" charset="0"/>
              </a:rPr>
              <a:t>is</a:t>
            </a:r>
            <a:endParaRPr lang="en-US" altLang="en-US" sz="1800" u="sng" dirty="0">
              <a:latin typeface="+mj-lt"/>
              <a:ea typeface="Palatino Linotype" charset="0"/>
              <a:cs typeface="Palatino Linotype" charset="0"/>
            </a:endParaRPr>
          </a:p>
        </p:txBody>
      </p:sp>
      <p:graphicFrame>
        <p:nvGraphicFramePr>
          <p:cNvPr id="17" name="Object 5"/>
          <p:cNvGraphicFramePr>
            <a:graphicFrameLocks noChangeAspect="1"/>
          </p:cNvGraphicFramePr>
          <p:nvPr>
            <p:extLst>
              <p:ext uri="{D42A27DB-BD31-4B8C-83A1-F6EECF244321}">
                <p14:modId xmlns:p14="http://schemas.microsoft.com/office/powerpoint/2010/main" val="2243562761"/>
              </p:ext>
            </p:extLst>
          </p:nvPr>
        </p:nvGraphicFramePr>
        <p:xfrm>
          <a:off x="1113018" y="3041498"/>
          <a:ext cx="4365299" cy="959140"/>
        </p:xfrm>
        <a:graphic>
          <a:graphicData uri="http://schemas.openxmlformats.org/presentationml/2006/ole">
            <mc:AlternateContent xmlns:mc="http://schemas.openxmlformats.org/markup-compatibility/2006">
              <mc:Choice xmlns:v="urn:schemas-microsoft-com:vml" Requires="v">
                <p:oleObj spid="_x0000_s14682" name="Equation" r:id="rId8" imgW="2438400" imgH="533400" progId="Equation.DSMT4">
                  <p:embed/>
                </p:oleObj>
              </mc:Choice>
              <mc:Fallback>
                <p:oleObj name="Equation" r:id="rId8" imgW="2438400" imgH="533400" progId="Equation.DSMT4">
                  <p:embed/>
                  <p:pic>
                    <p:nvPicPr>
                      <p:cNvPr id="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3018" y="3041498"/>
                        <a:ext cx="4365299" cy="959140"/>
                      </a:xfrm>
                      <a:prstGeom prst="rect">
                        <a:avLst/>
                      </a:prstGeom>
                      <a:noFill/>
                      <a:ln>
                        <a:noFill/>
                      </a:ln>
                      <a:effectLst/>
                    </p:spPr>
                  </p:pic>
                </p:oleObj>
              </mc:Fallback>
            </mc:AlternateContent>
          </a:graphicData>
        </a:graphic>
      </p:graphicFrame>
      <p:graphicFrame>
        <p:nvGraphicFramePr>
          <p:cNvPr id="18" name="Object 6"/>
          <p:cNvGraphicFramePr>
            <a:graphicFrameLocks noChangeAspect="1"/>
          </p:cNvGraphicFramePr>
          <p:nvPr>
            <p:extLst>
              <p:ext uri="{D42A27DB-BD31-4B8C-83A1-F6EECF244321}">
                <p14:modId xmlns:p14="http://schemas.microsoft.com/office/powerpoint/2010/main" val="2336783569"/>
              </p:ext>
            </p:extLst>
          </p:nvPr>
        </p:nvGraphicFramePr>
        <p:xfrm>
          <a:off x="7402513" y="4233675"/>
          <a:ext cx="615950" cy="412750"/>
        </p:xfrm>
        <a:graphic>
          <a:graphicData uri="http://schemas.openxmlformats.org/presentationml/2006/ole">
            <mc:AlternateContent xmlns:mc="http://schemas.openxmlformats.org/markup-compatibility/2006">
              <mc:Choice xmlns:v="urn:schemas-microsoft-com:vml" Requires="v">
                <p:oleObj spid="_x0000_s14683" name="Equation" r:id="rId10" imgW="342900" imgH="228600" progId="Equation.DSMT4">
                  <p:embed/>
                </p:oleObj>
              </mc:Choice>
              <mc:Fallback>
                <p:oleObj name="Equation" r:id="rId10" imgW="342900" imgH="228600" progId="Equation.DSMT4">
                  <p:embed/>
                  <p:pic>
                    <p:nvPicPr>
                      <p:cNvPr id="1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02513" y="4233675"/>
                        <a:ext cx="615950"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7"/>
          <p:cNvGraphicFramePr>
            <a:graphicFrameLocks noChangeAspect="1"/>
          </p:cNvGraphicFramePr>
          <p:nvPr>
            <p:extLst>
              <p:ext uri="{D42A27DB-BD31-4B8C-83A1-F6EECF244321}">
                <p14:modId xmlns:p14="http://schemas.microsoft.com/office/powerpoint/2010/main" val="3020772943"/>
              </p:ext>
            </p:extLst>
          </p:nvPr>
        </p:nvGraphicFramePr>
        <p:xfrm>
          <a:off x="8569325" y="3274825"/>
          <a:ext cx="546100" cy="366713"/>
        </p:xfrm>
        <a:graphic>
          <a:graphicData uri="http://schemas.openxmlformats.org/presentationml/2006/ole">
            <mc:AlternateContent xmlns:mc="http://schemas.openxmlformats.org/markup-compatibility/2006">
              <mc:Choice xmlns:v="urn:schemas-microsoft-com:vml" Requires="v">
                <p:oleObj spid="_x0000_s14684" name="Equation" r:id="rId12" imgW="304800" imgH="203200" progId="Equation.DSMT4">
                  <p:embed/>
                </p:oleObj>
              </mc:Choice>
              <mc:Fallback>
                <p:oleObj name="Equation" r:id="rId12" imgW="304800" imgH="203200" progId="Equation.DSMT4">
                  <p:embed/>
                  <p:pic>
                    <p:nvPicPr>
                      <p:cNvPr id="1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69325" y="3274825"/>
                        <a:ext cx="5461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0" name="Straight Connector 21"/>
          <p:cNvCxnSpPr>
            <a:cxnSpLocks noChangeShapeType="1"/>
          </p:cNvCxnSpPr>
          <p:nvPr/>
        </p:nvCxnSpPr>
        <p:spPr bwMode="auto">
          <a:xfrm>
            <a:off x="5854700" y="3236725"/>
            <a:ext cx="685800" cy="15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cxnSp>
        <p:nvCxnSpPr>
          <p:cNvPr id="21" name="Straight Arrow Connector 24"/>
          <p:cNvCxnSpPr>
            <a:cxnSpLocks noChangeShapeType="1"/>
          </p:cNvCxnSpPr>
          <p:nvPr/>
        </p:nvCxnSpPr>
        <p:spPr bwMode="auto">
          <a:xfrm rot="5400000">
            <a:off x="5625307" y="3694719"/>
            <a:ext cx="914400" cy="1587"/>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22" name="Object 8"/>
          <p:cNvGraphicFramePr>
            <a:graphicFrameLocks noChangeAspect="1"/>
          </p:cNvGraphicFramePr>
          <p:nvPr>
            <p:extLst>
              <p:ext uri="{D42A27DB-BD31-4B8C-83A1-F6EECF244321}">
                <p14:modId xmlns:p14="http://schemas.microsoft.com/office/powerpoint/2010/main" val="1638625451"/>
              </p:ext>
            </p:extLst>
          </p:nvPr>
        </p:nvGraphicFramePr>
        <p:xfrm>
          <a:off x="5854700" y="3547875"/>
          <a:ext cx="228600" cy="298450"/>
        </p:xfrm>
        <a:graphic>
          <a:graphicData uri="http://schemas.openxmlformats.org/presentationml/2006/ole">
            <mc:AlternateContent xmlns:mc="http://schemas.openxmlformats.org/markup-compatibility/2006">
              <mc:Choice xmlns:v="urn:schemas-microsoft-com:vml" Requires="v">
                <p:oleObj spid="_x0000_s14685" name="Equation" r:id="rId14" imgW="127000" imgH="165100" progId="Equation.DSMT4">
                  <p:embed/>
                </p:oleObj>
              </mc:Choice>
              <mc:Fallback>
                <p:oleObj name="Equation" r:id="rId14" imgW="127000" imgH="165100" progId="Equation.DSMT4">
                  <p:embed/>
                  <p:pic>
                    <p:nvPicPr>
                      <p:cNvPr id="2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54700" y="3547875"/>
                        <a:ext cx="22860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23" name="Group 42"/>
          <p:cNvGrpSpPr>
            <a:grpSpLocks/>
          </p:cNvGrpSpPr>
          <p:nvPr/>
        </p:nvGrpSpPr>
        <p:grpSpPr bwMode="auto">
          <a:xfrm rot="20773321">
            <a:off x="8143875" y="2817625"/>
            <a:ext cx="449263" cy="609600"/>
            <a:chOff x="9271000" y="2057400"/>
            <a:chExt cx="450321" cy="609071"/>
          </a:xfrm>
        </p:grpSpPr>
        <p:sp>
          <p:nvSpPr>
            <p:cNvPr id="24" name="Freeform 33"/>
            <p:cNvSpPr>
              <a:spLocks noChangeArrowheads="1"/>
            </p:cNvSpPr>
            <p:nvPr/>
          </p:nvSpPr>
          <p:spPr bwMode="auto">
            <a:xfrm>
              <a:off x="9271000" y="2209800"/>
              <a:ext cx="450321" cy="456671"/>
            </a:xfrm>
            <a:custGeom>
              <a:avLst/>
              <a:gdLst>
                <a:gd name="T0" fmla="*/ 0 w 450321"/>
                <a:gd name="T1" fmla="*/ 282575 h 456671"/>
                <a:gd name="T2" fmla="*/ 19050 w 450321"/>
                <a:gd name="T3" fmla="*/ 336550 h 456671"/>
                <a:gd name="T4" fmla="*/ 41275 w 450321"/>
                <a:gd name="T5" fmla="*/ 368300 h 456671"/>
                <a:gd name="T6" fmla="*/ 60325 w 450321"/>
                <a:gd name="T7" fmla="*/ 390525 h 456671"/>
                <a:gd name="T8" fmla="*/ 92075 w 450321"/>
                <a:gd name="T9" fmla="*/ 419100 h 456671"/>
                <a:gd name="T10" fmla="*/ 133350 w 450321"/>
                <a:gd name="T11" fmla="*/ 438150 h 456671"/>
                <a:gd name="T12" fmla="*/ 177800 w 450321"/>
                <a:gd name="T13" fmla="*/ 454025 h 456671"/>
                <a:gd name="T14" fmla="*/ 250825 w 450321"/>
                <a:gd name="T15" fmla="*/ 454025 h 456671"/>
                <a:gd name="T16" fmla="*/ 301625 w 450321"/>
                <a:gd name="T17" fmla="*/ 438150 h 456671"/>
                <a:gd name="T18" fmla="*/ 339725 w 450321"/>
                <a:gd name="T19" fmla="*/ 419100 h 456671"/>
                <a:gd name="T20" fmla="*/ 381000 w 450321"/>
                <a:gd name="T21" fmla="*/ 390525 h 456671"/>
                <a:gd name="T22" fmla="*/ 415925 w 450321"/>
                <a:gd name="T23" fmla="*/ 346075 h 456671"/>
                <a:gd name="T24" fmla="*/ 441325 w 450321"/>
                <a:gd name="T25" fmla="*/ 292100 h 456671"/>
                <a:gd name="T26" fmla="*/ 447675 w 450321"/>
                <a:gd name="T27" fmla="*/ 238125 h 456671"/>
                <a:gd name="T28" fmla="*/ 444500 w 450321"/>
                <a:gd name="T29" fmla="*/ 180975 h 456671"/>
                <a:gd name="T30" fmla="*/ 412750 w 450321"/>
                <a:gd name="T31" fmla="*/ 101600 h 456671"/>
                <a:gd name="T32" fmla="*/ 368300 w 450321"/>
                <a:gd name="T33" fmla="*/ 53975 h 456671"/>
                <a:gd name="T34" fmla="*/ 320675 w 450321"/>
                <a:gd name="T35" fmla="*/ 22225 h 456671"/>
                <a:gd name="T36" fmla="*/ 269875 w 450321"/>
                <a:gd name="T37" fmla="*/ 3175 h 456671"/>
                <a:gd name="T38" fmla="*/ 184150 w 450321"/>
                <a:gd name="T39" fmla="*/ 3175 h 456671"/>
                <a:gd name="T40" fmla="*/ 130175 w 450321"/>
                <a:gd name="T41" fmla="*/ 19050 h 456671"/>
                <a:gd name="T42" fmla="*/ 85725 w 450321"/>
                <a:gd name="T43" fmla="*/ 44450 h 4566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321"/>
                <a:gd name="T67" fmla="*/ 0 h 456671"/>
                <a:gd name="T68" fmla="*/ 450321 w 450321"/>
                <a:gd name="T69" fmla="*/ 456671 h 45667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321" h="456671">
                  <a:moveTo>
                    <a:pt x="0" y="282575"/>
                  </a:moveTo>
                  <a:cubicBezTo>
                    <a:pt x="6085" y="302419"/>
                    <a:pt x="12171" y="322263"/>
                    <a:pt x="19050" y="336550"/>
                  </a:cubicBezTo>
                  <a:cubicBezTo>
                    <a:pt x="25929" y="350838"/>
                    <a:pt x="34396" y="359304"/>
                    <a:pt x="41275" y="368300"/>
                  </a:cubicBezTo>
                  <a:cubicBezTo>
                    <a:pt x="48154" y="377296"/>
                    <a:pt x="51858" y="382058"/>
                    <a:pt x="60325" y="390525"/>
                  </a:cubicBezTo>
                  <a:cubicBezTo>
                    <a:pt x="68792" y="398992"/>
                    <a:pt x="79904" y="411163"/>
                    <a:pt x="92075" y="419100"/>
                  </a:cubicBezTo>
                  <a:cubicBezTo>
                    <a:pt x="104246" y="427037"/>
                    <a:pt x="119063" y="432329"/>
                    <a:pt x="133350" y="438150"/>
                  </a:cubicBezTo>
                  <a:cubicBezTo>
                    <a:pt x="147637" y="443971"/>
                    <a:pt x="158221" y="451379"/>
                    <a:pt x="177800" y="454025"/>
                  </a:cubicBezTo>
                  <a:cubicBezTo>
                    <a:pt x="197379" y="456671"/>
                    <a:pt x="230188" y="456671"/>
                    <a:pt x="250825" y="454025"/>
                  </a:cubicBezTo>
                  <a:cubicBezTo>
                    <a:pt x="271462" y="451379"/>
                    <a:pt x="286808" y="443971"/>
                    <a:pt x="301625" y="438150"/>
                  </a:cubicBezTo>
                  <a:cubicBezTo>
                    <a:pt x="316442" y="432329"/>
                    <a:pt x="326496" y="427037"/>
                    <a:pt x="339725" y="419100"/>
                  </a:cubicBezTo>
                  <a:cubicBezTo>
                    <a:pt x="352954" y="411163"/>
                    <a:pt x="368300" y="402696"/>
                    <a:pt x="381000" y="390525"/>
                  </a:cubicBezTo>
                  <a:cubicBezTo>
                    <a:pt x="393700" y="378354"/>
                    <a:pt x="405871" y="362479"/>
                    <a:pt x="415925" y="346075"/>
                  </a:cubicBezTo>
                  <a:cubicBezTo>
                    <a:pt x="425979" y="329671"/>
                    <a:pt x="436033" y="310092"/>
                    <a:pt x="441325" y="292100"/>
                  </a:cubicBezTo>
                  <a:cubicBezTo>
                    <a:pt x="446617" y="274108"/>
                    <a:pt x="447146" y="256646"/>
                    <a:pt x="447675" y="238125"/>
                  </a:cubicBezTo>
                  <a:cubicBezTo>
                    <a:pt x="448204" y="219604"/>
                    <a:pt x="450321" y="203729"/>
                    <a:pt x="444500" y="180975"/>
                  </a:cubicBezTo>
                  <a:cubicBezTo>
                    <a:pt x="438679" y="158221"/>
                    <a:pt x="425450" y="122767"/>
                    <a:pt x="412750" y="101600"/>
                  </a:cubicBezTo>
                  <a:cubicBezTo>
                    <a:pt x="400050" y="80433"/>
                    <a:pt x="383646" y="67204"/>
                    <a:pt x="368300" y="53975"/>
                  </a:cubicBezTo>
                  <a:cubicBezTo>
                    <a:pt x="352954" y="40746"/>
                    <a:pt x="337079" y="30692"/>
                    <a:pt x="320675" y="22225"/>
                  </a:cubicBezTo>
                  <a:cubicBezTo>
                    <a:pt x="304271" y="13758"/>
                    <a:pt x="292629" y="6350"/>
                    <a:pt x="269875" y="3175"/>
                  </a:cubicBezTo>
                  <a:cubicBezTo>
                    <a:pt x="247121" y="0"/>
                    <a:pt x="207433" y="529"/>
                    <a:pt x="184150" y="3175"/>
                  </a:cubicBezTo>
                  <a:cubicBezTo>
                    <a:pt x="160867" y="5821"/>
                    <a:pt x="146579" y="12171"/>
                    <a:pt x="130175" y="19050"/>
                  </a:cubicBezTo>
                  <a:cubicBezTo>
                    <a:pt x="113771" y="25929"/>
                    <a:pt x="85725" y="44450"/>
                    <a:pt x="85725" y="4445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cxnSp>
          <p:nvCxnSpPr>
            <p:cNvPr id="25" name="Straight Connector 37"/>
            <p:cNvCxnSpPr>
              <a:cxnSpLocks noChangeShapeType="1"/>
            </p:cNvCxnSpPr>
            <p:nvPr/>
          </p:nvCxnSpPr>
          <p:spPr bwMode="auto">
            <a:xfrm flipV="1">
              <a:off x="9356725" y="2057400"/>
              <a:ext cx="142875" cy="19685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cxnSp>
          <p:nvCxnSpPr>
            <p:cNvPr id="26" name="Straight Connector 41"/>
            <p:cNvCxnSpPr>
              <a:cxnSpLocks noChangeShapeType="1"/>
            </p:cNvCxnSpPr>
            <p:nvPr/>
          </p:nvCxnSpPr>
          <p:spPr bwMode="auto">
            <a:xfrm>
              <a:off x="9356725" y="2254250"/>
              <a:ext cx="219075" cy="3175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graphicFrame>
        <p:nvGraphicFramePr>
          <p:cNvPr id="27" name="Object 9"/>
          <p:cNvGraphicFramePr>
            <a:graphicFrameLocks noChangeAspect="1"/>
          </p:cNvGraphicFramePr>
          <p:nvPr>
            <p:extLst>
              <p:ext uri="{D42A27DB-BD31-4B8C-83A1-F6EECF244321}">
                <p14:modId xmlns:p14="http://schemas.microsoft.com/office/powerpoint/2010/main" val="684643712"/>
              </p:ext>
            </p:extLst>
          </p:nvPr>
        </p:nvGraphicFramePr>
        <p:xfrm>
          <a:off x="1497013" y="5357625"/>
          <a:ext cx="4630737" cy="920750"/>
        </p:xfrm>
        <a:graphic>
          <a:graphicData uri="http://schemas.openxmlformats.org/presentationml/2006/ole">
            <mc:AlternateContent xmlns:mc="http://schemas.openxmlformats.org/markup-compatibility/2006">
              <mc:Choice xmlns:v="urn:schemas-microsoft-com:vml" Requires="v">
                <p:oleObj spid="_x0000_s14686" name="Equation" r:id="rId16" imgW="2565400" imgH="508000" progId="Equation.DSMT4">
                  <p:embed/>
                </p:oleObj>
              </mc:Choice>
              <mc:Fallback>
                <p:oleObj name="Equation" r:id="rId16" imgW="2565400" imgH="508000" progId="Equation.DSMT4">
                  <p:embed/>
                  <p:pic>
                    <p:nvPicPr>
                      <p:cNvPr id="27" name="Object 9"/>
                      <p:cNvPicPr>
                        <a:picLocks noChangeAspect="1" noChangeArrowheads="1"/>
                      </p:cNvPicPr>
                      <p:nvPr/>
                    </p:nvPicPr>
                    <p:blipFill>
                      <a:blip r:embed="rId17"/>
                      <a:srcRect/>
                      <a:stretch>
                        <a:fillRect/>
                      </a:stretch>
                    </p:blipFill>
                    <p:spPr bwMode="auto">
                      <a:xfrm>
                        <a:off x="1497013" y="5357625"/>
                        <a:ext cx="4630737" cy="920750"/>
                      </a:xfrm>
                      <a:prstGeom prst="rect">
                        <a:avLst/>
                      </a:prstGeom>
                      <a:noFill/>
                      <a:ln>
                        <a:noFill/>
                      </a:ln>
                      <a:effectLst/>
                    </p:spPr>
                  </p:pic>
                </p:oleObj>
              </mc:Fallback>
            </mc:AlternateContent>
          </a:graphicData>
        </a:graphic>
      </p:graphicFrame>
      <p:graphicFrame>
        <p:nvGraphicFramePr>
          <p:cNvPr id="28" name="Object 10"/>
          <p:cNvGraphicFramePr>
            <a:graphicFrameLocks noChangeAspect="1"/>
          </p:cNvGraphicFramePr>
          <p:nvPr>
            <p:extLst>
              <p:ext uri="{D42A27DB-BD31-4B8C-83A1-F6EECF244321}">
                <p14:modId xmlns:p14="http://schemas.microsoft.com/office/powerpoint/2010/main" val="1820809386"/>
              </p:ext>
            </p:extLst>
          </p:nvPr>
        </p:nvGraphicFramePr>
        <p:xfrm>
          <a:off x="7924800" y="2970025"/>
          <a:ext cx="273050" cy="252413"/>
        </p:xfrm>
        <a:graphic>
          <a:graphicData uri="http://schemas.openxmlformats.org/presentationml/2006/ole">
            <mc:AlternateContent xmlns:mc="http://schemas.openxmlformats.org/markup-compatibility/2006">
              <mc:Choice xmlns:v="urn:schemas-microsoft-com:vml" Requires="v">
                <p:oleObj spid="_x0000_s14687" name="Equation" r:id="rId18" imgW="152400" imgH="139700" progId="Equation.DSMT4">
                  <p:embed/>
                </p:oleObj>
              </mc:Choice>
              <mc:Fallback>
                <p:oleObj name="Equation" r:id="rId18" imgW="152400" imgH="139700" progId="Equation.DSMT4">
                  <p:embed/>
                  <p:pic>
                    <p:nvPicPr>
                      <p:cNvPr id="2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924800" y="2970025"/>
                        <a:ext cx="273050"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 name="Text Box 5"/>
          <p:cNvSpPr txBox="1">
            <a:spLocks/>
          </p:cNvSpPr>
          <p:nvPr/>
        </p:nvSpPr>
        <p:spPr bwMode="auto">
          <a:xfrm>
            <a:off x="431801" y="4313304"/>
            <a:ext cx="5118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latin typeface="+mj-lt"/>
                <a:ea typeface="Palatino Linotype" charset="0"/>
                <a:cs typeface="Palatino Linotype" charset="0"/>
              </a:rPr>
              <a:t>angular momentum about the stick’s </a:t>
            </a:r>
            <a:r>
              <a:rPr lang="en-US" altLang="en-US" sz="1800" i="1" dirty="0">
                <a:latin typeface="+mj-lt"/>
                <a:ea typeface="Palatino Linotype" charset="0"/>
                <a:cs typeface="Palatino Linotype" charset="0"/>
              </a:rPr>
              <a:t>center of mass </a:t>
            </a:r>
            <a:r>
              <a:rPr lang="en-US" altLang="en-US" sz="1800" dirty="0">
                <a:latin typeface="+mj-lt"/>
                <a:ea typeface="Palatino Linotype" charset="0"/>
                <a:cs typeface="Palatino Linotype" charset="0"/>
              </a:rPr>
              <a:t>due to the puck’s straight-line motion.  That angular momentum equation becomes:</a:t>
            </a:r>
          </a:p>
        </p:txBody>
      </p:sp>
      <p:sp>
        <p:nvSpPr>
          <p:cNvPr id="33" name="Text Box 5">
            <a:extLst>
              <a:ext uri="{FF2B5EF4-FFF2-40B4-BE49-F238E27FC236}">
                <a16:creationId xmlns:a16="http://schemas.microsoft.com/office/drawing/2014/main" id="{FD0BFE92-05A5-1043-AA74-23ED7122D44C}"/>
              </a:ext>
            </a:extLst>
          </p:cNvPr>
          <p:cNvSpPr txBox="1">
            <a:spLocks/>
          </p:cNvSpPr>
          <p:nvPr/>
        </p:nvSpPr>
        <p:spPr bwMode="auto">
          <a:xfrm>
            <a:off x="431800" y="2041200"/>
            <a:ext cx="426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b="1" dirty="0">
                <a:solidFill>
                  <a:srgbClr val="FF0000"/>
                </a:solidFill>
                <a:latin typeface="APPLE CHANCERY" panose="03020702040506060504" pitchFamily="66" charset="-79"/>
                <a:ea typeface="Palatino Linotype" charset="0"/>
                <a:cs typeface="APPLE CHANCERY" panose="03020702040506060504" pitchFamily="66" charset="-79"/>
              </a:rPr>
              <a:t>Energy:</a:t>
            </a:r>
            <a:endParaRPr lang="en-US" altLang="en-US" sz="1800" b="1" dirty="0">
              <a:latin typeface="APPLE CHANCERY" panose="03020702040506060504" pitchFamily="66" charset="-79"/>
              <a:ea typeface="Palatino Linotype" charset="0"/>
              <a:cs typeface="APPLE CHANCERY" panose="03020702040506060504" pitchFamily="66" charset="-79"/>
            </a:endParaRPr>
          </a:p>
        </p:txBody>
      </p:sp>
      <p:sp>
        <p:nvSpPr>
          <p:cNvPr id="34" name="Text Box 5">
            <a:extLst>
              <a:ext uri="{FF2B5EF4-FFF2-40B4-BE49-F238E27FC236}">
                <a16:creationId xmlns:a16="http://schemas.microsoft.com/office/drawing/2014/main" id="{947EE9F7-E5E0-FD46-BFCF-99765C3CE541}"/>
              </a:ext>
            </a:extLst>
          </p:cNvPr>
          <p:cNvSpPr txBox="1">
            <a:spLocks/>
          </p:cNvSpPr>
          <p:nvPr/>
        </p:nvSpPr>
        <p:spPr bwMode="auto">
          <a:xfrm>
            <a:off x="431800" y="2569152"/>
            <a:ext cx="441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b="1" dirty="0">
                <a:solidFill>
                  <a:srgbClr val="FF0000"/>
                </a:solidFill>
                <a:latin typeface="APPLE CHANCERY" panose="03020702040506060504" pitchFamily="66" charset="-79"/>
                <a:ea typeface="Palatino Linotype" charset="0"/>
                <a:cs typeface="APPLE CHANCERY" panose="03020702040506060504" pitchFamily="66" charset="-79"/>
              </a:rPr>
              <a:t>Momentum</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a:t>
            </a:r>
            <a:endParaRPr lang="en-US" altLang="en-US" sz="1800" dirty="0">
              <a:latin typeface="Apple Chancery" panose="03020702040506060504" pitchFamily="66" charset="-79"/>
              <a:ea typeface="Palatino Linotype" charset="0"/>
              <a:cs typeface="Apple Chancery" panose="03020702040506060504" pitchFamily="66" charset="-79"/>
            </a:endParaRPr>
          </a:p>
        </p:txBody>
      </p:sp>
      <p:sp>
        <p:nvSpPr>
          <p:cNvPr id="35" name="Text Box 5">
            <a:extLst>
              <a:ext uri="{FF2B5EF4-FFF2-40B4-BE49-F238E27FC236}">
                <a16:creationId xmlns:a16="http://schemas.microsoft.com/office/drawing/2014/main" id="{B1A9054D-9F6B-0A4D-998F-098DE3990B14}"/>
              </a:ext>
            </a:extLst>
          </p:cNvPr>
          <p:cNvSpPr txBox="1">
            <a:spLocks/>
          </p:cNvSpPr>
          <p:nvPr/>
        </p:nvSpPr>
        <p:spPr bwMode="auto">
          <a:xfrm>
            <a:off x="431800" y="4030471"/>
            <a:ext cx="541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b="1" dirty="0">
                <a:solidFill>
                  <a:srgbClr val="FF0000"/>
                </a:solidFill>
                <a:latin typeface="APPLE CHANCERY" panose="03020702040506060504" pitchFamily="66" charset="-79"/>
                <a:ea typeface="Palatino Linotype" charset="0"/>
                <a:cs typeface="APPLE CHANCERY" panose="03020702040506060504" pitchFamily="66" charset="-79"/>
              </a:rPr>
              <a:t>Angular momentum</a:t>
            </a:r>
            <a:r>
              <a:rPr lang="en-US" altLang="en-US" sz="1800" dirty="0">
                <a:solidFill>
                  <a:srgbClr val="FF0000"/>
                </a:solidFill>
                <a:latin typeface="+mj-lt"/>
                <a:ea typeface="Palatino Linotype" charset="0"/>
                <a:cs typeface="Palatino Linotype" charset="0"/>
              </a:rPr>
              <a:t>:</a:t>
            </a:r>
            <a:endParaRPr lang="en-US" altLang="en-US" sz="1800" u="sng" dirty="0">
              <a:latin typeface="+mj-lt"/>
              <a:ea typeface="Palatino Linotype" charset="0"/>
              <a:cs typeface="Palatino Linotype" charset="0"/>
            </a:endParaRPr>
          </a:p>
        </p:txBody>
      </p:sp>
      <p:sp>
        <p:nvSpPr>
          <p:cNvPr id="32" name="TextBox 31">
            <a:extLst>
              <a:ext uri="{FF2B5EF4-FFF2-40B4-BE49-F238E27FC236}">
                <a16:creationId xmlns:a16="http://schemas.microsoft.com/office/drawing/2014/main" id="{54CB99B8-88C7-0D44-9D44-628E20852256}"/>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25.)</a:t>
            </a:r>
          </a:p>
        </p:txBody>
      </p:sp>
    </p:spTree>
    <p:extLst>
      <p:ext uri="{BB962C8B-B14F-4D97-AF65-F5344CB8AC3E}">
        <p14:creationId xmlns:p14="http://schemas.microsoft.com/office/powerpoint/2010/main" val="339299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1"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dissolve">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1"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dissolve">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29" grpId="0"/>
      <p:bldP spid="33" grpId="1"/>
      <p:bldP spid="34" grpId="1"/>
      <p:bldP spid="35" grpId="0"/>
      <p:bldP spid="3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015" y="101185"/>
            <a:ext cx="8229600" cy="847085"/>
          </a:xfrm>
        </p:spPr>
        <p:txBody>
          <a:bodyPr/>
          <a:lstStyle/>
          <a:p>
            <a:r>
              <a:rPr lang="en-US" dirty="0"/>
              <a:t>One important (and strange) point:</a:t>
            </a:r>
          </a:p>
        </p:txBody>
      </p:sp>
      <p:sp>
        <p:nvSpPr>
          <p:cNvPr id="4" name="Rectangle 3"/>
          <p:cNvSpPr>
            <a:spLocks/>
          </p:cNvSpPr>
          <p:nvPr/>
        </p:nvSpPr>
        <p:spPr bwMode="auto">
          <a:xfrm>
            <a:off x="3897313" y="1030288"/>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sp>
        <p:nvSpPr>
          <p:cNvPr id="5" name="Text Box 5"/>
          <p:cNvSpPr txBox="1">
            <a:spLocks/>
          </p:cNvSpPr>
          <p:nvPr/>
        </p:nvSpPr>
        <p:spPr bwMode="auto">
          <a:xfrm>
            <a:off x="219918" y="954900"/>
            <a:ext cx="60426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What’s unfortunate, </a:t>
            </a:r>
            <a:r>
              <a:rPr lang="en-US" altLang="en-US" sz="2000" dirty="0">
                <a:latin typeface="+mj-lt"/>
                <a:ea typeface="Palatino Linotype" charset="0"/>
                <a:cs typeface="Palatino Linotype" charset="0"/>
              </a:rPr>
              <a:t>at least from the perspective of problem solving, is that the velocity of the center of mass of the free stick is NOT related to the angular velocity about the stick’s center of mass by</a:t>
            </a:r>
          </a:p>
        </p:txBody>
      </p:sp>
      <p:sp>
        <p:nvSpPr>
          <p:cNvPr id="12" name="Text Box 5"/>
          <p:cNvSpPr txBox="1">
            <a:spLocks/>
          </p:cNvSpPr>
          <p:nvPr/>
        </p:nvSpPr>
        <p:spPr bwMode="auto">
          <a:xfrm>
            <a:off x="219919" y="3003142"/>
            <a:ext cx="515618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That’s why </a:t>
            </a:r>
            <a:r>
              <a:rPr lang="en-US" altLang="en-US" sz="2000" dirty="0">
                <a:latin typeface="+mj-lt"/>
                <a:ea typeface="Palatino Linotype" charset="0"/>
                <a:cs typeface="Palatino Linotype" charset="0"/>
              </a:rPr>
              <a:t>you usually see this problem in the following alternate form:  The stick is </a:t>
            </a:r>
            <a:r>
              <a:rPr lang="en-US" altLang="en-US" sz="2000" u="sng" dirty="0">
                <a:latin typeface="+mj-lt"/>
                <a:ea typeface="Palatino Linotype" charset="0"/>
                <a:cs typeface="Palatino Linotype" charset="0"/>
              </a:rPr>
              <a:t>pinned at its center of mass</a:t>
            </a:r>
            <a:r>
              <a:rPr lang="en-US" altLang="en-US" sz="2000" dirty="0">
                <a:latin typeface="+mj-lt"/>
                <a:ea typeface="Palatino Linotype" charset="0"/>
                <a:cs typeface="Palatino Linotype" charset="0"/>
              </a:rPr>
              <a:t>, and when the puck hits, it stops dead.  In that case:</a:t>
            </a:r>
          </a:p>
        </p:txBody>
      </p:sp>
      <p:graphicFrame>
        <p:nvGraphicFramePr>
          <p:cNvPr id="13" name="Object 5"/>
          <p:cNvGraphicFramePr>
            <a:graphicFrameLocks noChangeAspect="1"/>
          </p:cNvGraphicFramePr>
          <p:nvPr>
            <p:extLst>
              <p:ext uri="{D42A27DB-BD31-4B8C-83A1-F6EECF244321}">
                <p14:modId xmlns:p14="http://schemas.microsoft.com/office/powerpoint/2010/main" val="3787057054"/>
              </p:ext>
            </p:extLst>
          </p:nvPr>
        </p:nvGraphicFramePr>
        <p:xfrm>
          <a:off x="2816094" y="2306572"/>
          <a:ext cx="895187" cy="695551"/>
        </p:xfrm>
        <a:graphic>
          <a:graphicData uri="http://schemas.openxmlformats.org/presentationml/2006/ole">
            <mc:AlternateContent xmlns:mc="http://schemas.openxmlformats.org/markup-compatibility/2006">
              <mc:Choice xmlns:v="urn:schemas-microsoft-com:vml" Requires="v">
                <p:oleObj spid="_x0000_s15779" name="Equation" r:id="rId3" imgW="508000" imgH="393700" progId="Equation.DSMT4">
                  <p:embed/>
                </p:oleObj>
              </mc:Choice>
              <mc:Fallback>
                <p:oleObj name="Equation" r:id="rId3" imgW="508000" imgH="393700" progId="Equation.DSMT4">
                  <p:embed/>
                  <p:pic>
                    <p:nvPicPr>
                      <p:cNvPr id="13" name="Object 5"/>
                      <p:cNvPicPr>
                        <a:picLocks noChangeAspect="1" noChangeArrowheads="1"/>
                      </p:cNvPicPr>
                      <p:nvPr/>
                    </p:nvPicPr>
                    <p:blipFill>
                      <a:blip r:embed="rId4"/>
                      <a:srcRect/>
                      <a:stretch>
                        <a:fillRect/>
                      </a:stretch>
                    </p:blipFill>
                    <p:spPr bwMode="auto">
                      <a:xfrm>
                        <a:off x="2816094" y="2306572"/>
                        <a:ext cx="895187" cy="695551"/>
                      </a:xfrm>
                      <a:prstGeom prst="rect">
                        <a:avLst/>
                      </a:prstGeom>
                      <a:noFill/>
                      <a:ln>
                        <a:noFill/>
                      </a:ln>
                      <a:effectLst/>
                    </p:spPr>
                  </p:pic>
                </p:oleObj>
              </mc:Fallback>
            </mc:AlternateContent>
          </a:graphicData>
        </a:graphic>
      </p:graphicFrame>
      <p:graphicFrame>
        <p:nvGraphicFramePr>
          <p:cNvPr id="23" name="Object 9"/>
          <p:cNvGraphicFramePr>
            <a:graphicFrameLocks noChangeAspect="1"/>
          </p:cNvGraphicFramePr>
          <p:nvPr>
            <p:extLst>
              <p:ext uri="{D42A27DB-BD31-4B8C-83A1-F6EECF244321}">
                <p14:modId xmlns:p14="http://schemas.microsoft.com/office/powerpoint/2010/main" val="3279476302"/>
              </p:ext>
            </p:extLst>
          </p:nvPr>
        </p:nvGraphicFramePr>
        <p:xfrm>
          <a:off x="3540124" y="5886914"/>
          <a:ext cx="2009813" cy="432605"/>
        </p:xfrm>
        <a:graphic>
          <a:graphicData uri="http://schemas.openxmlformats.org/presentationml/2006/ole">
            <mc:AlternateContent xmlns:mc="http://schemas.openxmlformats.org/markup-compatibility/2006">
              <mc:Choice xmlns:v="urn:schemas-microsoft-com:vml" Requires="v">
                <p:oleObj spid="_x0000_s15780" name="Equation" r:id="rId5" imgW="1066800" imgH="228600" progId="Equation.DSMT4">
                  <p:embed/>
                </p:oleObj>
              </mc:Choice>
              <mc:Fallback>
                <p:oleObj name="Equation" r:id="rId5" imgW="1066800" imgH="228600" progId="Equation.DSMT4">
                  <p:embed/>
                  <p:pic>
                    <p:nvPicPr>
                      <p:cNvPr id="23"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0124" y="5886914"/>
                        <a:ext cx="2009813" cy="432605"/>
                      </a:xfrm>
                      <a:prstGeom prst="rect">
                        <a:avLst/>
                      </a:prstGeom>
                      <a:noFill/>
                      <a:ln>
                        <a:noFill/>
                      </a:ln>
                      <a:effectLst/>
                    </p:spPr>
                  </p:pic>
                </p:oleObj>
              </mc:Fallback>
            </mc:AlternateContent>
          </a:graphicData>
        </a:graphic>
      </p:graphicFrame>
      <p:sp>
        <p:nvSpPr>
          <p:cNvPr id="24" name="Text Box 5"/>
          <p:cNvSpPr txBox="1">
            <a:spLocks/>
          </p:cNvSpPr>
          <p:nvPr/>
        </p:nvSpPr>
        <p:spPr bwMode="auto">
          <a:xfrm>
            <a:off x="219918" y="4482474"/>
            <a:ext cx="892408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400" dirty="0">
                <a:solidFill>
                  <a:srgbClr val="FF0000"/>
                </a:solidFill>
                <a:latin typeface="Apple Chancery" panose="03020702040506060504" pitchFamily="66" charset="-79"/>
                <a:ea typeface="Palatino Linotype" charset="0"/>
                <a:cs typeface="Apple Chancery" panose="03020702040506060504" pitchFamily="66" charset="-79"/>
              </a:rPr>
              <a:t>Momentum is</a:t>
            </a:r>
            <a:r>
              <a:rPr lang="en-US" altLang="en-US" sz="2000" dirty="0">
                <a:latin typeface="+mj-lt"/>
                <a:ea typeface="Palatino Linotype" charset="0"/>
                <a:cs typeface="Palatino Linotype" charset="0"/>
              </a:rPr>
              <a:t> </a:t>
            </a:r>
            <a:r>
              <a:rPr lang="en-US" altLang="en-US" sz="2000" dirty="0">
                <a:solidFill>
                  <a:srgbClr val="2047C2"/>
                </a:solidFill>
                <a:latin typeface="+mj-lt"/>
                <a:ea typeface="Palatino Linotype" charset="0"/>
                <a:cs typeface="Palatino Linotype" charset="0"/>
              </a:rPr>
              <a:t>no longer conserved</a:t>
            </a:r>
            <a:r>
              <a:rPr lang="en-US" altLang="en-US" sz="2000" b="1" dirty="0">
                <a:solidFill>
                  <a:srgbClr val="2047C2"/>
                </a:solidFill>
                <a:latin typeface="+mj-lt"/>
                <a:ea typeface="Palatino Linotype" charset="0"/>
                <a:cs typeface="Palatino Linotype" charset="0"/>
              </a:rPr>
              <a:t> </a:t>
            </a:r>
            <a:r>
              <a:rPr lang="en-US" altLang="en-US" sz="2000" dirty="0">
                <a:latin typeface="+mj-lt"/>
                <a:ea typeface="Palatino Linotype" charset="0"/>
                <a:cs typeface="Palatino Linotype" charset="0"/>
              </a:rPr>
              <a:t>(an external force acts at the pin) </a:t>
            </a:r>
            <a:r>
              <a:rPr lang="en-US" altLang="en-US" sz="2000" dirty="0">
                <a:solidFill>
                  <a:srgbClr val="00B050"/>
                </a:solidFill>
                <a:latin typeface="+mj-lt"/>
                <a:ea typeface="Palatino Linotype" charset="0"/>
                <a:cs typeface="Palatino Linotype" charset="0"/>
              </a:rPr>
              <a:t>but</a:t>
            </a:r>
            <a:r>
              <a:rPr lang="en-US" altLang="en-US" sz="2000" dirty="0">
                <a:latin typeface="+mj-lt"/>
                <a:ea typeface="Palatino Linotype" charset="0"/>
                <a:cs typeface="Palatino Linotype" charset="0"/>
              </a:rPr>
              <a:t> </a:t>
            </a:r>
            <a:r>
              <a:rPr lang="en-US" altLang="en-US" sz="2000" i="1" dirty="0">
                <a:solidFill>
                  <a:srgbClr val="FF0000"/>
                </a:solidFill>
                <a:latin typeface="+mj-lt"/>
                <a:ea typeface="Palatino Linotype" charset="0"/>
                <a:cs typeface="Palatino Linotype" charset="0"/>
              </a:rPr>
              <a:t>angular momentum </a:t>
            </a:r>
            <a:r>
              <a:rPr lang="en-US" altLang="en-US" sz="2000" dirty="0">
                <a:solidFill>
                  <a:srgbClr val="FF0000"/>
                </a:solidFill>
                <a:latin typeface="+mj-lt"/>
                <a:ea typeface="Palatino Linotype" charset="0"/>
                <a:cs typeface="Palatino Linotype" charset="0"/>
              </a:rPr>
              <a:t>is conserved </a:t>
            </a:r>
            <a:r>
              <a:rPr lang="en-US" altLang="en-US" sz="2000" dirty="0">
                <a:latin typeface="+mj-lt"/>
                <a:ea typeface="Palatino Linotype" charset="0"/>
                <a:cs typeface="Palatino Linotype" charset="0"/>
              </a:rPr>
              <a:t>with the final angular momentum being that of the stick only (the puck is not moving).  With that, the stick’s final angular velocity can be calculated using the </a:t>
            </a:r>
            <a:r>
              <a:rPr lang="en-US" altLang="en-US" sz="2000" i="1" dirty="0">
                <a:latin typeface="+mj-lt"/>
                <a:ea typeface="Palatino Linotype" charset="0"/>
                <a:cs typeface="Palatino Linotype" charset="0"/>
              </a:rPr>
              <a:t>conservation of angular momentum </a:t>
            </a:r>
            <a:r>
              <a:rPr lang="en-US" altLang="en-US" sz="2000" dirty="0">
                <a:latin typeface="+mj-lt"/>
                <a:ea typeface="Palatino Linotype" charset="0"/>
                <a:cs typeface="Palatino Linotype" charset="0"/>
              </a:rPr>
              <a:t>equation, or:</a:t>
            </a:r>
          </a:p>
        </p:txBody>
      </p:sp>
      <p:grpSp>
        <p:nvGrpSpPr>
          <p:cNvPr id="3" name="Group 2">
            <a:extLst>
              <a:ext uri="{FF2B5EF4-FFF2-40B4-BE49-F238E27FC236}">
                <a16:creationId xmlns:a16="http://schemas.microsoft.com/office/drawing/2014/main" id="{5E49DB8D-2012-B149-B3AB-ED566568866F}"/>
              </a:ext>
            </a:extLst>
          </p:cNvPr>
          <p:cNvGrpSpPr/>
          <p:nvPr/>
        </p:nvGrpSpPr>
        <p:grpSpPr>
          <a:xfrm>
            <a:off x="5667171" y="938497"/>
            <a:ext cx="3256910" cy="3556000"/>
            <a:chOff x="6174081" y="1320304"/>
            <a:chExt cx="3256910" cy="3556000"/>
          </a:xfrm>
        </p:grpSpPr>
        <p:grpSp>
          <p:nvGrpSpPr>
            <p:cNvPr id="47" name="Group 46"/>
            <p:cNvGrpSpPr>
              <a:grpSpLocks noChangeAspect="1"/>
            </p:cNvGrpSpPr>
            <p:nvPr/>
          </p:nvGrpSpPr>
          <p:grpSpPr>
            <a:xfrm>
              <a:off x="6174081" y="1320304"/>
              <a:ext cx="2513589" cy="3556000"/>
              <a:chOff x="5549900" y="1270000"/>
              <a:chExt cx="3043238" cy="4305300"/>
            </a:xfrm>
          </p:grpSpPr>
          <p:sp>
            <p:nvSpPr>
              <p:cNvPr id="29" name="Rectangle 23"/>
              <p:cNvSpPr>
                <a:spLocks noChangeArrowheads="1"/>
              </p:cNvSpPr>
              <p:nvPr/>
            </p:nvSpPr>
            <p:spPr bwMode="auto">
              <a:xfrm>
                <a:off x="6616700" y="1270000"/>
                <a:ext cx="152400" cy="4267200"/>
              </a:xfrm>
              <a:prstGeom prst="rect">
                <a:avLst/>
              </a:prstGeom>
              <a:solidFill>
                <a:srgbClr val="FF0000"/>
              </a:solidFill>
              <a:ln w="127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graphicFrame>
            <p:nvGraphicFramePr>
              <p:cNvPr id="30" name="Object 29"/>
              <p:cNvGraphicFramePr>
                <a:graphicFrameLocks noChangeAspect="1"/>
              </p:cNvGraphicFramePr>
              <p:nvPr/>
            </p:nvGraphicFramePr>
            <p:xfrm>
              <a:off x="5549900" y="4230688"/>
              <a:ext cx="282575" cy="315912"/>
            </p:xfrm>
            <a:graphic>
              <a:graphicData uri="http://schemas.openxmlformats.org/presentationml/2006/ole">
                <mc:AlternateContent xmlns:mc="http://schemas.openxmlformats.org/markup-compatibility/2006">
                  <mc:Choice xmlns:v="urn:schemas-microsoft-com:vml" Requires="v">
                    <p:oleObj spid="_x0000_s15781" name="Equation" r:id="rId7" imgW="114300" imgH="127000" progId="Equation.DSMT4">
                      <p:embed/>
                    </p:oleObj>
                  </mc:Choice>
                  <mc:Fallback>
                    <p:oleObj name="Equation" r:id="rId7" imgW="114300" imgH="127000" progId="Equation.DSMT4">
                      <p:embed/>
                      <p:pic>
                        <p:nvPicPr>
                          <p:cNvPr id="30" name="Object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49900" y="4230688"/>
                            <a:ext cx="282575"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1" name="Straight Arrow Connector 27"/>
              <p:cNvCxnSpPr>
                <a:cxnSpLocks noChangeShapeType="1"/>
              </p:cNvCxnSpPr>
              <p:nvPr/>
            </p:nvCxnSpPr>
            <p:spPr bwMode="auto">
              <a:xfrm>
                <a:off x="5854700" y="4383088"/>
                <a:ext cx="533400" cy="1587"/>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32" name="Object 3"/>
              <p:cNvGraphicFramePr>
                <a:graphicFrameLocks noChangeAspect="1"/>
              </p:cNvGraphicFramePr>
              <p:nvPr/>
            </p:nvGraphicFramePr>
            <p:xfrm>
              <a:off x="5854700" y="4394200"/>
              <a:ext cx="638175" cy="412750"/>
            </p:xfrm>
            <a:graphic>
              <a:graphicData uri="http://schemas.openxmlformats.org/presentationml/2006/ole">
                <mc:AlternateContent xmlns:mc="http://schemas.openxmlformats.org/markup-compatibility/2006">
                  <mc:Choice xmlns:v="urn:schemas-microsoft-com:vml" Requires="v">
                    <p:oleObj spid="_x0000_s15782" name="Equation" r:id="rId9" imgW="355600" imgH="228600" progId="Equation.DSMT4">
                      <p:embed/>
                    </p:oleObj>
                  </mc:Choice>
                  <mc:Fallback>
                    <p:oleObj name="Equation" r:id="rId9" imgW="355600" imgH="228600" progId="Equation.DSMT4">
                      <p:embed/>
                      <p:pic>
                        <p:nvPicPr>
                          <p:cNvPr id="32"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54700" y="4394200"/>
                            <a:ext cx="63817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Rectangle 29"/>
              <p:cNvSpPr>
                <a:spLocks noChangeArrowheads="1"/>
              </p:cNvSpPr>
              <p:nvPr/>
            </p:nvSpPr>
            <p:spPr bwMode="auto">
              <a:xfrm rot="21261147">
                <a:off x="8305800" y="1308100"/>
                <a:ext cx="152400" cy="4267200"/>
              </a:xfrm>
              <a:prstGeom prst="rect">
                <a:avLst/>
              </a:prstGeom>
              <a:solidFill>
                <a:srgbClr val="FF0000"/>
              </a:solidFill>
              <a:ln w="12700">
                <a:solidFill>
                  <a:srgbClr val="000000"/>
                </a:solidFill>
                <a:round/>
                <a:headEnd/>
                <a:tailEnd/>
              </a:ln>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graphicFrame>
            <p:nvGraphicFramePr>
              <p:cNvPr id="34" name="Object 4"/>
              <p:cNvGraphicFramePr>
                <a:graphicFrameLocks noChangeAspect="1"/>
              </p:cNvGraphicFramePr>
              <p:nvPr/>
            </p:nvGraphicFramePr>
            <p:xfrm>
              <a:off x="7870825" y="4248150"/>
              <a:ext cx="282575" cy="315913"/>
            </p:xfrm>
            <a:graphic>
              <a:graphicData uri="http://schemas.openxmlformats.org/presentationml/2006/ole">
                <mc:AlternateContent xmlns:mc="http://schemas.openxmlformats.org/markup-compatibility/2006">
                  <mc:Choice xmlns:v="urn:schemas-microsoft-com:vml" Requires="v">
                    <p:oleObj spid="_x0000_s15783" name="Equation" r:id="rId11" imgW="114300" imgH="127000" progId="Equation.DSMT4">
                      <p:embed/>
                    </p:oleObj>
                  </mc:Choice>
                  <mc:Fallback>
                    <p:oleObj name="Equation" r:id="rId11" imgW="114300" imgH="127000" progId="Equation.DSMT4">
                      <p:embed/>
                      <p:pic>
                        <p:nvPicPr>
                          <p:cNvPr id="3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70825" y="4248150"/>
                            <a:ext cx="282575"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9" name="Straight Connector 21"/>
              <p:cNvCxnSpPr>
                <a:cxnSpLocks noChangeShapeType="1"/>
              </p:cNvCxnSpPr>
              <p:nvPr/>
            </p:nvCxnSpPr>
            <p:spPr bwMode="auto">
              <a:xfrm>
                <a:off x="5854700" y="3479800"/>
                <a:ext cx="685800" cy="158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cxnSp>
            <p:nvCxnSpPr>
              <p:cNvPr id="40" name="Straight Arrow Connector 24"/>
              <p:cNvCxnSpPr>
                <a:cxnSpLocks noChangeShapeType="1"/>
              </p:cNvCxnSpPr>
              <p:nvPr/>
            </p:nvCxnSpPr>
            <p:spPr bwMode="auto">
              <a:xfrm rot="5400000">
                <a:off x="5625307" y="3937794"/>
                <a:ext cx="914400" cy="1587"/>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41" name="Object 8"/>
              <p:cNvGraphicFramePr>
                <a:graphicFrameLocks noChangeAspect="1"/>
              </p:cNvGraphicFramePr>
              <p:nvPr/>
            </p:nvGraphicFramePr>
            <p:xfrm>
              <a:off x="5854700" y="3790950"/>
              <a:ext cx="228600" cy="298450"/>
            </p:xfrm>
            <a:graphic>
              <a:graphicData uri="http://schemas.openxmlformats.org/presentationml/2006/ole">
                <mc:AlternateContent xmlns:mc="http://schemas.openxmlformats.org/markup-compatibility/2006">
                  <mc:Choice xmlns:v="urn:schemas-microsoft-com:vml" Requires="v">
                    <p:oleObj spid="_x0000_s15784" name="Equation" r:id="rId12" imgW="127000" imgH="165100" progId="Equation.DSMT4">
                      <p:embed/>
                    </p:oleObj>
                  </mc:Choice>
                  <mc:Fallback>
                    <p:oleObj name="Equation" r:id="rId12" imgW="127000" imgH="165100" progId="Equation.DSMT4">
                      <p:embed/>
                      <p:pic>
                        <p:nvPicPr>
                          <p:cNvPr id="41"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54700" y="3790950"/>
                            <a:ext cx="228600" cy="29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42" name="Group 42"/>
              <p:cNvGrpSpPr>
                <a:grpSpLocks/>
              </p:cNvGrpSpPr>
              <p:nvPr/>
            </p:nvGrpSpPr>
            <p:grpSpPr bwMode="auto">
              <a:xfrm rot="-826679">
                <a:off x="8143875" y="3060700"/>
                <a:ext cx="449263" cy="609600"/>
                <a:chOff x="9271000" y="2057400"/>
                <a:chExt cx="450321" cy="609071"/>
              </a:xfrm>
            </p:grpSpPr>
            <p:sp>
              <p:nvSpPr>
                <p:cNvPr id="43" name="Freeform 33"/>
                <p:cNvSpPr>
                  <a:spLocks noChangeArrowheads="1"/>
                </p:cNvSpPr>
                <p:nvPr/>
              </p:nvSpPr>
              <p:spPr bwMode="auto">
                <a:xfrm>
                  <a:off x="9271000" y="2209800"/>
                  <a:ext cx="450321" cy="456671"/>
                </a:xfrm>
                <a:custGeom>
                  <a:avLst/>
                  <a:gdLst>
                    <a:gd name="T0" fmla="*/ 0 w 450321"/>
                    <a:gd name="T1" fmla="*/ 282575 h 456671"/>
                    <a:gd name="T2" fmla="*/ 19050 w 450321"/>
                    <a:gd name="T3" fmla="*/ 336550 h 456671"/>
                    <a:gd name="T4" fmla="*/ 41275 w 450321"/>
                    <a:gd name="T5" fmla="*/ 368300 h 456671"/>
                    <a:gd name="T6" fmla="*/ 60325 w 450321"/>
                    <a:gd name="T7" fmla="*/ 390525 h 456671"/>
                    <a:gd name="T8" fmla="*/ 92075 w 450321"/>
                    <a:gd name="T9" fmla="*/ 419100 h 456671"/>
                    <a:gd name="T10" fmla="*/ 133350 w 450321"/>
                    <a:gd name="T11" fmla="*/ 438150 h 456671"/>
                    <a:gd name="T12" fmla="*/ 177800 w 450321"/>
                    <a:gd name="T13" fmla="*/ 454025 h 456671"/>
                    <a:gd name="T14" fmla="*/ 250825 w 450321"/>
                    <a:gd name="T15" fmla="*/ 454025 h 456671"/>
                    <a:gd name="T16" fmla="*/ 301625 w 450321"/>
                    <a:gd name="T17" fmla="*/ 438150 h 456671"/>
                    <a:gd name="T18" fmla="*/ 339725 w 450321"/>
                    <a:gd name="T19" fmla="*/ 419100 h 456671"/>
                    <a:gd name="T20" fmla="*/ 381000 w 450321"/>
                    <a:gd name="T21" fmla="*/ 390525 h 456671"/>
                    <a:gd name="T22" fmla="*/ 415925 w 450321"/>
                    <a:gd name="T23" fmla="*/ 346075 h 456671"/>
                    <a:gd name="T24" fmla="*/ 441325 w 450321"/>
                    <a:gd name="T25" fmla="*/ 292100 h 456671"/>
                    <a:gd name="T26" fmla="*/ 447675 w 450321"/>
                    <a:gd name="T27" fmla="*/ 238125 h 456671"/>
                    <a:gd name="T28" fmla="*/ 444500 w 450321"/>
                    <a:gd name="T29" fmla="*/ 180975 h 456671"/>
                    <a:gd name="T30" fmla="*/ 412750 w 450321"/>
                    <a:gd name="T31" fmla="*/ 101600 h 456671"/>
                    <a:gd name="T32" fmla="*/ 368300 w 450321"/>
                    <a:gd name="T33" fmla="*/ 53975 h 456671"/>
                    <a:gd name="T34" fmla="*/ 320675 w 450321"/>
                    <a:gd name="T35" fmla="*/ 22225 h 456671"/>
                    <a:gd name="T36" fmla="*/ 269875 w 450321"/>
                    <a:gd name="T37" fmla="*/ 3175 h 456671"/>
                    <a:gd name="T38" fmla="*/ 184150 w 450321"/>
                    <a:gd name="T39" fmla="*/ 3175 h 456671"/>
                    <a:gd name="T40" fmla="*/ 130175 w 450321"/>
                    <a:gd name="T41" fmla="*/ 19050 h 456671"/>
                    <a:gd name="T42" fmla="*/ 85725 w 450321"/>
                    <a:gd name="T43" fmla="*/ 44450 h 4566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321"/>
                    <a:gd name="T67" fmla="*/ 0 h 456671"/>
                    <a:gd name="T68" fmla="*/ 450321 w 450321"/>
                    <a:gd name="T69" fmla="*/ 456671 h 45667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321" h="456671">
                      <a:moveTo>
                        <a:pt x="0" y="282575"/>
                      </a:moveTo>
                      <a:cubicBezTo>
                        <a:pt x="6085" y="302419"/>
                        <a:pt x="12171" y="322263"/>
                        <a:pt x="19050" y="336550"/>
                      </a:cubicBezTo>
                      <a:cubicBezTo>
                        <a:pt x="25929" y="350838"/>
                        <a:pt x="34396" y="359304"/>
                        <a:pt x="41275" y="368300"/>
                      </a:cubicBezTo>
                      <a:cubicBezTo>
                        <a:pt x="48154" y="377296"/>
                        <a:pt x="51858" y="382058"/>
                        <a:pt x="60325" y="390525"/>
                      </a:cubicBezTo>
                      <a:cubicBezTo>
                        <a:pt x="68792" y="398992"/>
                        <a:pt x="79904" y="411163"/>
                        <a:pt x="92075" y="419100"/>
                      </a:cubicBezTo>
                      <a:cubicBezTo>
                        <a:pt x="104246" y="427037"/>
                        <a:pt x="119063" y="432329"/>
                        <a:pt x="133350" y="438150"/>
                      </a:cubicBezTo>
                      <a:cubicBezTo>
                        <a:pt x="147637" y="443971"/>
                        <a:pt x="158221" y="451379"/>
                        <a:pt x="177800" y="454025"/>
                      </a:cubicBezTo>
                      <a:cubicBezTo>
                        <a:pt x="197379" y="456671"/>
                        <a:pt x="230188" y="456671"/>
                        <a:pt x="250825" y="454025"/>
                      </a:cubicBezTo>
                      <a:cubicBezTo>
                        <a:pt x="271462" y="451379"/>
                        <a:pt x="286808" y="443971"/>
                        <a:pt x="301625" y="438150"/>
                      </a:cubicBezTo>
                      <a:cubicBezTo>
                        <a:pt x="316442" y="432329"/>
                        <a:pt x="326496" y="427037"/>
                        <a:pt x="339725" y="419100"/>
                      </a:cubicBezTo>
                      <a:cubicBezTo>
                        <a:pt x="352954" y="411163"/>
                        <a:pt x="368300" y="402696"/>
                        <a:pt x="381000" y="390525"/>
                      </a:cubicBezTo>
                      <a:cubicBezTo>
                        <a:pt x="393700" y="378354"/>
                        <a:pt x="405871" y="362479"/>
                        <a:pt x="415925" y="346075"/>
                      </a:cubicBezTo>
                      <a:cubicBezTo>
                        <a:pt x="425979" y="329671"/>
                        <a:pt x="436033" y="310092"/>
                        <a:pt x="441325" y="292100"/>
                      </a:cubicBezTo>
                      <a:cubicBezTo>
                        <a:pt x="446617" y="274108"/>
                        <a:pt x="447146" y="256646"/>
                        <a:pt x="447675" y="238125"/>
                      </a:cubicBezTo>
                      <a:cubicBezTo>
                        <a:pt x="448204" y="219604"/>
                        <a:pt x="450321" y="203729"/>
                        <a:pt x="444500" y="180975"/>
                      </a:cubicBezTo>
                      <a:cubicBezTo>
                        <a:pt x="438679" y="158221"/>
                        <a:pt x="425450" y="122767"/>
                        <a:pt x="412750" y="101600"/>
                      </a:cubicBezTo>
                      <a:cubicBezTo>
                        <a:pt x="400050" y="80433"/>
                        <a:pt x="383646" y="67204"/>
                        <a:pt x="368300" y="53975"/>
                      </a:cubicBezTo>
                      <a:cubicBezTo>
                        <a:pt x="352954" y="40746"/>
                        <a:pt x="337079" y="30692"/>
                        <a:pt x="320675" y="22225"/>
                      </a:cubicBezTo>
                      <a:cubicBezTo>
                        <a:pt x="304271" y="13758"/>
                        <a:pt x="292629" y="6350"/>
                        <a:pt x="269875" y="3175"/>
                      </a:cubicBezTo>
                      <a:cubicBezTo>
                        <a:pt x="247121" y="0"/>
                        <a:pt x="207433" y="529"/>
                        <a:pt x="184150" y="3175"/>
                      </a:cubicBezTo>
                      <a:cubicBezTo>
                        <a:pt x="160867" y="5821"/>
                        <a:pt x="146579" y="12171"/>
                        <a:pt x="130175" y="19050"/>
                      </a:cubicBezTo>
                      <a:cubicBezTo>
                        <a:pt x="113771" y="25929"/>
                        <a:pt x="85725" y="44450"/>
                        <a:pt x="85725" y="4445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sz="1800">
                    <a:latin typeface="Palatino Linotype" charset="0"/>
                    <a:ea typeface="Palatino Linotype" charset="0"/>
                    <a:cs typeface="Palatino Linotype" charset="0"/>
                  </a:endParaRPr>
                </a:p>
              </p:txBody>
            </p:sp>
            <p:cxnSp>
              <p:nvCxnSpPr>
                <p:cNvPr id="44" name="Straight Connector 37"/>
                <p:cNvCxnSpPr>
                  <a:cxnSpLocks noChangeShapeType="1"/>
                </p:cNvCxnSpPr>
                <p:nvPr/>
              </p:nvCxnSpPr>
              <p:spPr bwMode="auto">
                <a:xfrm flipV="1">
                  <a:off x="9356725" y="2057400"/>
                  <a:ext cx="142875" cy="19685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cxnSp>
              <p:nvCxnSpPr>
                <p:cNvPr id="45" name="Straight Connector 41"/>
                <p:cNvCxnSpPr>
                  <a:cxnSpLocks noChangeShapeType="1"/>
                </p:cNvCxnSpPr>
                <p:nvPr/>
              </p:nvCxnSpPr>
              <p:spPr bwMode="auto">
                <a:xfrm>
                  <a:off x="9356725" y="2254250"/>
                  <a:ext cx="219075" cy="3175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cxnSp>
          </p:grpSp>
          <p:graphicFrame>
            <p:nvGraphicFramePr>
              <p:cNvPr id="46" name="Object 10"/>
              <p:cNvGraphicFramePr>
                <a:graphicFrameLocks noChangeAspect="1"/>
              </p:cNvGraphicFramePr>
              <p:nvPr/>
            </p:nvGraphicFramePr>
            <p:xfrm>
              <a:off x="7924800" y="3213100"/>
              <a:ext cx="273050" cy="252413"/>
            </p:xfrm>
            <a:graphic>
              <a:graphicData uri="http://schemas.openxmlformats.org/presentationml/2006/ole">
                <mc:AlternateContent xmlns:mc="http://schemas.openxmlformats.org/markup-compatibility/2006">
                  <mc:Choice xmlns:v="urn:schemas-microsoft-com:vml" Requires="v">
                    <p:oleObj spid="_x0000_s15785" name="Equation" r:id="rId14" imgW="152400" imgH="139700" progId="Equation.DSMT4">
                      <p:embed/>
                    </p:oleObj>
                  </mc:Choice>
                  <mc:Fallback>
                    <p:oleObj name="Equation" r:id="rId14" imgW="152400" imgH="139700" progId="Equation.DSMT4">
                      <p:embed/>
                      <p:pic>
                        <p:nvPicPr>
                          <p:cNvPr id="46"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24800" y="3213100"/>
                            <a:ext cx="273050" cy="252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48" name="Object 47"/>
            <p:cNvGraphicFramePr>
              <a:graphicFrameLocks noChangeAspect="1"/>
            </p:cNvGraphicFramePr>
            <p:nvPr>
              <p:extLst>
                <p:ext uri="{D42A27DB-BD31-4B8C-83A1-F6EECF244321}">
                  <p14:modId xmlns:p14="http://schemas.microsoft.com/office/powerpoint/2010/main" val="3808178278"/>
                </p:ext>
              </p:extLst>
            </p:nvPr>
          </p:nvGraphicFramePr>
          <p:xfrm>
            <a:off x="7037681" y="3029111"/>
            <a:ext cx="182880" cy="182880"/>
          </p:xfrm>
          <a:graphic>
            <a:graphicData uri="http://schemas.openxmlformats.org/presentationml/2006/ole">
              <mc:AlternateContent xmlns:mc="http://schemas.openxmlformats.org/markup-compatibility/2006">
                <mc:Choice xmlns:v="urn:schemas-microsoft-com:vml" Requires="v">
                  <p:oleObj spid="_x0000_s15786" name="Equation" r:id="rId16" imgW="114300" imgH="127000" progId="Equation.DSMT4">
                    <p:embed/>
                  </p:oleObj>
                </mc:Choice>
                <mc:Fallback>
                  <p:oleObj name="Equation" r:id="rId16" imgW="114300" imgH="127000" progId="Equation.DSMT4">
                    <p:embed/>
                    <p:pic>
                      <p:nvPicPr>
                        <p:cNvPr id="48" name="Object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37681" y="3029111"/>
                          <a:ext cx="182880" cy="182880"/>
                        </a:xfrm>
                        <a:prstGeom prst="rect">
                          <a:avLst/>
                        </a:prstGeom>
                        <a:noFill/>
                        <a:ln>
                          <a:noFill/>
                        </a:ln>
                        <a:effectLst/>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4144180386"/>
                </p:ext>
              </p:extLst>
            </p:nvPr>
          </p:nvGraphicFramePr>
          <p:xfrm>
            <a:off x="8434681" y="3029111"/>
            <a:ext cx="182880" cy="182880"/>
          </p:xfrm>
          <a:graphic>
            <a:graphicData uri="http://schemas.openxmlformats.org/presentationml/2006/ole">
              <mc:AlternateContent xmlns:mc="http://schemas.openxmlformats.org/markup-compatibility/2006">
                <mc:Choice xmlns:v="urn:schemas-microsoft-com:vml" Requires="v">
                  <p:oleObj spid="_x0000_s15787" name="Equation" r:id="rId17" imgW="114300" imgH="127000" progId="Equation.DSMT4">
                    <p:embed/>
                  </p:oleObj>
                </mc:Choice>
                <mc:Fallback>
                  <p:oleObj name="Equation" r:id="rId17" imgW="114300" imgH="127000" progId="Equation.DSMT4">
                    <p:embed/>
                    <p:pic>
                      <p:nvPicPr>
                        <p:cNvPr id="49" name="Object 4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34681" y="3029111"/>
                          <a:ext cx="182880" cy="182880"/>
                        </a:xfrm>
                        <a:prstGeom prst="rect">
                          <a:avLst/>
                        </a:prstGeom>
                        <a:noFill/>
                        <a:ln>
                          <a:noFill/>
                        </a:ln>
                        <a:effectLst/>
                      </p:spPr>
                    </p:pic>
                  </p:oleObj>
                </mc:Fallback>
              </mc:AlternateContent>
            </a:graphicData>
          </a:graphic>
        </p:graphicFrame>
        <p:graphicFrame>
          <p:nvGraphicFramePr>
            <p:cNvPr id="50" name="Object 6"/>
            <p:cNvGraphicFramePr>
              <a:graphicFrameLocks noChangeAspect="1"/>
            </p:cNvGraphicFramePr>
            <p:nvPr>
              <p:extLst>
                <p:ext uri="{D42A27DB-BD31-4B8C-83A1-F6EECF244321}">
                  <p14:modId xmlns:p14="http://schemas.microsoft.com/office/powerpoint/2010/main" val="1667849944"/>
                </p:ext>
              </p:extLst>
            </p:nvPr>
          </p:nvGraphicFramePr>
          <p:xfrm>
            <a:off x="7711728" y="3930341"/>
            <a:ext cx="730250" cy="366713"/>
          </p:xfrm>
          <a:graphic>
            <a:graphicData uri="http://schemas.openxmlformats.org/presentationml/2006/ole">
              <mc:AlternateContent xmlns:mc="http://schemas.openxmlformats.org/markup-compatibility/2006">
                <mc:Choice xmlns:v="urn:schemas-microsoft-com:vml" Requires="v">
                  <p:oleObj spid="_x0000_s15788" name="Equation" r:id="rId18" imgW="406400" imgH="203200" progId="Equation.DSMT4">
                    <p:embed/>
                  </p:oleObj>
                </mc:Choice>
                <mc:Fallback>
                  <p:oleObj name="Equation" r:id="rId18" imgW="406400" imgH="203200" progId="Equation.DSMT4">
                    <p:embed/>
                    <p:pic>
                      <p:nvPicPr>
                        <p:cNvPr id="50" name="Object 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711728" y="3930341"/>
                          <a:ext cx="73025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1" name="Object 7"/>
            <p:cNvGraphicFramePr>
              <a:graphicFrameLocks noChangeAspect="1"/>
            </p:cNvGraphicFramePr>
            <p:nvPr>
              <p:extLst>
                <p:ext uri="{D42A27DB-BD31-4B8C-83A1-F6EECF244321}">
                  <p14:modId xmlns:p14="http://schemas.microsoft.com/office/powerpoint/2010/main" val="429594340"/>
                </p:ext>
              </p:extLst>
            </p:nvPr>
          </p:nvGraphicFramePr>
          <p:xfrm>
            <a:off x="8680103" y="3039754"/>
            <a:ext cx="750888" cy="366712"/>
          </p:xfrm>
          <a:graphic>
            <a:graphicData uri="http://schemas.openxmlformats.org/presentationml/2006/ole">
              <mc:AlternateContent xmlns:mc="http://schemas.openxmlformats.org/markup-compatibility/2006">
                <mc:Choice xmlns:v="urn:schemas-microsoft-com:vml" Requires="v">
                  <p:oleObj spid="_x0000_s15789" name="Equation" r:id="rId20" imgW="419100" imgH="203200" progId="Equation.DSMT4">
                    <p:embed/>
                  </p:oleObj>
                </mc:Choice>
                <mc:Fallback>
                  <p:oleObj name="Equation" r:id="rId20" imgW="419100" imgH="203200" progId="Equation.DSMT4">
                    <p:embed/>
                    <p:pic>
                      <p:nvPicPr>
                        <p:cNvPr id="51" name="Object 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680103" y="3039754"/>
                          <a:ext cx="75088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36" name="TextBox 35">
            <a:extLst>
              <a:ext uri="{FF2B5EF4-FFF2-40B4-BE49-F238E27FC236}">
                <a16:creationId xmlns:a16="http://schemas.microsoft.com/office/drawing/2014/main" id="{C608E37D-52DB-FA43-9EE1-1C7C047BDBAF}"/>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26.)</a:t>
            </a:r>
          </a:p>
        </p:txBody>
      </p:sp>
    </p:spTree>
    <p:extLst>
      <p:ext uri="{BB962C8B-B14F-4D97-AF65-F5344CB8AC3E}">
        <p14:creationId xmlns:p14="http://schemas.microsoft.com/office/powerpoint/2010/main" val="315128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information</a:t>
            </a:r>
          </a:p>
        </p:txBody>
      </p:sp>
      <p:sp>
        <p:nvSpPr>
          <p:cNvPr id="5" name="Content Placeholder 4"/>
          <p:cNvSpPr>
            <a:spLocks noGrp="1"/>
          </p:cNvSpPr>
          <p:nvPr>
            <p:ph idx="1"/>
          </p:nvPr>
        </p:nvSpPr>
        <p:spPr>
          <a:xfrm>
            <a:off x="168442" y="1310253"/>
            <a:ext cx="8807115" cy="5127978"/>
          </a:xfrm>
        </p:spPr>
        <p:txBody>
          <a:bodyPr>
            <a:normAutofit fontScale="85000" lnSpcReduction="10000"/>
          </a:bodyPr>
          <a:lstStyle/>
          <a:p>
            <a:pPr marL="0" indent="0">
              <a:buNone/>
            </a:pPr>
            <a:r>
              <a:rPr lang="en-US" dirty="0">
                <a:sym typeface="Wingdings"/>
              </a:rPr>
              <a:t>Last rotational motion quiz is xxx on angular momentum</a:t>
            </a:r>
          </a:p>
          <a:p>
            <a:pPr marL="346075" indent="0">
              <a:buNone/>
            </a:pPr>
            <a:r>
              <a:rPr lang="en-US" sz="2400" dirty="0">
                <a:sym typeface="Wingdings"/>
              </a:rPr>
              <a:t>You will definitely see some version of the merry-go-round problem. Be able to:</a:t>
            </a:r>
          </a:p>
          <a:p>
            <a:pPr marL="754063" lvl="2" indent="-215900"/>
            <a:r>
              <a:rPr lang="en-US" sz="2100" dirty="0">
                <a:sym typeface="Wingdings"/>
              </a:rPr>
              <a:t>apply concepts of conservation of angular momentum for a MGR with things moving on its surface (e.g. kids moving from outside in or inside out, or jumping on); </a:t>
            </a:r>
          </a:p>
          <a:p>
            <a:pPr marL="754063" lvl="2" indent="-215900"/>
            <a:r>
              <a:rPr lang="en-US" sz="2100" dirty="0">
                <a:sym typeface="Wingdings"/>
              </a:rPr>
              <a:t>Turn a translational momentum vector into a rotational momentum vector (r x p);</a:t>
            </a:r>
          </a:p>
          <a:p>
            <a:pPr marL="754063" lvl="2" indent="-215900"/>
            <a:r>
              <a:rPr lang="en-US" sz="2100" dirty="0">
                <a:sym typeface="Wingdings"/>
              </a:rPr>
              <a:t>Understand what would cause a change in angular momentum (impulse due to torque);</a:t>
            </a:r>
          </a:p>
          <a:p>
            <a:pPr marL="754063" lvl="2" indent="-215900"/>
            <a:r>
              <a:rPr lang="en-US" sz="2100" dirty="0">
                <a:sym typeface="Wingdings"/>
              </a:rPr>
              <a:t>Understand whether momentum, angular momentum and/or energy are conserved;</a:t>
            </a:r>
          </a:p>
          <a:p>
            <a:pPr marL="1030288" lvl="1" indent="-276225"/>
            <a:r>
              <a:rPr lang="en-US" sz="2100" dirty="0">
                <a:sym typeface="Wingdings"/>
              </a:rPr>
              <a:t>There is also a good chance you will see some version of the </a:t>
            </a:r>
            <a:r>
              <a:rPr lang="en-US" sz="2100" dirty="0" err="1">
                <a:sym typeface="Wingdings"/>
              </a:rPr>
              <a:t>meterstick</a:t>
            </a:r>
            <a:r>
              <a:rPr lang="en-US" sz="2100" dirty="0">
                <a:sym typeface="Wingdings"/>
              </a:rPr>
              <a:t>/puck problem (today’s) </a:t>
            </a:r>
            <a:r>
              <a:rPr lang="mr-IN" sz="2100" dirty="0">
                <a:sym typeface="Wingdings"/>
              </a:rPr>
              <a:t>–</a:t>
            </a:r>
            <a:r>
              <a:rPr lang="en-US" sz="2100" dirty="0">
                <a:sym typeface="Wingdings"/>
              </a:rPr>
              <a:t> be able to tell whether energy, momentum, and angular momentum are conserved for either situation (pinned or not).</a:t>
            </a:r>
          </a:p>
          <a:p>
            <a:pPr marL="0" indent="0">
              <a:buNone/>
            </a:pPr>
            <a:r>
              <a:rPr lang="en-US" dirty="0">
                <a:sym typeface="Wingdings"/>
              </a:rPr>
              <a:t>After the quiz, we’ll tie up some loose ends with angular momentum (fun examples - and The Wheel, pulsars, etc.) and start talking about the unit test + goalless problem for next week’s Block Day</a:t>
            </a:r>
          </a:p>
          <a:p>
            <a:pPr lvl="1"/>
            <a:r>
              <a:rPr lang="en-US" sz="2100" dirty="0">
                <a:sym typeface="Wingdings"/>
              </a:rPr>
              <a:t>Goalless problem guidelines are posted, but we’ll talk more Friday and I’ll have a couple of practice ones for you</a:t>
            </a:r>
          </a:p>
        </p:txBody>
      </p:sp>
      <p:sp>
        <p:nvSpPr>
          <p:cNvPr id="6" name="TextBox 5">
            <a:extLst>
              <a:ext uri="{FF2B5EF4-FFF2-40B4-BE49-F238E27FC236}">
                <a16:creationId xmlns:a16="http://schemas.microsoft.com/office/drawing/2014/main" id="{8C259A49-261F-3845-AC1D-F523E3B47463}"/>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spTree>
    <p:extLst>
      <p:ext uri="{BB962C8B-B14F-4D97-AF65-F5344CB8AC3E}">
        <p14:creationId xmlns:p14="http://schemas.microsoft.com/office/powerpoint/2010/main" val="4073617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28.)</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33" name="Text Box 56"/>
          <p:cNvSpPr txBox="1">
            <a:spLocks/>
          </p:cNvSpPr>
          <p:nvPr/>
        </p:nvSpPr>
        <p:spPr bwMode="auto">
          <a:xfrm>
            <a:off x="312103" y="3629523"/>
            <a:ext cx="5328523"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This is the </a:t>
            </a:r>
            <a:r>
              <a:rPr lang="en-US" sz="2000" dirty="0">
                <a:solidFill>
                  <a:srgbClr val="0000FF"/>
                </a:solidFill>
                <a:latin typeface="Times New Roman"/>
                <a:cs typeface="Times New Roman"/>
              </a:rPr>
              <a:t>rotational analogue </a:t>
            </a:r>
            <a:r>
              <a:rPr lang="en-US" sz="2000" dirty="0">
                <a:latin typeface="Times New Roman"/>
                <a:cs typeface="Times New Roman"/>
              </a:rPr>
              <a:t>to the problem shown to the right: A mass </a:t>
            </a:r>
            <a:r>
              <a:rPr lang="en-US" sz="2000" i="1" dirty="0">
                <a:solidFill>
                  <a:srgbClr val="FF0000"/>
                </a:solidFill>
                <a:latin typeface="Times New Roman"/>
                <a:cs typeface="Times New Roman"/>
              </a:rPr>
              <a:t>m</a:t>
            </a:r>
            <a:r>
              <a:rPr lang="en-US" sz="2000" i="1" dirty="0">
                <a:latin typeface="Times New Roman"/>
                <a:cs typeface="Times New Roman"/>
              </a:rPr>
              <a:t> </a:t>
            </a:r>
            <a:r>
              <a:rPr lang="en-US" sz="2000" dirty="0">
                <a:latin typeface="Times New Roman"/>
                <a:cs typeface="Times New Roman"/>
              </a:rPr>
              <a:t>sitting at the top of a curved incline of radius </a:t>
            </a:r>
            <a:r>
              <a:rPr lang="en-US" sz="2000" i="1" dirty="0">
                <a:solidFill>
                  <a:srgbClr val="FF0000"/>
                </a:solidFill>
                <a:latin typeface="Times New Roman"/>
                <a:cs typeface="Times New Roman"/>
              </a:rPr>
              <a:t>R</a:t>
            </a:r>
            <a:r>
              <a:rPr lang="en-US" sz="2000" i="1" dirty="0">
                <a:latin typeface="Times New Roman"/>
                <a:cs typeface="Times New Roman"/>
              </a:rPr>
              <a:t> </a:t>
            </a:r>
            <a:r>
              <a:rPr lang="en-US" sz="2000" dirty="0">
                <a:latin typeface="Times New Roman"/>
                <a:cs typeface="Times New Roman"/>
              </a:rPr>
              <a:t>slides down the incline, </a:t>
            </a:r>
          </a:p>
        </p:txBody>
      </p:sp>
      <p:sp>
        <p:nvSpPr>
          <p:cNvPr id="6" name="Text Box 56"/>
          <p:cNvSpPr txBox="1">
            <a:spLocks/>
          </p:cNvSpPr>
          <p:nvPr/>
        </p:nvSpPr>
        <p:spPr bwMode="auto">
          <a:xfrm>
            <a:off x="312103" y="354141"/>
            <a:ext cx="5328523"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10: </a:t>
            </a:r>
            <a:r>
              <a:rPr lang="en-US" sz="2000" dirty="0">
                <a:latin typeface="Times New Roman"/>
                <a:cs typeface="Times New Roman"/>
              </a:rPr>
              <a:t>A mass </a:t>
            </a:r>
            <a:r>
              <a:rPr lang="en-US" sz="2000" i="1" dirty="0">
                <a:solidFill>
                  <a:srgbClr val="FF0000"/>
                </a:solidFill>
                <a:latin typeface="Times New Roman"/>
                <a:cs typeface="Times New Roman"/>
              </a:rPr>
              <a:t>m</a:t>
            </a:r>
            <a:r>
              <a:rPr lang="en-US" sz="2000" dirty="0">
                <a:latin typeface="Times New Roman"/>
                <a:cs typeface="Times New Roman"/>
              </a:rPr>
              <a:t> sits at the top of a </a:t>
            </a:r>
            <a:r>
              <a:rPr lang="en-US" sz="2000" dirty="0">
                <a:solidFill>
                  <a:srgbClr val="0000FF"/>
                </a:solidFill>
                <a:latin typeface="Times New Roman"/>
                <a:cs typeface="Times New Roman"/>
              </a:rPr>
              <a:t>curved, frictionless incline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i="1" dirty="0">
                <a:latin typeface="Times New Roman"/>
                <a:cs typeface="Times New Roman"/>
              </a:rPr>
              <a:t>.</a:t>
            </a:r>
            <a:r>
              <a:rPr lang="en-US" sz="2000" dirty="0">
                <a:latin typeface="Times New Roman"/>
                <a:cs typeface="Times New Roman"/>
              </a:rPr>
              <a:t>  It slides down the incline and executes a </a:t>
            </a:r>
            <a:r>
              <a:rPr lang="en-US" sz="2000" dirty="0">
                <a:solidFill>
                  <a:srgbClr val="0000FF"/>
                </a:solidFill>
                <a:latin typeface="Times New Roman"/>
                <a:cs typeface="Times New Roman"/>
              </a:rPr>
              <a:t>perfectly inelastic collision </a:t>
            </a:r>
            <a:r>
              <a:rPr lang="en-US" sz="2000" dirty="0">
                <a:latin typeface="Times New Roman"/>
                <a:cs typeface="Times New Roman"/>
              </a:rPr>
              <a:t>with the end of a </a:t>
            </a:r>
            <a:r>
              <a:rPr lang="en-US" sz="2000" dirty="0">
                <a:solidFill>
                  <a:srgbClr val="0000FF"/>
                </a:solidFill>
                <a:latin typeface="Times New Roman"/>
                <a:cs typeface="Times New Roman"/>
              </a:rPr>
              <a:t>pinned rod</a:t>
            </a:r>
            <a:r>
              <a:rPr lang="en-US" sz="2000" dirty="0">
                <a:latin typeface="Times New Roman"/>
                <a:cs typeface="Times New Roman"/>
              </a:rPr>
              <a:t> of mass</a:t>
            </a:r>
            <a:r>
              <a:rPr lang="en-US" sz="2000" i="1" dirty="0">
                <a:solidFill>
                  <a:srgbClr val="FF0000"/>
                </a:solidFill>
                <a:latin typeface="Times New Roman"/>
                <a:cs typeface="Times New Roman"/>
              </a:rPr>
              <a:t> 5m</a:t>
            </a:r>
            <a:r>
              <a:rPr lang="en-US" sz="2000" dirty="0">
                <a:latin typeface="Times New Roman"/>
                <a:cs typeface="Times New Roman"/>
              </a:rPr>
              <a:t> and length </a:t>
            </a:r>
            <a:r>
              <a:rPr lang="en-US" sz="2000" i="1" dirty="0">
                <a:solidFill>
                  <a:srgbClr val="FF0000"/>
                </a:solidFill>
                <a:latin typeface="Times New Roman"/>
                <a:cs typeface="Times New Roman"/>
              </a:rPr>
              <a:t>d</a:t>
            </a:r>
            <a:r>
              <a:rPr lang="en-US" sz="2000" i="1" dirty="0">
                <a:latin typeface="Times New Roman"/>
                <a:cs typeface="Times New Roman"/>
              </a:rPr>
              <a:t>.</a:t>
            </a:r>
            <a:r>
              <a:rPr lang="en-US" sz="2000" dirty="0">
                <a:latin typeface="Times New Roman"/>
                <a:cs typeface="Times New Roman"/>
              </a:rPr>
              <a:t>  The two rotate up to some angle    before coming to rest.  If </a:t>
            </a:r>
            <a:r>
              <a:rPr lang="en-US" sz="2000" i="1" dirty="0">
                <a:solidFill>
                  <a:srgbClr val="FF0000"/>
                </a:solidFill>
                <a:latin typeface="Times New Roman"/>
                <a:cs typeface="Times New Roman"/>
              </a:rPr>
              <a:t>R = .4d</a:t>
            </a:r>
            <a:r>
              <a:rPr lang="en-US" sz="2000" i="1" dirty="0">
                <a:latin typeface="Times New Roman"/>
                <a:cs typeface="Times New Roman"/>
              </a:rPr>
              <a:t>, </a:t>
            </a:r>
            <a:r>
              <a:rPr lang="en-US" sz="2000" dirty="0">
                <a:solidFill>
                  <a:srgbClr val="0000FF"/>
                </a:solidFill>
                <a:latin typeface="Times New Roman"/>
                <a:cs typeface="Times New Roman"/>
              </a:rPr>
              <a:t>derive an expression </a:t>
            </a:r>
            <a:r>
              <a:rPr lang="en-US" sz="2000" dirty="0">
                <a:latin typeface="Times New Roman"/>
                <a:cs typeface="Times New Roman"/>
              </a:rPr>
              <a:t>for    .  You know:</a:t>
            </a:r>
          </a:p>
        </p:txBody>
      </p:sp>
      <p:graphicFrame>
        <p:nvGraphicFramePr>
          <p:cNvPr id="31" name="Object 2"/>
          <p:cNvGraphicFramePr>
            <a:graphicFrameLocks noChangeAspect="1"/>
          </p:cNvGraphicFramePr>
          <p:nvPr/>
        </p:nvGraphicFramePr>
        <p:xfrm>
          <a:off x="5147447" y="1761123"/>
          <a:ext cx="212668" cy="295274"/>
        </p:xfrm>
        <a:graphic>
          <a:graphicData uri="http://schemas.openxmlformats.org/presentationml/2006/ole">
            <mc:AlternateContent xmlns:mc="http://schemas.openxmlformats.org/markup-compatibility/2006">
              <mc:Choice xmlns:v="urn:schemas-microsoft-com:vml" Requires="v">
                <p:oleObj spid="_x0000_s25880" name="Equation" r:id="rId4" imgW="127000" imgH="177800" progId="Equation.DSMT4">
                  <p:embed/>
                </p:oleObj>
              </mc:Choice>
              <mc:Fallback>
                <p:oleObj name="Equation" r:id="rId4" imgW="127000" imgH="177800" progId="Equation.DSMT4">
                  <p:embed/>
                  <p:pic>
                    <p:nvPicPr>
                      <p:cNvPr id="31" name="Object 2"/>
                      <p:cNvPicPr>
                        <a:picLocks noChangeAspect="1" noChangeArrowheads="1"/>
                      </p:cNvPicPr>
                      <p:nvPr/>
                    </p:nvPicPr>
                    <p:blipFill>
                      <a:blip r:embed="rId5"/>
                      <a:srcRect/>
                      <a:stretch>
                        <a:fillRect/>
                      </a:stretch>
                    </p:blipFill>
                    <p:spPr bwMode="auto">
                      <a:xfrm>
                        <a:off x="5147447" y="1761123"/>
                        <a:ext cx="212668" cy="295274"/>
                      </a:xfrm>
                      <a:prstGeom prst="rect">
                        <a:avLst/>
                      </a:prstGeom>
                      <a:noFill/>
                      <a:ln>
                        <a:noFill/>
                      </a:ln>
                      <a:effectLst/>
                    </p:spPr>
                  </p:pic>
                </p:oleObj>
              </mc:Fallback>
            </mc:AlternateContent>
          </a:graphicData>
        </a:graphic>
      </p:graphicFrame>
      <p:graphicFrame>
        <p:nvGraphicFramePr>
          <p:cNvPr id="34" name="Object 2"/>
          <p:cNvGraphicFramePr>
            <a:graphicFrameLocks noChangeAspect="1"/>
          </p:cNvGraphicFramePr>
          <p:nvPr/>
        </p:nvGraphicFramePr>
        <p:xfrm>
          <a:off x="1896247" y="2366963"/>
          <a:ext cx="212668" cy="295274"/>
        </p:xfrm>
        <a:graphic>
          <a:graphicData uri="http://schemas.openxmlformats.org/presentationml/2006/ole">
            <mc:AlternateContent xmlns:mc="http://schemas.openxmlformats.org/markup-compatibility/2006">
              <mc:Choice xmlns:v="urn:schemas-microsoft-com:vml" Requires="v">
                <p:oleObj spid="_x0000_s25881" name="Equation" r:id="rId6" imgW="127000" imgH="177800" progId="Equation.DSMT4">
                  <p:embed/>
                </p:oleObj>
              </mc:Choice>
              <mc:Fallback>
                <p:oleObj name="Equation" r:id="rId6" imgW="127000" imgH="177800" progId="Equation.DSMT4">
                  <p:embed/>
                  <p:pic>
                    <p:nvPicPr>
                      <p:cNvPr id="34" name="Object 2"/>
                      <p:cNvPicPr>
                        <a:picLocks noChangeAspect="1" noChangeArrowheads="1"/>
                      </p:cNvPicPr>
                      <p:nvPr/>
                    </p:nvPicPr>
                    <p:blipFill>
                      <a:blip r:embed="rId5"/>
                      <a:srcRect/>
                      <a:stretch>
                        <a:fillRect/>
                      </a:stretch>
                    </p:blipFill>
                    <p:spPr bwMode="auto">
                      <a:xfrm>
                        <a:off x="1896247" y="2366963"/>
                        <a:ext cx="212668" cy="295274"/>
                      </a:xfrm>
                      <a:prstGeom prst="rect">
                        <a:avLst/>
                      </a:prstGeom>
                      <a:noFill/>
                      <a:ln>
                        <a:noFill/>
                      </a:ln>
                      <a:effectLst/>
                    </p:spPr>
                  </p:pic>
                </p:oleObj>
              </mc:Fallback>
            </mc:AlternateContent>
          </a:graphicData>
        </a:graphic>
      </p:graphicFrame>
      <p:graphicFrame>
        <p:nvGraphicFramePr>
          <p:cNvPr id="35" name="Object 2"/>
          <p:cNvGraphicFramePr>
            <a:graphicFrameLocks noChangeAspect="1"/>
          </p:cNvGraphicFramePr>
          <p:nvPr/>
        </p:nvGraphicFramePr>
        <p:xfrm>
          <a:off x="1377950" y="2665413"/>
          <a:ext cx="3097213" cy="649287"/>
        </p:xfrm>
        <a:graphic>
          <a:graphicData uri="http://schemas.openxmlformats.org/presentationml/2006/ole">
            <mc:AlternateContent xmlns:mc="http://schemas.openxmlformats.org/markup-compatibility/2006">
              <mc:Choice xmlns:v="urn:schemas-microsoft-com:vml" Requires="v">
                <p:oleObj spid="_x0000_s25882" name="Equation" r:id="rId7" imgW="1879600" imgH="393700" progId="Equation.DSMT4">
                  <p:embed/>
                </p:oleObj>
              </mc:Choice>
              <mc:Fallback>
                <p:oleObj name="Equation" r:id="rId7" imgW="1879600" imgH="393700" progId="Equation.DSMT4">
                  <p:embed/>
                  <p:pic>
                    <p:nvPicPr>
                      <p:cNvPr id="35" name="Object 2"/>
                      <p:cNvPicPr>
                        <a:picLocks noChangeAspect="1" noChangeArrowheads="1"/>
                      </p:cNvPicPr>
                      <p:nvPr/>
                    </p:nvPicPr>
                    <p:blipFill>
                      <a:blip r:embed="rId8"/>
                      <a:srcRect/>
                      <a:stretch>
                        <a:fillRect/>
                      </a:stretch>
                    </p:blipFill>
                    <p:spPr bwMode="auto">
                      <a:xfrm>
                        <a:off x="1377950" y="2665413"/>
                        <a:ext cx="3097213" cy="649287"/>
                      </a:xfrm>
                      <a:prstGeom prst="rect">
                        <a:avLst/>
                      </a:prstGeom>
                      <a:noFill/>
                      <a:ln>
                        <a:noFill/>
                      </a:ln>
                      <a:effectLst/>
                    </p:spPr>
                  </p:pic>
                </p:oleObj>
              </mc:Fallback>
            </mc:AlternateContent>
          </a:graphicData>
        </a:graphic>
      </p:graphicFrame>
      <p:sp>
        <p:nvSpPr>
          <p:cNvPr id="20" name="Rectangle 19"/>
          <p:cNvSpPr/>
          <p:nvPr/>
        </p:nvSpPr>
        <p:spPr>
          <a:xfrm rot="2602829">
            <a:off x="68061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70249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6073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c 12"/>
          <p:cNvSpPr/>
          <p:nvPr/>
        </p:nvSpPr>
        <p:spPr>
          <a:xfrm>
            <a:off x="51181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 name="Object 2"/>
          <p:cNvGraphicFramePr>
            <a:graphicFrameLocks noChangeAspect="1"/>
          </p:cNvGraphicFramePr>
          <p:nvPr/>
        </p:nvGraphicFramePr>
        <p:xfrm>
          <a:off x="7613650" y="155466"/>
          <a:ext cx="79375" cy="102769"/>
        </p:xfrm>
        <a:graphic>
          <a:graphicData uri="http://schemas.openxmlformats.org/presentationml/2006/ole">
            <mc:AlternateContent xmlns:mc="http://schemas.openxmlformats.org/markup-compatibility/2006">
              <mc:Choice xmlns:v="urn:schemas-microsoft-com:vml" Requires="v">
                <p:oleObj spid="_x0000_s25883" name="Equation" r:id="rId9" imgW="88900" imgH="114300" progId="Equation.DSMT4">
                  <p:embed/>
                </p:oleObj>
              </mc:Choice>
              <mc:Fallback>
                <p:oleObj name="Equation" r:id="rId9" imgW="88900" imgH="114300" progId="Equation.DSMT4">
                  <p:embed/>
                  <p:pic>
                    <p:nvPicPr>
                      <p:cNvPr id="17" name="Object 2"/>
                      <p:cNvPicPr>
                        <a:picLocks noChangeAspect="1" noChangeArrowheads="1"/>
                      </p:cNvPicPr>
                      <p:nvPr/>
                    </p:nvPicPr>
                    <p:blipFill>
                      <a:blip r:embed="rId10"/>
                      <a:srcRect/>
                      <a:stretch>
                        <a:fillRect/>
                      </a:stretch>
                    </p:blipFill>
                    <p:spPr bwMode="auto">
                      <a:xfrm>
                        <a:off x="7613650" y="155466"/>
                        <a:ext cx="79375" cy="102769"/>
                      </a:xfrm>
                      <a:prstGeom prst="rect">
                        <a:avLst/>
                      </a:prstGeom>
                      <a:noFill/>
                      <a:ln>
                        <a:noFill/>
                      </a:ln>
                      <a:effectLst/>
                    </p:spPr>
                  </p:pic>
                </p:oleObj>
              </mc:Fallback>
            </mc:AlternateContent>
          </a:graphicData>
        </a:graphic>
      </p:graphicFrame>
      <p:sp>
        <p:nvSpPr>
          <p:cNvPr id="23" name="Rectangle 22"/>
          <p:cNvSpPr/>
          <p:nvPr/>
        </p:nvSpPr>
        <p:spPr>
          <a:xfrm rot="16200000">
            <a:off x="87049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
          <p:cNvGraphicFramePr>
            <a:graphicFrameLocks noChangeAspect="1"/>
          </p:cNvGraphicFramePr>
          <p:nvPr/>
        </p:nvGraphicFramePr>
        <p:xfrm>
          <a:off x="8460516" y="1269425"/>
          <a:ext cx="250825" cy="190500"/>
        </p:xfrm>
        <a:graphic>
          <a:graphicData uri="http://schemas.openxmlformats.org/presentationml/2006/ole">
            <mc:AlternateContent xmlns:mc="http://schemas.openxmlformats.org/markup-compatibility/2006">
              <mc:Choice xmlns:v="urn:schemas-microsoft-com:vml" Requires="v">
                <p:oleObj spid="_x0000_s25884" name="Equation" r:id="rId11" imgW="165100" imgH="127000" progId="Equation.DSMT4">
                  <p:embed/>
                </p:oleObj>
              </mc:Choice>
              <mc:Fallback>
                <p:oleObj name="Equation" r:id="rId11" imgW="165100" imgH="127000" progId="Equation.DSMT4">
                  <p:embed/>
                  <p:pic>
                    <p:nvPicPr>
                      <p:cNvPr id="27" name="Object 2"/>
                      <p:cNvPicPr>
                        <a:picLocks noChangeAspect="1" noChangeArrowheads="1"/>
                      </p:cNvPicPr>
                      <p:nvPr/>
                    </p:nvPicPr>
                    <p:blipFill>
                      <a:blip r:embed="rId12"/>
                      <a:srcRect/>
                      <a:stretch>
                        <a:fillRect/>
                      </a:stretch>
                    </p:blipFill>
                    <p:spPr bwMode="auto">
                      <a:xfrm>
                        <a:off x="8460516" y="1269425"/>
                        <a:ext cx="250825" cy="190500"/>
                      </a:xfrm>
                      <a:prstGeom prst="rect">
                        <a:avLst/>
                      </a:prstGeom>
                      <a:noFill/>
                      <a:ln>
                        <a:noFill/>
                      </a:ln>
                      <a:effectLst/>
                    </p:spPr>
                  </p:pic>
                </p:oleObj>
              </mc:Fallback>
            </mc:AlternateContent>
          </a:graphicData>
        </a:graphic>
      </p:graphicFrame>
      <p:graphicFrame>
        <p:nvGraphicFramePr>
          <p:cNvPr id="28" name="Object 2"/>
          <p:cNvGraphicFramePr>
            <a:graphicFrameLocks noChangeAspect="1"/>
          </p:cNvGraphicFramePr>
          <p:nvPr/>
        </p:nvGraphicFramePr>
        <p:xfrm>
          <a:off x="6586538" y="777875"/>
          <a:ext cx="192087" cy="247650"/>
        </p:xfrm>
        <a:graphic>
          <a:graphicData uri="http://schemas.openxmlformats.org/presentationml/2006/ole">
            <mc:AlternateContent xmlns:mc="http://schemas.openxmlformats.org/markup-compatibility/2006">
              <mc:Choice xmlns:v="urn:schemas-microsoft-com:vml" Requires="v">
                <p:oleObj spid="_x0000_s25885" name="Equation" r:id="rId13" imgW="127000" imgH="165100" progId="Equation.DSMT4">
                  <p:embed/>
                </p:oleObj>
              </mc:Choice>
              <mc:Fallback>
                <p:oleObj name="Equation" r:id="rId13" imgW="127000" imgH="165100" progId="Equation.DSMT4">
                  <p:embed/>
                  <p:pic>
                    <p:nvPicPr>
                      <p:cNvPr id="28" name="Object 2"/>
                      <p:cNvPicPr>
                        <a:picLocks noChangeAspect="1" noChangeArrowheads="1"/>
                      </p:cNvPicPr>
                      <p:nvPr/>
                    </p:nvPicPr>
                    <p:blipFill>
                      <a:blip r:embed="rId14"/>
                      <a:srcRect/>
                      <a:stretch>
                        <a:fillRect/>
                      </a:stretch>
                    </p:blipFill>
                    <p:spPr bwMode="auto">
                      <a:xfrm>
                        <a:off x="6586538" y="777875"/>
                        <a:ext cx="192087" cy="247650"/>
                      </a:xfrm>
                      <a:prstGeom prst="rect">
                        <a:avLst/>
                      </a:prstGeom>
                      <a:noFill/>
                      <a:ln>
                        <a:noFill/>
                      </a:ln>
                      <a:effectLst/>
                    </p:spPr>
                  </p:pic>
                </p:oleObj>
              </mc:Fallback>
            </mc:AlternateContent>
          </a:graphicData>
        </a:graphic>
      </p:graphicFrame>
      <p:graphicFrame>
        <p:nvGraphicFramePr>
          <p:cNvPr id="30" name="Object 2"/>
          <p:cNvGraphicFramePr>
            <a:graphicFrameLocks noChangeAspect="1"/>
          </p:cNvGraphicFramePr>
          <p:nvPr/>
        </p:nvGraphicFramePr>
        <p:xfrm>
          <a:off x="7337425" y="635018"/>
          <a:ext cx="192088" cy="266700"/>
        </p:xfrm>
        <a:graphic>
          <a:graphicData uri="http://schemas.openxmlformats.org/presentationml/2006/ole">
            <mc:AlternateContent xmlns:mc="http://schemas.openxmlformats.org/markup-compatibility/2006">
              <mc:Choice xmlns:v="urn:schemas-microsoft-com:vml" Requires="v">
                <p:oleObj spid="_x0000_s25886" name="Equation" r:id="rId15" imgW="127000" imgH="177800" progId="Equation.DSMT4">
                  <p:embed/>
                </p:oleObj>
              </mc:Choice>
              <mc:Fallback>
                <p:oleObj name="Equation" r:id="rId15" imgW="127000" imgH="177800" progId="Equation.DSMT4">
                  <p:embed/>
                  <p:pic>
                    <p:nvPicPr>
                      <p:cNvPr id="30" name="Object 2"/>
                      <p:cNvPicPr>
                        <a:picLocks noChangeAspect="1" noChangeArrowheads="1"/>
                      </p:cNvPicPr>
                      <p:nvPr/>
                    </p:nvPicPr>
                    <p:blipFill>
                      <a:blip r:embed="rId5"/>
                      <a:srcRect/>
                      <a:stretch>
                        <a:fillRect/>
                      </a:stretch>
                    </p:blipFill>
                    <p:spPr bwMode="auto">
                      <a:xfrm>
                        <a:off x="7337425" y="635018"/>
                        <a:ext cx="192088" cy="266700"/>
                      </a:xfrm>
                      <a:prstGeom prst="rect">
                        <a:avLst/>
                      </a:prstGeom>
                      <a:noFill/>
                      <a:ln>
                        <a:noFill/>
                      </a:ln>
                      <a:effectLst/>
                    </p:spPr>
                  </p:pic>
                </p:oleObj>
              </mc:Fallback>
            </mc:AlternateContent>
          </a:graphicData>
        </a:graphic>
      </p:graphicFrame>
      <p:sp>
        <p:nvSpPr>
          <p:cNvPr id="18" name="Freeform 17"/>
          <p:cNvSpPr/>
          <p:nvPr/>
        </p:nvSpPr>
        <p:spPr>
          <a:xfrm>
            <a:off x="73787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4" name="Object 2"/>
          <p:cNvGraphicFramePr>
            <a:graphicFrameLocks noChangeAspect="1"/>
          </p:cNvGraphicFramePr>
          <p:nvPr/>
        </p:nvGraphicFramePr>
        <p:xfrm>
          <a:off x="7227887" y="1709168"/>
          <a:ext cx="385763" cy="247650"/>
        </p:xfrm>
        <a:graphic>
          <a:graphicData uri="http://schemas.openxmlformats.org/presentationml/2006/ole">
            <mc:AlternateContent xmlns:mc="http://schemas.openxmlformats.org/markup-compatibility/2006">
              <mc:Choice xmlns:v="urn:schemas-microsoft-com:vml" Requires="v">
                <p:oleObj spid="_x0000_s25887" name="Equation" r:id="rId16" imgW="254000" imgH="165100" progId="Equation.DSMT4">
                  <p:embed/>
                </p:oleObj>
              </mc:Choice>
              <mc:Fallback>
                <p:oleObj name="Equation" r:id="rId16" imgW="254000" imgH="165100" progId="Equation.DSMT4">
                  <p:embed/>
                  <p:pic>
                    <p:nvPicPr>
                      <p:cNvPr id="24" name="Object 2"/>
                      <p:cNvPicPr>
                        <a:picLocks noChangeAspect="1" noChangeArrowheads="1"/>
                      </p:cNvPicPr>
                      <p:nvPr/>
                    </p:nvPicPr>
                    <p:blipFill>
                      <a:blip r:embed="rId17"/>
                      <a:srcRect/>
                      <a:stretch>
                        <a:fillRect/>
                      </a:stretch>
                    </p:blipFill>
                    <p:spPr bwMode="auto">
                      <a:xfrm>
                        <a:off x="7227887" y="1709168"/>
                        <a:ext cx="385763" cy="247650"/>
                      </a:xfrm>
                      <a:prstGeom prst="rect">
                        <a:avLst/>
                      </a:prstGeom>
                      <a:noFill/>
                      <a:ln>
                        <a:noFill/>
                      </a:ln>
                      <a:effectLst/>
                    </p:spPr>
                  </p:pic>
                </p:oleObj>
              </mc:Fallback>
            </mc:AlternateContent>
          </a:graphicData>
        </a:graphic>
      </p:graphicFrame>
      <p:sp>
        <p:nvSpPr>
          <p:cNvPr id="25" name="Rectangle 24"/>
          <p:cNvSpPr/>
          <p:nvPr/>
        </p:nvSpPr>
        <p:spPr>
          <a:xfrm rot="16200000">
            <a:off x="77086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13356784">
            <a:off x="60195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p:cNvSpPr/>
          <p:nvPr/>
        </p:nvSpPr>
        <p:spPr>
          <a:xfrm>
            <a:off x="6839217" y="320963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rot="16200000">
            <a:off x="8519222" y="317457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0" name="Object 2"/>
          <p:cNvGraphicFramePr>
            <a:graphicFrameLocks noChangeAspect="1"/>
          </p:cNvGraphicFramePr>
          <p:nvPr/>
        </p:nvGraphicFramePr>
        <p:xfrm>
          <a:off x="8274806" y="2990455"/>
          <a:ext cx="250825" cy="190500"/>
        </p:xfrm>
        <a:graphic>
          <a:graphicData uri="http://schemas.openxmlformats.org/presentationml/2006/ole">
            <mc:AlternateContent xmlns:mc="http://schemas.openxmlformats.org/markup-compatibility/2006">
              <mc:Choice xmlns:v="urn:schemas-microsoft-com:vml" Requires="v">
                <p:oleObj spid="_x0000_s25888" name="Equation" r:id="rId18" imgW="165100" imgH="127000" progId="Equation.DSMT4">
                  <p:embed/>
                </p:oleObj>
              </mc:Choice>
              <mc:Fallback>
                <p:oleObj name="Equation" r:id="rId18" imgW="165100" imgH="127000" progId="Equation.DSMT4">
                  <p:embed/>
                  <p:pic>
                    <p:nvPicPr>
                      <p:cNvPr id="40" name="Object 2"/>
                      <p:cNvPicPr>
                        <a:picLocks noChangeAspect="1" noChangeArrowheads="1"/>
                      </p:cNvPicPr>
                      <p:nvPr/>
                    </p:nvPicPr>
                    <p:blipFill>
                      <a:blip r:embed="rId12"/>
                      <a:srcRect/>
                      <a:stretch>
                        <a:fillRect/>
                      </a:stretch>
                    </p:blipFill>
                    <p:spPr bwMode="auto">
                      <a:xfrm>
                        <a:off x="8274806" y="2990455"/>
                        <a:ext cx="250825" cy="190500"/>
                      </a:xfrm>
                      <a:prstGeom prst="rect">
                        <a:avLst/>
                      </a:prstGeom>
                      <a:noFill/>
                      <a:ln>
                        <a:noFill/>
                      </a:ln>
                      <a:effectLst/>
                    </p:spPr>
                  </p:pic>
                </p:oleObj>
              </mc:Fallback>
            </mc:AlternateContent>
          </a:graphicData>
        </a:graphic>
      </p:graphicFrame>
      <p:sp>
        <p:nvSpPr>
          <p:cNvPr id="41" name="Rectangle 40"/>
          <p:cNvSpPr/>
          <p:nvPr/>
        </p:nvSpPr>
        <p:spPr>
          <a:xfrm rot="16200000">
            <a:off x="7522979" y="417516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Triangle 8"/>
          <p:cNvSpPr/>
          <p:nvPr/>
        </p:nvSpPr>
        <p:spPr>
          <a:xfrm>
            <a:off x="6184050" y="3763307"/>
            <a:ext cx="1257300" cy="564869"/>
          </a:xfrm>
          <a:prstGeom prst="rtTriangle">
            <a:avLst/>
          </a:prstGeom>
          <a:solidFill>
            <a:srgbClr val="0000FF"/>
          </a:solidFill>
          <a:ln w="190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 Box 56"/>
          <p:cNvSpPr txBox="1">
            <a:spLocks/>
          </p:cNvSpPr>
          <p:nvPr/>
        </p:nvSpPr>
        <p:spPr bwMode="auto">
          <a:xfrm>
            <a:off x="309364" y="4555135"/>
            <a:ext cx="86568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executes a perfectly inelastic collision with a </a:t>
            </a:r>
            <a:r>
              <a:rPr lang="en-US" sz="2000" i="1" dirty="0">
                <a:solidFill>
                  <a:srgbClr val="FF0000"/>
                </a:solidFill>
                <a:latin typeface="Times New Roman"/>
                <a:cs typeface="Times New Roman"/>
              </a:rPr>
              <a:t>5m</a:t>
            </a:r>
            <a:r>
              <a:rPr lang="en-US" sz="2000" i="1" dirty="0">
                <a:latin typeface="Times New Roman"/>
                <a:cs typeface="Times New Roman"/>
              </a:rPr>
              <a:t> </a:t>
            </a:r>
            <a:r>
              <a:rPr lang="en-US" sz="2000" dirty="0">
                <a:latin typeface="Times New Roman"/>
                <a:cs typeface="Times New Roman"/>
              </a:rPr>
              <a:t>mass, and proceeds up a ramp.  How high up the ramp does it go?</a:t>
            </a:r>
          </a:p>
        </p:txBody>
      </p:sp>
      <p:sp>
        <p:nvSpPr>
          <p:cNvPr id="45" name="Text Box 56"/>
          <p:cNvSpPr txBox="1">
            <a:spLocks/>
          </p:cNvSpPr>
          <p:nvPr/>
        </p:nvSpPr>
        <p:spPr bwMode="auto">
          <a:xfrm>
            <a:off x="312103" y="5414876"/>
            <a:ext cx="86568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So how </a:t>
            </a:r>
            <a:r>
              <a:rPr lang="en-US" sz="2000" dirty="0">
                <a:latin typeface="Times New Roman"/>
                <a:cs typeface="Times New Roman"/>
              </a:rPr>
              <a:t>would you do </a:t>
            </a:r>
            <a:r>
              <a:rPr lang="en-US" sz="2000" i="1" dirty="0">
                <a:latin typeface="Times New Roman"/>
                <a:cs typeface="Times New Roman"/>
              </a:rPr>
              <a:t>this </a:t>
            </a:r>
            <a:r>
              <a:rPr lang="en-US" sz="2000" dirty="0">
                <a:latin typeface="Times New Roman"/>
                <a:cs typeface="Times New Roman"/>
              </a:rPr>
              <a:t>problem?</a:t>
            </a:r>
          </a:p>
        </p:txBody>
      </p:sp>
      <p:sp>
        <p:nvSpPr>
          <p:cNvPr id="46" name="Text Box 56"/>
          <p:cNvSpPr txBox="1">
            <a:spLocks/>
          </p:cNvSpPr>
          <p:nvPr/>
        </p:nvSpPr>
        <p:spPr bwMode="auto">
          <a:xfrm>
            <a:off x="594241" y="5805752"/>
            <a:ext cx="8374697"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0000FF"/>
                </a:solidFill>
                <a:latin typeface="Times New Roman"/>
                <a:cs typeface="Times New Roman"/>
              </a:rPr>
              <a:t>(Energy up to the collision</a:t>
            </a:r>
            <a:r>
              <a:rPr lang="en-US" sz="1800" dirty="0">
                <a:latin typeface="Times New Roman"/>
                <a:cs typeface="Times New Roman"/>
              </a:rPr>
              <a:t>, </a:t>
            </a:r>
            <a:r>
              <a:rPr lang="en-US" sz="1800" dirty="0">
                <a:solidFill>
                  <a:srgbClr val="FF0000"/>
                </a:solidFill>
                <a:latin typeface="Times New Roman"/>
                <a:cs typeface="Times New Roman"/>
              </a:rPr>
              <a:t>momentum through the collision</a:t>
            </a:r>
            <a:r>
              <a:rPr lang="en-US" sz="1800" dirty="0">
                <a:latin typeface="Times New Roman"/>
                <a:cs typeface="Times New Roman"/>
              </a:rPr>
              <a:t>, </a:t>
            </a:r>
            <a:r>
              <a:rPr lang="en-US" sz="1800" dirty="0">
                <a:solidFill>
                  <a:srgbClr val="0000FF"/>
                </a:solidFill>
                <a:latin typeface="Times New Roman"/>
                <a:cs typeface="Times New Roman"/>
              </a:rPr>
              <a:t>energy after the collision!)</a:t>
            </a:r>
          </a:p>
        </p:txBody>
      </p:sp>
    </p:spTree>
    <p:extLst>
      <p:ext uri="{BB962C8B-B14F-4D97-AF65-F5344CB8AC3E}">
        <p14:creationId xmlns:p14="http://schemas.microsoft.com/office/powerpoint/2010/main" val="81924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dissolve">
                                      <p:cBhvr>
                                        <p:cTn id="10" dur="500"/>
                                        <p:tgtEl>
                                          <p:spTgt spid="39"/>
                                        </p:tgtEl>
                                      </p:cBhvr>
                                    </p:animEffect>
                                  </p:childTnLst>
                                </p:cTn>
                              </p:par>
                              <p:par>
                                <p:cTn id="11" presetID="9"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dissolve">
                                      <p:cBhvr>
                                        <p:cTn id="16" dur="500"/>
                                        <p:tgtEl>
                                          <p:spTgt spid="4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500"/>
                                        <p:tgtEl>
                                          <p:spTgt spid="3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dissolv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dissolv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dissolve">
                                      <p:cBhvr>
                                        <p:cTn id="3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animBg="1"/>
      <p:bldP spid="39" grpId="0" animBg="1"/>
      <p:bldP spid="41" grpId="0" animBg="1"/>
      <p:bldP spid="9" grpId="0" animBg="1"/>
      <p:bldP spid="44" grpId="0"/>
      <p:bldP spid="45"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29.)</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20" name="Rectangle 19"/>
          <p:cNvSpPr/>
          <p:nvPr/>
        </p:nvSpPr>
        <p:spPr>
          <a:xfrm rot="2602829">
            <a:off x="67299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p:cNvSpPr/>
          <p:nvPr/>
        </p:nvSpPr>
        <p:spPr>
          <a:xfrm>
            <a:off x="69487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5311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rc 12"/>
          <p:cNvSpPr/>
          <p:nvPr/>
        </p:nvSpPr>
        <p:spPr>
          <a:xfrm>
            <a:off x="50419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 name="Object 2"/>
          <p:cNvGraphicFramePr>
            <a:graphicFrameLocks noChangeAspect="1"/>
          </p:cNvGraphicFramePr>
          <p:nvPr/>
        </p:nvGraphicFramePr>
        <p:xfrm>
          <a:off x="7537450" y="155466"/>
          <a:ext cx="79375" cy="102769"/>
        </p:xfrm>
        <a:graphic>
          <a:graphicData uri="http://schemas.openxmlformats.org/presentationml/2006/ole">
            <mc:AlternateContent xmlns:mc="http://schemas.openxmlformats.org/markup-compatibility/2006">
              <mc:Choice xmlns:v="urn:schemas-microsoft-com:vml" Requires="v">
                <p:oleObj spid="_x0000_s26811" name="Equation" r:id="rId4" imgW="88900" imgH="114300" progId="Equation.DSMT4">
                  <p:embed/>
                </p:oleObj>
              </mc:Choice>
              <mc:Fallback>
                <p:oleObj name="Equation" r:id="rId4" imgW="88900" imgH="114300" progId="Equation.DSMT4">
                  <p:embed/>
                  <p:pic>
                    <p:nvPicPr>
                      <p:cNvPr id="17" name="Object 2"/>
                      <p:cNvPicPr>
                        <a:picLocks noChangeAspect="1" noChangeArrowheads="1"/>
                      </p:cNvPicPr>
                      <p:nvPr/>
                    </p:nvPicPr>
                    <p:blipFill>
                      <a:blip r:embed="rId5"/>
                      <a:srcRect/>
                      <a:stretch>
                        <a:fillRect/>
                      </a:stretch>
                    </p:blipFill>
                    <p:spPr bwMode="auto">
                      <a:xfrm>
                        <a:off x="7537450" y="155466"/>
                        <a:ext cx="79375" cy="102769"/>
                      </a:xfrm>
                      <a:prstGeom prst="rect">
                        <a:avLst/>
                      </a:prstGeom>
                      <a:noFill/>
                      <a:ln>
                        <a:noFill/>
                      </a:ln>
                      <a:effectLst/>
                    </p:spPr>
                  </p:pic>
                </p:oleObj>
              </mc:Fallback>
            </mc:AlternateContent>
          </a:graphicData>
        </a:graphic>
      </p:graphicFrame>
      <p:sp>
        <p:nvSpPr>
          <p:cNvPr id="23" name="Rectangle 22"/>
          <p:cNvSpPr/>
          <p:nvPr/>
        </p:nvSpPr>
        <p:spPr>
          <a:xfrm rot="16200000">
            <a:off x="86287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
          <p:cNvGraphicFramePr>
            <a:graphicFrameLocks noChangeAspect="1"/>
          </p:cNvGraphicFramePr>
          <p:nvPr/>
        </p:nvGraphicFramePr>
        <p:xfrm>
          <a:off x="8384316" y="1269425"/>
          <a:ext cx="250825" cy="190500"/>
        </p:xfrm>
        <a:graphic>
          <a:graphicData uri="http://schemas.openxmlformats.org/presentationml/2006/ole">
            <mc:AlternateContent xmlns:mc="http://schemas.openxmlformats.org/markup-compatibility/2006">
              <mc:Choice xmlns:v="urn:schemas-microsoft-com:vml" Requires="v">
                <p:oleObj spid="_x0000_s26812" name="Equation" r:id="rId6" imgW="165100" imgH="127000" progId="Equation.DSMT4">
                  <p:embed/>
                </p:oleObj>
              </mc:Choice>
              <mc:Fallback>
                <p:oleObj name="Equation" r:id="rId6" imgW="165100" imgH="127000" progId="Equation.DSMT4">
                  <p:embed/>
                  <p:pic>
                    <p:nvPicPr>
                      <p:cNvPr id="27" name="Object 2"/>
                      <p:cNvPicPr>
                        <a:picLocks noChangeAspect="1" noChangeArrowheads="1"/>
                      </p:cNvPicPr>
                      <p:nvPr/>
                    </p:nvPicPr>
                    <p:blipFill>
                      <a:blip r:embed="rId7"/>
                      <a:srcRect/>
                      <a:stretch>
                        <a:fillRect/>
                      </a:stretch>
                    </p:blipFill>
                    <p:spPr bwMode="auto">
                      <a:xfrm>
                        <a:off x="8384316" y="1269425"/>
                        <a:ext cx="250825" cy="190500"/>
                      </a:xfrm>
                      <a:prstGeom prst="rect">
                        <a:avLst/>
                      </a:prstGeom>
                      <a:noFill/>
                      <a:ln>
                        <a:noFill/>
                      </a:ln>
                      <a:effectLst/>
                    </p:spPr>
                  </p:pic>
                </p:oleObj>
              </mc:Fallback>
            </mc:AlternateContent>
          </a:graphicData>
        </a:graphic>
      </p:graphicFrame>
      <p:graphicFrame>
        <p:nvGraphicFramePr>
          <p:cNvPr id="28" name="Object 2"/>
          <p:cNvGraphicFramePr>
            <a:graphicFrameLocks noChangeAspect="1"/>
          </p:cNvGraphicFramePr>
          <p:nvPr/>
        </p:nvGraphicFramePr>
        <p:xfrm>
          <a:off x="6510338" y="777875"/>
          <a:ext cx="192087" cy="247650"/>
        </p:xfrm>
        <a:graphic>
          <a:graphicData uri="http://schemas.openxmlformats.org/presentationml/2006/ole">
            <mc:AlternateContent xmlns:mc="http://schemas.openxmlformats.org/markup-compatibility/2006">
              <mc:Choice xmlns:v="urn:schemas-microsoft-com:vml" Requires="v">
                <p:oleObj spid="_x0000_s26813" name="Equation" r:id="rId8" imgW="127000" imgH="165100" progId="Equation.DSMT4">
                  <p:embed/>
                </p:oleObj>
              </mc:Choice>
              <mc:Fallback>
                <p:oleObj name="Equation" r:id="rId8" imgW="127000" imgH="165100" progId="Equation.DSMT4">
                  <p:embed/>
                  <p:pic>
                    <p:nvPicPr>
                      <p:cNvPr id="28" name="Object 2"/>
                      <p:cNvPicPr>
                        <a:picLocks noChangeAspect="1" noChangeArrowheads="1"/>
                      </p:cNvPicPr>
                      <p:nvPr/>
                    </p:nvPicPr>
                    <p:blipFill>
                      <a:blip r:embed="rId9"/>
                      <a:srcRect/>
                      <a:stretch>
                        <a:fillRect/>
                      </a:stretch>
                    </p:blipFill>
                    <p:spPr bwMode="auto">
                      <a:xfrm>
                        <a:off x="6510338" y="777875"/>
                        <a:ext cx="192087" cy="247650"/>
                      </a:xfrm>
                      <a:prstGeom prst="rect">
                        <a:avLst/>
                      </a:prstGeom>
                      <a:noFill/>
                      <a:ln>
                        <a:noFill/>
                      </a:ln>
                      <a:effectLst/>
                    </p:spPr>
                  </p:pic>
                </p:oleObj>
              </mc:Fallback>
            </mc:AlternateContent>
          </a:graphicData>
        </a:graphic>
      </p:graphicFrame>
      <p:graphicFrame>
        <p:nvGraphicFramePr>
          <p:cNvPr id="30" name="Object 2"/>
          <p:cNvGraphicFramePr>
            <a:graphicFrameLocks noChangeAspect="1"/>
          </p:cNvGraphicFramePr>
          <p:nvPr/>
        </p:nvGraphicFramePr>
        <p:xfrm>
          <a:off x="7261225" y="635018"/>
          <a:ext cx="192088" cy="266700"/>
        </p:xfrm>
        <a:graphic>
          <a:graphicData uri="http://schemas.openxmlformats.org/presentationml/2006/ole">
            <mc:AlternateContent xmlns:mc="http://schemas.openxmlformats.org/markup-compatibility/2006">
              <mc:Choice xmlns:v="urn:schemas-microsoft-com:vml" Requires="v">
                <p:oleObj spid="_x0000_s26814" name="Equation" r:id="rId10" imgW="127000" imgH="177800" progId="Equation.DSMT4">
                  <p:embed/>
                </p:oleObj>
              </mc:Choice>
              <mc:Fallback>
                <p:oleObj name="Equation" r:id="rId10" imgW="127000" imgH="177800" progId="Equation.DSMT4">
                  <p:embed/>
                  <p:pic>
                    <p:nvPicPr>
                      <p:cNvPr id="30" name="Object 2"/>
                      <p:cNvPicPr>
                        <a:picLocks noChangeAspect="1" noChangeArrowheads="1"/>
                      </p:cNvPicPr>
                      <p:nvPr/>
                    </p:nvPicPr>
                    <p:blipFill>
                      <a:blip r:embed="rId11"/>
                      <a:srcRect/>
                      <a:stretch>
                        <a:fillRect/>
                      </a:stretch>
                    </p:blipFill>
                    <p:spPr bwMode="auto">
                      <a:xfrm>
                        <a:off x="7261225" y="635018"/>
                        <a:ext cx="192088" cy="266700"/>
                      </a:xfrm>
                      <a:prstGeom prst="rect">
                        <a:avLst/>
                      </a:prstGeom>
                      <a:noFill/>
                      <a:ln>
                        <a:noFill/>
                      </a:ln>
                      <a:effectLst/>
                    </p:spPr>
                  </p:pic>
                </p:oleObj>
              </mc:Fallback>
            </mc:AlternateContent>
          </a:graphicData>
        </a:graphic>
      </p:graphicFrame>
      <p:sp>
        <p:nvSpPr>
          <p:cNvPr id="18" name="Freeform 17"/>
          <p:cNvSpPr/>
          <p:nvPr/>
        </p:nvSpPr>
        <p:spPr>
          <a:xfrm>
            <a:off x="73025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4" name="Object 2"/>
          <p:cNvGraphicFramePr>
            <a:graphicFrameLocks noChangeAspect="1"/>
          </p:cNvGraphicFramePr>
          <p:nvPr/>
        </p:nvGraphicFramePr>
        <p:xfrm>
          <a:off x="7151687" y="1709168"/>
          <a:ext cx="385763" cy="247650"/>
        </p:xfrm>
        <a:graphic>
          <a:graphicData uri="http://schemas.openxmlformats.org/presentationml/2006/ole">
            <mc:AlternateContent xmlns:mc="http://schemas.openxmlformats.org/markup-compatibility/2006">
              <mc:Choice xmlns:v="urn:schemas-microsoft-com:vml" Requires="v">
                <p:oleObj spid="_x0000_s26815" name="Equation" r:id="rId12" imgW="254000" imgH="165100" progId="Equation.DSMT4">
                  <p:embed/>
                </p:oleObj>
              </mc:Choice>
              <mc:Fallback>
                <p:oleObj name="Equation" r:id="rId12" imgW="254000" imgH="165100" progId="Equation.DSMT4">
                  <p:embed/>
                  <p:pic>
                    <p:nvPicPr>
                      <p:cNvPr id="24" name="Object 2"/>
                      <p:cNvPicPr>
                        <a:picLocks noChangeAspect="1" noChangeArrowheads="1"/>
                      </p:cNvPicPr>
                      <p:nvPr/>
                    </p:nvPicPr>
                    <p:blipFill>
                      <a:blip r:embed="rId13"/>
                      <a:srcRect/>
                      <a:stretch>
                        <a:fillRect/>
                      </a:stretch>
                    </p:blipFill>
                    <p:spPr bwMode="auto">
                      <a:xfrm>
                        <a:off x="7151687" y="1709168"/>
                        <a:ext cx="385763" cy="247650"/>
                      </a:xfrm>
                      <a:prstGeom prst="rect">
                        <a:avLst/>
                      </a:prstGeom>
                      <a:noFill/>
                      <a:ln>
                        <a:noFill/>
                      </a:ln>
                      <a:effectLst/>
                    </p:spPr>
                  </p:pic>
                </p:oleObj>
              </mc:Fallback>
            </mc:AlternateContent>
          </a:graphicData>
        </a:graphic>
      </p:graphicFrame>
      <p:sp>
        <p:nvSpPr>
          <p:cNvPr id="25" name="Rectangle 24"/>
          <p:cNvSpPr/>
          <p:nvPr/>
        </p:nvSpPr>
        <p:spPr>
          <a:xfrm rot="16200000">
            <a:off x="76324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13356784">
            <a:off x="59433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 Box 56"/>
          <p:cNvSpPr txBox="1">
            <a:spLocks/>
          </p:cNvSpPr>
          <p:nvPr/>
        </p:nvSpPr>
        <p:spPr bwMode="auto">
          <a:xfrm>
            <a:off x="423664" y="1199498"/>
            <a:ext cx="5050036"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How are </a:t>
            </a:r>
            <a:r>
              <a:rPr lang="en-US" sz="2000" dirty="0">
                <a:latin typeface="Times New Roman"/>
                <a:cs typeface="Times New Roman"/>
              </a:rPr>
              <a:t>the problems different as far as solving goes?  That is, why can’t we just use </a:t>
            </a:r>
            <a:r>
              <a:rPr lang="en-US" sz="2000" i="1" dirty="0">
                <a:solidFill>
                  <a:srgbClr val="0000FF"/>
                </a:solidFill>
                <a:latin typeface="Times New Roman"/>
                <a:cs typeface="Times New Roman"/>
              </a:rPr>
              <a:t>conservation of momentum </a:t>
            </a:r>
            <a:r>
              <a:rPr lang="en-US" sz="2000" dirty="0">
                <a:latin typeface="Times New Roman"/>
                <a:cs typeface="Times New Roman"/>
              </a:rPr>
              <a:t>when the two masses collide in the </a:t>
            </a:r>
            <a:r>
              <a:rPr lang="en-US" sz="2000" i="1" dirty="0">
                <a:solidFill>
                  <a:srgbClr val="0000FF"/>
                </a:solidFill>
                <a:latin typeface="Times New Roman"/>
                <a:cs typeface="Times New Roman"/>
              </a:rPr>
              <a:t>pinned beam </a:t>
            </a:r>
            <a:r>
              <a:rPr lang="en-US" sz="2000" dirty="0">
                <a:solidFill>
                  <a:srgbClr val="0000FF"/>
                </a:solidFill>
                <a:latin typeface="Times New Roman"/>
                <a:cs typeface="Times New Roman"/>
              </a:rPr>
              <a:t>problem</a:t>
            </a:r>
            <a:r>
              <a:rPr lang="en-US" sz="2000" dirty="0">
                <a:latin typeface="Times New Roman"/>
                <a:cs typeface="Times New Roman"/>
              </a:rPr>
              <a:t>?</a:t>
            </a:r>
          </a:p>
        </p:txBody>
      </p:sp>
      <p:sp>
        <p:nvSpPr>
          <p:cNvPr id="45" name="Text Box 56"/>
          <p:cNvSpPr txBox="1">
            <a:spLocks/>
          </p:cNvSpPr>
          <p:nvPr/>
        </p:nvSpPr>
        <p:spPr bwMode="auto">
          <a:xfrm>
            <a:off x="713482" y="2957808"/>
            <a:ext cx="459511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To use </a:t>
            </a:r>
            <a:r>
              <a:rPr lang="en-US" sz="2000" i="1" dirty="0">
                <a:solidFill>
                  <a:srgbClr val="0000FF"/>
                </a:solidFill>
                <a:latin typeface="Times New Roman"/>
                <a:cs typeface="Times New Roman"/>
              </a:rPr>
              <a:t>conservation of momentum</a:t>
            </a:r>
            <a:r>
              <a:rPr lang="en-US" sz="2000" dirty="0">
                <a:latin typeface="Times New Roman"/>
                <a:cs typeface="Times New Roman"/>
              </a:rPr>
              <a:t>, we</a:t>
            </a:r>
          </a:p>
        </p:txBody>
      </p:sp>
      <p:sp>
        <p:nvSpPr>
          <p:cNvPr id="47" name="Text Box 56"/>
          <p:cNvSpPr txBox="1">
            <a:spLocks/>
          </p:cNvSpPr>
          <p:nvPr/>
        </p:nvSpPr>
        <p:spPr bwMode="auto">
          <a:xfrm>
            <a:off x="708542" y="3264292"/>
            <a:ext cx="8257658"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need a system in which there are </a:t>
            </a:r>
            <a:r>
              <a:rPr lang="en-US" sz="2000" i="1" dirty="0">
                <a:solidFill>
                  <a:srgbClr val="0000FF"/>
                </a:solidFill>
                <a:latin typeface="Times New Roman"/>
                <a:cs typeface="Times New Roman"/>
              </a:rPr>
              <a:t>no external impulses</a:t>
            </a:r>
            <a:r>
              <a:rPr lang="en-US" sz="2000" dirty="0">
                <a:latin typeface="Times New Roman"/>
                <a:cs typeface="Times New Roman"/>
              </a:rPr>
              <a:t>.  The </a:t>
            </a:r>
            <a:r>
              <a:rPr lang="en-US" sz="2000" dirty="0">
                <a:solidFill>
                  <a:srgbClr val="FF0000"/>
                </a:solidFill>
                <a:latin typeface="Times New Roman"/>
                <a:cs typeface="Times New Roman"/>
              </a:rPr>
              <a:t>pin provides an </a:t>
            </a:r>
            <a:r>
              <a:rPr lang="en-US" sz="2000" i="1" dirty="0">
                <a:solidFill>
                  <a:srgbClr val="FF0000"/>
                </a:solidFill>
                <a:latin typeface="Times New Roman"/>
                <a:cs typeface="Times New Roman"/>
              </a:rPr>
              <a:t>external impulse </a:t>
            </a:r>
            <a:r>
              <a:rPr lang="en-US" sz="2000" dirty="0">
                <a:latin typeface="Times New Roman"/>
                <a:cs typeface="Times New Roman"/>
              </a:rPr>
              <a:t>(it keeps the rod from accelerating en-mass to the left through the collision), so </a:t>
            </a:r>
            <a:r>
              <a:rPr lang="en-US" sz="2000" i="1" dirty="0">
                <a:latin typeface="Times New Roman"/>
                <a:cs typeface="Times New Roman"/>
              </a:rPr>
              <a:t>conservation of momentum </a:t>
            </a:r>
            <a:r>
              <a:rPr lang="en-US" sz="2000" dirty="0">
                <a:latin typeface="Times New Roman"/>
                <a:cs typeface="Times New Roman"/>
              </a:rPr>
              <a:t>won’t work for this collision.  There </a:t>
            </a:r>
            <a:r>
              <a:rPr lang="en-US" sz="2000" i="1" dirty="0">
                <a:solidFill>
                  <a:srgbClr val="FF0000"/>
                </a:solidFill>
                <a:latin typeface="Times New Roman"/>
                <a:cs typeface="Times New Roman"/>
              </a:rPr>
              <a:t>are </a:t>
            </a:r>
            <a:r>
              <a:rPr lang="en-US" sz="2000" dirty="0">
                <a:solidFill>
                  <a:srgbClr val="FF0000"/>
                </a:solidFill>
                <a:latin typeface="Times New Roman"/>
                <a:cs typeface="Times New Roman"/>
              </a:rPr>
              <a:t>no </a:t>
            </a:r>
            <a:r>
              <a:rPr lang="en-US" sz="2000" i="1" dirty="0">
                <a:solidFill>
                  <a:srgbClr val="FF0000"/>
                </a:solidFill>
                <a:latin typeface="Times New Roman"/>
                <a:cs typeface="Times New Roman"/>
              </a:rPr>
              <a:t>external torques </a:t>
            </a:r>
            <a:r>
              <a:rPr lang="en-US" sz="2000" dirty="0">
                <a:solidFill>
                  <a:srgbClr val="0000FF"/>
                </a:solidFill>
                <a:latin typeface="Times New Roman"/>
                <a:cs typeface="Times New Roman"/>
              </a:rPr>
              <a:t>acting about the pin</a:t>
            </a:r>
            <a:r>
              <a:rPr lang="en-US" sz="2000" dirty="0">
                <a:latin typeface="Times New Roman"/>
                <a:cs typeface="Times New Roman"/>
              </a:rPr>
              <a:t>, though, so </a:t>
            </a:r>
            <a:r>
              <a:rPr lang="en-US" sz="2000" dirty="0">
                <a:solidFill>
                  <a:srgbClr val="FF0000"/>
                </a:solidFill>
                <a:latin typeface="Times New Roman"/>
                <a:cs typeface="Times New Roman"/>
              </a:rPr>
              <a:t>conservation of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momentum IS applicable</a:t>
            </a:r>
            <a:r>
              <a:rPr lang="en-US" sz="2000" dirty="0">
                <a:latin typeface="Times New Roman"/>
                <a:cs typeface="Times New Roman"/>
              </a:rPr>
              <a:t>.</a:t>
            </a:r>
          </a:p>
        </p:txBody>
      </p:sp>
      <p:graphicFrame>
        <p:nvGraphicFramePr>
          <p:cNvPr id="53" name="Object 2"/>
          <p:cNvGraphicFramePr>
            <a:graphicFrameLocks noChangeAspect="1"/>
          </p:cNvGraphicFramePr>
          <p:nvPr/>
        </p:nvGraphicFramePr>
        <p:xfrm>
          <a:off x="1543050" y="239713"/>
          <a:ext cx="3098800" cy="649287"/>
        </p:xfrm>
        <a:graphic>
          <a:graphicData uri="http://schemas.openxmlformats.org/presentationml/2006/ole">
            <mc:AlternateContent xmlns:mc="http://schemas.openxmlformats.org/markup-compatibility/2006">
              <mc:Choice xmlns:v="urn:schemas-microsoft-com:vml" Requires="v">
                <p:oleObj spid="_x0000_s26816" name="Equation" r:id="rId14" imgW="1879600" imgH="393700" progId="Equation.DSMT4">
                  <p:embed/>
                </p:oleObj>
              </mc:Choice>
              <mc:Fallback>
                <p:oleObj name="Equation" r:id="rId14" imgW="1879600" imgH="393700" progId="Equation.DSMT4">
                  <p:embed/>
                  <p:pic>
                    <p:nvPicPr>
                      <p:cNvPr id="53" name="Object 2"/>
                      <p:cNvPicPr>
                        <a:picLocks noChangeAspect="1" noChangeArrowheads="1"/>
                      </p:cNvPicPr>
                      <p:nvPr/>
                    </p:nvPicPr>
                    <p:blipFill>
                      <a:blip r:embed="rId15"/>
                      <a:srcRect/>
                      <a:stretch>
                        <a:fillRect/>
                      </a:stretch>
                    </p:blipFill>
                    <p:spPr bwMode="auto">
                      <a:xfrm>
                        <a:off x="1543050" y="239713"/>
                        <a:ext cx="3098800" cy="6492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26354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dissolve">
                                      <p:cBhvr>
                                        <p:cTn id="1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30.)</a:t>
            </a:r>
          </a:p>
        </p:txBody>
      </p:sp>
      <p:sp>
        <p:nvSpPr>
          <p:cNvPr id="11" name="Freeform 10"/>
          <p:cNvSpPr/>
          <p:nvPr/>
        </p:nvSpPr>
        <p:spPr>
          <a:xfrm>
            <a:off x="6826517" y="1906526"/>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 name="Object 2"/>
          <p:cNvGraphicFramePr>
            <a:graphicFrameLocks noChangeAspect="1"/>
          </p:cNvGraphicFramePr>
          <p:nvPr/>
        </p:nvGraphicFramePr>
        <p:xfrm>
          <a:off x="7537450" y="155466"/>
          <a:ext cx="79375" cy="102769"/>
        </p:xfrm>
        <a:graphic>
          <a:graphicData uri="http://schemas.openxmlformats.org/presentationml/2006/ole">
            <mc:AlternateContent xmlns:mc="http://schemas.openxmlformats.org/markup-compatibility/2006">
              <mc:Choice xmlns:v="urn:schemas-microsoft-com:vml" Requires="v">
                <p:oleObj spid="_x0000_s27959" name="Equation" r:id="rId4" imgW="88900" imgH="114300" progId="Equation.DSMT4">
                  <p:embed/>
                </p:oleObj>
              </mc:Choice>
              <mc:Fallback>
                <p:oleObj name="Equation" r:id="rId4" imgW="88900" imgH="114300" progId="Equation.DSMT4">
                  <p:embed/>
                  <p:pic>
                    <p:nvPicPr>
                      <p:cNvPr id="17" name="Object 2"/>
                      <p:cNvPicPr>
                        <a:picLocks noChangeAspect="1" noChangeArrowheads="1"/>
                      </p:cNvPicPr>
                      <p:nvPr/>
                    </p:nvPicPr>
                    <p:blipFill>
                      <a:blip r:embed="rId5"/>
                      <a:srcRect/>
                      <a:stretch>
                        <a:fillRect/>
                      </a:stretch>
                    </p:blipFill>
                    <p:spPr bwMode="auto">
                      <a:xfrm>
                        <a:off x="7537450" y="155466"/>
                        <a:ext cx="79375" cy="102769"/>
                      </a:xfrm>
                      <a:prstGeom prst="rect">
                        <a:avLst/>
                      </a:prstGeom>
                      <a:noFill/>
                      <a:ln>
                        <a:noFill/>
                      </a:ln>
                      <a:effectLst/>
                    </p:spPr>
                  </p:pic>
                </p:oleObj>
              </mc:Fallback>
            </mc:AlternateContent>
          </a:graphicData>
        </a:graphic>
      </p:graphicFrame>
      <p:sp>
        <p:nvSpPr>
          <p:cNvPr id="23" name="Rectangle 22"/>
          <p:cNvSpPr/>
          <p:nvPr/>
        </p:nvSpPr>
        <p:spPr>
          <a:xfrm rot="16200000">
            <a:off x="8506522" y="1871470"/>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
          <p:cNvGraphicFramePr>
            <a:graphicFrameLocks noChangeAspect="1"/>
          </p:cNvGraphicFramePr>
          <p:nvPr/>
        </p:nvGraphicFramePr>
        <p:xfrm>
          <a:off x="8262106" y="1687349"/>
          <a:ext cx="250825" cy="190500"/>
        </p:xfrm>
        <a:graphic>
          <a:graphicData uri="http://schemas.openxmlformats.org/presentationml/2006/ole">
            <mc:AlternateContent xmlns:mc="http://schemas.openxmlformats.org/markup-compatibility/2006">
              <mc:Choice xmlns:v="urn:schemas-microsoft-com:vml" Requires="v">
                <p:oleObj spid="_x0000_s27960" name="Equation" r:id="rId6" imgW="165100" imgH="127000" progId="Equation.DSMT4">
                  <p:embed/>
                </p:oleObj>
              </mc:Choice>
              <mc:Fallback>
                <p:oleObj name="Equation" r:id="rId6" imgW="165100" imgH="127000" progId="Equation.DSMT4">
                  <p:embed/>
                  <p:pic>
                    <p:nvPicPr>
                      <p:cNvPr id="27" name="Object 2"/>
                      <p:cNvPicPr>
                        <a:picLocks noChangeAspect="1" noChangeArrowheads="1"/>
                      </p:cNvPicPr>
                      <p:nvPr/>
                    </p:nvPicPr>
                    <p:blipFill>
                      <a:blip r:embed="rId7"/>
                      <a:srcRect/>
                      <a:stretch>
                        <a:fillRect/>
                      </a:stretch>
                    </p:blipFill>
                    <p:spPr bwMode="auto">
                      <a:xfrm>
                        <a:off x="8262106" y="1687349"/>
                        <a:ext cx="250825" cy="190500"/>
                      </a:xfrm>
                      <a:prstGeom prst="rect">
                        <a:avLst/>
                      </a:prstGeom>
                      <a:noFill/>
                      <a:ln>
                        <a:noFill/>
                      </a:ln>
                      <a:effectLst/>
                    </p:spPr>
                  </p:pic>
                </p:oleObj>
              </mc:Fallback>
            </mc:AlternateContent>
          </a:graphicData>
        </a:graphic>
      </p:graphicFrame>
      <p:sp>
        <p:nvSpPr>
          <p:cNvPr id="25" name="Rectangle 24"/>
          <p:cNvSpPr/>
          <p:nvPr/>
        </p:nvSpPr>
        <p:spPr>
          <a:xfrm rot="16200000">
            <a:off x="7510279" y="2872061"/>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 Box 56"/>
          <p:cNvSpPr txBox="1">
            <a:spLocks/>
          </p:cNvSpPr>
          <p:nvPr/>
        </p:nvSpPr>
        <p:spPr bwMode="auto">
          <a:xfrm>
            <a:off x="309364" y="938197"/>
            <a:ext cx="86695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To begin, </a:t>
            </a:r>
            <a:r>
              <a:rPr lang="en-US" sz="2000" dirty="0">
                <a:latin typeface="Times New Roman"/>
                <a:cs typeface="Times New Roman"/>
              </a:rPr>
              <a:t>the velocity     of the mass </a:t>
            </a:r>
            <a:r>
              <a:rPr lang="en-US" sz="2000" i="1" dirty="0">
                <a:solidFill>
                  <a:srgbClr val="FF0000"/>
                </a:solidFill>
                <a:latin typeface="Times New Roman"/>
                <a:cs typeface="Times New Roman"/>
              </a:rPr>
              <a:t>m</a:t>
            </a:r>
            <a:r>
              <a:rPr lang="en-US" sz="2000" dirty="0">
                <a:latin typeface="Times New Roman"/>
                <a:cs typeface="Times New Roman"/>
              </a:rPr>
              <a:t> just before the collision can be determine using </a:t>
            </a:r>
            <a:r>
              <a:rPr lang="en-US" sz="2000" i="1" dirty="0">
                <a:solidFill>
                  <a:srgbClr val="0000FF"/>
                </a:solidFill>
                <a:latin typeface="Times New Roman"/>
                <a:cs typeface="Times New Roman"/>
              </a:rPr>
              <a:t>conservation of energy</a:t>
            </a:r>
            <a:r>
              <a:rPr lang="en-US" sz="2000" dirty="0">
                <a:latin typeface="Times New Roman"/>
                <a:cs typeface="Times New Roman"/>
              </a:rPr>
              <a:t>:</a:t>
            </a:r>
          </a:p>
        </p:txBody>
      </p:sp>
      <p:graphicFrame>
        <p:nvGraphicFramePr>
          <p:cNvPr id="49" name="Object 2"/>
          <p:cNvGraphicFramePr>
            <a:graphicFrameLocks noChangeAspect="1"/>
          </p:cNvGraphicFramePr>
          <p:nvPr/>
        </p:nvGraphicFramePr>
        <p:xfrm>
          <a:off x="1606944" y="1906526"/>
          <a:ext cx="4633913" cy="1331913"/>
        </p:xfrm>
        <a:graphic>
          <a:graphicData uri="http://schemas.openxmlformats.org/presentationml/2006/ole">
            <mc:AlternateContent xmlns:mc="http://schemas.openxmlformats.org/markup-compatibility/2006">
              <mc:Choice xmlns:v="urn:schemas-microsoft-com:vml" Requires="v">
                <p:oleObj spid="_x0000_s27961" name="Equation" r:id="rId8" imgW="2641600" imgH="812800" progId="Equation.DSMT4">
                  <p:embed/>
                </p:oleObj>
              </mc:Choice>
              <mc:Fallback>
                <p:oleObj name="Equation" r:id="rId8" imgW="2641600" imgH="812800" progId="Equation.DSMT4">
                  <p:embed/>
                  <p:pic>
                    <p:nvPicPr>
                      <p:cNvPr id="49" name="Object 2"/>
                      <p:cNvPicPr>
                        <a:picLocks noChangeAspect="1" noChangeArrowheads="1"/>
                      </p:cNvPicPr>
                      <p:nvPr/>
                    </p:nvPicPr>
                    <p:blipFill>
                      <a:blip r:embed="rId9"/>
                      <a:srcRect/>
                      <a:stretch>
                        <a:fillRect/>
                      </a:stretch>
                    </p:blipFill>
                    <p:spPr bwMode="auto">
                      <a:xfrm>
                        <a:off x="1606944" y="1906526"/>
                        <a:ext cx="4633913" cy="1331913"/>
                      </a:xfrm>
                      <a:prstGeom prst="rect">
                        <a:avLst/>
                      </a:prstGeom>
                      <a:noFill/>
                      <a:ln>
                        <a:noFill/>
                      </a:ln>
                      <a:effectLst/>
                    </p:spPr>
                  </p:pic>
                </p:oleObj>
              </mc:Fallback>
            </mc:AlternateContent>
          </a:graphicData>
        </a:graphic>
      </p:graphicFrame>
      <p:graphicFrame>
        <p:nvGraphicFramePr>
          <p:cNvPr id="50" name="Object 2"/>
          <p:cNvGraphicFramePr>
            <a:graphicFrameLocks noChangeAspect="1"/>
          </p:cNvGraphicFramePr>
          <p:nvPr/>
        </p:nvGraphicFramePr>
        <p:xfrm>
          <a:off x="2633663" y="990127"/>
          <a:ext cx="266700" cy="333375"/>
        </p:xfrm>
        <a:graphic>
          <a:graphicData uri="http://schemas.openxmlformats.org/presentationml/2006/ole">
            <mc:AlternateContent xmlns:mc="http://schemas.openxmlformats.org/markup-compatibility/2006">
              <mc:Choice xmlns:v="urn:schemas-microsoft-com:vml" Requires="v">
                <p:oleObj spid="_x0000_s27962" name="Equation" r:id="rId10" imgW="152400" imgH="203200" progId="Equation.DSMT4">
                  <p:embed/>
                </p:oleObj>
              </mc:Choice>
              <mc:Fallback>
                <p:oleObj name="Equation" r:id="rId10" imgW="152400" imgH="203200" progId="Equation.DSMT4">
                  <p:embed/>
                  <p:pic>
                    <p:nvPicPr>
                      <p:cNvPr id="50" name="Object 2"/>
                      <p:cNvPicPr>
                        <a:picLocks noChangeAspect="1" noChangeArrowheads="1"/>
                      </p:cNvPicPr>
                      <p:nvPr/>
                    </p:nvPicPr>
                    <p:blipFill>
                      <a:blip r:embed="rId11"/>
                      <a:srcRect/>
                      <a:stretch>
                        <a:fillRect/>
                      </a:stretch>
                    </p:blipFill>
                    <p:spPr bwMode="auto">
                      <a:xfrm>
                        <a:off x="2633663" y="990127"/>
                        <a:ext cx="266700" cy="333375"/>
                      </a:xfrm>
                      <a:prstGeom prst="rect">
                        <a:avLst/>
                      </a:prstGeom>
                      <a:noFill/>
                      <a:ln>
                        <a:noFill/>
                      </a:ln>
                      <a:effectLst/>
                    </p:spPr>
                  </p:pic>
                </p:oleObj>
              </mc:Fallback>
            </mc:AlternateContent>
          </a:graphicData>
        </a:graphic>
      </p:graphicFrame>
      <p:cxnSp>
        <p:nvCxnSpPr>
          <p:cNvPr id="3" name="Straight Arrow Connector 2"/>
          <p:cNvCxnSpPr/>
          <p:nvPr/>
        </p:nvCxnSpPr>
        <p:spPr>
          <a:xfrm flipH="1">
            <a:off x="7104800" y="2767424"/>
            <a:ext cx="600002"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nvGraphicFramePr>
        <p:xfrm>
          <a:off x="7242913" y="2434049"/>
          <a:ext cx="268287" cy="333375"/>
        </p:xfrm>
        <a:graphic>
          <a:graphicData uri="http://schemas.openxmlformats.org/presentationml/2006/ole">
            <mc:AlternateContent xmlns:mc="http://schemas.openxmlformats.org/markup-compatibility/2006">
              <mc:Choice xmlns:v="urn:schemas-microsoft-com:vml" Requires="v">
                <p:oleObj spid="_x0000_s27963" name="Equation" r:id="rId12" imgW="152400" imgH="203200" progId="Equation.DSMT4">
                  <p:embed/>
                </p:oleObj>
              </mc:Choice>
              <mc:Fallback>
                <p:oleObj name="Equation" r:id="rId12" imgW="152400" imgH="203200" progId="Equation.DSMT4">
                  <p:embed/>
                  <p:pic>
                    <p:nvPicPr>
                      <p:cNvPr id="31" name="Object 2"/>
                      <p:cNvPicPr>
                        <a:picLocks noChangeAspect="1" noChangeArrowheads="1"/>
                      </p:cNvPicPr>
                      <p:nvPr/>
                    </p:nvPicPr>
                    <p:blipFill>
                      <a:blip r:embed="rId13"/>
                      <a:srcRect/>
                      <a:stretch>
                        <a:fillRect/>
                      </a:stretch>
                    </p:blipFill>
                    <p:spPr bwMode="auto">
                      <a:xfrm>
                        <a:off x="7242913" y="2434049"/>
                        <a:ext cx="268287" cy="333375"/>
                      </a:xfrm>
                      <a:prstGeom prst="rect">
                        <a:avLst/>
                      </a:prstGeom>
                      <a:noFill/>
                      <a:ln>
                        <a:noFill/>
                      </a:ln>
                      <a:effectLst/>
                    </p:spPr>
                  </p:pic>
                </p:oleObj>
              </mc:Fallback>
            </mc:AlternateContent>
          </a:graphicData>
        </a:graphic>
      </p:graphicFrame>
      <p:sp>
        <p:nvSpPr>
          <p:cNvPr id="32" name="Text Box 56"/>
          <p:cNvSpPr txBox="1">
            <a:spLocks/>
          </p:cNvSpPr>
          <p:nvPr/>
        </p:nvSpPr>
        <p:spPr bwMode="auto">
          <a:xfrm>
            <a:off x="309364" y="3502975"/>
            <a:ext cx="858063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Because there are </a:t>
            </a:r>
            <a:r>
              <a:rPr lang="en-US" sz="2000" dirty="0">
                <a:solidFill>
                  <a:srgbClr val="0000FF"/>
                </a:solidFill>
                <a:latin typeface="Times New Roman"/>
                <a:cs typeface="Times New Roman"/>
              </a:rPr>
              <a:t>no external torques acting about the pin</a:t>
            </a:r>
            <a:r>
              <a:rPr lang="en-US" sz="2000" dirty="0">
                <a:latin typeface="Times New Roman"/>
                <a:cs typeface="Times New Roman"/>
              </a:rPr>
              <a:t>, </a:t>
            </a:r>
            <a:r>
              <a:rPr lang="en-US" sz="2000" i="1" dirty="0">
                <a:solidFill>
                  <a:srgbClr val="FF0000"/>
                </a:solidFill>
                <a:latin typeface="Times New Roman"/>
                <a:cs typeface="Times New Roman"/>
              </a:rPr>
              <a:t>conservation of angular momentum </a:t>
            </a:r>
            <a:r>
              <a:rPr lang="en-US" sz="2000" dirty="0">
                <a:solidFill>
                  <a:schemeClr val="tx1"/>
                </a:solidFill>
                <a:latin typeface="Times New Roman"/>
                <a:cs typeface="Times New Roman"/>
              </a:rPr>
              <a:t>is the key to the collision.  Taking a </a:t>
            </a:r>
            <a:r>
              <a:rPr lang="en-US" sz="2000" i="1" dirty="0">
                <a:solidFill>
                  <a:srgbClr val="0000FF"/>
                </a:solidFill>
                <a:latin typeface="Times New Roman"/>
                <a:cs typeface="Times New Roman"/>
              </a:rPr>
              <a:t>time interval </a:t>
            </a:r>
            <a:r>
              <a:rPr lang="en-US" sz="2000" dirty="0">
                <a:solidFill>
                  <a:srgbClr val="008000"/>
                </a:solidFill>
                <a:latin typeface="Times New Roman"/>
                <a:cs typeface="Times New Roman"/>
              </a:rPr>
              <a:t>through the collision</a:t>
            </a:r>
            <a:r>
              <a:rPr lang="en-US" sz="2000" dirty="0">
                <a:solidFill>
                  <a:schemeClr val="tx1"/>
                </a:solidFill>
                <a:latin typeface="Times New Roman"/>
                <a:cs typeface="Times New Roman"/>
              </a:rPr>
              <a:t>, and </a:t>
            </a:r>
            <a:r>
              <a:rPr lang="en-US" sz="2000" dirty="0">
                <a:solidFill>
                  <a:srgbClr val="0000FF"/>
                </a:solidFill>
                <a:latin typeface="Times New Roman"/>
                <a:cs typeface="Times New Roman"/>
              </a:rPr>
              <a:t>summing the angular momenta </a:t>
            </a:r>
            <a:r>
              <a:rPr lang="en-US" sz="2000" i="1" dirty="0">
                <a:solidFill>
                  <a:srgbClr val="FF0000"/>
                </a:solidFill>
                <a:latin typeface="Times New Roman"/>
                <a:cs typeface="Times New Roman"/>
              </a:rPr>
              <a:t>about the pin</a:t>
            </a:r>
            <a:r>
              <a:rPr lang="en-US" sz="2000" dirty="0">
                <a:latin typeface="Times New Roman"/>
                <a:cs typeface="Times New Roman"/>
              </a:rPr>
              <a:t>, we can write:</a:t>
            </a:r>
          </a:p>
        </p:txBody>
      </p:sp>
      <p:graphicFrame>
        <p:nvGraphicFramePr>
          <p:cNvPr id="33" name="Object 2"/>
          <p:cNvGraphicFramePr>
            <a:graphicFrameLocks noChangeAspect="1"/>
          </p:cNvGraphicFramePr>
          <p:nvPr/>
        </p:nvGraphicFramePr>
        <p:xfrm>
          <a:off x="2161302" y="4779081"/>
          <a:ext cx="4032250" cy="1103313"/>
        </p:xfrm>
        <a:graphic>
          <a:graphicData uri="http://schemas.openxmlformats.org/presentationml/2006/ole">
            <mc:AlternateContent xmlns:mc="http://schemas.openxmlformats.org/markup-compatibility/2006">
              <mc:Choice xmlns:v="urn:schemas-microsoft-com:vml" Requires="v">
                <p:oleObj spid="_x0000_s27964" name="Equation" r:id="rId14" imgW="2298700" imgH="673100" progId="Equation.DSMT4">
                  <p:embed/>
                </p:oleObj>
              </mc:Choice>
              <mc:Fallback>
                <p:oleObj name="Equation" r:id="rId14" imgW="2298700" imgH="673100" progId="Equation.DSMT4">
                  <p:embed/>
                  <p:pic>
                    <p:nvPicPr>
                      <p:cNvPr id="33" name="Object 2"/>
                      <p:cNvPicPr>
                        <a:picLocks noChangeAspect="1" noChangeArrowheads="1"/>
                      </p:cNvPicPr>
                      <p:nvPr/>
                    </p:nvPicPr>
                    <p:blipFill>
                      <a:blip r:embed="rId15"/>
                      <a:srcRect/>
                      <a:stretch>
                        <a:fillRect/>
                      </a:stretch>
                    </p:blipFill>
                    <p:spPr bwMode="auto">
                      <a:xfrm>
                        <a:off x="2161302" y="4779081"/>
                        <a:ext cx="4032250" cy="1103313"/>
                      </a:xfrm>
                      <a:prstGeom prst="rect">
                        <a:avLst/>
                      </a:prstGeom>
                      <a:noFill/>
                      <a:ln>
                        <a:noFill/>
                      </a:ln>
                      <a:effectLst/>
                    </p:spPr>
                  </p:pic>
                </p:oleObj>
              </mc:Fallback>
            </mc:AlternateContent>
          </a:graphicData>
        </a:graphic>
      </p:graphicFrame>
      <p:sp>
        <p:nvSpPr>
          <p:cNvPr id="34" name="Text Box 56"/>
          <p:cNvSpPr txBox="1">
            <a:spLocks/>
          </p:cNvSpPr>
          <p:nvPr/>
        </p:nvSpPr>
        <p:spPr bwMode="auto">
          <a:xfrm>
            <a:off x="309364" y="6049850"/>
            <a:ext cx="821841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We need those </a:t>
            </a:r>
            <a:r>
              <a:rPr lang="en-US" sz="2000" i="1" dirty="0">
                <a:solidFill>
                  <a:srgbClr val="0000FF"/>
                </a:solidFill>
                <a:latin typeface="Times New Roman"/>
                <a:cs typeface="Times New Roman"/>
              </a:rPr>
              <a:t>angular momentum </a:t>
            </a:r>
            <a:r>
              <a:rPr lang="en-US" sz="2000" dirty="0">
                <a:solidFill>
                  <a:schemeClr val="tx1"/>
                </a:solidFill>
                <a:latin typeface="Times New Roman"/>
                <a:cs typeface="Times New Roman"/>
              </a:rPr>
              <a:t>quantities.  </a:t>
            </a:r>
            <a:endParaRPr lang="en-US" sz="2000" dirty="0">
              <a:latin typeface="Times New Roman"/>
              <a:cs typeface="Times New Roman"/>
            </a:endParaRPr>
          </a:p>
        </p:txBody>
      </p:sp>
      <p:sp>
        <p:nvSpPr>
          <p:cNvPr id="37" name="Freeform 36"/>
          <p:cNvSpPr/>
          <p:nvPr/>
        </p:nvSpPr>
        <p:spPr>
          <a:xfrm>
            <a:off x="7275914" y="5652625"/>
            <a:ext cx="1360087" cy="799358"/>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692102" y="4661415"/>
            <a:ext cx="63532" cy="1724431"/>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2"/>
          <p:cNvGraphicFramePr>
            <a:graphicFrameLocks noChangeAspect="1"/>
          </p:cNvGraphicFramePr>
          <p:nvPr/>
        </p:nvGraphicFramePr>
        <p:xfrm>
          <a:off x="7696640" y="4699910"/>
          <a:ext cx="56725" cy="73443"/>
        </p:xfrm>
        <a:graphic>
          <a:graphicData uri="http://schemas.openxmlformats.org/presentationml/2006/ole">
            <mc:AlternateContent xmlns:mc="http://schemas.openxmlformats.org/markup-compatibility/2006">
              <mc:Choice xmlns:v="urn:schemas-microsoft-com:vml" Requires="v">
                <p:oleObj spid="_x0000_s27965" name="Equation" r:id="rId16" imgW="88900" imgH="114300" progId="Equation.DSMT4">
                  <p:embed/>
                </p:oleObj>
              </mc:Choice>
              <mc:Fallback>
                <p:oleObj name="Equation" r:id="rId16" imgW="88900" imgH="114300" progId="Equation.DSMT4">
                  <p:embed/>
                  <p:pic>
                    <p:nvPicPr>
                      <p:cNvPr id="39" name="Object 2"/>
                      <p:cNvPicPr>
                        <a:picLocks noChangeAspect="1" noChangeArrowheads="1"/>
                      </p:cNvPicPr>
                      <p:nvPr/>
                    </p:nvPicPr>
                    <p:blipFill>
                      <a:blip r:embed="rId5"/>
                      <a:srcRect/>
                      <a:stretch>
                        <a:fillRect/>
                      </a:stretch>
                    </p:blipFill>
                    <p:spPr bwMode="auto">
                      <a:xfrm>
                        <a:off x="7696640" y="4699910"/>
                        <a:ext cx="56725" cy="73443"/>
                      </a:xfrm>
                      <a:prstGeom prst="rect">
                        <a:avLst/>
                      </a:prstGeom>
                      <a:noFill/>
                      <a:ln>
                        <a:noFill/>
                      </a:ln>
                      <a:effectLst/>
                    </p:spPr>
                  </p:pic>
                </p:oleObj>
              </mc:Fallback>
            </mc:AlternateContent>
          </a:graphicData>
        </a:graphic>
      </p:graphicFrame>
      <p:graphicFrame>
        <p:nvGraphicFramePr>
          <p:cNvPr id="41" name="Object 2"/>
          <p:cNvGraphicFramePr>
            <a:graphicFrameLocks noChangeAspect="1"/>
          </p:cNvGraphicFramePr>
          <p:nvPr/>
        </p:nvGraphicFramePr>
        <p:xfrm>
          <a:off x="7755634" y="6164629"/>
          <a:ext cx="179250" cy="136139"/>
        </p:xfrm>
        <a:graphic>
          <a:graphicData uri="http://schemas.openxmlformats.org/presentationml/2006/ole">
            <mc:AlternateContent xmlns:mc="http://schemas.openxmlformats.org/markup-compatibility/2006">
              <mc:Choice xmlns:v="urn:schemas-microsoft-com:vml" Requires="v">
                <p:oleObj spid="_x0000_s27966" name="Equation" r:id="rId17" imgW="165100" imgH="127000" progId="Equation.DSMT4">
                  <p:embed/>
                </p:oleObj>
              </mc:Choice>
              <mc:Fallback>
                <p:oleObj name="Equation" r:id="rId17" imgW="165100" imgH="127000" progId="Equation.DSMT4">
                  <p:embed/>
                  <p:pic>
                    <p:nvPicPr>
                      <p:cNvPr id="41" name="Object 2"/>
                      <p:cNvPicPr>
                        <a:picLocks noChangeAspect="1" noChangeArrowheads="1"/>
                      </p:cNvPicPr>
                      <p:nvPr/>
                    </p:nvPicPr>
                    <p:blipFill>
                      <a:blip r:embed="rId7"/>
                      <a:srcRect/>
                      <a:stretch>
                        <a:fillRect/>
                      </a:stretch>
                    </p:blipFill>
                    <p:spPr bwMode="auto">
                      <a:xfrm>
                        <a:off x="7755634" y="6164629"/>
                        <a:ext cx="179250" cy="136139"/>
                      </a:xfrm>
                      <a:prstGeom prst="rect">
                        <a:avLst/>
                      </a:prstGeom>
                      <a:noFill/>
                      <a:ln>
                        <a:noFill/>
                      </a:ln>
                      <a:effectLst/>
                    </p:spPr>
                  </p:pic>
                </p:oleObj>
              </mc:Fallback>
            </mc:AlternateContent>
          </a:graphicData>
        </a:graphic>
      </p:graphicFrame>
      <p:graphicFrame>
        <p:nvGraphicFramePr>
          <p:cNvPr id="51" name="Object 2"/>
          <p:cNvGraphicFramePr>
            <a:graphicFrameLocks noChangeAspect="1"/>
          </p:cNvGraphicFramePr>
          <p:nvPr/>
        </p:nvGraphicFramePr>
        <p:xfrm>
          <a:off x="7420958" y="5810250"/>
          <a:ext cx="275682" cy="176981"/>
        </p:xfrm>
        <a:graphic>
          <a:graphicData uri="http://schemas.openxmlformats.org/presentationml/2006/ole">
            <mc:AlternateContent xmlns:mc="http://schemas.openxmlformats.org/markup-compatibility/2006">
              <mc:Choice xmlns:v="urn:schemas-microsoft-com:vml" Requires="v">
                <p:oleObj spid="_x0000_s27967" name="Equation" r:id="rId18" imgW="254000" imgH="165100" progId="Equation.DSMT4">
                  <p:embed/>
                </p:oleObj>
              </mc:Choice>
              <mc:Fallback>
                <p:oleObj name="Equation" r:id="rId18" imgW="254000" imgH="165100" progId="Equation.DSMT4">
                  <p:embed/>
                  <p:pic>
                    <p:nvPicPr>
                      <p:cNvPr id="51" name="Object 2"/>
                      <p:cNvPicPr>
                        <a:picLocks noChangeAspect="1" noChangeArrowheads="1"/>
                      </p:cNvPicPr>
                      <p:nvPr/>
                    </p:nvPicPr>
                    <p:blipFill>
                      <a:blip r:embed="rId19"/>
                      <a:srcRect/>
                      <a:stretch>
                        <a:fillRect/>
                      </a:stretch>
                    </p:blipFill>
                    <p:spPr bwMode="auto">
                      <a:xfrm>
                        <a:off x="7420958" y="5810250"/>
                        <a:ext cx="275682" cy="176981"/>
                      </a:xfrm>
                      <a:prstGeom prst="rect">
                        <a:avLst/>
                      </a:prstGeom>
                      <a:noFill/>
                      <a:ln>
                        <a:noFill/>
                      </a:ln>
                      <a:effectLst/>
                    </p:spPr>
                  </p:pic>
                </p:oleObj>
              </mc:Fallback>
            </mc:AlternateContent>
          </a:graphicData>
        </a:graphic>
      </p:graphicFrame>
      <p:sp>
        <p:nvSpPr>
          <p:cNvPr id="52" name="Rectangle 51"/>
          <p:cNvSpPr/>
          <p:nvPr/>
        </p:nvSpPr>
        <p:spPr>
          <a:xfrm rot="16200000">
            <a:off x="7764559" y="6342636"/>
            <a:ext cx="57482" cy="56164"/>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2"/>
          <p:cNvGraphicFramePr>
            <a:graphicFrameLocks noChangeAspect="1"/>
          </p:cNvGraphicFramePr>
          <p:nvPr/>
        </p:nvGraphicFramePr>
        <p:xfrm>
          <a:off x="1543050" y="239713"/>
          <a:ext cx="3098800" cy="649287"/>
        </p:xfrm>
        <a:graphic>
          <a:graphicData uri="http://schemas.openxmlformats.org/presentationml/2006/ole">
            <mc:AlternateContent xmlns:mc="http://schemas.openxmlformats.org/markup-compatibility/2006">
              <mc:Choice xmlns:v="urn:schemas-microsoft-com:vml" Requires="v">
                <p:oleObj spid="_x0000_s27968" name="Equation" r:id="rId20" imgW="1879600" imgH="393700" progId="Equation.DSMT4">
                  <p:embed/>
                </p:oleObj>
              </mc:Choice>
              <mc:Fallback>
                <p:oleObj name="Equation" r:id="rId20" imgW="1879600" imgH="393700" progId="Equation.DSMT4">
                  <p:embed/>
                  <p:pic>
                    <p:nvPicPr>
                      <p:cNvPr id="54" name="Object 2"/>
                      <p:cNvPicPr>
                        <a:picLocks noChangeAspect="1" noChangeArrowheads="1"/>
                      </p:cNvPicPr>
                      <p:nvPr/>
                    </p:nvPicPr>
                    <p:blipFill>
                      <a:blip r:embed="rId21"/>
                      <a:srcRect/>
                      <a:stretch>
                        <a:fillRect/>
                      </a:stretch>
                    </p:blipFill>
                    <p:spPr bwMode="auto">
                      <a:xfrm>
                        <a:off x="1543050" y="239713"/>
                        <a:ext cx="3098800" cy="6492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16590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dissolve">
                                      <p:cBhvr>
                                        <p:cTn id="20" dur="500"/>
                                        <p:tgtEl>
                                          <p:spTgt spid="38"/>
                                        </p:tgtEl>
                                      </p:cBhvr>
                                    </p:animEffect>
                                  </p:childTnLst>
                                </p:cTn>
                              </p:par>
                              <p:par>
                                <p:cTn id="21" presetID="9"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par>
                                <p:cTn id="24" presetID="9" presetClass="entr" presetSubtype="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dissolve">
                                      <p:cBhvr>
                                        <p:cTn id="26" dur="500"/>
                                        <p:tgtEl>
                                          <p:spTgt spid="41"/>
                                        </p:tgtEl>
                                      </p:cBhvr>
                                    </p:animEffect>
                                  </p:childTnLst>
                                </p:cTn>
                              </p:par>
                              <p:par>
                                <p:cTn id="27" presetID="9"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dissolve">
                                      <p:cBhvr>
                                        <p:cTn id="29" dur="500"/>
                                        <p:tgtEl>
                                          <p:spTgt spid="5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dissolve">
                                      <p:cBhvr>
                                        <p:cTn id="32" dur="500"/>
                                        <p:tgtEl>
                                          <p:spTgt spid="52"/>
                                        </p:tgtEl>
                                      </p:cBhvr>
                                    </p:animEffect>
                                  </p:childTnLst>
                                </p:cTn>
                              </p:par>
                              <p:par>
                                <p:cTn id="33" presetID="9"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dissolve">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dissolve">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7" grpId="0" animBg="1"/>
      <p:bldP spid="38" grpId="0" animBg="1"/>
      <p:bldP spid="5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33" name="Text Box 56"/>
          <p:cNvSpPr txBox="1">
            <a:spLocks/>
          </p:cNvSpPr>
          <p:nvPr/>
        </p:nvSpPr>
        <p:spPr bwMode="auto">
          <a:xfrm>
            <a:off x="324726" y="901718"/>
            <a:ext cx="5333124"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To determine </a:t>
            </a:r>
            <a:r>
              <a:rPr lang="en-US" sz="2000" dirty="0">
                <a:latin typeface="Times New Roman"/>
                <a:cs typeface="Times New Roman"/>
              </a:rPr>
              <a:t>the </a:t>
            </a:r>
            <a:r>
              <a:rPr lang="en-US" sz="2000" i="1" dirty="0">
                <a:solidFill>
                  <a:srgbClr val="0000FF"/>
                </a:solidFill>
                <a:latin typeface="Times New Roman"/>
                <a:cs typeface="Times New Roman"/>
              </a:rPr>
              <a:t>angular momentum </a:t>
            </a:r>
            <a:r>
              <a:rPr lang="en-US" sz="2000" dirty="0">
                <a:latin typeface="Times New Roman"/>
                <a:cs typeface="Times New Roman"/>
              </a:rPr>
              <a:t>of the mass about the pin, we can go </a:t>
            </a:r>
            <a:r>
              <a:rPr lang="en-US" sz="2000" dirty="0">
                <a:solidFill>
                  <a:srgbClr val="0000FF"/>
                </a:solidFill>
                <a:latin typeface="Times New Roman"/>
                <a:cs typeface="Times New Roman"/>
              </a:rPr>
              <a:t>two ways</a:t>
            </a:r>
            <a:r>
              <a:rPr lang="en-US" sz="2000" dirty="0">
                <a:latin typeface="Times New Roman"/>
                <a:cs typeface="Times New Roman"/>
              </a:rPr>
              <a:t>.  We can either treat the mass as a </a:t>
            </a:r>
            <a:r>
              <a:rPr lang="en-US" sz="2000" dirty="0">
                <a:solidFill>
                  <a:srgbClr val="FF0000"/>
                </a:solidFill>
                <a:latin typeface="Times New Roman"/>
                <a:cs typeface="Times New Roman"/>
              </a:rPr>
              <a:t>translating</a:t>
            </a:r>
            <a:r>
              <a:rPr lang="en-US" sz="2000" dirty="0">
                <a:latin typeface="Times New Roman"/>
                <a:cs typeface="Times New Roman"/>
              </a:rPr>
              <a:t> </a:t>
            </a:r>
            <a:r>
              <a:rPr lang="en-US" sz="2000" dirty="0">
                <a:solidFill>
                  <a:srgbClr val="FF0000"/>
                </a:solidFill>
                <a:latin typeface="Times New Roman"/>
                <a:cs typeface="Times New Roman"/>
              </a:rPr>
              <a:t>point mass </a:t>
            </a:r>
            <a:r>
              <a:rPr lang="en-US" sz="2000" dirty="0">
                <a:latin typeface="Times New Roman"/>
                <a:cs typeface="Times New Roman"/>
              </a:rPr>
              <a:t>and </a:t>
            </a:r>
            <a:r>
              <a:rPr lang="en-US" sz="2000" dirty="0">
                <a:solidFill>
                  <a:srgbClr val="FF0000"/>
                </a:solidFill>
                <a:latin typeface="Times New Roman"/>
                <a:cs typeface="Times New Roman"/>
              </a:rPr>
              <a:t>using</a:t>
            </a:r>
            <a:r>
              <a:rPr lang="en-US" sz="2000" dirty="0">
                <a:latin typeface="Times New Roman"/>
                <a:cs typeface="Times New Roman"/>
              </a:rPr>
              <a:t>       , or we can </a:t>
            </a:r>
            <a:r>
              <a:rPr lang="en-US" sz="2000" dirty="0">
                <a:solidFill>
                  <a:srgbClr val="FF0000"/>
                </a:solidFill>
                <a:latin typeface="Times New Roman"/>
                <a:cs typeface="Times New Roman"/>
              </a:rPr>
              <a:t>use rotational parameters</a:t>
            </a:r>
            <a:r>
              <a:rPr lang="en-US" sz="2000" dirty="0">
                <a:latin typeface="Times New Roman"/>
                <a:cs typeface="Times New Roman"/>
              </a:rPr>
              <a:t>.  I’ll show both (assuming the </a:t>
            </a:r>
            <a:r>
              <a:rPr lang="en-US" sz="2000" dirty="0">
                <a:solidFill>
                  <a:srgbClr val="0000FF"/>
                </a:solidFill>
                <a:latin typeface="Times New Roman"/>
                <a:cs typeface="Times New Roman"/>
              </a:rPr>
              <a:t>velocity</a:t>
            </a:r>
            <a:r>
              <a:rPr lang="en-US" sz="2000" dirty="0">
                <a:latin typeface="Times New Roman"/>
                <a:cs typeface="Times New Roman"/>
              </a:rPr>
              <a:t> of the mass </a:t>
            </a:r>
            <a:r>
              <a:rPr lang="en-US" sz="2000" dirty="0">
                <a:solidFill>
                  <a:srgbClr val="0000FF"/>
                </a:solidFill>
                <a:latin typeface="Times New Roman"/>
                <a:cs typeface="Times New Roman"/>
              </a:rPr>
              <a:t>at</a:t>
            </a:r>
            <a:r>
              <a:rPr lang="en-US" sz="2000" dirty="0">
                <a:latin typeface="Times New Roman"/>
                <a:cs typeface="Times New Roman"/>
              </a:rPr>
              <a:t> the </a:t>
            </a:r>
            <a:r>
              <a:rPr lang="en-US" sz="2000" dirty="0">
                <a:solidFill>
                  <a:srgbClr val="0000FF"/>
                </a:solidFill>
                <a:latin typeface="Times New Roman"/>
                <a:cs typeface="Times New Roman"/>
              </a:rPr>
              <a:t>bottom</a:t>
            </a:r>
            <a:r>
              <a:rPr lang="en-US" sz="2000" dirty="0">
                <a:latin typeface="Times New Roman"/>
                <a:cs typeface="Times New Roman"/>
              </a:rPr>
              <a:t> of the incline </a:t>
            </a:r>
            <a:r>
              <a:rPr lang="en-US" sz="2000" dirty="0">
                <a:solidFill>
                  <a:srgbClr val="0000FF"/>
                </a:solidFill>
                <a:latin typeface="Times New Roman"/>
                <a:cs typeface="Times New Roman"/>
              </a:rPr>
              <a:t>is</a:t>
            </a:r>
            <a:r>
              <a:rPr lang="en-US" sz="2000" dirty="0">
                <a:latin typeface="Times New Roman"/>
                <a:cs typeface="Times New Roman"/>
              </a:rPr>
              <a:t>    ):</a:t>
            </a:r>
          </a:p>
        </p:txBody>
      </p:sp>
      <p:graphicFrame>
        <p:nvGraphicFramePr>
          <p:cNvPr id="36" name="Object 2"/>
          <p:cNvGraphicFramePr>
            <a:graphicFrameLocks noChangeAspect="1"/>
          </p:cNvGraphicFramePr>
          <p:nvPr/>
        </p:nvGraphicFramePr>
        <p:xfrm>
          <a:off x="1179513" y="3608388"/>
          <a:ext cx="1787525" cy="811212"/>
        </p:xfrm>
        <a:graphic>
          <a:graphicData uri="http://schemas.openxmlformats.org/presentationml/2006/ole">
            <mc:AlternateContent xmlns:mc="http://schemas.openxmlformats.org/markup-compatibility/2006">
              <mc:Choice xmlns:v="urn:schemas-microsoft-com:vml" Requires="v">
                <p:oleObj spid="_x0000_s29014" name="Equation" r:id="rId4" imgW="1016000" imgH="495300" progId="Equation.DSMT4">
                  <p:embed/>
                </p:oleObj>
              </mc:Choice>
              <mc:Fallback>
                <p:oleObj name="Equation" r:id="rId4" imgW="1016000" imgH="495300" progId="Equation.DSMT4">
                  <p:embed/>
                  <p:pic>
                    <p:nvPicPr>
                      <p:cNvPr id="36" name="Object 2"/>
                      <p:cNvPicPr>
                        <a:picLocks noChangeAspect="1" noChangeArrowheads="1"/>
                      </p:cNvPicPr>
                      <p:nvPr/>
                    </p:nvPicPr>
                    <p:blipFill>
                      <a:blip r:embed="rId5"/>
                      <a:srcRect/>
                      <a:stretch>
                        <a:fillRect/>
                      </a:stretch>
                    </p:blipFill>
                    <p:spPr bwMode="auto">
                      <a:xfrm>
                        <a:off x="1179513" y="3608388"/>
                        <a:ext cx="1787525" cy="811212"/>
                      </a:xfrm>
                      <a:prstGeom prst="rect">
                        <a:avLst/>
                      </a:prstGeom>
                      <a:noFill/>
                      <a:ln>
                        <a:noFill/>
                      </a:ln>
                      <a:effectLst/>
                    </p:spPr>
                  </p:pic>
                </p:oleObj>
              </mc:Fallback>
            </mc:AlternateContent>
          </a:graphicData>
        </a:graphic>
      </p:graphicFrame>
      <p:graphicFrame>
        <p:nvGraphicFramePr>
          <p:cNvPr id="24" name="Object 2"/>
          <p:cNvGraphicFramePr>
            <a:graphicFrameLocks noChangeAspect="1"/>
          </p:cNvGraphicFramePr>
          <p:nvPr/>
        </p:nvGraphicFramePr>
        <p:xfrm>
          <a:off x="965915" y="1890709"/>
          <a:ext cx="601663" cy="333375"/>
        </p:xfrm>
        <a:graphic>
          <a:graphicData uri="http://schemas.openxmlformats.org/presentationml/2006/ole">
            <mc:AlternateContent xmlns:mc="http://schemas.openxmlformats.org/markup-compatibility/2006">
              <mc:Choice xmlns:v="urn:schemas-microsoft-com:vml" Requires="v">
                <p:oleObj spid="_x0000_s29015" name="Equation" r:id="rId6" imgW="342900" imgH="203200" progId="Equation.DSMT4">
                  <p:embed/>
                </p:oleObj>
              </mc:Choice>
              <mc:Fallback>
                <p:oleObj name="Equation" r:id="rId6" imgW="342900" imgH="203200" progId="Equation.DSMT4">
                  <p:embed/>
                  <p:pic>
                    <p:nvPicPr>
                      <p:cNvPr id="24" name="Object 2"/>
                      <p:cNvPicPr>
                        <a:picLocks noChangeAspect="1" noChangeArrowheads="1"/>
                      </p:cNvPicPr>
                      <p:nvPr/>
                    </p:nvPicPr>
                    <p:blipFill>
                      <a:blip r:embed="rId7"/>
                      <a:srcRect/>
                      <a:stretch>
                        <a:fillRect/>
                      </a:stretch>
                    </p:blipFill>
                    <p:spPr bwMode="auto">
                      <a:xfrm>
                        <a:off x="965915" y="1890709"/>
                        <a:ext cx="601663" cy="333375"/>
                      </a:xfrm>
                      <a:prstGeom prst="rect">
                        <a:avLst/>
                      </a:prstGeom>
                      <a:noFill/>
                      <a:ln>
                        <a:noFill/>
                      </a:ln>
                      <a:effectLst/>
                    </p:spPr>
                  </p:pic>
                </p:oleObj>
              </mc:Fallback>
            </mc:AlternateContent>
          </a:graphicData>
        </a:graphic>
      </p:graphicFrame>
      <p:sp>
        <p:nvSpPr>
          <p:cNvPr id="25" name="Text Box 56"/>
          <p:cNvSpPr txBox="1">
            <a:spLocks/>
          </p:cNvSpPr>
          <p:nvPr/>
        </p:nvSpPr>
        <p:spPr bwMode="auto">
          <a:xfrm>
            <a:off x="720165" y="3186454"/>
            <a:ext cx="2391335"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FF0000"/>
                </a:solidFill>
                <a:latin typeface="Apple Chancery"/>
                <a:cs typeface="Apple Chancery"/>
              </a:rPr>
              <a:t>translating point mass:</a:t>
            </a:r>
            <a:endParaRPr lang="en-US" sz="1800" dirty="0">
              <a:latin typeface="Times New Roman"/>
              <a:cs typeface="Times New Roman"/>
            </a:endParaRPr>
          </a:p>
        </p:txBody>
      </p:sp>
      <p:graphicFrame>
        <p:nvGraphicFramePr>
          <p:cNvPr id="26" name="Object 2"/>
          <p:cNvGraphicFramePr>
            <a:graphicFrameLocks noChangeAspect="1"/>
          </p:cNvGraphicFramePr>
          <p:nvPr/>
        </p:nvGraphicFramePr>
        <p:xfrm>
          <a:off x="4427538" y="3619500"/>
          <a:ext cx="2028825" cy="1311275"/>
        </p:xfrm>
        <a:graphic>
          <a:graphicData uri="http://schemas.openxmlformats.org/presentationml/2006/ole">
            <mc:AlternateContent xmlns:mc="http://schemas.openxmlformats.org/markup-compatibility/2006">
              <mc:Choice xmlns:v="urn:schemas-microsoft-com:vml" Requires="v">
                <p:oleObj spid="_x0000_s29016" name="Equation" r:id="rId8" imgW="1155700" imgH="800100" progId="Equation.DSMT4">
                  <p:embed/>
                </p:oleObj>
              </mc:Choice>
              <mc:Fallback>
                <p:oleObj name="Equation" r:id="rId8" imgW="1155700" imgH="800100" progId="Equation.DSMT4">
                  <p:embed/>
                  <p:pic>
                    <p:nvPicPr>
                      <p:cNvPr id="26" name="Object 2"/>
                      <p:cNvPicPr>
                        <a:picLocks noChangeAspect="1" noChangeArrowheads="1"/>
                      </p:cNvPicPr>
                      <p:nvPr/>
                    </p:nvPicPr>
                    <p:blipFill>
                      <a:blip r:embed="rId9"/>
                      <a:srcRect/>
                      <a:stretch>
                        <a:fillRect/>
                      </a:stretch>
                    </p:blipFill>
                    <p:spPr bwMode="auto">
                      <a:xfrm>
                        <a:off x="4427538" y="3619500"/>
                        <a:ext cx="2028825" cy="1311275"/>
                      </a:xfrm>
                      <a:prstGeom prst="rect">
                        <a:avLst/>
                      </a:prstGeom>
                      <a:noFill/>
                      <a:ln>
                        <a:noFill/>
                      </a:ln>
                      <a:effectLst/>
                    </p:spPr>
                  </p:pic>
                </p:oleObj>
              </mc:Fallback>
            </mc:AlternateContent>
          </a:graphicData>
        </a:graphic>
      </p:graphicFrame>
      <p:sp>
        <p:nvSpPr>
          <p:cNvPr id="32" name="Text Box 56"/>
          <p:cNvSpPr txBox="1">
            <a:spLocks/>
          </p:cNvSpPr>
          <p:nvPr/>
        </p:nvSpPr>
        <p:spPr bwMode="auto">
          <a:xfrm>
            <a:off x="3989703" y="3186454"/>
            <a:ext cx="2391335"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dirty="0">
                <a:solidFill>
                  <a:srgbClr val="FF0000"/>
                </a:solidFill>
                <a:latin typeface="Apple Chancery"/>
                <a:cs typeface="Apple Chancery"/>
              </a:rPr>
              <a:t>rotational parameters:</a:t>
            </a:r>
            <a:endParaRPr lang="en-US" sz="1800" dirty="0">
              <a:latin typeface="Times New Roman"/>
              <a:cs typeface="Times New Roman"/>
            </a:endParaRPr>
          </a:p>
        </p:txBody>
      </p:sp>
      <p:sp>
        <p:nvSpPr>
          <p:cNvPr id="37" name="Text Box 56"/>
          <p:cNvSpPr txBox="1">
            <a:spLocks/>
          </p:cNvSpPr>
          <p:nvPr/>
        </p:nvSpPr>
        <p:spPr bwMode="auto">
          <a:xfrm>
            <a:off x="6936596" y="4563906"/>
            <a:ext cx="192317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0000FF"/>
                </a:solidFill>
                <a:latin typeface="Times New Roman"/>
                <a:cs typeface="Times New Roman"/>
              </a:rPr>
              <a:t>Same either way. </a:t>
            </a:r>
          </a:p>
        </p:txBody>
      </p:sp>
      <p:graphicFrame>
        <p:nvGraphicFramePr>
          <p:cNvPr id="38" name="Object 2"/>
          <p:cNvGraphicFramePr>
            <a:graphicFrameLocks noChangeAspect="1"/>
          </p:cNvGraphicFramePr>
          <p:nvPr/>
        </p:nvGraphicFramePr>
        <p:xfrm>
          <a:off x="3394391" y="2491554"/>
          <a:ext cx="379412" cy="333375"/>
        </p:xfrm>
        <a:graphic>
          <a:graphicData uri="http://schemas.openxmlformats.org/presentationml/2006/ole">
            <mc:AlternateContent xmlns:mc="http://schemas.openxmlformats.org/markup-compatibility/2006">
              <mc:Choice xmlns:v="urn:schemas-microsoft-com:vml" Requires="v">
                <p:oleObj spid="_x0000_s29017" name="Equation" r:id="rId10" imgW="215900" imgH="203200" progId="Equation.DSMT4">
                  <p:embed/>
                </p:oleObj>
              </mc:Choice>
              <mc:Fallback>
                <p:oleObj name="Equation" r:id="rId10" imgW="215900" imgH="203200" progId="Equation.DSMT4">
                  <p:embed/>
                  <p:pic>
                    <p:nvPicPr>
                      <p:cNvPr id="38" name="Object 2"/>
                      <p:cNvPicPr>
                        <a:picLocks noChangeAspect="1" noChangeArrowheads="1"/>
                      </p:cNvPicPr>
                      <p:nvPr/>
                    </p:nvPicPr>
                    <p:blipFill>
                      <a:blip r:embed="rId11"/>
                      <a:srcRect/>
                      <a:stretch>
                        <a:fillRect/>
                      </a:stretch>
                    </p:blipFill>
                    <p:spPr bwMode="auto">
                      <a:xfrm>
                        <a:off x="3394391" y="2491554"/>
                        <a:ext cx="379412" cy="333375"/>
                      </a:xfrm>
                      <a:prstGeom prst="rect">
                        <a:avLst/>
                      </a:prstGeom>
                      <a:noFill/>
                      <a:ln>
                        <a:noFill/>
                      </a:ln>
                      <a:effectLst/>
                    </p:spPr>
                  </p:pic>
                </p:oleObj>
              </mc:Fallback>
            </mc:AlternateContent>
          </a:graphicData>
        </a:graphic>
      </p:graphicFrame>
      <p:sp>
        <p:nvSpPr>
          <p:cNvPr id="40" name="Text Box 56"/>
          <p:cNvSpPr txBox="1">
            <a:spLocks/>
          </p:cNvSpPr>
          <p:nvPr/>
        </p:nvSpPr>
        <p:spPr bwMode="auto">
          <a:xfrm>
            <a:off x="324727" y="4760935"/>
            <a:ext cx="3599573"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After the collision, </a:t>
            </a:r>
            <a:r>
              <a:rPr lang="en-US" sz="2000" dirty="0">
                <a:solidFill>
                  <a:srgbClr val="0000FF"/>
                </a:solidFill>
                <a:latin typeface="Times New Roman"/>
                <a:cs typeface="Times New Roman"/>
              </a:rPr>
              <a:t>the mass’s </a:t>
            </a:r>
            <a:r>
              <a:rPr lang="en-US" sz="2000" i="1" dirty="0">
                <a:solidFill>
                  <a:srgbClr val="0000FF"/>
                </a:solidFill>
                <a:latin typeface="Times New Roman"/>
                <a:cs typeface="Times New Roman"/>
              </a:rPr>
              <a:t>angular momentum </a:t>
            </a:r>
            <a:r>
              <a:rPr lang="en-US" sz="2000" dirty="0">
                <a:solidFill>
                  <a:srgbClr val="0000FF"/>
                </a:solidFill>
                <a:latin typeface="Times New Roman"/>
                <a:cs typeface="Times New Roman"/>
              </a:rPr>
              <a:t>in terms of </a:t>
            </a:r>
            <a:r>
              <a:rPr lang="en-US" sz="2000" i="1" dirty="0">
                <a:solidFill>
                  <a:srgbClr val="FF0000"/>
                </a:solidFill>
                <a:latin typeface="Times New Roman"/>
                <a:cs typeface="Times New Roman"/>
              </a:rPr>
              <a:t>angular velocity</a:t>
            </a:r>
            <a:r>
              <a:rPr lang="en-US" sz="2000" dirty="0">
                <a:latin typeface="Times New Roman"/>
                <a:cs typeface="Times New Roman"/>
              </a:rPr>
              <a:t>: </a:t>
            </a:r>
          </a:p>
        </p:txBody>
      </p:sp>
      <p:graphicFrame>
        <p:nvGraphicFramePr>
          <p:cNvPr id="41" name="Object 2"/>
          <p:cNvGraphicFramePr>
            <a:graphicFrameLocks noChangeAspect="1"/>
          </p:cNvGraphicFramePr>
          <p:nvPr/>
        </p:nvGraphicFramePr>
        <p:xfrm>
          <a:off x="4384675" y="5264150"/>
          <a:ext cx="3236913" cy="1206500"/>
        </p:xfrm>
        <a:graphic>
          <a:graphicData uri="http://schemas.openxmlformats.org/presentationml/2006/ole">
            <mc:AlternateContent xmlns:mc="http://schemas.openxmlformats.org/markup-compatibility/2006">
              <mc:Choice xmlns:v="urn:schemas-microsoft-com:vml" Requires="v">
                <p:oleObj spid="_x0000_s29018" name="Equation" r:id="rId12" imgW="1841500" imgH="736600" progId="Equation.DSMT4">
                  <p:embed/>
                </p:oleObj>
              </mc:Choice>
              <mc:Fallback>
                <p:oleObj name="Equation" r:id="rId12" imgW="1841500" imgH="736600" progId="Equation.DSMT4">
                  <p:embed/>
                  <p:pic>
                    <p:nvPicPr>
                      <p:cNvPr id="41" name="Object 2"/>
                      <p:cNvPicPr>
                        <a:picLocks noChangeAspect="1" noChangeArrowheads="1"/>
                      </p:cNvPicPr>
                      <p:nvPr/>
                    </p:nvPicPr>
                    <p:blipFill>
                      <a:blip r:embed="rId13"/>
                      <a:srcRect/>
                      <a:stretch>
                        <a:fillRect/>
                      </a:stretch>
                    </p:blipFill>
                    <p:spPr bwMode="auto">
                      <a:xfrm>
                        <a:off x="4384675" y="5264150"/>
                        <a:ext cx="3236913" cy="1206500"/>
                      </a:xfrm>
                      <a:prstGeom prst="rect">
                        <a:avLst/>
                      </a:prstGeom>
                      <a:noFill/>
                      <a:ln>
                        <a:noFill/>
                      </a:ln>
                      <a:effectLst/>
                    </p:spPr>
                  </p:pic>
                </p:oleObj>
              </mc:Fallback>
            </mc:AlternateContent>
          </a:graphicData>
        </a:graphic>
      </p:graphicFrame>
      <p:sp>
        <p:nvSpPr>
          <p:cNvPr id="42" name="Text Box 56"/>
          <p:cNvSpPr txBox="1">
            <a:spLocks/>
          </p:cNvSpPr>
          <p:nvPr/>
        </p:nvSpPr>
        <p:spPr bwMode="auto">
          <a:xfrm>
            <a:off x="3192546" y="3760631"/>
            <a:ext cx="192317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OR</a:t>
            </a:r>
          </a:p>
        </p:txBody>
      </p:sp>
      <p:cxnSp>
        <p:nvCxnSpPr>
          <p:cNvPr id="3" name="Straight Connector 2"/>
          <p:cNvCxnSpPr/>
          <p:nvPr/>
        </p:nvCxnSpPr>
        <p:spPr>
          <a:xfrm flipV="1">
            <a:off x="5978525" y="4310934"/>
            <a:ext cx="330200" cy="34433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5657850" y="4138807"/>
            <a:ext cx="120650" cy="121366"/>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3" name="Freeform 42"/>
          <p:cNvSpPr/>
          <p:nvPr/>
        </p:nvSpPr>
        <p:spPr>
          <a:xfrm>
            <a:off x="69487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6" name="Object 2"/>
          <p:cNvGraphicFramePr>
            <a:graphicFrameLocks noChangeAspect="1"/>
          </p:cNvGraphicFramePr>
          <p:nvPr/>
        </p:nvGraphicFramePr>
        <p:xfrm>
          <a:off x="7579780" y="134301"/>
          <a:ext cx="79375" cy="102769"/>
        </p:xfrm>
        <a:graphic>
          <a:graphicData uri="http://schemas.openxmlformats.org/presentationml/2006/ole">
            <mc:AlternateContent xmlns:mc="http://schemas.openxmlformats.org/markup-compatibility/2006">
              <mc:Choice xmlns:v="urn:schemas-microsoft-com:vml" Requires="v">
                <p:oleObj spid="_x0000_s29019" name="Equation" r:id="rId14" imgW="88900" imgH="114300" progId="Equation.DSMT4">
                  <p:embed/>
                </p:oleObj>
              </mc:Choice>
              <mc:Fallback>
                <p:oleObj name="Equation" r:id="rId14" imgW="88900" imgH="114300" progId="Equation.DSMT4">
                  <p:embed/>
                  <p:pic>
                    <p:nvPicPr>
                      <p:cNvPr id="46" name="Object 2"/>
                      <p:cNvPicPr>
                        <a:picLocks noChangeAspect="1" noChangeArrowheads="1"/>
                      </p:cNvPicPr>
                      <p:nvPr/>
                    </p:nvPicPr>
                    <p:blipFill>
                      <a:blip r:embed="rId15"/>
                      <a:srcRect/>
                      <a:stretch>
                        <a:fillRect/>
                      </a:stretch>
                    </p:blipFill>
                    <p:spPr bwMode="auto">
                      <a:xfrm>
                        <a:off x="7579780" y="134301"/>
                        <a:ext cx="79375" cy="102769"/>
                      </a:xfrm>
                      <a:prstGeom prst="rect">
                        <a:avLst/>
                      </a:prstGeom>
                      <a:noFill/>
                      <a:ln>
                        <a:noFill/>
                      </a:ln>
                      <a:effectLst/>
                    </p:spPr>
                  </p:pic>
                </p:oleObj>
              </mc:Fallback>
            </mc:AlternateContent>
          </a:graphicData>
        </a:graphic>
      </p:graphicFrame>
      <p:graphicFrame>
        <p:nvGraphicFramePr>
          <p:cNvPr id="52" name="Object 2"/>
          <p:cNvGraphicFramePr>
            <a:graphicFrameLocks noChangeAspect="1"/>
          </p:cNvGraphicFramePr>
          <p:nvPr/>
        </p:nvGraphicFramePr>
        <p:xfrm>
          <a:off x="7659155" y="1679047"/>
          <a:ext cx="773113" cy="590550"/>
        </p:xfrm>
        <a:graphic>
          <a:graphicData uri="http://schemas.openxmlformats.org/presentationml/2006/ole">
            <mc:AlternateContent xmlns:mc="http://schemas.openxmlformats.org/markup-compatibility/2006">
              <mc:Choice xmlns:v="urn:schemas-microsoft-com:vml" Requires="v">
                <p:oleObj spid="_x0000_s29020" name="Equation" r:id="rId16" imgW="508000" imgH="393700" progId="Equation.DSMT4">
                  <p:embed/>
                </p:oleObj>
              </mc:Choice>
              <mc:Fallback>
                <p:oleObj name="Equation" r:id="rId16" imgW="508000" imgH="393700" progId="Equation.DSMT4">
                  <p:embed/>
                  <p:pic>
                    <p:nvPicPr>
                      <p:cNvPr id="52" name="Object 2"/>
                      <p:cNvPicPr>
                        <a:picLocks noChangeAspect="1" noChangeArrowheads="1"/>
                      </p:cNvPicPr>
                      <p:nvPr/>
                    </p:nvPicPr>
                    <p:blipFill>
                      <a:blip r:embed="rId17"/>
                      <a:srcRect/>
                      <a:stretch>
                        <a:fillRect/>
                      </a:stretch>
                    </p:blipFill>
                    <p:spPr bwMode="auto">
                      <a:xfrm>
                        <a:off x="7659155" y="1679047"/>
                        <a:ext cx="773113" cy="590550"/>
                      </a:xfrm>
                      <a:prstGeom prst="rect">
                        <a:avLst/>
                      </a:prstGeom>
                      <a:noFill/>
                      <a:ln>
                        <a:noFill/>
                      </a:ln>
                      <a:effectLst/>
                    </p:spPr>
                  </p:pic>
                </p:oleObj>
              </mc:Fallback>
            </mc:AlternateContent>
          </a:graphicData>
        </a:graphic>
      </p:graphicFrame>
      <p:sp>
        <p:nvSpPr>
          <p:cNvPr id="53" name="Rectangle 52"/>
          <p:cNvSpPr/>
          <p:nvPr/>
        </p:nvSpPr>
        <p:spPr>
          <a:xfrm rot="16200000">
            <a:off x="7594392" y="2454137"/>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7616825" y="198043"/>
            <a:ext cx="16586" cy="225729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2"/>
          <p:cNvGraphicFramePr>
            <a:graphicFrameLocks noChangeAspect="1"/>
          </p:cNvGraphicFramePr>
          <p:nvPr/>
        </p:nvGraphicFramePr>
        <p:xfrm>
          <a:off x="7366000" y="1003300"/>
          <a:ext cx="192088" cy="247650"/>
        </p:xfrm>
        <a:graphic>
          <a:graphicData uri="http://schemas.openxmlformats.org/presentationml/2006/ole">
            <mc:AlternateContent xmlns:mc="http://schemas.openxmlformats.org/markup-compatibility/2006">
              <mc:Choice xmlns:v="urn:schemas-microsoft-com:vml" Requires="v">
                <p:oleObj spid="_x0000_s29021" name="Equation" r:id="rId18" imgW="127000" imgH="165100" progId="Equation.DSMT4">
                  <p:embed/>
                </p:oleObj>
              </mc:Choice>
              <mc:Fallback>
                <p:oleObj name="Equation" r:id="rId18" imgW="127000" imgH="165100" progId="Equation.DSMT4">
                  <p:embed/>
                  <p:pic>
                    <p:nvPicPr>
                      <p:cNvPr id="56" name="Object 2"/>
                      <p:cNvPicPr>
                        <a:picLocks noChangeAspect="1" noChangeArrowheads="1"/>
                      </p:cNvPicPr>
                      <p:nvPr/>
                    </p:nvPicPr>
                    <p:blipFill>
                      <a:blip r:embed="rId19"/>
                      <a:srcRect/>
                      <a:stretch>
                        <a:fillRect/>
                      </a:stretch>
                    </p:blipFill>
                    <p:spPr bwMode="auto">
                      <a:xfrm>
                        <a:off x="7366000" y="1003300"/>
                        <a:ext cx="192088" cy="247650"/>
                      </a:xfrm>
                      <a:prstGeom prst="rect">
                        <a:avLst/>
                      </a:prstGeom>
                      <a:noFill/>
                      <a:ln>
                        <a:noFill/>
                      </a:ln>
                      <a:effectLst/>
                    </p:spPr>
                  </p:pic>
                </p:oleObj>
              </mc:Fallback>
            </mc:AlternateContent>
          </a:graphicData>
        </a:graphic>
      </p:graphicFrame>
      <p:sp>
        <p:nvSpPr>
          <p:cNvPr id="10" name="Freeform 9"/>
          <p:cNvSpPr/>
          <p:nvPr/>
        </p:nvSpPr>
        <p:spPr>
          <a:xfrm>
            <a:off x="7327900" y="2150533"/>
            <a:ext cx="618067" cy="160931"/>
          </a:xfrm>
          <a:custGeom>
            <a:avLst/>
            <a:gdLst>
              <a:gd name="connsiteX0" fmla="*/ 618067 w 618067"/>
              <a:gd name="connsiteY0" fmla="*/ 0 h 160931"/>
              <a:gd name="connsiteX1" fmla="*/ 304800 w 618067"/>
              <a:gd name="connsiteY1" fmla="*/ 160867 h 160931"/>
              <a:gd name="connsiteX2" fmla="*/ 0 w 618067"/>
              <a:gd name="connsiteY2" fmla="*/ 21167 h 160931"/>
            </a:gdLst>
            <a:ahLst/>
            <a:cxnLst>
              <a:cxn ang="0">
                <a:pos x="connsiteX0" y="connsiteY0"/>
              </a:cxn>
              <a:cxn ang="0">
                <a:pos x="connsiteX1" y="connsiteY1"/>
              </a:cxn>
              <a:cxn ang="0">
                <a:pos x="connsiteX2" y="connsiteY2"/>
              </a:cxn>
            </a:cxnLst>
            <a:rect l="l" t="t" r="r" b="b"/>
            <a:pathLst>
              <a:path w="618067" h="160931">
                <a:moveTo>
                  <a:pt x="618067" y="0"/>
                </a:moveTo>
                <a:cubicBezTo>
                  <a:pt x="512939" y="78669"/>
                  <a:pt x="407811" y="157339"/>
                  <a:pt x="304800" y="160867"/>
                </a:cubicBezTo>
                <a:cubicBezTo>
                  <a:pt x="201789" y="164395"/>
                  <a:pt x="0" y="21167"/>
                  <a:pt x="0" y="21167"/>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p:cNvCxnSpPr>
            <a:stCxn id="10" idx="2"/>
          </p:cNvCxnSpPr>
          <p:nvPr/>
        </p:nvCxnSpPr>
        <p:spPr>
          <a:xfrm>
            <a:off x="7327900" y="2171700"/>
            <a:ext cx="134938" cy="139764"/>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7327900" y="2171700"/>
            <a:ext cx="190500" cy="52384"/>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H="1">
            <a:off x="6936596" y="2452628"/>
            <a:ext cx="591956" cy="587"/>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9" name="Object 2"/>
          <p:cNvGraphicFramePr>
            <a:graphicFrameLocks noChangeAspect="1"/>
          </p:cNvGraphicFramePr>
          <p:nvPr/>
        </p:nvGraphicFramePr>
        <p:xfrm>
          <a:off x="6936596" y="2117197"/>
          <a:ext cx="231775" cy="304800"/>
        </p:xfrm>
        <a:graphic>
          <a:graphicData uri="http://schemas.openxmlformats.org/presentationml/2006/ole">
            <mc:AlternateContent xmlns:mc="http://schemas.openxmlformats.org/markup-compatibility/2006">
              <mc:Choice xmlns:v="urn:schemas-microsoft-com:vml" Requires="v">
                <p:oleObj spid="_x0000_s29022" name="Equation" r:id="rId20" imgW="152400" imgH="203200" progId="Equation.DSMT4">
                  <p:embed/>
                </p:oleObj>
              </mc:Choice>
              <mc:Fallback>
                <p:oleObj name="Equation" r:id="rId20" imgW="152400" imgH="203200" progId="Equation.DSMT4">
                  <p:embed/>
                  <p:pic>
                    <p:nvPicPr>
                      <p:cNvPr id="59" name="Object 2"/>
                      <p:cNvPicPr>
                        <a:picLocks noChangeAspect="1" noChangeArrowheads="1"/>
                      </p:cNvPicPr>
                      <p:nvPr/>
                    </p:nvPicPr>
                    <p:blipFill>
                      <a:blip r:embed="rId21"/>
                      <a:srcRect/>
                      <a:stretch>
                        <a:fillRect/>
                      </a:stretch>
                    </p:blipFill>
                    <p:spPr bwMode="auto">
                      <a:xfrm>
                        <a:off x="6936596" y="2117197"/>
                        <a:ext cx="231775" cy="304800"/>
                      </a:xfrm>
                      <a:prstGeom prst="rect">
                        <a:avLst/>
                      </a:prstGeom>
                      <a:noFill/>
                      <a:ln>
                        <a:noFill/>
                      </a:ln>
                      <a:effectLst/>
                    </p:spPr>
                  </p:pic>
                </p:oleObj>
              </mc:Fallback>
            </mc:AlternateContent>
          </a:graphicData>
        </a:graphic>
      </p:graphicFrame>
      <p:graphicFrame>
        <p:nvGraphicFramePr>
          <p:cNvPr id="60" name="Object 2"/>
          <p:cNvGraphicFramePr>
            <a:graphicFrameLocks noChangeAspect="1"/>
          </p:cNvGraphicFramePr>
          <p:nvPr/>
        </p:nvGraphicFramePr>
        <p:xfrm>
          <a:off x="7537450" y="2641600"/>
          <a:ext cx="1273175" cy="381000"/>
        </p:xfrm>
        <a:graphic>
          <a:graphicData uri="http://schemas.openxmlformats.org/presentationml/2006/ole">
            <mc:AlternateContent xmlns:mc="http://schemas.openxmlformats.org/markup-compatibility/2006">
              <mc:Choice xmlns:v="urn:schemas-microsoft-com:vml" Requires="v">
                <p:oleObj spid="_x0000_s29023" name="Equation" r:id="rId22" imgW="838200" imgH="254000" progId="Equation.DSMT4">
                  <p:embed/>
                </p:oleObj>
              </mc:Choice>
              <mc:Fallback>
                <p:oleObj name="Equation" r:id="rId22" imgW="838200" imgH="254000" progId="Equation.DSMT4">
                  <p:embed/>
                  <p:pic>
                    <p:nvPicPr>
                      <p:cNvPr id="60" name="Object 2"/>
                      <p:cNvPicPr>
                        <a:picLocks noChangeAspect="1" noChangeArrowheads="1"/>
                      </p:cNvPicPr>
                      <p:nvPr/>
                    </p:nvPicPr>
                    <p:blipFill>
                      <a:blip r:embed="rId23"/>
                      <a:srcRect/>
                      <a:stretch>
                        <a:fillRect/>
                      </a:stretch>
                    </p:blipFill>
                    <p:spPr bwMode="auto">
                      <a:xfrm>
                        <a:off x="7537450" y="2641600"/>
                        <a:ext cx="1273175" cy="381000"/>
                      </a:xfrm>
                      <a:prstGeom prst="rect">
                        <a:avLst/>
                      </a:prstGeom>
                      <a:noFill/>
                      <a:ln>
                        <a:noFill/>
                      </a:ln>
                      <a:effectLst/>
                    </p:spPr>
                  </p:pic>
                </p:oleObj>
              </mc:Fallback>
            </mc:AlternateContent>
          </a:graphicData>
        </a:graphic>
      </p:graphicFrame>
      <p:graphicFrame>
        <p:nvGraphicFramePr>
          <p:cNvPr id="61" name="Object 2"/>
          <p:cNvGraphicFramePr>
            <a:graphicFrameLocks noChangeAspect="1"/>
          </p:cNvGraphicFramePr>
          <p:nvPr/>
        </p:nvGraphicFramePr>
        <p:xfrm>
          <a:off x="1543050" y="239713"/>
          <a:ext cx="3098800" cy="649287"/>
        </p:xfrm>
        <a:graphic>
          <a:graphicData uri="http://schemas.openxmlformats.org/presentationml/2006/ole">
            <mc:AlternateContent xmlns:mc="http://schemas.openxmlformats.org/markup-compatibility/2006">
              <mc:Choice xmlns:v="urn:schemas-microsoft-com:vml" Requires="v">
                <p:oleObj spid="_x0000_s29024" name="Equation" r:id="rId24" imgW="1879600" imgH="393700" progId="Equation.DSMT4">
                  <p:embed/>
                </p:oleObj>
              </mc:Choice>
              <mc:Fallback>
                <p:oleObj name="Equation" r:id="rId24" imgW="1879600" imgH="393700" progId="Equation.DSMT4">
                  <p:embed/>
                  <p:pic>
                    <p:nvPicPr>
                      <p:cNvPr id="61" name="Object 2"/>
                      <p:cNvPicPr>
                        <a:picLocks noChangeAspect="1" noChangeArrowheads="1"/>
                      </p:cNvPicPr>
                      <p:nvPr/>
                    </p:nvPicPr>
                    <p:blipFill>
                      <a:blip r:embed="rId25"/>
                      <a:srcRect/>
                      <a:stretch>
                        <a:fillRect/>
                      </a:stretch>
                    </p:blipFill>
                    <p:spPr bwMode="auto">
                      <a:xfrm>
                        <a:off x="1543050" y="239713"/>
                        <a:ext cx="3098800" cy="6492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2496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par>
                                <p:cTn id="13" presetID="9"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ssolve">
                                      <p:cBhvr>
                                        <p:cTn id="18" dur="500"/>
                                        <p:tgtEl>
                                          <p:spTgt spid="58"/>
                                        </p:tgtEl>
                                      </p:cBhvr>
                                    </p:animEffect>
                                  </p:childTnLst>
                                </p:cTn>
                              </p:par>
                              <p:par>
                                <p:cTn id="19" presetID="9"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dissolve">
                                      <p:cBhvr>
                                        <p:cTn id="21" dur="500"/>
                                        <p:tgtEl>
                                          <p:spTgt spid="5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dissolve">
                                      <p:cBhvr>
                                        <p:cTn id="31" dur="500"/>
                                        <p:tgtEl>
                                          <p:spTgt spid="4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dissolve">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dissolve">
                                      <p:cBhvr>
                                        <p:cTn id="39" dur="500"/>
                                        <p:tgtEl>
                                          <p:spTgt spid="15"/>
                                        </p:tgtEl>
                                      </p:cBhvr>
                                    </p:animEffect>
                                  </p:childTnLst>
                                </p:cTn>
                              </p:par>
                              <p:par>
                                <p:cTn id="40" presetID="9" presetClass="entr" presetSubtype="0"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dissolve">
                                      <p:cBhvr>
                                        <p:cTn id="42" dur="500"/>
                                        <p:tgtEl>
                                          <p:spTgt spid="5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par>
                                <p:cTn id="46" presetID="9" presetClass="entr" presetSubtype="0" fill="hold"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dissolve">
                                      <p:cBhvr>
                                        <p:cTn id="48" dur="500"/>
                                        <p:tgtEl>
                                          <p:spTgt spid="52"/>
                                        </p:tgtEl>
                                      </p:cBhvr>
                                    </p:animEffect>
                                  </p:childTnLst>
                                </p:cTn>
                              </p:par>
                              <p:par>
                                <p:cTn id="49" presetID="9" presetClass="entr" presetSubtype="0" fill="hold" nodeType="with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dissolve">
                                      <p:cBhvr>
                                        <p:cTn id="51" dur="500"/>
                                        <p:tgtEl>
                                          <p:spTgt spid="60"/>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dissolve">
                                      <p:cBhvr>
                                        <p:cTn id="56" dur="500"/>
                                        <p:tgtEl>
                                          <p:spTgt spid="31"/>
                                        </p:tgtEl>
                                      </p:cBhvr>
                                    </p:animEffect>
                                  </p:childTnLst>
                                </p:cTn>
                              </p:par>
                              <p:par>
                                <p:cTn id="57" presetID="9"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dissolve">
                                      <p:cBhvr>
                                        <p:cTn id="59" dur="500"/>
                                        <p:tgtEl>
                                          <p:spTgt spid="3"/>
                                        </p:tgtEl>
                                      </p:cBhvr>
                                    </p:animEffect>
                                  </p:childTnLst>
                                </p:cTn>
                              </p:par>
                              <p:par>
                                <p:cTn id="60" presetID="9"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dissolve">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dissolve">
                                      <p:cBhvr>
                                        <p:cTn id="67" dur="500"/>
                                        <p:tgtEl>
                                          <p:spTgt spid="37"/>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dissolve">
                                      <p:cBhvr>
                                        <p:cTn id="72" dur="5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dissolve">
                                      <p:cBhvr>
                                        <p:cTn id="7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p:bldP spid="37" grpId="0"/>
      <p:bldP spid="40" grpId="0"/>
      <p:bldP spid="42" grpId="0"/>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32.)</a:t>
            </a:r>
          </a:p>
        </p:txBody>
      </p:sp>
      <p:sp>
        <p:nvSpPr>
          <p:cNvPr id="33" name="Text Box 56"/>
          <p:cNvSpPr txBox="1">
            <a:spLocks/>
          </p:cNvSpPr>
          <p:nvPr/>
        </p:nvSpPr>
        <p:spPr bwMode="auto">
          <a:xfrm>
            <a:off x="324727" y="695343"/>
            <a:ext cx="2113673"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We need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of the rod </a:t>
            </a:r>
            <a:r>
              <a:rPr lang="en-US" sz="2000" dirty="0">
                <a:solidFill>
                  <a:srgbClr val="0000FF"/>
                </a:solidFill>
                <a:latin typeface="Times New Roman"/>
                <a:cs typeface="Times New Roman"/>
              </a:rPr>
              <a:t>about the pin</a:t>
            </a:r>
            <a:r>
              <a:rPr lang="en-US" sz="2000" dirty="0">
                <a:latin typeface="Times New Roman"/>
                <a:cs typeface="Times New Roman"/>
              </a:rPr>
              <a:t>.  We’ll use the </a:t>
            </a:r>
            <a:r>
              <a:rPr lang="en-US" sz="2000" i="1" dirty="0">
                <a:solidFill>
                  <a:srgbClr val="FF0000"/>
                </a:solidFill>
                <a:latin typeface="Times New Roman"/>
                <a:cs typeface="Times New Roman"/>
              </a:rPr>
              <a:t>parallel axis theorem </a:t>
            </a:r>
            <a:r>
              <a:rPr lang="en-US" sz="2000" dirty="0">
                <a:latin typeface="Times New Roman"/>
                <a:cs typeface="Times New Roman"/>
              </a:rPr>
              <a:t>for that:</a:t>
            </a:r>
          </a:p>
        </p:txBody>
      </p:sp>
      <p:graphicFrame>
        <p:nvGraphicFramePr>
          <p:cNvPr id="36" name="Object 2"/>
          <p:cNvGraphicFramePr>
            <a:graphicFrameLocks noChangeAspect="1"/>
          </p:cNvGraphicFramePr>
          <p:nvPr/>
        </p:nvGraphicFramePr>
        <p:xfrm>
          <a:off x="2474913" y="973138"/>
          <a:ext cx="3035300" cy="1500187"/>
        </p:xfrm>
        <a:graphic>
          <a:graphicData uri="http://schemas.openxmlformats.org/presentationml/2006/ole">
            <mc:AlternateContent xmlns:mc="http://schemas.openxmlformats.org/markup-compatibility/2006">
              <mc:Choice xmlns:v="urn:schemas-microsoft-com:vml" Requires="v">
                <p:oleObj spid="_x0000_s30007" name="Equation" r:id="rId4" imgW="1727200" imgH="914400" progId="Equation.DSMT4">
                  <p:embed/>
                </p:oleObj>
              </mc:Choice>
              <mc:Fallback>
                <p:oleObj name="Equation" r:id="rId4" imgW="1727200" imgH="914400" progId="Equation.DSMT4">
                  <p:embed/>
                  <p:pic>
                    <p:nvPicPr>
                      <p:cNvPr id="36" name="Object 2"/>
                      <p:cNvPicPr>
                        <a:picLocks noChangeAspect="1" noChangeArrowheads="1"/>
                      </p:cNvPicPr>
                      <p:nvPr/>
                    </p:nvPicPr>
                    <p:blipFill>
                      <a:blip r:embed="rId5"/>
                      <a:srcRect/>
                      <a:stretch>
                        <a:fillRect/>
                      </a:stretch>
                    </p:blipFill>
                    <p:spPr bwMode="auto">
                      <a:xfrm>
                        <a:off x="2474913" y="973138"/>
                        <a:ext cx="3035300" cy="1500187"/>
                      </a:xfrm>
                      <a:prstGeom prst="rect">
                        <a:avLst/>
                      </a:prstGeom>
                      <a:noFill/>
                      <a:ln>
                        <a:noFill/>
                      </a:ln>
                      <a:effectLst/>
                    </p:spPr>
                  </p:pic>
                </p:oleObj>
              </mc:Fallback>
            </mc:AlternateContent>
          </a:graphicData>
        </a:graphic>
      </p:graphicFrame>
      <p:grpSp>
        <p:nvGrpSpPr>
          <p:cNvPr id="21" name="Group 20"/>
          <p:cNvGrpSpPr/>
          <p:nvPr/>
        </p:nvGrpSpPr>
        <p:grpSpPr>
          <a:xfrm>
            <a:off x="5041900" y="-2070100"/>
            <a:ext cx="4610100" cy="4677246"/>
            <a:chOff x="3924300" y="-2070100"/>
            <a:chExt cx="4610100" cy="4677246"/>
          </a:xfrm>
        </p:grpSpPr>
        <p:sp>
          <p:nvSpPr>
            <p:cNvPr id="24" name="Rectangle 23"/>
            <p:cNvSpPr/>
            <p:nvPr/>
          </p:nvSpPr>
          <p:spPr>
            <a:xfrm rot="2602829">
              <a:off x="56123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58311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64135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c 31"/>
            <p:cNvSpPr/>
            <p:nvPr/>
          </p:nvSpPr>
          <p:spPr>
            <a:xfrm>
              <a:off x="39243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5" name="Object 2"/>
            <p:cNvGraphicFramePr>
              <a:graphicFrameLocks noChangeAspect="1"/>
            </p:cNvGraphicFramePr>
            <p:nvPr/>
          </p:nvGraphicFramePr>
          <p:xfrm>
            <a:off x="6419850" y="155466"/>
            <a:ext cx="79375" cy="102769"/>
          </p:xfrm>
          <a:graphic>
            <a:graphicData uri="http://schemas.openxmlformats.org/presentationml/2006/ole">
              <mc:AlternateContent xmlns:mc="http://schemas.openxmlformats.org/markup-compatibility/2006">
                <mc:Choice xmlns:v="urn:schemas-microsoft-com:vml" Requires="v">
                  <p:oleObj spid="_x0000_s30008" name="Equation" r:id="rId6" imgW="88900" imgH="114300" progId="Equation.DSMT4">
                    <p:embed/>
                  </p:oleObj>
                </mc:Choice>
                <mc:Fallback>
                  <p:oleObj name="Equation" r:id="rId6" imgW="88900" imgH="114300" progId="Equation.DSMT4">
                    <p:embed/>
                    <p:pic>
                      <p:nvPicPr>
                        <p:cNvPr id="35" name="Object 2"/>
                        <p:cNvPicPr>
                          <a:picLocks noChangeAspect="1" noChangeArrowheads="1"/>
                        </p:cNvPicPr>
                        <p:nvPr/>
                      </p:nvPicPr>
                      <p:blipFill>
                        <a:blip r:embed="rId7"/>
                        <a:srcRect/>
                        <a:stretch>
                          <a:fillRect/>
                        </a:stretch>
                      </p:blipFill>
                      <p:spPr bwMode="auto">
                        <a:xfrm>
                          <a:off x="6419850" y="155466"/>
                          <a:ext cx="79375" cy="102769"/>
                        </a:xfrm>
                        <a:prstGeom prst="rect">
                          <a:avLst/>
                        </a:prstGeom>
                        <a:noFill/>
                        <a:ln>
                          <a:noFill/>
                        </a:ln>
                        <a:effectLst/>
                      </p:spPr>
                    </p:pic>
                  </p:oleObj>
                </mc:Fallback>
              </mc:AlternateContent>
            </a:graphicData>
          </a:graphic>
        </p:graphicFrame>
        <p:sp>
          <p:nvSpPr>
            <p:cNvPr id="37" name="Rectangle 36"/>
            <p:cNvSpPr/>
            <p:nvPr/>
          </p:nvSpPr>
          <p:spPr>
            <a:xfrm rot="16200000">
              <a:off x="75111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2"/>
            <p:cNvGraphicFramePr>
              <a:graphicFrameLocks noChangeAspect="1"/>
            </p:cNvGraphicFramePr>
            <p:nvPr/>
          </p:nvGraphicFramePr>
          <p:xfrm>
            <a:off x="7266716" y="1269425"/>
            <a:ext cx="250825" cy="190500"/>
          </p:xfrm>
          <a:graphic>
            <a:graphicData uri="http://schemas.openxmlformats.org/presentationml/2006/ole">
              <mc:AlternateContent xmlns:mc="http://schemas.openxmlformats.org/markup-compatibility/2006">
                <mc:Choice xmlns:v="urn:schemas-microsoft-com:vml" Requires="v">
                  <p:oleObj spid="_x0000_s30009" name="Equation" r:id="rId8" imgW="165100" imgH="127000" progId="Equation.DSMT4">
                    <p:embed/>
                  </p:oleObj>
                </mc:Choice>
                <mc:Fallback>
                  <p:oleObj name="Equation" r:id="rId8" imgW="165100" imgH="127000" progId="Equation.DSMT4">
                    <p:embed/>
                    <p:pic>
                      <p:nvPicPr>
                        <p:cNvPr id="38" name="Object 2"/>
                        <p:cNvPicPr>
                          <a:picLocks noChangeAspect="1" noChangeArrowheads="1"/>
                        </p:cNvPicPr>
                        <p:nvPr/>
                      </p:nvPicPr>
                      <p:blipFill>
                        <a:blip r:embed="rId9"/>
                        <a:srcRect/>
                        <a:stretch>
                          <a:fillRect/>
                        </a:stretch>
                      </p:blipFill>
                      <p:spPr bwMode="auto">
                        <a:xfrm>
                          <a:off x="7266716" y="1269425"/>
                          <a:ext cx="250825" cy="190500"/>
                        </a:xfrm>
                        <a:prstGeom prst="rect">
                          <a:avLst/>
                        </a:prstGeom>
                        <a:noFill/>
                        <a:ln>
                          <a:noFill/>
                        </a:ln>
                        <a:effectLst/>
                      </p:spPr>
                    </p:pic>
                  </p:oleObj>
                </mc:Fallback>
              </mc:AlternateContent>
            </a:graphicData>
          </a:graphic>
        </p:graphicFrame>
        <p:graphicFrame>
          <p:nvGraphicFramePr>
            <p:cNvPr id="39" name="Object 2"/>
            <p:cNvGraphicFramePr>
              <a:graphicFrameLocks noChangeAspect="1"/>
            </p:cNvGraphicFramePr>
            <p:nvPr/>
          </p:nvGraphicFramePr>
          <p:xfrm>
            <a:off x="5392738" y="777875"/>
            <a:ext cx="192087" cy="247650"/>
          </p:xfrm>
          <a:graphic>
            <a:graphicData uri="http://schemas.openxmlformats.org/presentationml/2006/ole">
              <mc:AlternateContent xmlns:mc="http://schemas.openxmlformats.org/markup-compatibility/2006">
                <mc:Choice xmlns:v="urn:schemas-microsoft-com:vml" Requires="v">
                  <p:oleObj spid="_x0000_s30010" name="Equation" r:id="rId10" imgW="127000" imgH="165100" progId="Equation.DSMT4">
                    <p:embed/>
                  </p:oleObj>
                </mc:Choice>
                <mc:Fallback>
                  <p:oleObj name="Equation" r:id="rId10" imgW="127000" imgH="165100" progId="Equation.DSMT4">
                    <p:embed/>
                    <p:pic>
                      <p:nvPicPr>
                        <p:cNvPr id="39" name="Object 2"/>
                        <p:cNvPicPr>
                          <a:picLocks noChangeAspect="1" noChangeArrowheads="1"/>
                        </p:cNvPicPr>
                        <p:nvPr/>
                      </p:nvPicPr>
                      <p:blipFill>
                        <a:blip r:embed="rId11"/>
                        <a:srcRect/>
                        <a:stretch>
                          <a:fillRect/>
                        </a:stretch>
                      </p:blipFill>
                      <p:spPr bwMode="auto">
                        <a:xfrm>
                          <a:off x="5392738" y="777875"/>
                          <a:ext cx="192087" cy="247650"/>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nvGraphicFramePr>
          <p:xfrm>
            <a:off x="6143625" y="635018"/>
            <a:ext cx="192088" cy="266700"/>
          </p:xfrm>
          <a:graphic>
            <a:graphicData uri="http://schemas.openxmlformats.org/presentationml/2006/ole">
              <mc:AlternateContent xmlns:mc="http://schemas.openxmlformats.org/markup-compatibility/2006">
                <mc:Choice xmlns:v="urn:schemas-microsoft-com:vml" Requires="v">
                  <p:oleObj spid="_x0000_s30011" name="Equation" r:id="rId12" imgW="127000" imgH="177800" progId="Equation.DSMT4">
                    <p:embed/>
                  </p:oleObj>
                </mc:Choice>
                <mc:Fallback>
                  <p:oleObj name="Equation" r:id="rId12" imgW="127000" imgH="177800" progId="Equation.DSMT4">
                    <p:embed/>
                    <p:pic>
                      <p:nvPicPr>
                        <p:cNvPr id="40" name="Object 2"/>
                        <p:cNvPicPr>
                          <a:picLocks noChangeAspect="1" noChangeArrowheads="1"/>
                        </p:cNvPicPr>
                        <p:nvPr/>
                      </p:nvPicPr>
                      <p:blipFill>
                        <a:blip r:embed="rId13"/>
                        <a:srcRect/>
                        <a:stretch>
                          <a:fillRect/>
                        </a:stretch>
                      </p:blipFill>
                      <p:spPr bwMode="auto">
                        <a:xfrm>
                          <a:off x="6143625" y="635018"/>
                          <a:ext cx="192088" cy="266700"/>
                        </a:xfrm>
                        <a:prstGeom prst="rect">
                          <a:avLst/>
                        </a:prstGeom>
                        <a:noFill/>
                        <a:ln>
                          <a:noFill/>
                        </a:ln>
                        <a:effectLst/>
                      </p:spPr>
                    </p:pic>
                  </p:oleObj>
                </mc:Fallback>
              </mc:AlternateContent>
            </a:graphicData>
          </a:graphic>
        </p:graphicFrame>
        <p:sp>
          <p:nvSpPr>
            <p:cNvPr id="41" name="Freeform 40"/>
            <p:cNvSpPr/>
            <p:nvPr/>
          </p:nvSpPr>
          <p:spPr>
            <a:xfrm>
              <a:off x="61849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2" name="Object 2"/>
            <p:cNvGraphicFramePr>
              <a:graphicFrameLocks noChangeAspect="1"/>
            </p:cNvGraphicFramePr>
            <p:nvPr/>
          </p:nvGraphicFramePr>
          <p:xfrm>
            <a:off x="6034087" y="1709168"/>
            <a:ext cx="385763" cy="247650"/>
          </p:xfrm>
          <a:graphic>
            <a:graphicData uri="http://schemas.openxmlformats.org/presentationml/2006/ole">
              <mc:AlternateContent xmlns:mc="http://schemas.openxmlformats.org/markup-compatibility/2006">
                <mc:Choice xmlns:v="urn:schemas-microsoft-com:vml" Requires="v">
                  <p:oleObj spid="_x0000_s30012" name="Equation" r:id="rId14" imgW="254000" imgH="165100" progId="Equation.DSMT4">
                    <p:embed/>
                  </p:oleObj>
                </mc:Choice>
                <mc:Fallback>
                  <p:oleObj name="Equation" r:id="rId14" imgW="254000" imgH="165100" progId="Equation.DSMT4">
                    <p:embed/>
                    <p:pic>
                      <p:nvPicPr>
                        <p:cNvPr id="42" name="Object 2"/>
                        <p:cNvPicPr>
                          <a:picLocks noChangeAspect="1" noChangeArrowheads="1"/>
                        </p:cNvPicPr>
                        <p:nvPr/>
                      </p:nvPicPr>
                      <p:blipFill>
                        <a:blip r:embed="rId15"/>
                        <a:srcRect/>
                        <a:stretch>
                          <a:fillRect/>
                        </a:stretch>
                      </p:blipFill>
                      <p:spPr bwMode="auto">
                        <a:xfrm>
                          <a:off x="6034087" y="1709168"/>
                          <a:ext cx="385763" cy="247650"/>
                        </a:xfrm>
                        <a:prstGeom prst="rect">
                          <a:avLst/>
                        </a:prstGeom>
                        <a:noFill/>
                        <a:ln>
                          <a:noFill/>
                        </a:ln>
                        <a:effectLst/>
                      </p:spPr>
                    </p:pic>
                  </p:oleObj>
                </mc:Fallback>
              </mc:AlternateContent>
            </a:graphicData>
          </a:graphic>
        </p:graphicFrame>
        <p:sp>
          <p:nvSpPr>
            <p:cNvPr id="43" name="Rectangle 42"/>
            <p:cNvSpPr/>
            <p:nvPr/>
          </p:nvSpPr>
          <p:spPr>
            <a:xfrm rot="16200000">
              <a:off x="65148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rot="13356784">
              <a:off x="48257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6" name="Text Box 56"/>
          <p:cNvSpPr txBox="1">
            <a:spLocks/>
          </p:cNvSpPr>
          <p:nvPr/>
        </p:nvSpPr>
        <p:spPr bwMode="auto">
          <a:xfrm>
            <a:off x="324727" y="2676962"/>
            <a:ext cx="345987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Putting everything together </a:t>
            </a:r>
            <a:r>
              <a:rPr lang="en-US" sz="2000" i="1" dirty="0">
                <a:solidFill>
                  <a:srgbClr val="0000FF"/>
                </a:solidFill>
                <a:latin typeface="Times New Roman"/>
                <a:cs typeface="Times New Roman"/>
              </a:rPr>
              <a:t>through the collision </a:t>
            </a:r>
            <a:r>
              <a:rPr lang="en-US" sz="2000" dirty="0">
                <a:solidFill>
                  <a:srgbClr val="0000FF"/>
                </a:solidFill>
                <a:latin typeface="Times New Roman"/>
                <a:cs typeface="Times New Roman"/>
              </a:rPr>
              <a:t>yields:</a:t>
            </a:r>
          </a:p>
        </p:txBody>
      </p:sp>
      <p:graphicFrame>
        <p:nvGraphicFramePr>
          <p:cNvPr id="47" name="Object 2"/>
          <p:cNvGraphicFramePr>
            <a:graphicFrameLocks noChangeAspect="1"/>
          </p:cNvGraphicFramePr>
          <p:nvPr/>
        </p:nvGraphicFramePr>
        <p:xfrm>
          <a:off x="3835080" y="3041650"/>
          <a:ext cx="4184650" cy="2057400"/>
        </p:xfrm>
        <a:graphic>
          <a:graphicData uri="http://schemas.openxmlformats.org/presentationml/2006/ole">
            <mc:AlternateContent xmlns:mc="http://schemas.openxmlformats.org/markup-compatibility/2006">
              <mc:Choice xmlns:v="urn:schemas-microsoft-com:vml" Requires="v">
                <p:oleObj spid="_x0000_s30013" name="Equation" r:id="rId16" imgW="2387600" imgH="1257300" progId="Equation.DSMT4">
                  <p:embed/>
                </p:oleObj>
              </mc:Choice>
              <mc:Fallback>
                <p:oleObj name="Equation" r:id="rId16" imgW="2387600" imgH="1257300" progId="Equation.DSMT4">
                  <p:embed/>
                  <p:pic>
                    <p:nvPicPr>
                      <p:cNvPr id="47" name="Object 2"/>
                      <p:cNvPicPr>
                        <a:picLocks noChangeAspect="1" noChangeArrowheads="1"/>
                      </p:cNvPicPr>
                      <p:nvPr/>
                    </p:nvPicPr>
                    <p:blipFill>
                      <a:blip r:embed="rId17"/>
                      <a:srcRect/>
                      <a:stretch>
                        <a:fillRect/>
                      </a:stretch>
                    </p:blipFill>
                    <p:spPr bwMode="auto">
                      <a:xfrm>
                        <a:off x="3835080" y="3041650"/>
                        <a:ext cx="4184650" cy="2057400"/>
                      </a:xfrm>
                      <a:prstGeom prst="rect">
                        <a:avLst/>
                      </a:prstGeom>
                      <a:noFill/>
                      <a:ln>
                        <a:noFill/>
                      </a:ln>
                      <a:effectLst/>
                    </p:spPr>
                  </p:pic>
                </p:oleObj>
              </mc:Fallback>
            </mc:AlternateContent>
          </a:graphicData>
        </a:graphic>
      </p:graphicFrame>
      <p:graphicFrame>
        <p:nvGraphicFramePr>
          <p:cNvPr id="48" name="Object 2"/>
          <p:cNvGraphicFramePr>
            <a:graphicFrameLocks noChangeAspect="1"/>
          </p:cNvGraphicFramePr>
          <p:nvPr/>
        </p:nvGraphicFramePr>
        <p:xfrm>
          <a:off x="1377950" y="128588"/>
          <a:ext cx="3097213" cy="649287"/>
        </p:xfrm>
        <a:graphic>
          <a:graphicData uri="http://schemas.openxmlformats.org/presentationml/2006/ole">
            <mc:AlternateContent xmlns:mc="http://schemas.openxmlformats.org/markup-compatibility/2006">
              <mc:Choice xmlns:v="urn:schemas-microsoft-com:vml" Requires="v">
                <p:oleObj spid="_x0000_s30014" name="Equation" r:id="rId18" imgW="1879600" imgH="393700" progId="Equation.DSMT4">
                  <p:embed/>
                </p:oleObj>
              </mc:Choice>
              <mc:Fallback>
                <p:oleObj name="Equation" r:id="rId18" imgW="1879600" imgH="393700" progId="Equation.DSMT4">
                  <p:embed/>
                  <p:pic>
                    <p:nvPicPr>
                      <p:cNvPr id="48" name="Object 2"/>
                      <p:cNvPicPr>
                        <a:picLocks noChangeAspect="1" noChangeArrowheads="1"/>
                      </p:cNvPicPr>
                      <p:nvPr/>
                    </p:nvPicPr>
                    <p:blipFill>
                      <a:blip r:embed="rId19"/>
                      <a:srcRect/>
                      <a:stretch>
                        <a:fillRect/>
                      </a:stretch>
                    </p:blipFill>
                    <p:spPr bwMode="auto">
                      <a:xfrm>
                        <a:off x="1377950" y="128588"/>
                        <a:ext cx="3097213" cy="649287"/>
                      </a:xfrm>
                      <a:prstGeom prst="rect">
                        <a:avLst/>
                      </a:prstGeom>
                      <a:noFill/>
                      <a:ln>
                        <a:noFill/>
                      </a:ln>
                      <a:effectLst/>
                    </p:spPr>
                  </p:pic>
                </p:oleObj>
              </mc:Fallback>
            </mc:AlternateContent>
          </a:graphicData>
        </a:graphic>
      </p:graphicFrame>
      <p:graphicFrame>
        <p:nvGraphicFramePr>
          <p:cNvPr id="27" name="Object 2"/>
          <p:cNvGraphicFramePr>
            <a:graphicFrameLocks noChangeAspect="1"/>
          </p:cNvGraphicFramePr>
          <p:nvPr/>
        </p:nvGraphicFramePr>
        <p:xfrm>
          <a:off x="1133475" y="5099050"/>
          <a:ext cx="3138488" cy="704850"/>
        </p:xfrm>
        <a:graphic>
          <a:graphicData uri="http://schemas.openxmlformats.org/presentationml/2006/ole">
            <mc:AlternateContent xmlns:mc="http://schemas.openxmlformats.org/markup-compatibility/2006">
              <mc:Choice xmlns:v="urn:schemas-microsoft-com:vml" Requires="v">
                <p:oleObj spid="_x0000_s30015" name="Equation" r:id="rId20" imgW="1790700" imgH="431800" progId="Equation.DSMT4">
                  <p:embed/>
                </p:oleObj>
              </mc:Choice>
              <mc:Fallback>
                <p:oleObj name="Equation" r:id="rId20" imgW="1790700" imgH="431800" progId="Equation.DSMT4">
                  <p:embed/>
                  <p:pic>
                    <p:nvPicPr>
                      <p:cNvPr id="27" name="Object 2"/>
                      <p:cNvPicPr>
                        <a:picLocks noChangeAspect="1" noChangeArrowheads="1"/>
                      </p:cNvPicPr>
                      <p:nvPr/>
                    </p:nvPicPr>
                    <p:blipFill>
                      <a:blip r:embed="rId21"/>
                      <a:srcRect/>
                      <a:stretch>
                        <a:fillRect/>
                      </a:stretch>
                    </p:blipFill>
                    <p:spPr bwMode="auto">
                      <a:xfrm>
                        <a:off x="1133475" y="5099050"/>
                        <a:ext cx="3138488" cy="704850"/>
                      </a:xfrm>
                      <a:prstGeom prst="rect">
                        <a:avLst/>
                      </a:prstGeom>
                      <a:noFill/>
                      <a:ln>
                        <a:noFill/>
                      </a:ln>
                      <a:effectLst/>
                    </p:spPr>
                  </p:pic>
                </p:oleObj>
              </mc:Fallback>
            </mc:AlternateContent>
          </a:graphicData>
        </a:graphic>
      </p:graphicFrame>
      <p:sp>
        <p:nvSpPr>
          <p:cNvPr id="28" name="Text Box 56"/>
          <p:cNvSpPr txBox="1">
            <a:spLocks/>
          </p:cNvSpPr>
          <p:nvPr/>
        </p:nvSpPr>
        <p:spPr bwMode="auto">
          <a:xfrm>
            <a:off x="324726" y="4997275"/>
            <a:ext cx="8641473"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tx1"/>
                </a:solidFill>
                <a:latin typeface="Times New Roman"/>
                <a:cs typeface="Times New Roman"/>
              </a:rPr>
              <a:t>As</a:t>
            </a:r>
          </a:p>
        </p:txBody>
      </p:sp>
      <p:graphicFrame>
        <p:nvGraphicFramePr>
          <p:cNvPr id="29" name="Object 2"/>
          <p:cNvGraphicFramePr>
            <a:graphicFrameLocks noChangeAspect="1"/>
          </p:cNvGraphicFramePr>
          <p:nvPr/>
        </p:nvGraphicFramePr>
        <p:xfrm>
          <a:off x="1350963" y="5782588"/>
          <a:ext cx="2606675" cy="644525"/>
        </p:xfrm>
        <a:graphic>
          <a:graphicData uri="http://schemas.openxmlformats.org/presentationml/2006/ole">
            <mc:AlternateContent xmlns:mc="http://schemas.openxmlformats.org/markup-compatibility/2006">
              <mc:Choice xmlns:v="urn:schemas-microsoft-com:vml" Requires="v">
                <p:oleObj spid="_x0000_s30016" name="Equation" r:id="rId22" imgW="1485900" imgH="393700" progId="Equation.DSMT4">
                  <p:embed/>
                </p:oleObj>
              </mc:Choice>
              <mc:Fallback>
                <p:oleObj name="Equation" r:id="rId22" imgW="1485900" imgH="393700" progId="Equation.DSMT4">
                  <p:embed/>
                  <p:pic>
                    <p:nvPicPr>
                      <p:cNvPr id="29" name="Object 2"/>
                      <p:cNvPicPr>
                        <a:picLocks noChangeAspect="1" noChangeArrowheads="1"/>
                      </p:cNvPicPr>
                      <p:nvPr/>
                    </p:nvPicPr>
                    <p:blipFill>
                      <a:blip r:embed="rId23"/>
                      <a:srcRect/>
                      <a:stretch>
                        <a:fillRect/>
                      </a:stretch>
                    </p:blipFill>
                    <p:spPr bwMode="auto">
                      <a:xfrm>
                        <a:off x="1350963" y="5782588"/>
                        <a:ext cx="2606675" cy="6445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43667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dissolv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a:latin typeface="Times New Roman"/>
                <a:cs typeface="Times New Roman"/>
              </a:rPr>
              <a:t>33.)</a:t>
            </a:r>
            <a:endParaRPr lang="en-US" sz="1200" dirty="0">
              <a:latin typeface="Times New Roman"/>
              <a:cs typeface="Times New Roman"/>
            </a:endParaRPr>
          </a:p>
        </p:txBody>
      </p:sp>
      <p:sp>
        <p:nvSpPr>
          <p:cNvPr id="33" name="Text Box 56"/>
          <p:cNvSpPr txBox="1">
            <a:spLocks/>
          </p:cNvSpPr>
          <p:nvPr/>
        </p:nvSpPr>
        <p:spPr bwMode="auto">
          <a:xfrm>
            <a:off x="324727" y="901718"/>
            <a:ext cx="5248746" cy="31608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Knowing </a:t>
            </a:r>
            <a:r>
              <a:rPr lang="en-US" sz="2000" dirty="0">
                <a:latin typeface="Times New Roman"/>
                <a:cs typeface="Times New Roman"/>
              </a:rPr>
              <a:t>the </a:t>
            </a:r>
            <a:r>
              <a:rPr lang="en-US" sz="2000" i="1" dirty="0">
                <a:solidFill>
                  <a:srgbClr val="0000FF"/>
                </a:solidFill>
                <a:latin typeface="Times New Roman"/>
                <a:cs typeface="Times New Roman"/>
              </a:rPr>
              <a:t>after-collision </a:t>
            </a:r>
            <a:r>
              <a:rPr lang="en-US" sz="2000" dirty="0">
                <a:solidFill>
                  <a:srgbClr val="0000FF"/>
                </a:solidFill>
                <a:latin typeface="Times New Roman"/>
                <a:cs typeface="Times New Roman"/>
              </a:rPr>
              <a:t>velocities</a:t>
            </a:r>
            <a:r>
              <a:rPr lang="en-US" sz="2000" dirty="0">
                <a:latin typeface="Times New Roman"/>
                <a:cs typeface="Times New Roman"/>
              </a:rPr>
              <a:t>, we can use </a:t>
            </a:r>
            <a:r>
              <a:rPr lang="en-US" sz="2000" i="1" dirty="0">
                <a:solidFill>
                  <a:srgbClr val="0000FF"/>
                </a:solidFill>
                <a:latin typeface="Times New Roman"/>
                <a:cs typeface="Times New Roman"/>
              </a:rPr>
              <a:t>conservation of energy </a:t>
            </a:r>
            <a:r>
              <a:rPr lang="en-US" sz="2000" dirty="0">
                <a:latin typeface="Times New Roman"/>
                <a:cs typeface="Times New Roman"/>
              </a:rPr>
              <a:t>to </a:t>
            </a:r>
            <a:r>
              <a:rPr lang="en-US" sz="2000" dirty="0">
                <a:solidFill>
                  <a:srgbClr val="FF0000"/>
                </a:solidFill>
                <a:latin typeface="Times New Roman"/>
                <a:cs typeface="Times New Roman"/>
              </a:rPr>
              <a:t>determine how high the rod’s </a:t>
            </a:r>
            <a:r>
              <a:rPr lang="en-US" sz="2000" i="1" dirty="0">
                <a:solidFill>
                  <a:srgbClr val="FF0000"/>
                </a:solidFill>
                <a:latin typeface="Times New Roman"/>
                <a:cs typeface="Times New Roman"/>
              </a:rPr>
              <a:t>center of mass </a:t>
            </a:r>
            <a:r>
              <a:rPr lang="en-US" sz="2000" dirty="0">
                <a:solidFill>
                  <a:srgbClr val="FF0000"/>
                </a:solidFill>
                <a:latin typeface="Times New Roman"/>
                <a:cs typeface="Times New Roman"/>
              </a:rPr>
              <a:t>rises</a:t>
            </a:r>
            <a:r>
              <a:rPr lang="en-US" sz="2000" dirty="0">
                <a:latin typeface="Times New Roman"/>
                <a:cs typeface="Times New Roman"/>
              </a:rPr>
              <a:t>, and </a:t>
            </a:r>
            <a:r>
              <a:rPr lang="en-US" sz="2000" dirty="0">
                <a:solidFill>
                  <a:srgbClr val="FF0000"/>
                </a:solidFill>
                <a:latin typeface="Times New Roman"/>
                <a:cs typeface="Times New Roman"/>
              </a:rPr>
              <a:t>how high up the </a:t>
            </a:r>
            <a:r>
              <a:rPr lang="en-US" sz="2000" i="1" dirty="0">
                <a:solidFill>
                  <a:srgbClr val="FF0000"/>
                </a:solidFill>
                <a:latin typeface="Times New Roman"/>
                <a:cs typeface="Times New Roman"/>
              </a:rPr>
              <a:t>mass</a:t>
            </a:r>
            <a:r>
              <a:rPr lang="en-US" sz="2000" dirty="0">
                <a:solidFill>
                  <a:srgbClr val="FF0000"/>
                </a:solidFill>
                <a:latin typeface="Times New Roman"/>
                <a:cs typeface="Times New Roman"/>
              </a:rPr>
              <a:t> rises</a:t>
            </a:r>
            <a:r>
              <a:rPr lang="en-US" sz="2000" dirty="0">
                <a:latin typeface="Times New Roman"/>
                <a:cs typeface="Times New Roman"/>
              </a:rPr>
              <a:t>, </a:t>
            </a:r>
            <a:r>
              <a:rPr lang="en-US" sz="2000" dirty="0">
                <a:solidFill>
                  <a:srgbClr val="0000FF"/>
                </a:solidFill>
                <a:latin typeface="Times New Roman"/>
                <a:cs typeface="Times New Roman"/>
              </a:rPr>
              <a:t>before coming to a stop</a:t>
            </a:r>
            <a:r>
              <a:rPr lang="en-US" sz="2000" dirty="0">
                <a:latin typeface="Times New Roman"/>
                <a:cs typeface="Times New Roman"/>
              </a:rPr>
              <a:t>.  Without doing the math to its conclusion, assuming the </a:t>
            </a:r>
            <a:r>
              <a:rPr lang="en-US" sz="2000" i="1" dirty="0">
                <a:solidFill>
                  <a:srgbClr val="0000FF"/>
                </a:solidFill>
                <a:latin typeface="Times New Roman"/>
                <a:cs typeface="Times New Roman"/>
              </a:rPr>
              <a:t>time interval </a:t>
            </a:r>
            <a:r>
              <a:rPr lang="en-US" sz="2000" dirty="0">
                <a:latin typeface="Times New Roman"/>
                <a:cs typeface="Times New Roman"/>
              </a:rPr>
              <a:t>is from </a:t>
            </a:r>
            <a:r>
              <a:rPr lang="en-US" sz="2000" dirty="0">
                <a:solidFill>
                  <a:srgbClr val="0000FF"/>
                </a:solidFill>
                <a:latin typeface="Times New Roman"/>
                <a:cs typeface="Times New Roman"/>
              </a:rPr>
              <a:t>just after the collision </a:t>
            </a:r>
            <a:r>
              <a:rPr lang="en-US" sz="2000" dirty="0">
                <a:latin typeface="Times New Roman"/>
                <a:cs typeface="Times New Roman"/>
              </a:rPr>
              <a:t>to </a:t>
            </a:r>
            <a:r>
              <a:rPr lang="en-US" sz="2000" dirty="0">
                <a:solidFill>
                  <a:srgbClr val="0000FF"/>
                </a:solidFill>
                <a:latin typeface="Times New Roman"/>
                <a:cs typeface="Times New Roman"/>
              </a:rPr>
              <a:t>the</a:t>
            </a:r>
            <a:r>
              <a:rPr lang="en-US" sz="2000" dirty="0">
                <a:latin typeface="Times New Roman"/>
                <a:cs typeface="Times New Roman"/>
              </a:rPr>
              <a:t> </a:t>
            </a:r>
            <a:r>
              <a:rPr lang="en-US" sz="2000" dirty="0">
                <a:solidFill>
                  <a:srgbClr val="0000FF"/>
                </a:solidFill>
                <a:latin typeface="Times New Roman"/>
                <a:cs typeface="Times New Roman"/>
              </a:rPr>
              <a:t>stop point</a:t>
            </a:r>
            <a:r>
              <a:rPr lang="en-US" sz="2000" dirty="0">
                <a:latin typeface="Times New Roman"/>
                <a:cs typeface="Times New Roman"/>
              </a:rPr>
              <a:t> and noting that the mass rises a distance                    (you should understand why by now) while the rod’s center of mass rises                        that equation looks like:</a:t>
            </a:r>
          </a:p>
        </p:txBody>
      </p:sp>
      <p:grpSp>
        <p:nvGrpSpPr>
          <p:cNvPr id="25" name="Group 24"/>
          <p:cNvGrpSpPr/>
          <p:nvPr/>
        </p:nvGrpSpPr>
        <p:grpSpPr>
          <a:xfrm>
            <a:off x="5041900" y="-2070100"/>
            <a:ext cx="4610100" cy="4677246"/>
            <a:chOff x="3924300" y="-2070100"/>
            <a:chExt cx="4610100" cy="4677246"/>
          </a:xfrm>
        </p:grpSpPr>
        <p:sp>
          <p:nvSpPr>
            <p:cNvPr id="26" name="Rectangle 25"/>
            <p:cNvSpPr/>
            <p:nvPr/>
          </p:nvSpPr>
          <p:spPr>
            <a:xfrm rot="2602829">
              <a:off x="5612390" y="-214557"/>
              <a:ext cx="88610" cy="2537311"/>
            </a:xfrm>
            <a:prstGeom prst="rect">
              <a:avLst/>
            </a:prstGeom>
            <a:solidFill>
              <a:srgbClr val="FFFF00"/>
            </a:solidFill>
            <a:ln>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5831127" y="1488602"/>
              <a:ext cx="1903173" cy="1118544"/>
            </a:xfrm>
            <a:custGeom>
              <a:avLst/>
              <a:gdLst>
                <a:gd name="connsiteX0" fmla="*/ 2980267 w 3225800"/>
                <a:gd name="connsiteY0" fmla="*/ 0 h 2010833"/>
                <a:gd name="connsiteX1" fmla="*/ 3225800 w 3225800"/>
                <a:gd name="connsiteY1" fmla="*/ 4233 h 2010833"/>
                <a:gd name="connsiteX2" fmla="*/ 3221567 w 3225800"/>
                <a:gd name="connsiteY2" fmla="*/ 1998133 h 2010833"/>
                <a:gd name="connsiteX3" fmla="*/ 0 w 3225800"/>
                <a:gd name="connsiteY3" fmla="*/ 2010833 h 2010833"/>
                <a:gd name="connsiteX4" fmla="*/ 0 w 3225800"/>
                <a:gd name="connsiteY4" fmla="*/ 1905000 h 2010833"/>
                <a:gd name="connsiteX5" fmla="*/ 1143000 w 3225800"/>
                <a:gd name="connsiteY5" fmla="*/ 1909233 h 2010833"/>
                <a:gd name="connsiteX6" fmla="*/ 1303867 w 3225800"/>
                <a:gd name="connsiteY6" fmla="*/ 1900767 h 2010833"/>
                <a:gd name="connsiteX7" fmla="*/ 1498600 w 3225800"/>
                <a:gd name="connsiteY7" fmla="*/ 1871133 h 2010833"/>
                <a:gd name="connsiteX8" fmla="*/ 1663700 w 3225800"/>
                <a:gd name="connsiteY8" fmla="*/ 1828800 h 2010833"/>
                <a:gd name="connsiteX9" fmla="*/ 1799167 w 3225800"/>
                <a:gd name="connsiteY9" fmla="*/ 1782233 h 2010833"/>
                <a:gd name="connsiteX10" fmla="*/ 1934634 w 3225800"/>
                <a:gd name="connsiteY10" fmla="*/ 1722967 h 2010833"/>
                <a:gd name="connsiteX11" fmla="*/ 2108200 w 3225800"/>
                <a:gd name="connsiteY11" fmla="*/ 1625600 h 2010833"/>
                <a:gd name="connsiteX12" fmla="*/ 2243667 w 3225800"/>
                <a:gd name="connsiteY12" fmla="*/ 1532467 h 2010833"/>
                <a:gd name="connsiteX13" fmla="*/ 2387600 w 3225800"/>
                <a:gd name="connsiteY13" fmla="*/ 1418167 h 2010833"/>
                <a:gd name="connsiteX14" fmla="*/ 2523067 w 3225800"/>
                <a:gd name="connsiteY14" fmla="*/ 1274233 h 2010833"/>
                <a:gd name="connsiteX15" fmla="*/ 2645834 w 3225800"/>
                <a:gd name="connsiteY15" fmla="*/ 1126067 h 2010833"/>
                <a:gd name="connsiteX16" fmla="*/ 2743200 w 3225800"/>
                <a:gd name="connsiteY16" fmla="*/ 969433 h 2010833"/>
                <a:gd name="connsiteX17" fmla="*/ 2827867 w 3225800"/>
                <a:gd name="connsiteY17" fmla="*/ 800100 h 2010833"/>
                <a:gd name="connsiteX18" fmla="*/ 2899834 w 3225800"/>
                <a:gd name="connsiteY18" fmla="*/ 613833 h 2010833"/>
                <a:gd name="connsiteX19" fmla="*/ 2950634 w 3225800"/>
                <a:gd name="connsiteY19" fmla="*/ 414867 h 2010833"/>
                <a:gd name="connsiteX20" fmla="*/ 2976034 w 3225800"/>
                <a:gd name="connsiteY20" fmla="*/ 194733 h 2010833"/>
                <a:gd name="connsiteX21" fmla="*/ 2980267 w 3225800"/>
                <a:gd name="connsiteY21" fmla="*/ 0 h 20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25800" h="2010833">
                  <a:moveTo>
                    <a:pt x="2980267" y="0"/>
                  </a:moveTo>
                  <a:lnTo>
                    <a:pt x="3225800" y="4233"/>
                  </a:lnTo>
                  <a:lnTo>
                    <a:pt x="3221567" y="1998133"/>
                  </a:lnTo>
                  <a:lnTo>
                    <a:pt x="0" y="2010833"/>
                  </a:lnTo>
                  <a:lnTo>
                    <a:pt x="0" y="1905000"/>
                  </a:lnTo>
                  <a:lnTo>
                    <a:pt x="1143000" y="1909233"/>
                  </a:lnTo>
                  <a:lnTo>
                    <a:pt x="1303867" y="1900767"/>
                  </a:lnTo>
                  <a:lnTo>
                    <a:pt x="1498600" y="1871133"/>
                  </a:lnTo>
                  <a:lnTo>
                    <a:pt x="1663700" y="1828800"/>
                  </a:lnTo>
                  <a:lnTo>
                    <a:pt x="1799167" y="1782233"/>
                  </a:lnTo>
                  <a:lnTo>
                    <a:pt x="1934634" y="1722967"/>
                  </a:lnTo>
                  <a:lnTo>
                    <a:pt x="2108200" y="1625600"/>
                  </a:lnTo>
                  <a:lnTo>
                    <a:pt x="2243667" y="1532467"/>
                  </a:lnTo>
                  <a:lnTo>
                    <a:pt x="2387600" y="1418167"/>
                  </a:lnTo>
                  <a:lnTo>
                    <a:pt x="2523067" y="1274233"/>
                  </a:lnTo>
                  <a:lnTo>
                    <a:pt x="2645834" y="1126067"/>
                  </a:lnTo>
                  <a:lnTo>
                    <a:pt x="2743200" y="969433"/>
                  </a:lnTo>
                  <a:lnTo>
                    <a:pt x="2827867" y="800100"/>
                  </a:lnTo>
                  <a:lnTo>
                    <a:pt x="2899834" y="613833"/>
                  </a:lnTo>
                  <a:lnTo>
                    <a:pt x="2950634" y="414867"/>
                  </a:lnTo>
                  <a:lnTo>
                    <a:pt x="2976034" y="194733"/>
                  </a:lnTo>
                  <a:lnTo>
                    <a:pt x="2980267" y="0"/>
                  </a:lnTo>
                  <a:close/>
                </a:path>
              </a:pathLst>
            </a:custGeom>
            <a:solidFill>
              <a:srgbClr val="0000FF"/>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413500" y="101600"/>
              <a:ext cx="88900" cy="2413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c 31"/>
            <p:cNvSpPr/>
            <p:nvPr/>
          </p:nvSpPr>
          <p:spPr>
            <a:xfrm>
              <a:off x="3924300" y="-2070100"/>
              <a:ext cx="4610100" cy="4610100"/>
            </a:xfrm>
            <a:prstGeom prst="arc">
              <a:avLst>
                <a:gd name="adj1" fmla="val 5063858"/>
                <a:gd name="adj2" fmla="val 7745632"/>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4" name="Object 2"/>
            <p:cNvGraphicFramePr>
              <a:graphicFrameLocks noChangeAspect="1"/>
            </p:cNvGraphicFramePr>
            <p:nvPr/>
          </p:nvGraphicFramePr>
          <p:xfrm>
            <a:off x="6419850" y="155466"/>
            <a:ext cx="79375" cy="102769"/>
          </p:xfrm>
          <a:graphic>
            <a:graphicData uri="http://schemas.openxmlformats.org/presentationml/2006/ole">
              <mc:AlternateContent xmlns:mc="http://schemas.openxmlformats.org/markup-compatibility/2006">
                <mc:Choice xmlns:v="urn:schemas-microsoft-com:vml" Requires="v">
                  <p:oleObj spid="_x0000_s31031" name="Equation" r:id="rId4" imgW="88900" imgH="114300" progId="Equation.DSMT4">
                    <p:embed/>
                  </p:oleObj>
                </mc:Choice>
                <mc:Fallback>
                  <p:oleObj name="Equation" r:id="rId4" imgW="88900" imgH="114300" progId="Equation.DSMT4">
                    <p:embed/>
                    <p:pic>
                      <p:nvPicPr>
                        <p:cNvPr id="34" name="Object 2"/>
                        <p:cNvPicPr>
                          <a:picLocks noChangeAspect="1" noChangeArrowheads="1"/>
                        </p:cNvPicPr>
                        <p:nvPr/>
                      </p:nvPicPr>
                      <p:blipFill>
                        <a:blip r:embed="rId5"/>
                        <a:srcRect/>
                        <a:stretch>
                          <a:fillRect/>
                        </a:stretch>
                      </p:blipFill>
                      <p:spPr bwMode="auto">
                        <a:xfrm>
                          <a:off x="6419850" y="155466"/>
                          <a:ext cx="79375" cy="102769"/>
                        </a:xfrm>
                        <a:prstGeom prst="rect">
                          <a:avLst/>
                        </a:prstGeom>
                        <a:noFill/>
                        <a:ln>
                          <a:noFill/>
                        </a:ln>
                        <a:effectLst/>
                      </p:spPr>
                    </p:pic>
                  </p:oleObj>
                </mc:Fallback>
              </mc:AlternateContent>
            </a:graphicData>
          </a:graphic>
        </p:graphicFrame>
        <p:sp>
          <p:nvSpPr>
            <p:cNvPr id="35" name="Rectangle 34"/>
            <p:cNvSpPr/>
            <p:nvPr/>
          </p:nvSpPr>
          <p:spPr>
            <a:xfrm rot="16200000">
              <a:off x="7511132" y="1453546"/>
              <a:ext cx="80434" cy="78591"/>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2"/>
            <p:cNvGraphicFramePr>
              <a:graphicFrameLocks noChangeAspect="1"/>
            </p:cNvGraphicFramePr>
            <p:nvPr/>
          </p:nvGraphicFramePr>
          <p:xfrm>
            <a:off x="7266716" y="1269425"/>
            <a:ext cx="250825" cy="190500"/>
          </p:xfrm>
          <a:graphic>
            <a:graphicData uri="http://schemas.openxmlformats.org/presentationml/2006/ole">
              <mc:AlternateContent xmlns:mc="http://schemas.openxmlformats.org/markup-compatibility/2006">
                <mc:Choice xmlns:v="urn:schemas-microsoft-com:vml" Requires="v">
                  <p:oleObj spid="_x0000_s31032" name="Equation" r:id="rId6" imgW="165100" imgH="127000" progId="Equation.DSMT4">
                    <p:embed/>
                  </p:oleObj>
                </mc:Choice>
                <mc:Fallback>
                  <p:oleObj name="Equation" r:id="rId6" imgW="165100" imgH="127000" progId="Equation.DSMT4">
                    <p:embed/>
                    <p:pic>
                      <p:nvPicPr>
                        <p:cNvPr id="36" name="Object 2"/>
                        <p:cNvPicPr>
                          <a:picLocks noChangeAspect="1" noChangeArrowheads="1"/>
                        </p:cNvPicPr>
                        <p:nvPr/>
                      </p:nvPicPr>
                      <p:blipFill>
                        <a:blip r:embed="rId7"/>
                        <a:srcRect/>
                        <a:stretch>
                          <a:fillRect/>
                        </a:stretch>
                      </p:blipFill>
                      <p:spPr bwMode="auto">
                        <a:xfrm>
                          <a:off x="7266716" y="1269425"/>
                          <a:ext cx="250825" cy="190500"/>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nvGraphicFramePr>
          <p:xfrm>
            <a:off x="5392738" y="777875"/>
            <a:ext cx="192087" cy="247650"/>
          </p:xfrm>
          <a:graphic>
            <a:graphicData uri="http://schemas.openxmlformats.org/presentationml/2006/ole">
              <mc:AlternateContent xmlns:mc="http://schemas.openxmlformats.org/markup-compatibility/2006">
                <mc:Choice xmlns:v="urn:schemas-microsoft-com:vml" Requires="v">
                  <p:oleObj spid="_x0000_s31033" name="Equation" r:id="rId8" imgW="127000" imgH="165100" progId="Equation.DSMT4">
                    <p:embed/>
                  </p:oleObj>
                </mc:Choice>
                <mc:Fallback>
                  <p:oleObj name="Equation" r:id="rId8" imgW="127000" imgH="165100" progId="Equation.DSMT4">
                    <p:embed/>
                    <p:pic>
                      <p:nvPicPr>
                        <p:cNvPr id="37" name="Object 2"/>
                        <p:cNvPicPr>
                          <a:picLocks noChangeAspect="1" noChangeArrowheads="1"/>
                        </p:cNvPicPr>
                        <p:nvPr/>
                      </p:nvPicPr>
                      <p:blipFill>
                        <a:blip r:embed="rId9"/>
                        <a:srcRect/>
                        <a:stretch>
                          <a:fillRect/>
                        </a:stretch>
                      </p:blipFill>
                      <p:spPr bwMode="auto">
                        <a:xfrm>
                          <a:off x="5392738" y="777875"/>
                          <a:ext cx="192087" cy="247650"/>
                        </a:xfrm>
                        <a:prstGeom prst="rect">
                          <a:avLst/>
                        </a:prstGeom>
                        <a:noFill/>
                        <a:ln>
                          <a:noFill/>
                        </a:ln>
                        <a:effectLst/>
                      </p:spPr>
                    </p:pic>
                  </p:oleObj>
                </mc:Fallback>
              </mc:AlternateContent>
            </a:graphicData>
          </a:graphic>
        </p:graphicFrame>
        <p:graphicFrame>
          <p:nvGraphicFramePr>
            <p:cNvPr id="38" name="Object 2"/>
            <p:cNvGraphicFramePr>
              <a:graphicFrameLocks noChangeAspect="1"/>
            </p:cNvGraphicFramePr>
            <p:nvPr/>
          </p:nvGraphicFramePr>
          <p:xfrm>
            <a:off x="6143625" y="635018"/>
            <a:ext cx="192088" cy="266700"/>
          </p:xfrm>
          <a:graphic>
            <a:graphicData uri="http://schemas.openxmlformats.org/presentationml/2006/ole">
              <mc:AlternateContent xmlns:mc="http://schemas.openxmlformats.org/markup-compatibility/2006">
                <mc:Choice xmlns:v="urn:schemas-microsoft-com:vml" Requires="v">
                  <p:oleObj spid="_x0000_s31034" name="Equation" r:id="rId10" imgW="127000" imgH="177800" progId="Equation.DSMT4">
                    <p:embed/>
                  </p:oleObj>
                </mc:Choice>
                <mc:Fallback>
                  <p:oleObj name="Equation" r:id="rId10" imgW="127000" imgH="177800" progId="Equation.DSMT4">
                    <p:embed/>
                    <p:pic>
                      <p:nvPicPr>
                        <p:cNvPr id="38" name="Object 2"/>
                        <p:cNvPicPr>
                          <a:picLocks noChangeAspect="1" noChangeArrowheads="1"/>
                        </p:cNvPicPr>
                        <p:nvPr/>
                      </p:nvPicPr>
                      <p:blipFill>
                        <a:blip r:embed="rId11"/>
                        <a:srcRect/>
                        <a:stretch>
                          <a:fillRect/>
                        </a:stretch>
                      </p:blipFill>
                      <p:spPr bwMode="auto">
                        <a:xfrm>
                          <a:off x="6143625" y="635018"/>
                          <a:ext cx="192088" cy="266700"/>
                        </a:xfrm>
                        <a:prstGeom prst="rect">
                          <a:avLst/>
                        </a:prstGeom>
                        <a:noFill/>
                        <a:ln>
                          <a:noFill/>
                        </a:ln>
                        <a:effectLst/>
                      </p:spPr>
                    </p:pic>
                  </p:oleObj>
                </mc:Fallback>
              </mc:AlternateContent>
            </a:graphicData>
          </a:graphic>
        </p:graphicFrame>
        <p:sp>
          <p:nvSpPr>
            <p:cNvPr id="39" name="Freeform 38"/>
            <p:cNvSpPr/>
            <p:nvPr/>
          </p:nvSpPr>
          <p:spPr>
            <a:xfrm>
              <a:off x="6184900" y="565150"/>
              <a:ext cx="222250" cy="82568"/>
            </a:xfrm>
            <a:custGeom>
              <a:avLst/>
              <a:gdLst>
                <a:gd name="connsiteX0" fmla="*/ 0 w 222250"/>
                <a:gd name="connsiteY0" fmla="*/ 0 h 82568"/>
                <a:gd name="connsiteX1" fmla="*/ 107950 w 222250"/>
                <a:gd name="connsiteY1" fmla="*/ 69850 h 82568"/>
                <a:gd name="connsiteX2" fmla="*/ 222250 w 222250"/>
                <a:gd name="connsiteY2" fmla="*/ 82550 h 82568"/>
              </a:gdLst>
              <a:ahLst/>
              <a:cxnLst>
                <a:cxn ang="0">
                  <a:pos x="connsiteX0" y="connsiteY0"/>
                </a:cxn>
                <a:cxn ang="0">
                  <a:pos x="connsiteX1" y="connsiteY1"/>
                </a:cxn>
                <a:cxn ang="0">
                  <a:pos x="connsiteX2" y="connsiteY2"/>
                </a:cxn>
              </a:cxnLst>
              <a:rect l="l" t="t" r="r" b="b"/>
              <a:pathLst>
                <a:path w="222250" h="82568">
                  <a:moveTo>
                    <a:pt x="0" y="0"/>
                  </a:moveTo>
                  <a:cubicBezTo>
                    <a:pt x="35454" y="28046"/>
                    <a:pt x="70908" y="56092"/>
                    <a:pt x="107950" y="69850"/>
                  </a:cubicBezTo>
                  <a:cubicBezTo>
                    <a:pt x="144992" y="83608"/>
                    <a:pt x="222250" y="82550"/>
                    <a:pt x="222250" y="8255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2"/>
            <p:cNvGraphicFramePr>
              <a:graphicFrameLocks noChangeAspect="1"/>
            </p:cNvGraphicFramePr>
            <p:nvPr/>
          </p:nvGraphicFramePr>
          <p:xfrm>
            <a:off x="6034087" y="1709168"/>
            <a:ext cx="385763" cy="247650"/>
          </p:xfrm>
          <a:graphic>
            <a:graphicData uri="http://schemas.openxmlformats.org/presentationml/2006/ole">
              <mc:AlternateContent xmlns:mc="http://schemas.openxmlformats.org/markup-compatibility/2006">
                <mc:Choice xmlns:v="urn:schemas-microsoft-com:vml" Requires="v">
                  <p:oleObj spid="_x0000_s31035" name="Equation" r:id="rId12" imgW="254000" imgH="165100" progId="Equation.DSMT4">
                    <p:embed/>
                  </p:oleObj>
                </mc:Choice>
                <mc:Fallback>
                  <p:oleObj name="Equation" r:id="rId12" imgW="254000" imgH="165100" progId="Equation.DSMT4">
                    <p:embed/>
                    <p:pic>
                      <p:nvPicPr>
                        <p:cNvPr id="40" name="Object 2"/>
                        <p:cNvPicPr>
                          <a:picLocks noChangeAspect="1" noChangeArrowheads="1"/>
                        </p:cNvPicPr>
                        <p:nvPr/>
                      </p:nvPicPr>
                      <p:blipFill>
                        <a:blip r:embed="rId13"/>
                        <a:srcRect/>
                        <a:stretch>
                          <a:fillRect/>
                        </a:stretch>
                      </p:blipFill>
                      <p:spPr bwMode="auto">
                        <a:xfrm>
                          <a:off x="6034087" y="1709168"/>
                          <a:ext cx="385763" cy="247650"/>
                        </a:xfrm>
                        <a:prstGeom prst="rect">
                          <a:avLst/>
                        </a:prstGeom>
                        <a:noFill/>
                        <a:ln>
                          <a:noFill/>
                        </a:ln>
                        <a:effectLst/>
                      </p:spPr>
                    </p:pic>
                  </p:oleObj>
                </mc:Fallback>
              </mc:AlternateContent>
            </a:graphicData>
          </a:graphic>
        </p:graphicFrame>
        <p:sp>
          <p:nvSpPr>
            <p:cNvPr id="41" name="Rectangle 40"/>
            <p:cNvSpPr/>
            <p:nvPr/>
          </p:nvSpPr>
          <p:spPr>
            <a:xfrm rot="16200000">
              <a:off x="6514889" y="2454137"/>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rot="13356784">
              <a:off x="4825791" y="1986353"/>
              <a:ext cx="80434" cy="78591"/>
            </a:xfrm>
            <a:prstGeom prst="rect">
              <a:avLst/>
            </a:prstGeom>
            <a:solidFill>
              <a:srgbClr val="FF0000">
                <a:alpha val="20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44" name="Object 2"/>
          <p:cNvGraphicFramePr>
            <a:graphicFrameLocks noChangeAspect="1"/>
          </p:cNvGraphicFramePr>
          <p:nvPr/>
        </p:nvGraphicFramePr>
        <p:xfrm>
          <a:off x="1377950" y="128588"/>
          <a:ext cx="3097213" cy="649287"/>
        </p:xfrm>
        <a:graphic>
          <a:graphicData uri="http://schemas.openxmlformats.org/presentationml/2006/ole">
            <mc:AlternateContent xmlns:mc="http://schemas.openxmlformats.org/markup-compatibility/2006">
              <mc:Choice xmlns:v="urn:schemas-microsoft-com:vml" Requires="v">
                <p:oleObj spid="_x0000_s31036" name="Equation" r:id="rId14" imgW="1879600" imgH="393700" progId="Equation.DSMT4">
                  <p:embed/>
                </p:oleObj>
              </mc:Choice>
              <mc:Fallback>
                <p:oleObj name="Equation" r:id="rId14" imgW="1879600" imgH="393700" progId="Equation.DSMT4">
                  <p:embed/>
                  <p:pic>
                    <p:nvPicPr>
                      <p:cNvPr id="44" name="Object 2"/>
                      <p:cNvPicPr>
                        <a:picLocks noChangeAspect="1" noChangeArrowheads="1"/>
                      </p:cNvPicPr>
                      <p:nvPr/>
                    </p:nvPicPr>
                    <p:blipFill>
                      <a:blip r:embed="rId15"/>
                      <a:srcRect/>
                      <a:stretch>
                        <a:fillRect/>
                      </a:stretch>
                    </p:blipFill>
                    <p:spPr bwMode="auto">
                      <a:xfrm>
                        <a:off x="1377950" y="128588"/>
                        <a:ext cx="3097213" cy="649287"/>
                      </a:xfrm>
                      <a:prstGeom prst="rect">
                        <a:avLst/>
                      </a:prstGeom>
                      <a:noFill/>
                      <a:ln>
                        <a:noFill/>
                      </a:ln>
                      <a:effectLst/>
                    </p:spPr>
                  </p:pic>
                </p:oleObj>
              </mc:Fallback>
            </mc:AlternateContent>
          </a:graphicData>
        </a:graphic>
      </p:graphicFrame>
      <p:graphicFrame>
        <p:nvGraphicFramePr>
          <p:cNvPr id="45" name="Object 2"/>
          <p:cNvGraphicFramePr>
            <a:graphicFrameLocks noChangeAspect="1"/>
          </p:cNvGraphicFramePr>
          <p:nvPr/>
        </p:nvGraphicFramePr>
        <p:xfrm>
          <a:off x="312736" y="4365446"/>
          <a:ext cx="8753478" cy="1293992"/>
        </p:xfrm>
        <a:graphic>
          <a:graphicData uri="http://schemas.openxmlformats.org/presentationml/2006/ole">
            <mc:AlternateContent xmlns:mc="http://schemas.openxmlformats.org/markup-compatibility/2006">
              <mc:Choice xmlns:v="urn:schemas-microsoft-com:vml" Requires="v">
                <p:oleObj spid="_x0000_s31037" name="Equation" r:id="rId16" imgW="5778500" imgH="914400" progId="Equation.DSMT4">
                  <p:embed/>
                </p:oleObj>
              </mc:Choice>
              <mc:Fallback>
                <p:oleObj name="Equation" r:id="rId16" imgW="5778500" imgH="914400" progId="Equation.DSMT4">
                  <p:embed/>
                  <p:pic>
                    <p:nvPicPr>
                      <p:cNvPr id="45" name="Object 2"/>
                      <p:cNvPicPr>
                        <a:picLocks noChangeAspect="1" noChangeArrowheads="1"/>
                      </p:cNvPicPr>
                      <p:nvPr/>
                    </p:nvPicPr>
                    <p:blipFill>
                      <a:blip r:embed="rId17"/>
                      <a:srcRect/>
                      <a:stretch>
                        <a:fillRect/>
                      </a:stretch>
                    </p:blipFill>
                    <p:spPr bwMode="auto">
                      <a:xfrm>
                        <a:off x="312736" y="4365446"/>
                        <a:ext cx="8753478" cy="1293992"/>
                      </a:xfrm>
                      <a:prstGeom prst="rect">
                        <a:avLst/>
                      </a:prstGeom>
                      <a:noFill/>
                      <a:ln>
                        <a:noFill/>
                      </a:ln>
                      <a:effectLst/>
                    </p:spPr>
                  </p:pic>
                </p:oleObj>
              </mc:Fallback>
            </mc:AlternateContent>
          </a:graphicData>
        </a:graphic>
      </p:graphicFrame>
      <p:graphicFrame>
        <p:nvGraphicFramePr>
          <p:cNvPr id="21" name="Object 2"/>
          <p:cNvGraphicFramePr>
            <a:graphicFrameLocks noChangeAspect="1"/>
          </p:cNvGraphicFramePr>
          <p:nvPr/>
        </p:nvGraphicFramePr>
        <p:xfrm>
          <a:off x="1266825" y="3100388"/>
          <a:ext cx="1250950" cy="350837"/>
        </p:xfrm>
        <a:graphic>
          <a:graphicData uri="http://schemas.openxmlformats.org/presentationml/2006/ole">
            <mc:AlternateContent xmlns:mc="http://schemas.openxmlformats.org/markup-compatibility/2006">
              <mc:Choice xmlns:v="urn:schemas-microsoft-com:vml" Requires="v">
                <p:oleObj spid="_x0000_s31038" name="Equation" r:id="rId18" imgW="762000" imgH="228600" progId="Equation.DSMT4">
                  <p:embed/>
                </p:oleObj>
              </mc:Choice>
              <mc:Fallback>
                <p:oleObj name="Equation" r:id="rId18" imgW="762000" imgH="228600" progId="Equation.DSMT4">
                  <p:embed/>
                  <p:pic>
                    <p:nvPicPr>
                      <p:cNvPr id="21" name="Object 2"/>
                      <p:cNvPicPr>
                        <a:picLocks noChangeAspect="1" noChangeArrowheads="1"/>
                      </p:cNvPicPr>
                      <p:nvPr/>
                    </p:nvPicPr>
                    <p:blipFill>
                      <a:blip r:embed="rId19"/>
                      <a:srcRect/>
                      <a:stretch>
                        <a:fillRect/>
                      </a:stretch>
                    </p:blipFill>
                    <p:spPr bwMode="auto">
                      <a:xfrm>
                        <a:off x="1266825" y="3100388"/>
                        <a:ext cx="1250950" cy="350837"/>
                      </a:xfrm>
                      <a:prstGeom prst="rect">
                        <a:avLst/>
                      </a:prstGeom>
                      <a:noFill/>
                      <a:ln>
                        <a:noFill/>
                      </a:ln>
                      <a:effectLst/>
                    </p:spPr>
                  </p:pic>
                </p:oleObj>
              </mc:Fallback>
            </mc:AlternateContent>
          </a:graphicData>
        </a:graphic>
      </p:graphicFrame>
      <p:graphicFrame>
        <p:nvGraphicFramePr>
          <p:cNvPr id="22" name="Object 2"/>
          <p:cNvGraphicFramePr>
            <a:graphicFrameLocks noChangeAspect="1"/>
          </p:cNvGraphicFramePr>
          <p:nvPr/>
        </p:nvGraphicFramePr>
        <p:xfrm>
          <a:off x="4892345" y="3306763"/>
          <a:ext cx="1647825" cy="487362"/>
        </p:xfrm>
        <a:graphic>
          <a:graphicData uri="http://schemas.openxmlformats.org/presentationml/2006/ole">
            <mc:AlternateContent xmlns:mc="http://schemas.openxmlformats.org/markup-compatibility/2006">
              <mc:Choice xmlns:v="urn:schemas-microsoft-com:vml" Requires="v">
                <p:oleObj spid="_x0000_s31039" name="Equation" r:id="rId20" imgW="1003300" imgH="317500" progId="Equation.DSMT4">
                  <p:embed/>
                </p:oleObj>
              </mc:Choice>
              <mc:Fallback>
                <p:oleObj name="Equation" r:id="rId20" imgW="1003300" imgH="317500" progId="Equation.DSMT4">
                  <p:embed/>
                  <p:pic>
                    <p:nvPicPr>
                      <p:cNvPr id="22" name="Object 2"/>
                      <p:cNvPicPr>
                        <a:picLocks noChangeAspect="1" noChangeArrowheads="1"/>
                      </p:cNvPicPr>
                      <p:nvPr/>
                    </p:nvPicPr>
                    <p:blipFill>
                      <a:blip r:embed="rId21"/>
                      <a:srcRect/>
                      <a:stretch>
                        <a:fillRect/>
                      </a:stretch>
                    </p:blipFill>
                    <p:spPr bwMode="auto">
                      <a:xfrm>
                        <a:off x="4892345" y="3306763"/>
                        <a:ext cx="1647825" cy="487362"/>
                      </a:xfrm>
                      <a:prstGeom prst="rect">
                        <a:avLst/>
                      </a:prstGeom>
                      <a:noFill/>
                      <a:ln>
                        <a:noFill/>
                      </a:ln>
                      <a:effectLst/>
                    </p:spPr>
                  </p:pic>
                </p:oleObj>
              </mc:Fallback>
            </mc:AlternateContent>
          </a:graphicData>
        </a:graphic>
      </p:graphicFrame>
      <p:cxnSp>
        <p:nvCxnSpPr>
          <p:cNvPr id="3" name="Straight Arrow Connector 2"/>
          <p:cNvCxnSpPr/>
          <p:nvPr/>
        </p:nvCxnSpPr>
        <p:spPr>
          <a:xfrm flipV="1">
            <a:off x="6261100" y="2006599"/>
            <a:ext cx="0" cy="53340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
          <p:cNvGraphicFramePr>
            <a:graphicFrameLocks noChangeAspect="1"/>
          </p:cNvGraphicFramePr>
          <p:nvPr/>
        </p:nvGraphicFramePr>
        <p:xfrm>
          <a:off x="6455568" y="2765425"/>
          <a:ext cx="1611313" cy="334963"/>
        </p:xfrm>
        <a:graphic>
          <a:graphicData uri="http://schemas.openxmlformats.org/presentationml/2006/ole">
            <mc:AlternateContent xmlns:mc="http://schemas.openxmlformats.org/markup-compatibility/2006">
              <mc:Choice xmlns:v="urn:schemas-microsoft-com:vml" Requires="v">
                <p:oleObj spid="_x0000_s31040" name="Equation" r:id="rId22" imgW="977900" imgH="203200" progId="Equation.DSMT4">
                  <p:embed/>
                </p:oleObj>
              </mc:Choice>
              <mc:Fallback>
                <p:oleObj name="Equation" r:id="rId22" imgW="977900" imgH="203200" progId="Equation.DSMT4">
                  <p:embed/>
                  <p:pic>
                    <p:nvPicPr>
                      <p:cNvPr id="27" name="Object 2"/>
                      <p:cNvPicPr>
                        <a:picLocks noChangeAspect="1" noChangeArrowheads="1"/>
                      </p:cNvPicPr>
                      <p:nvPr/>
                    </p:nvPicPr>
                    <p:blipFill>
                      <a:blip r:embed="rId23"/>
                      <a:srcRect/>
                      <a:stretch>
                        <a:fillRect/>
                      </a:stretch>
                    </p:blipFill>
                    <p:spPr bwMode="auto">
                      <a:xfrm>
                        <a:off x="6455568" y="2765425"/>
                        <a:ext cx="1611313" cy="334963"/>
                      </a:xfrm>
                      <a:prstGeom prst="rect">
                        <a:avLst/>
                      </a:prstGeom>
                      <a:noFill/>
                      <a:ln>
                        <a:noFill/>
                      </a:ln>
                      <a:effectLst/>
                    </p:spPr>
                  </p:pic>
                </p:oleObj>
              </mc:Fallback>
            </mc:AlternateContent>
          </a:graphicData>
        </a:graphic>
      </p:graphicFrame>
      <p:sp>
        <p:nvSpPr>
          <p:cNvPr id="6" name="Freeform 5"/>
          <p:cNvSpPr/>
          <p:nvPr/>
        </p:nvSpPr>
        <p:spPr>
          <a:xfrm>
            <a:off x="6220821" y="2400300"/>
            <a:ext cx="258358" cy="533400"/>
          </a:xfrm>
          <a:custGeom>
            <a:avLst/>
            <a:gdLst>
              <a:gd name="connsiteX0" fmla="*/ 154579 w 258358"/>
              <a:gd name="connsiteY0" fmla="*/ 533400 h 533400"/>
              <a:gd name="connsiteX1" fmla="*/ 2179 w 258358"/>
              <a:gd name="connsiteY1" fmla="*/ 393700 h 533400"/>
              <a:gd name="connsiteX2" fmla="*/ 256179 w 258358"/>
              <a:gd name="connsiteY2" fmla="*/ 88900 h 533400"/>
              <a:gd name="connsiteX3" fmla="*/ 103779 w 258358"/>
              <a:gd name="connsiteY3" fmla="*/ 0 h 533400"/>
            </a:gdLst>
            <a:ahLst/>
            <a:cxnLst>
              <a:cxn ang="0">
                <a:pos x="connsiteX0" y="connsiteY0"/>
              </a:cxn>
              <a:cxn ang="0">
                <a:pos x="connsiteX1" y="connsiteY1"/>
              </a:cxn>
              <a:cxn ang="0">
                <a:pos x="connsiteX2" y="connsiteY2"/>
              </a:cxn>
              <a:cxn ang="0">
                <a:pos x="connsiteX3" y="connsiteY3"/>
              </a:cxn>
            </a:cxnLst>
            <a:rect l="l" t="t" r="r" b="b"/>
            <a:pathLst>
              <a:path w="258358" h="533400">
                <a:moveTo>
                  <a:pt x="154579" y="533400"/>
                </a:moveTo>
                <a:cubicBezTo>
                  <a:pt x="69912" y="500591"/>
                  <a:pt x="-14754" y="467783"/>
                  <a:pt x="2179" y="393700"/>
                </a:cubicBezTo>
                <a:cubicBezTo>
                  <a:pt x="19112" y="319617"/>
                  <a:pt x="239246" y="154517"/>
                  <a:pt x="256179" y="88900"/>
                </a:cubicBezTo>
                <a:cubicBezTo>
                  <a:pt x="273112" y="23283"/>
                  <a:pt x="188445" y="11641"/>
                  <a:pt x="103779" y="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0292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dissolv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34" name="Oval 8"/>
          <p:cNvSpPr>
            <a:spLocks noChangeArrowheads="1"/>
          </p:cNvSpPr>
          <p:nvPr/>
        </p:nvSpPr>
        <p:spPr bwMode="auto">
          <a:xfrm>
            <a:off x="6629400" y="124908"/>
            <a:ext cx="2057400" cy="2057400"/>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35" name="Object 4"/>
          <p:cNvGraphicFramePr>
            <a:graphicFrameLocks noChangeAspect="1"/>
          </p:cNvGraphicFramePr>
          <p:nvPr/>
        </p:nvGraphicFramePr>
        <p:xfrm>
          <a:off x="7589520" y="1085028"/>
          <a:ext cx="188595" cy="211455"/>
        </p:xfrm>
        <a:graphic>
          <a:graphicData uri="http://schemas.openxmlformats.org/presentationml/2006/ole">
            <mc:AlternateContent xmlns:mc="http://schemas.openxmlformats.org/markup-compatibility/2006">
              <mc:Choice xmlns:v="urn:schemas-microsoft-com:vml" Requires="v">
                <p:oleObj spid="_x0000_s41987" name="Equation" r:id="rId4" imgW="114300" imgH="127000" progId="Equation.DSMT4">
                  <p:embed/>
                </p:oleObj>
              </mc:Choice>
              <mc:Fallback>
                <p:oleObj name="Equation" r:id="rId4" imgW="114300" imgH="127000" progId="Equation.DSMT4">
                  <p:embed/>
                  <p:pic>
                    <p:nvPicPr>
                      <p:cNvPr id="3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9520" y="1085028"/>
                        <a:ext cx="188595" cy="21145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 name="Text Box 56"/>
          <p:cNvSpPr txBox="1">
            <a:spLocks/>
          </p:cNvSpPr>
          <p:nvPr/>
        </p:nvSpPr>
        <p:spPr bwMode="auto">
          <a:xfrm>
            <a:off x="312103" y="214441"/>
            <a:ext cx="5821997"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800" dirty="0">
                <a:solidFill>
                  <a:srgbClr val="FF0000"/>
                </a:solidFill>
                <a:latin typeface="Apple Chancery"/>
                <a:cs typeface="Apple Chancery"/>
              </a:rPr>
              <a:t>Example 6: </a:t>
            </a:r>
            <a:r>
              <a:rPr lang="en-US" sz="2000" dirty="0">
                <a:latin typeface="Times New Roman"/>
                <a:cs typeface="Times New Roman"/>
              </a:rPr>
              <a:t>In 1967 as a graduate student, </a:t>
            </a:r>
            <a:r>
              <a:rPr lang="en-US" sz="2000" dirty="0">
                <a:solidFill>
                  <a:srgbClr val="FF0000"/>
                </a:solidFill>
                <a:latin typeface="Times New Roman"/>
                <a:cs typeface="Times New Roman"/>
              </a:rPr>
              <a:t>Jocelyn Bell </a:t>
            </a:r>
            <a:r>
              <a:rPr lang="en-US" sz="2000" dirty="0">
                <a:latin typeface="Times New Roman"/>
                <a:cs typeface="Times New Roman"/>
              </a:rPr>
              <a:t>(</a:t>
            </a:r>
            <a:r>
              <a:rPr lang="en-US" sz="2000" dirty="0" err="1">
                <a:latin typeface="Times New Roman"/>
                <a:cs typeface="Times New Roman"/>
              </a:rPr>
              <a:t>aca</a:t>
            </a:r>
            <a:r>
              <a:rPr lang="en-US" sz="2000" dirty="0">
                <a:latin typeface="Times New Roman"/>
                <a:cs typeface="Times New Roman"/>
              </a:rPr>
              <a:t> Dame Jocelyn Bell Burnett) </a:t>
            </a:r>
            <a:r>
              <a:rPr lang="en-US" sz="2000" dirty="0">
                <a:solidFill>
                  <a:srgbClr val="FF0000"/>
                </a:solidFill>
                <a:latin typeface="Times New Roman"/>
                <a:cs typeface="Times New Roman"/>
              </a:rPr>
              <a:t>observed</a:t>
            </a:r>
            <a:r>
              <a:rPr lang="en-US" sz="2000" dirty="0">
                <a:latin typeface="Times New Roman"/>
                <a:cs typeface="Times New Roman"/>
              </a:rPr>
              <a:t>, in the face of scant support from her advisor, Antony Hewish, the </a:t>
            </a:r>
            <a:r>
              <a:rPr lang="en-US" sz="2000" dirty="0">
                <a:solidFill>
                  <a:srgbClr val="FF0000"/>
                </a:solidFill>
                <a:latin typeface="Times New Roman"/>
                <a:cs typeface="Times New Roman"/>
              </a:rPr>
              <a:t>first pulsar</a:t>
            </a:r>
            <a:r>
              <a:rPr lang="en-US" sz="2000" dirty="0">
                <a:latin typeface="Times New Roman"/>
                <a:cs typeface="Times New Roman"/>
              </a:rPr>
              <a:t>.  In 1974, in a classic “keep ‘</a:t>
            </a:r>
            <a:r>
              <a:rPr lang="en-US" sz="2000" dirty="0" err="1">
                <a:latin typeface="Times New Roman"/>
                <a:cs typeface="Times New Roman"/>
              </a:rPr>
              <a:t>em</a:t>
            </a:r>
            <a:r>
              <a:rPr lang="en-US" sz="2000" dirty="0">
                <a:latin typeface="Times New Roman"/>
                <a:cs typeface="Times New Roman"/>
              </a:rPr>
              <a:t> barefoot and pregnant” move, the all male, presumably all white Nobel committee gave Hewish the Nobel </a:t>
            </a:r>
          </a:p>
        </p:txBody>
      </p:sp>
      <p:sp>
        <p:nvSpPr>
          <p:cNvPr id="23" name="Text Box 56"/>
          <p:cNvSpPr txBox="1">
            <a:spLocks/>
          </p:cNvSpPr>
          <p:nvPr/>
        </p:nvSpPr>
        <p:spPr bwMode="auto">
          <a:xfrm>
            <a:off x="312102" y="2165917"/>
            <a:ext cx="860329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Prize in Physics for the discovery while ignoring Bell altogether.  With that monumental injustice in mind, consider the lowly pulsars:</a:t>
            </a:r>
          </a:p>
        </p:txBody>
      </p:sp>
      <p:sp>
        <p:nvSpPr>
          <p:cNvPr id="24" name="Text Box 56"/>
          <p:cNvSpPr txBox="1">
            <a:spLocks/>
          </p:cNvSpPr>
          <p:nvPr/>
        </p:nvSpPr>
        <p:spPr bwMode="auto">
          <a:xfrm>
            <a:off x="312102" y="2966170"/>
            <a:ext cx="8768398" cy="34686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latin typeface="Times New Roman"/>
                <a:cs typeface="Times New Roman"/>
              </a:rPr>
              <a:t>When a star with a core between 1.4 and 1.8 solar masses dies, it explodes </a:t>
            </a:r>
            <a:r>
              <a:rPr lang="en-US" sz="2000" dirty="0" err="1">
                <a:latin typeface="Times New Roman"/>
                <a:cs typeface="Times New Roman"/>
              </a:rPr>
              <a:t>spectac-ularly</a:t>
            </a:r>
            <a:r>
              <a:rPr lang="en-US" sz="2000" dirty="0">
                <a:latin typeface="Times New Roman"/>
                <a:cs typeface="Times New Roman"/>
              </a:rPr>
              <a:t> in what is called a supernova.  (Example: In 1054, a supernova occurred that was observed by the Chinese and was visible </a:t>
            </a:r>
            <a:r>
              <a:rPr lang="en-US" sz="2000" i="1" dirty="0">
                <a:latin typeface="Times New Roman"/>
                <a:cs typeface="Times New Roman"/>
              </a:rPr>
              <a:t>during the day</a:t>
            </a:r>
            <a:r>
              <a:rPr lang="en-US" sz="2000" dirty="0">
                <a:latin typeface="Times New Roman"/>
                <a:cs typeface="Times New Roman"/>
              </a:rPr>
              <a:t> for two weeks.)  When a supernova happens, the outer part of the star blows outward creating what is called a supernova remnant (the supernova in 1054 created the </a:t>
            </a:r>
            <a:r>
              <a:rPr lang="en-US" sz="2000" i="1" dirty="0">
                <a:latin typeface="Times New Roman"/>
                <a:cs typeface="Times New Roman"/>
              </a:rPr>
              <a:t>Crab Nebulae</a:t>
            </a:r>
            <a:r>
              <a:rPr lang="en-US" sz="2000" dirty="0">
                <a:latin typeface="Times New Roman"/>
                <a:cs typeface="Times New Roman"/>
              </a:rPr>
              <a:t>) and the core is blown inward.  The </a:t>
            </a:r>
            <a:r>
              <a:rPr lang="en-US" sz="2000" i="1" dirty="0">
                <a:latin typeface="Times New Roman"/>
                <a:cs typeface="Times New Roman"/>
              </a:rPr>
              <a:t>implosion</a:t>
            </a:r>
            <a:r>
              <a:rPr lang="en-US" sz="2000" dirty="0">
                <a:latin typeface="Times New Roman"/>
                <a:cs typeface="Times New Roman"/>
              </a:rPr>
              <a:t> is so violent that it forces electrons into the nuclei of their atoms (removing all the space in the atoms in the process) where they combine with the protons there to produce neutrons that stop the implosion by literally jamming up against one another.  With all that space removed, the resulting structure is incredibly dense (think </a:t>
            </a:r>
            <a:r>
              <a:rPr lang="en-US" sz="2000" i="1" dirty="0">
                <a:solidFill>
                  <a:srgbClr val="0000FF"/>
                </a:solidFill>
                <a:latin typeface="Times New Roman"/>
                <a:cs typeface="Times New Roman"/>
              </a:rPr>
              <a:t>a thousand Nimitz class aircraft carriers </a:t>
            </a:r>
            <a:r>
              <a:rPr lang="en-US" sz="2000" dirty="0">
                <a:solidFill>
                  <a:srgbClr val="0000FF"/>
                </a:solidFill>
                <a:latin typeface="Times New Roman"/>
                <a:cs typeface="Times New Roman"/>
              </a:rPr>
              <a:t>compressed into the </a:t>
            </a:r>
            <a:r>
              <a:rPr lang="en-US" sz="2000" dirty="0">
                <a:solidFill>
                  <a:srgbClr val="FF0000"/>
                </a:solidFill>
                <a:latin typeface="Times New Roman"/>
                <a:cs typeface="Times New Roman"/>
              </a:rPr>
              <a:t>size of a marble</a:t>
            </a:r>
            <a:r>
              <a:rPr lang="en-US" sz="2000" dirty="0">
                <a:latin typeface="Times New Roman"/>
                <a:cs typeface="Times New Roman"/>
              </a:rPr>
              <a:t>) and small (think 10 to 15 kilometers across).</a:t>
            </a:r>
          </a:p>
        </p:txBody>
      </p:sp>
      <p:grpSp>
        <p:nvGrpSpPr>
          <p:cNvPr id="7" name="Group 6"/>
          <p:cNvGrpSpPr/>
          <p:nvPr/>
        </p:nvGrpSpPr>
        <p:grpSpPr>
          <a:xfrm>
            <a:off x="6629400" y="108312"/>
            <a:ext cx="2057400" cy="2057400"/>
            <a:chOff x="6629400" y="108312"/>
            <a:chExt cx="2057400" cy="2057400"/>
          </a:xfrm>
        </p:grpSpPr>
        <p:cxnSp>
          <p:nvCxnSpPr>
            <p:cNvPr id="42" name="Straight Arrow Connector 18"/>
            <p:cNvCxnSpPr>
              <a:cxnSpLocks noChangeShapeType="1"/>
            </p:cNvCxnSpPr>
            <p:nvPr/>
          </p:nvCxnSpPr>
          <p:spPr bwMode="auto">
            <a:xfrm flipV="1">
              <a:off x="6629400" y="12621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47" name="Straight Arrow Connector 18"/>
            <p:cNvCxnSpPr>
              <a:cxnSpLocks noChangeShapeType="1"/>
            </p:cNvCxnSpPr>
            <p:nvPr/>
          </p:nvCxnSpPr>
          <p:spPr bwMode="auto">
            <a:xfrm rot="10800000" flipV="1">
              <a:off x="8275320" y="9897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nvGrpSpPr>
            <p:cNvPr id="3" name="Group 2"/>
            <p:cNvGrpSpPr/>
            <p:nvPr/>
          </p:nvGrpSpPr>
          <p:grpSpPr>
            <a:xfrm rot="5400000">
              <a:off x="6636702" y="966514"/>
              <a:ext cx="2057400" cy="340995"/>
              <a:chOff x="6781800" y="1142178"/>
              <a:chExt cx="2057400" cy="340995"/>
            </a:xfrm>
          </p:grpSpPr>
          <p:cxnSp>
            <p:nvCxnSpPr>
              <p:cNvPr id="25" name="Straight Arrow Connector 18"/>
              <p:cNvCxnSpPr>
                <a:cxnSpLocks noChangeShapeType="1"/>
              </p:cNvCxnSpPr>
              <p:nvPr/>
            </p:nvCxnSpPr>
            <p:spPr bwMode="auto">
              <a:xfrm flipV="1">
                <a:off x="6781800" y="14145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26" name="Straight Arrow Connector 18"/>
              <p:cNvCxnSpPr>
                <a:cxnSpLocks noChangeShapeType="1"/>
              </p:cNvCxnSpPr>
              <p:nvPr/>
            </p:nvCxnSpPr>
            <p:spPr bwMode="auto">
              <a:xfrm rot="10800000" flipV="1">
                <a:off x="8427720" y="11421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grpSp>
      <p:grpSp>
        <p:nvGrpSpPr>
          <p:cNvPr id="28" name="Group 27"/>
          <p:cNvGrpSpPr/>
          <p:nvPr/>
        </p:nvGrpSpPr>
        <p:grpSpPr>
          <a:xfrm rot="8077271">
            <a:off x="6667499" y="124908"/>
            <a:ext cx="2057400" cy="2057400"/>
            <a:chOff x="6629400" y="108312"/>
            <a:chExt cx="2057400" cy="2057400"/>
          </a:xfrm>
        </p:grpSpPr>
        <p:cxnSp>
          <p:nvCxnSpPr>
            <p:cNvPr id="30" name="Straight Arrow Connector 18"/>
            <p:cNvCxnSpPr>
              <a:cxnSpLocks noChangeShapeType="1"/>
            </p:cNvCxnSpPr>
            <p:nvPr/>
          </p:nvCxnSpPr>
          <p:spPr bwMode="auto">
            <a:xfrm flipV="1">
              <a:off x="6629400" y="12621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31" name="Straight Arrow Connector 18"/>
            <p:cNvCxnSpPr>
              <a:cxnSpLocks noChangeShapeType="1"/>
            </p:cNvCxnSpPr>
            <p:nvPr/>
          </p:nvCxnSpPr>
          <p:spPr bwMode="auto">
            <a:xfrm rot="10800000" flipV="1">
              <a:off x="8275320" y="9897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nvGrpSpPr>
            <p:cNvPr id="43" name="Group 42"/>
            <p:cNvGrpSpPr/>
            <p:nvPr/>
          </p:nvGrpSpPr>
          <p:grpSpPr>
            <a:xfrm rot="5400000">
              <a:off x="6636702" y="966514"/>
              <a:ext cx="2057400" cy="340995"/>
              <a:chOff x="6781800" y="1142178"/>
              <a:chExt cx="2057400" cy="340995"/>
            </a:xfrm>
          </p:grpSpPr>
          <p:cxnSp>
            <p:nvCxnSpPr>
              <p:cNvPr id="46" name="Straight Arrow Connector 18"/>
              <p:cNvCxnSpPr>
                <a:cxnSpLocks noChangeShapeType="1"/>
              </p:cNvCxnSpPr>
              <p:nvPr/>
            </p:nvCxnSpPr>
            <p:spPr bwMode="auto">
              <a:xfrm flipV="1">
                <a:off x="6781800" y="1414593"/>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cxnSp>
            <p:nvCxnSpPr>
              <p:cNvPr id="48" name="Straight Arrow Connector 18"/>
              <p:cNvCxnSpPr>
                <a:cxnSpLocks noChangeShapeType="1"/>
              </p:cNvCxnSpPr>
              <p:nvPr/>
            </p:nvCxnSpPr>
            <p:spPr bwMode="auto">
              <a:xfrm rot="10800000" flipV="1">
                <a:off x="8427720" y="1142178"/>
                <a:ext cx="411480" cy="68580"/>
              </a:xfrm>
              <a:prstGeom prst="straightConnector1">
                <a:avLst/>
              </a:prstGeom>
              <a:noFill/>
              <a:ln w="25400">
                <a:solidFill>
                  <a:srgbClr val="FF0000"/>
                </a:solidFill>
                <a:round/>
                <a:headEnd/>
                <a:tailEnd type="arrow" w="med" len="med"/>
              </a:ln>
              <a:extLst>
                <a:ext uri="{909E8E84-426E-40dd-AFC4-6F175D3DCCD1}">
                  <a14:hiddenFill xmlns="" xmlns:a14="http://schemas.microsoft.com/office/drawing/2010/main">
                    <a:noFill/>
                  </a14:hiddenFill>
                </a:ext>
              </a:extLst>
            </p:spPr>
          </p:cxnSp>
        </p:grpSp>
      </p:grpSp>
      <p:graphicFrame>
        <p:nvGraphicFramePr>
          <p:cNvPr id="49" name="Object 2"/>
          <p:cNvGraphicFramePr>
            <a:graphicFrameLocks noChangeAspect="1"/>
          </p:cNvGraphicFramePr>
          <p:nvPr/>
        </p:nvGraphicFramePr>
        <p:xfrm>
          <a:off x="6181408" y="846615"/>
          <a:ext cx="1408112" cy="319087"/>
        </p:xfrm>
        <a:graphic>
          <a:graphicData uri="http://schemas.openxmlformats.org/presentationml/2006/ole">
            <mc:AlternateContent xmlns:mc="http://schemas.openxmlformats.org/markup-compatibility/2006">
              <mc:Choice xmlns:v="urn:schemas-microsoft-com:vml" Requires="v">
                <p:oleObj spid="_x0000_s41988" name="Equation" r:id="rId6" imgW="901700" imgH="203200" progId="Equation.DSMT4">
                  <p:embed/>
                </p:oleObj>
              </mc:Choice>
              <mc:Fallback>
                <p:oleObj name="Equation" r:id="rId6" imgW="901700" imgH="203200" progId="Equation.DSMT4">
                  <p:embed/>
                  <p:pic>
                    <p:nvPicPr>
                      <p:cNvPr id="49" name="Object 2"/>
                      <p:cNvPicPr>
                        <a:picLocks noChangeAspect="1" noChangeArrowheads="1"/>
                      </p:cNvPicPr>
                      <p:nvPr/>
                    </p:nvPicPr>
                    <p:blipFill>
                      <a:blip r:embed="rId7"/>
                      <a:srcRect/>
                      <a:stretch>
                        <a:fillRect/>
                      </a:stretch>
                    </p:blipFill>
                    <p:spPr bwMode="auto">
                      <a:xfrm>
                        <a:off x="6181408" y="846615"/>
                        <a:ext cx="1408112" cy="3190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2771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35.)</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6" name="Text Box 56"/>
          <p:cNvSpPr txBox="1">
            <a:spLocks/>
          </p:cNvSpPr>
          <p:nvPr/>
        </p:nvSpPr>
        <p:spPr bwMode="auto">
          <a:xfrm>
            <a:off x="312103" y="316041"/>
            <a:ext cx="856519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 </a:t>
            </a:r>
            <a:r>
              <a:rPr lang="en-US" sz="2000" dirty="0">
                <a:latin typeface="Times New Roman"/>
                <a:cs typeface="Times New Roman"/>
              </a:rPr>
              <a:t>The significance of all of this is that nature provides us with a WICKED example of </a:t>
            </a:r>
            <a:r>
              <a:rPr lang="en-US" sz="2000" i="1" dirty="0">
                <a:solidFill>
                  <a:srgbClr val="0000FF"/>
                </a:solidFill>
                <a:latin typeface="Times New Roman"/>
                <a:cs typeface="Times New Roman"/>
              </a:rPr>
              <a:t>conservation of angular momentum</a:t>
            </a:r>
            <a:r>
              <a:rPr lang="en-US" sz="2000" i="1" dirty="0">
                <a:latin typeface="Times New Roman"/>
                <a:cs typeface="Times New Roman"/>
              </a:rPr>
              <a:t>.</a:t>
            </a:r>
            <a:endParaRPr lang="en-US" sz="2000" dirty="0">
              <a:latin typeface="Times New Roman"/>
              <a:cs typeface="Times New Roman"/>
            </a:endParaRPr>
          </a:p>
        </p:txBody>
      </p:sp>
      <p:sp>
        <p:nvSpPr>
          <p:cNvPr id="37" name="Text Box 56"/>
          <p:cNvSpPr txBox="1">
            <a:spLocks/>
          </p:cNvSpPr>
          <p:nvPr/>
        </p:nvSpPr>
        <p:spPr bwMode="auto">
          <a:xfrm>
            <a:off x="312103" y="1098663"/>
            <a:ext cx="8565197"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How so? </a:t>
            </a:r>
            <a:r>
              <a:rPr lang="en-US" sz="2000" dirty="0">
                <a:latin typeface="Times New Roman"/>
                <a:cs typeface="Times New Roman"/>
              </a:rPr>
              <a:t>There are </a:t>
            </a:r>
            <a:r>
              <a:rPr lang="en-US" sz="2000" dirty="0">
                <a:solidFill>
                  <a:srgbClr val="FF0000"/>
                </a:solidFill>
                <a:latin typeface="Times New Roman"/>
                <a:cs typeface="Times New Roman"/>
              </a:rPr>
              <a:t>no external torques acting during the supernova</a:t>
            </a:r>
            <a:r>
              <a:rPr lang="en-US" sz="2000" dirty="0">
                <a:latin typeface="Times New Roman"/>
                <a:cs typeface="Times New Roman"/>
              </a:rPr>
              <a:t>, so </a:t>
            </a:r>
            <a:r>
              <a:rPr lang="en-US" sz="2000" dirty="0">
                <a:solidFill>
                  <a:srgbClr val="0000FF"/>
                </a:solidFill>
                <a:latin typeface="Times New Roman"/>
                <a:cs typeface="Times New Roman"/>
              </a:rPr>
              <a:t>angular momentum is conserved</a:t>
            </a:r>
            <a:r>
              <a:rPr lang="en-US" sz="2000" dirty="0">
                <a:latin typeface="Times New Roman"/>
                <a:cs typeface="Times New Roman"/>
              </a:rPr>
              <a:t>.  The </a:t>
            </a:r>
            <a:r>
              <a:rPr lang="en-US" sz="2000" dirty="0">
                <a:solidFill>
                  <a:srgbClr val="0000FF"/>
                </a:solidFill>
                <a:latin typeface="Times New Roman"/>
                <a:cs typeface="Times New Roman"/>
              </a:rPr>
              <a:t>enormously massive structure spread out over hundreds of thousands of kilometers </a:t>
            </a:r>
            <a:r>
              <a:rPr lang="en-US" sz="2000" dirty="0">
                <a:latin typeface="Times New Roman"/>
                <a:cs typeface="Times New Roman"/>
              </a:rPr>
              <a:t>starts out with a </a:t>
            </a:r>
            <a:r>
              <a:rPr lang="en-US" sz="2000" dirty="0">
                <a:solidFill>
                  <a:srgbClr val="FF0000"/>
                </a:solidFill>
                <a:latin typeface="Times New Roman"/>
                <a:cs typeface="Times New Roman"/>
              </a:rPr>
              <a:t>HUGE RADIUS </a:t>
            </a:r>
            <a:r>
              <a:rPr lang="en-US" sz="2000" dirty="0">
                <a:latin typeface="Times New Roman"/>
                <a:cs typeface="Times New Roman"/>
              </a:rPr>
              <a:t>and </a:t>
            </a:r>
            <a:r>
              <a:rPr lang="en-US" sz="2000" i="1" dirty="0">
                <a:solidFill>
                  <a:srgbClr val="FF0000"/>
                </a:solidFill>
                <a:latin typeface="Times New Roman"/>
                <a:cs typeface="Times New Roman"/>
              </a:rPr>
              <a:t>angular momentum </a:t>
            </a:r>
            <a:r>
              <a:rPr lang="en-US" sz="2000" dirty="0">
                <a:latin typeface="Times New Roman"/>
                <a:cs typeface="Times New Roman"/>
              </a:rPr>
              <a:t>even though its </a:t>
            </a:r>
            <a:r>
              <a:rPr lang="en-US" sz="2000" i="1" dirty="0">
                <a:solidFill>
                  <a:srgbClr val="FF0000"/>
                </a:solidFill>
                <a:latin typeface="Times New Roman"/>
                <a:cs typeface="Times New Roman"/>
              </a:rPr>
              <a:t>angular speed </a:t>
            </a:r>
            <a:r>
              <a:rPr lang="en-US" sz="2000" dirty="0">
                <a:solidFill>
                  <a:srgbClr val="FF0000"/>
                </a:solidFill>
                <a:latin typeface="Times New Roman"/>
                <a:cs typeface="Times New Roman"/>
              </a:rPr>
              <a:t>is low </a:t>
            </a:r>
            <a:r>
              <a:rPr lang="en-US" sz="2000" dirty="0">
                <a:latin typeface="Times New Roman"/>
                <a:cs typeface="Times New Roman"/>
              </a:rPr>
              <a:t>(the sun takes 25 days to rotate once about its axis).  In other words, its </a:t>
            </a:r>
            <a:r>
              <a:rPr lang="en-US" sz="2000" i="1" dirty="0">
                <a:solidFill>
                  <a:srgbClr val="0000FF"/>
                </a:solidFill>
                <a:latin typeface="Times New Roman"/>
                <a:cs typeface="Times New Roman"/>
              </a:rPr>
              <a:t>angular momentum </a:t>
            </a:r>
            <a:r>
              <a:rPr lang="en-US" sz="2000" dirty="0">
                <a:latin typeface="Times New Roman"/>
                <a:cs typeface="Times New Roman"/>
              </a:rPr>
              <a:t>looks like: </a:t>
            </a:r>
          </a:p>
        </p:txBody>
      </p:sp>
      <p:graphicFrame>
        <p:nvGraphicFramePr>
          <p:cNvPr id="39" name="Object 2"/>
          <p:cNvGraphicFramePr>
            <a:graphicFrameLocks noChangeAspect="1"/>
          </p:cNvGraphicFramePr>
          <p:nvPr/>
        </p:nvGraphicFramePr>
        <p:xfrm>
          <a:off x="-114300" y="3594100"/>
          <a:ext cx="3655487" cy="1993899"/>
        </p:xfrm>
        <a:graphic>
          <a:graphicData uri="http://schemas.openxmlformats.org/presentationml/2006/ole">
            <mc:AlternateContent xmlns:mc="http://schemas.openxmlformats.org/markup-compatibility/2006">
              <mc:Choice xmlns:v="urn:schemas-microsoft-com:vml" Requires="v">
                <p:oleObj spid="_x0000_s43012" name="Equation" r:id="rId4" imgW="279400" imgH="152400" progId="Equation.DSMT4">
                  <p:embed/>
                </p:oleObj>
              </mc:Choice>
              <mc:Fallback>
                <p:oleObj name="Equation" r:id="rId4" imgW="279400" imgH="152400" progId="Equation.DSMT4">
                  <p:embed/>
                  <p:pic>
                    <p:nvPicPr>
                      <p:cNvPr id="39" name="Object 2"/>
                      <p:cNvPicPr>
                        <a:picLocks noChangeAspect="1" noChangeArrowheads="1"/>
                      </p:cNvPicPr>
                      <p:nvPr/>
                    </p:nvPicPr>
                    <p:blipFill>
                      <a:blip r:embed="rId5"/>
                      <a:srcRect/>
                      <a:stretch>
                        <a:fillRect/>
                      </a:stretch>
                    </p:blipFill>
                    <p:spPr bwMode="auto">
                      <a:xfrm>
                        <a:off x="-114300" y="3594100"/>
                        <a:ext cx="3655487" cy="1993899"/>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nvGraphicFramePr>
        <p:xfrm>
          <a:off x="3046178" y="3074987"/>
          <a:ext cx="5325572" cy="3402925"/>
        </p:xfrm>
        <a:graphic>
          <a:graphicData uri="http://schemas.openxmlformats.org/presentationml/2006/ole">
            <mc:AlternateContent xmlns:mc="http://schemas.openxmlformats.org/markup-compatibility/2006">
              <mc:Choice xmlns:v="urn:schemas-microsoft-com:vml" Requires="v">
                <p:oleObj spid="_x0000_s43013" name="Equation" r:id="rId6" imgW="317500" imgH="203200" progId="Equation.DSMT4">
                  <p:embed/>
                </p:oleObj>
              </mc:Choice>
              <mc:Fallback>
                <p:oleObj name="Equation" r:id="rId6" imgW="317500" imgH="203200" progId="Equation.DSMT4">
                  <p:embed/>
                  <p:pic>
                    <p:nvPicPr>
                      <p:cNvPr id="40" name="Object 2"/>
                      <p:cNvPicPr>
                        <a:picLocks noChangeAspect="1" noChangeArrowheads="1"/>
                      </p:cNvPicPr>
                      <p:nvPr/>
                    </p:nvPicPr>
                    <p:blipFill>
                      <a:blip r:embed="rId7"/>
                      <a:srcRect/>
                      <a:stretch>
                        <a:fillRect/>
                      </a:stretch>
                    </p:blipFill>
                    <p:spPr bwMode="auto">
                      <a:xfrm>
                        <a:off x="3046178" y="3074987"/>
                        <a:ext cx="5325572" cy="3402925"/>
                      </a:xfrm>
                      <a:prstGeom prst="rect">
                        <a:avLst/>
                      </a:prstGeom>
                      <a:noFill/>
                      <a:ln>
                        <a:noFill/>
                      </a:ln>
                      <a:effectLst/>
                    </p:spPr>
                  </p:pic>
                </p:oleObj>
              </mc:Fallback>
            </mc:AlternateContent>
          </a:graphicData>
        </a:graphic>
      </p:graphicFrame>
      <p:graphicFrame>
        <p:nvGraphicFramePr>
          <p:cNvPr id="41" name="Object 2"/>
          <p:cNvGraphicFramePr>
            <a:graphicFrameLocks noChangeAspect="1"/>
          </p:cNvGraphicFramePr>
          <p:nvPr/>
        </p:nvGraphicFramePr>
        <p:xfrm>
          <a:off x="8001000" y="4498198"/>
          <a:ext cx="427106" cy="227790"/>
        </p:xfrm>
        <a:graphic>
          <a:graphicData uri="http://schemas.openxmlformats.org/presentationml/2006/ole">
            <mc:AlternateContent xmlns:mc="http://schemas.openxmlformats.org/markup-compatibility/2006">
              <mc:Choice xmlns:v="urn:schemas-microsoft-com:vml" Requires="v">
                <p:oleObj spid="_x0000_s43014" name="Equation" r:id="rId8" imgW="381000" imgH="203200" progId="Equation.DSMT4">
                  <p:embed/>
                </p:oleObj>
              </mc:Choice>
              <mc:Fallback>
                <p:oleObj name="Equation" r:id="rId8" imgW="381000" imgH="203200" progId="Equation.DSMT4">
                  <p:embed/>
                  <p:pic>
                    <p:nvPicPr>
                      <p:cNvPr id="41" name="Object 2"/>
                      <p:cNvPicPr>
                        <a:picLocks noChangeAspect="1" noChangeArrowheads="1"/>
                      </p:cNvPicPr>
                      <p:nvPr/>
                    </p:nvPicPr>
                    <p:blipFill>
                      <a:blip r:embed="rId9"/>
                      <a:srcRect/>
                      <a:stretch>
                        <a:fillRect/>
                      </a:stretch>
                    </p:blipFill>
                    <p:spPr bwMode="auto">
                      <a:xfrm>
                        <a:off x="8001000" y="4498198"/>
                        <a:ext cx="427106" cy="22779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2971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par>
                                <p:cTn id="13" presetID="9"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dissolve">
                                      <p:cBhvr>
                                        <p:cTn id="15" dur="500"/>
                                        <p:tgtEl>
                                          <p:spTgt spid="40"/>
                                        </p:tgtEl>
                                      </p:cBhvr>
                                    </p:animEffect>
                                  </p:childTnLst>
                                </p:cTn>
                              </p:par>
                              <p:par>
                                <p:cTn id="16" presetID="9"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Object 2"/>
          <p:cNvGraphicFramePr>
            <a:graphicFrameLocks noChangeAspect="1"/>
          </p:cNvGraphicFramePr>
          <p:nvPr/>
        </p:nvGraphicFramePr>
        <p:xfrm>
          <a:off x="3395662" y="1371600"/>
          <a:ext cx="5597605" cy="3582988"/>
        </p:xfrm>
        <a:graphic>
          <a:graphicData uri="http://schemas.openxmlformats.org/presentationml/2006/ole">
            <mc:AlternateContent xmlns:mc="http://schemas.openxmlformats.org/markup-compatibility/2006">
              <mc:Choice xmlns:v="urn:schemas-microsoft-com:vml" Requires="v">
                <p:oleObj spid="_x0000_s44036" name="Equation" r:id="rId4" imgW="317500" imgH="203200" progId="Equation.DSMT4">
                  <p:embed/>
                </p:oleObj>
              </mc:Choice>
              <mc:Fallback>
                <p:oleObj name="Equation" r:id="rId4" imgW="317500" imgH="203200" progId="Equation.DSMT4">
                  <p:embed/>
                  <p:pic>
                    <p:nvPicPr>
                      <p:cNvPr id="41" name="Object 2"/>
                      <p:cNvPicPr>
                        <a:picLocks noChangeAspect="1" noChangeArrowheads="1"/>
                      </p:cNvPicPr>
                      <p:nvPr/>
                    </p:nvPicPr>
                    <p:blipFill>
                      <a:blip r:embed="rId5"/>
                      <a:srcRect/>
                      <a:stretch>
                        <a:fillRect/>
                      </a:stretch>
                    </p:blipFill>
                    <p:spPr bwMode="auto">
                      <a:xfrm>
                        <a:off x="3395662" y="1371600"/>
                        <a:ext cx="5597605" cy="3582988"/>
                      </a:xfrm>
                      <a:prstGeom prst="rect">
                        <a:avLst/>
                      </a:prstGeom>
                      <a:noFill/>
                      <a:ln>
                        <a:noFill/>
                      </a:ln>
                      <a:effectLst/>
                    </p:spPr>
                  </p:pic>
                </p:oleObj>
              </mc:Fallback>
            </mc:AlternateContent>
          </a:graphicData>
        </a:graphic>
      </p:graphicFrame>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36.)</a:t>
            </a:r>
          </a:p>
        </p:txBody>
      </p:sp>
      <p:sp>
        <p:nvSpPr>
          <p:cNvPr id="29" name="Text Box 56"/>
          <p:cNvSpPr txBox="1">
            <a:spLocks/>
          </p:cNvSpPr>
          <p:nvPr/>
        </p:nvSpPr>
        <p:spPr bwMode="auto">
          <a:xfrm>
            <a:off x="927815" y="3815597"/>
            <a:ext cx="4712812"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endParaRPr lang="en-US" sz="1800" dirty="0">
              <a:solidFill>
                <a:srgbClr val="0000FF"/>
              </a:solidFill>
              <a:latin typeface="Times New Roman"/>
              <a:cs typeface="Times New Roman"/>
            </a:endParaRPr>
          </a:p>
        </p:txBody>
      </p:sp>
      <p:sp>
        <p:nvSpPr>
          <p:cNvPr id="6" name="Text Box 56"/>
          <p:cNvSpPr txBox="1">
            <a:spLocks/>
          </p:cNvSpPr>
          <p:nvPr/>
        </p:nvSpPr>
        <p:spPr bwMode="auto">
          <a:xfrm>
            <a:off x="312103" y="316041"/>
            <a:ext cx="8565197"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After the supernova, </a:t>
            </a:r>
            <a:r>
              <a:rPr lang="en-US" sz="2000" dirty="0">
                <a:latin typeface="Times New Roman"/>
                <a:cs typeface="Times New Roman"/>
              </a:rPr>
              <a:t>the </a:t>
            </a:r>
            <a:r>
              <a:rPr lang="en-US" sz="2000" i="1" dirty="0">
                <a:solidFill>
                  <a:srgbClr val="0000FF"/>
                </a:solidFill>
                <a:latin typeface="Times New Roman"/>
                <a:cs typeface="Times New Roman"/>
              </a:rPr>
              <a:t>moment of inertial </a:t>
            </a:r>
            <a:r>
              <a:rPr lang="en-US" sz="2000" dirty="0">
                <a:solidFill>
                  <a:srgbClr val="FF0000"/>
                </a:solidFill>
                <a:latin typeface="Times New Roman"/>
                <a:cs typeface="Times New Roman"/>
              </a:rPr>
              <a:t>drops precipitously </a:t>
            </a:r>
            <a:r>
              <a:rPr lang="en-US" sz="2000" dirty="0">
                <a:latin typeface="Times New Roman"/>
                <a:cs typeface="Times New Roman"/>
              </a:rPr>
              <a:t>because the </a:t>
            </a:r>
            <a:r>
              <a:rPr lang="en-US" sz="2000" dirty="0">
                <a:solidFill>
                  <a:srgbClr val="0000FF"/>
                </a:solidFill>
                <a:latin typeface="Times New Roman"/>
                <a:cs typeface="Times New Roman"/>
              </a:rPr>
              <a:t>radius </a:t>
            </a:r>
            <a:r>
              <a:rPr lang="en-US" sz="2000" dirty="0">
                <a:latin typeface="Times New Roman"/>
                <a:cs typeface="Times New Roman"/>
              </a:rPr>
              <a:t>goes from </a:t>
            </a:r>
            <a:r>
              <a:rPr lang="en-US" sz="2000" i="1" dirty="0">
                <a:solidFill>
                  <a:srgbClr val="FF0000"/>
                </a:solidFill>
                <a:latin typeface="Times New Roman"/>
                <a:cs typeface="Times New Roman"/>
              </a:rPr>
              <a:t>several hundred thousand kilometers </a:t>
            </a:r>
            <a:r>
              <a:rPr lang="en-US" sz="2000" dirty="0">
                <a:latin typeface="Times New Roman"/>
                <a:cs typeface="Times New Roman"/>
              </a:rPr>
              <a:t>to, maybe, </a:t>
            </a:r>
            <a:r>
              <a:rPr lang="en-US" sz="2000" i="1" dirty="0">
                <a:solidFill>
                  <a:srgbClr val="FF0000"/>
                </a:solidFill>
                <a:latin typeface="Times New Roman"/>
                <a:cs typeface="Times New Roman"/>
              </a:rPr>
              <a:t>15 kilometers</a:t>
            </a:r>
            <a:r>
              <a:rPr lang="en-US" sz="2000" dirty="0">
                <a:solidFill>
                  <a:srgbClr val="FF0000"/>
                </a:solidFill>
                <a:latin typeface="Times New Roman"/>
                <a:cs typeface="Times New Roman"/>
              </a:rPr>
              <a:t> during the explosion, </a:t>
            </a:r>
            <a:r>
              <a:rPr lang="en-US" sz="2000" dirty="0">
                <a:latin typeface="Times New Roman"/>
                <a:cs typeface="Times New Roman"/>
              </a:rPr>
              <a:t>BUT THE ANGULAR MOMENTUM STAYS THE SAME which means the </a:t>
            </a:r>
            <a:r>
              <a:rPr lang="en-US" sz="2000" dirty="0">
                <a:solidFill>
                  <a:srgbClr val="0000FF"/>
                </a:solidFill>
                <a:latin typeface="Times New Roman"/>
                <a:cs typeface="Times New Roman"/>
              </a:rPr>
              <a:t>angular velocity </a:t>
            </a:r>
            <a:r>
              <a:rPr lang="en-US" sz="2000" dirty="0">
                <a:latin typeface="Times New Roman"/>
                <a:cs typeface="Times New Roman"/>
              </a:rPr>
              <a:t>skyrockets.  In other words, the </a:t>
            </a:r>
            <a:r>
              <a:rPr lang="en-US" sz="2000" i="1" dirty="0">
                <a:latin typeface="Times New Roman"/>
                <a:cs typeface="Times New Roman"/>
              </a:rPr>
              <a:t>final </a:t>
            </a:r>
            <a:r>
              <a:rPr lang="en-US" sz="2000" dirty="0">
                <a:latin typeface="Times New Roman"/>
                <a:cs typeface="Times New Roman"/>
              </a:rPr>
              <a:t>angular momentum relationship will look like:</a:t>
            </a:r>
            <a:endParaRPr lang="en-US" sz="2000" i="1" dirty="0">
              <a:latin typeface="Times New Roman"/>
              <a:cs typeface="Times New Roman"/>
            </a:endParaRPr>
          </a:p>
        </p:txBody>
      </p:sp>
      <p:graphicFrame>
        <p:nvGraphicFramePr>
          <p:cNvPr id="39" name="Object 2"/>
          <p:cNvGraphicFramePr>
            <a:graphicFrameLocks noChangeAspect="1"/>
          </p:cNvGraphicFramePr>
          <p:nvPr/>
        </p:nvGraphicFramePr>
        <p:xfrm>
          <a:off x="63500" y="2184400"/>
          <a:ext cx="3655487" cy="1993899"/>
        </p:xfrm>
        <a:graphic>
          <a:graphicData uri="http://schemas.openxmlformats.org/presentationml/2006/ole">
            <mc:AlternateContent xmlns:mc="http://schemas.openxmlformats.org/markup-compatibility/2006">
              <mc:Choice xmlns:v="urn:schemas-microsoft-com:vml" Requires="v">
                <p:oleObj spid="_x0000_s44037" name="Equation" r:id="rId6" imgW="279400" imgH="152400" progId="Equation.DSMT4">
                  <p:embed/>
                </p:oleObj>
              </mc:Choice>
              <mc:Fallback>
                <p:oleObj name="Equation" r:id="rId6" imgW="279400" imgH="152400" progId="Equation.DSMT4">
                  <p:embed/>
                  <p:pic>
                    <p:nvPicPr>
                      <p:cNvPr id="39" name="Object 2"/>
                      <p:cNvPicPr>
                        <a:picLocks noChangeAspect="1" noChangeArrowheads="1"/>
                      </p:cNvPicPr>
                      <p:nvPr/>
                    </p:nvPicPr>
                    <p:blipFill>
                      <a:blip r:embed="rId7"/>
                      <a:srcRect/>
                      <a:stretch>
                        <a:fillRect/>
                      </a:stretch>
                    </p:blipFill>
                    <p:spPr bwMode="auto">
                      <a:xfrm>
                        <a:off x="63500" y="2184400"/>
                        <a:ext cx="3655487" cy="1993899"/>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nvGraphicFramePr>
        <p:xfrm>
          <a:off x="3466513" y="3220244"/>
          <a:ext cx="252474" cy="192088"/>
        </p:xfrm>
        <a:graphic>
          <a:graphicData uri="http://schemas.openxmlformats.org/presentationml/2006/ole">
            <mc:AlternateContent xmlns:mc="http://schemas.openxmlformats.org/markup-compatibility/2006">
              <mc:Choice xmlns:v="urn:schemas-microsoft-com:vml" Requires="v">
                <p:oleObj spid="_x0000_s44038" name="Equation" r:id="rId8" imgW="266700" imgH="203200" progId="Equation.DSMT4">
                  <p:embed/>
                </p:oleObj>
              </mc:Choice>
              <mc:Fallback>
                <p:oleObj name="Equation" r:id="rId8" imgW="266700" imgH="203200" progId="Equation.DSMT4">
                  <p:embed/>
                  <p:pic>
                    <p:nvPicPr>
                      <p:cNvPr id="40" name="Object 2"/>
                      <p:cNvPicPr>
                        <a:picLocks noChangeAspect="1" noChangeArrowheads="1"/>
                      </p:cNvPicPr>
                      <p:nvPr/>
                    </p:nvPicPr>
                    <p:blipFill>
                      <a:blip r:embed="rId9"/>
                      <a:srcRect/>
                      <a:stretch>
                        <a:fillRect/>
                      </a:stretch>
                    </p:blipFill>
                    <p:spPr bwMode="auto">
                      <a:xfrm>
                        <a:off x="3466513" y="3220244"/>
                        <a:ext cx="252474" cy="192088"/>
                      </a:xfrm>
                      <a:prstGeom prst="rect">
                        <a:avLst/>
                      </a:prstGeom>
                      <a:noFill/>
                      <a:ln>
                        <a:noFill/>
                      </a:ln>
                      <a:effectLst/>
                    </p:spPr>
                  </p:pic>
                </p:oleObj>
              </mc:Fallback>
            </mc:AlternateContent>
          </a:graphicData>
        </a:graphic>
      </p:graphicFrame>
      <p:sp>
        <p:nvSpPr>
          <p:cNvPr id="10" name="Text Box 56"/>
          <p:cNvSpPr txBox="1">
            <a:spLocks/>
          </p:cNvSpPr>
          <p:nvPr/>
        </p:nvSpPr>
        <p:spPr bwMode="auto">
          <a:xfrm>
            <a:off x="312103" y="4805131"/>
            <a:ext cx="856519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In short, </a:t>
            </a:r>
            <a:r>
              <a:rPr lang="en-US" sz="2000" dirty="0">
                <a:solidFill>
                  <a:srgbClr val="0000FF"/>
                </a:solidFill>
                <a:latin typeface="Times New Roman"/>
                <a:cs typeface="Times New Roman"/>
              </a:rPr>
              <a:t>pulsars (neutron stars) </a:t>
            </a:r>
            <a:r>
              <a:rPr lang="en-US" sz="2000" dirty="0">
                <a:latin typeface="Times New Roman"/>
                <a:cs typeface="Times New Roman"/>
              </a:rPr>
              <a:t>are </a:t>
            </a:r>
            <a:r>
              <a:rPr lang="en-US" sz="2000" dirty="0">
                <a:solidFill>
                  <a:srgbClr val="0000FF"/>
                </a:solidFill>
                <a:latin typeface="Times New Roman"/>
                <a:cs typeface="Times New Roman"/>
              </a:rPr>
              <a:t>super dense structures that rotate </a:t>
            </a:r>
            <a:r>
              <a:rPr lang="en-US" sz="2000" dirty="0">
                <a:latin typeface="Times New Roman"/>
                <a:cs typeface="Times New Roman"/>
              </a:rPr>
              <a:t>anywhere from a </a:t>
            </a:r>
            <a:r>
              <a:rPr lang="en-US" sz="2000" i="1" dirty="0">
                <a:solidFill>
                  <a:srgbClr val="3366FF"/>
                </a:solidFill>
                <a:latin typeface="Times New Roman"/>
                <a:cs typeface="Times New Roman"/>
              </a:rPr>
              <a:t>few cycles per second </a:t>
            </a:r>
            <a:r>
              <a:rPr lang="en-US" sz="2000" dirty="0">
                <a:latin typeface="Times New Roman"/>
                <a:cs typeface="Times New Roman"/>
              </a:rPr>
              <a:t>all the way up the </a:t>
            </a:r>
            <a:r>
              <a:rPr lang="en-US" sz="2000" i="1" dirty="0">
                <a:solidFill>
                  <a:srgbClr val="3366FF"/>
                </a:solidFill>
                <a:latin typeface="Times New Roman"/>
                <a:cs typeface="Times New Roman"/>
              </a:rPr>
              <a:t>several hundred cycles per second</a:t>
            </a:r>
            <a:r>
              <a:rPr lang="en-US" sz="2000" dirty="0">
                <a:latin typeface="Times New Roman"/>
                <a:cs typeface="Times New Roman"/>
              </a:rPr>
              <a:t>, all as a consequence of </a:t>
            </a:r>
            <a:r>
              <a:rPr lang="en-US" sz="2000" i="1" dirty="0">
                <a:solidFill>
                  <a:srgbClr val="FF0000"/>
                </a:solidFill>
                <a:latin typeface="Times New Roman"/>
                <a:cs typeface="Times New Roman"/>
              </a:rPr>
              <a:t>conservation of angular momentum</a:t>
            </a:r>
            <a:r>
              <a:rPr lang="en-US" sz="2000" i="1" dirty="0">
                <a:latin typeface="Times New Roman"/>
                <a:cs typeface="Times New Roman"/>
              </a:rPr>
              <a:t>.</a:t>
            </a:r>
            <a:r>
              <a:rPr lang="en-US" sz="2000" dirty="0">
                <a:latin typeface="Times New Roman"/>
                <a:cs typeface="Times New Roman"/>
              </a:rPr>
              <a:t>  </a:t>
            </a:r>
            <a:endParaRPr lang="en-US" sz="2000" i="1" dirty="0">
              <a:latin typeface="Times New Roman"/>
              <a:cs typeface="Times New Roman"/>
            </a:endParaRPr>
          </a:p>
        </p:txBody>
      </p:sp>
    </p:spTree>
    <p:extLst>
      <p:ext uri="{BB962C8B-B14F-4D97-AF65-F5344CB8AC3E}">
        <p14:creationId xmlns:p14="http://schemas.microsoft.com/office/powerpoint/2010/main" val="178068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par>
                                <p:cTn id="8" presetID="9"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dissolve">
                                      <p:cBhvr>
                                        <p:cTn id="10" dur="500"/>
                                        <p:tgtEl>
                                          <p:spTgt spid="41"/>
                                        </p:tgtEl>
                                      </p:cBhvr>
                                    </p:animEffect>
                                  </p:childTnLst>
                                </p:cTn>
                              </p:par>
                              <p:par>
                                <p:cTn id="11" presetID="9"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
          <p:cNvGraphicFramePr>
            <a:graphicFrameLocks noChangeAspect="1"/>
          </p:cNvGraphicFramePr>
          <p:nvPr/>
        </p:nvGraphicFramePr>
        <p:xfrm>
          <a:off x="4953000" y="1282700"/>
          <a:ext cx="1093788" cy="803275"/>
        </p:xfrm>
        <a:graphic>
          <a:graphicData uri="http://schemas.openxmlformats.org/presentationml/2006/ole">
            <mc:AlternateContent xmlns:mc="http://schemas.openxmlformats.org/markup-compatibility/2006">
              <mc:Choice xmlns:v="urn:schemas-microsoft-com:vml" Requires="v">
                <p:oleObj spid="_x0000_s45062" name="Equation" r:id="rId4" imgW="698500" imgH="508000" progId="Equation.DSMT4">
                  <p:embed/>
                </p:oleObj>
              </mc:Choice>
              <mc:Fallback>
                <p:oleObj name="Equation" r:id="rId4" imgW="698500" imgH="508000" progId="Equation.DSMT4">
                  <p:embed/>
                  <p:pic>
                    <p:nvPicPr>
                      <p:cNvPr id="23" name="Object 2"/>
                      <p:cNvPicPr>
                        <a:picLocks noChangeAspect="1" noChangeArrowheads="1"/>
                      </p:cNvPicPr>
                      <p:nvPr/>
                    </p:nvPicPr>
                    <p:blipFill>
                      <a:blip r:embed="rId5"/>
                      <a:srcRect/>
                      <a:stretch>
                        <a:fillRect/>
                      </a:stretch>
                    </p:blipFill>
                    <p:spPr bwMode="auto">
                      <a:xfrm>
                        <a:off x="4953000" y="1282700"/>
                        <a:ext cx="1093788" cy="803275"/>
                      </a:xfrm>
                      <a:prstGeom prst="rect">
                        <a:avLst/>
                      </a:prstGeom>
                      <a:noFill/>
                      <a:ln>
                        <a:noFill/>
                      </a:ln>
                      <a:effectLst/>
                    </p:spPr>
                  </p:pic>
                </p:oleObj>
              </mc:Fallback>
            </mc:AlternateContent>
          </a:graphicData>
        </a:graphic>
      </p:graphicFrame>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37.)</a:t>
            </a:r>
          </a:p>
        </p:txBody>
      </p:sp>
      <p:sp>
        <p:nvSpPr>
          <p:cNvPr id="6" name="Text Box 56"/>
          <p:cNvSpPr txBox="1">
            <a:spLocks/>
          </p:cNvSpPr>
          <p:nvPr/>
        </p:nvSpPr>
        <p:spPr bwMode="auto">
          <a:xfrm>
            <a:off x="312103" y="559716"/>
            <a:ext cx="4653597"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But what’s really cool </a:t>
            </a:r>
            <a:r>
              <a:rPr lang="en-US" sz="2000" dirty="0">
                <a:latin typeface="Times New Roman"/>
                <a:cs typeface="Times New Roman"/>
              </a:rPr>
              <a:t>is that they put out what is called </a:t>
            </a:r>
            <a:r>
              <a:rPr lang="en-US" sz="2000" i="1" dirty="0">
                <a:solidFill>
                  <a:srgbClr val="0000FF"/>
                </a:solidFill>
                <a:latin typeface="Times New Roman"/>
                <a:cs typeface="Times New Roman"/>
              </a:rPr>
              <a:t>synchronous radiation</a:t>
            </a:r>
            <a:r>
              <a:rPr lang="en-US" sz="2000" dirty="0">
                <a:latin typeface="Times New Roman"/>
                <a:cs typeface="Times New Roman"/>
              </a:rPr>
              <a:t>—radiation that is </a:t>
            </a:r>
            <a:r>
              <a:rPr lang="en-US" sz="2000" dirty="0">
                <a:solidFill>
                  <a:srgbClr val="0000FF"/>
                </a:solidFill>
                <a:latin typeface="Times New Roman"/>
                <a:cs typeface="Times New Roman"/>
              </a:rPr>
              <a:t>very directional </a:t>
            </a:r>
            <a:r>
              <a:rPr lang="en-US" sz="2000" dirty="0">
                <a:latin typeface="Times New Roman"/>
                <a:cs typeface="Times New Roman"/>
              </a:rPr>
              <a:t>and that is in the </a:t>
            </a:r>
            <a:r>
              <a:rPr lang="en-US" sz="2000" dirty="0">
                <a:solidFill>
                  <a:srgbClr val="0000FF"/>
                </a:solidFill>
                <a:latin typeface="Times New Roman"/>
                <a:cs typeface="Times New Roman"/>
              </a:rPr>
              <a:t>radio frequency range</a:t>
            </a:r>
            <a:r>
              <a:rPr lang="en-US" sz="2000" dirty="0">
                <a:latin typeface="Times New Roman"/>
                <a:cs typeface="Times New Roman"/>
              </a:rPr>
              <a:t>.  So if the sweep of radiation of one of these fast rotating objects just </a:t>
            </a:r>
            <a:r>
              <a:rPr lang="en-US" sz="2000" dirty="0">
                <a:solidFill>
                  <a:srgbClr val="008000"/>
                </a:solidFill>
                <a:latin typeface="Times New Roman"/>
                <a:cs typeface="Times New Roman"/>
              </a:rPr>
              <a:t>happens to cross the</a:t>
            </a:r>
            <a:endParaRPr lang="en-US" sz="2000" i="1" dirty="0">
              <a:latin typeface="Times New Roman"/>
              <a:cs typeface="Times New Roman"/>
            </a:endParaRPr>
          </a:p>
        </p:txBody>
      </p:sp>
      <p:sp>
        <p:nvSpPr>
          <p:cNvPr id="2" name="Oval 1"/>
          <p:cNvSpPr/>
          <p:nvPr/>
        </p:nvSpPr>
        <p:spPr>
          <a:xfrm>
            <a:off x="6443902" y="4118970"/>
            <a:ext cx="812800" cy="812800"/>
          </a:xfrm>
          <a:prstGeom prst="ellipse">
            <a:avLst/>
          </a:prstGeom>
          <a:gradFill flip="none" rotWithShape="1">
            <a:gsLst>
              <a:gs pos="0">
                <a:srgbClr val="FFFF00"/>
              </a:gs>
              <a:gs pos="100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flipV="1">
            <a:off x="6850302" y="1332130"/>
            <a:ext cx="5450" cy="552587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rot="1223805">
            <a:off x="7351951" y="1220238"/>
            <a:ext cx="190501" cy="3394075"/>
            <a:chOff x="7099299" y="885825"/>
            <a:chExt cx="190501" cy="3394075"/>
          </a:xfrm>
          <a:solidFill>
            <a:srgbClr val="FFFFFF"/>
          </a:solidFill>
        </p:grpSpPr>
        <p:sp>
          <p:nvSpPr>
            <p:cNvPr id="3" name="Isosceles Triangle 2"/>
            <p:cNvSpPr/>
            <p:nvPr/>
          </p:nvSpPr>
          <p:spPr>
            <a:xfrm rot="10800000">
              <a:off x="7099300" y="927100"/>
              <a:ext cx="190500" cy="3352800"/>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99299" y="885825"/>
              <a:ext cx="190501" cy="73025"/>
            </a:xfrm>
            <a:prstGeom prst="ellipse">
              <a:avLst/>
            </a:prstGeom>
            <a:grp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675552" y="887451"/>
            <a:ext cx="2353573" cy="864915"/>
          </a:xfrm>
          <a:prstGeom prst="ellipse">
            <a:avLst/>
          </a:prstGeom>
          <a:noFill/>
          <a:ln>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712304" y="1428283"/>
            <a:ext cx="171450" cy="171450"/>
          </a:xfrm>
          <a:prstGeom prst="ellipse">
            <a:avLst/>
          </a:prstGeom>
          <a:gradFill flip="none" rotWithShape="1">
            <a:gsLst>
              <a:gs pos="0">
                <a:srgbClr val="FF6600"/>
              </a:gs>
              <a:gs pos="100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2"/>
          <p:cNvGraphicFramePr>
            <a:graphicFrameLocks noChangeAspect="1"/>
          </p:cNvGraphicFramePr>
          <p:nvPr/>
        </p:nvGraphicFramePr>
        <p:xfrm>
          <a:off x="7629525" y="2447925"/>
          <a:ext cx="1350963" cy="801688"/>
        </p:xfrm>
        <a:graphic>
          <a:graphicData uri="http://schemas.openxmlformats.org/presentationml/2006/ole">
            <mc:AlternateContent xmlns:mc="http://schemas.openxmlformats.org/markup-compatibility/2006">
              <mc:Choice xmlns:v="urn:schemas-microsoft-com:vml" Requires="v">
                <p:oleObj spid="_x0000_s45063" name="Equation" r:id="rId6" imgW="863600" imgH="508000" progId="Equation.DSMT4">
                  <p:embed/>
                </p:oleObj>
              </mc:Choice>
              <mc:Fallback>
                <p:oleObj name="Equation" r:id="rId6" imgW="863600" imgH="508000" progId="Equation.DSMT4">
                  <p:embed/>
                  <p:pic>
                    <p:nvPicPr>
                      <p:cNvPr id="22" name="Object 2"/>
                      <p:cNvPicPr>
                        <a:picLocks noChangeAspect="1" noChangeArrowheads="1"/>
                      </p:cNvPicPr>
                      <p:nvPr/>
                    </p:nvPicPr>
                    <p:blipFill>
                      <a:blip r:embed="rId7"/>
                      <a:srcRect/>
                      <a:stretch>
                        <a:fillRect/>
                      </a:stretch>
                    </p:blipFill>
                    <p:spPr bwMode="auto">
                      <a:xfrm>
                        <a:off x="7629525" y="2447925"/>
                        <a:ext cx="1350963" cy="801688"/>
                      </a:xfrm>
                      <a:prstGeom prst="rect">
                        <a:avLst/>
                      </a:prstGeom>
                      <a:noFill/>
                      <a:ln>
                        <a:noFill/>
                      </a:ln>
                      <a:effectLst/>
                    </p:spPr>
                  </p:pic>
                </p:oleObj>
              </mc:Fallback>
            </mc:AlternateContent>
          </a:graphicData>
        </a:graphic>
      </p:graphicFrame>
      <p:grpSp>
        <p:nvGrpSpPr>
          <p:cNvPr id="25" name="Group 24"/>
          <p:cNvGrpSpPr/>
          <p:nvPr/>
        </p:nvGrpSpPr>
        <p:grpSpPr>
          <a:xfrm>
            <a:off x="6485177" y="3603158"/>
            <a:ext cx="635000" cy="304800"/>
            <a:chOff x="6485177" y="3603158"/>
            <a:chExt cx="635000" cy="304800"/>
          </a:xfrm>
        </p:grpSpPr>
        <p:sp>
          <p:nvSpPr>
            <p:cNvPr id="18" name="Arc 17"/>
            <p:cNvSpPr/>
            <p:nvPr/>
          </p:nvSpPr>
          <p:spPr>
            <a:xfrm>
              <a:off x="6485177" y="3603158"/>
              <a:ext cx="635000" cy="304800"/>
            </a:xfrm>
            <a:prstGeom prst="arc">
              <a:avLst>
                <a:gd name="adj1" fmla="val 19898702"/>
                <a:gd name="adj2" fmla="val 9857978"/>
              </a:avLst>
            </a:prstGeom>
            <a:ln w="952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a:stCxn id="18" idx="0"/>
            </p:cNvCxnSpPr>
            <p:nvPr/>
          </p:nvCxnSpPr>
          <p:spPr>
            <a:xfrm>
              <a:off x="7013682" y="3641682"/>
              <a:ext cx="60218" cy="9846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7013682" y="3641682"/>
              <a:ext cx="106495" cy="3179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31" name="Object 2"/>
          <p:cNvGraphicFramePr>
            <a:graphicFrameLocks noChangeAspect="1"/>
          </p:cNvGraphicFramePr>
          <p:nvPr/>
        </p:nvGraphicFramePr>
        <p:xfrm>
          <a:off x="6518823" y="3584942"/>
          <a:ext cx="238125" cy="220663"/>
        </p:xfrm>
        <a:graphic>
          <a:graphicData uri="http://schemas.openxmlformats.org/presentationml/2006/ole">
            <mc:AlternateContent xmlns:mc="http://schemas.openxmlformats.org/markup-compatibility/2006">
              <mc:Choice xmlns:v="urn:schemas-microsoft-com:vml" Requires="v">
                <p:oleObj spid="_x0000_s45064" name="Equation" r:id="rId8" imgW="152400" imgH="139700" progId="Equation.DSMT4">
                  <p:embed/>
                </p:oleObj>
              </mc:Choice>
              <mc:Fallback>
                <p:oleObj name="Equation" r:id="rId8" imgW="152400" imgH="139700" progId="Equation.DSMT4">
                  <p:embed/>
                  <p:pic>
                    <p:nvPicPr>
                      <p:cNvPr id="31" name="Object 2"/>
                      <p:cNvPicPr>
                        <a:picLocks noChangeAspect="1" noChangeArrowheads="1"/>
                      </p:cNvPicPr>
                      <p:nvPr/>
                    </p:nvPicPr>
                    <p:blipFill>
                      <a:blip r:embed="rId9"/>
                      <a:srcRect/>
                      <a:stretch>
                        <a:fillRect/>
                      </a:stretch>
                    </p:blipFill>
                    <p:spPr bwMode="auto">
                      <a:xfrm>
                        <a:off x="6518823" y="3584942"/>
                        <a:ext cx="238125" cy="220663"/>
                      </a:xfrm>
                      <a:prstGeom prst="rect">
                        <a:avLst/>
                      </a:prstGeom>
                      <a:noFill/>
                      <a:ln>
                        <a:noFill/>
                      </a:ln>
                      <a:effectLst/>
                    </p:spPr>
                  </p:pic>
                </p:oleObj>
              </mc:Fallback>
            </mc:AlternateContent>
          </a:graphicData>
        </a:graphic>
      </p:graphicFrame>
      <p:graphicFrame>
        <p:nvGraphicFramePr>
          <p:cNvPr id="32" name="Object 2"/>
          <p:cNvGraphicFramePr>
            <a:graphicFrameLocks noChangeAspect="1"/>
          </p:cNvGraphicFramePr>
          <p:nvPr/>
        </p:nvGraphicFramePr>
        <p:xfrm>
          <a:off x="7264743" y="4118970"/>
          <a:ext cx="1528763" cy="742950"/>
        </p:xfrm>
        <a:graphic>
          <a:graphicData uri="http://schemas.openxmlformats.org/presentationml/2006/ole">
            <mc:AlternateContent xmlns:mc="http://schemas.openxmlformats.org/markup-compatibility/2006">
              <mc:Choice xmlns:v="urn:schemas-microsoft-com:vml" Requires="v">
                <p:oleObj spid="_x0000_s45065" name="Equation" r:id="rId10" imgW="977900" imgH="469900" progId="Equation.DSMT4">
                  <p:embed/>
                </p:oleObj>
              </mc:Choice>
              <mc:Fallback>
                <p:oleObj name="Equation" r:id="rId10" imgW="977900" imgH="469900" progId="Equation.DSMT4">
                  <p:embed/>
                  <p:pic>
                    <p:nvPicPr>
                      <p:cNvPr id="32" name="Object 2"/>
                      <p:cNvPicPr>
                        <a:picLocks noChangeAspect="1" noChangeArrowheads="1"/>
                      </p:cNvPicPr>
                      <p:nvPr/>
                    </p:nvPicPr>
                    <p:blipFill>
                      <a:blip r:embed="rId11"/>
                      <a:srcRect/>
                      <a:stretch>
                        <a:fillRect/>
                      </a:stretch>
                    </p:blipFill>
                    <p:spPr bwMode="auto">
                      <a:xfrm>
                        <a:off x="7264743" y="4118970"/>
                        <a:ext cx="1528763" cy="742950"/>
                      </a:xfrm>
                      <a:prstGeom prst="rect">
                        <a:avLst/>
                      </a:prstGeom>
                      <a:noFill/>
                      <a:ln>
                        <a:noFill/>
                      </a:ln>
                      <a:effectLst/>
                    </p:spPr>
                  </p:pic>
                </p:oleObj>
              </mc:Fallback>
            </mc:AlternateContent>
          </a:graphicData>
        </a:graphic>
      </p:graphicFrame>
      <p:grpSp>
        <p:nvGrpSpPr>
          <p:cNvPr id="34" name="Group 33"/>
          <p:cNvGrpSpPr/>
          <p:nvPr/>
        </p:nvGrpSpPr>
        <p:grpSpPr>
          <a:xfrm rot="12023805">
            <a:off x="6169979" y="4382538"/>
            <a:ext cx="190501" cy="3394075"/>
            <a:chOff x="7099299" y="885825"/>
            <a:chExt cx="190501" cy="3394075"/>
          </a:xfrm>
          <a:solidFill>
            <a:srgbClr val="FFFFFF"/>
          </a:solidFill>
        </p:grpSpPr>
        <p:sp>
          <p:nvSpPr>
            <p:cNvPr id="35" name="Isosceles Triangle 34"/>
            <p:cNvSpPr/>
            <p:nvPr/>
          </p:nvSpPr>
          <p:spPr>
            <a:xfrm rot="10800000">
              <a:off x="7099300" y="927100"/>
              <a:ext cx="190500" cy="3352800"/>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7099299" y="885825"/>
              <a:ext cx="190501" cy="73025"/>
            </a:xfrm>
            <a:prstGeom prst="ellipse">
              <a:avLst/>
            </a:prstGeom>
            <a:grp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7" name="Object 2"/>
          <p:cNvGraphicFramePr>
            <a:graphicFrameLocks noChangeAspect="1"/>
          </p:cNvGraphicFramePr>
          <p:nvPr/>
        </p:nvGraphicFramePr>
        <p:xfrm>
          <a:off x="6444695" y="5762625"/>
          <a:ext cx="1350963" cy="801688"/>
        </p:xfrm>
        <a:graphic>
          <a:graphicData uri="http://schemas.openxmlformats.org/presentationml/2006/ole">
            <mc:AlternateContent xmlns:mc="http://schemas.openxmlformats.org/markup-compatibility/2006">
              <mc:Choice xmlns:v="urn:schemas-microsoft-com:vml" Requires="v">
                <p:oleObj spid="_x0000_s45066" name="Equation" r:id="rId12" imgW="863600" imgH="508000" progId="Equation.DSMT4">
                  <p:embed/>
                </p:oleObj>
              </mc:Choice>
              <mc:Fallback>
                <p:oleObj name="Equation" r:id="rId12" imgW="863600" imgH="508000" progId="Equation.DSMT4">
                  <p:embed/>
                  <p:pic>
                    <p:nvPicPr>
                      <p:cNvPr id="37" name="Object 2"/>
                      <p:cNvPicPr>
                        <a:picLocks noChangeAspect="1" noChangeArrowheads="1"/>
                      </p:cNvPicPr>
                      <p:nvPr/>
                    </p:nvPicPr>
                    <p:blipFill>
                      <a:blip r:embed="rId7"/>
                      <a:srcRect/>
                      <a:stretch>
                        <a:fillRect/>
                      </a:stretch>
                    </p:blipFill>
                    <p:spPr bwMode="auto">
                      <a:xfrm>
                        <a:off x="6444695" y="5762625"/>
                        <a:ext cx="1350963" cy="801688"/>
                      </a:xfrm>
                      <a:prstGeom prst="rect">
                        <a:avLst/>
                      </a:prstGeom>
                      <a:noFill/>
                      <a:ln>
                        <a:noFill/>
                      </a:ln>
                      <a:effectLst/>
                    </p:spPr>
                  </p:pic>
                </p:oleObj>
              </mc:Fallback>
            </mc:AlternateContent>
          </a:graphicData>
        </a:graphic>
      </p:graphicFrame>
      <p:sp>
        <p:nvSpPr>
          <p:cNvPr id="42" name="Text Box 56"/>
          <p:cNvSpPr txBox="1">
            <a:spLocks/>
          </p:cNvSpPr>
          <p:nvPr/>
        </p:nvSpPr>
        <p:spPr bwMode="auto">
          <a:xfrm>
            <a:off x="312103" y="4134556"/>
            <a:ext cx="5872797" cy="2237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And as a </a:t>
            </a:r>
            <a:r>
              <a:rPr lang="en-US" sz="2000" dirty="0">
                <a:latin typeface="Times New Roman"/>
                <a:cs typeface="Times New Roman"/>
              </a:rPr>
              <a:t>small side-point, I’ve REALLY simplified what’s going on with these things.  According to </a:t>
            </a:r>
            <a:r>
              <a:rPr lang="en-US" sz="2000" dirty="0" err="1">
                <a:latin typeface="Times New Roman"/>
                <a:cs typeface="Times New Roman"/>
              </a:rPr>
              <a:t>Sterl</a:t>
            </a:r>
            <a:r>
              <a:rPr lang="en-US" sz="2000" dirty="0">
                <a:latin typeface="Times New Roman"/>
                <a:cs typeface="Times New Roman"/>
              </a:rPr>
              <a:t> </a:t>
            </a:r>
            <a:r>
              <a:rPr lang="en-US" sz="2000" dirty="0" err="1">
                <a:latin typeface="Times New Roman"/>
                <a:cs typeface="Times New Roman"/>
              </a:rPr>
              <a:t>Phinney</a:t>
            </a:r>
            <a:r>
              <a:rPr lang="en-US" sz="2000" dirty="0">
                <a:latin typeface="Times New Roman"/>
                <a:cs typeface="Times New Roman"/>
              </a:rPr>
              <a:t>, Professor of Astrophysics at Caltech (and a Poly parent), the progenitor of the Crab Nebula lost 99% of its angular momentum during and since its supernova.  More about this on the next slide (if I get the time to generate it).</a:t>
            </a:r>
            <a:endParaRPr lang="en-US" sz="2000" i="1" dirty="0">
              <a:latin typeface="Times New Roman"/>
              <a:cs typeface="Times New Roman"/>
            </a:endParaRPr>
          </a:p>
        </p:txBody>
      </p:sp>
      <p:sp>
        <p:nvSpPr>
          <p:cNvPr id="43" name="Text Box 56"/>
          <p:cNvSpPr txBox="1">
            <a:spLocks/>
          </p:cNvSpPr>
          <p:nvPr/>
        </p:nvSpPr>
        <p:spPr bwMode="auto">
          <a:xfrm>
            <a:off x="312103" y="2392411"/>
            <a:ext cx="5400201"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008000"/>
                </a:solidFill>
                <a:latin typeface="Times New Roman"/>
                <a:cs typeface="Times New Roman"/>
              </a:rPr>
              <a:t>earth’s path</a:t>
            </a:r>
            <a:r>
              <a:rPr lang="en-US" sz="2000" dirty="0">
                <a:latin typeface="Times New Roman"/>
                <a:cs typeface="Times New Roman"/>
              </a:rPr>
              <a:t>, a blast of </a:t>
            </a:r>
            <a:r>
              <a:rPr lang="en-US" sz="2000" dirty="0">
                <a:solidFill>
                  <a:srgbClr val="0000FF"/>
                </a:solidFill>
                <a:latin typeface="Times New Roman"/>
                <a:cs typeface="Times New Roman"/>
              </a:rPr>
              <a:t>radio wave </a:t>
            </a:r>
            <a:r>
              <a:rPr lang="en-US" sz="2000" dirty="0">
                <a:solidFill>
                  <a:schemeClr val="tx1"/>
                </a:solidFill>
                <a:latin typeface="Times New Roman"/>
                <a:cs typeface="Times New Roman"/>
              </a:rPr>
              <a:t>will hit the earth </a:t>
            </a:r>
            <a:r>
              <a:rPr lang="en-US" sz="2000" i="1" dirty="0">
                <a:solidFill>
                  <a:srgbClr val="0000FF"/>
                </a:solidFill>
                <a:latin typeface="Times New Roman"/>
                <a:cs typeface="Times New Roman"/>
              </a:rPr>
              <a:t>every time the star completes one rotation</a:t>
            </a:r>
            <a:r>
              <a:rPr lang="en-US" sz="2000" dirty="0">
                <a:latin typeface="Times New Roman"/>
                <a:cs typeface="Times New Roman"/>
              </a:rPr>
              <a:t>.  In other words, we </a:t>
            </a:r>
            <a:r>
              <a:rPr lang="en-US" sz="2000" dirty="0">
                <a:solidFill>
                  <a:schemeClr val="tx1"/>
                </a:solidFill>
                <a:latin typeface="Times New Roman"/>
                <a:cs typeface="Times New Roman"/>
              </a:rPr>
              <a:t>can</a:t>
            </a:r>
            <a:r>
              <a:rPr lang="en-US" sz="2000" dirty="0">
                <a:solidFill>
                  <a:srgbClr val="3366FF"/>
                </a:solidFill>
                <a:latin typeface="Times New Roman"/>
                <a:cs typeface="Times New Roman"/>
              </a:rPr>
              <a:t> </a:t>
            </a:r>
            <a:r>
              <a:rPr lang="en-US" sz="2000" i="1" dirty="0">
                <a:solidFill>
                  <a:srgbClr val="0000FF"/>
                </a:solidFill>
                <a:latin typeface="Times New Roman"/>
                <a:cs typeface="Times New Roman"/>
              </a:rPr>
              <a:t>hear </a:t>
            </a:r>
            <a:r>
              <a:rPr lang="en-US" sz="2000" dirty="0">
                <a:solidFill>
                  <a:srgbClr val="0000FF"/>
                </a:solidFill>
                <a:latin typeface="Times New Roman"/>
                <a:cs typeface="Times New Roman"/>
              </a:rPr>
              <a:t>them </a:t>
            </a:r>
            <a:r>
              <a:rPr lang="en-US" sz="2000" dirty="0">
                <a:latin typeface="Times New Roman"/>
                <a:cs typeface="Times New Roman"/>
              </a:rPr>
              <a:t>using a </a:t>
            </a:r>
            <a:r>
              <a:rPr lang="en-US" sz="2000" dirty="0">
                <a:solidFill>
                  <a:srgbClr val="0000FF"/>
                </a:solidFill>
                <a:latin typeface="Times New Roman"/>
                <a:cs typeface="Times New Roman"/>
              </a:rPr>
              <a:t>radio telescope.</a:t>
            </a:r>
            <a:r>
              <a:rPr lang="en-US" sz="2000" dirty="0">
                <a:latin typeface="Times New Roman"/>
                <a:cs typeface="Times New Roman"/>
              </a:rPr>
              <a:t>  This is what you will experience on the next slide.  Pretty amazing!</a:t>
            </a:r>
            <a:endParaRPr lang="en-US" sz="2000" i="1" dirty="0">
              <a:latin typeface="Times New Roman"/>
              <a:cs typeface="Times New Roman"/>
            </a:endParaRPr>
          </a:p>
        </p:txBody>
      </p:sp>
    </p:spTree>
    <p:extLst>
      <p:ext uri="{BB962C8B-B14F-4D97-AF65-F5344CB8AC3E}">
        <p14:creationId xmlns:p14="http://schemas.microsoft.com/office/powerpoint/2010/main" val="38531034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38.)</a:t>
            </a:r>
          </a:p>
        </p:txBody>
      </p:sp>
      <p:sp>
        <p:nvSpPr>
          <p:cNvPr id="33" name="Text Box 56"/>
          <p:cNvSpPr txBox="1">
            <a:spLocks/>
          </p:cNvSpPr>
          <p:nvPr/>
        </p:nvSpPr>
        <p:spPr bwMode="auto">
          <a:xfrm>
            <a:off x="287291" y="156377"/>
            <a:ext cx="8640809" cy="1375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400" dirty="0">
                <a:solidFill>
                  <a:srgbClr val="FF0000"/>
                </a:solidFill>
                <a:latin typeface="Apple Chancery"/>
                <a:cs typeface="Apple Chancery"/>
              </a:rPr>
              <a:t>Remembering that </a:t>
            </a:r>
            <a:r>
              <a:rPr lang="en-US" sz="2000" dirty="0">
                <a:solidFill>
                  <a:schemeClr val="tx1"/>
                </a:solidFill>
                <a:latin typeface="Times New Roman" panose="02020603050405020304" pitchFamily="18" charset="0"/>
                <a:cs typeface="Times New Roman" panose="02020603050405020304" pitchFamily="18" charset="0"/>
              </a:rPr>
              <a:t>these are </a:t>
            </a:r>
            <a:r>
              <a:rPr lang="en-US" sz="2000" dirty="0">
                <a:solidFill>
                  <a:srgbClr val="2253D4"/>
                </a:solidFill>
                <a:latin typeface="Times New Roman" panose="02020603050405020304" pitchFamily="18" charset="0"/>
                <a:cs typeface="Times New Roman" panose="02020603050405020304" pitchFamily="18" charset="0"/>
              </a:rPr>
              <a:t>super dense </a:t>
            </a:r>
            <a:r>
              <a:rPr lang="en-US" sz="2000" dirty="0">
                <a:solidFill>
                  <a:schemeClr val="tx1"/>
                </a:solidFill>
                <a:latin typeface="Times New Roman" panose="02020603050405020304" pitchFamily="18" charset="0"/>
                <a:cs typeface="Times New Roman" panose="02020603050405020304" pitchFamily="18" charset="0"/>
              </a:rPr>
              <a:t>(density of 1000 Nimitz-class aircraft carriers compressed to the size of a marble) </a:t>
            </a:r>
            <a:r>
              <a:rPr lang="en-US" sz="2000" dirty="0">
                <a:solidFill>
                  <a:srgbClr val="2253D4"/>
                </a:solidFill>
                <a:latin typeface="Times New Roman" panose="02020603050405020304" pitchFamily="18" charset="0"/>
                <a:cs typeface="Times New Roman" panose="02020603050405020304" pitchFamily="18" charset="0"/>
              </a:rPr>
              <a:t>stars</a:t>
            </a:r>
            <a:r>
              <a:rPr lang="en-US" sz="2000" dirty="0">
                <a:solidFill>
                  <a:schemeClr val="tx1"/>
                </a:solidFill>
                <a:latin typeface="Times New Roman" panose="02020603050405020304" pitchFamily="18" charset="0"/>
                <a:cs typeface="Times New Roman" panose="02020603050405020304" pitchFamily="18" charset="0"/>
              </a:rPr>
              <a:t> that are, maybe, </a:t>
            </a:r>
            <a:r>
              <a:rPr lang="en-US" sz="2000" dirty="0">
                <a:solidFill>
                  <a:srgbClr val="2253D4"/>
                </a:solidFill>
                <a:latin typeface="Times New Roman" panose="02020603050405020304" pitchFamily="18" charset="0"/>
                <a:cs typeface="Times New Roman" panose="02020603050405020304" pitchFamily="18" charset="0"/>
              </a:rPr>
              <a:t>15 km across</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a:solidFill>
                  <a:srgbClr val="2253D4"/>
                </a:solidFill>
                <a:latin typeface="Times New Roman" panose="02020603050405020304" pitchFamily="18" charset="0"/>
                <a:cs typeface="Times New Roman" panose="02020603050405020304" pitchFamily="18" charset="0"/>
              </a:rPr>
              <a:t>and</a:t>
            </a:r>
            <a:r>
              <a:rPr lang="en-US" sz="2000" dirty="0">
                <a:solidFill>
                  <a:schemeClr val="tx1"/>
                </a:solidFill>
                <a:latin typeface="Times New Roman" panose="02020603050405020304" pitchFamily="18" charset="0"/>
                <a:cs typeface="Times New Roman" panose="02020603050405020304" pitchFamily="18" charset="0"/>
              </a:rPr>
              <a:t> that </a:t>
            </a:r>
            <a:r>
              <a:rPr lang="en-US" sz="2000" dirty="0">
                <a:solidFill>
                  <a:srgbClr val="2253D4"/>
                </a:solidFill>
                <a:latin typeface="Times New Roman" panose="02020603050405020304" pitchFamily="18" charset="0"/>
                <a:cs typeface="Times New Roman" panose="02020603050405020304" pitchFamily="18" charset="0"/>
              </a:rPr>
              <a:t>each rotation produces one beat</a:t>
            </a:r>
            <a:r>
              <a:rPr lang="en-US" sz="2000" dirty="0">
                <a:solidFill>
                  <a:schemeClr val="tx1"/>
                </a:solidFill>
                <a:latin typeface="Times New Roman" panose="02020603050405020304" pitchFamily="18" charset="0"/>
                <a:cs typeface="Times New Roman" panose="02020603050405020304" pitchFamily="18" charset="0"/>
              </a:rPr>
              <a:t>, here </a:t>
            </a:r>
            <a:r>
              <a:rPr lang="en-US" sz="2000">
                <a:solidFill>
                  <a:schemeClr val="tx1"/>
                </a:solidFill>
                <a:latin typeface="Times New Roman" panose="02020603050405020304" pitchFamily="18" charset="0"/>
                <a:cs typeface="Times New Roman" panose="02020603050405020304" pitchFamily="18" charset="0"/>
              </a:rPr>
              <a:t>is what a </a:t>
            </a:r>
            <a:r>
              <a:rPr lang="en-US" sz="2000">
                <a:solidFill>
                  <a:srgbClr val="2253D4"/>
                </a:solidFill>
                <a:latin typeface="Times New Roman" panose="02020603050405020304" pitchFamily="18" charset="0"/>
                <a:cs typeface="Times New Roman" panose="02020603050405020304" pitchFamily="18" charset="0"/>
              </a:rPr>
              <a:t>pulsar sounds </a:t>
            </a:r>
            <a:r>
              <a:rPr lang="en-US" sz="2000" dirty="0">
                <a:solidFill>
                  <a:srgbClr val="2253D4"/>
                </a:solidFill>
                <a:latin typeface="Times New Roman" panose="02020603050405020304" pitchFamily="18" charset="0"/>
                <a:cs typeface="Times New Roman" panose="02020603050405020304" pitchFamily="18" charset="0"/>
              </a:rPr>
              <a:t>like </a:t>
            </a:r>
            <a:r>
              <a:rPr lang="en-US" sz="2000" dirty="0">
                <a:solidFill>
                  <a:schemeClr val="tx1"/>
                </a:solidFill>
                <a:latin typeface="Times New Roman" panose="02020603050405020304" pitchFamily="18" charset="0"/>
                <a:cs typeface="Times New Roman" panose="02020603050405020304" pitchFamily="18" charset="0"/>
              </a:rPr>
              <a:t>as observed by a radio telescope.  </a:t>
            </a:r>
            <a:endParaRPr lang="en-US" sz="2000" dirty="0">
              <a:latin typeface="Times New Roman"/>
              <a:cs typeface="Times New Roman"/>
            </a:endParaRPr>
          </a:p>
        </p:txBody>
      </p:sp>
      <p:pic>
        <p:nvPicPr>
          <p:cNvPr id="2" name="pulsar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04697" y="1688515"/>
            <a:ext cx="6605995" cy="4128747"/>
          </a:xfrm>
          <a:prstGeom prst="rect">
            <a:avLst/>
          </a:prstGeom>
        </p:spPr>
      </p:pic>
      <p:sp>
        <p:nvSpPr>
          <p:cNvPr id="6" name="Text Box 56">
            <a:extLst>
              <a:ext uri="{FF2B5EF4-FFF2-40B4-BE49-F238E27FC236}">
                <a16:creationId xmlns:a16="http://schemas.microsoft.com/office/drawing/2014/main" id="{422E1BDD-EF99-274A-9643-377A8DAB2A38}"/>
              </a:ext>
            </a:extLst>
          </p:cNvPr>
          <p:cNvSpPr txBox="1">
            <a:spLocks/>
          </p:cNvSpPr>
          <p:nvPr/>
        </p:nvSpPr>
        <p:spPr bwMode="auto">
          <a:xfrm>
            <a:off x="287291" y="6102408"/>
            <a:ext cx="8640809" cy="452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400" dirty="0">
                <a:solidFill>
                  <a:srgbClr val="FF0000"/>
                </a:solidFill>
                <a:latin typeface="Apple Chancery"/>
                <a:cs typeface="Apple Chancery"/>
              </a:rPr>
              <a:t>AMAZING!!!</a:t>
            </a:r>
            <a:endParaRPr lang="en-US" sz="2000" dirty="0">
              <a:latin typeface="Times New Roman"/>
              <a:cs typeface="Times New Roman"/>
            </a:endParaRPr>
          </a:p>
        </p:txBody>
      </p:sp>
    </p:spTree>
    <p:extLst>
      <p:ext uri="{BB962C8B-B14F-4D97-AF65-F5344CB8AC3E}">
        <p14:creationId xmlns:p14="http://schemas.microsoft.com/office/powerpoint/2010/main" val="44536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video>
              <p:cMediaNode vol="80000">
                <p:cTn id="13" fill="hold" display="0">
                  <p:stCondLst>
                    <p:cond delay="indefinite"/>
                  </p:stCondLst>
                </p:cTn>
                <p:tgtEl>
                  <p:spTgt spid="2"/>
                </p:tgtEl>
              </p:cMediaNode>
            </p:video>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33635</TotalTime>
  <Words>4150</Words>
  <Application>Microsoft Macintosh PowerPoint</Application>
  <PresentationFormat>On-screen Show (4:3)</PresentationFormat>
  <Paragraphs>262</Paragraphs>
  <Slides>38</Slides>
  <Notes>21</Notes>
  <HiddenSlides>0</HiddenSlides>
  <MMClips>3</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9" baseType="lpstr">
      <vt:lpstr>Apple Chancery</vt:lpstr>
      <vt:lpstr>Apple Chancery</vt:lpstr>
      <vt:lpstr>Arial</vt:lpstr>
      <vt:lpstr>Calibri</vt:lpstr>
      <vt:lpstr>Cambria Math</vt:lpstr>
      <vt:lpstr>Gill Sans</vt:lpstr>
      <vt:lpstr>Lucida Grande</vt:lpstr>
      <vt:lpstr>Palatino Linotype</vt:lpstr>
      <vt:lpstr>Times New Roman</vt:lpstr>
      <vt:lpstr>Office Theme</vt:lpstr>
      <vt:lpstr>Equation</vt:lpstr>
      <vt:lpstr>General announcements</vt:lpstr>
      <vt:lpstr>What’s left?</vt:lpstr>
      <vt:lpstr>PowerPoint Presentation</vt:lpstr>
      <vt:lpstr>PowerPoint Presentation</vt:lpstr>
      <vt:lpstr>PowerPoint Presentation</vt:lpstr>
      <vt:lpstr>Angular momentum</vt:lpstr>
      <vt:lpstr>PowerPoint Presentation</vt:lpstr>
      <vt:lpstr>Angular momentum example (Ms Dunham’s version)</vt:lpstr>
      <vt:lpstr>Changing angular momentum</vt:lpstr>
      <vt:lpstr>Important note about L</vt:lpstr>
      <vt:lpstr>PowerPoint Presentation</vt:lpstr>
      <vt:lpstr>PowerPoint Presentation</vt:lpstr>
      <vt:lpstr>Figure skater example (Ms. Dunham)</vt:lpstr>
      <vt:lpstr>PowerPoint Presentation</vt:lpstr>
      <vt:lpstr>PowerPoint Presentation</vt:lpstr>
      <vt:lpstr>PowerPoint Presentation</vt:lpstr>
      <vt:lpstr>PowerPoint Presentation</vt:lpstr>
      <vt:lpstr>MGR example – with a twist!</vt:lpstr>
      <vt:lpstr>MGR with a twist (con’t.)!</vt:lpstr>
      <vt:lpstr>PowerPoint Presentation</vt:lpstr>
      <vt:lpstr>PowerPoint Presentation</vt:lpstr>
      <vt:lpstr>Back to the MGR…</vt:lpstr>
      <vt:lpstr>Angular momentum reminders</vt:lpstr>
      <vt:lpstr>Another example: ball and beam</vt:lpstr>
      <vt:lpstr>Ball and beam v.2</vt:lpstr>
      <vt:lpstr>One important (and strange) point:</vt:lpstr>
      <vt:lpstr>General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728</cp:revision>
  <cp:lastPrinted>2019-12-10T21:56:02Z</cp:lastPrinted>
  <dcterms:created xsi:type="dcterms:W3CDTF">2017-08-16T17:34:12Z</dcterms:created>
  <dcterms:modified xsi:type="dcterms:W3CDTF">2021-01-14T17:40:35Z</dcterms:modified>
</cp:coreProperties>
</file>