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5" r:id="rId2"/>
    <p:sldId id="257" r:id="rId3"/>
    <p:sldId id="258" r:id="rId4"/>
    <p:sldId id="270" r:id="rId5"/>
    <p:sldId id="259" r:id="rId6"/>
    <p:sldId id="271" r:id="rId7"/>
    <p:sldId id="261" r:id="rId8"/>
    <p:sldId id="267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94"/>
    <p:restoredTop sz="94551"/>
  </p:normalViewPr>
  <p:slideViewPr>
    <p:cSldViewPr snapToGrid="0" snapToObjects="1">
      <p:cViewPr varScale="1">
        <p:scale>
          <a:sx n="143" d="100"/>
          <a:sy n="143" d="100"/>
        </p:scale>
        <p:origin x="118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524DA-5233-E047-818D-2F715EAA01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0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2.bin"/><Relationship Id="rId26" Type="http://schemas.openxmlformats.org/officeDocument/2006/relationships/image" Target="../media/image10.emf"/><Relationship Id="rId3" Type="http://schemas.openxmlformats.org/officeDocument/2006/relationships/image" Target="../media/image2.emf"/><Relationship Id="rId21" Type="http://schemas.openxmlformats.org/officeDocument/2006/relationships/oleObject" Target="../embeddings/oleObject14.bin"/><Relationship Id="rId7" Type="http://schemas.openxmlformats.org/officeDocument/2006/relationships/image" Target="../media/image4.e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7.emf"/><Relationship Id="rId25" Type="http://schemas.openxmlformats.org/officeDocument/2006/relationships/oleObject" Target="../embeddings/oleObject17.bin"/><Relationship Id="rId2" Type="http://schemas.openxmlformats.org/officeDocument/2006/relationships/oleObject" Target="../embeddings/oleObject2.bin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16.bin"/><Relationship Id="rId5" Type="http://schemas.openxmlformats.org/officeDocument/2006/relationships/image" Target="../media/image3.emf"/><Relationship Id="rId15" Type="http://schemas.openxmlformats.org/officeDocument/2006/relationships/image" Target="../media/image6.emf"/><Relationship Id="rId23" Type="http://schemas.openxmlformats.org/officeDocument/2006/relationships/image" Target="../media/image9.e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8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10.bin"/><Relationship Id="rId22" Type="http://schemas.openxmlformats.org/officeDocument/2006/relationships/oleObject" Target="../embeddings/oleObject15.bin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emf"/><Relationship Id="rId18" Type="http://schemas.openxmlformats.org/officeDocument/2006/relationships/oleObject" Target="../embeddings/oleObject26.bin"/><Relationship Id="rId26" Type="http://schemas.openxmlformats.org/officeDocument/2006/relationships/oleObject" Target="../embeddings/oleObject30.bin"/><Relationship Id="rId39" Type="http://schemas.openxmlformats.org/officeDocument/2006/relationships/oleObject" Target="../embeddings/oleObject40.bin"/><Relationship Id="rId21" Type="http://schemas.openxmlformats.org/officeDocument/2006/relationships/image" Target="../media/image19.emf"/><Relationship Id="rId34" Type="http://schemas.openxmlformats.org/officeDocument/2006/relationships/image" Target="../media/image4.emf"/><Relationship Id="rId42" Type="http://schemas.openxmlformats.org/officeDocument/2006/relationships/oleObject" Target="../embeddings/oleObject43.bin"/><Relationship Id="rId7" Type="http://schemas.openxmlformats.org/officeDocument/2006/relationships/image" Target="../media/image13.emf"/><Relationship Id="rId2" Type="http://schemas.openxmlformats.org/officeDocument/2006/relationships/oleObject" Target="../embeddings/oleObject18.bin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29" Type="http://schemas.openxmlformats.org/officeDocument/2006/relationships/image" Target="../media/image2.emf"/><Relationship Id="rId41" Type="http://schemas.openxmlformats.org/officeDocument/2006/relationships/oleObject" Target="../embeddings/oleObject4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15.emf"/><Relationship Id="rId24" Type="http://schemas.openxmlformats.org/officeDocument/2006/relationships/oleObject" Target="../embeddings/oleObject29.bin"/><Relationship Id="rId32" Type="http://schemas.openxmlformats.org/officeDocument/2006/relationships/oleObject" Target="../embeddings/oleObject34.bin"/><Relationship Id="rId37" Type="http://schemas.openxmlformats.org/officeDocument/2006/relationships/oleObject" Target="../embeddings/oleObject38.bin"/><Relationship Id="rId40" Type="http://schemas.openxmlformats.org/officeDocument/2006/relationships/oleObject" Target="../embeddings/oleObject41.bin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23" Type="http://schemas.openxmlformats.org/officeDocument/2006/relationships/image" Target="../media/image20.emf"/><Relationship Id="rId28" Type="http://schemas.openxmlformats.org/officeDocument/2006/relationships/oleObject" Target="../embeddings/oleObject31.bin"/><Relationship Id="rId36" Type="http://schemas.openxmlformats.org/officeDocument/2006/relationships/oleObject" Target="../embeddings/oleObject37.bin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18.emf"/><Relationship Id="rId31" Type="http://schemas.openxmlformats.org/officeDocument/2006/relationships/oleObject" Target="../embeddings/oleObject33.bin"/><Relationship Id="rId44" Type="http://schemas.openxmlformats.org/officeDocument/2006/relationships/image" Target="../media/image22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8.bin"/><Relationship Id="rId27" Type="http://schemas.openxmlformats.org/officeDocument/2006/relationships/image" Target="../media/image3.emf"/><Relationship Id="rId30" Type="http://schemas.openxmlformats.org/officeDocument/2006/relationships/oleObject" Target="../embeddings/oleObject32.bin"/><Relationship Id="rId35" Type="http://schemas.openxmlformats.org/officeDocument/2006/relationships/oleObject" Target="../embeddings/oleObject36.bin"/><Relationship Id="rId43" Type="http://schemas.openxmlformats.org/officeDocument/2006/relationships/oleObject" Target="../embeddings/oleObject44.bin"/><Relationship Id="rId8" Type="http://schemas.openxmlformats.org/officeDocument/2006/relationships/oleObject" Target="../embeddings/oleObject21.bin"/><Relationship Id="rId3" Type="http://schemas.openxmlformats.org/officeDocument/2006/relationships/image" Target="../media/image11.e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5.emf"/><Relationship Id="rId25" Type="http://schemas.openxmlformats.org/officeDocument/2006/relationships/image" Target="../media/image21.emf"/><Relationship Id="rId33" Type="http://schemas.openxmlformats.org/officeDocument/2006/relationships/oleObject" Target="../embeddings/oleObject35.bin"/><Relationship Id="rId38" Type="http://schemas.openxmlformats.org/officeDocument/2006/relationships/oleObject" Target="../embeddings/oleObject3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5.e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30.emf"/><Relationship Id="rId2" Type="http://schemas.openxmlformats.org/officeDocument/2006/relationships/oleObject" Target="../embeddings/oleObject45.bin"/><Relationship Id="rId16" Type="http://schemas.openxmlformats.org/officeDocument/2006/relationships/oleObject" Target="../embeddings/oleObject5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27.emf"/><Relationship Id="rId5" Type="http://schemas.openxmlformats.org/officeDocument/2006/relationships/image" Target="../media/image24.e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5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image" Target="../media/image34.emf"/><Relationship Id="rId3" Type="http://schemas.openxmlformats.org/officeDocument/2006/relationships/image" Target="../media/image31.emf"/><Relationship Id="rId7" Type="http://schemas.openxmlformats.org/officeDocument/2006/relationships/image" Target="../media/image18.emf"/><Relationship Id="rId12" Type="http://schemas.openxmlformats.org/officeDocument/2006/relationships/oleObject" Target="../embeddings/oleObject58.bin"/><Relationship Id="rId2" Type="http://schemas.openxmlformats.org/officeDocument/2006/relationships/oleObject" Target="../embeddings/oleObject5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33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3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6.e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6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36.emf"/><Relationship Id="rId3" Type="http://schemas.openxmlformats.org/officeDocument/2006/relationships/image" Target="../media/image37.emf"/><Relationship Id="rId7" Type="http://schemas.openxmlformats.org/officeDocument/2006/relationships/image" Target="../media/image35.emf"/><Relationship Id="rId12" Type="http://schemas.openxmlformats.org/officeDocument/2006/relationships/oleObject" Target="../embeddings/oleObject67.bin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39.emf"/><Relationship Id="rId5" Type="http://schemas.openxmlformats.org/officeDocument/2006/relationships/image" Target="../media/image38.emf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13" Type="http://schemas.openxmlformats.org/officeDocument/2006/relationships/image" Target="../media/image35.emf"/><Relationship Id="rId18" Type="http://schemas.openxmlformats.org/officeDocument/2006/relationships/oleObject" Target="../embeddings/oleObject76.bin"/><Relationship Id="rId3" Type="http://schemas.openxmlformats.org/officeDocument/2006/relationships/image" Target="../media/image37.emf"/><Relationship Id="rId21" Type="http://schemas.openxmlformats.org/officeDocument/2006/relationships/image" Target="../media/image43.emf"/><Relationship Id="rId7" Type="http://schemas.openxmlformats.org/officeDocument/2006/relationships/image" Target="../media/image20.emf"/><Relationship Id="rId12" Type="http://schemas.openxmlformats.org/officeDocument/2006/relationships/oleObject" Target="../embeddings/oleObject73.bin"/><Relationship Id="rId17" Type="http://schemas.openxmlformats.org/officeDocument/2006/relationships/image" Target="../media/image41.emf"/><Relationship Id="rId2" Type="http://schemas.openxmlformats.org/officeDocument/2006/relationships/oleObject" Target="../embeddings/oleObject68.bin"/><Relationship Id="rId16" Type="http://schemas.openxmlformats.org/officeDocument/2006/relationships/oleObject" Target="../embeddings/oleObject75.bin"/><Relationship Id="rId20" Type="http://schemas.openxmlformats.org/officeDocument/2006/relationships/oleObject" Target="../embeddings/oleObject7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0.bin"/><Relationship Id="rId11" Type="http://schemas.openxmlformats.org/officeDocument/2006/relationships/image" Target="../media/image36.emf"/><Relationship Id="rId5" Type="http://schemas.openxmlformats.org/officeDocument/2006/relationships/image" Target="../media/image38.emf"/><Relationship Id="rId15" Type="http://schemas.openxmlformats.org/officeDocument/2006/relationships/image" Target="../media/image40.emf"/><Relationship Id="rId10" Type="http://schemas.openxmlformats.org/officeDocument/2006/relationships/oleObject" Target="../embeddings/oleObject72.bin"/><Relationship Id="rId19" Type="http://schemas.openxmlformats.org/officeDocument/2006/relationships/image" Target="../media/image42.emf"/><Relationship Id="rId4" Type="http://schemas.openxmlformats.org/officeDocument/2006/relationships/oleObject" Target="../embeddings/oleObject69.bin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7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oleObject" Target="../embeddings/oleObject83.bin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12" Type="http://schemas.openxmlformats.org/officeDocument/2006/relationships/image" Target="../media/image48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emf"/><Relationship Id="rId11" Type="http://schemas.openxmlformats.org/officeDocument/2006/relationships/oleObject" Target="../embeddings/oleObject82.bin"/><Relationship Id="rId5" Type="http://schemas.openxmlformats.org/officeDocument/2006/relationships/oleObject" Target="../embeddings/oleObject79.bin"/><Relationship Id="rId15" Type="http://schemas.openxmlformats.org/officeDocument/2006/relationships/oleObject" Target="../embeddings/oleObject84.bin"/><Relationship Id="rId10" Type="http://schemas.openxmlformats.org/officeDocument/2006/relationships/image" Target="../media/image47.emf"/><Relationship Id="rId4" Type="http://schemas.openxmlformats.org/officeDocument/2006/relationships/image" Target="../media/image44.emf"/><Relationship Id="rId9" Type="http://schemas.openxmlformats.org/officeDocument/2006/relationships/oleObject" Target="../embeddings/oleObject81.bin"/><Relationship Id="rId14" Type="http://schemas.openxmlformats.org/officeDocument/2006/relationships/image" Target="../media/image4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56.emf"/><Relationship Id="rId3" Type="http://schemas.openxmlformats.org/officeDocument/2006/relationships/image" Target="../media/image51.emf"/><Relationship Id="rId7" Type="http://schemas.openxmlformats.org/officeDocument/2006/relationships/image" Target="../media/image53.emf"/><Relationship Id="rId12" Type="http://schemas.openxmlformats.org/officeDocument/2006/relationships/oleObject" Target="../embeddings/oleObject90.bin"/><Relationship Id="rId2" Type="http://schemas.openxmlformats.org/officeDocument/2006/relationships/oleObject" Target="../embeddings/oleObject8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55.emf"/><Relationship Id="rId5" Type="http://schemas.openxmlformats.org/officeDocument/2006/relationships/image" Target="../media/image52.emf"/><Relationship Id="rId15" Type="http://schemas.openxmlformats.org/officeDocument/2006/relationships/image" Target="../media/image57.e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54.emf"/><Relationship Id="rId14" Type="http://schemas.openxmlformats.org/officeDocument/2006/relationships/oleObject" Target="../embeddings/oleObject9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8" y="1973901"/>
            <a:ext cx="707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Scalars </a:t>
            </a:r>
            <a:r>
              <a:rPr lang="en-US" sz="2400" dirty="0">
                <a:latin typeface="Times New Roman"/>
                <a:cs typeface="Times New Roman"/>
              </a:rPr>
              <a:t>(magnitude only)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9901" y="2661523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(not 78 degrees </a:t>
            </a:r>
            <a:r>
              <a:rPr lang="en-US" sz="2000" i="1" dirty="0">
                <a:latin typeface="Times New Roman"/>
                <a:cs typeface="Times New Roman"/>
              </a:rPr>
              <a:t>down </a:t>
            </a:r>
            <a:r>
              <a:rPr lang="en-US" sz="2000" dirty="0">
                <a:latin typeface="Times New Roman"/>
                <a:cs typeface="Times New Roman"/>
              </a:rPr>
              <a:t>or </a:t>
            </a:r>
            <a:r>
              <a:rPr lang="en-US" sz="2000" i="1" dirty="0">
                <a:latin typeface="Times New Roman"/>
                <a:cs typeface="Times New Roman"/>
              </a:rPr>
              <a:t>up, </a:t>
            </a:r>
            <a:r>
              <a:rPr lang="en-US" sz="2000" dirty="0">
                <a:latin typeface="Times New Roman"/>
                <a:cs typeface="Times New Roman"/>
              </a:rPr>
              <a:t>just 78 degrees—just a relative measure of the average amount of kinetic energy per molecule of air)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882241"/>
              </p:ext>
            </p:extLst>
          </p:nvPr>
        </p:nvGraphicFramePr>
        <p:xfrm>
          <a:off x="1252538" y="2663825"/>
          <a:ext cx="1138237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600" imgH="190500" progId="Equation.DSMT4">
                  <p:embed/>
                </p:oleObj>
              </mc:Choice>
              <mc:Fallback>
                <p:oleObj name="Equation" r:id="rId2" imgW="6096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2538" y="2663825"/>
                        <a:ext cx="1138237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46260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solidFill>
                  <a:srgbClr val="FF0000"/>
                </a:solidFill>
                <a:latin typeface="Apple Chancery"/>
                <a:cs typeface="Apple Chancery"/>
              </a:rPr>
              <a:t>CHAPTER 3: </a:t>
            </a:r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pple Chancery"/>
                <a:cs typeface="Apple Chancery"/>
              </a:rPr>
              <a:t>VECTORS AND SCALARS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957" y="3917001"/>
            <a:ext cx="852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Vectors </a:t>
            </a:r>
            <a:r>
              <a:rPr lang="en-US" sz="2400" dirty="0">
                <a:latin typeface="Times New Roman"/>
                <a:cs typeface="Times New Roman"/>
              </a:rPr>
              <a:t>(magnitude and direction . . . direction matters!)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1700" y="4629686"/>
            <a:ext cx="7899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There are two ways to deal with vectors, graphically and in conjunction with a coordinate axis.  We’ll start with the graphical approach first.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</p:spTree>
    <p:extLst>
      <p:ext uri="{BB962C8B-B14F-4D97-AF65-F5344CB8AC3E}">
        <p14:creationId xmlns:p14="http://schemas.microsoft.com/office/powerpoint/2010/main" val="97284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057" y="43501"/>
            <a:ext cx="8526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STRAIGHT GRAPHICAL VECTOR ADDITION/SUBTRACTION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9429327"/>
              </p:ext>
            </p:extLst>
          </p:nvPr>
        </p:nvGraphicFramePr>
        <p:xfrm>
          <a:off x="2308225" y="1290638"/>
          <a:ext cx="30956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" imgH="190500" progId="Equation.DSMT4">
                  <p:embed/>
                </p:oleObj>
              </mc:Choice>
              <mc:Fallback>
                <p:oleObj name="Equation" r:id="rId2" imgW="165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08225" y="1290638"/>
                        <a:ext cx="309563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 flipV="1">
            <a:off x="2463800" y="1231900"/>
            <a:ext cx="647700" cy="8509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676652" y="1773238"/>
            <a:ext cx="539749" cy="185738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901558"/>
              </p:ext>
            </p:extLst>
          </p:nvPr>
        </p:nvGraphicFramePr>
        <p:xfrm>
          <a:off x="3609975" y="1438275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90500" progId="Equation.DSMT4">
                  <p:embed/>
                </p:oleObj>
              </mc:Choice>
              <mc:Fallback>
                <p:oleObj name="Equation" r:id="rId4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09975" y="1438275"/>
                        <a:ext cx="261938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/>
          <p:nvPr/>
        </p:nvCxnSpPr>
        <p:spPr>
          <a:xfrm flipH="1" flipV="1">
            <a:off x="4730750" y="1106471"/>
            <a:ext cx="749300" cy="100966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342089"/>
              </p:ext>
            </p:extLst>
          </p:nvPr>
        </p:nvGraphicFramePr>
        <p:xfrm>
          <a:off x="4746626" y="1590675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90500" progId="Equation.DSMT4">
                  <p:embed/>
                </p:oleObj>
              </mc:Choice>
              <mc:Fallback>
                <p:oleObj name="Equation" r:id="rId6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46626" y="1590675"/>
                        <a:ext cx="261938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H="1">
            <a:off x="6330950" y="1327154"/>
            <a:ext cx="95250" cy="739773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403835"/>
              </p:ext>
            </p:extLst>
          </p:nvPr>
        </p:nvGraphicFramePr>
        <p:xfrm>
          <a:off x="5916613" y="1327150"/>
          <a:ext cx="2857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400" imgH="190500" progId="Equation.DSMT4">
                  <p:embed/>
                </p:oleObj>
              </mc:Choice>
              <mc:Fallback>
                <p:oleObj name="Equation" r:id="rId8" imgW="1524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16613" y="1327150"/>
                        <a:ext cx="28575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/>
          <p:nvPr/>
        </p:nvCxnSpPr>
        <p:spPr>
          <a:xfrm flipV="1">
            <a:off x="2284414" y="4816492"/>
            <a:ext cx="647700" cy="8509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932114" y="4630754"/>
            <a:ext cx="539749" cy="185738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705100" y="3621087"/>
            <a:ext cx="749300" cy="100966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609850" y="3614737"/>
            <a:ext cx="95250" cy="739773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284414" y="4354510"/>
            <a:ext cx="323850" cy="1312882"/>
          </a:xfrm>
          <a:prstGeom prst="straightConnector1">
            <a:avLst/>
          </a:prstGeom>
          <a:ln w="76200" cmpd="tri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225706"/>
              </p:ext>
            </p:extLst>
          </p:nvPr>
        </p:nvGraphicFramePr>
        <p:xfrm>
          <a:off x="2705100" y="5129230"/>
          <a:ext cx="30956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100" imgH="190500" progId="Equation.DSMT4">
                  <p:embed/>
                </p:oleObj>
              </mc:Choice>
              <mc:Fallback>
                <p:oleObj name="Equation" r:id="rId10" imgW="165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05100" y="5129230"/>
                        <a:ext cx="309563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247794"/>
              </p:ext>
            </p:extLst>
          </p:nvPr>
        </p:nvGraphicFramePr>
        <p:xfrm>
          <a:off x="3040063" y="4764105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90500" progId="Equation.DSMT4">
                  <p:embed/>
                </p:oleObj>
              </mc:Choice>
              <mc:Fallback>
                <p:oleObj name="Equation" r:id="rId11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0063" y="4764105"/>
                        <a:ext cx="261938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971667"/>
              </p:ext>
            </p:extLst>
          </p:nvPr>
        </p:nvGraphicFramePr>
        <p:xfrm>
          <a:off x="3171032" y="3790967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90500" progId="Equation.DSMT4">
                  <p:embed/>
                </p:oleObj>
              </mc:Choice>
              <mc:Fallback>
                <p:oleObj name="Equation" r:id="rId12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71032" y="3790967"/>
                        <a:ext cx="261938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660289"/>
              </p:ext>
            </p:extLst>
          </p:nvPr>
        </p:nvGraphicFramePr>
        <p:xfrm>
          <a:off x="2251077" y="3621087"/>
          <a:ext cx="2857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400" imgH="190500" progId="Equation.DSMT4">
                  <p:embed/>
                </p:oleObj>
              </mc:Choice>
              <mc:Fallback>
                <p:oleObj name="Equation" r:id="rId13" imgW="1524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51077" y="3621087"/>
                        <a:ext cx="28575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974035"/>
              </p:ext>
            </p:extLst>
          </p:nvPr>
        </p:nvGraphicFramePr>
        <p:xfrm>
          <a:off x="641352" y="4716497"/>
          <a:ext cx="164306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76300" imgH="190500" progId="Equation.DSMT4">
                  <p:embed/>
                </p:oleObj>
              </mc:Choice>
              <mc:Fallback>
                <p:oleObj name="Equation" r:id="rId14" imgW="876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41352" y="4716497"/>
                        <a:ext cx="1643062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211139" y="2799401"/>
            <a:ext cx="2201861" cy="523220"/>
            <a:chOff x="211139" y="2799401"/>
            <a:chExt cx="2201861" cy="523220"/>
          </a:xfrm>
        </p:grpSpPr>
        <p:sp>
          <p:nvSpPr>
            <p:cNvPr id="9" name="TextBox 8"/>
            <p:cNvSpPr txBox="1"/>
            <p:nvPr/>
          </p:nvSpPr>
          <p:spPr>
            <a:xfrm>
              <a:off x="211139" y="2799401"/>
              <a:ext cx="22018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Apple Chancery"/>
                  <a:cs typeface="Apple Chancery"/>
                </a:rPr>
                <a:t>A+B+C+D</a:t>
              </a:r>
              <a:endParaRPr lang="en-US" sz="2400" dirty="0">
                <a:latin typeface="Apple Chancery"/>
                <a:cs typeface="Apple Chancery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336552" y="2880347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793752" y="2887319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1250952" y="2894291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1708152" y="2894913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804569" y="2799401"/>
            <a:ext cx="2201861" cy="523220"/>
            <a:chOff x="211139" y="2799401"/>
            <a:chExt cx="2201861" cy="523220"/>
          </a:xfrm>
        </p:grpSpPr>
        <p:sp>
          <p:nvSpPr>
            <p:cNvPr id="41" name="TextBox 40"/>
            <p:cNvSpPr txBox="1"/>
            <p:nvPr/>
          </p:nvSpPr>
          <p:spPr>
            <a:xfrm>
              <a:off x="211139" y="2799401"/>
              <a:ext cx="22018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Apple Chancery"/>
                  <a:cs typeface="Apple Chancery"/>
                </a:rPr>
                <a:t>A+B-C+D</a:t>
              </a:r>
              <a:endParaRPr lang="en-US" sz="2400" dirty="0">
                <a:latin typeface="Apple Chancery"/>
                <a:cs typeface="Apple Chancery"/>
              </a:endParaRP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336552" y="2880347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93752" y="2887319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1250952" y="2894291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1708152" y="2894913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Straight Arrow Connector 45"/>
          <p:cNvCxnSpPr/>
          <p:nvPr/>
        </p:nvCxnSpPr>
        <p:spPr>
          <a:xfrm flipH="1" flipV="1">
            <a:off x="4699796" y="3641733"/>
            <a:ext cx="749300" cy="100966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451094"/>
              </p:ext>
            </p:extLst>
          </p:nvPr>
        </p:nvGraphicFramePr>
        <p:xfrm>
          <a:off x="4456906" y="4054508"/>
          <a:ext cx="547687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92100" imgH="190500" progId="Equation.DSMT4">
                  <p:embed/>
                </p:oleObj>
              </mc:Choice>
              <mc:Fallback>
                <p:oleObj name="Equation" r:id="rId16" imgW="292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56906" y="4054508"/>
                        <a:ext cx="547687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Straight Arrow Connector 47"/>
          <p:cNvCxnSpPr/>
          <p:nvPr/>
        </p:nvCxnSpPr>
        <p:spPr>
          <a:xfrm>
            <a:off x="4860132" y="4710110"/>
            <a:ext cx="749300" cy="100966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141097"/>
              </p:ext>
            </p:extLst>
          </p:nvPr>
        </p:nvGraphicFramePr>
        <p:xfrm>
          <a:off x="4116206" y="5113373"/>
          <a:ext cx="1023937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46100" imgH="190500" progId="Equation.DSMT4">
                  <p:embed/>
                </p:oleObj>
              </mc:Choice>
              <mc:Fallback>
                <p:oleObj name="Equation" r:id="rId18" imgW="546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116206" y="5113373"/>
                        <a:ext cx="1023937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0" name="Straight Arrow Connector 49"/>
          <p:cNvCxnSpPr/>
          <p:nvPr/>
        </p:nvCxnSpPr>
        <p:spPr>
          <a:xfrm flipV="1">
            <a:off x="6740525" y="4278330"/>
            <a:ext cx="647700" cy="8509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7388225" y="4092592"/>
            <a:ext cx="539749" cy="185738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033166"/>
              </p:ext>
            </p:extLst>
          </p:nvPr>
        </p:nvGraphicFramePr>
        <p:xfrm>
          <a:off x="6777830" y="4354510"/>
          <a:ext cx="30956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65100" imgH="190500" progId="Equation.DSMT4">
                  <p:embed/>
                </p:oleObj>
              </mc:Choice>
              <mc:Fallback>
                <p:oleObj name="Equation" r:id="rId20" imgW="165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777830" y="4354510"/>
                        <a:ext cx="309563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181125"/>
              </p:ext>
            </p:extLst>
          </p:nvPr>
        </p:nvGraphicFramePr>
        <p:xfrm>
          <a:off x="7301705" y="3829084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39700" imgH="190500" progId="Equation.DSMT4">
                  <p:embed/>
                </p:oleObj>
              </mc:Choice>
              <mc:Fallback>
                <p:oleObj name="Equation" r:id="rId21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01705" y="3829084"/>
                        <a:ext cx="261938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4" name="Straight Arrow Connector 53"/>
          <p:cNvCxnSpPr/>
          <p:nvPr/>
        </p:nvCxnSpPr>
        <p:spPr>
          <a:xfrm>
            <a:off x="7902574" y="4106863"/>
            <a:ext cx="749300" cy="100966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856662"/>
              </p:ext>
            </p:extLst>
          </p:nvPr>
        </p:nvGraphicFramePr>
        <p:xfrm>
          <a:off x="8177210" y="4184684"/>
          <a:ext cx="4524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41300" imgH="190500" progId="Equation.DSMT4">
                  <p:embed/>
                </p:oleObj>
              </mc:Choice>
              <mc:Fallback>
                <p:oleObj name="Equation" r:id="rId22" imgW="241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177210" y="4184684"/>
                        <a:ext cx="452438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6" name="Straight Arrow Connector 55"/>
          <p:cNvCxnSpPr/>
          <p:nvPr/>
        </p:nvCxnSpPr>
        <p:spPr>
          <a:xfrm flipH="1">
            <a:off x="8534398" y="5114943"/>
            <a:ext cx="95250" cy="739773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801251"/>
              </p:ext>
            </p:extLst>
          </p:nvPr>
        </p:nvGraphicFramePr>
        <p:xfrm>
          <a:off x="8645525" y="5154630"/>
          <a:ext cx="2857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52400" imgH="190500" progId="Equation.DSMT4">
                  <p:embed/>
                </p:oleObj>
              </mc:Choice>
              <mc:Fallback>
                <p:oleObj name="Equation" r:id="rId24" imgW="1524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45525" y="5154630"/>
                        <a:ext cx="28575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8" name="Straight Arrow Connector 57"/>
          <p:cNvCxnSpPr/>
          <p:nvPr/>
        </p:nvCxnSpPr>
        <p:spPr>
          <a:xfrm>
            <a:off x="6777830" y="5119705"/>
            <a:ext cx="1756568" cy="735011"/>
          </a:xfrm>
          <a:prstGeom prst="straightConnector1">
            <a:avLst/>
          </a:prstGeom>
          <a:ln w="76200" cmpd="tri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723112"/>
              </p:ext>
            </p:extLst>
          </p:nvPr>
        </p:nvGraphicFramePr>
        <p:xfrm>
          <a:off x="6049965" y="5556284"/>
          <a:ext cx="164306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876300" imgH="190500" progId="Equation.DSMT4">
                  <p:embed/>
                </p:oleObj>
              </mc:Choice>
              <mc:Fallback>
                <p:oleObj name="Equation" r:id="rId25" imgW="876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049965" y="5556284"/>
                        <a:ext cx="1643062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Freeform 60"/>
          <p:cNvSpPr/>
          <p:nvPr/>
        </p:nvSpPr>
        <p:spPr>
          <a:xfrm>
            <a:off x="50800" y="2245125"/>
            <a:ext cx="9144000" cy="282175"/>
          </a:xfrm>
          <a:custGeom>
            <a:avLst/>
            <a:gdLst>
              <a:gd name="connsiteX0" fmla="*/ 0 w 9144000"/>
              <a:gd name="connsiteY0" fmla="*/ 205975 h 282175"/>
              <a:gd name="connsiteX1" fmla="*/ 215900 w 9144000"/>
              <a:gd name="connsiteY1" fmla="*/ 218675 h 282175"/>
              <a:gd name="connsiteX2" fmla="*/ 266700 w 9144000"/>
              <a:gd name="connsiteY2" fmla="*/ 231375 h 282175"/>
              <a:gd name="connsiteX3" fmla="*/ 812800 w 9144000"/>
              <a:gd name="connsiteY3" fmla="*/ 218675 h 282175"/>
              <a:gd name="connsiteX4" fmla="*/ 939800 w 9144000"/>
              <a:gd name="connsiteY4" fmla="*/ 205975 h 282175"/>
              <a:gd name="connsiteX5" fmla="*/ 977900 w 9144000"/>
              <a:gd name="connsiteY5" fmla="*/ 193275 h 282175"/>
              <a:gd name="connsiteX6" fmla="*/ 1016000 w 9144000"/>
              <a:gd name="connsiteY6" fmla="*/ 167875 h 282175"/>
              <a:gd name="connsiteX7" fmla="*/ 1295400 w 9144000"/>
              <a:gd name="connsiteY7" fmla="*/ 155175 h 282175"/>
              <a:gd name="connsiteX8" fmla="*/ 1841500 w 9144000"/>
              <a:gd name="connsiteY8" fmla="*/ 142475 h 282175"/>
              <a:gd name="connsiteX9" fmla="*/ 1993900 w 9144000"/>
              <a:gd name="connsiteY9" fmla="*/ 155175 h 282175"/>
              <a:gd name="connsiteX10" fmla="*/ 2032000 w 9144000"/>
              <a:gd name="connsiteY10" fmla="*/ 167875 h 282175"/>
              <a:gd name="connsiteX11" fmla="*/ 2095500 w 9144000"/>
              <a:gd name="connsiteY11" fmla="*/ 180575 h 282175"/>
              <a:gd name="connsiteX12" fmla="*/ 2222500 w 9144000"/>
              <a:gd name="connsiteY12" fmla="*/ 193275 h 282175"/>
              <a:gd name="connsiteX13" fmla="*/ 2400300 w 9144000"/>
              <a:gd name="connsiteY13" fmla="*/ 218675 h 282175"/>
              <a:gd name="connsiteX14" fmla="*/ 2616200 w 9144000"/>
              <a:gd name="connsiteY14" fmla="*/ 231375 h 282175"/>
              <a:gd name="connsiteX15" fmla="*/ 3073400 w 9144000"/>
              <a:gd name="connsiteY15" fmla="*/ 218675 h 282175"/>
              <a:gd name="connsiteX16" fmla="*/ 3276600 w 9144000"/>
              <a:gd name="connsiteY16" fmla="*/ 180575 h 282175"/>
              <a:gd name="connsiteX17" fmla="*/ 3327400 w 9144000"/>
              <a:gd name="connsiteY17" fmla="*/ 167875 h 282175"/>
              <a:gd name="connsiteX18" fmla="*/ 3429000 w 9144000"/>
              <a:gd name="connsiteY18" fmla="*/ 155175 h 282175"/>
              <a:gd name="connsiteX19" fmla="*/ 3505200 w 9144000"/>
              <a:gd name="connsiteY19" fmla="*/ 142475 h 282175"/>
              <a:gd name="connsiteX20" fmla="*/ 3543300 w 9144000"/>
              <a:gd name="connsiteY20" fmla="*/ 129775 h 282175"/>
              <a:gd name="connsiteX21" fmla="*/ 3670300 w 9144000"/>
              <a:gd name="connsiteY21" fmla="*/ 117075 h 282175"/>
              <a:gd name="connsiteX22" fmla="*/ 4749800 w 9144000"/>
              <a:gd name="connsiteY22" fmla="*/ 117075 h 282175"/>
              <a:gd name="connsiteX23" fmla="*/ 4902200 w 9144000"/>
              <a:gd name="connsiteY23" fmla="*/ 155175 h 282175"/>
              <a:gd name="connsiteX24" fmla="*/ 4978400 w 9144000"/>
              <a:gd name="connsiteY24" fmla="*/ 193275 h 282175"/>
              <a:gd name="connsiteX25" fmla="*/ 5054600 w 9144000"/>
              <a:gd name="connsiteY25" fmla="*/ 205975 h 282175"/>
              <a:gd name="connsiteX26" fmla="*/ 5181600 w 9144000"/>
              <a:gd name="connsiteY26" fmla="*/ 231375 h 282175"/>
              <a:gd name="connsiteX27" fmla="*/ 5245100 w 9144000"/>
              <a:gd name="connsiteY27" fmla="*/ 244075 h 282175"/>
              <a:gd name="connsiteX28" fmla="*/ 5346700 w 9144000"/>
              <a:gd name="connsiteY28" fmla="*/ 256775 h 282175"/>
              <a:gd name="connsiteX29" fmla="*/ 5397500 w 9144000"/>
              <a:gd name="connsiteY29" fmla="*/ 269475 h 282175"/>
              <a:gd name="connsiteX30" fmla="*/ 5461000 w 9144000"/>
              <a:gd name="connsiteY30" fmla="*/ 282175 h 282175"/>
              <a:gd name="connsiteX31" fmla="*/ 5854700 w 9144000"/>
              <a:gd name="connsiteY31" fmla="*/ 244075 h 282175"/>
              <a:gd name="connsiteX32" fmla="*/ 5956300 w 9144000"/>
              <a:gd name="connsiteY32" fmla="*/ 231375 h 282175"/>
              <a:gd name="connsiteX33" fmla="*/ 6032500 w 9144000"/>
              <a:gd name="connsiteY33" fmla="*/ 218675 h 282175"/>
              <a:gd name="connsiteX34" fmla="*/ 6096000 w 9144000"/>
              <a:gd name="connsiteY34" fmla="*/ 193275 h 282175"/>
              <a:gd name="connsiteX35" fmla="*/ 6159500 w 9144000"/>
              <a:gd name="connsiteY35" fmla="*/ 155175 h 282175"/>
              <a:gd name="connsiteX36" fmla="*/ 6248400 w 9144000"/>
              <a:gd name="connsiteY36" fmla="*/ 129775 h 282175"/>
              <a:gd name="connsiteX37" fmla="*/ 6426200 w 9144000"/>
              <a:gd name="connsiteY37" fmla="*/ 78975 h 282175"/>
              <a:gd name="connsiteX38" fmla="*/ 6578600 w 9144000"/>
              <a:gd name="connsiteY38" fmla="*/ 53575 h 282175"/>
              <a:gd name="connsiteX39" fmla="*/ 6642100 w 9144000"/>
              <a:gd name="connsiteY39" fmla="*/ 40875 h 282175"/>
              <a:gd name="connsiteX40" fmla="*/ 7480300 w 9144000"/>
              <a:gd name="connsiteY40" fmla="*/ 53575 h 282175"/>
              <a:gd name="connsiteX41" fmla="*/ 7683500 w 9144000"/>
              <a:gd name="connsiteY41" fmla="*/ 91675 h 282175"/>
              <a:gd name="connsiteX42" fmla="*/ 7734300 w 9144000"/>
              <a:gd name="connsiteY42" fmla="*/ 117075 h 282175"/>
              <a:gd name="connsiteX43" fmla="*/ 7810500 w 9144000"/>
              <a:gd name="connsiteY43" fmla="*/ 129775 h 282175"/>
              <a:gd name="connsiteX44" fmla="*/ 7874000 w 9144000"/>
              <a:gd name="connsiteY44" fmla="*/ 142475 h 282175"/>
              <a:gd name="connsiteX45" fmla="*/ 8013700 w 9144000"/>
              <a:gd name="connsiteY45" fmla="*/ 180575 h 282175"/>
              <a:gd name="connsiteX46" fmla="*/ 8407400 w 9144000"/>
              <a:gd name="connsiteY46" fmla="*/ 167875 h 282175"/>
              <a:gd name="connsiteX47" fmla="*/ 8470900 w 9144000"/>
              <a:gd name="connsiteY47" fmla="*/ 155175 h 282175"/>
              <a:gd name="connsiteX48" fmla="*/ 8585200 w 9144000"/>
              <a:gd name="connsiteY48" fmla="*/ 104375 h 282175"/>
              <a:gd name="connsiteX49" fmla="*/ 8699500 w 9144000"/>
              <a:gd name="connsiteY49" fmla="*/ 78975 h 282175"/>
              <a:gd name="connsiteX50" fmla="*/ 8813800 w 9144000"/>
              <a:gd name="connsiteY50" fmla="*/ 28175 h 282175"/>
              <a:gd name="connsiteX51" fmla="*/ 8902700 w 9144000"/>
              <a:gd name="connsiteY51" fmla="*/ 15475 h 282175"/>
              <a:gd name="connsiteX52" fmla="*/ 9144000 w 9144000"/>
              <a:gd name="connsiteY52" fmla="*/ 2775 h 28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9144000" h="282175">
                <a:moveTo>
                  <a:pt x="0" y="205975"/>
                </a:moveTo>
                <a:cubicBezTo>
                  <a:pt x="71967" y="210208"/>
                  <a:pt x="144134" y="211840"/>
                  <a:pt x="215900" y="218675"/>
                </a:cubicBezTo>
                <a:cubicBezTo>
                  <a:pt x="233276" y="220330"/>
                  <a:pt x="249246" y="231375"/>
                  <a:pt x="266700" y="231375"/>
                </a:cubicBezTo>
                <a:cubicBezTo>
                  <a:pt x="448783" y="231375"/>
                  <a:pt x="630767" y="222908"/>
                  <a:pt x="812800" y="218675"/>
                </a:cubicBezTo>
                <a:cubicBezTo>
                  <a:pt x="855133" y="214442"/>
                  <a:pt x="897750" y="212444"/>
                  <a:pt x="939800" y="205975"/>
                </a:cubicBezTo>
                <a:cubicBezTo>
                  <a:pt x="953031" y="203939"/>
                  <a:pt x="965926" y="199262"/>
                  <a:pt x="977900" y="193275"/>
                </a:cubicBezTo>
                <a:cubicBezTo>
                  <a:pt x="991552" y="186449"/>
                  <a:pt x="1000845" y="169694"/>
                  <a:pt x="1016000" y="167875"/>
                </a:cubicBezTo>
                <a:cubicBezTo>
                  <a:pt x="1108565" y="156767"/>
                  <a:pt x="1202215" y="158042"/>
                  <a:pt x="1295400" y="155175"/>
                </a:cubicBezTo>
                <a:lnTo>
                  <a:pt x="1841500" y="142475"/>
                </a:lnTo>
                <a:cubicBezTo>
                  <a:pt x="1892300" y="146708"/>
                  <a:pt x="1943371" y="148438"/>
                  <a:pt x="1993900" y="155175"/>
                </a:cubicBezTo>
                <a:cubicBezTo>
                  <a:pt x="2007170" y="156944"/>
                  <a:pt x="2019013" y="164628"/>
                  <a:pt x="2032000" y="167875"/>
                </a:cubicBezTo>
                <a:cubicBezTo>
                  <a:pt x="2052941" y="173110"/>
                  <a:pt x="2074104" y="177722"/>
                  <a:pt x="2095500" y="180575"/>
                </a:cubicBezTo>
                <a:cubicBezTo>
                  <a:pt x="2137671" y="186198"/>
                  <a:pt x="2180329" y="187652"/>
                  <a:pt x="2222500" y="193275"/>
                </a:cubicBezTo>
                <a:cubicBezTo>
                  <a:pt x="2396732" y="216506"/>
                  <a:pt x="2134654" y="198241"/>
                  <a:pt x="2400300" y="218675"/>
                </a:cubicBezTo>
                <a:cubicBezTo>
                  <a:pt x="2472179" y="224204"/>
                  <a:pt x="2544233" y="227142"/>
                  <a:pt x="2616200" y="231375"/>
                </a:cubicBezTo>
                <a:cubicBezTo>
                  <a:pt x="2768600" y="227142"/>
                  <a:pt x="2921251" y="228387"/>
                  <a:pt x="3073400" y="218675"/>
                </a:cubicBezTo>
                <a:cubicBezTo>
                  <a:pt x="3080642" y="218213"/>
                  <a:pt x="3236785" y="189423"/>
                  <a:pt x="3276600" y="180575"/>
                </a:cubicBezTo>
                <a:cubicBezTo>
                  <a:pt x="3293639" y="176789"/>
                  <a:pt x="3310183" y="170744"/>
                  <a:pt x="3327400" y="167875"/>
                </a:cubicBezTo>
                <a:cubicBezTo>
                  <a:pt x="3361066" y="162264"/>
                  <a:pt x="3395213" y="160002"/>
                  <a:pt x="3429000" y="155175"/>
                </a:cubicBezTo>
                <a:cubicBezTo>
                  <a:pt x="3454492" y="151533"/>
                  <a:pt x="3480063" y="148061"/>
                  <a:pt x="3505200" y="142475"/>
                </a:cubicBezTo>
                <a:cubicBezTo>
                  <a:pt x="3518268" y="139571"/>
                  <a:pt x="3530069" y="131811"/>
                  <a:pt x="3543300" y="129775"/>
                </a:cubicBezTo>
                <a:cubicBezTo>
                  <a:pt x="3585350" y="123306"/>
                  <a:pt x="3627967" y="121308"/>
                  <a:pt x="3670300" y="117075"/>
                </a:cubicBezTo>
                <a:cubicBezTo>
                  <a:pt x="4048215" y="22596"/>
                  <a:pt x="3813132" y="76788"/>
                  <a:pt x="4749800" y="117075"/>
                </a:cubicBezTo>
                <a:cubicBezTo>
                  <a:pt x="4802115" y="119325"/>
                  <a:pt x="4855365" y="131757"/>
                  <a:pt x="4902200" y="155175"/>
                </a:cubicBezTo>
                <a:cubicBezTo>
                  <a:pt x="4927600" y="167875"/>
                  <a:pt x="4951459" y="184295"/>
                  <a:pt x="4978400" y="193275"/>
                </a:cubicBezTo>
                <a:cubicBezTo>
                  <a:pt x="5002829" y="201418"/>
                  <a:pt x="5029291" y="201230"/>
                  <a:pt x="5054600" y="205975"/>
                </a:cubicBezTo>
                <a:cubicBezTo>
                  <a:pt x="5097032" y="213931"/>
                  <a:pt x="5139267" y="222908"/>
                  <a:pt x="5181600" y="231375"/>
                </a:cubicBezTo>
                <a:cubicBezTo>
                  <a:pt x="5202767" y="235608"/>
                  <a:pt x="5223681" y="241398"/>
                  <a:pt x="5245100" y="244075"/>
                </a:cubicBezTo>
                <a:cubicBezTo>
                  <a:pt x="5278967" y="248308"/>
                  <a:pt x="5313034" y="251164"/>
                  <a:pt x="5346700" y="256775"/>
                </a:cubicBezTo>
                <a:cubicBezTo>
                  <a:pt x="5363917" y="259644"/>
                  <a:pt x="5380461" y="265689"/>
                  <a:pt x="5397500" y="269475"/>
                </a:cubicBezTo>
                <a:cubicBezTo>
                  <a:pt x="5418572" y="274158"/>
                  <a:pt x="5439833" y="277942"/>
                  <a:pt x="5461000" y="282175"/>
                </a:cubicBezTo>
                <a:cubicBezTo>
                  <a:pt x="5654991" y="264539"/>
                  <a:pt x="5698115" y="262497"/>
                  <a:pt x="5854700" y="244075"/>
                </a:cubicBezTo>
                <a:lnTo>
                  <a:pt x="5956300" y="231375"/>
                </a:lnTo>
                <a:cubicBezTo>
                  <a:pt x="5981792" y="227733"/>
                  <a:pt x="6007100" y="222908"/>
                  <a:pt x="6032500" y="218675"/>
                </a:cubicBezTo>
                <a:cubicBezTo>
                  <a:pt x="6053667" y="210208"/>
                  <a:pt x="6075610" y="203470"/>
                  <a:pt x="6096000" y="193275"/>
                </a:cubicBezTo>
                <a:cubicBezTo>
                  <a:pt x="6118078" y="182236"/>
                  <a:pt x="6136714" y="164669"/>
                  <a:pt x="6159500" y="155175"/>
                </a:cubicBezTo>
                <a:cubicBezTo>
                  <a:pt x="6187948" y="143321"/>
                  <a:pt x="6218944" y="138838"/>
                  <a:pt x="6248400" y="129775"/>
                </a:cubicBezTo>
                <a:cubicBezTo>
                  <a:pt x="6338317" y="102108"/>
                  <a:pt x="6323920" y="99431"/>
                  <a:pt x="6426200" y="78975"/>
                </a:cubicBezTo>
                <a:cubicBezTo>
                  <a:pt x="6476701" y="68875"/>
                  <a:pt x="6528099" y="63675"/>
                  <a:pt x="6578600" y="53575"/>
                </a:cubicBezTo>
                <a:lnTo>
                  <a:pt x="6642100" y="40875"/>
                </a:lnTo>
                <a:cubicBezTo>
                  <a:pt x="6921500" y="45108"/>
                  <a:pt x="7201080" y="42696"/>
                  <a:pt x="7480300" y="53575"/>
                </a:cubicBezTo>
                <a:cubicBezTo>
                  <a:pt x="7498470" y="54283"/>
                  <a:pt x="7638701" y="82715"/>
                  <a:pt x="7683500" y="91675"/>
                </a:cubicBezTo>
                <a:cubicBezTo>
                  <a:pt x="7700433" y="100142"/>
                  <a:pt x="7716166" y="111635"/>
                  <a:pt x="7734300" y="117075"/>
                </a:cubicBezTo>
                <a:cubicBezTo>
                  <a:pt x="7758964" y="124474"/>
                  <a:pt x="7785165" y="125169"/>
                  <a:pt x="7810500" y="129775"/>
                </a:cubicBezTo>
                <a:cubicBezTo>
                  <a:pt x="7831738" y="133636"/>
                  <a:pt x="7852967" y="137621"/>
                  <a:pt x="7874000" y="142475"/>
                </a:cubicBezTo>
                <a:cubicBezTo>
                  <a:pt x="7967102" y="163960"/>
                  <a:pt x="7950722" y="159582"/>
                  <a:pt x="8013700" y="180575"/>
                </a:cubicBezTo>
                <a:cubicBezTo>
                  <a:pt x="8144933" y="176342"/>
                  <a:pt x="8276301" y="175158"/>
                  <a:pt x="8407400" y="167875"/>
                </a:cubicBezTo>
                <a:cubicBezTo>
                  <a:pt x="8428953" y="166678"/>
                  <a:pt x="8450225" y="161378"/>
                  <a:pt x="8470900" y="155175"/>
                </a:cubicBezTo>
                <a:cubicBezTo>
                  <a:pt x="8737367" y="75235"/>
                  <a:pt x="8360052" y="179424"/>
                  <a:pt x="8585200" y="104375"/>
                </a:cubicBezTo>
                <a:cubicBezTo>
                  <a:pt x="8657619" y="80235"/>
                  <a:pt x="8634386" y="103393"/>
                  <a:pt x="8699500" y="78975"/>
                </a:cubicBezTo>
                <a:cubicBezTo>
                  <a:pt x="8761083" y="55881"/>
                  <a:pt x="8744291" y="45552"/>
                  <a:pt x="8813800" y="28175"/>
                </a:cubicBezTo>
                <a:cubicBezTo>
                  <a:pt x="8842840" y="20915"/>
                  <a:pt x="8873173" y="20396"/>
                  <a:pt x="8902700" y="15475"/>
                </a:cubicBezTo>
                <a:cubicBezTo>
                  <a:pt x="9048639" y="-8848"/>
                  <a:pt x="8877832" y="2775"/>
                  <a:pt x="9144000" y="2775"/>
                </a:cubicBezTo>
              </a:path>
            </a:pathLst>
          </a:custGeom>
          <a:ln w="38100" cmpd="dbl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3949700" y="2336800"/>
            <a:ext cx="166506" cy="4533900"/>
          </a:xfrm>
          <a:custGeom>
            <a:avLst/>
            <a:gdLst>
              <a:gd name="connsiteX0" fmla="*/ 63500 w 166506"/>
              <a:gd name="connsiteY0" fmla="*/ 0 h 4533900"/>
              <a:gd name="connsiteX1" fmla="*/ 38100 w 166506"/>
              <a:gd name="connsiteY1" fmla="*/ 228600 h 4533900"/>
              <a:gd name="connsiteX2" fmla="*/ 12700 w 166506"/>
              <a:gd name="connsiteY2" fmla="*/ 279400 h 4533900"/>
              <a:gd name="connsiteX3" fmla="*/ 0 w 166506"/>
              <a:gd name="connsiteY3" fmla="*/ 342900 h 4533900"/>
              <a:gd name="connsiteX4" fmla="*/ 25400 w 166506"/>
              <a:gd name="connsiteY4" fmla="*/ 558800 h 4533900"/>
              <a:gd name="connsiteX5" fmla="*/ 38100 w 166506"/>
              <a:gd name="connsiteY5" fmla="*/ 838200 h 4533900"/>
              <a:gd name="connsiteX6" fmla="*/ 76200 w 166506"/>
              <a:gd name="connsiteY6" fmla="*/ 965200 h 4533900"/>
              <a:gd name="connsiteX7" fmla="*/ 88900 w 166506"/>
              <a:gd name="connsiteY7" fmla="*/ 1003300 h 4533900"/>
              <a:gd name="connsiteX8" fmla="*/ 101600 w 166506"/>
              <a:gd name="connsiteY8" fmla="*/ 1041400 h 4533900"/>
              <a:gd name="connsiteX9" fmla="*/ 114300 w 166506"/>
              <a:gd name="connsiteY9" fmla="*/ 1117600 h 4533900"/>
              <a:gd name="connsiteX10" fmla="*/ 114300 w 166506"/>
              <a:gd name="connsiteY10" fmla="*/ 1714500 h 4533900"/>
              <a:gd name="connsiteX11" fmla="*/ 139700 w 166506"/>
              <a:gd name="connsiteY11" fmla="*/ 1790700 h 4533900"/>
              <a:gd name="connsiteX12" fmla="*/ 165100 w 166506"/>
              <a:gd name="connsiteY12" fmla="*/ 1892300 h 4533900"/>
              <a:gd name="connsiteX13" fmla="*/ 139700 w 166506"/>
              <a:gd name="connsiteY13" fmla="*/ 2120900 h 4533900"/>
              <a:gd name="connsiteX14" fmla="*/ 127000 w 166506"/>
              <a:gd name="connsiteY14" fmla="*/ 2159000 h 4533900"/>
              <a:gd name="connsiteX15" fmla="*/ 139700 w 166506"/>
              <a:gd name="connsiteY15" fmla="*/ 2336800 h 4533900"/>
              <a:gd name="connsiteX16" fmla="*/ 152400 w 166506"/>
              <a:gd name="connsiteY16" fmla="*/ 2374900 h 4533900"/>
              <a:gd name="connsiteX17" fmla="*/ 165100 w 166506"/>
              <a:gd name="connsiteY17" fmla="*/ 2438400 h 4533900"/>
              <a:gd name="connsiteX18" fmla="*/ 139700 w 166506"/>
              <a:gd name="connsiteY18" fmla="*/ 2654300 h 4533900"/>
              <a:gd name="connsiteX19" fmla="*/ 76200 w 166506"/>
              <a:gd name="connsiteY19" fmla="*/ 2781300 h 4533900"/>
              <a:gd name="connsiteX20" fmla="*/ 38100 w 166506"/>
              <a:gd name="connsiteY20" fmla="*/ 2882900 h 4533900"/>
              <a:gd name="connsiteX21" fmla="*/ 63500 w 166506"/>
              <a:gd name="connsiteY21" fmla="*/ 3124200 h 4533900"/>
              <a:gd name="connsiteX22" fmla="*/ 76200 w 166506"/>
              <a:gd name="connsiteY22" fmla="*/ 3162300 h 4533900"/>
              <a:gd name="connsiteX23" fmla="*/ 101600 w 166506"/>
              <a:gd name="connsiteY23" fmla="*/ 3251200 h 4533900"/>
              <a:gd name="connsiteX24" fmla="*/ 127000 w 166506"/>
              <a:gd name="connsiteY24" fmla="*/ 3302000 h 4533900"/>
              <a:gd name="connsiteX25" fmla="*/ 165100 w 166506"/>
              <a:gd name="connsiteY25" fmla="*/ 3429000 h 4533900"/>
              <a:gd name="connsiteX26" fmla="*/ 127000 w 166506"/>
              <a:gd name="connsiteY26" fmla="*/ 3746500 h 4533900"/>
              <a:gd name="connsiteX27" fmla="*/ 139700 w 166506"/>
              <a:gd name="connsiteY27" fmla="*/ 4330700 h 4533900"/>
              <a:gd name="connsiteX28" fmla="*/ 165100 w 166506"/>
              <a:gd name="connsiteY28" fmla="*/ 4419600 h 4533900"/>
              <a:gd name="connsiteX29" fmla="*/ 165100 w 166506"/>
              <a:gd name="connsiteY29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6506" h="4533900">
                <a:moveTo>
                  <a:pt x="63500" y="0"/>
                </a:moveTo>
                <a:cubicBezTo>
                  <a:pt x="61175" y="30222"/>
                  <a:pt x="56920" y="172140"/>
                  <a:pt x="38100" y="228600"/>
                </a:cubicBezTo>
                <a:cubicBezTo>
                  <a:pt x="32113" y="246561"/>
                  <a:pt x="21167" y="262467"/>
                  <a:pt x="12700" y="279400"/>
                </a:cubicBezTo>
                <a:cubicBezTo>
                  <a:pt x="8467" y="300567"/>
                  <a:pt x="0" y="321314"/>
                  <a:pt x="0" y="342900"/>
                </a:cubicBezTo>
                <a:cubicBezTo>
                  <a:pt x="0" y="444348"/>
                  <a:pt x="8840" y="475998"/>
                  <a:pt x="25400" y="558800"/>
                </a:cubicBezTo>
                <a:cubicBezTo>
                  <a:pt x="29633" y="651933"/>
                  <a:pt x="30950" y="745245"/>
                  <a:pt x="38100" y="838200"/>
                </a:cubicBezTo>
                <a:cubicBezTo>
                  <a:pt x="40019" y="863152"/>
                  <a:pt x="71778" y="951934"/>
                  <a:pt x="76200" y="965200"/>
                </a:cubicBezTo>
                <a:lnTo>
                  <a:pt x="88900" y="1003300"/>
                </a:lnTo>
                <a:cubicBezTo>
                  <a:pt x="93133" y="1016000"/>
                  <a:pt x="99399" y="1028195"/>
                  <a:pt x="101600" y="1041400"/>
                </a:cubicBezTo>
                <a:lnTo>
                  <a:pt x="114300" y="1117600"/>
                </a:lnTo>
                <a:cubicBezTo>
                  <a:pt x="98479" y="1370730"/>
                  <a:pt x="89603" y="1409908"/>
                  <a:pt x="114300" y="1714500"/>
                </a:cubicBezTo>
                <a:cubicBezTo>
                  <a:pt x="116464" y="1741186"/>
                  <a:pt x="133206" y="1764725"/>
                  <a:pt x="139700" y="1790700"/>
                </a:cubicBezTo>
                <a:lnTo>
                  <a:pt x="165100" y="1892300"/>
                </a:lnTo>
                <a:cubicBezTo>
                  <a:pt x="156633" y="1968500"/>
                  <a:pt x="150543" y="2045002"/>
                  <a:pt x="139700" y="2120900"/>
                </a:cubicBezTo>
                <a:cubicBezTo>
                  <a:pt x="137807" y="2134152"/>
                  <a:pt x="127000" y="2145613"/>
                  <a:pt x="127000" y="2159000"/>
                </a:cubicBezTo>
                <a:cubicBezTo>
                  <a:pt x="127000" y="2218418"/>
                  <a:pt x="132758" y="2277789"/>
                  <a:pt x="139700" y="2336800"/>
                </a:cubicBezTo>
                <a:cubicBezTo>
                  <a:pt x="141264" y="2350095"/>
                  <a:pt x="149153" y="2361913"/>
                  <a:pt x="152400" y="2374900"/>
                </a:cubicBezTo>
                <a:cubicBezTo>
                  <a:pt x="157635" y="2395841"/>
                  <a:pt x="160867" y="2417233"/>
                  <a:pt x="165100" y="2438400"/>
                </a:cubicBezTo>
                <a:cubicBezTo>
                  <a:pt x="156633" y="2510367"/>
                  <a:pt x="152663" y="2583006"/>
                  <a:pt x="139700" y="2654300"/>
                </a:cubicBezTo>
                <a:cubicBezTo>
                  <a:pt x="130379" y="2705566"/>
                  <a:pt x="98693" y="2736315"/>
                  <a:pt x="76200" y="2781300"/>
                </a:cubicBezTo>
                <a:cubicBezTo>
                  <a:pt x="61014" y="2811672"/>
                  <a:pt x="49092" y="2849925"/>
                  <a:pt x="38100" y="2882900"/>
                </a:cubicBezTo>
                <a:cubicBezTo>
                  <a:pt x="44539" y="2966601"/>
                  <a:pt x="45568" y="3043508"/>
                  <a:pt x="63500" y="3124200"/>
                </a:cubicBezTo>
                <a:cubicBezTo>
                  <a:pt x="66404" y="3137268"/>
                  <a:pt x="72522" y="3149428"/>
                  <a:pt x="76200" y="3162300"/>
                </a:cubicBezTo>
                <a:cubicBezTo>
                  <a:pt x="85407" y="3194523"/>
                  <a:pt x="88550" y="3220750"/>
                  <a:pt x="101600" y="3251200"/>
                </a:cubicBezTo>
                <a:cubicBezTo>
                  <a:pt x="109058" y="3268601"/>
                  <a:pt x="119969" y="3284422"/>
                  <a:pt x="127000" y="3302000"/>
                </a:cubicBezTo>
                <a:cubicBezTo>
                  <a:pt x="147613" y="3353533"/>
                  <a:pt x="152625" y="3379102"/>
                  <a:pt x="165100" y="3429000"/>
                </a:cubicBezTo>
                <a:cubicBezTo>
                  <a:pt x="162799" y="3446260"/>
                  <a:pt x="127000" y="3698814"/>
                  <a:pt x="127000" y="3746500"/>
                </a:cubicBezTo>
                <a:cubicBezTo>
                  <a:pt x="127000" y="3941279"/>
                  <a:pt x="131915" y="4136076"/>
                  <a:pt x="139700" y="4330700"/>
                </a:cubicBezTo>
                <a:cubicBezTo>
                  <a:pt x="146333" y="4496516"/>
                  <a:pt x="154024" y="4286689"/>
                  <a:pt x="165100" y="4419600"/>
                </a:cubicBezTo>
                <a:cubicBezTo>
                  <a:pt x="168264" y="4457568"/>
                  <a:pt x="165100" y="4495800"/>
                  <a:pt x="165100" y="4533900"/>
                </a:cubicBezTo>
              </a:path>
            </a:pathLst>
          </a:custGeom>
          <a:ln w="38100" cmpd="dbl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5372100" y="3632200"/>
            <a:ext cx="444500" cy="2578745"/>
          </a:xfrm>
          <a:custGeom>
            <a:avLst/>
            <a:gdLst>
              <a:gd name="connsiteX0" fmla="*/ 0 w 444500"/>
              <a:gd name="connsiteY0" fmla="*/ 0 h 2578745"/>
              <a:gd name="connsiteX1" fmla="*/ 63500 w 444500"/>
              <a:gd name="connsiteY1" fmla="*/ 25400 h 2578745"/>
              <a:gd name="connsiteX2" fmla="*/ 139700 w 444500"/>
              <a:gd name="connsiteY2" fmla="*/ 76200 h 2578745"/>
              <a:gd name="connsiteX3" fmla="*/ 177800 w 444500"/>
              <a:gd name="connsiteY3" fmla="*/ 101600 h 2578745"/>
              <a:gd name="connsiteX4" fmla="*/ 215900 w 444500"/>
              <a:gd name="connsiteY4" fmla="*/ 139700 h 2578745"/>
              <a:gd name="connsiteX5" fmla="*/ 228600 w 444500"/>
              <a:gd name="connsiteY5" fmla="*/ 279400 h 2578745"/>
              <a:gd name="connsiteX6" fmla="*/ 266700 w 444500"/>
              <a:gd name="connsiteY6" fmla="*/ 304800 h 2578745"/>
              <a:gd name="connsiteX7" fmla="*/ 279400 w 444500"/>
              <a:gd name="connsiteY7" fmla="*/ 342900 h 2578745"/>
              <a:gd name="connsiteX8" fmla="*/ 292100 w 444500"/>
              <a:gd name="connsiteY8" fmla="*/ 546100 h 2578745"/>
              <a:gd name="connsiteX9" fmla="*/ 317500 w 444500"/>
              <a:gd name="connsiteY9" fmla="*/ 698500 h 2578745"/>
              <a:gd name="connsiteX10" fmla="*/ 342900 w 444500"/>
              <a:gd name="connsiteY10" fmla="*/ 736600 h 2578745"/>
              <a:gd name="connsiteX11" fmla="*/ 381000 w 444500"/>
              <a:gd name="connsiteY11" fmla="*/ 1016000 h 2578745"/>
              <a:gd name="connsiteX12" fmla="*/ 419100 w 444500"/>
              <a:gd name="connsiteY12" fmla="*/ 1092200 h 2578745"/>
              <a:gd name="connsiteX13" fmla="*/ 431800 w 444500"/>
              <a:gd name="connsiteY13" fmla="*/ 1130300 h 2578745"/>
              <a:gd name="connsiteX14" fmla="*/ 419100 w 444500"/>
              <a:gd name="connsiteY14" fmla="*/ 1231900 h 2578745"/>
              <a:gd name="connsiteX15" fmla="*/ 406400 w 444500"/>
              <a:gd name="connsiteY15" fmla="*/ 1270000 h 2578745"/>
              <a:gd name="connsiteX16" fmla="*/ 393700 w 444500"/>
              <a:gd name="connsiteY16" fmla="*/ 1612900 h 2578745"/>
              <a:gd name="connsiteX17" fmla="*/ 444500 w 444500"/>
              <a:gd name="connsiteY17" fmla="*/ 2133600 h 2578745"/>
              <a:gd name="connsiteX18" fmla="*/ 406400 w 444500"/>
              <a:gd name="connsiteY18" fmla="*/ 2298700 h 2578745"/>
              <a:gd name="connsiteX19" fmla="*/ 355600 w 444500"/>
              <a:gd name="connsiteY19" fmla="*/ 2374900 h 2578745"/>
              <a:gd name="connsiteX20" fmla="*/ 330200 w 444500"/>
              <a:gd name="connsiteY20" fmla="*/ 2413000 h 2578745"/>
              <a:gd name="connsiteX21" fmla="*/ 292100 w 444500"/>
              <a:gd name="connsiteY21" fmla="*/ 2438400 h 2578745"/>
              <a:gd name="connsiteX22" fmla="*/ 228600 w 444500"/>
              <a:gd name="connsiteY22" fmla="*/ 2501900 h 2578745"/>
              <a:gd name="connsiteX23" fmla="*/ 203200 w 444500"/>
              <a:gd name="connsiteY23" fmla="*/ 2540000 h 2578745"/>
              <a:gd name="connsiteX24" fmla="*/ 165100 w 444500"/>
              <a:gd name="connsiteY24" fmla="*/ 2552700 h 2578745"/>
              <a:gd name="connsiteX25" fmla="*/ 88900 w 444500"/>
              <a:gd name="connsiteY25" fmla="*/ 2578100 h 257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4500" h="2578745">
                <a:moveTo>
                  <a:pt x="0" y="0"/>
                </a:moveTo>
                <a:cubicBezTo>
                  <a:pt x="21167" y="8467"/>
                  <a:pt x="43486" y="14484"/>
                  <a:pt x="63500" y="25400"/>
                </a:cubicBezTo>
                <a:cubicBezTo>
                  <a:pt x="90300" y="40018"/>
                  <a:pt x="114300" y="59267"/>
                  <a:pt x="139700" y="76200"/>
                </a:cubicBezTo>
                <a:cubicBezTo>
                  <a:pt x="152400" y="84667"/>
                  <a:pt x="167007" y="90807"/>
                  <a:pt x="177800" y="101600"/>
                </a:cubicBezTo>
                <a:lnTo>
                  <a:pt x="215900" y="139700"/>
                </a:lnTo>
                <a:cubicBezTo>
                  <a:pt x="220133" y="186267"/>
                  <a:pt x="214849" y="234709"/>
                  <a:pt x="228600" y="279400"/>
                </a:cubicBezTo>
                <a:cubicBezTo>
                  <a:pt x="233089" y="293989"/>
                  <a:pt x="257165" y="292881"/>
                  <a:pt x="266700" y="304800"/>
                </a:cubicBezTo>
                <a:cubicBezTo>
                  <a:pt x="275063" y="315253"/>
                  <a:pt x="275167" y="330200"/>
                  <a:pt x="279400" y="342900"/>
                </a:cubicBezTo>
                <a:cubicBezTo>
                  <a:pt x="283633" y="410633"/>
                  <a:pt x="286688" y="478451"/>
                  <a:pt x="292100" y="546100"/>
                </a:cubicBezTo>
                <a:cubicBezTo>
                  <a:pt x="294783" y="579633"/>
                  <a:pt x="296692" y="656884"/>
                  <a:pt x="317500" y="698500"/>
                </a:cubicBezTo>
                <a:cubicBezTo>
                  <a:pt x="324326" y="712152"/>
                  <a:pt x="334433" y="723900"/>
                  <a:pt x="342900" y="736600"/>
                </a:cubicBezTo>
                <a:cubicBezTo>
                  <a:pt x="350747" y="803296"/>
                  <a:pt x="360069" y="932276"/>
                  <a:pt x="381000" y="1016000"/>
                </a:cubicBezTo>
                <a:cubicBezTo>
                  <a:pt x="396961" y="1079844"/>
                  <a:pt x="388060" y="1030119"/>
                  <a:pt x="419100" y="1092200"/>
                </a:cubicBezTo>
                <a:cubicBezTo>
                  <a:pt x="425087" y="1104174"/>
                  <a:pt x="427567" y="1117600"/>
                  <a:pt x="431800" y="1130300"/>
                </a:cubicBezTo>
                <a:cubicBezTo>
                  <a:pt x="427567" y="1164167"/>
                  <a:pt x="425205" y="1198320"/>
                  <a:pt x="419100" y="1231900"/>
                </a:cubicBezTo>
                <a:cubicBezTo>
                  <a:pt x="416705" y="1245071"/>
                  <a:pt x="407290" y="1256643"/>
                  <a:pt x="406400" y="1270000"/>
                </a:cubicBezTo>
                <a:cubicBezTo>
                  <a:pt x="398792" y="1384125"/>
                  <a:pt x="397933" y="1498600"/>
                  <a:pt x="393700" y="1612900"/>
                </a:cubicBezTo>
                <a:cubicBezTo>
                  <a:pt x="419902" y="2110742"/>
                  <a:pt x="329744" y="1961466"/>
                  <a:pt x="444500" y="2133600"/>
                </a:cubicBezTo>
                <a:cubicBezTo>
                  <a:pt x="438645" y="2174586"/>
                  <a:pt x="431757" y="2260664"/>
                  <a:pt x="406400" y="2298700"/>
                </a:cubicBezTo>
                <a:lnTo>
                  <a:pt x="355600" y="2374900"/>
                </a:lnTo>
                <a:cubicBezTo>
                  <a:pt x="347133" y="2387600"/>
                  <a:pt x="342900" y="2404533"/>
                  <a:pt x="330200" y="2413000"/>
                </a:cubicBezTo>
                <a:lnTo>
                  <a:pt x="292100" y="2438400"/>
                </a:lnTo>
                <a:cubicBezTo>
                  <a:pt x="224367" y="2540000"/>
                  <a:pt x="313267" y="2417233"/>
                  <a:pt x="228600" y="2501900"/>
                </a:cubicBezTo>
                <a:cubicBezTo>
                  <a:pt x="217807" y="2512693"/>
                  <a:pt x="215119" y="2530465"/>
                  <a:pt x="203200" y="2540000"/>
                </a:cubicBezTo>
                <a:cubicBezTo>
                  <a:pt x="192747" y="2548363"/>
                  <a:pt x="177074" y="2546713"/>
                  <a:pt x="165100" y="2552700"/>
                </a:cubicBezTo>
                <a:cubicBezTo>
                  <a:pt x="100211" y="2585145"/>
                  <a:pt x="155761" y="2578100"/>
                  <a:pt x="88900" y="2578100"/>
                </a:cubicBezTo>
              </a:path>
            </a:pathLst>
          </a:custGeom>
          <a:ln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2.)</a:t>
            </a:r>
          </a:p>
        </p:txBody>
      </p:sp>
    </p:spTree>
    <p:extLst>
      <p:ext uri="{BB962C8B-B14F-4D97-AF65-F5344CB8AC3E}">
        <p14:creationId xmlns:p14="http://schemas.microsoft.com/office/powerpoint/2010/main" val="335590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57" y="-83499"/>
            <a:ext cx="912304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G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RAPHICAL </a:t>
            </a:r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M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ANIPULATION FROM POLAR INFORMATION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110892"/>
              </p:ext>
            </p:extLst>
          </p:nvPr>
        </p:nvGraphicFramePr>
        <p:xfrm>
          <a:off x="841375" y="1162050"/>
          <a:ext cx="1357313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900" imgH="203200" progId="Equation.DSMT4">
                  <p:embed/>
                </p:oleObj>
              </mc:Choice>
              <mc:Fallback>
                <p:oleObj name="Equation" r:id="rId2" imgW="723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1375" y="1162050"/>
                        <a:ext cx="1357313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8438" y="2899130"/>
            <a:ext cx="497522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VECTOR ADDITION </a:t>
            </a:r>
            <a:r>
              <a:rPr lang="en-US" sz="2000" dirty="0">
                <a:latin typeface="Times New Roman"/>
                <a:cs typeface="Times New Roman"/>
              </a:rPr>
              <a:t>using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centimeter stick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protractor</a:t>
            </a:r>
            <a:r>
              <a:rPr lang="en-US" sz="2000" dirty="0">
                <a:latin typeface="Times New Roman"/>
                <a:cs typeface="Times New Roman"/>
              </a:rPr>
              <a:t> to measure both the vectors and the resultant)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066306"/>
              </p:ext>
            </p:extLst>
          </p:nvPr>
        </p:nvGraphicFramePr>
        <p:xfrm>
          <a:off x="855663" y="1584325"/>
          <a:ext cx="1500187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00100" imgH="203200" progId="Equation.DSMT4">
                  <p:embed/>
                </p:oleObj>
              </mc:Choice>
              <mc:Fallback>
                <p:oleObj name="Equation" r:id="rId4" imgW="800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5663" y="1584325"/>
                        <a:ext cx="1500187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66451"/>
              </p:ext>
            </p:extLst>
          </p:nvPr>
        </p:nvGraphicFramePr>
        <p:xfrm>
          <a:off x="854075" y="2003425"/>
          <a:ext cx="1452563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74700" imgH="203200" progId="Equation.DSMT4">
                  <p:embed/>
                </p:oleObj>
              </mc:Choice>
              <mc:Fallback>
                <p:oleObj name="Equation" r:id="rId6" imgW="774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4075" y="2003425"/>
                        <a:ext cx="1452563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974156"/>
              </p:ext>
            </p:extLst>
          </p:nvPr>
        </p:nvGraphicFramePr>
        <p:xfrm>
          <a:off x="855663" y="2425700"/>
          <a:ext cx="147637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87400" imgH="203200" progId="Equation.DSMT4">
                  <p:embed/>
                </p:oleObj>
              </mc:Choice>
              <mc:Fallback>
                <p:oleObj name="Equation" r:id="rId8" imgW="787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5663" y="2425700"/>
                        <a:ext cx="1476375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800721"/>
              </p:ext>
            </p:extLst>
          </p:nvPr>
        </p:nvGraphicFramePr>
        <p:xfrm>
          <a:off x="5821363" y="1116021"/>
          <a:ext cx="83343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500" imgH="279400" progId="Equation.DSMT4">
                  <p:embed/>
                </p:oleObj>
              </mc:Choice>
              <mc:Fallback>
                <p:oleObj name="Equation" r:id="rId10" imgW="4445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21363" y="1116021"/>
                        <a:ext cx="833437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V="1">
            <a:off x="5173663" y="1225554"/>
            <a:ext cx="647700" cy="8509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7435852" y="1881189"/>
            <a:ext cx="539749" cy="185738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671167"/>
              </p:ext>
            </p:extLst>
          </p:nvPr>
        </p:nvGraphicFramePr>
        <p:xfrm>
          <a:off x="7487444" y="1225554"/>
          <a:ext cx="976313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20700" imgH="279400" progId="Equation.DSMT4">
                  <p:embed/>
                </p:oleObj>
              </mc:Choice>
              <mc:Fallback>
                <p:oleObj name="Equation" r:id="rId12" imgW="5207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487444" y="1225554"/>
                        <a:ext cx="976313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H="1" flipV="1">
            <a:off x="6030912" y="2360613"/>
            <a:ext cx="749300" cy="100966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919565"/>
              </p:ext>
            </p:extLst>
          </p:nvPr>
        </p:nvGraphicFramePr>
        <p:xfrm>
          <a:off x="5545138" y="2726614"/>
          <a:ext cx="7858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19100" imgH="279400" progId="Equation.DSMT4">
                  <p:embed/>
                </p:oleObj>
              </mc:Choice>
              <mc:Fallback>
                <p:oleObj name="Equation" r:id="rId14" imgW="4191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545138" y="2726614"/>
                        <a:ext cx="785812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flipH="1">
            <a:off x="8394700" y="2849583"/>
            <a:ext cx="95250" cy="739773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32459"/>
              </p:ext>
            </p:extLst>
          </p:nvPr>
        </p:nvGraphicFramePr>
        <p:xfrm>
          <a:off x="8506618" y="3011488"/>
          <a:ext cx="2857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400" imgH="190500" progId="Equation.DSMT4">
                  <p:embed/>
                </p:oleObj>
              </mc:Choice>
              <mc:Fallback>
                <p:oleObj name="Equation" r:id="rId16" imgW="1524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506618" y="3011488"/>
                        <a:ext cx="28575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173663" y="1100125"/>
            <a:ext cx="0" cy="119222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955382" y="2060581"/>
            <a:ext cx="1255713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452518" y="1106471"/>
            <a:ext cx="0" cy="119222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234237" y="2066927"/>
            <a:ext cx="1255713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776243" y="2400300"/>
            <a:ext cx="0" cy="119222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5884862" y="3360756"/>
            <a:ext cx="1255713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506618" y="2628900"/>
            <a:ext cx="0" cy="10922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7924801" y="2849583"/>
            <a:ext cx="895350" cy="1587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5359400" y="1841500"/>
            <a:ext cx="101600" cy="203200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051979"/>
              </p:ext>
            </p:extLst>
          </p:nvPr>
        </p:nvGraphicFramePr>
        <p:xfrm>
          <a:off x="5426075" y="1692275"/>
          <a:ext cx="90487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82600" imgH="203200" progId="Equation.DSMT4">
                  <p:embed/>
                </p:oleObj>
              </mc:Choice>
              <mc:Fallback>
                <p:oleObj name="Equation" r:id="rId18" imgW="482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26075" y="1692275"/>
                        <a:ext cx="904875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597399"/>
              </p:ext>
            </p:extLst>
          </p:nvPr>
        </p:nvGraphicFramePr>
        <p:xfrm>
          <a:off x="8037512" y="1681168"/>
          <a:ext cx="90487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82600" imgH="203200" progId="Equation.DSMT4">
                  <p:embed/>
                </p:oleObj>
              </mc:Choice>
              <mc:Fallback>
                <p:oleObj name="Equation" r:id="rId20" imgW="482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037512" y="1681168"/>
                        <a:ext cx="904875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Freeform 38"/>
          <p:cNvSpPr/>
          <p:nvPr/>
        </p:nvSpPr>
        <p:spPr>
          <a:xfrm>
            <a:off x="6680200" y="3196513"/>
            <a:ext cx="241300" cy="156287"/>
          </a:xfrm>
          <a:custGeom>
            <a:avLst/>
            <a:gdLst>
              <a:gd name="connsiteX0" fmla="*/ 241300 w 241300"/>
              <a:gd name="connsiteY0" fmla="*/ 156287 h 156287"/>
              <a:gd name="connsiteX1" fmla="*/ 139700 w 241300"/>
              <a:gd name="connsiteY1" fmla="*/ 3887 h 156287"/>
              <a:gd name="connsiteX2" fmla="*/ 0 w 241300"/>
              <a:gd name="connsiteY2" fmla="*/ 41987 h 15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300" h="156287">
                <a:moveTo>
                  <a:pt x="241300" y="156287"/>
                </a:moveTo>
                <a:cubicBezTo>
                  <a:pt x="210608" y="89612"/>
                  <a:pt x="179917" y="22937"/>
                  <a:pt x="139700" y="3887"/>
                </a:cubicBezTo>
                <a:cubicBezTo>
                  <a:pt x="99483" y="-15163"/>
                  <a:pt x="0" y="41987"/>
                  <a:pt x="0" y="41987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667430"/>
              </p:ext>
            </p:extLst>
          </p:nvPr>
        </p:nvGraphicFramePr>
        <p:xfrm>
          <a:off x="6792118" y="2844801"/>
          <a:ext cx="1023937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546100" imgH="203200" progId="Equation.DSMT4">
                  <p:embed/>
                </p:oleObj>
              </mc:Choice>
              <mc:Fallback>
                <p:oleObj name="Equation" r:id="rId22" imgW="546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792118" y="2844801"/>
                        <a:ext cx="1023937" cy="37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Freeform 41"/>
          <p:cNvSpPr/>
          <p:nvPr/>
        </p:nvSpPr>
        <p:spPr>
          <a:xfrm>
            <a:off x="8394008" y="2768600"/>
            <a:ext cx="191192" cy="177800"/>
          </a:xfrm>
          <a:custGeom>
            <a:avLst/>
            <a:gdLst>
              <a:gd name="connsiteX0" fmla="*/ 191192 w 191192"/>
              <a:gd name="connsiteY0" fmla="*/ 76200 h 177800"/>
              <a:gd name="connsiteX1" fmla="*/ 114992 w 191192"/>
              <a:gd name="connsiteY1" fmla="*/ 0 h 177800"/>
              <a:gd name="connsiteX2" fmla="*/ 692 w 191192"/>
              <a:gd name="connsiteY2" fmla="*/ 76200 h 177800"/>
              <a:gd name="connsiteX3" fmla="*/ 64192 w 191192"/>
              <a:gd name="connsiteY3" fmla="*/ 17780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192" h="177800">
                <a:moveTo>
                  <a:pt x="191192" y="76200"/>
                </a:moveTo>
                <a:cubicBezTo>
                  <a:pt x="168967" y="38100"/>
                  <a:pt x="146742" y="0"/>
                  <a:pt x="114992" y="0"/>
                </a:cubicBezTo>
                <a:cubicBezTo>
                  <a:pt x="83242" y="0"/>
                  <a:pt x="9159" y="46567"/>
                  <a:pt x="692" y="76200"/>
                </a:cubicBezTo>
                <a:cubicBezTo>
                  <a:pt x="-7775" y="105833"/>
                  <a:pt x="64192" y="177800"/>
                  <a:pt x="64192" y="1778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583422"/>
              </p:ext>
            </p:extLst>
          </p:nvPr>
        </p:nvGraphicFramePr>
        <p:xfrm>
          <a:off x="8061325" y="2322513"/>
          <a:ext cx="1047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58800" imgH="203200" progId="Equation.DSMT4">
                  <p:embed/>
                </p:oleObj>
              </mc:Choice>
              <mc:Fallback>
                <p:oleObj name="Equation" r:id="rId24" imgW="558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061325" y="2322513"/>
                        <a:ext cx="104775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845EE3E8-439F-1444-A976-6DCB844C51CC}"/>
              </a:ext>
            </a:extLst>
          </p:cNvPr>
          <p:cNvGrpSpPr/>
          <p:nvPr/>
        </p:nvGrpSpPr>
        <p:grpSpPr>
          <a:xfrm>
            <a:off x="2513014" y="5113354"/>
            <a:ext cx="539749" cy="527051"/>
            <a:chOff x="2513014" y="5113354"/>
            <a:chExt cx="539749" cy="527051"/>
          </a:xfrm>
        </p:grpSpPr>
        <p:cxnSp>
          <p:nvCxnSpPr>
            <p:cNvPr id="127" name="Straight Arrow Connector 126"/>
            <p:cNvCxnSpPr/>
            <p:nvPr/>
          </p:nvCxnSpPr>
          <p:spPr>
            <a:xfrm flipV="1">
              <a:off x="2513014" y="5113354"/>
              <a:ext cx="539749" cy="185738"/>
            </a:xfrm>
            <a:prstGeom prst="straightConnector1">
              <a:avLst/>
            </a:prstGeom>
            <a:ln w="5715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2" name="Object 1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7879134"/>
                </p:ext>
              </p:extLst>
            </p:nvPr>
          </p:nvGraphicFramePr>
          <p:xfrm>
            <a:off x="2620963" y="5284805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90500" progId="Equation.DSMT4">
                    <p:embed/>
                  </p:oleObj>
                </mc:Choice>
                <mc:Fallback>
                  <p:oleObj name="Equation" r:id="rId26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2620963" y="5284805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64ECE68-7C29-1A4D-AC6B-D7DCE9BE327D}"/>
              </a:ext>
            </a:extLst>
          </p:cNvPr>
          <p:cNvGrpSpPr/>
          <p:nvPr/>
        </p:nvGrpSpPr>
        <p:grpSpPr>
          <a:xfrm>
            <a:off x="3240089" y="5119704"/>
            <a:ext cx="1187449" cy="1036638"/>
            <a:chOff x="3240089" y="5119704"/>
            <a:chExt cx="1187449" cy="1036638"/>
          </a:xfrm>
        </p:grpSpPr>
        <p:cxnSp>
          <p:nvCxnSpPr>
            <p:cNvPr id="177" name="Straight Arrow Connector 176"/>
            <p:cNvCxnSpPr/>
            <p:nvPr/>
          </p:nvCxnSpPr>
          <p:spPr>
            <a:xfrm flipV="1">
              <a:off x="3240089" y="5305442"/>
              <a:ext cx="647700" cy="85090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flipV="1">
              <a:off x="3887789" y="5119704"/>
              <a:ext cx="539749" cy="185738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2" name="Object 18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2082269"/>
                </p:ext>
              </p:extLst>
            </p:nvPr>
          </p:nvGraphicFramePr>
          <p:xfrm>
            <a:off x="3660775" y="5618180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65100" imgH="190500" progId="Equation.DSMT4">
                    <p:embed/>
                  </p:oleObj>
                </mc:Choice>
                <mc:Fallback>
                  <p:oleObj name="Equation" r:id="rId28" imgW="1651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3660775" y="5618180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3" name="Object 18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39762452"/>
                </p:ext>
              </p:extLst>
            </p:nvPr>
          </p:nvGraphicFramePr>
          <p:xfrm>
            <a:off x="3995738" y="5253055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90500" progId="Equation.DSMT4">
                    <p:embed/>
                  </p:oleObj>
                </mc:Choice>
                <mc:Fallback>
                  <p:oleObj name="Equation" r:id="rId30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3995738" y="5253055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B7CC785-FD99-BA46-8D3E-C26D191E9E0E}"/>
              </a:ext>
            </a:extLst>
          </p:cNvPr>
          <p:cNvGrpSpPr/>
          <p:nvPr/>
        </p:nvGrpSpPr>
        <p:grpSpPr>
          <a:xfrm>
            <a:off x="4868864" y="4116387"/>
            <a:ext cx="1187449" cy="2046305"/>
            <a:chOff x="4868864" y="4116387"/>
            <a:chExt cx="1187449" cy="2046305"/>
          </a:xfrm>
        </p:grpSpPr>
        <p:cxnSp>
          <p:nvCxnSpPr>
            <p:cNvPr id="188" name="Straight Arrow Connector 187"/>
            <p:cNvCxnSpPr/>
            <p:nvPr/>
          </p:nvCxnSpPr>
          <p:spPr>
            <a:xfrm flipV="1">
              <a:off x="4868864" y="5311792"/>
              <a:ext cx="647700" cy="85090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5516564" y="5126054"/>
              <a:ext cx="539749" cy="185738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H="1" flipV="1">
              <a:off x="5289550" y="4116387"/>
              <a:ext cx="749300" cy="1009667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3" name="Object 19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7905092"/>
                </p:ext>
              </p:extLst>
            </p:nvPr>
          </p:nvGraphicFramePr>
          <p:xfrm>
            <a:off x="5289550" y="5624530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65100" imgH="190500" progId="Equation.DSMT4">
                    <p:embed/>
                  </p:oleObj>
                </mc:Choice>
                <mc:Fallback>
                  <p:oleObj name="Equation" r:id="rId31" imgW="1651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5289550" y="5624530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" name="Object 19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3034858"/>
                </p:ext>
              </p:extLst>
            </p:nvPr>
          </p:nvGraphicFramePr>
          <p:xfrm>
            <a:off x="5624513" y="5259405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39700" imgH="190500" progId="Equation.DSMT4">
                    <p:embed/>
                  </p:oleObj>
                </mc:Choice>
                <mc:Fallback>
                  <p:oleObj name="Equation" r:id="rId32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624513" y="5259405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" name="Object 19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9014020"/>
                </p:ext>
              </p:extLst>
            </p:nvPr>
          </p:nvGraphicFramePr>
          <p:xfrm>
            <a:off x="5755482" y="4286267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139700" imgH="190500" progId="Equation.DSMT4">
                    <p:embed/>
                  </p:oleObj>
                </mc:Choice>
                <mc:Fallback>
                  <p:oleObj name="Equation" r:id="rId33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5755482" y="4286267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03" name="Straight Arrow Connector 202"/>
          <p:cNvCxnSpPr/>
          <p:nvPr/>
        </p:nvCxnSpPr>
        <p:spPr>
          <a:xfrm flipV="1">
            <a:off x="7882732" y="4856160"/>
            <a:ext cx="323850" cy="1312882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0071D5F-881F-3F4E-AC31-1DB4CDCEF7A2}"/>
              </a:ext>
            </a:extLst>
          </p:cNvPr>
          <p:cNvGrpSpPr/>
          <p:nvPr/>
        </p:nvGrpSpPr>
        <p:grpSpPr>
          <a:xfrm>
            <a:off x="7849395" y="4116387"/>
            <a:ext cx="1220786" cy="2052655"/>
            <a:chOff x="7849395" y="4116387"/>
            <a:chExt cx="1220786" cy="2052655"/>
          </a:xfrm>
        </p:grpSpPr>
        <p:cxnSp>
          <p:nvCxnSpPr>
            <p:cNvPr id="199" name="Straight Arrow Connector 198"/>
            <p:cNvCxnSpPr/>
            <p:nvPr/>
          </p:nvCxnSpPr>
          <p:spPr>
            <a:xfrm flipV="1">
              <a:off x="7882732" y="5318142"/>
              <a:ext cx="647700" cy="85090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V="1">
              <a:off x="8530432" y="5132404"/>
              <a:ext cx="539749" cy="185738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/>
            <p:nvPr/>
          </p:nvCxnSpPr>
          <p:spPr>
            <a:xfrm flipH="1" flipV="1">
              <a:off x="8303418" y="4122737"/>
              <a:ext cx="749300" cy="1009667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/>
            <p:nvPr/>
          </p:nvCxnSpPr>
          <p:spPr>
            <a:xfrm flipH="1">
              <a:off x="8208168" y="4116387"/>
              <a:ext cx="95250" cy="739773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4" name="Object 20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7905092"/>
                </p:ext>
              </p:extLst>
            </p:nvPr>
          </p:nvGraphicFramePr>
          <p:xfrm>
            <a:off x="8303418" y="5630880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65100" imgH="190500" progId="Equation.DSMT4">
                    <p:embed/>
                  </p:oleObj>
                </mc:Choice>
                <mc:Fallback>
                  <p:oleObj name="Equation" r:id="rId35" imgW="1651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8303418" y="5630880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" name="Object 20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3034858"/>
                </p:ext>
              </p:extLst>
            </p:nvPr>
          </p:nvGraphicFramePr>
          <p:xfrm>
            <a:off x="8638381" y="5265755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39700" imgH="190500" progId="Equation.DSMT4">
                    <p:embed/>
                  </p:oleObj>
                </mc:Choice>
                <mc:Fallback>
                  <p:oleObj name="Equation" r:id="rId36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8638381" y="5265755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" name="Object 20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9014020"/>
                </p:ext>
              </p:extLst>
            </p:nvPr>
          </p:nvGraphicFramePr>
          <p:xfrm>
            <a:off x="8769350" y="4292617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139700" imgH="190500" progId="Equation.DSMT4">
                    <p:embed/>
                  </p:oleObj>
                </mc:Choice>
                <mc:Fallback>
                  <p:oleObj name="Equation" r:id="rId37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8769350" y="4292617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7" name="Object 20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401652"/>
                </p:ext>
              </p:extLst>
            </p:nvPr>
          </p:nvGraphicFramePr>
          <p:xfrm>
            <a:off x="7849395" y="4122737"/>
            <a:ext cx="28575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152400" imgH="190500" progId="Equation.DSMT4">
                    <p:embed/>
                  </p:oleObj>
                </mc:Choice>
                <mc:Fallback>
                  <p:oleObj name="Equation" r:id="rId38" imgW="1524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849395" y="4122737"/>
                          <a:ext cx="285750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B66D8A4-43C0-DD49-BAA4-24CFDFD7788A}"/>
              </a:ext>
            </a:extLst>
          </p:cNvPr>
          <p:cNvGrpSpPr/>
          <p:nvPr/>
        </p:nvGrpSpPr>
        <p:grpSpPr>
          <a:xfrm>
            <a:off x="4720433" y="3898900"/>
            <a:ext cx="895350" cy="1092200"/>
            <a:chOff x="4720433" y="3898900"/>
            <a:chExt cx="895350" cy="1092200"/>
          </a:xfrm>
        </p:grpSpPr>
        <p:cxnSp>
          <p:nvCxnSpPr>
            <p:cNvPr id="211" name="Straight Connector 210"/>
            <p:cNvCxnSpPr/>
            <p:nvPr/>
          </p:nvCxnSpPr>
          <p:spPr>
            <a:xfrm>
              <a:off x="5302250" y="3898900"/>
              <a:ext cx="0" cy="109220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flipH="1" flipV="1">
              <a:off x="4720433" y="4119583"/>
              <a:ext cx="895350" cy="15873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9767A68-FCC5-234F-B041-6C045EC82DC1}"/>
              </a:ext>
            </a:extLst>
          </p:cNvPr>
          <p:cNvGrpSpPr/>
          <p:nvPr/>
        </p:nvGrpSpPr>
        <p:grpSpPr>
          <a:xfrm>
            <a:off x="4878394" y="4038600"/>
            <a:ext cx="502438" cy="811210"/>
            <a:chOff x="4878394" y="4038600"/>
            <a:chExt cx="502438" cy="811210"/>
          </a:xfrm>
        </p:grpSpPr>
        <p:cxnSp>
          <p:nvCxnSpPr>
            <p:cNvPr id="191" name="Straight Arrow Connector 190"/>
            <p:cNvCxnSpPr/>
            <p:nvPr/>
          </p:nvCxnSpPr>
          <p:spPr>
            <a:xfrm flipH="1">
              <a:off x="5194300" y="4110037"/>
              <a:ext cx="95250" cy="739773"/>
            </a:xfrm>
            <a:prstGeom prst="straightConnector1">
              <a:avLst/>
            </a:prstGeom>
            <a:ln w="57150" cmpd="sng">
              <a:solidFill>
                <a:srgbClr val="FF66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6" name="Object 19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043446"/>
                </p:ext>
              </p:extLst>
            </p:nvPr>
          </p:nvGraphicFramePr>
          <p:xfrm>
            <a:off x="4878394" y="4183069"/>
            <a:ext cx="28575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9" imgW="152400" imgH="190500" progId="Equation.DSMT4">
                    <p:embed/>
                  </p:oleObj>
                </mc:Choice>
                <mc:Fallback>
                  <p:oleObj name="Equation" r:id="rId39" imgW="1524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4878394" y="4183069"/>
                          <a:ext cx="285750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3" name="Freeform 212"/>
            <p:cNvSpPr/>
            <p:nvPr/>
          </p:nvSpPr>
          <p:spPr>
            <a:xfrm>
              <a:off x="5189640" y="4038600"/>
              <a:ext cx="191192" cy="177800"/>
            </a:xfrm>
            <a:custGeom>
              <a:avLst/>
              <a:gdLst>
                <a:gd name="connsiteX0" fmla="*/ 191192 w 191192"/>
                <a:gd name="connsiteY0" fmla="*/ 76200 h 177800"/>
                <a:gd name="connsiteX1" fmla="*/ 114992 w 191192"/>
                <a:gd name="connsiteY1" fmla="*/ 0 h 177800"/>
                <a:gd name="connsiteX2" fmla="*/ 692 w 191192"/>
                <a:gd name="connsiteY2" fmla="*/ 76200 h 177800"/>
                <a:gd name="connsiteX3" fmla="*/ 64192 w 191192"/>
                <a:gd name="connsiteY3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192" h="177800">
                  <a:moveTo>
                    <a:pt x="191192" y="76200"/>
                  </a:moveTo>
                  <a:cubicBezTo>
                    <a:pt x="168967" y="38100"/>
                    <a:pt x="146742" y="0"/>
                    <a:pt x="114992" y="0"/>
                  </a:cubicBezTo>
                  <a:cubicBezTo>
                    <a:pt x="83242" y="0"/>
                    <a:pt x="9159" y="46567"/>
                    <a:pt x="692" y="76200"/>
                  </a:cubicBezTo>
                  <a:cubicBezTo>
                    <a:pt x="-7775" y="105833"/>
                    <a:pt x="64192" y="177800"/>
                    <a:pt x="64192" y="17780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5DF5BB6-8415-EF47-B0DA-B313DC09DD84}"/>
              </a:ext>
            </a:extLst>
          </p:cNvPr>
          <p:cNvGrpSpPr/>
          <p:nvPr/>
        </p:nvGrpSpPr>
        <p:grpSpPr>
          <a:xfrm>
            <a:off x="3505995" y="4152898"/>
            <a:ext cx="1255713" cy="1192229"/>
            <a:chOff x="3505995" y="4152898"/>
            <a:chExt cx="1255713" cy="1192229"/>
          </a:xfrm>
        </p:grpSpPr>
        <p:cxnSp>
          <p:nvCxnSpPr>
            <p:cNvPr id="214" name="Straight Connector 213"/>
            <p:cNvCxnSpPr/>
            <p:nvPr/>
          </p:nvCxnSpPr>
          <p:spPr>
            <a:xfrm>
              <a:off x="4397376" y="4152898"/>
              <a:ext cx="0" cy="1192229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H="1">
              <a:off x="3505995" y="5113354"/>
              <a:ext cx="1255713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6D15E0-EA1C-9443-A667-FF9CEE692054}"/>
              </a:ext>
            </a:extLst>
          </p:cNvPr>
          <p:cNvGrpSpPr/>
          <p:nvPr/>
        </p:nvGrpSpPr>
        <p:grpSpPr>
          <a:xfrm>
            <a:off x="3660775" y="4110037"/>
            <a:ext cx="881858" cy="1009667"/>
            <a:chOff x="3660775" y="4110037"/>
            <a:chExt cx="881858" cy="1009667"/>
          </a:xfrm>
        </p:grpSpPr>
        <p:cxnSp>
          <p:nvCxnSpPr>
            <p:cNvPr id="179" name="Straight Arrow Connector 178"/>
            <p:cNvCxnSpPr/>
            <p:nvPr/>
          </p:nvCxnSpPr>
          <p:spPr>
            <a:xfrm flipH="1" flipV="1">
              <a:off x="3660775" y="4110037"/>
              <a:ext cx="749300" cy="1009667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4" name="Object 1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9657212"/>
                </p:ext>
              </p:extLst>
            </p:nvPr>
          </p:nvGraphicFramePr>
          <p:xfrm>
            <a:off x="4027317" y="4230222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0" imgW="139700" imgH="190500" progId="Equation.DSMT4">
                    <p:embed/>
                  </p:oleObj>
                </mc:Choice>
                <mc:Fallback>
                  <p:oleObj name="Equation" r:id="rId40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4027317" y="4230222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6" name="Freeform 215"/>
            <p:cNvSpPr/>
            <p:nvPr/>
          </p:nvSpPr>
          <p:spPr>
            <a:xfrm>
              <a:off x="4301333" y="4949111"/>
              <a:ext cx="241300" cy="156287"/>
            </a:xfrm>
            <a:custGeom>
              <a:avLst/>
              <a:gdLst>
                <a:gd name="connsiteX0" fmla="*/ 241300 w 241300"/>
                <a:gd name="connsiteY0" fmla="*/ 156287 h 156287"/>
                <a:gd name="connsiteX1" fmla="*/ 139700 w 241300"/>
                <a:gd name="connsiteY1" fmla="*/ 3887 h 156287"/>
                <a:gd name="connsiteX2" fmla="*/ 0 w 241300"/>
                <a:gd name="connsiteY2" fmla="*/ 41987 h 15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300" h="156287">
                  <a:moveTo>
                    <a:pt x="241300" y="156287"/>
                  </a:moveTo>
                  <a:cubicBezTo>
                    <a:pt x="210608" y="89612"/>
                    <a:pt x="179917" y="22937"/>
                    <a:pt x="139700" y="3887"/>
                  </a:cubicBezTo>
                  <a:cubicBezTo>
                    <a:pt x="99483" y="-15163"/>
                    <a:pt x="0" y="41987"/>
                    <a:pt x="0" y="41987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27A5C7-B968-4840-8A21-2644D4FD062B}"/>
              </a:ext>
            </a:extLst>
          </p:cNvPr>
          <p:cNvGrpSpPr/>
          <p:nvPr/>
        </p:nvGrpSpPr>
        <p:grpSpPr>
          <a:xfrm>
            <a:off x="1865314" y="4648217"/>
            <a:ext cx="1335086" cy="1501775"/>
            <a:chOff x="1865314" y="4648217"/>
            <a:chExt cx="1335086" cy="1501775"/>
          </a:xfrm>
        </p:grpSpPr>
        <p:graphicFrame>
          <p:nvGraphicFramePr>
            <p:cNvPr id="131" name="Object 1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2791523"/>
                </p:ext>
              </p:extLst>
            </p:nvPr>
          </p:nvGraphicFramePr>
          <p:xfrm>
            <a:off x="2286000" y="5611830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1" imgW="165100" imgH="190500" progId="Equation.DSMT4">
                    <p:embed/>
                  </p:oleObj>
                </mc:Choice>
                <mc:Fallback>
                  <p:oleObj name="Equation" r:id="rId41" imgW="1651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2286000" y="5611830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6" name="Straight Arrow Connector 125"/>
            <p:cNvCxnSpPr/>
            <p:nvPr/>
          </p:nvCxnSpPr>
          <p:spPr>
            <a:xfrm flipV="1">
              <a:off x="1865314" y="5299092"/>
              <a:ext cx="647700" cy="85090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2519363" y="4648217"/>
              <a:ext cx="0" cy="901698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flipH="1">
              <a:off x="2301083" y="5318142"/>
              <a:ext cx="89931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7E6174-BFA5-0C43-86D7-6B6BAC955DCC}"/>
              </a:ext>
            </a:extLst>
          </p:cNvPr>
          <p:cNvGrpSpPr/>
          <p:nvPr/>
        </p:nvGrpSpPr>
        <p:grpSpPr>
          <a:xfrm>
            <a:off x="369096" y="5176836"/>
            <a:ext cx="1255713" cy="1192229"/>
            <a:chOff x="369096" y="5176836"/>
            <a:chExt cx="1255713" cy="1192229"/>
          </a:xfrm>
        </p:grpSpPr>
        <p:cxnSp>
          <p:nvCxnSpPr>
            <p:cNvPr id="94" name="Straight Arrow Connector 93"/>
            <p:cNvCxnSpPr/>
            <p:nvPr/>
          </p:nvCxnSpPr>
          <p:spPr>
            <a:xfrm flipV="1">
              <a:off x="582614" y="5299092"/>
              <a:ext cx="647700" cy="850900"/>
            </a:xfrm>
            <a:prstGeom prst="straightConnector1">
              <a:avLst/>
            </a:prstGeom>
            <a:ln w="5715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9" name="Object 9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7905092"/>
                </p:ext>
              </p:extLst>
            </p:nvPr>
          </p:nvGraphicFramePr>
          <p:xfrm>
            <a:off x="1003300" y="5611830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2" imgW="165100" imgH="190500" progId="Equation.DSMT4">
                    <p:embed/>
                  </p:oleObj>
                </mc:Choice>
                <mc:Fallback>
                  <p:oleObj name="Equation" r:id="rId42" imgW="1651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1003300" y="5611830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19" name="Straight Connector 218"/>
            <p:cNvCxnSpPr/>
            <p:nvPr/>
          </p:nvCxnSpPr>
          <p:spPr>
            <a:xfrm>
              <a:off x="587377" y="5176836"/>
              <a:ext cx="0" cy="1192229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flipH="1">
              <a:off x="369096" y="6137292"/>
              <a:ext cx="1255713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Freeform 220"/>
            <p:cNvSpPr/>
            <p:nvPr/>
          </p:nvSpPr>
          <p:spPr>
            <a:xfrm>
              <a:off x="773114" y="5918211"/>
              <a:ext cx="101600" cy="203200"/>
            </a:xfrm>
            <a:custGeom>
              <a:avLst/>
              <a:gdLst>
                <a:gd name="connsiteX0" fmla="*/ 101600 w 101600"/>
                <a:gd name="connsiteY0" fmla="*/ 203200 h 203200"/>
                <a:gd name="connsiteX1" fmla="*/ 76200 w 101600"/>
                <a:gd name="connsiteY1" fmla="*/ 101600 h 203200"/>
                <a:gd name="connsiteX2" fmla="*/ 0 w 101600"/>
                <a:gd name="connsiteY2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03200">
                  <a:moveTo>
                    <a:pt x="101600" y="203200"/>
                  </a:moveTo>
                  <a:cubicBezTo>
                    <a:pt x="97366" y="169333"/>
                    <a:pt x="93133" y="135467"/>
                    <a:pt x="76200" y="101600"/>
                  </a:cubicBezTo>
                  <a:cubicBezTo>
                    <a:pt x="59267" y="67733"/>
                    <a:pt x="29633" y="33866"/>
                    <a:pt x="0" y="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680978C-D133-B34C-908E-0F4E43CCD706}"/>
              </a:ext>
            </a:extLst>
          </p:cNvPr>
          <p:cNvGrpSpPr/>
          <p:nvPr/>
        </p:nvGrpSpPr>
        <p:grpSpPr>
          <a:xfrm>
            <a:off x="7676355" y="4648217"/>
            <a:ext cx="1255713" cy="1738323"/>
            <a:chOff x="7676355" y="4648217"/>
            <a:chExt cx="1255713" cy="1738323"/>
          </a:xfrm>
        </p:grpSpPr>
        <p:cxnSp>
          <p:nvCxnSpPr>
            <p:cNvPr id="225" name="Straight Connector 224"/>
            <p:cNvCxnSpPr/>
            <p:nvPr/>
          </p:nvCxnSpPr>
          <p:spPr>
            <a:xfrm>
              <a:off x="7881936" y="4648217"/>
              <a:ext cx="0" cy="1738323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flipH="1">
              <a:off x="7676355" y="6154767"/>
              <a:ext cx="1255713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9" name="TextBox 228"/>
          <p:cNvSpPr txBox="1"/>
          <p:nvPr/>
        </p:nvSpPr>
        <p:spPr>
          <a:xfrm>
            <a:off x="2897190" y="1281252"/>
            <a:ext cx="2103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individual vectors:</a:t>
            </a:r>
          </a:p>
        </p:txBody>
      </p:sp>
      <p:sp>
        <p:nvSpPr>
          <p:cNvPr id="231" name="Rectangle 2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TextBox 231"/>
          <p:cNvSpPr txBox="1"/>
          <p:nvPr/>
        </p:nvSpPr>
        <p:spPr>
          <a:xfrm>
            <a:off x="8585201" y="65160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3.)</a:t>
            </a:r>
          </a:p>
        </p:txBody>
      </p:sp>
      <p:sp>
        <p:nvSpPr>
          <p:cNvPr id="2" name="Freeform 1"/>
          <p:cNvSpPr/>
          <p:nvPr/>
        </p:nvSpPr>
        <p:spPr>
          <a:xfrm>
            <a:off x="4495800" y="2628900"/>
            <a:ext cx="4622800" cy="1320868"/>
          </a:xfrm>
          <a:custGeom>
            <a:avLst/>
            <a:gdLst>
              <a:gd name="connsiteX0" fmla="*/ 0 w 4622800"/>
              <a:gd name="connsiteY0" fmla="*/ 0 h 1320868"/>
              <a:gd name="connsiteX1" fmla="*/ 101600 w 4622800"/>
              <a:gd name="connsiteY1" fmla="*/ 25400 h 1320868"/>
              <a:gd name="connsiteX2" fmla="*/ 139700 w 4622800"/>
              <a:gd name="connsiteY2" fmla="*/ 50800 h 1320868"/>
              <a:gd name="connsiteX3" fmla="*/ 254000 w 4622800"/>
              <a:gd name="connsiteY3" fmla="*/ 101600 h 1320868"/>
              <a:gd name="connsiteX4" fmla="*/ 292100 w 4622800"/>
              <a:gd name="connsiteY4" fmla="*/ 139700 h 1320868"/>
              <a:gd name="connsiteX5" fmla="*/ 368300 w 4622800"/>
              <a:gd name="connsiteY5" fmla="*/ 190500 h 1320868"/>
              <a:gd name="connsiteX6" fmla="*/ 393700 w 4622800"/>
              <a:gd name="connsiteY6" fmla="*/ 228600 h 1320868"/>
              <a:gd name="connsiteX7" fmla="*/ 431800 w 4622800"/>
              <a:gd name="connsiteY7" fmla="*/ 241300 h 1320868"/>
              <a:gd name="connsiteX8" fmla="*/ 508000 w 4622800"/>
              <a:gd name="connsiteY8" fmla="*/ 292100 h 1320868"/>
              <a:gd name="connsiteX9" fmla="*/ 546100 w 4622800"/>
              <a:gd name="connsiteY9" fmla="*/ 317500 h 1320868"/>
              <a:gd name="connsiteX10" fmla="*/ 571500 w 4622800"/>
              <a:gd name="connsiteY10" fmla="*/ 355600 h 1320868"/>
              <a:gd name="connsiteX11" fmla="*/ 609600 w 4622800"/>
              <a:gd name="connsiteY11" fmla="*/ 393700 h 1320868"/>
              <a:gd name="connsiteX12" fmla="*/ 647700 w 4622800"/>
              <a:gd name="connsiteY12" fmla="*/ 469900 h 1320868"/>
              <a:gd name="connsiteX13" fmla="*/ 723900 w 4622800"/>
              <a:gd name="connsiteY13" fmla="*/ 533400 h 1320868"/>
              <a:gd name="connsiteX14" fmla="*/ 774700 w 4622800"/>
              <a:gd name="connsiteY14" fmla="*/ 609600 h 1320868"/>
              <a:gd name="connsiteX15" fmla="*/ 812800 w 4622800"/>
              <a:gd name="connsiteY15" fmla="*/ 635000 h 1320868"/>
              <a:gd name="connsiteX16" fmla="*/ 850900 w 4622800"/>
              <a:gd name="connsiteY16" fmla="*/ 673100 h 1320868"/>
              <a:gd name="connsiteX17" fmla="*/ 889000 w 4622800"/>
              <a:gd name="connsiteY17" fmla="*/ 685800 h 1320868"/>
              <a:gd name="connsiteX18" fmla="*/ 965200 w 4622800"/>
              <a:gd name="connsiteY18" fmla="*/ 749300 h 1320868"/>
              <a:gd name="connsiteX19" fmla="*/ 977900 w 4622800"/>
              <a:gd name="connsiteY19" fmla="*/ 787400 h 1320868"/>
              <a:gd name="connsiteX20" fmla="*/ 1066800 w 4622800"/>
              <a:gd name="connsiteY20" fmla="*/ 889000 h 1320868"/>
              <a:gd name="connsiteX21" fmla="*/ 1130300 w 4622800"/>
              <a:gd name="connsiteY21" fmla="*/ 901700 h 1320868"/>
              <a:gd name="connsiteX22" fmla="*/ 1257300 w 4622800"/>
              <a:gd name="connsiteY22" fmla="*/ 977900 h 1320868"/>
              <a:gd name="connsiteX23" fmla="*/ 1295400 w 4622800"/>
              <a:gd name="connsiteY23" fmla="*/ 1028700 h 1320868"/>
              <a:gd name="connsiteX24" fmla="*/ 1333500 w 4622800"/>
              <a:gd name="connsiteY24" fmla="*/ 1066800 h 1320868"/>
              <a:gd name="connsiteX25" fmla="*/ 1473200 w 4622800"/>
              <a:gd name="connsiteY25" fmla="*/ 1092200 h 1320868"/>
              <a:gd name="connsiteX26" fmla="*/ 1752600 w 4622800"/>
              <a:gd name="connsiteY26" fmla="*/ 1143000 h 1320868"/>
              <a:gd name="connsiteX27" fmla="*/ 1892300 w 4622800"/>
              <a:gd name="connsiteY27" fmla="*/ 1168400 h 1320868"/>
              <a:gd name="connsiteX28" fmla="*/ 1930400 w 4622800"/>
              <a:gd name="connsiteY28" fmla="*/ 1181100 h 1320868"/>
              <a:gd name="connsiteX29" fmla="*/ 2501900 w 4622800"/>
              <a:gd name="connsiteY29" fmla="*/ 1168400 h 1320868"/>
              <a:gd name="connsiteX30" fmla="*/ 2552700 w 4622800"/>
              <a:gd name="connsiteY30" fmla="*/ 1143000 h 1320868"/>
              <a:gd name="connsiteX31" fmla="*/ 2679700 w 4622800"/>
              <a:gd name="connsiteY31" fmla="*/ 1104900 h 1320868"/>
              <a:gd name="connsiteX32" fmla="*/ 2946400 w 4622800"/>
              <a:gd name="connsiteY32" fmla="*/ 1130300 h 1320868"/>
              <a:gd name="connsiteX33" fmla="*/ 3517900 w 4622800"/>
              <a:gd name="connsiteY33" fmla="*/ 1155700 h 1320868"/>
              <a:gd name="connsiteX34" fmla="*/ 3594100 w 4622800"/>
              <a:gd name="connsiteY34" fmla="*/ 1168400 h 1320868"/>
              <a:gd name="connsiteX35" fmla="*/ 3632200 w 4622800"/>
              <a:gd name="connsiteY35" fmla="*/ 1181100 h 1320868"/>
              <a:gd name="connsiteX36" fmla="*/ 3683000 w 4622800"/>
              <a:gd name="connsiteY36" fmla="*/ 1193800 h 1320868"/>
              <a:gd name="connsiteX37" fmla="*/ 3759200 w 4622800"/>
              <a:gd name="connsiteY37" fmla="*/ 1244600 h 1320868"/>
              <a:gd name="connsiteX38" fmla="*/ 3797300 w 4622800"/>
              <a:gd name="connsiteY38" fmla="*/ 1257300 h 1320868"/>
              <a:gd name="connsiteX39" fmla="*/ 4521200 w 4622800"/>
              <a:gd name="connsiteY39" fmla="*/ 1295400 h 1320868"/>
              <a:gd name="connsiteX40" fmla="*/ 4622800 w 4622800"/>
              <a:gd name="connsiteY40" fmla="*/ 1320800 h 132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622800" h="1320868">
                <a:moveTo>
                  <a:pt x="0" y="0"/>
                </a:moveTo>
                <a:cubicBezTo>
                  <a:pt x="33867" y="8467"/>
                  <a:pt x="68793" y="13470"/>
                  <a:pt x="101600" y="25400"/>
                </a:cubicBezTo>
                <a:cubicBezTo>
                  <a:pt x="115945" y="30616"/>
                  <a:pt x="125752" y="44601"/>
                  <a:pt x="139700" y="50800"/>
                </a:cubicBezTo>
                <a:cubicBezTo>
                  <a:pt x="210899" y="82444"/>
                  <a:pt x="204729" y="60540"/>
                  <a:pt x="254000" y="101600"/>
                </a:cubicBezTo>
                <a:cubicBezTo>
                  <a:pt x="267798" y="113098"/>
                  <a:pt x="277923" y="128673"/>
                  <a:pt x="292100" y="139700"/>
                </a:cubicBezTo>
                <a:cubicBezTo>
                  <a:pt x="316197" y="158442"/>
                  <a:pt x="368300" y="190500"/>
                  <a:pt x="368300" y="190500"/>
                </a:cubicBezTo>
                <a:cubicBezTo>
                  <a:pt x="376767" y="203200"/>
                  <a:pt x="381781" y="219065"/>
                  <a:pt x="393700" y="228600"/>
                </a:cubicBezTo>
                <a:cubicBezTo>
                  <a:pt x="404153" y="236963"/>
                  <a:pt x="420098" y="234799"/>
                  <a:pt x="431800" y="241300"/>
                </a:cubicBezTo>
                <a:cubicBezTo>
                  <a:pt x="458485" y="256125"/>
                  <a:pt x="482600" y="275167"/>
                  <a:pt x="508000" y="292100"/>
                </a:cubicBezTo>
                <a:lnTo>
                  <a:pt x="546100" y="317500"/>
                </a:lnTo>
                <a:cubicBezTo>
                  <a:pt x="554567" y="330200"/>
                  <a:pt x="561729" y="343874"/>
                  <a:pt x="571500" y="355600"/>
                </a:cubicBezTo>
                <a:cubicBezTo>
                  <a:pt x="582998" y="369398"/>
                  <a:pt x="599637" y="378756"/>
                  <a:pt x="609600" y="393700"/>
                </a:cubicBezTo>
                <a:cubicBezTo>
                  <a:pt x="650917" y="455675"/>
                  <a:pt x="587749" y="409949"/>
                  <a:pt x="647700" y="469900"/>
                </a:cubicBezTo>
                <a:cubicBezTo>
                  <a:pt x="721078" y="543278"/>
                  <a:pt x="651080" y="439775"/>
                  <a:pt x="723900" y="533400"/>
                </a:cubicBezTo>
                <a:cubicBezTo>
                  <a:pt x="742642" y="557497"/>
                  <a:pt x="749300" y="592667"/>
                  <a:pt x="774700" y="609600"/>
                </a:cubicBezTo>
                <a:cubicBezTo>
                  <a:pt x="787400" y="618067"/>
                  <a:pt x="801074" y="625229"/>
                  <a:pt x="812800" y="635000"/>
                </a:cubicBezTo>
                <a:cubicBezTo>
                  <a:pt x="826598" y="646498"/>
                  <a:pt x="835956" y="663137"/>
                  <a:pt x="850900" y="673100"/>
                </a:cubicBezTo>
                <a:cubicBezTo>
                  <a:pt x="862039" y="680526"/>
                  <a:pt x="877026" y="679813"/>
                  <a:pt x="889000" y="685800"/>
                </a:cubicBezTo>
                <a:cubicBezTo>
                  <a:pt x="924363" y="703481"/>
                  <a:pt x="937113" y="721213"/>
                  <a:pt x="965200" y="749300"/>
                </a:cubicBezTo>
                <a:cubicBezTo>
                  <a:pt x="969433" y="762000"/>
                  <a:pt x="971399" y="775698"/>
                  <a:pt x="977900" y="787400"/>
                </a:cubicBezTo>
                <a:cubicBezTo>
                  <a:pt x="998695" y="824832"/>
                  <a:pt x="1022536" y="872401"/>
                  <a:pt x="1066800" y="889000"/>
                </a:cubicBezTo>
                <a:cubicBezTo>
                  <a:pt x="1087011" y="896579"/>
                  <a:pt x="1109133" y="897467"/>
                  <a:pt x="1130300" y="901700"/>
                </a:cubicBezTo>
                <a:cubicBezTo>
                  <a:pt x="1222252" y="963002"/>
                  <a:pt x="1179196" y="938848"/>
                  <a:pt x="1257300" y="977900"/>
                </a:cubicBezTo>
                <a:cubicBezTo>
                  <a:pt x="1270000" y="994833"/>
                  <a:pt x="1281625" y="1012629"/>
                  <a:pt x="1295400" y="1028700"/>
                </a:cubicBezTo>
                <a:cubicBezTo>
                  <a:pt x="1307089" y="1042337"/>
                  <a:pt x="1318556" y="1056837"/>
                  <a:pt x="1333500" y="1066800"/>
                </a:cubicBezTo>
                <a:cubicBezTo>
                  <a:pt x="1360607" y="1084871"/>
                  <a:pt x="1468893" y="1091662"/>
                  <a:pt x="1473200" y="1092200"/>
                </a:cubicBezTo>
                <a:cubicBezTo>
                  <a:pt x="1614158" y="1139186"/>
                  <a:pt x="1522833" y="1114279"/>
                  <a:pt x="1752600" y="1143000"/>
                </a:cubicBezTo>
                <a:cubicBezTo>
                  <a:pt x="1839977" y="1172126"/>
                  <a:pt x="1734335" y="1139679"/>
                  <a:pt x="1892300" y="1168400"/>
                </a:cubicBezTo>
                <a:cubicBezTo>
                  <a:pt x="1905471" y="1170795"/>
                  <a:pt x="1917700" y="1176867"/>
                  <a:pt x="1930400" y="1181100"/>
                </a:cubicBezTo>
                <a:cubicBezTo>
                  <a:pt x="2120900" y="1176867"/>
                  <a:pt x="2311709" y="1180044"/>
                  <a:pt x="2501900" y="1168400"/>
                </a:cubicBezTo>
                <a:cubicBezTo>
                  <a:pt x="2520797" y="1167243"/>
                  <a:pt x="2535122" y="1150031"/>
                  <a:pt x="2552700" y="1143000"/>
                </a:cubicBezTo>
                <a:cubicBezTo>
                  <a:pt x="2604233" y="1122387"/>
                  <a:pt x="2629802" y="1117375"/>
                  <a:pt x="2679700" y="1104900"/>
                </a:cubicBezTo>
                <a:cubicBezTo>
                  <a:pt x="2780164" y="1116063"/>
                  <a:pt x="2841569" y="1123947"/>
                  <a:pt x="2946400" y="1130300"/>
                </a:cubicBezTo>
                <a:cubicBezTo>
                  <a:pt x="3062143" y="1137315"/>
                  <a:pt x="3412706" y="1151317"/>
                  <a:pt x="3517900" y="1155700"/>
                </a:cubicBezTo>
                <a:cubicBezTo>
                  <a:pt x="3543300" y="1159933"/>
                  <a:pt x="3568963" y="1162814"/>
                  <a:pt x="3594100" y="1168400"/>
                </a:cubicBezTo>
                <a:cubicBezTo>
                  <a:pt x="3607168" y="1171304"/>
                  <a:pt x="3619328" y="1177422"/>
                  <a:pt x="3632200" y="1181100"/>
                </a:cubicBezTo>
                <a:cubicBezTo>
                  <a:pt x="3648983" y="1185895"/>
                  <a:pt x="3666067" y="1189567"/>
                  <a:pt x="3683000" y="1193800"/>
                </a:cubicBezTo>
                <a:cubicBezTo>
                  <a:pt x="3708400" y="1210733"/>
                  <a:pt x="3730240" y="1234947"/>
                  <a:pt x="3759200" y="1244600"/>
                </a:cubicBezTo>
                <a:cubicBezTo>
                  <a:pt x="3771900" y="1248833"/>
                  <a:pt x="3784256" y="1254290"/>
                  <a:pt x="3797300" y="1257300"/>
                </a:cubicBezTo>
                <a:cubicBezTo>
                  <a:pt x="4072132" y="1320723"/>
                  <a:pt x="4099251" y="1286422"/>
                  <a:pt x="4521200" y="1295400"/>
                </a:cubicBezTo>
                <a:cubicBezTo>
                  <a:pt x="4605432" y="1323477"/>
                  <a:pt x="4570626" y="1320800"/>
                  <a:pt x="4622800" y="1320800"/>
                </a:cubicBezTo>
              </a:path>
            </a:pathLst>
          </a:custGeom>
          <a:ln w="38100" cmpd="dbl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98438" y="3896666"/>
            <a:ext cx="3391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Reproduce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vectors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to scale </a:t>
            </a:r>
            <a:r>
              <a:rPr lang="en-US" sz="2000" dirty="0">
                <a:latin typeface="Times New Roman"/>
                <a:cs typeface="Times New Roman"/>
              </a:rPr>
              <a:t>using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cm. stick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protractor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3FF043F-A25A-CE44-B636-402EC9509CEE}"/>
              </a:ext>
            </a:extLst>
          </p:cNvPr>
          <p:cNvGrpSpPr/>
          <p:nvPr/>
        </p:nvGrpSpPr>
        <p:grpSpPr>
          <a:xfrm>
            <a:off x="5770563" y="5441950"/>
            <a:ext cx="3391693" cy="1170046"/>
            <a:chOff x="5770563" y="5441950"/>
            <a:chExt cx="3391693" cy="1170046"/>
          </a:xfrm>
        </p:grpSpPr>
        <p:graphicFrame>
          <p:nvGraphicFramePr>
            <p:cNvPr id="208" name="Object 20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901401"/>
                </p:ext>
              </p:extLst>
            </p:nvPr>
          </p:nvGraphicFramePr>
          <p:xfrm>
            <a:off x="6502400" y="5441950"/>
            <a:ext cx="1357313" cy="379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3" imgW="723900" imgH="203200" progId="Equation.DSMT4">
                    <p:embed/>
                  </p:oleObj>
                </mc:Choice>
                <mc:Fallback>
                  <p:oleObj name="Equation" r:id="rId43" imgW="7239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6502400" y="5441950"/>
                          <a:ext cx="1357313" cy="3794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8" name="TextBox 227"/>
            <p:cNvSpPr txBox="1"/>
            <p:nvPr/>
          </p:nvSpPr>
          <p:spPr>
            <a:xfrm>
              <a:off x="5770563" y="6211886"/>
              <a:ext cx="3391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(using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cm. stick </a:t>
              </a:r>
              <a:r>
                <a:rPr lang="en-US" sz="2000" dirty="0">
                  <a:latin typeface="Times New Roman"/>
                  <a:cs typeface="Times New Roman"/>
                </a:rPr>
                <a:t>and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protractor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3" name="Freeform 2"/>
            <p:cNvSpPr/>
            <p:nvPr/>
          </p:nvSpPr>
          <p:spPr>
            <a:xfrm>
              <a:off x="6870567" y="5854700"/>
              <a:ext cx="216784" cy="431800"/>
            </a:xfrm>
            <a:custGeom>
              <a:avLst/>
              <a:gdLst>
                <a:gd name="connsiteX0" fmla="*/ 190633 w 216784"/>
                <a:gd name="connsiteY0" fmla="*/ 0 h 431800"/>
                <a:gd name="connsiteX1" fmla="*/ 133 w 216784"/>
                <a:gd name="connsiteY1" fmla="*/ 152400 h 431800"/>
                <a:gd name="connsiteX2" fmla="*/ 216033 w 216784"/>
                <a:gd name="connsiteY2" fmla="*/ 266700 h 431800"/>
                <a:gd name="connsiteX3" fmla="*/ 76333 w 216784"/>
                <a:gd name="connsiteY3" fmla="*/ 43180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784" h="431800">
                  <a:moveTo>
                    <a:pt x="190633" y="0"/>
                  </a:moveTo>
                  <a:cubicBezTo>
                    <a:pt x="93266" y="53975"/>
                    <a:pt x="-4100" y="107950"/>
                    <a:pt x="133" y="152400"/>
                  </a:cubicBezTo>
                  <a:cubicBezTo>
                    <a:pt x="4366" y="196850"/>
                    <a:pt x="203333" y="220133"/>
                    <a:pt x="216033" y="266700"/>
                  </a:cubicBezTo>
                  <a:cubicBezTo>
                    <a:pt x="228733" y="313267"/>
                    <a:pt x="76333" y="431800"/>
                    <a:pt x="76333" y="431800"/>
                  </a:cubicBezTo>
                </a:path>
              </a:pathLst>
            </a:custGeom>
            <a:ln w="9525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380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197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 </a:t>
            </a:r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VECTORS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057" y="1072201"/>
            <a:ext cx="852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Vectors </a:t>
            </a:r>
            <a:r>
              <a:rPr lang="en-US" sz="2400" dirty="0">
                <a:latin typeface="Times New Roman"/>
                <a:cs typeface="Times New Roman"/>
              </a:rPr>
              <a:t>(defined in </a:t>
            </a:r>
            <a:r>
              <a:rPr lang="en-US" sz="2400" i="1" dirty="0">
                <a:latin typeface="Times New Roman"/>
                <a:cs typeface="Times New Roman"/>
              </a:rPr>
              <a:t>polar notation</a:t>
            </a:r>
            <a:r>
              <a:rPr lang="en-US" sz="2400" dirty="0">
                <a:latin typeface="Times New Roman"/>
                <a:cs typeface="Times New Roman"/>
              </a:rPr>
              <a:t>)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298649"/>
              </p:ext>
            </p:extLst>
          </p:nvPr>
        </p:nvGraphicFramePr>
        <p:xfrm>
          <a:off x="903288" y="1778000"/>
          <a:ext cx="19669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100" imgH="241300" progId="Equation.DSMT4">
                  <p:embed/>
                </p:oleObj>
              </mc:Choice>
              <mc:Fallback>
                <p:oleObj name="Equation" r:id="rId2" imgW="10541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03288" y="1778000"/>
                        <a:ext cx="1966912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492501" y="1784886"/>
            <a:ext cx="534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(a force whose magnitude is 8 </a:t>
            </a:r>
            <a:r>
              <a:rPr lang="en-US" sz="2000" dirty="0" err="1">
                <a:latin typeface="Times New Roman"/>
                <a:cs typeface="Times New Roman"/>
              </a:rPr>
              <a:t>newtons</a:t>
            </a:r>
            <a:r>
              <a:rPr lang="en-US" sz="2000" dirty="0">
                <a:latin typeface="Times New Roman"/>
                <a:cs typeface="Times New Roman"/>
              </a:rPr>
              <a:t> oriented at an angle of 125 degrees relative to the +x-axis)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378520"/>
              </p:ext>
            </p:extLst>
          </p:nvPr>
        </p:nvGraphicFramePr>
        <p:xfrm>
          <a:off x="630557" y="5334000"/>
          <a:ext cx="308133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04800" progId="Equation.DSMT4">
                  <p:embed/>
                </p:oleObj>
              </mc:Choice>
              <mc:Fallback>
                <p:oleObj name="Equation" r:id="rId4" imgW="16510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0557" y="5334000"/>
                        <a:ext cx="3081337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73819" y="5386130"/>
            <a:ext cx="5346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(this is really the addition of a mini-vector of magnitude 3 m/s in the x-direction and a min-vector of magnitude 4 in the minus y-direction)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057" y="2723201"/>
            <a:ext cx="852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Vectors </a:t>
            </a:r>
            <a:r>
              <a:rPr lang="en-US" sz="2400" dirty="0">
                <a:latin typeface="Times New Roman"/>
                <a:cs typeface="Times New Roman"/>
              </a:rPr>
              <a:t>(defined in </a:t>
            </a:r>
            <a:r>
              <a:rPr lang="en-US" sz="2400" i="1" dirty="0">
                <a:latin typeface="Times New Roman"/>
                <a:cs typeface="Times New Roman"/>
              </a:rPr>
              <a:t>unit vector notation</a:t>
            </a:r>
            <a:r>
              <a:rPr lang="en-US" sz="2400" dirty="0">
                <a:latin typeface="Times New Roman"/>
                <a:cs typeface="Times New Roman"/>
              </a:rPr>
              <a:t>)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9151" y="3354130"/>
            <a:ext cx="5346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 vector with magnitude ONE defined to be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x-direction </a:t>
            </a:r>
            <a:r>
              <a:rPr lang="en-US" sz="2000" dirty="0">
                <a:latin typeface="Times New Roman"/>
                <a:cs typeface="Times New Roman"/>
              </a:rPr>
              <a:t>is called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 VECTOR in the x-direction</a:t>
            </a:r>
            <a:r>
              <a:rPr lang="en-US" sz="2000" dirty="0">
                <a:latin typeface="Times New Roman"/>
                <a:cs typeface="Times New Roman"/>
              </a:rPr>
              <a:t>.  It’s symbol is    (pronounced “</a:t>
            </a:r>
            <a:r>
              <a:rPr lang="en-US" sz="2000" dirty="0" err="1"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-hat”). The unit vector in the y-direction is   .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496304"/>
              </p:ext>
            </p:extLst>
          </p:nvPr>
        </p:nvGraphicFramePr>
        <p:xfrm>
          <a:off x="3408364" y="3936405"/>
          <a:ext cx="1905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" imgH="203200" progId="Equation.DSMT4">
                  <p:embed/>
                </p:oleObj>
              </mc:Choice>
              <mc:Fallback>
                <p:oleObj name="Equation" r:id="rId6" imgW="101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08364" y="3936405"/>
                        <a:ext cx="190500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7526855" y="3043071"/>
            <a:ext cx="0" cy="164799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493758" y="4056273"/>
            <a:ext cx="206619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100365"/>
              </p:ext>
            </p:extLst>
          </p:nvPr>
        </p:nvGraphicFramePr>
        <p:xfrm>
          <a:off x="7293092" y="2932942"/>
          <a:ext cx="167163" cy="21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7000" imgH="165100" progId="Equation.DSMT4">
                  <p:embed/>
                </p:oleObj>
              </mc:Choice>
              <mc:Fallback>
                <p:oleObj name="Equation" r:id="rId8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93092" y="2932942"/>
                        <a:ext cx="167163" cy="216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243805"/>
              </p:ext>
            </p:extLst>
          </p:nvPr>
        </p:nvGraphicFramePr>
        <p:xfrm>
          <a:off x="8446225" y="4099357"/>
          <a:ext cx="170648" cy="170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27000" progId="Equation.DSMT4">
                  <p:embed/>
                </p:oleObj>
              </mc:Choice>
              <mc:Fallback>
                <p:oleObj name="Equation" r:id="rId10" imgW="1270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46225" y="4099357"/>
                        <a:ext cx="170648" cy="170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201007"/>
              </p:ext>
            </p:extLst>
          </p:nvPr>
        </p:nvGraphicFramePr>
        <p:xfrm>
          <a:off x="7797800" y="4056273"/>
          <a:ext cx="1905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1600" imgH="203200" progId="Equation.DSMT4">
                  <p:embed/>
                </p:oleObj>
              </mc:Choice>
              <mc:Fallback>
                <p:oleObj name="Equation" r:id="rId12" imgW="101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797800" y="4056273"/>
                        <a:ext cx="190500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flipV="1">
            <a:off x="7531084" y="3354130"/>
            <a:ext cx="2" cy="70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317222"/>
              </p:ext>
            </p:extLst>
          </p:nvPr>
        </p:nvGraphicFramePr>
        <p:xfrm>
          <a:off x="7250113" y="3522663"/>
          <a:ext cx="1905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1600" imgH="241300" progId="Equation.DSMT4">
                  <p:embed/>
                </p:oleObj>
              </mc:Choice>
              <mc:Fallback>
                <p:oleObj name="Equation" r:id="rId14" imgW="1016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250113" y="3522663"/>
                        <a:ext cx="1905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 rot="5400000" flipV="1">
            <a:off x="7899384" y="3709730"/>
            <a:ext cx="2" cy="70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822163"/>
              </p:ext>
            </p:extLst>
          </p:nvPr>
        </p:nvGraphicFramePr>
        <p:xfrm>
          <a:off x="4525963" y="4240213"/>
          <a:ext cx="1905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600" imgH="241300" progId="Equation.DSMT4">
                  <p:embed/>
                </p:oleObj>
              </mc:Choice>
              <mc:Fallback>
                <p:oleObj name="Equation" r:id="rId16" imgW="1016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525963" y="4240213"/>
                        <a:ext cx="1905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96849" y="4795520"/>
            <a:ext cx="8642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 vector framed in Cartesian coordinates in </a:t>
            </a:r>
            <a:r>
              <a:rPr lang="en-US" sz="2000" i="1" dirty="0">
                <a:latin typeface="Times New Roman"/>
                <a:cs typeface="Times New Roman"/>
              </a:rPr>
              <a:t>unit vector notation </a:t>
            </a:r>
            <a:r>
              <a:rPr lang="en-US" sz="2000" dirty="0">
                <a:latin typeface="Times New Roman"/>
                <a:cs typeface="Times New Roman"/>
              </a:rPr>
              <a:t>might look like:</a:t>
            </a:r>
          </a:p>
        </p:txBody>
      </p:sp>
    </p:spTree>
    <p:extLst>
      <p:ext uri="{BB962C8B-B14F-4D97-AF65-F5344CB8AC3E}">
        <p14:creationId xmlns:p14="http://schemas.microsoft.com/office/powerpoint/2010/main" val="279572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57" y="259401"/>
            <a:ext cx="912304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CONVERSIONS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931732"/>
              </p:ext>
            </p:extLst>
          </p:nvPr>
        </p:nvGraphicFramePr>
        <p:xfrm>
          <a:off x="769938" y="2487613"/>
          <a:ext cx="3000375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203200" progId="Equation.DSMT4">
                  <p:embed/>
                </p:oleObj>
              </mc:Choice>
              <mc:Fallback>
                <p:oleObj name="Equation" r:id="rId2" imgW="1600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9938" y="2487613"/>
                        <a:ext cx="3000375" cy="37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246" y="1033542"/>
            <a:ext cx="6675435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P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OLAR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Apple Chancery"/>
                <a:cs typeface="Apple Chancery"/>
              </a:rPr>
              <a:t>TO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U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NIT 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V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ECTOR 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N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OTATION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731694"/>
              </p:ext>
            </p:extLst>
          </p:nvPr>
        </p:nvGraphicFramePr>
        <p:xfrm>
          <a:off x="5887244" y="2498368"/>
          <a:ext cx="83343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4500" imgH="279400" progId="Equation.DSMT4">
                  <p:embed/>
                </p:oleObj>
              </mc:Choice>
              <mc:Fallback>
                <p:oleObj name="Equation" r:id="rId4" imgW="4445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7244" y="2498368"/>
                        <a:ext cx="833437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V="1">
            <a:off x="5557321" y="2041697"/>
            <a:ext cx="1860105" cy="2443668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557321" y="1706882"/>
            <a:ext cx="0" cy="3423918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930448" y="4465180"/>
            <a:ext cx="360623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6090732" y="3836009"/>
            <a:ext cx="291781" cy="583563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650358"/>
              </p:ext>
            </p:extLst>
          </p:nvPr>
        </p:nvGraphicFramePr>
        <p:xfrm>
          <a:off x="6382513" y="3836009"/>
          <a:ext cx="90487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600" imgH="203200" progId="Equation.DSMT4">
                  <p:embed/>
                </p:oleObj>
              </mc:Choice>
              <mc:Fallback>
                <p:oleObj name="Equation" r:id="rId6" imgW="482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82513" y="3836009"/>
                        <a:ext cx="904875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" name="Straight Arrow Connector 76"/>
          <p:cNvCxnSpPr/>
          <p:nvPr/>
        </p:nvCxnSpPr>
        <p:spPr>
          <a:xfrm>
            <a:off x="5633521" y="4459937"/>
            <a:ext cx="1728103" cy="524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7361624" y="2247900"/>
            <a:ext cx="0" cy="224146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995469"/>
              </p:ext>
            </p:extLst>
          </p:nvPr>
        </p:nvGraphicFramePr>
        <p:xfrm>
          <a:off x="5930869" y="4502062"/>
          <a:ext cx="9032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600" imgH="241300" progId="Equation.DSMT4">
                  <p:embed/>
                </p:oleObj>
              </mc:Choice>
              <mc:Fallback>
                <p:oleObj name="Equation" r:id="rId8" imgW="4826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30869" y="4502062"/>
                        <a:ext cx="903287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277813"/>
              </p:ext>
            </p:extLst>
          </p:nvPr>
        </p:nvGraphicFramePr>
        <p:xfrm>
          <a:off x="7515225" y="3136513"/>
          <a:ext cx="903288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600" imgH="279400" progId="Equation.DSMT4">
                  <p:embed/>
                </p:oleObj>
              </mc:Choice>
              <mc:Fallback>
                <p:oleObj name="Equation" r:id="rId10" imgW="4826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15225" y="3136513"/>
                        <a:ext cx="903288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284163" y="3136513"/>
            <a:ext cx="4808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In looking at the sketch, you can use trig to write:</a:t>
            </a:r>
          </a:p>
        </p:txBody>
      </p:sp>
      <p:graphicFrame>
        <p:nvGraphicFramePr>
          <p:cNvPr id="93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1951115"/>
              </p:ext>
            </p:extLst>
          </p:nvPr>
        </p:nvGraphicFramePr>
        <p:xfrm>
          <a:off x="1006476" y="3968662"/>
          <a:ext cx="3494088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866900" imgH="1054100" progId="Equation.DSMT4">
                  <p:embed/>
                </p:oleObj>
              </mc:Choice>
              <mc:Fallback>
                <p:oleObj name="Equation" r:id="rId12" imgW="1866900" imgH="1054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6476" y="3968662"/>
                        <a:ext cx="3494088" cy="196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284163" y="1957497"/>
            <a:ext cx="339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Example 1:</a:t>
            </a:r>
          </a:p>
        </p:txBody>
      </p:sp>
      <p:sp>
        <p:nvSpPr>
          <p:cNvPr id="96" name="Rectangle 9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5.)</a:t>
            </a:r>
          </a:p>
        </p:txBody>
      </p:sp>
    </p:spTree>
    <p:extLst>
      <p:ext uri="{BB962C8B-B14F-4D97-AF65-F5344CB8AC3E}">
        <p14:creationId xmlns:p14="http://schemas.microsoft.com/office/powerpoint/2010/main" val="231496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we go from polar to unit vector notation?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2: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075579" y="2641600"/>
          <a:ext cx="2553572" cy="315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8300" imgH="203200" progId="Equation.DSMT4">
                  <p:embed/>
                </p:oleObj>
              </mc:Choice>
              <mc:Fallback>
                <p:oleObj name="Equation" r:id="rId2" imgW="1638300" imgH="203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75579" y="2641600"/>
                        <a:ext cx="2553572" cy="315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6471020" y="2445116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080172" y="2530800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155702" y="4604400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859231" y="3988203"/>
          <a:ext cx="76795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6100" imgH="203200" progId="Equation.DSMT4">
                  <p:embed/>
                </p:oleObj>
              </mc:Choice>
              <mc:Fallback>
                <p:oleObj name="Equation" r:id="rId4" imgW="546100" imgH="203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59231" y="3988203"/>
                        <a:ext cx="76795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8"/>
          <p:cNvSpPr/>
          <p:nvPr/>
        </p:nvSpPr>
        <p:spPr>
          <a:xfrm>
            <a:off x="7957457" y="4406455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7238321" y="2985814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9100" imgH="279400" progId="Equation.DSMT4">
                  <p:embed/>
                </p:oleObj>
              </mc:Choice>
              <mc:Fallback>
                <p:oleObj name="Equation" r:id="rId6" imgW="419100" imgH="2794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38321" y="2985814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3333084"/>
            <a:ext cx="56985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This is a little bit trickier because you are no longer looking at a first-quadrant triangle.  There are two ways to do this.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easiest is to create a triangle that IS a right triangle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(see sketch), determine its sides, then add whatever signs and unit vectors are needed to characterize the vector.  Remember, what you are doing with unit vector notation is creating mini-vectors, one in the x-direction, one in the y-direction, and adding them.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06DFEE-F7CF-1FAA-1344-2A64DDE89666}"/>
              </a:ext>
            </a:extLst>
          </p:cNvPr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6.)</a:t>
            </a:r>
          </a:p>
        </p:txBody>
      </p:sp>
    </p:spTree>
    <p:extLst>
      <p:ext uri="{BB962C8B-B14F-4D97-AF65-F5344CB8AC3E}">
        <p14:creationId xmlns:p14="http://schemas.microsoft.com/office/powerpoint/2010/main" val="421805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Arrow Connector 76"/>
          <p:cNvCxnSpPr/>
          <p:nvPr/>
        </p:nvCxnSpPr>
        <p:spPr>
          <a:xfrm flipH="1">
            <a:off x="5688884" y="3251059"/>
            <a:ext cx="2145537" cy="524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5688884" y="599490"/>
            <a:ext cx="0" cy="264011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822945"/>
              </p:ext>
            </p:extLst>
          </p:nvPr>
        </p:nvGraphicFramePr>
        <p:xfrm>
          <a:off x="6272213" y="3465382"/>
          <a:ext cx="8794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900" imgH="241300" progId="Equation.DSMT4">
                  <p:embed/>
                </p:oleObj>
              </mc:Choice>
              <mc:Fallback>
                <p:oleObj name="Equation" r:id="rId2" imgW="4699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72213" y="3465382"/>
                        <a:ext cx="879475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438513"/>
              </p:ext>
            </p:extLst>
          </p:nvPr>
        </p:nvGraphicFramePr>
        <p:xfrm>
          <a:off x="4697413" y="1646720"/>
          <a:ext cx="8794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900" imgH="279400" progId="Equation.DSMT4">
                  <p:embed/>
                </p:oleObj>
              </mc:Choice>
              <mc:Fallback>
                <p:oleObj name="Equation" r:id="rId4" imgW="4699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97413" y="1646720"/>
                        <a:ext cx="879475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169863" y="344597"/>
            <a:ext cx="339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Example 2: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651157"/>
              </p:ext>
            </p:extLst>
          </p:nvPr>
        </p:nvGraphicFramePr>
        <p:xfrm>
          <a:off x="692150" y="901700"/>
          <a:ext cx="3071813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38300" imgH="203200" progId="Equation.DSMT4">
                  <p:embed/>
                </p:oleObj>
              </mc:Choice>
              <mc:Fallback>
                <p:oleObj name="Equation" r:id="rId6" imgW="1638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2150" y="901700"/>
                        <a:ext cx="3071813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H="1" flipV="1">
            <a:off x="5688884" y="369997"/>
            <a:ext cx="2156960" cy="2906462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834420" y="484241"/>
            <a:ext cx="0" cy="343199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268460" y="3249042"/>
            <a:ext cx="3614738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32189"/>
              </p:ext>
            </p:extLst>
          </p:nvPr>
        </p:nvGraphicFramePr>
        <p:xfrm>
          <a:off x="7539831" y="2427446"/>
          <a:ext cx="1023937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46100" imgH="203200" progId="Equation.DSMT4">
                  <p:embed/>
                </p:oleObj>
              </mc:Choice>
              <mc:Fallback>
                <p:oleObj name="Equation" r:id="rId8" imgW="546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39831" y="2427446"/>
                        <a:ext cx="1023937" cy="37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reeform 2"/>
          <p:cNvSpPr/>
          <p:nvPr/>
        </p:nvSpPr>
        <p:spPr>
          <a:xfrm>
            <a:off x="7670800" y="2985115"/>
            <a:ext cx="381000" cy="254492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089869"/>
              </p:ext>
            </p:extLst>
          </p:nvPr>
        </p:nvGraphicFramePr>
        <p:xfrm>
          <a:off x="6577013" y="2722082"/>
          <a:ext cx="9048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600" imgH="228600" progId="Equation.DSMT4">
                  <p:embed/>
                </p:oleObj>
              </mc:Choice>
              <mc:Fallback>
                <p:oleObj name="Equation" r:id="rId10" imgW="482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77013" y="2722082"/>
                        <a:ext cx="904875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7404100" y="2934807"/>
            <a:ext cx="165100" cy="317500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7.)</a:t>
            </a: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262972"/>
              </p:ext>
            </p:extLst>
          </p:nvPr>
        </p:nvGraphicFramePr>
        <p:xfrm>
          <a:off x="6711951" y="1090926"/>
          <a:ext cx="78422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100" imgH="279400" progId="Equation.DSMT4">
                  <p:embed/>
                </p:oleObj>
              </mc:Choice>
              <mc:Fallback>
                <p:oleObj name="Equation" r:id="rId12" imgW="4191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711951" y="1090926"/>
                        <a:ext cx="784225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2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723988" y="4532434"/>
            <a:ext cx="1609153" cy="393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723988" y="2543757"/>
            <a:ext cx="0" cy="198008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161485" y="4693176"/>
          <a:ext cx="659606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900" imgH="241300" progId="Equation.DSMT4">
                  <p:embed/>
                </p:oleObj>
              </mc:Choice>
              <mc:Fallback>
                <p:oleObj name="Equation" r:id="rId2" imgW="469900" imgH="2413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61485" y="4693176"/>
                        <a:ext cx="659606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980385" y="3329180"/>
          <a:ext cx="65960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900" imgH="279400" progId="Equation.DSMT4">
                  <p:embed/>
                </p:oleObj>
              </mc:Choice>
              <mc:Fallback>
                <p:oleObj name="Equation" r:id="rId4" imgW="469900" imgH="2794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80385" y="3329180"/>
                        <a:ext cx="65960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 flipV="1">
            <a:off x="5723988" y="2371637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333140" y="2457321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408670" y="4530921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7112199" y="3914724"/>
          <a:ext cx="76795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6100" imgH="203200" progId="Equation.DSMT4">
                  <p:embed/>
                </p:oleObj>
              </mc:Choice>
              <mc:Fallback>
                <p:oleObj name="Equation" r:id="rId6" imgW="546100" imgH="2032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12199" y="3914724"/>
                        <a:ext cx="76795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1"/>
          <p:cNvSpPr/>
          <p:nvPr/>
        </p:nvSpPr>
        <p:spPr>
          <a:xfrm>
            <a:off x="7210425" y="4332976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390085" y="4135701"/>
          <a:ext cx="678656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600" imgH="228600" progId="Equation.DSMT4">
                  <p:embed/>
                </p:oleObj>
              </mc:Choice>
              <mc:Fallback>
                <p:oleObj name="Equation" r:id="rId8" imgW="482600" imgH="2286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90085" y="4135701"/>
                        <a:ext cx="678656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eform 13"/>
          <p:cNvSpPr/>
          <p:nvPr/>
        </p:nvSpPr>
        <p:spPr>
          <a:xfrm>
            <a:off x="7010400" y="4295245"/>
            <a:ext cx="123825" cy="238125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491289" y="2912335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19100" imgH="279400" progId="Equation.DSMT4">
                  <p:embed/>
                </p:oleObj>
              </mc:Choice>
              <mc:Fallback>
                <p:oleObj name="Equation" r:id="rId10" imgW="419100" imgH="2794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91289" y="2912335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882629" y="1367905"/>
          <a:ext cx="2432072" cy="300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38300" imgH="203200" progId="Equation.DSMT4">
                  <p:embed/>
                </p:oleObj>
              </mc:Choice>
              <mc:Fallback>
                <p:oleObj name="Equation" r:id="rId12" imgW="1638300" imgH="2032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82629" y="1367905"/>
                        <a:ext cx="2432072" cy="3003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44891" y="1947803"/>
            <a:ext cx="3777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In</a:t>
            </a:r>
            <a:r>
              <a:rPr lang="en-US" sz="2000" dirty="0">
                <a:latin typeface="Times New Roman"/>
                <a:cs typeface="Times New Roman"/>
              </a:rPr>
              <a:t> looking at the sketch, you can either use the magnitudes, which are always positive, and manually put in the signs for the unit vectors, yielding: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1752600" y="3681568"/>
          <a:ext cx="2194823" cy="875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60500" imgH="584200" progId="Equation.DSMT4">
                  <p:embed/>
                </p:oleObj>
              </mc:Choice>
              <mc:Fallback>
                <p:oleObj name="Equation" r:id="rId14" imgW="1460500" imgH="58420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752600" y="3681568"/>
                        <a:ext cx="2194823" cy="875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44891" y="4657669"/>
            <a:ext cx="4757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OR write it in terms of components, which carry along the signs with them, yielding: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2187037" y="5563548"/>
          <a:ext cx="1935020" cy="73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95400" imgH="495300" progId="Equation.DSMT4">
                  <p:embed/>
                </p:oleObj>
              </mc:Choice>
              <mc:Fallback>
                <p:oleObj name="Equation" r:id="rId16" imgW="1295400" imgH="4953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87037" y="5563548"/>
                        <a:ext cx="1935020" cy="738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117459" y="5642766"/>
            <a:ext cx="3836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You get the same result either way.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6925312" y="4700465"/>
          <a:ext cx="1301353" cy="783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27100" imgH="558800" progId="Equation.DSMT4">
                  <p:embed/>
                </p:oleObj>
              </mc:Choice>
              <mc:Fallback>
                <p:oleObj name="Equation" r:id="rId18" imgW="927100" imgH="55880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925312" y="4700465"/>
                        <a:ext cx="1301353" cy="783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289010" y="2495383"/>
          <a:ext cx="1265634" cy="783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901700" imgH="558800" progId="Equation.DSMT4">
                  <p:embed/>
                </p:oleObj>
              </mc:Choice>
              <mc:Fallback>
                <p:oleObj name="Equation" r:id="rId20" imgW="901700" imgH="5588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289010" y="2495383"/>
                        <a:ext cx="1265634" cy="783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1E0E53F-4BD6-A651-4AD7-51AF10EB0D1C}"/>
              </a:ext>
            </a:extLst>
          </p:cNvPr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8.)</a:t>
            </a:r>
          </a:p>
        </p:txBody>
      </p:sp>
    </p:spTree>
    <p:extLst>
      <p:ext uri="{BB962C8B-B14F-4D97-AF65-F5344CB8AC3E}">
        <p14:creationId xmlns:p14="http://schemas.microsoft.com/office/powerpoint/2010/main" val="315613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246" y="373142"/>
            <a:ext cx="6675435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U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NIT 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V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ECTOR to 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P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OLAR 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N</a:t>
            </a:r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OTATION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4998147"/>
              </p:ext>
            </p:extLst>
          </p:nvPr>
        </p:nvGraphicFramePr>
        <p:xfrm>
          <a:off x="361950" y="3755992"/>
          <a:ext cx="4429125" cy="223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62200" imgH="1193800" progId="Equation.DSMT4">
                  <p:embed/>
                </p:oleObj>
              </mc:Choice>
              <mc:Fallback>
                <p:oleObj name="Equation" r:id="rId3" imgW="2362200" imgH="119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950" y="3755992"/>
                        <a:ext cx="4429125" cy="223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V="1">
            <a:off x="5557321" y="2041697"/>
            <a:ext cx="1860105" cy="244366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557321" y="1706882"/>
            <a:ext cx="0" cy="3423918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930448" y="4465180"/>
            <a:ext cx="360623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5865705" y="4125728"/>
            <a:ext cx="154095" cy="308191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5633521" y="4459937"/>
            <a:ext cx="1728103" cy="5243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7361624" y="2247900"/>
            <a:ext cx="0" cy="2241462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415894"/>
              </p:ext>
            </p:extLst>
          </p:nvPr>
        </p:nvGraphicFramePr>
        <p:xfrm>
          <a:off x="6115050" y="4505325"/>
          <a:ext cx="9017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82600" imgH="241300" progId="Equation.DSMT4">
                  <p:embed/>
                </p:oleObj>
              </mc:Choice>
              <mc:Fallback>
                <p:oleObj name="Equation" r:id="rId5" imgW="4826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5050" y="4505325"/>
                        <a:ext cx="9017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956605"/>
              </p:ext>
            </p:extLst>
          </p:nvPr>
        </p:nvGraphicFramePr>
        <p:xfrm>
          <a:off x="7539038" y="2670175"/>
          <a:ext cx="12604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73100" imgH="279400" progId="Equation.DSMT4">
                  <p:embed/>
                </p:oleObj>
              </mc:Choice>
              <mc:Fallback>
                <p:oleObj name="Equation" r:id="rId7" imgW="6731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39038" y="2670175"/>
                        <a:ext cx="1260475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284163" y="2336413"/>
            <a:ext cx="4783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In looking at the sketch and noting that you can get the magnitude using the Pythagorean relationship and the angle using the tangent function, we can write:</a:t>
            </a:r>
          </a:p>
        </p:txBody>
      </p:sp>
      <p:graphicFrame>
        <p:nvGraphicFramePr>
          <p:cNvPr id="93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711231"/>
              </p:ext>
            </p:extLst>
          </p:nvPr>
        </p:nvGraphicFramePr>
        <p:xfrm>
          <a:off x="803275" y="1758950"/>
          <a:ext cx="282892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11300" imgH="241300" progId="Equation.DSMT4">
                  <p:embed/>
                </p:oleObj>
              </mc:Choice>
              <mc:Fallback>
                <p:oleObj name="Equation" r:id="rId9" imgW="15113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3275" y="1758950"/>
                        <a:ext cx="2828925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284163" y="1233597"/>
            <a:ext cx="339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Example 1:</a:t>
            </a:r>
          </a:p>
        </p:txBody>
      </p:sp>
      <p:sp>
        <p:nvSpPr>
          <p:cNvPr id="96" name="Rectangle 9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9.)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6863" y="6194792"/>
            <a:ext cx="864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Note that      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ALWAYS</a:t>
            </a:r>
            <a:r>
              <a:rPr lang="en-US" sz="2000" dirty="0">
                <a:latin typeface="Times New Roman"/>
                <a:cs typeface="Times New Roman"/>
              </a:rPr>
              <a:t> positive.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439900"/>
              </p:ext>
            </p:extLst>
          </p:nvPr>
        </p:nvGraphicFramePr>
        <p:xfrm>
          <a:off x="1370013" y="6165969"/>
          <a:ext cx="3810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3200" imgH="279400" progId="Equation.DSMT4">
                  <p:embed/>
                </p:oleObj>
              </mc:Choice>
              <mc:Fallback>
                <p:oleObj name="Equation" r:id="rId11" imgW="2032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70013" y="6165969"/>
                        <a:ext cx="381000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410700"/>
              </p:ext>
            </p:extLst>
          </p:nvPr>
        </p:nvGraphicFramePr>
        <p:xfrm>
          <a:off x="6019800" y="4052703"/>
          <a:ext cx="641350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42900" imgH="177800" progId="Equation.DSMT4">
                  <p:embed/>
                </p:oleObj>
              </mc:Choice>
              <mc:Fallback>
                <p:oleObj name="Equation" r:id="rId13" imgW="3429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19800" y="4052703"/>
                        <a:ext cx="641350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271150"/>
              </p:ext>
            </p:extLst>
          </p:nvPr>
        </p:nvGraphicFramePr>
        <p:xfrm>
          <a:off x="5821363" y="2670175"/>
          <a:ext cx="75723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06400" imgH="279400" progId="Equation.DSMT4">
                  <p:embed/>
                </p:oleObj>
              </mc:Choice>
              <mc:Fallback>
                <p:oleObj name="Equation" r:id="rId15" imgW="4064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21363" y="2670175"/>
                        <a:ext cx="757237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368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Arrow Connector 76"/>
          <p:cNvCxnSpPr/>
          <p:nvPr/>
        </p:nvCxnSpPr>
        <p:spPr>
          <a:xfrm flipH="1">
            <a:off x="5688884" y="3251059"/>
            <a:ext cx="2145537" cy="524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5688884" y="599490"/>
            <a:ext cx="0" cy="264011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646255"/>
              </p:ext>
            </p:extLst>
          </p:nvPr>
        </p:nvGraphicFramePr>
        <p:xfrm>
          <a:off x="6134100" y="3357563"/>
          <a:ext cx="12827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85800" imgH="241300" progId="Equation.DSMT4">
                  <p:embed/>
                </p:oleObj>
              </mc:Choice>
              <mc:Fallback>
                <p:oleObj name="Equation" r:id="rId2" imgW="6858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34100" y="3357563"/>
                        <a:ext cx="12827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640582"/>
              </p:ext>
            </p:extLst>
          </p:nvPr>
        </p:nvGraphicFramePr>
        <p:xfrm>
          <a:off x="4306888" y="1358900"/>
          <a:ext cx="12827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279400" progId="Equation.DSMT4">
                  <p:embed/>
                </p:oleObj>
              </mc:Choice>
              <mc:Fallback>
                <p:oleObj name="Equation" r:id="rId4" imgW="6858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06888" y="1358900"/>
                        <a:ext cx="1282700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169863" y="344597"/>
            <a:ext cx="339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Example 2: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688884" y="369997"/>
            <a:ext cx="2156960" cy="2906462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834420" y="484241"/>
            <a:ext cx="0" cy="343199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268460" y="3249042"/>
            <a:ext cx="3614738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925166"/>
              </p:ext>
            </p:extLst>
          </p:nvPr>
        </p:nvGraphicFramePr>
        <p:xfrm>
          <a:off x="7845844" y="2653327"/>
          <a:ext cx="642937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900" imgH="177800" progId="Equation.DSMT4">
                  <p:embed/>
                </p:oleObj>
              </mc:Choice>
              <mc:Fallback>
                <p:oleObj name="Equation" r:id="rId6" imgW="3429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45844" y="2653327"/>
                        <a:ext cx="642937" cy="33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reeform 2"/>
          <p:cNvSpPr/>
          <p:nvPr/>
        </p:nvSpPr>
        <p:spPr>
          <a:xfrm>
            <a:off x="7670800" y="2985115"/>
            <a:ext cx="381000" cy="254492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711758"/>
              </p:ext>
            </p:extLst>
          </p:nvPr>
        </p:nvGraphicFramePr>
        <p:xfrm>
          <a:off x="6761163" y="2795409"/>
          <a:ext cx="642937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900" imgH="203200" progId="Equation.DSMT4">
                  <p:embed/>
                </p:oleObj>
              </mc:Choice>
              <mc:Fallback>
                <p:oleObj name="Equation" r:id="rId8" imgW="342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61163" y="2795409"/>
                        <a:ext cx="642937" cy="379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7404100" y="2934807"/>
            <a:ext cx="165100" cy="317500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666954"/>
              </p:ext>
            </p:extLst>
          </p:nvPr>
        </p:nvGraphicFramePr>
        <p:xfrm>
          <a:off x="725488" y="850900"/>
          <a:ext cx="325596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39900" imgH="241300" progId="Equation.DSMT4">
                  <p:embed/>
                </p:oleObj>
              </mc:Choice>
              <mc:Fallback>
                <p:oleObj name="Equation" r:id="rId10" imgW="17399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5488" y="850900"/>
                        <a:ext cx="3255962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10.)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237747"/>
              </p:ext>
            </p:extLst>
          </p:nvPr>
        </p:nvGraphicFramePr>
        <p:xfrm>
          <a:off x="6823075" y="1176338"/>
          <a:ext cx="78422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100" imgH="279400" progId="Equation.DSMT4">
                  <p:embed/>
                </p:oleObj>
              </mc:Choice>
              <mc:Fallback>
                <p:oleObj name="Equation" r:id="rId12" imgW="4191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23075" y="1176338"/>
                        <a:ext cx="784225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84163" y="1993513"/>
            <a:ext cx="4783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Again, in looking at the sketch and noting that you can get the magnitude using the Pythagorean relationship and the angle using the tangent function, we can write: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838537"/>
              </p:ext>
            </p:extLst>
          </p:nvPr>
        </p:nvGraphicFramePr>
        <p:xfrm>
          <a:off x="692150" y="3479800"/>
          <a:ext cx="8191500" cy="301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368800" imgH="1612900" progId="Equation.DSMT4">
                  <p:embed/>
                </p:oleObj>
              </mc:Choice>
              <mc:Fallback>
                <p:oleObj name="Equation" r:id="rId14" imgW="4368800" imgH="1612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92150" y="3479800"/>
                        <a:ext cx="8191500" cy="301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364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2728</TotalTime>
  <Words>542</Words>
  <Application>Microsoft Macintosh PowerPoint</Application>
  <PresentationFormat>On-screen Show (4:3)</PresentationFormat>
  <Paragraphs>51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Apple Chancery</vt:lpstr>
      <vt:lpstr>Arial</vt:lpstr>
      <vt:lpstr>Calibri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Vector conversions</vt:lpstr>
      <vt:lpstr>PowerPoint Presentation</vt:lpstr>
      <vt:lpstr>Vector conversions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79</cp:revision>
  <dcterms:created xsi:type="dcterms:W3CDTF">2017-08-16T17:34:12Z</dcterms:created>
  <dcterms:modified xsi:type="dcterms:W3CDTF">2025-09-26T16:12:41Z</dcterms:modified>
</cp:coreProperties>
</file>