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4v" ContentType="video/unknown"/>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9"/>
  </p:notesMasterIdLst>
  <p:sldIdLst>
    <p:sldId id="256" r:id="rId2"/>
    <p:sldId id="328" r:id="rId3"/>
    <p:sldId id="321" r:id="rId4"/>
    <p:sldId id="276" r:id="rId5"/>
    <p:sldId id="267" r:id="rId6"/>
    <p:sldId id="268" r:id="rId7"/>
    <p:sldId id="330" r:id="rId8"/>
    <p:sldId id="331" r:id="rId9"/>
    <p:sldId id="329" r:id="rId10"/>
    <p:sldId id="309" r:id="rId11"/>
    <p:sldId id="318" r:id="rId12"/>
    <p:sldId id="319" r:id="rId13"/>
    <p:sldId id="327" r:id="rId14"/>
    <p:sldId id="306" r:id="rId15"/>
    <p:sldId id="271" r:id="rId16"/>
    <p:sldId id="273" r:id="rId17"/>
    <p:sldId id="272" r:id="rId18"/>
    <p:sldId id="277" r:id="rId19"/>
    <p:sldId id="275" r:id="rId20"/>
    <p:sldId id="278" r:id="rId21"/>
    <p:sldId id="279" r:id="rId22"/>
    <p:sldId id="274" r:id="rId23"/>
    <p:sldId id="293" r:id="rId24"/>
    <p:sldId id="294" r:id="rId25"/>
    <p:sldId id="295" r:id="rId26"/>
    <p:sldId id="296" r:id="rId27"/>
    <p:sldId id="298" r:id="rId28"/>
    <p:sldId id="299" r:id="rId29"/>
    <p:sldId id="283" r:id="rId30"/>
    <p:sldId id="311" r:id="rId31"/>
    <p:sldId id="310" r:id="rId32"/>
    <p:sldId id="284" r:id="rId33"/>
    <p:sldId id="285" r:id="rId34"/>
    <p:sldId id="286" r:id="rId35"/>
    <p:sldId id="315" r:id="rId36"/>
    <p:sldId id="301" r:id="rId37"/>
    <p:sldId id="287" r:id="rId38"/>
    <p:sldId id="300" r:id="rId39"/>
    <p:sldId id="304" r:id="rId40"/>
    <p:sldId id="305" r:id="rId41"/>
    <p:sldId id="280" r:id="rId42"/>
    <p:sldId id="324" r:id="rId43"/>
    <p:sldId id="325" r:id="rId44"/>
    <p:sldId id="323" r:id="rId45"/>
    <p:sldId id="326" r:id="rId46"/>
    <p:sldId id="314" r:id="rId47"/>
    <p:sldId id="282" r:id="rId48"/>
    <p:sldId id="281" r:id="rId49"/>
    <p:sldId id="289" r:id="rId50"/>
    <p:sldId id="288" r:id="rId51"/>
    <p:sldId id="316" r:id="rId52"/>
    <p:sldId id="317" r:id="rId53"/>
    <p:sldId id="290" r:id="rId54"/>
    <p:sldId id="292" r:id="rId55"/>
    <p:sldId id="291" r:id="rId56"/>
    <p:sldId id="322" r:id="rId57"/>
    <p:sldId id="312"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50A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54"/>
    <p:restoredTop sz="94682"/>
  </p:normalViewPr>
  <p:slideViewPr>
    <p:cSldViewPr snapToGrid="0" snapToObjects="1">
      <p:cViewPr varScale="1">
        <p:scale>
          <a:sx n="123" d="100"/>
          <a:sy n="123" d="100"/>
        </p:scale>
        <p:origin x="192" y="5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9/26/25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3524DA-5233-E047-818D-2F715EAA011E}" type="slidenum">
              <a:rPr lang="en-US" smtClean="0"/>
              <a:t>10</a:t>
            </a:fld>
            <a:endParaRPr lang="en-US"/>
          </a:p>
        </p:txBody>
      </p:sp>
    </p:spTree>
    <p:extLst>
      <p:ext uri="{BB962C8B-B14F-4D97-AF65-F5344CB8AC3E}">
        <p14:creationId xmlns:p14="http://schemas.microsoft.com/office/powerpoint/2010/main" val="2611229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9/26/25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oleObject" Target="../embeddings/oleObject7.bin"/><Relationship Id="rId18" Type="http://schemas.openxmlformats.org/officeDocument/2006/relationships/image" Target="../media/image7.emf"/><Relationship Id="rId3" Type="http://schemas.openxmlformats.org/officeDocument/2006/relationships/image" Target="../media/image1.emf"/><Relationship Id="rId7" Type="http://schemas.openxmlformats.org/officeDocument/2006/relationships/image" Target="../media/image3.emf"/><Relationship Id="rId12" Type="http://schemas.openxmlformats.org/officeDocument/2006/relationships/image" Target="../media/image5.emf"/><Relationship Id="rId17" Type="http://schemas.openxmlformats.org/officeDocument/2006/relationships/oleObject" Target="../embeddings/oleObject10.bin"/><Relationship Id="rId2" Type="http://schemas.openxmlformats.org/officeDocument/2006/relationships/oleObject" Target="../embeddings/oleObject1.bin"/><Relationship Id="rId16" Type="http://schemas.openxmlformats.org/officeDocument/2006/relationships/oleObject" Target="../embeddings/oleObject9.bin"/><Relationship Id="rId20" Type="http://schemas.openxmlformats.org/officeDocument/2006/relationships/image" Target="../media/image8.emf"/><Relationship Id="rId1" Type="http://schemas.openxmlformats.org/officeDocument/2006/relationships/slideLayout" Target="../slideLayouts/slideLayout1.xml"/><Relationship Id="rId6" Type="http://schemas.openxmlformats.org/officeDocument/2006/relationships/oleObject" Target="../embeddings/oleObject3.bin"/><Relationship Id="rId11" Type="http://schemas.openxmlformats.org/officeDocument/2006/relationships/oleObject" Target="../embeddings/oleObject6.bin"/><Relationship Id="rId5" Type="http://schemas.openxmlformats.org/officeDocument/2006/relationships/image" Target="../media/image2.emf"/><Relationship Id="rId15" Type="http://schemas.openxmlformats.org/officeDocument/2006/relationships/oleObject" Target="../embeddings/oleObject8.bin"/><Relationship Id="rId10" Type="http://schemas.openxmlformats.org/officeDocument/2006/relationships/oleObject" Target="../embeddings/oleObject5.bin"/><Relationship Id="rId19" Type="http://schemas.openxmlformats.org/officeDocument/2006/relationships/oleObject" Target="../embeddings/oleObject11.bin"/><Relationship Id="rId4" Type="http://schemas.openxmlformats.org/officeDocument/2006/relationships/oleObject" Target="../embeddings/oleObject2.bin"/><Relationship Id="rId9" Type="http://schemas.openxmlformats.org/officeDocument/2006/relationships/image" Target="../media/image4.emf"/><Relationship Id="rId14" Type="http://schemas.openxmlformats.org/officeDocument/2006/relationships/image" Target="../media/image6.emf"/></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8.emf"/><Relationship Id="rId5" Type="http://schemas.openxmlformats.org/officeDocument/2006/relationships/oleObject" Target="../embeddings/oleObject12.bin"/><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11.emf"/><Relationship Id="rId3" Type="http://schemas.openxmlformats.org/officeDocument/2006/relationships/image" Target="../media/image9.emf"/><Relationship Id="rId7" Type="http://schemas.openxmlformats.org/officeDocument/2006/relationships/oleObject" Target="../embeddings/oleObject17.bin"/><Relationship Id="rId12" Type="http://schemas.openxmlformats.org/officeDocument/2006/relationships/oleObject" Target="../embeddings/oleObject21.bin"/><Relationship Id="rId2" Type="http://schemas.openxmlformats.org/officeDocument/2006/relationships/oleObject" Target="../embeddings/oleObject13.bin"/><Relationship Id="rId1" Type="http://schemas.openxmlformats.org/officeDocument/2006/relationships/slideLayout" Target="../slideLayouts/slideLayout1.xml"/><Relationship Id="rId6" Type="http://schemas.openxmlformats.org/officeDocument/2006/relationships/oleObject" Target="../embeddings/oleObject16.bin"/><Relationship Id="rId11" Type="http://schemas.openxmlformats.org/officeDocument/2006/relationships/oleObject" Target="../embeddings/oleObject20.bin"/><Relationship Id="rId5" Type="http://schemas.openxmlformats.org/officeDocument/2006/relationships/oleObject" Target="../embeddings/oleObject15.bin"/><Relationship Id="rId15" Type="http://schemas.openxmlformats.org/officeDocument/2006/relationships/image" Target="../media/image12.emf"/><Relationship Id="rId10" Type="http://schemas.openxmlformats.org/officeDocument/2006/relationships/oleObject" Target="../embeddings/oleObject19.bin"/><Relationship Id="rId4" Type="http://schemas.openxmlformats.org/officeDocument/2006/relationships/oleObject" Target="../embeddings/oleObject14.bin"/><Relationship Id="rId9" Type="http://schemas.openxmlformats.org/officeDocument/2006/relationships/oleObject" Target="../embeddings/oleObject18.bin"/><Relationship Id="rId14" Type="http://schemas.openxmlformats.org/officeDocument/2006/relationships/oleObject" Target="../embeddings/oleObject22.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image" Target="../media/image13.emf"/><Relationship Id="rId7" Type="http://schemas.openxmlformats.org/officeDocument/2006/relationships/image" Target="../media/image8.emf"/><Relationship Id="rId2" Type="http://schemas.openxmlformats.org/officeDocument/2006/relationships/oleObject" Target="../embeddings/oleObject23.bin"/><Relationship Id="rId1" Type="http://schemas.openxmlformats.org/officeDocument/2006/relationships/slideLayout" Target="../slideLayouts/slideLayout1.xml"/><Relationship Id="rId6" Type="http://schemas.openxmlformats.org/officeDocument/2006/relationships/oleObject" Target="../embeddings/oleObject25.bin"/><Relationship Id="rId5" Type="http://schemas.openxmlformats.org/officeDocument/2006/relationships/image" Target="../media/image14.emf"/><Relationship Id="rId10" Type="http://schemas.openxmlformats.org/officeDocument/2006/relationships/oleObject" Target="../embeddings/oleObject28.bin"/><Relationship Id="rId4" Type="http://schemas.openxmlformats.org/officeDocument/2006/relationships/oleObject" Target="../embeddings/oleObject24.bin"/><Relationship Id="rId9" Type="http://schemas.openxmlformats.org/officeDocument/2006/relationships/oleObject" Target="../embeddings/oleObject27.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image" Target="../media/image18.emf"/><Relationship Id="rId3" Type="http://schemas.openxmlformats.org/officeDocument/2006/relationships/image" Target="../media/image15.emf"/><Relationship Id="rId7" Type="http://schemas.openxmlformats.org/officeDocument/2006/relationships/image" Target="../media/image5.emf"/><Relationship Id="rId12" Type="http://schemas.openxmlformats.org/officeDocument/2006/relationships/oleObject" Target="../embeddings/oleObject34.bin"/><Relationship Id="rId2" Type="http://schemas.openxmlformats.org/officeDocument/2006/relationships/oleObject" Target="../embeddings/oleObject29.bin"/><Relationship Id="rId1" Type="http://schemas.openxmlformats.org/officeDocument/2006/relationships/slideLayout" Target="../slideLayouts/slideLayout1.xml"/><Relationship Id="rId6" Type="http://schemas.openxmlformats.org/officeDocument/2006/relationships/oleObject" Target="../embeddings/oleObject31.bin"/><Relationship Id="rId11" Type="http://schemas.openxmlformats.org/officeDocument/2006/relationships/image" Target="../media/image17.emf"/><Relationship Id="rId5" Type="http://schemas.openxmlformats.org/officeDocument/2006/relationships/image" Target="../media/image16.emf"/><Relationship Id="rId10" Type="http://schemas.openxmlformats.org/officeDocument/2006/relationships/oleObject" Target="../embeddings/oleObject33.bin"/><Relationship Id="rId4" Type="http://schemas.openxmlformats.org/officeDocument/2006/relationships/oleObject" Target="../embeddings/oleObject30.bin"/><Relationship Id="rId9" Type="http://schemas.openxmlformats.org/officeDocument/2006/relationships/image" Target="../media/image6.e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image" Target="../media/image19.emf"/><Relationship Id="rId7" Type="http://schemas.openxmlformats.org/officeDocument/2006/relationships/image" Target="../media/image5.emf"/><Relationship Id="rId2" Type="http://schemas.openxmlformats.org/officeDocument/2006/relationships/oleObject" Target="../embeddings/oleObject35.bin"/><Relationship Id="rId1" Type="http://schemas.openxmlformats.org/officeDocument/2006/relationships/slideLayout" Target="../slideLayouts/slideLayout1.xml"/><Relationship Id="rId6" Type="http://schemas.openxmlformats.org/officeDocument/2006/relationships/oleObject" Target="../embeddings/oleObject37.bin"/><Relationship Id="rId11" Type="http://schemas.openxmlformats.org/officeDocument/2006/relationships/image" Target="../media/image21.emf"/><Relationship Id="rId5" Type="http://schemas.openxmlformats.org/officeDocument/2006/relationships/image" Target="../media/image20.emf"/><Relationship Id="rId10" Type="http://schemas.openxmlformats.org/officeDocument/2006/relationships/oleObject" Target="../embeddings/oleObject39.bin"/><Relationship Id="rId4" Type="http://schemas.openxmlformats.org/officeDocument/2006/relationships/oleObject" Target="../embeddings/oleObject36.bin"/><Relationship Id="rId9"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8.emf"/><Relationship Id="rId13" Type="http://schemas.openxmlformats.org/officeDocument/2006/relationships/oleObject" Target="../embeddings/oleObject46.bin"/><Relationship Id="rId3" Type="http://schemas.openxmlformats.org/officeDocument/2006/relationships/image" Target="../media/image26.emf"/><Relationship Id="rId7" Type="http://schemas.openxmlformats.org/officeDocument/2006/relationships/oleObject" Target="../embeddings/oleObject43.bin"/><Relationship Id="rId12" Type="http://schemas.openxmlformats.org/officeDocument/2006/relationships/image" Target="../media/image30.emf"/><Relationship Id="rId2" Type="http://schemas.openxmlformats.org/officeDocument/2006/relationships/oleObject" Target="../embeddings/oleObject40.bin"/><Relationship Id="rId1" Type="http://schemas.openxmlformats.org/officeDocument/2006/relationships/slideLayout" Target="../slideLayouts/slideLayout1.xml"/><Relationship Id="rId6" Type="http://schemas.openxmlformats.org/officeDocument/2006/relationships/oleObject" Target="../embeddings/oleObject42.bin"/><Relationship Id="rId11" Type="http://schemas.openxmlformats.org/officeDocument/2006/relationships/oleObject" Target="../embeddings/oleObject45.bin"/><Relationship Id="rId5" Type="http://schemas.openxmlformats.org/officeDocument/2006/relationships/image" Target="../media/image27.emf"/><Relationship Id="rId15" Type="http://schemas.openxmlformats.org/officeDocument/2006/relationships/oleObject" Target="../embeddings/oleObject47.bin"/><Relationship Id="rId10" Type="http://schemas.openxmlformats.org/officeDocument/2006/relationships/image" Target="../media/image29.emf"/><Relationship Id="rId4" Type="http://schemas.openxmlformats.org/officeDocument/2006/relationships/oleObject" Target="../embeddings/oleObject41.bin"/><Relationship Id="rId9" Type="http://schemas.openxmlformats.org/officeDocument/2006/relationships/oleObject" Target="../embeddings/oleObject44.bin"/><Relationship Id="rId14" Type="http://schemas.openxmlformats.org/officeDocument/2006/relationships/image" Target="../media/image31.e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31.emf"/><Relationship Id="rId18" Type="http://schemas.openxmlformats.org/officeDocument/2006/relationships/oleObject" Target="../embeddings/oleObject57.bin"/><Relationship Id="rId3" Type="http://schemas.openxmlformats.org/officeDocument/2006/relationships/image" Target="../media/image27.emf"/><Relationship Id="rId21" Type="http://schemas.openxmlformats.org/officeDocument/2006/relationships/image" Target="../media/image34.emf"/><Relationship Id="rId7" Type="http://schemas.openxmlformats.org/officeDocument/2006/relationships/image" Target="../media/image28.emf"/><Relationship Id="rId12" Type="http://schemas.openxmlformats.org/officeDocument/2006/relationships/oleObject" Target="../embeddings/oleObject53.bin"/><Relationship Id="rId17" Type="http://schemas.openxmlformats.org/officeDocument/2006/relationships/oleObject" Target="../embeddings/oleObject56.bin"/><Relationship Id="rId2" Type="http://schemas.openxmlformats.org/officeDocument/2006/relationships/oleObject" Target="../embeddings/oleObject48.bin"/><Relationship Id="rId16" Type="http://schemas.openxmlformats.org/officeDocument/2006/relationships/oleObject" Target="../embeddings/oleObject55.bin"/><Relationship Id="rId20" Type="http://schemas.openxmlformats.org/officeDocument/2006/relationships/oleObject" Target="../embeddings/oleObject58.bin"/><Relationship Id="rId1" Type="http://schemas.openxmlformats.org/officeDocument/2006/relationships/slideLayout" Target="../slideLayouts/slideLayout1.xml"/><Relationship Id="rId6" Type="http://schemas.openxmlformats.org/officeDocument/2006/relationships/oleObject" Target="../embeddings/oleObject50.bin"/><Relationship Id="rId11" Type="http://schemas.openxmlformats.org/officeDocument/2006/relationships/image" Target="../media/image30.emf"/><Relationship Id="rId5" Type="http://schemas.openxmlformats.org/officeDocument/2006/relationships/image" Target="../media/image26.emf"/><Relationship Id="rId15" Type="http://schemas.openxmlformats.org/officeDocument/2006/relationships/image" Target="../media/image32.emf"/><Relationship Id="rId10" Type="http://schemas.openxmlformats.org/officeDocument/2006/relationships/oleObject" Target="../embeddings/oleObject52.bin"/><Relationship Id="rId19" Type="http://schemas.openxmlformats.org/officeDocument/2006/relationships/image" Target="../media/image33.emf"/><Relationship Id="rId4" Type="http://schemas.openxmlformats.org/officeDocument/2006/relationships/oleObject" Target="../embeddings/oleObject49.bin"/><Relationship Id="rId9" Type="http://schemas.openxmlformats.org/officeDocument/2006/relationships/image" Target="../media/image29.emf"/><Relationship Id="rId14" Type="http://schemas.openxmlformats.org/officeDocument/2006/relationships/oleObject" Target="../embeddings/oleObject54.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62.bin"/><Relationship Id="rId13" Type="http://schemas.openxmlformats.org/officeDocument/2006/relationships/image" Target="../media/image36.emf"/><Relationship Id="rId18" Type="http://schemas.openxmlformats.org/officeDocument/2006/relationships/oleObject" Target="../embeddings/oleObject67.bin"/><Relationship Id="rId3" Type="http://schemas.openxmlformats.org/officeDocument/2006/relationships/image" Target="../media/image27.emf"/><Relationship Id="rId21" Type="http://schemas.openxmlformats.org/officeDocument/2006/relationships/image" Target="../media/image31.emf"/><Relationship Id="rId7" Type="http://schemas.openxmlformats.org/officeDocument/2006/relationships/image" Target="../media/image28.emf"/><Relationship Id="rId12" Type="http://schemas.openxmlformats.org/officeDocument/2006/relationships/oleObject" Target="../embeddings/oleObject64.bin"/><Relationship Id="rId17" Type="http://schemas.openxmlformats.org/officeDocument/2006/relationships/image" Target="../media/image38.emf"/><Relationship Id="rId2" Type="http://schemas.openxmlformats.org/officeDocument/2006/relationships/oleObject" Target="../embeddings/oleObject59.bin"/><Relationship Id="rId16" Type="http://schemas.openxmlformats.org/officeDocument/2006/relationships/oleObject" Target="../embeddings/oleObject66.bin"/><Relationship Id="rId20" Type="http://schemas.openxmlformats.org/officeDocument/2006/relationships/oleObject" Target="../embeddings/oleObject68.bin"/><Relationship Id="rId1" Type="http://schemas.openxmlformats.org/officeDocument/2006/relationships/slideLayout" Target="../slideLayouts/slideLayout1.xml"/><Relationship Id="rId6" Type="http://schemas.openxmlformats.org/officeDocument/2006/relationships/oleObject" Target="../embeddings/oleObject61.bin"/><Relationship Id="rId11" Type="http://schemas.openxmlformats.org/officeDocument/2006/relationships/image" Target="../media/image35.emf"/><Relationship Id="rId5" Type="http://schemas.openxmlformats.org/officeDocument/2006/relationships/image" Target="../media/image26.emf"/><Relationship Id="rId15" Type="http://schemas.openxmlformats.org/officeDocument/2006/relationships/image" Target="../media/image37.emf"/><Relationship Id="rId10" Type="http://schemas.openxmlformats.org/officeDocument/2006/relationships/oleObject" Target="../embeddings/oleObject63.bin"/><Relationship Id="rId19" Type="http://schemas.openxmlformats.org/officeDocument/2006/relationships/image" Target="../media/image30.emf"/><Relationship Id="rId4" Type="http://schemas.openxmlformats.org/officeDocument/2006/relationships/oleObject" Target="../embeddings/oleObject60.bin"/><Relationship Id="rId9" Type="http://schemas.openxmlformats.org/officeDocument/2006/relationships/image" Target="../media/image29.emf"/><Relationship Id="rId14" Type="http://schemas.openxmlformats.org/officeDocument/2006/relationships/oleObject" Target="../embeddings/oleObject65.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72.bin"/><Relationship Id="rId3" Type="http://schemas.openxmlformats.org/officeDocument/2006/relationships/image" Target="../media/image39.emf"/><Relationship Id="rId7" Type="http://schemas.openxmlformats.org/officeDocument/2006/relationships/image" Target="../media/image41.emf"/><Relationship Id="rId2" Type="http://schemas.openxmlformats.org/officeDocument/2006/relationships/oleObject" Target="../embeddings/oleObject69.bin"/><Relationship Id="rId1" Type="http://schemas.openxmlformats.org/officeDocument/2006/relationships/slideLayout" Target="../slideLayouts/slideLayout1.xml"/><Relationship Id="rId6" Type="http://schemas.openxmlformats.org/officeDocument/2006/relationships/oleObject" Target="../embeddings/oleObject71.bin"/><Relationship Id="rId5" Type="http://schemas.openxmlformats.org/officeDocument/2006/relationships/image" Target="../media/image40.emf"/><Relationship Id="rId4" Type="http://schemas.openxmlformats.org/officeDocument/2006/relationships/oleObject" Target="../embeddings/oleObject70.bin"/><Relationship Id="rId9" Type="http://schemas.openxmlformats.org/officeDocument/2006/relationships/image" Target="../media/image42.e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76.bin"/><Relationship Id="rId3" Type="http://schemas.openxmlformats.org/officeDocument/2006/relationships/image" Target="../media/image40.emf"/><Relationship Id="rId7" Type="http://schemas.openxmlformats.org/officeDocument/2006/relationships/image" Target="../media/image42.emf"/><Relationship Id="rId2" Type="http://schemas.openxmlformats.org/officeDocument/2006/relationships/oleObject" Target="../embeddings/oleObject73.bin"/><Relationship Id="rId1" Type="http://schemas.openxmlformats.org/officeDocument/2006/relationships/slideLayout" Target="../slideLayouts/slideLayout1.xml"/><Relationship Id="rId6" Type="http://schemas.openxmlformats.org/officeDocument/2006/relationships/oleObject" Target="../embeddings/oleObject75.bin"/><Relationship Id="rId11" Type="http://schemas.openxmlformats.org/officeDocument/2006/relationships/image" Target="../media/image44.emf"/><Relationship Id="rId5" Type="http://schemas.openxmlformats.org/officeDocument/2006/relationships/image" Target="../media/image41.emf"/><Relationship Id="rId10" Type="http://schemas.openxmlformats.org/officeDocument/2006/relationships/oleObject" Target="../embeddings/oleObject77.bin"/><Relationship Id="rId4" Type="http://schemas.openxmlformats.org/officeDocument/2006/relationships/oleObject" Target="../embeddings/oleObject74.bin"/><Relationship Id="rId9" Type="http://schemas.openxmlformats.org/officeDocument/2006/relationships/image" Target="../media/image43.e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81.bin"/><Relationship Id="rId13" Type="http://schemas.openxmlformats.org/officeDocument/2006/relationships/image" Target="../media/image46.emf"/><Relationship Id="rId3" Type="http://schemas.openxmlformats.org/officeDocument/2006/relationships/image" Target="../media/image40.emf"/><Relationship Id="rId7" Type="http://schemas.openxmlformats.org/officeDocument/2006/relationships/image" Target="../media/image43.emf"/><Relationship Id="rId12" Type="http://schemas.openxmlformats.org/officeDocument/2006/relationships/oleObject" Target="../embeddings/oleObject83.bin"/><Relationship Id="rId2" Type="http://schemas.openxmlformats.org/officeDocument/2006/relationships/oleObject" Target="../embeddings/oleObject78.bin"/><Relationship Id="rId1" Type="http://schemas.openxmlformats.org/officeDocument/2006/relationships/slideLayout" Target="../slideLayouts/slideLayout1.xml"/><Relationship Id="rId6" Type="http://schemas.openxmlformats.org/officeDocument/2006/relationships/oleObject" Target="../embeddings/oleObject80.bin"/><Relationship Id="rId11" Type="http://schemas.openxmlformats.org/officeDocument/2006/relationships/image" Target="../media/image45.emf"/><Relationship Id="rId5" Type="http://schemas.openxmlformats.org/officeDocument/2006/relationships/image" Target="../media/image41.emf"/><Relationship Id="rId15" Type="http://schemas.openxmlformats.org/officeDocument/2006/relationships/image" Target="../media/image42.emf"/><Relationship Id="rId10" Type="http://schemas.openxmlformats.org/officeDocument/2006/relationships/oleObject" Target="../embeddings/oleObject82.bin"/><Relationship Id="rId4" Type="http://schemas.openxmlformats.org/officeDocument/2006/relationships/oleObject" Target="../embeddings/oleObject79.bin"/><Relationship Id="rId9" Type="http://schemas.openxmlformats.org/officeDocument/2006/relationships/image" Target="../media/image44.emf"/><Relationship Id="rId14" Type="http://schemas.openxmlformats.org/officeDocument/2006/relationships/oleObject" Target="../embeddings/oleObject84.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88.bin"/><Relationship Id="rId13" Type="http://schemas.openxmlformats.org/officeDocument/2006/relationships/oleObject" Target="../embeddings/oleObject91.bin"/><Relationship Id="rId18" Type="http://schemas.openxmlformats.org/officeDocument/2006/relationships/image" Target="../media/image51.emf"/><Relationship Id="rId3" Type="http://schemas.openxmlformats.org/officeDocument/2006/relationships/image" Target="../media/image40.emf"/><Relationship Id="rId21" Type="http://schemas.openxmlformats.org/officeDocument/2006/relationships/oleObject" Target="../embeddings/oleObject95.bin"/><Relationship Id="rId7" Type="http://schemas.openxmlformats.org/officeDocument/2006/relationships/image" Target="../media/image43.emf"/><Relationship Id="rId12" Type="http://schemas.openxmlformats.org/officeDocument/2006/relationships/image" Target="../media/image48.emf"/><Relationship Id="rId17" Type="http://schemas.openxmlformats.org/officeDocument/2006/relationships/oleObject" Target="../embeddings/oleObject93.bin"/><Relationship Id="rId2" Type="http://schemas.openxmlformats.org/officeDocument/2006/relationships/oleObject" Target="../embeddings/oleObject85.bin"/><Relationship Id="rId16" Type="http://schemas.openxmlformats.org/officeDocument/2006/relationships/image" Target="../media/image50.emf"/><Relationship Id="rId20" Type="http://schemas.openxmlformats.org/officeDocument/2006/relationships/image" Target="../media/image52.emf"/><Relationship Id="rId1" Type="http://schemas.openxmlformats.org/officeDocument/2006/relationships/slideLayout" Target="../slideLayouts/slideLayout1.xml"/><Relationship Id="rId6" Type="http://schemas.openxmlformats.org/officeDocument/2006/relationships/oleObject" Target="../embeddings/oleObject87.bin"/><Relationship Id="rId11" Type="http://schemas.openxmlformats.org/officeDocument/2006/relationships/oleObject" Target="../embeddings/oleObject90.bin"/><Relationship Id="rId5" Type="http://schemas.openxmlformats.org/officeDocument/2006/relationships/image" Target="../media/image41.emf"/><Relationship Id="rId15" Type="http://schemas.openxmlformats.org/officeDocument/2006/relationships/oleObject" Target="../embeddings/oleObject92.bin"/><Relationship Id="rId10" Type="http://schemas.openxmlformats.org/officeDocument/2006/relationships/oleObject" Target="../embeddings/oleObject89.bin"/><Relationship Id="rId19" Type="http://schemas.openxmlformats.org/officeDocument/2006/relationships/oleObject" Target="../embeddings/oleObject94.bin"/><Relationship Id="rId4" Type="http://schemas.openxmlformats.org/officeDocument/2006/relationships/oleObject" Target="../embeddings/oleObject86.bin"/><Relationship Id="rId9" Type="http://schemas.openxmlformats.org/officeDocument/2006/relationships/image" Target="../media/image47.emf"/><Relationship Id="rId14" Type="http://schemas.openxmlformats.org/officeDocument/2006/relationships/image" Target="../media/image49.emf"/><Relationship Id="rId22" Type="http://schemas.openxmlformats.org/officeDocument/2006/relationships/image" Target="../media/image42.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99.bin"/><Relationship Id="rId3" Type="http://schemas.openxmlformats.org/officeDocument/2006/relationships/image" Target="../media/image39.emf"/><Relationship Id="rId7" Type="http://schemas.openxmlformats.org/officeDocument/2006/relationships/image" Target="../media/image41.emf"/><Relationship Id="rId2" Type="http://schemas.openxmlformats.org/officeDocument/2006/relationships/oleObject" Target="../embeddings/oleObject96.bin"/><Relationship Id="rId1" Type="http://schemas.openxmlformats.org/officeDocument/2006/relationships/slideLayout" Target="../slideLayouts/slideLayout1.xml"/><Relationship Id="rId6" Type="http://schemas.openxmlformats.org/officeDocument/2006/relationships/oleObject" Target="../embeddings/oleObject98.bin"/><Relationship Id="rId11" Type="http://schemas.openxmlformats.org/officeDocument/2006/relationships/image" Target="../media/image42.emf"/><Relationship Id="rId5" Type="http://schemas.openxmlformats.org/officeDocument/2006/relationships/image" Target="../media/image40.emf"/><Relationship Id="rId10" Type="http://schemas.openxmlformats.org/officeDocument/2006/relationships/oleObject" Target="../embeddings/oleObject100.bin"/><Relationship Id="rId4" Type="http://schemas.openxmlformats.org/officeDocument/2006/relationships/oleObject" Target="../embeddings/oleObject97.bin"/><Relationship Id="rId9" Type="http://schemas.openxmlformats.org/officeDocument/2006/relationships/image" Target="../media/image53.emf"/></Relationships>
</file>

<file path=ppt/slides/_rels/slide20.xml.rels><?xml version="1.0" encoding="UTF-8" standalone="yes"?>
<Relationships xmlns="http://schemas.openxmlformats.org/package/2006/relationships"><Relationship Id="rId3" Type="http://schemas.openxmlformats.org/officeDocument/2006/relationships/image" Target="../media/image54.emf"/><Relationship Id="rId7" Type="http://schemas.openxmlformats.org/officeDocument/2006/relationships/image" Target="../media/image56.emf"/><Relationship Id="rId2" Type="http://schemas.openxmlformats.org/officeDocument/2006/relationships/oleObject" Target="../embeddings/oleObject101.bin"/><Relationship Id="rId1" Type="http://schemas.openxmlformats.org/officeDocument/2006/relationships/slideLayout" Target="../slideLayouts/slideLayout1.xml"/><Relationship Id="rId6" Type="http://schemas.openxmlformats.org/officeDocument/2006/relationships/oleObject" Target="../embeddings/oleObject103.bin"/><Relationship Id="rId5" Type="http://schemas.openxmlformats.org/officeDocument/2006/relationships/image" Target="../media/image55.emf"/><Relationship Id="rId4" Type="http://schemas.openxmlformats.org/officeDocument/2006/relationships/oleObject" Target="../embeddings/oleObject102.bin"/></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07.bin"/><Relationship Id="rId13" Type="http://schemas.openxmlformats.org/officeDocument/2006/relationships/image" Target="../media/image59.emf"/><Relationship Id="rId18" Type="http://schemas.openxmlformats.org/officeDocument/2006/relationships/oleObject" Target="../embeddings/oleObject112.bin"/><Relationship Id="rId3" Type="http://schemas.openxmlformats.org/officeDocument/2006/relationships/image" Target="../media/image57.emf"/><Relationship Id="rId21" Type="http://schemas.openxmlformats.org/officeDocument/2006/relationships/image" Target="../media/image63.emf"/><Relationship Id="rId7" Type="http://schemas.openxmlformats.org/officeDocument/2006/relationships/image" Target="../media/image40.emf"/><Relationship Id="rId12" Type="http://schemas.openxmlformats.org/officeDocument/2006/relationships/oleObject" Target="../embeddings/oleObject109.bin"/><Relationship Id="rId17" Type="http://schemas.openxmlformats.org/officeDocument/2006/relationships/image" Target="../media/image61.emf"/><Relationship Id="rId25" Type="http://schemas.openxmlformats.org/officeDocument/2006/relationships/image" Target="../media/image65.emf"/><Relationship Id="rId2" Type="http://schemas.openxmlformats.org/officeDocument/2006/relationships/oleObject" Target="../embeddings/oleObject104.bin"/><Relationship Id="rId16" Type="http://schemas.openxmlformats.org/officeDocument/2006/relationships/oleObject" Target="../embeddings/oleObject111.bin"/><Relationship Id="rId20" Type="http://schemas.openxmlformats.org/officeDocument/2006/relationships/oleObject" Target="../embeddings/oleObject113.bin"/><Relationship Id="rId1" Type="http://schemas.openxmlformats.org/officeDocument/2006/relationships/slideLayout" Target="../slideLayouts/slideLayout1.xml"/><Relationship Id="rId6" Type="http://schemas.openxmlformats.org/officeDocument/2006/relationships/oleObject" Target="../embeddings/oleObject106.bin"/><Relationship Id="rId11" Type="http://schemas.openxmlformats.org/officeDocument/2006/relationships/image" Target="../media/image58.emf"/><Relationship Id="rId24" Type="http://schemas.openxmlformats.org/officeDocument/2006/relationships/oleObject" Target="../embeddings/oleObject115.bin"/><Relationship Id="rId5" Type="http://schemas.openxmlformats.org/officeDocument/2006/relationships/image" Target="../media/image42.emf"/><Relationship Id="rId15" Type="http://schemas.openxmlformats.org/officeDocument/2006/relationships/image" Target="../media/image60.emf"/><Relationship Id="rId23" Type="http://schemas.openxmlformats.org/officeDocument/2006/relationships/image" Target="../media/image64.emf"/><Relationship Id="rId10" Type="http://schemas.openxmlformats.org/officeDocument/2006/relationships/oleObject" Target="../embeddings/oleObject108.bin"/><Relationship Id="rId19" Type="http://schemas.openxmlformats.org/officeDocument/2006/relationships/image" Target="../media/image62.emf"/><Relationship Id="rId4" Type="http://schemas.openxmlformats.org/officeDocument/2006/relationships/oleObject" Target="../embeddings/oleObject105.bin"/><Relationship Id="rId9" Type="http://schemas.openxmlformats.org/officeDocument/2006/relationships/image" Target="../media/image41.emf"/><Relationship Id="rId14" Type="http://schemas.openxmlformats.org/officeDocument/2006/relationships/oleObject" Target="../embeddings/oleObject110.bin"/><Relationship Id="rId22" Type="http://schemas.openxmlformats.org/officeDocument/2006/relationships/oleObject" Target="../embeddings/oleObject114.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6.emf"/><Relationship Id="rId7" Type="http://schemas.openxmlformats.org/officeDocument/2006/relationships/image" Target="../media/image68.emf"/><Relationship Id="rId2" Type="http://schemas.openxmlformats.org/officeDocument/2006/relationships/oleObject" Target="../embeddings/oleObject116.bin"/><Relationship Id="rId1" Type="http://schemas.openxmlformats.org/officeDocument/2006/relationships/slideLayout" Target="../slideLayouts/slideLayout1.xml"/><Relationship Id="rId6" Type="http://schemas.openxmlformats.org/officeDocument/2006/relationships/oleObject" Target="../embeddings/oleObject118.bin"/><Relationship Id="rId5" Type="http://schemas.openxmlformats.org/officeDocument/2006/relationships/image" Target="../media/image67.emf"/><Relationship Id="rId4" Type="http://schemas.openxmlformats.org/officeDocument/2006/relationships/oleObject" Target="../embeddings/oleObject117.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22.bin"/><Relationship Id="rId13" Type="http://schemas.openxmlformats.org/officeDocument/2006/relationships/image" Target="../media/image71.emf"/><Relationship Id="rId3" Type="http://schemas.openxmlformats.org/officeDocument/2006/relationships/image" Target="../media/image66.emf"/><Relationship Id="rId7" Type="http://schemas.openxmlformats.org/officeDocument/2006/relationships/image" Target="../media/image68.emf"/><Relationship Id="rId12" Type="http://schemas.openxmlformats.org/officeDocument/2006/relationships/oleObject" Target="../embeddings/oleObject124.bin"/><Relationship Id="rId2" Type="http://schemas.openxmlformats.org/officeDocument/2006/relationships/oleObject" Target="../embeddings/oleObject119.bin"/><Relationship Id="rId1" Type="http://schemas.openxmlformats.org/officeDocument/2006/relationships/slideLayout" Target="../slideLayouts/slideLayout1.xml"/><Relationship Id="rId6" Type="http://schemas.openxmlformats.org/officeDocument/2006/relationships/oleObject" Target="../embeddings/oleObject121.bin"/><Relationship Id="rId11" Type="http://schemas.openxmlformats.org/officeDocument/2006/relationships/image" Target="../media/image70.emf"/><Relationship Id="rId5" Type="http://schemas.openxmlformats.org/officeDocument/2006/relationships/image" Target="../media/image67.emf"/><Relationship Id="rId15" Type="http://schemas.openxmlformats.org/officeDocument/2006/relationships/image" Target="../media/image72.emf"/><Relationship Id="rId10" Type="http://schemas.openxmlformats.org/officeDocument/2006/relationships/oleObject" Target="../embeddings/oleObject123.bin"/><Relationship Id="rId4" Type="http://schemas.openxmlformats.org/officeDocument/2006/relationships/oleObject" Target="../embeddings/oleObject120.bin"/><Relationship Id="rId9" Type="http://schemas.openxmlformats.org/officeDocument/2006/relationships/image" Target="../media/image69.emf"/><Relationship Id="rId14" Type="http://schemas.openxmlformats.org/officeDocument/2006/relationships/oleObject" Target="../embeddings/oleObject125.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29.bin"/><Relationship Id="rId13" Type="http://schemas.openxmlformats.org/officeDocument/2006/relationships/image" Target="../media/image75.emf"/><Relationship Id="rId3" Type="http://schemas.openxmlformats.org/officeDocument/2006/relationships/image" Target="../media/image66.emf"/><Relationship Id="rId7" Type="http://schemas.openxmlformats.org/officeDocument/2006/relationships/image" Target="../media/image68.emf"/><Relationship Id="rId12" Type="http://schemas.openxmlformats.org/officeDocument/2006/relationships/oleObject" Target="../embeddings/oleObject131.bin"/><Relationship Id="rId2" Type="http://schemas.openxmlformats.org/officeDocument/2006/relationships/oleObject" Target="../embeddings/oleObject126.bin"/><Relationship Id="rId1" Type="http://schemas.openxmlformats.org/officeDocument/2006/relationships/slideLayout" Target="../slideLayouts/slideLayout1.xml"/><Relationship Id="rId6" Type="http://schemas.openxmlformats.org/officeDocument/2006/relationships/oleObject" Target="../embeddings/oleObject128.bin"/><Relationship Id="rId11" Type="http://schemas.openxmlformats.org/officeDocument/2006/relationships/image" Target="../media/image74.emf"/><Relationship Id="rId5" Type="http://schemas.openxmlformats.org/officeDocument/2006/relationships/image" Target="../media/image67.emf"/><Relationship Id="rId10" Type="http://schemas.openxmlformats.org/officeDocument/2006/relationships/oleObject" Target="../embeddings/oleObject130.bin"/><Relationship Id="rId4" Type="http://schemas.openxmlformats.org/officeDocument/2006/relationships/oleObject" Target="../embeddings/oleObject127.bin"/><Relationship Id="rId9" Type="http://schemas.openxmlformats.org/officeDocument/2006/relationships/image" Target="../media/image73.emf"/></Relationships>
</file>

<file path=ppt/slides/_rels/slide26.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oleObject" Target="../embeddings/oleObject132.bin"/><Relationship Id="rId1" Type="http://schemas.openxmlformats.org/officeDocument/2006/relationships/slideLayout" Target="../slideLayouts/slideLayout1.xml"/><Relationship Id="rId5" Type="http://schemas.openxmlformats.org/officeDocument/2006/relationships/image" Target="../media/image77.emf"/><Relationship Id="rId4" Type="http://schemas.openxmlformats.org/officeDocument/2006/relationships/oleObject" Target="../embeddings/oleObject133.bin"/></Relationships>
</file>

<file path=ppt/slides/_rels/slide27.xml.rels><?xml version="1.0" encoding="UTF-8" standalone="yes"?>
<Relationships xmlns="http://schemas.openxmlformats.org/package/2006/relationships"><Relationship Id="rId3" Type="http://schemas.openxmlformats.org/officeDocument/2006/relationships/image" Target="../media/image76.emf"/><Relationship Id="rId7" Type="http://schemas.openxmlformats.org/officeDocument/2006/relationships/image" Target="../media/image79.emf"/><Relationship Id="rId2" Type="http://schemas.openxmlformats.org/officeDocument/2006/relationships/oleObject" Target="../embeddings/oleObject134.bin"/><Relationship Id="rId1" Type="http://schemas.openxmlformats.org/officeDocument/2006/relationships/slideLayout" Target="../slideLayouts/slideLayout1.xml"/><Relationship Id="rId6" Type="http://schemas.openxmlformats.org/officeDocument/2006/relationships/oleObject" Target="../embeddings/oleObject136.bin"/><Relationship Id="rId5" Type="http://schemas.openxmlformats.org/officeDocument/2006/relationships/image" Target="../media/image78.emf"/><Relationship Id="rId4" Type="http://schemas.openxmlformats.org/officeDocument/2006/relationships/oleObject" Target="../embeddings/oleObject135.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40.bin"/><Relationship Id="rId3" Type="http://schemas.openxmlformats.org/officeDocument/2006/relationships/image" Target="../media/image76.emf"/><Relationship Id="rId7" Type="http://schemas.openxmlformats.org/officeDocument/2006/relationships/image" Target="../media/image81.emf"/><Relationship Id="rId2" Type="http://schemas.openxmlformats.org/officeDocument/2006/relationships/oleObject" Target="../embeddings/oleObject137.bin"/><Relationship Id="rId1" Type="http://schemas.openxmlformats.org/officeDocument/2006/relationships/slideLayout" Target="../slideLayouts/slideLayout1.xml"/><Relationship Id="rId6" Type="http://schemas.openxmlformats.org/officeDocument/2006/relationships/oleObject" Target="../embeddings/oleObject139.bin"/><Relationship Id="rId5" Type="http://schemas.openxmlformats.org/officeDocument/2006/relationships/image" Target="../media/image80.emf"/><Relationship Id="rId4" Type="http://schemas.openxmlformats.org/officeDocument/2006/relationships/oleObject" Target="../embeddings/oleObject138.bin"/><Relationship Id="rId9" Type="http://schemas.openxmlformats.org/officeDocument/2006/relationships/image" Target="../media/image82.emf"/></Relationships>
</file>

<file path=ppt/slides/_rels/slide29.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oleObject" Target="../embeddings/oleObject141.bin"/><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4v"/><Relationship Id="rId1" Type="http://schemas.microsoft.com/office/2007/relationships/media" Target="../media/media4.m4v"/><Relationship Id="rId4" Type="http://schemas.openxmlformats.org/officeDocument/2006/relationships/image" Target="../media/image84.png"/></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45.bin"/><Relationship Id="rId13" Type="http://schemas.openxmlformats.org/officeDocument/2006/relationships/oleObject" Target="../embeddings/oleObject148.bin"/><Relationship Id="rId3" Type="http://schemas.openxmlformats.org/officeDocument/2006/relationships/image" Target="../media/image85.emf"/><Relationship Id="rId7" Type="http://schemas.openxmlformats.org/officeDocument/2006/relationships/image" Target="../media/image87.emf"/><Relationship Id="rId12" Type="http://schemas.openxmlformats.org/officeDocument/2006/relationships/image" Target="../media/image89.emf"/><Relationship Id="rId2" Type="http://schemas.openxmlformats.org/officeDocument/2006/relationships/oleObject" Target="../embeddings/oleObject142.bin"/><Relationship Id="rId1" Type="http://schemas.openxmlformats.org/officeDocument/2006/relationships/slideLayout" Target="../slideLayouts/slideLayout1.xml"/><Relationship Id="rId6" Type="http://schemas.openxmlformats.org/officeDocument/2006/relationships/oleObject" Target="../embeddings/oleObject144.bin"/><Relationship Id="rId11" Type="http://schemas.openxmlformats.org/officeDocument/2006/relationships/oleObject" Target="../embeddings/oleObject147.bin"/><Relationship Id="rId5" Type="http://schemas.openxmlformats.org/officeDocument/2006/relationships/image" Target="../media/image86.emf"/><Relationship Id="rId10" Type="http://schemas.openxmlformats.org/officeDocument/2006/relationships/image" Target="../media/image88.emf"/><Relationship Id="rId4" Type="http://schemas.openxmlformats.org/officeDocument/2006/relationships/oleObject" Target="../embeddings/oleObject143.bin"/><Relationship Id="rId9" Type="http://schemas.openxmlformats.org/officeDocument/2006/relationships/oleObject" Target="../embeddings/oleObject146.bin"/><Relationship Id="rId14" Type="http://schemas.openxmlformats.org/officeDocument/2006/relationships/image" Target="../media/image90.emf"/></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152.bin"/><Relationship Id="rId13" Type="http://schemas.openxmlformats.org/officeDocument/2006/relationships/oleObject" Target="../embeddings/oleObject155.bin"/><Relationship Id="rId18" Type="http://schemas.openxmlformats.org/officeDocument/2006/relationships/image" Target="../media/image94.emf"/><Relationship Id="rId3" Type="http://schemas.openxmlformats.org/officeDocument/2006/relationships/image" Target="../media/image85.emf"/><Relationship Id="rId21" Type="http://schemas.openxmlformats.org/officeDocument/2006/relationships/oleObject" Target="../embeddings/oleObject159.bin"/><Relationship Id="rId7" Type="http://schemas.openxmlformats.org/officeDocument/2006/relationships/image" Target="../media/image91.emf"/><Relationship Id="rId12" Type="http://schemas.openxmlformats.org/officeDocument/2006/relationships/oleObject" Target="../embeddings/oleObject154.bin"/><Relationship Id="rId17" Type="http://schemas.openxmlformats.org/officeDocument/2006/relationships/oleObject" Target="../embeddings/oleObject157.bin"/><Relationship Id="rId2" Type="http://schemas.openxmlformats.org/officeDocument/2006/relationships/oleObject" Target="../embeddings/oleObject149.bin"/><Relationship Id="rId16" Type="http://schemas.openxmlformats.org/officeDocument/2006/relationships/image" Target="../media/image93.emf"/><Relationship Id="rId20" Type="http://schemas.openxmlformats.org/officeDocument/2006/relationships/image" Target="../media/image95.emf"/><Relationship Id="rId1" Type="http://schemas.openxmlformats.org/officeDocument/2006/relationships/slideLayout" Target="../slideLayouts/slideLayout1.xml"/><Relationship Id="rId6" Type="http://schemas.openxmlformats.org/officeDocument/2006/relationships/oleObject" Target="../embeddings/oleObject151.bin"/><Relationship Id="rId11" Type="http://schemas.openxmlformats.org/officeDocument/2006/relationships/image" Target="../media/image87.emf"/><Relationship Id="rId5" Type="http://schemas.openxmlformats.org/officeDocument/2006/relationships/image" Target="../media/image86.emf"/><Relationship Id="rId15" Type="http://schemas.openxmlformats.org/officeDocument/2006/relationships/oleObject" Target="../embeddings/oleObject156.bin"/><Relationship Id="rId23" Type="http://schemas.openxmlformats.org/officeDocument/2006/relationships/oleObject" Target="../embeddings/oleObject160.bin"/><Relationship Id="rId10" Type="http://schemas.openxmlformats.org/officeDocument/2006/relationships/oleObject" Target="../embeddings/oleObject153.bin"/><Relationship Id="rId19" Type="http://schemas.openxmlformats.org/officeDocument/2006/relationships/oleObject" Target="../embeddings/oleObject158.bin"/><Relationship Id="rId4" Type="http://schemas.openxmlformats.org/officeDocument/2006/relationships/oleObject" Target="../embeddings/oleObject150.bin"/><Relationship Id="rId9" Type="http://schemas.openxmlformats.org/officeDocument/2006/relationships/image" Target="../media/image92.emf"/><Relationship Id="rId14" Type="http://schemas.openxmlformats.org/officeDocument/2006/relationships/image" Target="../media/image88.emf"/><Relationship Id="rId22" Type="http://schemas.openxmlformats.org/officeDocument/2006/relationships/image" Target="../media/image96.emf"/></Relationships>
</file>

<file path=ppt/slides/_rels/slide33.xml.rels><?xml version="1.0" encoding="UTF-8" standalone="yes"?>
<Relationships xmlns="http://schemas.openxmlformats.org/package/2006/relationships"><Relationship Id="rId13" Type="http://schemas.openxmlformats.org/officeDocument/2006/relationships/oleObject" Target="../embeddings/oleObject167.bin"/><Relationship Id="rId18" Type="http://schemas.openxmlformats.org/officeDocument/2006/relationships/image" Target="../media/image97.emf"/><Relationship Id="rId26" Type="http://schemas.openxmlformats.org/officeDocument/2006/relationships/image" Target="../media/image101.emf"/><Relationship Id="rId3" Type="http://schemas.openxmlformats.org/officeDocument/2006/relationships/image" Target="../media/image85.emf"/><Relationship Id="rId21" Type="http://schemas.openxmlformats.org/officeDocument/2006/relationships/oleObject" Target="../embeddings/oleObject173.bin"/><Relationship Id="rId7" Type="http://schemas.openxmlformats.org/officeDocument/2006/relationships/image" Target="../media/image92.emf"/><Relationship Id="rId12" Type="http://schemas.openxmlformats.org/officeDocument/2006/relationships/image" Target="../media/image88.emf"/><Relationship Id="rId17" Type="http://schemas.openxmlformats.org/officeDocument/2006/relationships/oleObject" Target="../embeddings/oleObject171.bin"/><Relationship Id="rId25" Type="http://schemas.openxmlformats.org/officeDocument/2006/relationships/oleObject" Target="../embeddings/oleObject175.bin"/><Relationship Id="rId33" Type="http://schemas.openxmlformats.org/officeDocument/2006/relationships/oleObject" Target="../embeddings/oleObject179.bin"/><Relationship Id="rId2" Type="http://schemas.openxmlformats.org/officeDocument/2006/relationships/oleObject" Target="../embeddings/oleObject161.bin"/><Relationship Id="rId16" Type="http://schemas.openxmlformats.org/officeDocument/2006/relationships/oleObject" Target="../embeddings/oleObject170.bin"/><Relationship Id="rId20" Type="http://schemas.openxmlformats.org/officeDocument/2006/relationships/image" Target="../media/image98.emf"/><Relationship Id="rId29" Type="http://schemas.openxmlformats.org/officeDocument/2006/relationships/oleObject" Target="../embeddings/oleObject177.bin"/><Relationship Id="rId1" Type="http://schemas.openxmlformats.org/officeDocument/2006/relationships/slideLayout" Target="../slideLayouts/slideLayout1.xml"/><Relationship Id="rId6" Type="http://schemas.openxmlformats.org/officeDocument/2006/relationships/oleObject" Target="../embeddings/oleObject163.bin"/><Relationship Id="rId11" Type="http://schemas.openxmlformats.org/officeDocument/2006/relationships/oleObject" Target="../embeddings/oleObject166.bin"/><Relationship Id="rId24" Type="http://schemas.openxmlformats.org/officeDocument/2006/relationships/image" Target="../media/image100.emf"/><Relationship Id="rId32" Type="http://schemas.openxmlformats.org/officeDocument/2006/relationships/image" Target="../media/image96.emf"/><Relationship Id="rId5" Type="http://schemas.openxmlformats.org/officeDocument/2006/relationships/image" Target="../media/image86.emf"/><Relationship Id="rId15" Type="http://schemas.openxmlformats.org/officeDocument/2006/relationships/oleObject" Target="../embeddings/oleObject169.bin"/><Relationship Id="rId23" Type="http://schemas.openxmlformats.org/officeDocument/2006/relationships/oleObject" Target="../embeddings/oleObject174.bin"/><Relationship Id="rId28" Type="http://schemas.openxmlformats.org/officeDocument/2006/relationships/image" Target="../media/image102.emf"/><Relationship Id="rId10" Type="http://schemas.openxmlformats.org/officeDocument/2006/relationships/oleObject" Target="../embeddings/oleObject165.bin"/><Relationship Id="rId19" Type="http://schemas.openxmlformats.org/officeDocument/2006/relationships/oleObject" Target="../embeddings/oleObject172.bin"/><Relationship Id="rId31" Type="http://schemas.openxmlformats.org/officeDocument/2006/relationships/oleObject" Target="../embeddings/oleObject178.bin"/><Relationship Id="rId4" Type="http://schemas.openxmlformats.org/officeDocument/2006/relationships/oleObject" Target="../embeddings/oleObject162.bin"/><Relationship Id="rId9" Type="http://schemas.openxmlformats.org/officeDocument/2006/relationships/image" Target="../media/image87.emf"/><Relationship Id="rId14" Type="http://schemas.openxmlformats.org/officeDocument/2006/relationships/oleObject" Target="../embeddings/oleObject168.bin"/><Relationship Id="rId22" Type="http://schemas.openxmlformats.org/officeDocument/2006/relationships/image" Target="../media/image99.emf"/><Relationship Id="rId27" Type="http://schemas.openxmlformats.org/officeDocument/2006/relationships/oleObject" Target="../embeddings/oleObject176.bin"/><Relationship Id="rId30" Type="http://schemas.openxmlformats.org/officeDocument/2006/relationships/image" Target="../media/image103.emf"/><Relationship Id="rId8" Type="http://schemas.openxmlformats.org/officeDocument/2006/relationships/oleObject" Target="../embeddings/oleObject164.bin"/></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83.bin"/><Relationship Id="rId3" Type="http://schemas.openxmlformats.org/officeDocument/2006/relationships/image" Target="../media/image85.emf"/><Relationship Id="rId7" Type="http://schemas.openxmlformats.org/officeDocument/2006/relationships/image" Target="../media/image104.emf"/><Relationship Id="rId12" Type="http://schemas.openxmlformats.org/officeDocument/2006/relationships/oleObject" Target="../embeddings/oleObject185.bin"/><Relationship Id="rId2" Type="http://schemas.openxmlformats.org/officeDocument/2006/relationships/oleObject" Target="../embeddings/oleObject180.bin"/><Relationship Id="rId1" Type="http://schemas.openxmlformats.org/officeDocument/2006/relationships/slideLayout" Target="../slideLayouts/slideLayout1.xml"/><Relationship Id="rId6" Type="http://schemas.openxmlformats.org/officeDocument/2006/relationships/oleObject" Target="../embeddings/oleObject182.bin"/><Relationship Id="rId11" Type="http://schemas.openxmlformats.org/officeDocument/2006/relationships/image" Target="../media/image106.emf"/><Relationship Id="rId5" Type="http://schemas.openxmlformats.org/officeDocument/2006/relationships/image" Target="../media/image86.emf"/><Relationship Id="rId10" Type="http://schemas.openxmlformats.org/officeDocument/2006/relationships/oleObject" Target="../embeddings/oleObject184.bin"/><Relationship Id="rId4" Type="http://schemas.openxmlformats.org/officeDocument/2006/relationships/oleObject" Target="../embeddings/oleObject181.bin"/><Relationship Id="rId9" Type="http://schemas.openxmlformats.org/officeDocument/2006/relationships/image" Target="../media/image105.emf"/></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07.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08.png"/></Relationships>
</file>

<file path=ppt/slides/_rels/slide37.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oleObject" Target="../embeddings/oleObject186.bin"/><Relationship Id="rId1" Type="http://schemas.openxmlformats.org/officeDocument/2006/relationships/slideLayout" Target="../slideLayouts/slideLayout1.xml"/><Relationship Id="rId5" Type="http://schemas.openxmlformats.org/officeDocument/2006/relationships/image" Target="../media/image110.emf"/><Relationship Id="rId4" Type="http://schemas.openxmlformats.org/officeDocument/2006/relationships/oleObject" Target="../embeddings/oleObject187.bin"/></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191.bin"/><Relationship Id="rId13" Type="http://schemas.openxmlformats.org/officeDocument/2006/relationships/oleObject" Target="../embeddings/oleObject194.bin"/><Relationship Id="rId3" Type="http://schemas.openxmlformats.org/officeDocument/2006/relationships/image" Target="../media/image111.emf"/><Relationship Id="rId7" Type="http://schemas.openxmlformats.org/officeDocument/2006/relationships/image" Target="../media/image113.emf"/><Relationship Id="rId12" Type="http://schemas.openxmlformats.org/officeDocument/2006/relationships/oleObject" Target="../embeddings/oleObject193.bin"/><Relationship Id="rId2" Type="http://schemas.openxmlformats.org/officeDocument/2006/relationships/oleObject" Target="../embeddings/oleObject188.bin"/><Relationship Id="rId1" Type="http://schemas.openxmlformats.org/officeDocument/2006/relationships/slideLayout" Target="../slideLayouts/slideLayout1.xml"/><Relationship Id="rId6" Type="http://schemas.openxmlformats.org/officeDocument/2006/relationships/oleObject" Target="../embeddings/oleObject190.bin"/><Relationship Id="rId11" Type="http://schemas.openxmlformats.org/officeDocument/2006/relationships/image" Target="../media/image115.emf"/><Relationship Id="rId5" Type="http://schemas.openxmlformats.org/officeDocument/2006/relationships/image" Target="../media/image112.emf"/><Relationship Id="rId10" Type="http://schemas.openxmlformats.org/officeDocument/2006/relationships/oleObject" Target="../embeddings/oleObject192.bin"/><Relationship Id="rId4" Type="http://schemas.openxmlformats.org/officeDocument/2006/relationships/oleObject" Target="../embeddings/oleObject189.bin"/><Relationship Id="rId9" Type="http://schemas.openxmlformats.org/officeDocument/2006/relationships/image" Target="../media/image114.emf"/><Relationship Id="rId14" Type="http://schemas.openxmlformats.org/officeDocument/2006/relationships/image" Target="../media/image116.emf"/></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198.bin"/><Relationship Id="rId13" Type="http://schemas.openxmlformats.org/officeDocument/2006/relationships/image" Target="../media/image120.emf"/><Relationship Id="rId18" Type="http://schemas.openxmlformats.org/officeDocument/2006/relationships/oleObject" Target="../embeddings/oleObject203.bin"/><Relationship Id="rId3" Type="http://schemas.openxmlformats.org/officeDocument/2006/relationships/image" Target="../media/image86.emf"/><Relationship Id="rId7" Type="http://schemas.openxmlformats.org/officeDocument/2006/relationships/image" Target="../media/image117.emf"/><Relationship Id="rId12" Type="http://schemas.openxmlformats.org/officeDocument/2006/relationships/oleObject" Target="../embeddings/oleObject200.bin"/><Relationship Id="rId17" Type="http://schemas.openxmlformats.org/officeDocument/2006/relationships/image" Target="../media/image122.emf"/><Relationship Id="rId2" Type="http://schemas.openxmlformats.org/officeDocument/2006/relationships/oleObject" Target="../embeddings/oleObject195.bin"/><Relationship Id="rId16" Type="http://schemas.openxmlformats.org/officeDocument/2006/relationships/oleObject" Target="../embeddings/oleObject202.bin"/><Relationship Id="rId1" Type="http://schemas.openxmlformats.org/officeDocument/2006/relationships/slideLayout" Target="../slideLayouts/slideLayout1.xml"/><Relationship Id="rId6" Type="http://schemas.openxmlformats.org/officeDocument/2006/relationships/oleObject" Target="../embeddings/oleObject197.bin"/><Relationship Id="rId11" Type="http://schemas.openxmlformats.org/officeDocument/2006/relationships/image" Target="../media/image119.emf"/><Relationship Id="rId5" Type="http://schemas.openxmlformats.org/officeDocument/2006/relationships/image" Target="../media/image88.emf"/><Relationship Id="rId15" Type="http://schemas.openxmlformats.org/officeDocument/2006/relationships/image" Target="../media/image121.emf"/><Relationship Id="rId10" Type="http://schemas.openxmlformats.org/officeDocument/2006/relationships/oleObject" Target="../embeddings/oleObject199.bin"/><Relationship Id="rId19" Type="http://schemas.openxmlformats.org/officeDocument/2006/relationships/image" Target="../media/image123.emf"/><Relationship Id="rId4" Type="http://schemas.openxmlformats.org/officeDocument/2006/relationships/oleObject" Target="../embeddings/oleObject196.bin"/><Relationship Id="rId9" Type="http://schemas.openxmlformats.org/officeDocument/2006/relationships/image" Target="../media/image118.emf"/><Relationship Id="rId14" Type="http://schemas.openxmlformats.org/officeDocument/2006/relationships/oleObject" Target="../embeddings/oleObject201.bin"/></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207.bin"/><Relationship Id="rId13" Type="http://schemas.openxmlformats.org/officeDocument/2006/relationships/image" Target="../media/image128.emf"/><Relationship Id="rId3" Type="http://schemas.openxmlformats.org/officeDocument/2006/relationships/image" Target="../media/image124.emf"/><Relationship Id="rId7" Type="http://schemas.openxmlformats.org/officeDocument/2006/relationships/image" Target="../media/image125.emf"/><Relationship Id="rId12" Type="http://schemas.openxmlformats.org/officeDocument/2006/relationships/oleObject" Target="../embeddings/oleObject209.bin"/><Relationship Id="rId2" Type="http://schemas.openxmlformats.org/officeDocument/2006/relationships/oleObject" Target="../embeddings/oleObject204.bin"/><Relationship Id="rId1" Type="http://schemas.openxmlformats.org/officeDocument/2006/relationships/slideLayout" Target="../slideLayouts/slideLayout1.xml"/><Relationship Id="rId6" Type="http://schemas.openxmlformats.org/officeDocument/2006/relationships/oleObject" Target="../embeddings/oleObject206.bin"/><Relationship Id="rId11" Type="http://schemas.openxmlformats.org/officeDocument/2006/relationships/image" Target="../media/image127.emf"/><Relationship Id="rId5" Type="http://schemas.openxmlformats.org/officeDocument/2006/relationships/image" Target="../media/image88.emf"/><Relationship Id="rId15" Type="http://schemas.openxmlformats.org/officeDocument/2006/relationships/image" Target="../media/image129.emf"/><Relationship Id="rId10" Type="http://schemas.openxmlformats.org/officeDocument/2006/relationships/oleObject" Target="../embeddings/oleObject208.bin"/><Relationship Id="rId4" Type="http://schemas.openxmlformats.org/officeDocument/2006/relationships/oleObject" Target="../embeddings/oleObject205.bin"/><Relationship Id="rId9" Type="http://schemas.openxmlformats.org/officeDocument/2006/relationships/image" Target="../media/image126.emf"/><Relationship Id="rId14" Type="http://schemas.openxmlformats.org/officeDocument/2006/relationships/oleObject" Target="../embeddings/oleObject210.bin"/></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214.bin"/><Relationship Id="rId13" Type="http://schemas.openxmlformats.org/officeDocument/2006/relationships/image" Target="../media/image135.emf"/><Relationship Id="rId3" Type="http://schemas.openxmlformats.org/officeDocument/2006/relationships/image" Target="../media/image130.emf"/><Relationship Id="rId7" Type="http://schemas.openxmlformats.org/officeDocument/2006/relationships/image" Target="../media/image132.emf"/><Relationship Id="rId12" Type="http://schemas.openxmlformats.org/officeDocument/2006/relationships/oleObject" Target="../embeddings/oleObject216.bin"/><Relationship Id="rId2" Type="http://schemas.openxmlformats.org/officeDocument/2006/relationships/oleObject" Target="../embeddings/oleObject211.bin"/><Relationship Id="rId1" Type="http://schemas.openxmlformats.org/officeDocument/2006/relationships/slideLayout" Target="../slideLayouts/slideLayout1.xml"/><Relationship Id="rId6" Type="http://schemas.openxmlformats.org/officeDocument/2006/relationships/oleObject" Target="../embeddings/oleObject213.bin"/><Relationship Id="rId11" Type="http://schemas.openxmlformats.org/officeDocument/2006/relationships/image" Target="../media/image134.emf"/><Relationship Id="rId5" Type="http://schemas.openxmlformats.org/officeDocument/2006/relationships/image" Target="../media/image131.emf"/><Relationship Id="rId10" Type="http://schemas.openxmlformats.org/officeDocument/2006/relationships/oleObject" Target="../embeddings/oleObject215.bin"/><Relationship Id="rId4" Type="http://schemas.openxmlformats.org/officeDocument/2006/relationships/oleObject" Target="../embeddings/oleObject212.bin"/><Relationship Id="rId9" Type="http://schemas.openxmlformats.org/officeDocument/2006/relationships/image" Target="../media/image133.emf"/></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220.bin"/><Relationship Id="rId13" Type="http://schemas.openxmlformats.org/officeDocument/2006/relationships/image" Target="../media/image141.emf"/><Relationship Id="rId3" Type="http://schemas.openxmlformats.org/officeDocument/2006/relationships/image" Target="../media/image136.emf"/><Relationship Id="rId7" Type="http://schemas.openxmlformats.org/officeDocument/2006/relationships/image" Target="../media/image138.emf"/><Relationship Id="rId12" Type="http://schemas.openxmlformats.org/officeDocument/2006/relationships/oleObject" Target="../embeddings/oleObject222.bin"/><Relationship Id="rId2" Type="http://schemas.openxmlformats.org/officeDocument/2006/relationships/oleObject" Target="../embeddings/oleObject217.bin"/><Relationship Id="rId1" Type="http://schemas.openxmlformats.org/officeDocument/2006/relationships/slideLayout" Target="../slideLayouts/slideLayout1.xml"/><Relationship Id="rId6" Type="http://schemas.openxmlformats.org/officeDocument/2006/relationships/oleObject" Target="../embeddings/oleObject219.bin"/><Relationship Id="rId11" Type="http://schemas.openxmlformats.org/officeDocument/2006/relationships/image" Target="../media/image140.emf"/><Relationship Id="rId5" Type="http://schemas.openxmlformats.org/officeDocument/2006/relationships/image" Target="../media/image137.emf"/><Relationship Id="rId10" Type="http://schemas.openxmlformats.org/officeDocument/2006/relationships/oleObject" Target="../embeddings/oleObject221.bin"/><Relationship Id="rId4" Type="http://schemas.openxmlformats.org/officeDocument/2006/relationships/oleObject" Target="../embeddings/oleObject218.bin"/><Relationship Id="rId9" Type="http://schemas.openxmlformats.org/officeDocument/2006/relationships/image" Target="../media/image139.emf"/><Relationship Id="rId14" Type="http://schemas.openxmlformats.org/officeDocument/2006/relationships/oleObject" Target="../embeddings/oleObject223.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227.bin"/><Relationship Id="rId13" Type="http://schemas.openxmlformats.org/officeDocument/2006/relationships/image" Target="../media/image141.emf"/><Relationship Id="rId3" Type="http://schemas.openxmlformats.org/officeDocument/2006/relationships/image" Target="../media/image142.emf"/><Relationship Id="rId7" Type="http://schemas.openxmlformats.org/officeDocument/2006/relationships/image" Target="../media/image139.emf"/><Relationship Id="rId12" Type="http://schemas.openxmlformats.org/officeDocument/2006/relationships/oleObject" Target="../embeddings/oleObject229.bin"/><Relationship Id="rId2" Type="http://schemas.openxmlformats.org/officeDocument/2006/relationships/oleObject" Target="../embeddings/oleObject224.bin"/><Relationship Id="rId1" Type="http://schemas.openxmlformats.org/officeDocument/2006/relationships/slideLayout" Target="../slideLayouts/slideLayout1.xml"/><Relationship Id="rId6" Type="http://schemas.openxmlformats.org/officeDocument/2006/relationships/oleObject" Target="../embeddings/oleObject226.bin"/><Relationship Id="rId11" Type="http://schemas.openxmlformats.org/officeDocument/2006/relationships/image" Target="../media/image144.emf"/><Relationship Id="rId5" Type="http://schemas.openxmlformats.org/officeDocument/2006/relationships/image" Target="../media/image143.emf"/><Relationship Id="rId10" Type="http://schemas.openxmlformats.org/officeDocument/2006/relationships/oleObject" Target="../embeddings/oleObject228.bin"/><Relationship Id="rId4" Type="http://schemas.openxmlformats.org/officeDocument/2006/relationships/oleObject" Target="../embeddings/oleObject225.bin"/><Relationship Id="rId9" Type="http://schemas.openxmlformats.org/officeDocument/2006/relationships/image" Target="../media/image140.emf"/><Relationship Id="rId14" Type="http://schemas.openxmlformats.org/officeDocument/2006/relationships/oleObject" Target="../embeddings/oleObject230.bin"/></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234.bin"/><Relationship Id="rId13" Type="http://schemas.openxmlformats.org/officeDocument/2006/relationships/image" Target="../media/image150.emf"/><Relationship Id="rId3" Type="http://schemas.openxmlformats.org/officeDocument/2006/relationships/image" Target="../media/image145.emf"/><Relationship Id="rId7" Type="http://schemas.openxmlformats.org/officeDocument/2006/relationships/image" Target="../media/image147.emf"/><Relationship Id="rId12" Type="http://schemas.openxmlformats.org/officeDocument/2006/relationships/oleObject" Target="../embeddings/oleObject236.bin"/><Relationship Id="rId2" Type="http://schemas.openxmlformats.org/officeDocument/2006/relationships/oleObject" Target="../embeddings/oleObject231.bin"/><Relationship Id="rId1" Type="http://schemas.openxmlformats.org/officeDocument/2006/relationships/slideLayout" Target="../slideLayouts/slideLayout1.xml"/><Relationship Id="rId6" Type="http://schemas.openxmlformats.org/officeDocument/2006/relationships/oleObject" Target="../embeddings/oleObject233.bin"/><Relationship Id="rId11" Type="http://schemas.openxmlformats.org/officeDocument/2006/relationships/image" Target="../media/image149.emf"/><Relationship Id="rId5" Type="http://schemas.openxmlformats.org/officeDocument/2006/relationships/image" Target="../media/image146.emf"/><Relationship Id="rId15" Type="http://schemas.openxmlformats.org/officeDocument/2006/relationships/image" Target="../media/image151.emf"/><Relationship Id="rId10" Type="http://schemas.openxmlformats.org/officeDocument/2006/relationships/oleObject" Target="../embeddings/oleObject235.bin"/><Relationship Id="rId4" Type="http://schemas.openxmlformats.org/officeDocument/2006/relationships/oleObject" Target="../embeddings/oleObject232.bin"/><Relationship Id="rId9" Type="http://schemas.openxmlformats.org/officeDocument/2006/relationships/image" Target="../media/image148.emf"/><Relationship Id="rId14" Type="http://schemas.openxmlformats.org/officeDocument/2006/relationships/oleObject" Target="../embeddings/oleObject237.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236.bin"/><Relationship Id="rId13" Type="http://schemas.openxmlformats.org/officeDocument/2006/relationships/image" Target="../media/image152.emf"/><Relationship Id="rId3" Type="http://schemas.openxmlformats.org/officeDocument/2006/relationships/image" Target="../media/image145.emf"/><Relationship Id="rId7" Type="http://schemas.openxmlformats.org/officeDocument/2006/relationships/image" Target="../media/image148.emf"/><Relationship Id="rId12" Type="http://schemas.openxmlformats.org/officeDocument/2006/relationships/oleObject" Target="../embeddings/oleObject238.bin"/><Relationship Id="rId2" Type="http://schemas.openxmlformats.org/officeDocument/2006/relationships/oleObject" Target="../embeddings/oleObject231.bin"/><Relationship Id="rId1" Type="http://schemas.openxmlformats.org/officeDocument/2006/relationships/slideLayout" Target="../slideLayouts/slideLayout1.xml"/><Relationship Id="rId6" Type="http://schemas.openxmlformats.org/officeDocument/2006/relationships/oleObject" Target="../embeddings/oleObject234.bin"/><Relationship Id="rId11" Type="http://schemas.openxmlformats.org/officeDocument/2006/relationships/image" Target="../media/image151.emf"/><Relationship Id="rId5" Type="http://schemas.openxmlformats.org/officeDocument/2006/relationships/image" Target="../media/image146.emf"/><Relationship Id="rId10" Type="http://schemas.openxmlformats.org/officeDocument/2006/relationships/oleObject" Target="../embeddings/oleObject237.bin"/><Relationship Id="rId4" Type="http://schemas.openxmlformats.org/officeDocument/2006/relationships/oleObject" Target="../embeddings/oleObject232.bin"/><Relationship Id="rId9" Type="http://schemas.openxmlformats.org/officeDocument/2006/relationships/image" Target="../media/image150.emf"/></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153.png"/></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242.bin"/><Relationship Id="rId13" Type="http://schemas.openxmlformats.org/officeDocument/2006/relationships/image" Target="../media/image157.emf"/><Relationship Id="rId3" Type="http://schemas.openxmlformats.org/officeDocument/2006/relationships/image" Target="../media/image154.emf"/><Relationship Id="rId7" Type="http://schemas.openxmlformats.org/officeDocument/2006/relationships/image" Target="../media/image156.emf"/><Relationship Id="rId12" Type="http://schemas.openxmlformats.org/officeDocument/2006/relationships/oleObject" Target="../embeddings/oleObject244.bin"/><Relationship Id="rId17" Type="http://schemas.openxmlformats.org/officeDocument/2006/relationships/image" Target="../media/image159.emf"/><Relationship Id="rId2" Type="http://schemas.openxmlformats.org/officeDocument/2006/relationships/oleObject" Target="../embeddings/oleObject239.bin"/><Relationship Id="rId16" Type="http://schemas.openxmlformats.org/officeDocument/2006/relationships/oleObject" Target="../embeddings/oleObject246.bin"/><Relationship Id="rId1" Type="http://schemas.openxmlformats.org/officeDocument/2006/relationships/slideLayout" Target="../slideLayouts/slideLayout1.xml"/><Relationship Id="rId6" Type="http://schemas.openxmlformats.org/officeDocument/2006/relationships/oleObject" Target="../embeddings/oleObject241.bin"/><Relationship Id="rId11" Type="http://schemas.openxmlformats.org/officeDocument/2006/relationships/image" Target="../media/image151.emf"/><Relationship Id="rId5" Type="http://schemas.openxmlformats.org/officeDocument/2006/relationships/image" Target="../media/image155.emf"/><Relationship Id="rId15" Type="http://schemas.openxmlformats.org/officeDocument/2006/relationships/image" Target="../media/image158.emf"/><Relationship Id="rId10" Type="http://schemas.openxmlformats.org/officeDocument/2006/relationships/oleObject" Target="../embeddings/oleObject243.bin"/><Relationship Id="rId4" Type="http://schemas.openxmlformats.org/officeDocument/2006/relationships/oleObject" Target="../embeddings/oleObject240.bin"/><Relationship Id="rId9" Type="http://schemas.openxmlformats.org/officeDocument/2006/relationships/image" Target="../media/image150.emf"/><Relationship Id="rId14" Type="http://schemas.openxmlformats.org/officeDocument/2006/relationships/oleObject" Target="../embeddings/oleObject245.bin"/></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160.png"/></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250.bin"/><Relationship Id="rId13" Type="http://schemas.openxmlformats.org/officeDocument/2006/relationships/image" Target="../media/image166.emf"/><Relationship Id="rId3" Type="http://schemas.openxmlformats.org/officeDocument/2006/relationships/image" Target="../media/image161.emf"/><Relationship Id="rId7" Type="http://schemas.openxmlformats.org/officeDocument/2006/relationships/image" Target="../media/image163.emf"/><Relationship Id="rId12" Type="http://schemas.openxmlformats.org/officeDocument/2006/relationships/oleObject" Target="../embeddings/oleObject252.bin"/><Relationship Id="rId2" Type="http://schemas.openxmlformats.org/officeDocument/2006/relationships/oleObject" Target="../embeddings/oleObject247.bin"/><Relationship Id="rId1" Type="http://schemas.openxmlformats.org/officeDocument/2006/relationships/slideLayout" Target="../slideLayouts/slideLayout1.xml"/><Relationship Id="rId6" Type="http://schemas.openxmlformats.org/officeDocument/2006/relationships/oleObject" Target="../embeddings/oleObject249.bin"/><Relationship Id="rId11" Type="http://schemas.openxmlformats.org/officeDocument/2006/relationships/image" Target="../media/image165.emf"/><Relationship Id="rId5" Type="http://schemas.openxmlformats.org/officeDocument/2006/relationships/image" Target="../media/image162.emf"/><Relationship Id="rId10" Type="http://schemas.openxmlformats.org/officeDocument/2006/relationships/oleObject" Target="../embeddings/oleObject251.bin"/><Relationship Id="rId4" Type="http://schemas.openxmlformats.org/officeDocument/2006/relationships/oleObject" Target="../embeddings/oleObject248.bin"/><Relationship Id="rId9" Type="http://schemas.openxmlformats.org/officeDocument/2006/relationships/image" Target="../media/image164.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160.png"/></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256.bin"/><Relationship Id="rId13" Type="http://schemas.openxmlformats.org/officeDocument/2006/relationships/image" Target="../media/image171.emf"/><Relationship Id="rId3" Type="http://schemas.openxmlformats.org/officeDocument/2006/relationships/image" Target="../media/image167.emf"/><Relationship Id="rId7" Type="http://schemas.openxmlformats.org/officeDocument/2006/relationships/image" Target="../media/image168.emf"/><Relationship Id="rId12" Type="http://schemas.openxmlformats.org/officeDocument/2006/relationships/oleObject" Target="../embeddings/oleObject258.bin"/><Relationship Id="rId17" Type="http://schemas.openxmlformats.org/officeDocument/2006/relationships/image" Target="../media/image173.emf"/><Relationship Id="rId2" Type="http://schemas.openxmlformats.org/officeDocument/2006/relationships/oleObject" Target="../embeddings/oleObject253.bin"/><Relationship Id="rId16" Type="http://schemas.openxmlformats.org/officeDocument/2006/relationships/oleObject" Target="../embeddings/oleObject260.bin"/><Relationship Id="rId1" Type="http://schemas.openxmlformats.org/officeDocument/2006/relationships/slideLayout" Target="../slideLayouts/slideLayout1.xml"/><Relationship Id="rId6" Type="http://schemas.openxmlformats.org/officeDocument/2006/relationships/oleObject" Target="../embeddings/oleObject255.bin"/><Relationship Id="rId11" Type="http://schemas.openxmlformats.org/officeDocument/2006/relationships/image" Target="../media/image170.emf"/><Relationship Id="rId5" Type="http://schemas.openxmlformats.org/officeDocument/2006/relationships/image" Target="../media/image162.emf"/><Relationship Id="rId15" Type="http://schemas.openxmlformats.org/officeDocument/2006/relationships/image" Target="../media/image172.emf"/><Relationship Id="rId10" Type="http://schemas.openxmlformats.org/officeDocument/2006/relationships/oleObject" Target="../embeddings/oleObject257.bin"/><Relationship Id="rId4" Type="http://schemas.openxmlformats.org/officeDocument/2006/relationships/oleObject" Target="../embeddings/oleObject254.bin"/><Relationship Id="rId9" Type="http://schemas.openxmlformats.org/officeDocument/2006/relationships/image" Target="../media/image169.emf"/><Relationship Id="rId14" Type="http://schemas.openxmlformats.org/officeDocument/2006/relationships/oleObject" Target="../embeddings/oleObject259.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264.bin"/><Relationship Id="rId13" Type="http://schemas.openxmlformats.org/officeDocument/2006/relationships/image" Target="../media/image172.emf"/><Relationship Id="rId18" Type="http://schemas.openxmlformats.org/officeDocument/2006/relationships/image" Target="../media/image178.emf"/><Relationship Id="rId3" Type="http://schemas.openxmlformats.org/officeDocument/2006/relationships/image" Target="../media/image174.emf"/><Relationship Id="rId21" Type="http://schemas.openxmlformats.org/officeDocument/2006/relationships/oleObject" Target="../embeddings/oleObject271.bin"/><Relationship Id="rId7" Type="http://schemas.openxmlformats.org/officeDocument/2006/relationships/image" Target="../media/image175.emf"/><Relationship Id="rId12" Type="http://schemas.openxmlformats.org/officeDocument/2006/relationships/oleObject" Target="../embeddings/oleObject266.bin"/><Relationship Id="rId17" Type="http://schemas.openxmlformats.org/officeDocument/2006/relationships/oleObject" Target="../embeddings/oleObject269.bin"/><Relationship Id="rId2" Type="http://schemas.openxmlformats.org/officeDocument/2006/relationships/oleObject" Target="../embeddings/oleObject261.bin"/><Relationship Id="rId16" Type="http://schemas.openxmlformats.org/officeDocument/2006/relationships/image" Target="../media/image177.emf"/><Relationship Id="rId20" Type="http://schemas.openxmlformats.org/officeDocument/2006/relationships/image" Target="../media/image179.emf"/><Relationship Id="rId1" Type="http://schemas.openxmlformats.org/officeDocument/2006/relationships/slideLayout" Target="../slideLayouts/slideLayout1.xml"/><Relationship Id="rId6" Type="http://schemas.openxmlformats.org/officeDocument/2006/relationships/oleObject" Target="../embeddings/oleObject263.bin"/><Relationship Id="rId11" Type="http://schemas.openxmlformats.org/officeDocument/2006/relationships/image" Target="../media/image176.emf"/><Relationship Id="rId5" Type="http://schemas.openxmlformats.org/officeDocument/2006/relationships/image" Target="../media/image162.emf"/><Relationship Id="rId15" Type="http://schemas.openxmlformats.org/officeDocument/2006/relationships/oleObject" Target="../embeddings/oleObject268.bin"/><Relationship Id="rId10" Type="http://schemas.openxmlformats.org/officeDocument/2006/relationships/oleObject" Target="../embeddings/oleObject265.bin"/><Relationship Id="rId19" Type="http://schemas.openxmlformats.org/officeDocument/2006/relationships/oleObject" Target="../embeddings/oleObject270.bin"/><Relationship Id="rId4" Type="http://schemas.openxmlformats.org/officeDocument/2006/relationships/oleObject" Target="../embeddings/oleObject262.bin"/><Relationship Id="rId9" Type="http://schemas.openxmlformats.org/officeDocument/2006/relationships/image" Target="../media/image169.emf"/><Relationship Id="rId14" Type="http://schemas.openxmlformats.org/officeDocument/2006/relationships/oleObject" Target="../embeddings/oleObject267.bin"/><Relationship Id="rId22" Type="http://schemas.openxmlformats.org/officeDocument/2006/relationships/image" Target="../media/image180.emf"/></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275.bin"/><Relationship Id="rId13" Type="http://schemas.openxmlformats.org/officeDocument/2006/relationships/image" Target="../media/image181.emf"/><Relationship Id="rId18" Type="http://schemas.openxmlformats.org/officeDocument/2006/relationships/oleObject" Target="../embeddings/oleObject280.bin"/><Relationship Id="rId3" Type="http://schemas.openxmlformats.org/officeDocument/2006/relationships/image" Target="../media/image167.emf"/><Relationship Id="rId21" Type="http://schemas.openxmlformats.org/officeDocument/2006/relationships/image" Target="../media/image185.emf"/><Relationship Id="rId7" Type="http://schemas.openxmlformats.org/officeDocument/2006/relationships/image" Target="../media/image169.emf"/><Relationship Id="rId12" Type="http://schemas.openxmlformats.org/officeDocument/2006/relationships/oleObject" Target="../embeddings/oleObject277.bin"/><Relationship Id="rId17" Type="http://schemas.openxmlformats.org/officeDocument/2006/relationships/image" Target="../media/image183.emf"/><Relationship Id="rId2" Type="http://schemas.openxmlformats.org/officeDocument/2006/relationships/oleObject" Target="../embeddings/oleObject272.bin"/><Relationship Id="rId16" Type="http://schemas.openxmlformats.org/officeDocument/2006/relationships/oleObject" Target="../embeddings/oleObject279.bin"/><Relationship Id="rId20" Type="http://schemas.openxmlformats.org/officeDocument/2006/relationships/oleObject" Target="../embeddings/oleObject281.bin"/><Relationship Id="rId1" Type="http://schemas.openxmlformats.org/officeDocument/2006/relationships/slideLayout" Target="../slideLayouts/slideLayout1.xml"/><Relationship Id="rId6" Type="http://schemas.openxmlformats.org/officeDocument/2006/relationships/oleObject" Target="../embeddings/oleObject274.bin"/><Relationship Id="rId11" Type="http://schemas.openxmlformats.org/officeDocument/2006/relationships/image" Target="../media/image172.emf"/><Relationship Id="rId5" Type="http://schemas.openxmlformats.org/officeDocument/2006/relationships/image" Target="../media/image162.emf"/><Relationship Id="rId15" Type="http://schemas.openxmlformats.org/officeDocument/2006/relationships/image" Target="../media/image182.emf"/><Relationship Id="rId10" Type="http://schemas.openxmlformats.org/officeDocument/2006/relationships/oleObject" Target="../embeddings/oleObject276.bin"/><Relationship Id="rId19" Type="http://schemas.openxmlformats.org/officeDocument/2006/relationships/image" Target="../media/image184.emf"/><Relationship Id="rId4" Type="http://schemas.openxmlformats.org/officeDocument/2006/relationships/oleObject" Target="../embeddings/oleObject273.bin"/><Relationship Id="rId9" Type="http://schemas.openxmlformats.org/officeDocument/2006/relationships/image" Target="../media/image170.emf"/><Relationship Id="rId14" Type="http://schemas.openxmlformats.org/officeDocument/2006/relationships/oleObject" Target="../embeddings/oleObject278.bin"/><Relationship Id="rId22" Type="http://schemas.openxmlformats.org/officeDocument/2006/relationships/oleObject" Target="../embeddings/oleObject282.bin"/></Relationships>
</file>

<file path=ppt/slides/_rels/slide56.xml.rels><?xml version="1.0" encoding="UTF-8" standalone="yes"?>
<Relationships xmlns="http://schemas.openxmlformats.org/package/2006/relationships"><Relationship Id="rId3" Type="http://schemas.openxmlformats.org/officeDocument/2006/relationships/image" Target="../media/image186.emf"/><Relationship Id="rId7" Type="http://schemas.openxmlformats.org/officeDocument/2006/relationships/image" Target="../media/image188.emf"/><Relationship Id="rId2" Type="http://schemas.openxmlformats.org/officeDocument/2006/relationships/oleObject" Target="../embeddings/oleObject283.bin"/><Relationship Id="rId1" Type="http://schemas.openxmlformats.org/officeDocument/2006/relationships/slideLayout" Target="../slideLayouts/slideLayout1.xml"/><Relationship Id="rId6" Type="http://schemas.openxmlformats.org/officeDocument/2006/relationships/oleObject" Target="../embeddings/oleObject285.bin"/><Relationship Id="rId5" Type="http://schemas.openxmlformats.org/officeDocument/2006/relationships/image" Target="../media/image187.emf"/><Relationship Id="rId4" Type="http://schemas.openxmlformats.org/officeDocument/2006/relationships/oleObject" Target="../embeddings/oleObject284.bin"/></Relationships>
</file>

<file path=ppt/slides/_rels/slide57.xml.rels><?xml version="1.0" encoding="UTF-8" standalone="yes"?>
<Relationships xmlns="http://schemas.openxmlformats.org/package/2006/relationships"><Relationship Id="rId3" Type="http://schemas.openxmlformats.org/officeDocument/2006/relationships/image" Target="../media/image189.emf"/><Relationship Id="rId2" Type="http://schemas.openxmlformats.org/officeDocument/2006/relationships/oleObject" Target="../embeddings/oleObject286.bin"/><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1631001"/>
            <a:ext cx="7078342" cy="523220"/>
          </a:xfrm>
          <a:prstGeom prst="rect">
            <a:avLst/>
          </a:prstGeom>
          <a:noFill/>
        </p:spPr>
        <p:txBody>
          <a:bodyPr wrap="square" rtlCol="0">
            <a:spAutoFit/>
          </a:bodyPr>
          <a:lstStyle/>
          <a:p>
            <a:r>
              <a:rPr lang="en-US" sz="2800" dirty="0">
                <a:solidFill>
                  <a:srgbClr val="FF0000"/>
                </a:solidFill>
                <a:latin typeface="Apple Chancery"/>
                <a:cs typeface="Apple Chancery"/>
              </a:rPr>
              <a:t>Position</a:t>
            </a:r>
            <a:endParaRPr lang="en-US" sz="2400" dirty="0">
              <a:latin typeface="Apple Chancery"/>
              <a:cs typeface="Apple Chancery"/>
            </a:endParaRPr>
          </a:p>
        </p:txBody>
      </p:sp>
      <p:sp>
        <p:nvSpPr>
          <p:cNvPr id="6" name="TextBox 5"/>
          <p:cNvSpPr txBox="1"/>
          <p:nvPr/>
        </p:nvSpPr>
        <p:spPr>
          <a:xfrm>
            <a:off x="4483101" y="2328131"/>
            <a:ext cx="4660899" cy="707886"/>
          </a:xfrm>
          <a:prstGeom prst="rect">
            <a:avLst/>
          </a:prstGeom>
          <a:noFill/>
        </p:spPr>
        <p:txBody>
          <a:bodyPr wrap="square" rtlCol="0">
            <a:spAutoFit/>
          </a:bodyPr>
          <a:lstStyle/>
          <a:p>
            <a:r>
              <a:rPr lang="en-US" sz="2000" dirty="0">
                <a:latin typeface="Times New Roman"/>
                <a:cs typeface="Times New Roman"/>
              </a:rPr>
              <a:t>(a position “x” or “y” denotes a coordinate, relative to a coordinate axis)</a:t>
            </a:r>
          </a:p>
        </p:txBody>
      </p:sp>
      <p:sp>
        <p:nvSpPr>
          <p:cNvPr id="8" name="TextBox 7"/>
          <p:cNvSpPr txBox="1"/>
          <p:nvPr/>
        </p:nvSpPr>
        <p:spPr>
          <a:xfrm>
            <a:off x="0" y="119701"/>
            <a:ext cx="9144000" cy="1323439"/>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4:  </a:t>
            </a:r>
          </a:p>
          <a:p>
            <a:pPr algn="ctr"/>
            <a:r>
              <a:rPr lang="en-US" sz="4000" dirty="0">
                <a:solidFill>
                  <a:srgbClr val="0000FF"/>
                </a:solidFill>
                <a:latin typeface="Apple Chancery"/>
                <a:cs typeface="Apple Chancery"/>
              </a:rPr>
              <a:t>S</a:t>
            </a:r>
            <a:r>
              <a:rPr lang="en-US" sz="3200" dirty="0">
                <a:solidFill>
                  <a:srgbClr val="0000FF"/>
                </a:solidFill>
                <a:latin typeface="Apple Chancery"/>
                <a:cs typeface="Apple Chancery"/>
              </a:rPr>
              <a:t>ome </a:t>
            </a:r>
            <a:r>
              <a:rPr lang="en-US" sz="4000" dirty="0">
                <a:solidFill>
                  <a:srgbClr val="0000FF"/>
                </a:solidFill>
                <a:latin typeface="Apple Chancery"/>
                <a:cs typeface="Apple Chancery"/>
              </a:rPr>
              <a:t>D</a:t>
            </a:r>
            <a:r>
              <a:rPr lang="en-US" sz="3200" dirty="0">
                <a:solidFill>
                  <a:srgbClr val="0000FF"/>
                </a:solidFill>
                <a:latin typeface="Apple Chancery"/>
                <a:cs typeface="Apple Chancery"/>
              </a:rPr>
              <a:t>efinitions and </a:t>
            </a:r>
            <a:r>
              <a:rPr lang="en-US" sz="4000" dirty="0">
                <a:solidFill>
                  <a:srgbClr val="0000FF"/>
                </a:solidFill>
                <a:latin typeface="Apple Chancery"/>
                <a:cs typeface="Apple Chancery"/>
              </a:rPr>
              <a:t>2-d</a:t>
            </a:r>
            <a:r>
              <a:rPr lang="en-US" sz="3200" dirty="0">
                <a:solidFill>
                  <a:srgbClr val="0000FF"/>
                </a:solidFill>
                <a:latin typeface="Apple Chancery"/>
                <a:cs typeface="Apple Chancery"/>
              </a:rPr>
              <a:t> </a:t>
            </a:r>
            <a:r>
              <a:rPr lang="en-US" sz="4000" dirty="0">
                <a:solidFill>
                  <a:srgbClr val="0000FF"/>
                </a:solidFill>
                <a:latin typeface="Apple Chancery"/>
                <a:cs typeface="Apple Chancery"/>
              </a:rPr>
              <a:t>K</a:t>
            </a:r>
            <a:r>
              <a:rPr lang="en-US" sz="3200" dirty="0">
                <a:solidFill>
                  <a:srgbClr val="0000FF"/>
                </a:solidFill>
                <a:latin typeface="Apple Chancery"/>
                <a:cs typeface="Apple Chancery"/>
              </a:rPr>
              <a:t>inematics</a:t>
            </a:r>
            <a:endParaRPr lang="en-US" sz="2800" dirty="0">
              <a:solidFill>
                <a:srgbClr val="0000FF"/>
              </a:solidFill>
              <a:latin typeface="Apple Chancery"/>
              <a:cs typeface="Apple Chancery"/>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3845671503"/>
              </p:ext>
            </p:extLst>
          </p:nvPr>
        </p:nvGraphicFramePr>
        <p:xfrm>
          <a:off x="1332360" y="4688131"/>
          <a:ext cx="2006553" cy="404569"/>
        </p:xfrm>
        <a:graphic>
          <a:graphicData uri="http://schemas.openxmlformats.org/presentationml/2006/ole">
            <mc:AlternateContent xmlns:mc="http://schemas.openxmlformats.org/markup-compatibility/2006">
              <mc:Choice xmlns:v="urn:schemas-microsoft-com:vml" Requires="v">
                <p:oleObj name="Equation" r:id="rId2" imgW="1257300" imgH="254000" progId="Equation.DSMT4">
                  <p:embed/>
                </p:oleObj>
              </mc:Choice>
              <mc:Fallback>
                <p:oleObj name="Equation" r:id="rId2" imgW="1257300" imgH="254000" progId="Equation.DSMT4">
                  <p:embed/>
                  <p:pic>
                    <p:nvPicPr>
                      <p:cNvPr id="0" name=""/>
                      <p:cNvPicPr/>
                      <p:nvPr/>
                    </p:nvPicPr>
                    <p:blipFill>
                      <a:blip r:embed="rId3"/>
                      <a:stretch>
                        <a:fillRect/>
                      </a:stretch>
                    </p:blipFill>
                    <p:spPr>
                      <a:xfrm>
                        <a:off x="1332360" y="4688131"/>
                        <a:ext cx="2006553" cy="404569"/>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grpSp>
        <p:nvGrpSpPr>
          <p:cNvPr id="45" name="Group 44"/>
          <p:cNvGrpSpPr/>
          <p:nvPr/>
        </p:nvGrpSpPr>
        <p:grpSpPr>
          <a:xfrm>
            <a:off x="2147205" y="1930445"/>
            <a:ext cx="1856892" cy="1545621"/>
            <a:chOff x="5057775" y="3262313"/>
            <a:chExt cx="2471738" cy="2057400"/>
          </a:xfrm>
        </p:grpSpPr>
        <p:graphicFrame>
          <p:nvGraphicFramePr>
            <p:cNvPr id="7" name="Object 6"/>
            <p:cNvGraphicFramePr>
              <a:graphicFrameLocks noChangeAspect="1"/>
            </p:cNvGraphicFramePr>
            <p:nvPr>
              <p:extLst>
                <p:ext uri="{D42A27DB-BD31-4B8C-83A1-F6EECF244321}">
                  <p14:modId xmlns:p14="http://schemas.microsoft.com/office/powerpoint/2010/main" val="3359627265"/>
                </p:ext>
              </p:extLst>
            </p:nvPr>
          </p:nvGraphicFramePr>
          <p:xfrm>
            <a:off x="5057775" y="4941888"/>
            <a:ext cx="1233488" cy="377825"/>
          </p:xfrm>
          <a:graphic>
            <a:graphicData uri="http://schemas.openxmlformats.org/presentationml/2006/ole">
              <mc:AlternateContent xmlns:mc="http://schemas.openxmlformats.org/markup-compatibility/2006">
                <mc:Choice xmlns:v="urn:schemas-microsoft-com:vml" Requires="v">
                  <p:oleObj name="Equation" r:id="rId4" imgW="660400" imgH="203200" progId="Equation.DSMT4">
                    <p:embed/>
                  </p:oleObj>
                </mc:Choice>
                <mc:Fallback>
                  <p:oleObj name="Equation" r:id="rId4" imgW="660400" imgH="203200" progId="Equation.DSMT4">
                    <p:embed/>
                    <p:pic>
                      <p:nvPicPr>
                        <p:cNvPr id="0" name=""/>
                        <p:cNvPicPr/>
                        <p:nvPr/>
                      </p:nvPicPr>
                      <p:blipFill>
                        <a:blip r:embed="rId5"/>
                        <a:stretch>
                          <a:fillRect/>
                        </a:stretch>
                      </p:blipFill>
                      <p:spPr>
                        <a:xfrm>
                          <a:off x="5057775" y="4941888"/>
                          <a:ext cx="1233488" cy="377825"/>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238722002"/>
                </p:ext>
              </p:extLst>
            </p:nvPr>
          </p:nvGraphicFramePr>
          <p:xfrm>
            <a:off x="6415088" y="3613150"/>
            <a:ext cx="1114425" cy="377825"/>
          </p:xfrm>
          <a:graphic>
            <a:graphicData uri="http://schemas.openxmlformats.org/presentationml/2006/ole">
              <mc:AlternateContent xmlns:mc="http://schemas.openxmlformats.org/markup-compatibility/2006">
                <mc:Choice xmlns:v="urn:schemas-microsoft-com:vml" Requires="v">
                  <p:oleObj name="Equation" r:id="rId6" imgW="596900" imgH="203200" progId="Equation.DSMT4">
                    <p:embed/>
                  </p:oleObj>
                </mc:Choice>
                <mc:Fallback>
                  <p:oleObj name="Equation" r:id="rId6" imgW="596900" imgH="203200" progId="Equation.DSMT4">
                    <p:embed/>
                    <p:pic>
                      <p:nvPicPr>
                        <p:cNvPr id="0" name=""/>
                        <p:cNvPicPr/>
                        <p:nvPr/>
                      </p:nvPicPr>
                      <p:blipFill>
                        <a:blip r:embed="rId7"/>
                        <a:stretch>
                          <a:fillRect/>
                        </a:stretch>
                      </p:blipFill>
                      <p:spPr>
                        <a:xfrm>
                          <a:off x="6415088" y="3613150"/>
                          <a:ext cx="1114425" cy="377825"/>
                        </a:xfrm>
                        <a:prstGeom prst="rect">
                          <a:avLst/>
                        </a:prstGeom>
                      </p:spPr>
                    </p:pic>
                  </p:oleObj>
                </mc:Fallback>
              </mc:AlternateContent>
            </a:graphicData>
          </a:graphic>
        </p:graphicFrame>
        <p:cxnSp>
          <p:nvCxnSpPr>
            <p:cNvPr id="18" name="Straight Connector 17"/>
            <p:cNvCxnSpPr/>
            <p:nvPr/>
          </p:nvCxnSpPr>
          <p:spPr>
            <a:xfrm>
              <a:off x="6328442" y="3314700"/>
              <a:ext cx="0" cy="18034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5308600" y="4875100"/>
              <a:ext cx="19558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extLst>
                <p:ext uri="{D42A27DB-BD31-4B8C-83A1-F6EECF244321}">
                  <p14:modId xmlns:p14="http://schemas.microsoft.com/office/powerpoint/2010/main" val="1839151455"/>
                </p:ext>
              </p:extLst>
            </p:nvPr>
          </p:nvGraphicFramePr>
          <p:xfrm>
            <a:off x="5712365" y="4782912"/>
            <a:ext cx="166688" cy="212725"/>
          </p:xfrm>
          <a:graphic>
            <a:graphicData uri="http://schemas.openxmlformats.org/presentationml/2006/ole">
              <mc:AlternateContent xmlns:mc="http://schemas.openxmlformats.org/markup-compatibility/2006">
                <mc:Choice xmlns:v="urn:schemas-microsoft-com:vml" Requires="v">
                  <p:oleObj name="Equation" r:id="rId8" imgW="88900" imgH="114300" progId="Equation.DSMT4">
                    <p:embed/>
                  </p:oleObj>
                </mc:Choice>
                <mc:Fallback>
                  <p:oleObj name="Equation" r:id="rId8" imgW="88900" imgH="114300" progId="Equation.DSMT4">
                    <p:embed/>
                    <p:pic>
                      <p:nvPicPr>
                        <p:cNvPr id="0" name=""/>
                        <p:cNvPicPr/>
                        <p:nvPr/>
                      </p:nvPicPr>
                      <p:blipFill>
                        <a:blip r:embed="rId9"/>
                        <a:stretch>
                          <a:fillRect/>
                        </a:stretch>
                      </p:blipFill>
                      <p:spPr>
                        <a:xfrm>
                          <a:off x="5712365" y="4782912"/>
                          <a:ext cx="166688" cy="212725"/>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2688491580"/>
                </p:ext>
              </p:extLst>
            </p:nvPr>
          </p:nvGraphicFramePr>
          <p:xfrm>
            <a:off x="6245098" y="3710782"/>
            <a:ext cx="166688" cy="212725"/>
          </p:xfrm>
          <a:graphic>
            <a:graphicData uri="http://schemas.openxmlformats.org/presentationml/2006/ole">
              <mc:AlternateContent xmlns:mc="http://schemas.openxmlformats.org/markup-compatibility/2006">
                <mc:Choice xmlns:v="urn:schemas-microsoft-com:vml" Requires="v">
                  <p:oleObj name="Equation" r:id="rId10" imgW="88900" imgH="114300" progId="Equation.DSMT4">
                    <p:embed/>
                  </p:oleObj>
                </mc:Choice>
                <mc:Fallback>
                  <p:oleObj name="Equation" r:id="rId10" imgW="88900" imgH="114300" progId="Equation.DSMT4">
                    <p:embed/>
                    <p:pic>
                      <p:nvPicPr>
                        <p:cNvPr id="0" name=""/>
                        <p:cNvPicPr/>
                        <p:nvPr/>
                      </p:nvPicPr>
                      <p:blipFill>
                        <a:blip r:embed="rId9"/>
                        <a:stretch>
                          <a:fillRect/>
                        </a:stretch>
                      </p:blipFill>
                      <p:spPr>
                        <a:xfrm>
                          <a:off x="6245098" y="3710782"/>
                          <a:ext cx="166688" cy="212725"/>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595587430"/>
                </p:ext>
              </p:extLst>
            </p:nvPr>
          </p:nvGraphicFramePr>
          <p:xfrm>
            <a:off x="6093582" y="3262313"/>
            <a:ext cx="177710" cy="230187"/>
          </p:xfrm>
          <a:graphic>
            <a:graphicData uri="http://schemas.openxmlformats.org/presentationml/2006/ole">
              <mc:AlternateContent xmlns:mc="http://schemas.openxmlformats.org/markup-compatibility/2006">
                <mc:Choice xmlns:v="urn:schemas-microsoft-com:vml" Requires="v">
                  <p:oleObj name="Equation" r:id="rId11" imgW="127000" imgH="165100" progId="Equation.DSMT4">
                    <p:embed/>
                  </p:oleObj>
                </mc:Choice>
                <mc:Fallback>
                  <p:oleObj name="Equation" r:id="rId11" imgW="127000" imgH="165100" progId="Equation.DSMT4">
                    <p:embed/>
                    <p:pic>
                      <p:nvPicPr>
                        <p:cNvPr id="0" name=""/>
                        <p:cNvPicPr/>
                        <p:nvPr/>
                      </p:nvPicPr>
                      <p:blipFill>
                        <a:blip r:embed="rId12"/>
                        <a:stretch>
                          <a:fillRect/>
                        </a:stretch>
                      </p:blipFill>
                      <p:spPr>
                        <a:xfrm>
                          <a:off x="6093582" y="3262313"/>
                          <a:ext cx="177710" cy="230187"/>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977815923"/>
                </p:ext>
              </p:extLst>
            </p:nvPr>
          </p:nvGraphicFramePr>
          <p:xfrm>
            <a:off x="7086600" y="4900613"/>
            <a:ext cx="177800" cy="177800"/>
          </p:xfrm>
          <a:graphic>
            <a:graphicData uri="http://schemas.openxmlformats.org/presentationml/2006/ole">
              <mc:AlternateContent xmlns:mc="http://schemas.openxmlformats.org/markup-compatibility/2006">
                <mc:Choice xmlns:v="urn:schemas-microsoft-com:vml" Requires="v">
                  <p:oleObj name="Equation" r:id="rId13" imgW="127000" imgH="127000" progId="Equation.DSMT4">
                    <p:embed/>
                  </p:oleObj>
                </mc:Choice>
                <mc:Fallback>
                  <p:oleObj name="Equation" r:id="rId13" imgW="127000" imgH="127000" progId="Equation.DSMT4">
                    <p:embed/>
                    <p:pic>
                      <p:nvPicPr>
                        <p:cNvPr id="0" name=""/>
                        <p:cNvPicPr/>
                        <p:nvPr/>
                      </p:nvPicPr>
                      <p:blipFill>
                        <a:blip r:embed="rId14"/>
                        <a:stretch>
                          <a:fillRect/>
                        </a:stretch>
                      </p:blipFill>
                      <p:spPr>
                        <a:xfrm>
                          <a:off x="7086600" y="4900613"/>
                          <a:ext cx="177800" cy="177800"/>
                        </a:xfrm>
                        <a:prstGeom prst="rect">
                          <a:avLst/>
                        </a:prstGeom>
                      </p:spPr>
                    </p:pic>
                  </p:oleObj>
                </mc:Fallback>
              </mc:AlternateContent>
            </a:graphicData>
          </a:graphic>
        </p:graphicFrame>
      </p:grpSp>
      <p:grpSp>
        <p:nvGrpSpPr>
          <p:cNvPr id="11" name="Group 10">
            <a:extLst>
              <a:ext uri="{FF2B5EF4-FFF2-40B4-BE49-F238E27FC236}">
                <a16:creationId xmlns:a16="http://schemas.microsoft.com/office/drawing/2014/main" id="{FE174DF0-0913-36AA-8112-22CAC48B3BF6}"/>
              </a:ext>
            </a:extLst>
          </p:cNvPr>
          <p:cNvGrpSpPr/>
          <p:nvPr/>
        </p:nvGrpSpPr>
        <p:grpSpPr>
          <a:xfrm>
            <a:off x="241300" y="3650301"/>
            <a:ext cx="2522889" cy="2880674"/>
            <a:chOff x="241300" y="3650301"/>
            <a:chExt cx="2522889" cy="2880674"/>
          </a:xfrm>
        </p:grpSpPr>
        <p:sp>
          <p:nvSpPr>
            <p:cNvPr id="46" name="TextBox 45"/>
            <p:cNvSpPr txBox="1"/>
            <p:nvPr/>
          </p:nvSpPr>
          <p:spPr>
            <a:xfrm>
              <a:off x="274958" y="3650301"/>
              <a:ext cx="2489231" cy="523220"/>
            </a:xfrm>
            <a:prstGeom prst="rect">
              <a:avLst/>
            </a:prstGeom>
            <a:noFill/>
          </p:spPr>
          <p:txBody>
            <a:bodyPr wrap="square" rtlCol="0">
              <a:spAutoFit/>
            </a:bodyPr>
            <a:lstStyle/>
            <a:p>
              <a:r>
                <a:rPr lang="en-US" sz="2800" dirty="0">
                  <a:solidFill>
                    <a:srgbClr val="FF0000"/>
                  </a:solidFill>
                  <a:latin typeface="Apple Chancery"/>
                  <a:cs typeface="Apple Chancery"/>
                </a:rPr>
                <a:t>Position Vector</a:t>
              </a:r>
              <a:endParaRPr lang="en-US" sz="2400" dirty="0">
                <a:latin typeface="Apple Chancery"/>
                <a:cs typeface="Apple Chancery"/>
              </a:endParaRPr>
            </a:p>
          </p:txBody>
        </p:sp>
        <p:grpSp>
          <p:nvGrpSpPr>
            <p:cNvPr id="9" name="Group 8">
              <a:extLst>
                <a:ext uri="{FF2B5EF4-FFF2-40B4-BE49-F238E27FC236}">
                  <a16:creationId xmlns:a16="http://schemas.microsoft.com/office/drawing/2014/main" id="{65B63E6B-EF3F-EFE9-E133-E0A1769A2968}"/>
                </a:ext>
              </a:extLst>
            </p:cNvPr>
            <p:cNvGrpSpPr/>
            <p:nvPr/>
          </p:nvGrpSpPr>
          <p:grpSpPr>
            <a:xfrm>
              <a:off x="241300" y="4355712"/>
              <a:ext cx="2251122" cy="2175263"/>
              <a:chOff x="241300" y="4355712"/>
              <a:chExt cx="2251122" cy="2175263"/>
            </a:xfrm>
          </p:grpSpPr>
          <p:cxnSp>
            <p:nvCxnSpPr>
              <p:cNvPr id="50" name="Straight Connector 49"/>
              <p:cNvCxnSpPr/>
              <p:nvPr/>
            </p:nvCxnSpPr>
            <p:spPr>
              <a:xfrm>
                <a:off x="475063" y="4465841"/>
                <a:ext cx="0" cy="200101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369307" y="6317243"/>
                <a:ext cx="2066194"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54" name="Object 53"/>
              <p:cNvGraphicFramePr>
                <a:graphicFrameLocks noChangeAspect="1"/>
              </p:cNvGraphicFramePr>
              <p:nvPr>
                <p:extLst>
                  <p:ext uri="{D42A27DB-BD31-4B8C-83A1-F6EECF244321}">
                    <p14:modId xmlns:p14="http://schemas.microsoft.com/office/powerpoint/2010/main" val="1563359939"/>
                  </p:ext>
                </p:extLst>
              </p:nvPr>
            </p:nvGraphicFramePr>
            <p:xfrm>
              <a:off x="241300" y="4355712"/>
              <a:ext cx="167163" cy="216525"/>
            </p:xfrm>
            <a:graphic>
              <a:graphicData uri="http://schemas.openxmlformats.org/presentationml/2006/ole">
                <mc:AlternateContent xmlns:mc="http://schemas.openxmlformats.org/markup-compatibility/2006">
                  <mc:Choice xmlns:v="urn:schemas-microsoft-com:vml" Requires="v">
                    <p:oleObj name="Equation" r:id="rId15" imgW="127000" imgH="165100" progId="Equation.DSMT4">
                      <p:embed/>
                    </p:oleObj>
                  </mc:Choice>
                  <mc:Fallback>
                    <p:oleObj name="Equation" r:id="rId15" imgW="127000" imgH="165100" progId="Equation.DSMT4">
                      <p:embed/>
                      <p:pic>
                        <p:nvPicPr>
                          <p:cNvPr id="0" name=""/>
                          <p:cNvPicPr/>
                          <p:nvPr/>
                        </p:nvPicPr>
                        <p:blipFill>
                          <a:blip r:embed="rId12"/>
                          <a:stretch>
                            <a:fillRect/>
                          </a:stretch>
                        </p:blipFill>
                        <p:spPr>
                          <a:xfrm>
                            <a:off x="241300" y="4355712"/>
                            <a:ext cx="167163" cy="216525"/>
                          </a:xfrm>
                          <a:prstGeom prst="rect">
                            <a:avLst/>
                          </a:prstGeom>
                        </p:spPr>
                      </p:pic>
                    </p:oleObj>
                  </mc:Fallback>
                </mc:AlternateContent>
              </a:graphicData>
            </a:graphic>
          </p:graphicFrame>
          <p:graphicFrame>
            <p:nvGraphicFramePr>
              <p:cNvPr id="55" name="Object 54"/>
              <p:cNvGraphicFramePr>
                <a:graphicFrameLocks noChangeAspect="1"/>
              </p:cNvGraphicFramePr>
              <p:nvPr>
                <p:extLst>
                  <p:ext uri="{D42A27DB-BD31-4B8C-83A1-F6EECF244321}">
                    <p14:modId xmlns:p14="http://schemas.microsoft.com/office/powerpoint/2010/main" val="3831229132"/>
                  </p:ext>
                </p:extLst>
              </p:nvPr>
            </p:nvGraphicFramePr>
            <p:xfrm>
              <a:off x="2321774" y="6360327"/>
              <a:ext cx="170648" cy="170648"/>
            </p:xfrm>
            <a:graphic>
              <a:graphicData uri="http://schemas.openxmlformats.org/presentationml/2006/ole">
                <mc:AlternateContent xmlns:mc="http://schemas.openxmlformats.org/markup-compatibility/2006">
                  <mc:Choice xmlns:v="urn:schemas-microsoft-com:vml" Requires="v">
                    <p:oleObj name="Equation" r:id="rId16" imgW="127000" imgH="127000" progId="Equation.DSMT4">
                      <p:embed/>
                    </p:oleObj>
                  </mc:Choice>
                  <mc:Fallback>
                    <p:oleObj name="Equation" r:id="rId16" imgW="127000" imgH="127000" progId="Equation.DSMT4">
                      <p:embed/>
                      <p:pic>
                        <p:nvPicPr>
                          <p:cNvPr id="0" name=""/>
                          <p:cNvPicPr/>
                          <p:nvPr/>
                        </p:nvPicPr>
                        <p:blipFill>
                          <a:blip r:embed="rId14"/>
                          <a:stretch>
                            <a:fillRect/>
                          </a:stretch>
                        </p:blipFill>
                        <p:spPr>
                          <a:xfrm>
                            <a:off x="2321774" y="6360327"/>
                            <a:ext cx="170648" cy="170648"/>
                          </a:xfrm>
                          <a:prstGeom prst="rect">
                            <a:avLst/>
                          </a:prstGeom>
                        </p:spPr>
                      </p:pic>
                    </p:oleObj>
                  </mc:Fallback>
                </mc:AlternateContent>
              </a:graphicData>
            </a:graphic>
          </p:graphicFrame>
          <p:cxnSp>
            <p:nvCxnSpPr>
              <p:cNvPr id="59" name="Straight Arrow Connector 58"/>
              <p:cNvCxnSpPr/>
              <p:nvPr/>
            </p:nvCxnSpPr>
            <p:spPr>
              <a:xfrm flipV="1">
                <a:off x="475063" y="5295900"/>
                <a:ext cx="744137" cy="102134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 name="Group 2">
            <a:extLst>
              <a:ext uri="{FF2B5EF4-FFF2-40B4-BE49-F238E27FC236}">
                <a16:creationId xmlns:a16="http://schemas.microsoft.com/office/drawing/2014/main" id="{9C565C33-700F-E83B-66C6-C2FC4A3C588A}"/>
              </a:ext>
            </a:extLst>
          </p:cNvPr>
          <p:cNvGrpSpPr/>
          <p:nvPr/>
        </p:nvGrpSpPr>
        <p:grpSpPr>
          <a:xfrm>
            <a:off x="1516589" y="4963601"/>
            <a:ext cx="1557273" cy="671808"/>
            <a:chOff x="1516589" y="4963601"/>
            <a:chExt cx="1557273" cy="671808"/>
          </a:xfrm>
        </p:grpSpPr>
        <p:graphicFrame>
          <p:nvGraphicFramePr>
            <p:cNvPr id="10" name="Object 9"/>
            <p:cNvGraphicFramePr>
              <a:graphicFrameLocks noChangeAspect="1"/>
            </p:cNvGraphicFramePr>
            <p:nvPr>
              <p:extLst>
                <p:ext uri="{D42A27DB-BD31-4B8C-83A1-F6EECF244321}">
                  <p14:modId xmlns:p14="http://schemas.microsoft.com/office/powerpoint/2010/main" val="2187320577"/>
                </p:ext>
              </p:extLst>
            </p:nvPr>
          </p:nvGraphicFramePr>
          <p:xfrm>
            <a:off x="1516589" y="5245404"/>
            <a:ext cx="1557273" cy="390005"/>
          </p:xfrm>
          <a:graphic>
            <a:graphicData uri="http://schemas.openxmlformats.org/presentationml/2006/ole">
              <mc:AlternateContent xmlns:mc="http://schemas.openxmlformats.org/markup-compatibility/2006">
                <mc:Choice xmlns:v="urn:schemas-microsoft-com:vml" Requires="v">
                  <p:oleObj name="Equation" r:id="rId17" imgW="965200" imgH="241300" progId="Equation.DSMT4">
                    <p:embed/>
                  </p:oleObj>
                </mc:Choice>
                <mc:Fallback>
                  <p:oleObj name="Equation" r:id="rId17" imgW="965200" imgH="241300" progId="Equation.DSMT4">
                    <p:embed/>
                    <p:pic>
                      <p:nvPicPr>
                        <p:cNvPr id="0" name=""/>
                        <p:cNvPicPr/>
                        <p:nvPr/>
                      </p:nvPicPr>
                      <p:blipFill>
                        <a:blip r:embed="rId18"/>
                        <a:stretch>
                          <a:fillRect/>
                        </a:stretch>
                      </p:blipFill>
                      <p:spPr>
                        <a:xfrm>
                          <a:off x="1516589" y="5245404"/>
                          <a:ext cx="1557273" cy="390005"/>
                        </a:xfrm>
                        <a:prstGeom prst="rect">
                          <a:avLst/>
                        </a:prstGeom>
                      </p:spPr>
                    </p:pic>
                  </p:oleObj>
                </mc:Fallback>
              </mc:AlternateContent>
            </a:graphicData>
          </a:graphic>
        </p:graphicFrame>
        <p:sp>
          <p:nvSpPr>
            <p:cNvPr id="60" name="TextBox 59"/>
            <p:cNvSpPr txBox="1"/>
            <p:nvPr/>
          </p:nvSpPr>
          <p:spPr>
            <a:xfrm>
              <a:off x="2147205" y="4963601"/>
              <a:ext cx="431799" cy="369332"/>
            </a:xfrm>
            <a:prstGeom prst="rect">
              <a:avLst/>
            </a:prstGeom>
            <a:noFill/>
          </p:spPr>
          <p:txBody>
            <a:bodyPr wrap="square" rtlCol="0">
              <a:spAutoFit/>
            </a:bodyPr>
            <a:lstStyle/>
            <a:p>
              <a:r>
                <a:rPr lang="en-US" dirty="0">
                  <a:latin typeface="Times New Roman"/>
                  <a:cs typeface="Times New Roman"/>
                </a:rPr>
                <a:t>or</a:t>
              </a:r>
            </a:p>
          </p:txBody>
        </p:sp>
      </p:grpSp>
      <p:sp>
        <p:nvSpPr>
          <p:cNvPr id="61" name="TextBox 60"/>
          <p:cNvSpPr txBox="1"/>
          <p:nvPr/>
        </p:nvSpPr>
        <p:spPr>
          <a:xfrm>
            <a:off x="3804931" y="4891331"/>
            <a:ext cx="5059669" cy="707886"/>
          </a:xfrm>
          <a:prstGeom prst="rect">
            <a:avLst/>
          </a:prstGeom>
          <a:noFill/>
        </p:spPr>
        <p:txBody>
          <a:bodyPr wrap="square" rtlCol="0">
            <a:spAutoFit/>
          </a:bodyPr>
          <a:lstStyle/>
          <a:p>
            <a:r>
              <a:rPr lang="en-US" sz="2000" dirty="0">
                <a:latin typeface="Times New Roman"/>
                <a:cs typeface="Times New Roman"/>
              </a:rPr>
              <a:t>(position vectors can be written either in polar or unit vector notation)</a:t>
            </a:r>
          </a:p>
        </p:txBody>
      </p:sp>
      <p:sp>
        <p:nvSpPr>
          <p:cNvPr id="62" name="TextBox 61"/>
          <p:cNvSpPr txBox="1"/>
          <p:nvPr/>
        </p:nvSpPr>
        <p:spPr>
          <a:xfrm>
            <a:off x="3999313" y="5744789"/>
            <a:ext cx="5059669" cy="707886"/>
          </a:xfrm>
          <a:prstGeom prst="rect">
            <a:avLst/>
          </a:prstGeom>
          <a:noFill/>
        </p:spPr>
        <p:txBody>
          <a:bodyPr wrap="square" rtlCol="0">
            <a:spAutoFit/>
          </a:bodyPr>
          <a:lstStyle/>
          <a:p>
            <a:r>
              <a:rPr lang="en-US" sz="2000" dirty="0">
                <a:latin typeface="Times New Roman"/>
                <a:cs typeface="Times New Roman"/>
              </a:rPr>
              <a:t>(note that the </a:t>
            </a:r>
            <a:r>
              <a:rPr lang="en-US" sz="2000" dirty="0">
                <a:solidFill>
                  <a:srgbClr val="FF0000"/>
                </a:solidFill>
                <a:latin typeface="Times New Roman"/>
                <a:cs typeface="Times New Roman"/>
              </a:rPr>
              <a:t>SIGN</a:t>
            </a:r>
            <a:r>
              <a:rPr lang="en-US" sz="2000" dirty="0">
                <a:latin typeface="Times New Roman"/>
                <a:cs typeface="Times New Roman"/>
              </a:rPr>
              <a:t> of the position vectors tells you which </a:t>
            </a:r>
            <a:r>
              <a:rPr lang="en-US" sz="2000" i="1" dirty="0">
                <a:solidFill>
                  <a:srgbClr val="0000FF"/>
                </a:solidFill>
                <a:latin typeface="Times New Roman"/>
                <a:cs typeface="Times New Roman"/>
              </a:rPr>
              <a:t>side of the origin the point is on</a:t>
            </a:r>
            <a:r>
              <a:rPr lang="en-US" sz="2000" dirty="0">
                <a:latin typeface="Times New Roman"/>
                <a:cs typeface="Times New Roman"/>
              </a:rPr>
              <a:t>)</a:t>
            </a:r>
          </a:p>
        </p:txBody>
      </p:sp>
      <p:grpSp>
        <p:nvGrpSpPr>
          <p:cNvPr id="2" name="Group 1">
            <a:extLst>
              <a:ext uri="{FF2B5EF4-FFF2-40B4-BE49-F238E27FC236}">
                <a16:creationId xmlns:a16="http://schemas.microsoft.com/office/drawing/2014/main" id="{A0597FD4-5301-6950-01F9-3D962463919C}"/>
              </a:ext>
            </a:extLst>
          </p:cNvPr>
          <p:cNvGrpSpPr/>
          <p:nvPr/>
        </p:nvGrpSpPr>
        <p:grpSpPr>
          <a:xfrm>
            <a:off x="3581401" y="3804121"/>
            <a:ext cx="5448299" cy="1015663"/>
            <a:chOff x="3581401" y="3804121"/>
            <a:chExt cx="5448299" cy="1015663"/>
          </a:xfrm>
        </p:grpSpPr>
        <p:sp>
          <p:nvSpPr>
            <p:cNvPr id="40" name="TextBox 39"/>
            <p:cNvSpPr txBox="1"/>
            <p:nvPr/>
          </p:nvSpPr>
          <p:spPr>
            <a:xfrm>
              <a:off x="3581401" y="3804121"/>
              <a:ext cx="5448299" cy="1015663"/>
            </a:xfrm>
            <a:prstGeom prst="rect">
              <a:avLst/>
            </a:prstGeom>
            <a:noFill/>
          </p:spPr>
          <p:txBody>
            <a:bodyPr wrap="square" rtlCol="0">
              <a:spAutoFit/>
            </a:bodyPr>
            <a:lstStyle/>
            <a:p>
              <a:r>
                <a:rPr lang="en-US" sz="2000" dirty="0">
                  <a:latin typeface="Times New Roman"/>
                  <a:cs typeface="Times New Roman"/>
                </a:rPr>
                <a:t>(a position vector, often denoted as   , is a vector that denotes a point in space relative to some defined point, often the origin of a coordinate axis)</a:t>
              </a:r>
            </a:p>
          </p:txBody>
        </p:sp>
        <p:graphicFrame>
          <p:nvGraphicFramePr>
            <p:cNvPr id="65" name="Object 64"/>
            <p:cNvGraphicFramePr>
              <a:graphicFrameLocks noChangeAspect="1"/>
            </p:cNvGraphicFramePr>
            <p:nvPr>
              <p:extLst>
                <p:ext uri="{D42A27DB-BD31-4B8C-83A1-F6EECF244321}">
                  <p14:modId xmlns:p14="http://schemas.microsoft.com/office/powerpoint/2010/main" val="2700857397"/>
                </p:ext>
              </p:extLst>
            </p:nvPr>
          </p:nvGraphicFramePr>
          <p:xfrm>
            <a:off x="7271310" y="3866666"/>
            <a:ext cx="182562" cy="263525"/>
          </p:xfrm>
          <a:graphic>
            <a:graphicData uri="http://schemas.openxmlformats.org/presentationml/2006/ole">
              <mc:AlternateContent xmlns:mc="http://schemas.openxmlformats.org/markup-compatibility/2006">
                <mc:Choice xmlns:v="urn:schemas-microsoft-com:vml" Requires="v">
                  <p:oleObj name="Equation" r:id="rId19" imgW="114300" imgH="165100" progId="Equation.DSMT4">
                    <p:embed/>
                  </p:oleObj>
                </mc:Choice>
                <mc:Fallback>
                  <p:oleObj name="Equation" r:id="rId19" imgW="114300" imgH="165100" progId="Equation.DSMT4">
                    <p:embed/>
                    <p:pic>
                      <p:nvPicPr>
                        <p:cNvPr id="0" name=""/>
                        <p:cNvPicPr/>
                        <p:nvPr/>
                      </p:nvPicPr>
                      <p:blipFill>
                        <a:blip r:embed="rId20"/>
                        <a:stretch>
                          <a:fillRect/>
                        </a:stretch>
                      </p:blipFill>
                      <p:spPr>
                        <a:xfrm>
                          <a:off x="7271310" y="3866666"/>
                          <a:ext cx="182562" cy="263525"/>
                        </a:xfrm>
                        <a:prstGeom prst="rect">
                          <a:avLst/>
                        </a:prstGeom>
                      </p:spPr>
                    </p:pic>
                  </p:oleObj>
                </mc:Fallback>
              </mc:AlternateContent>
            </a:graphicData>
          </a:graphic>
        </p:graphicFrame>
      </p:grpSp>
    </p:spTree>
    <p:extLst>
      <p:ext uri="{BB962C8B-B14F-4D97-AF65-F5344CB8AC3E}">
        <p14:creationId xmlns:p14="http://schemas.microsoft.com/office/powerpoint/2010/main" val="194457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1" grpId="0"/>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4605" y="537307"/>
            <a:ext cx="7078342" cy="523220"/>
          </a:xfrm>
          <a:prstGeom prst="rect">
            <a:avLst/>
          </a:prstGeom>
          <a:noFill/>
        </p:spPr>
        <p:txBody>
          <a:bodyPr wrap="square" rtlCol="0">
            <a:spAutoFit/>
          </a:bodyPr>
          <a:lstStyle/>
          <a:p>
            <a:r>
              <a:rPr lang="en-US" sz="2800" dirty="0">
                <a:solidFill>
                  <a:srgbClr val="FF0000"/>
                </a:solidFill>
                <a:latin typeface="Apple Chancery"/>
                <a:cs typeface="Apple Chancery"/>
              </a:rPr>
              <a:t>Note:</a:t>
            </a:r>
            <a:endParaRPr lang="en-US" sz="2400" dirty="0">
              <a:latin typeface="Apple Chancery"/>
              <a:cs typeface="Apple Chancery"/>
            </a:endParaRPr>
          </a:p>
        </p:txBody>
      </p:sp>
      <p:sp>
        <p:nvSpPr>
          <p:cNvPr id="6" name="TextBox 5"/>
          <p:cNvSpPr txBox="1"/>
          <p:nvPr/>
        </p:nvSpPr>
        <p:spPr>
          <a:xfrm>
            <a:off x="739237" y="1172192"/>
            <a:ext cx="6949774" cy="1015663"/>
          </a:xfrm>
          <a:prstGeom prst="rect">
            <a:avLst/>
          </a:prstGeom>
          <a:noFill/>
        </p:spPr>
        <p:txBody>
          <a:bodyPr wrap="square" rtlCol="0">
            <a:spAutoFit/>
          </a:bodyPr>
          <a:lstStyle/>
          <a:p>
            <a:r>
              <a:rPr lang="en-US" sz="2000" dirty="0">
                <a:latin typeface="Times New Roman"/>
                <a:cs typeface="Times New Roman"/>
              </a:rPr>
              <a:t>A </a:t>
            </a:r>
            <a:r>
              <a:rPr lang="en-US" sz="2000" dirty="0">
                <a:solidFill>
                  <a:srgbClr val="FF0000"/>
                </a:solidFill>
                <a:latin typeface="Times New Roman"/>
                <a:cs typeface="Times New Roman"/>
              </a:rPr>
              <a:t>radial unit vector </a:t>
            </a:r>
            <a:r>
              <a:rPr lang="en-US" sz="2000" dirty="0">
                <a:latin typeface="Times New Roman"/>
                <a:cs typeface="Times New Roman"/>
              </a:rPr>
              <a:t>has a magnitude of </a:t>
            </a:r>
            <a:r>
              <a:rPr lang="en-US" sz="2000" dirty="0">
                <a:solidFill>
                  <a:srgbClr val="FF0000"/>
                </a:solidFill>
                <a:latin typeface="Times New Roman"/>
                <a:cs typeface="Times New Roman"/>
              </a:rPr>
              <a:t>1</a:t>
            </a:r>
            <a:r>
              <a:rPr lang="en-US" sz="2000" dirty="0">
                <a:latin typeface="Times New Roman"/>
                <a:cs typeface="Times New Roman"/>
              </a:rPr>
              <a:t> and is directed </a:t>
            </a:r>
            <a:r>
              <a:rPr lang="en-US" sz="2000" dirty="0">
                <a:solidFill>
                  <a:srgbClr val="FF0000"/>
                </a:solidFill>
                <a:latin typeface="Times New Roman"/>
                <a:cs typeface="Times New Roman"/>
              </a:rPr>
              <a:t>radially outward from the origin</a:t>
            </a:r>
            <a:r>
              <a:rPr lang="en-US" sz="2000" dirty="0">
                <a:latin typeface="Times New Roman"/>
                <a:cs typeface="Times New Roman"/>
              </a:rPr>
              <a:t>.  An example of its usefulness is shown on the next slide.</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cxnSp>
        <p:nvCxnSpPr>
          <p:cNvPr id="50" name="Straight Connector 49"/>
          <p:cNvCxnSpPr>
            <a:cxnSpLocks/>
          </p:cNvCxnSpPr>
          <p:nvPr/>
        </p:nvCxnSpPr>
        <p:spPr>
          <a:xfrm>
            <a:off x="1383499" y="2611495"/>
            <a:ext cx="0" cy="1497191"/>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a:cxnSpLocks/>
          </p:cNvCxnSpPr>
          <p:nvPr/>
        </p:nvCxnSpPr>
        <p:spPr>
          <a:xfrm flipH="1">
            <a:off x="702862" y="3378511"/>
            <a:ext cx="1453742"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2878016" y="3540351"/>
            <a:ext cx="5448299" cy="1631216"/>
          </a:xfrm>
          <a:prstGeom prst="rect">
            <a:avLst/>
          </a:prstGeom>
          <a:noFill/>
        </p:spPr>
        <p:txBody>
          <a:bodyPr wrap="square" rtlCol="0">
            <a:spAutoFit/>
          </a:bodyPr>
          <a:lstStyle/>
          <a:p>
            <a:r>
              <a:rPr lang="en-US" sz="2000" dirty="0">
                <a:latin typeface="Times New Roman"/>
                <a:cs typeface="Times New Roman"/>
              </a:rPr>
              <a:t>Note that ” r “ is sometimes used to denote a general vector (   ,whether in unit vector or polar notation).  This can be confusing because a radial unit vector also uses an “r,” except it includes a hat over it (   ).</a:t>
            </a:r>
          </a:p>
        </p:txBody>
      </p:sp>
      <p:cxnSp>
        <p:nvCxnSpPr>
          <p:cNvPr id="25" name="Straight Arrow Connector 24">
            <a:extLst>
              <a:ext uri="{FF2B5EF4-FFF2-40B4-BE49-F238E27FC236}">
                <a16:creationId xmlns:a16="http://schemas.microsoft.com/office/drawing/2014/main" id="{F59F4E32-CF34-A4B1-9D70-1DEDCFB55A1F}"/>
              </a:ext>
            </a:extLst>
          </p:cNvPr>
          <p:cNvCxnSpPr>
            <a:cxnSpLocks/>
          </p:cNvCxnSpPr>
          <p:nvPr/>
        </p:nvCxnSpPr>
        <p:spPr>
          <a:xfrm flipH="1" flipV="1">
            <a:off x="1031052" y="3085630"/>
            <a:ext cx="346150" cy="280474"/>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375B0433-F44A-FDEE-ED87-51E5EB73EEC2}"/>
              </a:ext>
            </a:extLst>
          </p:cNvPr>
          <p:cNvCxnSpPr>
            <a:cxnSpLocks/>
          </p:cNvCxnSpPr>
          <p:nvPr/>
        </p:nvCxnSpPr>
        <p:spPr>
          <a:xfrm flipV="1">
            <a:off x="1390415" y="2935111"/>
            <a:ext cx="216370" cy="447926"/>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F5B49EDD-8194-8282-6AE2-4F4E8FAC45D2}"/>
                  </a:ext>
                </a:extLst>
              </p:cNvPr>
              <p:cNvSpPr txBox="1"/>
              <p:nvPr/>
            </p:nvSpPr>
            <p:spPr>
              <a:xfrm>
                <a:off x="1057393" y="3401718"/>
                <a:ext cx="356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cs typeface="Times New Roman" panose="02020603050405020304" pitchFamily="18" charset="0"/>
                            </a:rPr>
                          </m:ctrlPr>
                        </m:accPr>
                        <m:e>
                          <m:r>
                            <a:rPr lang="en-US" b="0" i="1" smtClean="0">
                              <a:latin typeface="Cambria Math" panose="02040503050406030204" pitchFamily="18" charset="0"/>
                              <a:cs typeface="Times New Roman" panose="02020603050405020304" pitchFamily="18" charset="0"/>
                            </a:rPr>
                            <m:t>𝑟</m:t>
                          </m:r>
                        </m:e>
                      </m:acc>
                    </m:oMath>
                  </m:oMathPara>
                </a14:m>
                <a:endParaRPr lang="en-US" dirty="0">
                  <a:latin typeface="Symbol" pitchFamily="2" charset="2"/>
                  <a:cs typeface="Times New Roman" panose="02020603050405020304" pitchFamily="18" charset="0"/>
                </a:endParaRPr>
              </a:p>
            </p:txBody>
          </p:sp>
        </mc:Choice>
        <mc:Fallback xmlns="">
          <p:sp>
            <p:nvSpPr>
              <p:cNvPr id="33" name="TextBox 32">
                <a:extLst>
                  <a:ext uri="{FF2B5EF4-FFF2-40B4-BE49-F238E27FC236}">
                    <a16:creationId xmlns:a16="http://schemas.microsoft.com/office/drawing/2014/main" id="{F5B49EDD-8194-8282-6AE2-4F4E8FAC45D2}"/>
                  </a:ext>
                </a:extLst>
              </p:cNvPr>
              <p:cNvSpPr txBox="1">
                <a:spLocks noRot="1" noChangeAspect="1" noMove="1" noResize="1" noEditPoints="1" noAdjustHandles="1" noChangeArrowheads="1" noChangeShapeType="1" noTextEdit="1"/>
              </p:cNvSpPr>
              <p:nvPr/>
            </p:nvSpPr>
            <p:spPr>
              <a:xfrm>
                <a:off x="1057393" y="3401718"/>
                <a:ext cx="356443" cy="369332"/>
              </a:xfrm>
              <a:prstGeom prst="rect">
                <a:avLst/>
              </a:prstGeom>
              <a:blipFill>
                <a:blip r:embed="rId2"/>
                <a:stretch>
                  <a:fillRect/>
                </a:stretch>
              </a:blipFill>
            </p:spPr>
            <p:txBody>
              <a:bodyPr/>
              <a:lstStyle/>
              <a:p>
                <a:r>
                  <a:rPr lang="en-US">
                    <a:noFill/>
                  </a:rPr>
                  <a:t> </a:t>
                </a:r>
              </a:p>
            </p:txBody>
          </p:sp>
        </mc:Fallback>
      </mc:AlternateContent>
      <p:cxnSp>
        <p:nvCxnSpPr>
          <p:cNvPr id="37" name="Straight Arrow Connector 36">
            <a:extLst>
              <a:ext uri="{FF2B5EF4-FFF2-40B4-BE49-F238E27FC236}">
                <a16:creationId xmlns:a16="http://schemas.microsoft.com/office/drawing/2014/main" id="{50C599F4-0725-BDB6-AC9C-47631DD08697}"/>
              </a:ext>
            </a:extLst>
          </p:cNvPr>
          <p:cNvCxnSpPr>
            <a:cxnSpLocks/>
          </p:cNvCxnSpPr>
          <p:nvPr/>
        </p:nvCxnSpPr>
        <p:spPr>
          <a:xfrm flipH="1">
            <a:off x="1260593" y="3381022"/>
            <a:ext cx="129821" cy="47977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DEEA4880-6202-7E60-B9CB-AF76FBC3E846}"/>
                  </a:ext>
                </a:extLst>
              </p:cNvPr>
              <p:cNvSpPr txBox="1"/>
              <p:nvPr/>
            </p:nvSpPr>
            <p:spPr>
              <a:xfrm>
                <a:off x="1450623" y="2978385"/>
                <a:ext cx="356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cs typeface="Times New Roman" panose="02020603050405020304" pitchFamily="18" charset="0"/>
                            </a:rPr>
                          </m:ctrlPr>
                        </m:accPr>
                        <m:e>
                          <m:r>
                            <a:rPr lang="en-US" b="0" i="1" smtClean="0">
                              <a:latin typeface="Cambria Math" panose="02040503050406030204" pitchFamily="18" charset="0"/>
                              <a:cs typeface="Times New Roman" panose="02020603050405020304" pitchFamily="18" charset="0"/>
                            </a:rPr>
                            <m:t>𝑟</m:t>
                          </m:r>
                        </m:e>
                      </m:acc>
                    </m:oMath>
                  </m:oMathPara>
                </a14:m>
                <a:endParaRPr lang="en-US" dirty="0">
                  <a:latin typeface="Symbol" pitchFamily="2" charset="2"/>
                  <a:cs typeface="Times New Roman" panose="02020603050405020304" pitchFamily="18" charset="0"/>
                </a:endParaRPr>
              </a:p>
            </p:txBody>
          </p:sp>
        </mc:Choice>
        <mc:Fallback xmlns="">
          <p:sp>
            <p:nvSpPr>
              <p:cNvPr id="39" name="TextBox 38">
                <a:extLst>
                  <a:ext uri="{FF2B5EF4-FFF2-40B4-BE49-F238E27FC236}">
                    <a16:creationId xmlns:a16="http://schemas.microsoft.com/office/drawing/2014/main" id="{DEEA4880-6202-7E60-B9CB-AF76FBC3E846}"/>
                  </a:ext>
                </a:extLst>
              </p:cNvPr>
              <p:cNvSpPr txBox="1">
                <a:spLocks noRot="1" noChangeAspect="1" noMove="1" noResize="1" noEditPoints="1" noAdjustHandles="1" noChangeArrowheads="1" noChangeShapeType="1" noTextEdit="1"/>
              </p:cNvSpPr>
              <p:nvPr/>
            </p:nvSpPr>
            <p:spPr>
              <a:xfrm>
                <a:off x="1450623" y="2978385"/>
                <a:ext cx="356443"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6B523C26-9989-572F-6E8B-E355FFF3652E}"/>
                  </a:ext>
                </a:extLst>
              </p:cNvPr>
              <p:cNvSpPr txBox="1"/>
              <p:nvPr/>
            </p:nvSpPr>
            <p:spPr>
              <a:xfrm>
                <a:off x="814681" y="3053643"/>
                <a:ext cx="356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cs typeface="Times New Roman" panose="02020603050405020304" pitchFamily="18" charset="0"/>
                            </a:rPr>
                          </m:ctrlPr>
                        </m:accPr>
                        <m:e>
                          <m:r>
                            <a:rPr lang="en-US" b="0" i="1" smtClean="0">
                              <a:latin typeface="Cambria Math" panose="02040503050406030204" pitchFamily="18" charset="0"/>
                              <a:cs typeface="Times New Roman" panose="02020603050405020304" pitchFamily="18" charset="0"/>
                            </a:rPr>
                            <m:t>𝑟</m:t>
                          </m:r>
                        </m:e>
                      </m:acc>
                    </m:oMath>
                  </m:oMathPara>
                </a14:m>
                <a:endParaRPr lang="en-US" dirty="0">
                  <a:latin typeface="Symbol" pitchFamily="2" charset="2"/>
                  <a:cs typeface="Times New Roman" panose="02020603050405020304" pitchFamily="18" charset="0"/>
                </a:endParaRPr>
              </a:p>
            </p:txBody>
          </p:sp>
        </mc:Choice>
        <mc:Fallback xmlns="">
          <p:sp>
            <p:nvSpPr>
              <p:cNvPr id="41" name="TextBox 40">
                <a:extLst>
                  <a:ext uri="{FF2B5EF4-FFF2-40B4-BE49-F238E27FC236}">
                    <a16:creationId xmlns:a16="http://schemas.microsoft.com/office/drawing/2014/main" id="{6B523C26-9989-572F-6E8B-E355FFF3652E}"/>
                  </a:ext>
                </a:extLst>
              </p:cNvPr>
              <p:cNvSpPr txBox="1">
                <a:spLocks noRot="1" noChangeAspect="1" noMove="1" noResize="1" noEditPoints="1" noAdjustHandles="1" noChangeArrowheads="1" noChangeShapeType="1" noTextEdit="1"/>
              </p:cNvSpPr>
              <p:nvPr/>
            </p:nvSpPr>
            <p:spPr>
              <a:xfrm>
                <a:off x="814681" y="3053643"/>
                <a:ext cx="356443"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5F6B27E5-850D-58DA-F492-569CB619ECE2}"/>
                  </a:ext>
                </a:extLst>
              </p:cNvPr>
              <p:cNvSpPr txBox="1"/>
              <p:nvPr/>
            </p:nvSpPr>
            <p:spPr>
              <a:xfrm>
                <a:off x="3679794" y="4773605"/>
                <a:ext cx="3564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cs typeface="Times New Roman" panose="02020603050405020304" pitchFamily="18" charset="0"/>
                            </a:rPr>
                          </m:ctrlPr>
                        </m:accPr>
                        <m:e>
                          <m:r>
                            <a:rPr lang="en-US" b="0" i="1" smtClean="0">
                              <a:solidFill>
                                <a:srgbClr val="FF0000"/>
                              </a:solidFill>
                              <a:latin typeface="Cambria Math" panose="02040503050406030204" pitchFamily="18" charset="0"/>
                              <a:cs typeface="Times New Roman" panose="02020603050405020304" pitchFamily="18" charset="0"/>
                            </a:rPr>
                            <m:t>𝑟</m:t>
                          </m:r>
                        </m:e>
                      </m:acc>
                    </m:oMath>
                  </m:oMathPara>
                </a14:m>
                <a:endParaRPr lang="en-US" dirty="0">
                  <a:latin typeface="Symbol" pitchFamily="2" charset="2"/>
                  <a:cs typeface="Times New Roman" panose="02020603050405020304" pitchFamily="18" charset="0"/>
                </a:endParaRPr>
              </a:p>
            </p:txBody>
          </p:sp>
        </mc:Choice>
        <mc:Fallback xmlns="">
          <p:sp>
            <p:nvSpPr>
              <p:cNvPr id="48" name="TextBox 47">
                <a:extLst>
                  <a:ext uri="{FF2B5EF4-FFF2-40B4-BE49-F238E27FC236}">
                    <a16:creationId xmlns:a16="http://schemas.microsoft.com/office/drawing/2014/main" id="{5F6B27E5-850D-58DA-F492-569CB619ECE2}"/>
                  </a:ext>
                </a:extLst>
              </p:cNvPr>
              <p:cNvSpPr txBox="1">
                <a:spLocks noRot="1" noChangeAspect="1" noMove="1" noResize="1" noEditPoints="1" noAdjustHandles="1" noChangeArrowheads="1" noChangeShapeType="1" noTextEdit="1"/>
              </p:cNvSpPr>
              <p:nvPr/>
            </p:nvSpPr>
            <p:spPr>
              <a:xfrm>
                <a:off x="3679794" y="4773605"/>
                <a:ext cx="356443" cy="369332"/>
              </a:xfrm>
              <a:prstGeom prst="rect">
                <a:avLst/>
              </a:prstGeom>
              <a:blipFill>
                <a:blip r:embed="rId4"/>
                <a:stretch>
                  <a:fillRect/>
                </a:stretch>
              </a:blipFill>
            </p:spPr>
            <p:txBody>
              <a:bodyPr/>
              <a:lstStyle/>
              <a:p>
                <a:r>
                  <a:rPr lang="en-US">
                    <a:noFill/>
                  </a:rPr>
                  <a:t> </a:t>
                </a:r>
              </a:p>
            </p:txBody>
          </p:sp>
        </mc:Fallback>
      </mc:AlternateContent>
      <p:graphicFrame>
        <p:nvGraphicFramePr>
          <p:cNvPr id="52" name="Object 51">
            <a:extLst>
              <a:ext uri="{FF2B5EF4-FFF2-40B4-BE49-F238E27FC236}">
                <a16:creationId xmlns:a16="http://schemas.microsoft.com/office/drawing/2014/main" id="{0F43CE61-D710-3EC8-3257-81D4E76E0D77}"/>
              </a:ext>
            </a:extLst>
          </p:cNvPr>
          <p:cNvGraphicFramePr>
            <a:graphicFrameLocks noChangeAspect="1"/>
          </p:cNvGraphicFramePr>
          <p:nvPr>
            <p:extLst>
              <p:ext uri="{D42A27DB-BD31-4B8C-83A1-F6EECF244321}">
                <p14:modId xmlns:p14="http://schemas.microsoft.com/office/powerpoint/2010/main" val="3318675918"/>
              </p:ext>
            </p:extLst>
          </p:nvPr>
        </p:nvGraphicFramePr>
        <p:xfrm>
          <a:off x="4570799" y="3911862"/>
          <a:ext cx="182562" cy="263525"/>
        </p:xfrm>
        <a:graphic>
          <a:graphicData uri="http://schemas.openxmlformats.org/presentationml/2006/ole">
            <mc:AlternateContent xmlns:mc="http://schemas.openxmlformats.org/markup-compatibility/2006">
              <mc:Choice xmlns:v="urn:schemas-microsoft-com:vml" Requires="v">
                <p:oleObj name="Equation" r:id="rId5" imgW="114300" imgH="165100" progId="Equation.DSMT4">
                  <p:embed/>
                </p:oleObj>
              </mc:Choice>
              <mc:Fallback>
                <p:oleObj name="Equation" r:id="rId5" imgW="114300" imgH="165100" progId="Equation.DSMT4">
                  <p:embed/>
                  <p:pic>
                    <p:nvPicPr>
                      <p:cNvPr id="49" name="Object 48"/>
                      <p:cNvPicPr/>
                      <p:nvPr/>
                    </p:nvPicPr>
                    <p:blipFill>
                      <a:blip r:embed="rId6"/>
                      <a:stretch>
                        <a:fillRect/>
                      </a:stretch>
                    </p:blipFill>
                    <p:spPr>
                      <a:xfrm>
                        <a:off x="4570799" y="3911862"/>
                        <a:ext cx="182562" cy="263525"/>
                      </a:xfrm>
                      <a:prstGeom prst="rect">
                        <a:avLst/>
                      </a:prstGeom>
                    </p:spPr>
                  </p:pic>
                </p:oleObj>
              </mc:Fallback>
            </mc:AlternateContent>
          </a:graphicData>
        </a:graphic>
      </p:graphicFrame>
    </p:spTree>
    <p:extLst>
      <p:ext uri="{BB962C8B-B14F-4D97-AF65-F5344CB8AC3E}">
        <p14:creationId xmlns:p14="http://schemas.microsoft.com/office/powerpoint/2010/main" val="132550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9"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animEffect transition="in" filter="dissolve">
                                      <p:cBhvr>
                                        <p:cTn id="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1300" y="1067498"/>
            <a:ext cx="4097694" cy="461665"/>
          </a:xfrm>
          <a:prstGeom prst="rect">
            <a:avLst/>
          </a:prstGeom>
          <a:noFill/>
        </p:spPr>
        <p:txBody>
          <a:bodyPr wrap="square" rtlCol="0">
            <a:spAutoFit/>
          </a:bodyPr>
          <a:lstStyle/>
          <a:p>
            <a:r>
              <a:rPr lang="en-US" sz="2400" dirty="0">
                <a:solidFill>
                  <a:srgbClr val="FF0000"/>
                </a:solidFill>
                <a:latin typeface="Apple Chancery"/>
                <a:cs typeface="Apple Chancery"/>
              </a:rPr>
              <a:t>Example of radial vector (   ):</a:t>
            </a:r>
            <a:endParaRPr lang="en-US" sz="2000" dirty="0">
              <a:latin typeface="Apple Chancery"/>
              <a:cs typeface="Apple Chancery"/>
            </a:endParaRPr>
          </a:p>
        </p:txBody>
      </p:sp>
      <p:sp>
        <p:nvSpPr>
          <p:cNvPr id="6" name="TextBox 5"/>
          <p:cNvSpPr txBox="1"/>
          <p:nvPr/>
        </p:nvSpPr>
        <p:spPr>
          <a:xfrm>
            <a:off x="475064" y="1604813"/>
            <a:ext cx="4309588" cy="1631216"/>
          </a:xfrm>
          <a:prstGeom prst="rect">
            <a:avLst/>
          </a:prstGeom>
          <a:noFill/>
        </p:spPr>
        <p:txBody>
          <a:bodyPr wrap="square" rtlCol="0">
            <a:spAutoFit/>
          </a:bodyPr>
          <a:lstStyle/>
          <a:p>
            <a:r>
              <a:rPr lang="en-US" sz="2000" dirty="0">
                <a:latin typeface="Times New Roman"/>
                <a:cs typeface="Times New Roman"/>
              </a:rPr>
              <a:t>The earth’s feels an attractive force due to the presence of the sun that is along a line between the sun and the earth.  A radial vector in the negative direction does nicely for this.</a:t>
            </a:r>
          </a:p>
        </p:txBody>
      </p:sp>
      <p:sp>
        <p:nvSpPr>
          <p:cNvPr id="8" name="TextBox 7"/>
          <p:cNvSpPr txBox="1"/>
          <p:nvPr/>
        </p:nvSpPr>
        <p:spPr>
          <a:xfrm>
            <a:off x="0" y="119701"/>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Example of Radial and Tangential Vectors</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7314BADF-230C-944B-89B6-BCE02675DAF1}"/>
              </a:ext>
            </a:extLst>
          </p:cNvPr>
          <p:cNvGrpSpPr/>
          <p:nvPr/>
        </p:nvGrpSpPr>
        <p:grpSpPr>
          <a:xfrm>
            <a:off x="4760396" y="748835"/>
            <a:ext cx="4352608" cy="2884824"/>
            <a:chOff x="4760396" y="748835"/>
            <a:chExt cx="4352608" cy="2884824"/>
          </a:xfrm>
        </p:grpSpPr>
        <p:sp>
          <p:nvSpPr>
            <p:cNvPr id="3" name="Oval 2">
              <a:extLst>
                <a:ext uri="{FF2B5EF4-FFF2-40B4-BE49-F238E27FC236}">
                  <a16:creationId xmlns:a16="http://schemas.microsoft.com/office/drawing/2014/main" id="{D355AEAB-992C-C547-A893-755E6A1086C6}"/>
                </a:ext>
              </a:extLst>
            </p:cNvPr>
            <p:cNvSpPr/>
            <p:nvPr/>
          </p:nvSpPr>
          <p:spPr>
            <a:xfrm>
              <a:off x="5249862" y="748835"/>
              <a:ext cx="2884824" cy="2884824"/>
            </a:xfrm>
            <a:prstGeom prst="ellipse">
              <a:avLst/>
            </a:prstGeom>
            <a:no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5" name="Object 64"/>
            <p:cNvGraphicFramePr>
              <a:graphicFrameLocks noChangeAspect="1"/>
            </p:cNvGraphicFramePr>
            <p:nvPr>
              <p:extLst>
                <p:ext uri="{D42A27DB-BD31-4B8C-83A1-F6EECF244321}">
                  <p14:modId xmlns:p14="http://schemas.microsoft.com/office/powerpoint/2010/main" val="4278156020"/>
                </p:ext>
              </p:extLst>
            </p:nvPr>
          </p:nvGraphicFramePr>
          <p:xfrm>
            <a:off x="7667626" y="2678825"/>
            <a:ext cx="1389062" cy="476563"/>
          </p:xfrm>
          <a:graphic>
            <a:graphicData uri="http://schemas.openxmlformats.org/presentationml/2006/ole">
              <mc:AlternateContent xmlns:mc="http://schemas.openxmlformats.org/markup-compatibility/2006">
                <mc:Choice xmlns:v="urn:schemas-microsoft-com:vml" Requires="v">
                  <p:oleObj name="Equation" r:id="rId2" imgW="1257300" imgH="431800" progId="Equation.DSMT4">
                    <p:embed/>
                  </p:oleObj>
                </mc:Choice>
                <mc:Fallback>
                  <p:oleObj name="Equation" r:id="rId2" imgW="1257300" imgH="431800" progId="Equation.DSMT4">
                    <p:embed/>
                    <p:pic>
                      <p:nvPicPr>
                        <p:cNvPr id="65" name="Object 64"/>
                        <p:cNvPicPr/>
                        <p:nvPr/>
                      </p:nvPicPr>
                      <p:blipFill>
                        <a:blip r:embed="rId3"/>
                        <a:stretch>
                          <a:fillRect/>
                        </a:stretch>
                      </p:blipFill>
                      <p:spPr>
                        <a:xfrm>
                          <a:off x="7667626" y="2678825"/>
                          <a:ext cx="1389062" cy="476563"/>
                        </a:xfrm>
                        <a:prstGeom prst="rect">
                          <a:avLst/>
                        </a:prstGeom>
                      </p:spPr>
                    </p:pic>
                  </p:oleObj>
                </mc:Fallback>
              </mc:AlternateContent>
            </a:graphicData>
          </a:graphic>
        </p:graphicFrame>
        <p:sp>
          <p:nvSpPr>
            <p:cNvPr id="2" name="Oval 1">
              <a:extLst>
                <a:ext uri="{FF2B5EF4-FFF2-40B4-BE49-F238E27FC236}">
                  <a16:creationId xmlns:a16="http://schemas.microsoft.com/office/drawing/2014/main" id="{550DAF17-C73D-F84D-849E-4311EFC8D128}"/>
                </a:ext>
              </a:extLst>
            </p:cNvPr>
            <p:cNvSpPr/>
            <p:nvPr/>
          </p:nvSpPr>
          <p:spPr>
            <a:xfrm>
              <a:off x="6452120" y="1951093"/>
              <a:ext cx="480308" cy="480308"/>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6EC5AE63-2493-C649-BC14-241557877715}"/>
                </a:ext>
              </a:extLst>
            </p:cNvPr>
            <p:cNvGrpSpPr/>
            <p:nvPr/>
          </p:nvGrpSpPr>
          <p:grpSpPr>
            <a:xfrm>
              <a:off x="7416800" y="2884609"/>
              <a:ext cx="331334" cy="371068"/>
              <a:chOff x="7416800" y="3182319"/>
              <a:chExt cx="331334" cy="371068"/>
            </a:xfrm>
          </p:grpSpPr>
          <p:sp>
            <p:nvSpPr>
              <p:cNvPr id="33" name="Oval 32">
                <a:extLst>
                  <a:ext uri="{FF2B5EF4-FFF2-40B4-BE49-F238E27FC236}">
                    <a16:creationId xmlns:a16="http://schemas.microsoft.com/office/drawing/2014/main" id="{9CD5E7B1-F15A-2F4F-8BC4-294CD7B8A4FA}"/>
                  </a:ext>
                </a:extLst>
              </p:cNvPr>
              <p:cNvSpPr/>
              <p:nvPr/>
            </p:nvSpPr>
            <p:spPr>
              <a:xfrm>
                <a:off x="7667626" y="3472879"/>
                <a:ext cx="80508" cy="80508"/>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4" name="Straight Arrow Connector 33">
                <a:extLst>
                  <a:ext uri="{FF2B5EF4-FFF2-40B4-BE49-F238E27FC236}">
                    <a16:creationId xmlns:a16="http://schemas.microsoft.com/office/drawing/2014/main" id="{0CDA0532-124C-004F-A59F-1F11323123D3}"/>
                  </a:ext>
                </a:extLst>
              </p:cNvPr>
              <p:cNvCxnSpPr>
                <a:cxnSpLocks/>
              </p:cNvCxnSpPr>
              <p:nvPr/>
            </p:nvCxnSpPr>
            <p:spPr>
              <a:xfrm flipH="1" flipV="1">
                <a:off x="7416800" y="3182319"/>
                <a:ext cx="257806" cy="27513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8" name="Group 37">
              <a:extLst>
                <a:ext uri="{FF2B5EF4-FFF2-40B4-BE49-F238E27FC236}">
                  <a16:creationId xmlns:a16="http://schemas.microsoft.com/office/drawing/2014/main" id="{F6921D5B-26ED-5747-BC29-84B36580850F}"/>
                </a:ext>
              </a:extLst>
            </p:cNvPr>
            <p:cNvGrpSpPr/>
            <p:nvPr/>
          </p:nvGrpSpPr>
          <p:grpSpPr>
            <a:xfrm rot="16710440">
              <a:off x="7559368" y="1308551"/>
              <a:ext cx="331334" cy="371068"/>
              <a:chOff x="7416800" y="3182319"/>
              <a:chExt cx="331334" cy="371068"/>
            </a:xfrm>
          </p:grpSpPr>
          <p:sp>
            <p:nvSpPr>
              <p:cNvPr id="39" name="Oval 38">
                <a:extLst>
                  <a:ext uri="{FF2B5EF4-FFF2-40B4-BE49-F238E27FC236}">
                    <a16:creationId xmlns:a16="http://schemas.microsoft.com/office/drawing/2014/main" id="{B705E2C6-EC8B-1F49-A86A-81A7F7C124D1}"/>
                  </a:ext>
                </a:extLst>
              </p:cNvPr>
              <p:cNvSpPr/>
              <p:nvPr/>
            </p:nvSpPr>
            <p:spPr>
              <a:xfrm>
                <a:off x="7667626" y="3472879"/>
                <a:ext cx="80508" cy="80508"/>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1" name="Straight Arrow Connector 40">
                <a:extLst>
                  <a:ext uri="{FF2B5EF4-FFF2-40B4-BE49-F238E27FC236}">
                    <a16:creationId xmlns:a16="http://schemas.microsoft.com/office/drawing/2014/main" id="{02C5A50B-A762-2A4D-90A6-0E5F4556F848}"/>
                  </a:ext>
                </a:extLst>
              </p:cNvPr>
              <p:cNvCxnSpPr>
                <a:cxnSpLocks/>
              </p:cNvCxnSpPr>
              <p:nvPr/>
            </p:nvCxnSpPr>
            <p:spPr>
              <a:xfrm flipH="1" flipV="1">
                <a:off x="7416800" y="3182319"/>
                <a:ext cx="257806" cy="27513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47" name="Group 46">
              <a:extLst>
                <a:ext uri="{FF2B5EF4-FFF2-40B4-BE49-F238E27FC236}">
                  <a16:creationId xmlns:a16="http://schemas.microsoft.com/office/drawing/2014/main" id="{F763A444-DF9D-934F-A8D0-AD8F081499AA}"/>
                </a:ext>
              </a:extLst>
            </p:cNvPr>
            <p:cNvGrpSpPr/>
            <p:nvPr/>
          </p:nvGrpSpPr>
          <p:grpSpPr>
            <a:xfrm flipH="1">
              <a:off x="5645064" y="2891174"/>
              <a:ext cx="331334" cy="371068"/>
              <a:chOff x="7416800" y="3182319"/>
              <a:chExt cx="331334" cy="371068"/>
            </a:xfrm>
          </p:grpSpPr>
          <p:sp>
            <p:nvSpPr>
              <p:cNvPr id="48" name="Oval 47">
                <a:extLst>
                  <a:ext uri="{FF2B5EF4-FFF2-40B4-BE49-F238E27FC236}">
                    <a16:creationId xmlns:a16="http://schemas.microsoft.com/office/drawing/2014/main" id="{9140C618-B91A-944C-8FD7-56C5B3D16256}"/>
                  </a:ext>
                </a:extLst>
              </p:cNvPr>
              <p:cNvSpPr/>
              <p:nvPr/>
            </p:nvSpPr>
            <p:spPr>
              <a:xfrm>
                <a:off x="7667626" y="3472879"/>
                <a:ext cx="80508" cy="80508"/>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9" name="Straight Arrow Connector 48">
                <a:extLst>
                  <a:ext uri="{FF2B5EF4-FFF2-40B4-BE49-F238E27FC236}">
                    <a16:creationId xmlns:a16="http://schemas.microsoft.com/office/drawing/2014/main" id="{5CFCEDFC-00F4-464D-B959-21486D04BF04}"/>
                  </a:ext>
                </a:extLst>
              </p:cNvPr>
              <p:cNvCxnSpPr>
                <a:cxnSpLocks/>
              </p:cNvCxnSpPr>
              <p:nvPr/>
            </p:nvCxnSpPr>
            <p:spPr>
              <a:xfrm flipH="1" flipV="1">
                <a:off x="7416800" y="3182319"/>
                <a:ext cx="257806" cy="27513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52" name="Group 51">
              <a:extLst>
                <a:ext uri="{FF2B5EF4-FFF2-40B4-BE49-F238E27FC236}">
                  <a16:creationId xmlns:a16="http://schemas.microsoft.com/office/drawing/2014/main" id="{BE223B3D-317F-1247-A91C-6BCA49C68594}"/>
                </a:ext>
              </a:extLst>
            </p:cNvPr>
            <p:cNvGrpSpPr/>
            <p:nvPr/>
          </p:nvGrpSpPr>
          <p:grpSpPr>
            <a:xfrm rot="6595893" flipH="1">
              <a:off x="6027893" y="872392"/>
              <a:ext cx="331334" cy="371068"/>
              <a:chOff x="7416800" y="3182319"/>
              <a:chExt cx="331334" cy="371068"/>
            </a:xfrm>
          </p:grpSpPr>
          <p:sp>
            <p:nvSpPr>
              <p:cNvPr id="53" name="Oval 52">
                <a:extLst>
                  <a:ext uri="{FF2B5EF4-FFF2-40B4-BE49-F238E27FC236}">
                    <a16:creationId xmlns:a16="http://schemas.microsoft.com/office/drawing/2014/main" id="{BBF62274-0B47-CE4D-86E8-74293D2B99C9}"/>
                  </a:ext>
                </a:extLst>
              </p:cNvPr>
              <p:cNvSpPr/>
              <p:nvPr/>
            </p:nvSpPr>
            <p:spPr>
              <a:xfrm>
                <a:off x="7667626" y="3472879"/>
                <a:ext cx="80508" cy="80508"/>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56" name="Straight Arrow Connector 55">
                <a:extLst>
                  <a:ext uri="{FF2B5EF4-FFF2-40B4-BE49-F238E27FC236}">
                    <a16:creationId xmlns:a16="http://schemas.microsoft.com/office/drawing/2014/main" id="{B33D2C2C-451E-5347-9358-0B4C5011DD47}"/>
                  </a:ext>
                </a:extLst>
              </p:cNvPr>
              <p:cNvCxnSpPr>
                <a:cxnSpLocks/>
              </p:cNvCxnSpPr>
              <p:nvPr/>
            </p:nvCxnSpPr>
            <p:spPr>
              <a:xfrm flipH="1" flipV="1">
                <a:off x="7416800" y="3182319"/>
                <a:ext cx="257806" cy="27513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80" name="Object 79">
              <a:extLst>
                <a:ext uri="{FF2B5EF4-FFF2-40B4-BE49-F238E27FC236}">
                  <a16:creationId xmlns:a16="http://schemas.microsoft.com/office/drawing/2014/main" id="{D04D513C-3D79-D841-989B-8CF582A5FF79}"/>
                </a:ext>
              </a:extLst>
            </p:cNvPr>
            <p:cNvGraphicFramePr>
              <a:graphicFrameLocks noChangeAspect="1"/>
            </p:cNvGraphicFramePr>
            <p:nvPr>
              <p:extLst>
                <p:ext uri="{D42A27DB-BD31-4B8C-83A1-F6EECF244321}">
                  <p14:modId xmlns:p14="http://schemas.microsoft.com/office/powerpoint/2010/main" val="2191261323"/>
                </p:ext>
              </p:extLst>
            </p:nvPr>
          </p:nvGraphicFramePr>
          <p:xfrm>
            <a:off x="7723942" y="1395166"/>
            <a:ext cx="1389062" cy="476563"/>
          </p:xfrm>
          <a:graphic>
            <a:graphicData uri="http://schemas.openxmlformats.org/presentationml/2006/ole">
              <mc:AlternateContent xmlns:mc="http://schemas.openxmlformats.org/markup-compatibility/2006">
                <mc:Choice xmlns:v="urn:schemas-microsoft-com:vml" Requires="v">
                  <p:oleObj name="Equation" r:id="rId4" imgW="1257300" imgH="431800" progId="Equation.DSMT4">
                    <p:embed/>
                  </p:oleObj>
                </mc:Choice>
                <mc:Fallback>
                  <p:oleObj name="Equation" r:id="rId4" imgW="1257300" imgH="431800" progId="Equation.DSMT4">
                    <p:embed/>
                    <p:pic>
                      <p:nvPicPr>
                        <p:cNvPr id="65" name="Object 64"/>
                        <p:cNvPicPr/>
                        <p:nvPr/>
                      </p:nvPicPr>
                      <p:blipFill>
                        <a:blip r:embed="rId3"/>
                        <a:stretch>
                          <a:fillRect/>
                        </a:stretch>
                      </p:blipFill>
                      <p:spPr>
                        <a:xfrm>
                          <a:off x="7723942" y="1395166"/>
                          <a:ext cx="1389062" cy="476563"/>
                        </a:xfrm>
                        <a:prstGeom prst="rect">
                          <a:avLst/>
                        </a:prstGeom>
                      </p:spPr>
                    </p:pic>
                  </p:oleObj>
                </mc:Fallback>
              </mc:AlternateContent>
            </a:graphicData>
          </a:graphic>
        </p:graphicFrame>
        <p:graphicFrame>
          <p:nvGraphicFramePr>
            <p:cNvPr id="81" name="Object 80">
              <a:extLst>
                <a:ext uri="{FF2B5EF4-FFF2-40B4-BE49-F238E27FC236}">
                  <a16:creationId xmlns:a16="http://schemas.microsoft.com/office/drawing/2014/main" id="{056F4E05-88E0-8949-9D0E-A8046F087889}"/>
                </a:ext>
              </a:extLst>
            </p:cNvPr>
            <p:cNvGraphicFramePr>
              <a:graphicFrameLocks noChangeAspect="1"/>
            </p:cNvGraphicFramePr>
            <p:nvPr>
              <p:extLst>
                <p:ext uri="{D42A27DB-BD31-4B8C-83A1-F6EECF244321}">
                  <p14:modId xmlns:p14="http://schemas.microsoft.com/office/powerpoint/2010/main" val="826528588"/>
                </p:ext>
              </p:extLst>
            </p:nvPr>
          </p:nvGraphicFramePr>
          <p:xfrm>
            <a:off x="5069682" y="2480898"/>
            <a:ext cx="1389062" cy="476563"/>
          </p:xfrm>
          <a:graphic>
            <a:graphicData uri="http://schemas.openxmlformats.org/presentationml/2006/ole">
              <mc:AlternateContent xmlns:mc="http://schemas.openxmlformats.org/markup-compatibility/2006">
                <mc:Choice xmlns:v="urn:schemas-microsoft-com:vml" Requires="v">
                  <p:oleObj name="Equation" r:id="rId5" imgW="1257300" imgH="431800" progId="Equation.DSMT4">
                    <p:embed/>
                  </p:oleObj>
                </mc:Choice>
                <mc:Fallback>
                  <p:oleObj name="Equation" r:id="rId5" imgW="1257300" imgH="431800" progId="Equation.DSMT4">
                    <p:embed/>
                    <p:pic>
                      <p:nvPicPr>
                        <p:cNvPr id="65" name="Object 64"/>
                        <p:cNvPicPr/>
                        <p:nvPr/>
                      </p:nvPicPr>
                      <p:blipFill>
                        <a:blip r:embed="rId3"/>
                        <a:stretch>
                          <a:fillRect/>
                        </a:stretch>
                      </p:blipFill>
                      <p:spPr>
                        <a:xfrm>
                          <a:off x="5069682" y="2480898"/>
                          <a:ext cx="1389062" cy="476563"/>
                        </a:xfrm>
                        <a:prstGeom prst="rect">
                          <a:avLst/>
                        </a:prstGeom>
                      </p:spPr>
                    </p:pic>
                  </p:oleObj>
                </mc:Fallback>
              </mc:AlternateContent>
            </a:graphicData>
          </a:graphic>
        </p:graphicFrame>
        <p:graphicFrame>
          <p:nvGraphicFramePr>
            <p:cNvPr id="82" name="Object 81">
              <a:extLst>
                <a:ext uri="{FF2B5EF4-FFF2-40B4-BE49-F238E27FC236}">
                  <a16:creationId xmlns:a16="http://schemas.microsoft.com/office/drawing/2014/main" id="{C2C8AE67-7EB6-8F4D-B14B-0CC054D13E08}"/>
                </a:ext>
              </a:extLst>
            </p:cNvPr>
            <p:cNvGraphicFramePr>
              <a:graphicFrameLocks noChangeAspect="1"/>
            </p:cNvGraphicFramePr>
            <p:nvPr>
              <p:extLst>
                <p:ext uri="{D42A27DB-BD31-4B8C-83A1-F6EECF244321}">
                  <p14:modId xmlns:p14="http://schemas.microsoft.com/office/powerpoint/2010/main" val="546713240"/>
                </p:ext>
              </p:extLst>
            </p:nvPr>
          </p:nvGraphicFramePr>
          <p:xfrm>
            <a:off x="4760396" y="946259"/>
            <a:ext cx="1389062" cy="476563"/>
          </p:xfrm>
          <a:graphic>
            <a:graphicData uri="http://schemas.openxmlformats.org/presentationml/2006/ole">
              <mc:AlternateContent xmlns:mc="http://schemas.openxmlformats.org/markup-compatibility/2006">
                <mc:Choice xmlns:v="urn:schemas-microsoft-com:vml" Requires="v">
                  <p:oleObj name="Equation" r:id="rId6" imgW="1257300" imgH="431800" progId="Equation.DSMT4">
                    <p:embed/>
                  </p:oleObj>
                </mc:Choice>
                <mc:Fallback>
                  <p:oleObj name="Equation" r:id="rId6" imgW="1257300" imgH="431800" progId="Equation.DSMT4">
                    <p:embed/>
                    <p:pic>
                      <p:nvPicPr>
                        <p:cNvPr id="81" name="Object 80">
                          <a:extLst>
                            <a:ext uri="{FF2B5EF4-FFF2-40B4-BE49-F238E27FC236}">
                              <a16:creationId xmlns:a16="http://schemas.microsoft.com/office/drawing/2014/main" id="{056F4E05-88E0-8949-9D0E-A8046F087889}"/>
                            </a:ext>
                          </a:extLst>
                        </p:cNvPr>
                        <p:cNvPicPr/>
                        <p:nvPr/>
                      </p:nvPicPr>
                      <p:blipFill>
                        <a:blip r:embed="rId3"/>
                        <a:stretch>
                          <a:fillRect/>
                        </a:stretch>
                      </p:blipFill>
                      <p:spPr>
                        <a:xfrm>
                          <a:off x="4760396" y="946259"/>
                          <a:ext cx="1389062" cy="476563"/>
                        </a:xfrm>
                        <a:prstGeom prst="rect">
                          <a:avLst/>
                        </a:prstGeom>
                      </p:spPr>
                    </p:pic>
                  </p:oleObj>
                </mc:Fallback>
              </mc:AlternateContent>
            </a:graphicData>
          </a:graphic>
        </p:graphicFrame>
      </p:grpSp>
      <p:grpSp>
        <p:nvGrpSpPr>
          <p:cNvPr id="5" name="Group 4">
            <a:extLst>
              <a:ext uri="{FF2B5EF4-FFF2-40B4-BE49-F238E27FC236}">
                <a16:creationId xmlns:a16="http://schemas.microsoft.com/office/drawing/2014/main" id="{9235849A-4B31-A849-AE08-B1776D1DE740}"/>
              </a:ext>
            </a:extLst>
          </p:cNvPr>
          <p:cNvGrpSpPr/>
          <p:nvPr/>
        </p:nvGrpSpPr>
        <p:grpSpPr>
          <a:xfrm>
            <a:off x="5388002" y="3736549"/>
            <a:ext cx="3493433" cy="2884824"/>
            <a:chOff x="5388002" y="3736549"/>
            <a:chExt cx="3493433" cy="2884824"/>
          </a:xfrm>
        </p:grpSpPr>
        <p:sp>
          <p:nvSpPr>
            <p:cNvPr id="44" name="Oval 43">
              <a:extLst>
                <a:ext uri="{FF2B5EF4-FFF2-40B4-BE49-F238E27FC236}">
                  <a16:creationId xmlns:a16="http://schemas.microsoft.com/office/drawing/2014/main" id="{A1AE22C4-5800-B249-B215-9D6C933AECB6}"/>
                </a:ext>
              </a:extLst>
            </p:cNvPr>
            <p:cNvSpPr/>
            <p:nvPr/>
          </p:nvSpPr>
          <p:spPr>
            <a:xfrm>
              <a:off x="5388002" y="3736549"/>
              <a:ext cx="2884824" cy="2884824"/>
            </a:xfrm>
            <a:prstGeom prst="ellipse">
              <a:avLst/>
            </a:prstGeom>
            <a:no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6B8C58D8-D690-8047-8692-B5740DE9F20F}"/>
                </a:ext>
              </a:extLst>
            </p:cNvPr>
            <p:cNvSpPr/>
            <p:nvPr/>
          </p:nvSpPr>
          <p:spPr>
            <a:xfrm>
              <a:off x="6590260" y="4938807"/>
              <a:ext cx="480308" cy="480308"/>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6" name="Oval 65">
              <a:extLst>
                <a:ext uri="{FF2B5EF4-FFF2-40B4-BE49-F238E27FC236}">
                  <a16:creationId xmlns:a16="http://schemas.microsoft.com/office/drawing/2014/main" id="{3288FFC9-6E3C-C84A-BDAD-A937D883AE98}"/>
                </a:ext>
              </a:extLst>
            </p:cNvPr>
            <p:cNvSpPr/>
            <p:nvPr/>
          </p:nvSpPr>
          <p:spPr>
            <a:xfrm>
              <a:off x="7805766" y="6162883"/>
              <a:ext cx="80508" cy="80508"/>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67" name="Straight Arrow Connector 66">
              <a:extLst>
                <a:ext uri="{FF2B5EF4-FFF2-40B4-BE49-F238E27FC236}">
                  <a16:creationId xmlns:a16="http://schemas.microsoft.com/office/drawing/2014/main" id="{927F182D-4B10-0B47-B15A-E83AB7C56CEF}"/>
                </a:ext>
              </a:extLst>
            </p:cNvPr>
            <p:cNvCxnSpPr>
              <a:cxnSpLocks/>
            </p:cNvCxnSpPr>
            <p:nvPr/>
          </p:nvCxnSpPr>
          <p:spPr>
            <a:xfrm rot="5400000" flipH="1" flipV="1">
              <a:off x="7916452" y="5872323"/>
              <a:ext cx="257806" cy="27513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69" name="Oval 68">
              <a:extLst>
                <a:ext uri="{FF2B5EF4-FFF2-40B4-BE49-F238E27FC236}">
                  <a16:creationId xmlns:a16="http://schemas.microsoft.com/office/drawing/2014/main" id="{A12C1407-610A-064E-B23F-F1FAD7BB89AA}"/>
                </a:ext>
              </a:extLst>
            </p:cNvPr>
            <p:cNvSpPr/>
            <p:nvPr/>
          </p:nvSpPr>
          <p:spPr>
            <a:xfrm rot="16710440">
              <a:off x="7985156" y="4339004"/>
              <a:ext cx="80508" cy="80508"/>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70" name="Straight Arrow Connector 69">
              <a:extLst>
                <a:ext uri="{FF2B5EF4-FFF2-40B4-BE49-F238E27FC236}">
                  <a16:creationId xmlns:a16="http://schemas.microsoft.com/office/drawing/2014/main" id="{B106A516-0F64-744F-A92E-5D874047BB13}"/>
                </a:ext>
              </a:extLst>
            </p:cNvPr>
            <p:cNvCxnSpPr>
              <a:cxnSpLocks/>
            </p:cNvCxnSpPr>
            <p:nvPr/>
          </p:nvCxnSpPr>
          <p:spPr>
            <a:xfrm rot="510440" flipH="1" flipV="1">
              <a:off x="7768003" y="4033090"/>
              <a:ext cx="257806" cy="27513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1" name="Object 70">
              <a:extLst>
                <a:ext uri="{FF2B5EF4-FFF2-40B4-BE49-F238E27FC236}">
                  <a16:creationId xmlns:a16="http://schemas.microsoft.com/office/drawing/2014/main" id="{5002763C-3582-4344-90EC-F9E28B8B1F4E}"/>
                </a:ext>
              </a:extLst>
            </p:cNvPr>
            <p:cNvGraphicFramePr>
              <a:graphicFrameLocks noChangeAspect="1"/>
            </p:cNvGraphicFramePr>
            <p:nvPr>
              <p:extLst>
                <p:ext uri="{D42A27DB-BD31-4B8C-83A1-F6EECF244321}">
                  <p14:modId xmlns:p14="http://schemas.microsoft.com/office/powerpoint/2010/main" val="2911961542"/>
                </p:ext>
              </p:extLst>
            </p:nvPr>
          </p:nvGraphicFramePr>
          <p:xfrm>
            <a:off x="7984498" y="3967490"/>
            <a:ext cx="896937" cy="336550"/>
          </p:xfrm>
          <a:graphic>
            <a:graphicData uri="http://schemas.openxmlformats.org/presentationml/2006/ole">
              <mc:AlternateContent xmlns:mc="http://schemas.openxmlformats.org/markup-compatibility/2006">
                <mc:Choice xmlns:v="urn:schemas-microsoft-com:vml" Requires="v">
                  <p:oleObj name="Equation" r:id="rId7" imgW="812800" imgH="304800" progId="Equation.DSMT4">
                    <p:embed/>
                  </p:oleObj>
                </mc:Choice>
                <mc:Fallback>
                  <p:oleObj name="Equation" r:id="rId7" imgW="812800" imgH="304800" progId="Equation.DSMT4">
                    <p:embed/>
                    <p:pic>
                      <p:nvPicPr>
                        <p:cNvPr id="42" name="Object 41">
                          <a:extLst>
                            <a:ext uri="{FF2B5EF4-FFF2-40B4-BE49-F238E27FC236}">
                              <a16:creationId xmlns:a16="http://schemas.microsoft.com/office/drawing/2014/main" id="{16A82FF8-D934-2D4F-96B7-F0481F863212}"/>
                            </a:ext>
                          </a:extLst>
                        </p:cNvPr>
                        <p:cNvPicPr/>
                        <p:nvPr/>
                      </p:nvPicPr>
                      <p:blipFill>
                        <a:blip r:embed="rId8"/>
                        <a:stretch>
                          <a:fillRect/>
                        </a:stretch>
                      </p:blipFill>
                      <p:spPr>
                        <a:xfrm>
                          <a:off x="7984498" y="3967490"/>
                          <a:ext cx="896937" cy="336550"/>
                        </a:xfrm>
                        <a:prstGeom prst="rect">
                          <a:avLst/>
                        </a:prstGeom>
                      </p:spPr>
                    </p:pic>
                  </p:oleObj>
                </mc:Fallback>
              </mc:AlternateContent>
            </a:graphicData>
          </a:graphic>
        </p:graphicFrame>
        <p:sp>
          <p:nvSpPr>
            <p:cNvPr id="73" name="Oval 72">
              <a:extLst>
                <a:ext uri="{FF2B5EF4-FFF2-40B4-BE49-F238E27FC236}">
                  <a16:creationId xmlns:a16="http://schemas.microsoft.com/office/drawing/2014/main" id="{8890758B-0239-1F40-9EB5-D4979635898C}"/>
                </a:ext>
              </a:extLst>
            </p:cNvPr>
            <p:cNvSpPr/>
            <p:nvPr/>
          </p:nvSpPr>
          <p:spPr>
            <a:xfrm flipH="1">
              <a:off x="5783204" y="6169448"/>
              <a:ext cx="80508" cy="80508"/>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74" name="Straight Arrow Connector 73">
              <a:extLst>
                <a:ext uri="{FF2B5EF4-FFF2-40B4-BE49-F238E27FC236}">
                  <a16:creationId xmlns:a16="http://schemas.microsoft.com/office/drawing/2014/main" id="{82C59867-A1E2-854B-A1BD-C42715426A5D}"/>
                </a:ext>
              </a:extLst>
            </p:cNvPr>
            <p:cNvCxnSpPr>
              <a:cxnSpLocks/>
            </p:cNvCxnSpPr>
            <p:nvPr/>
          </p:nvCxnSpPr>
          <p:spPr>
            <a:xfrm rot="5400000" flipV="1">
              <a:off x="5877998" y="6261662"/>
              <a:ext cx="257806" cy="27513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76" name="Oval 75">
              <a:extLst>
                <a:ext uri="{FF2B5EF4-FFF2-40B4-BE49-F238E27FC236}">
                  <a16:creationId xmlns:a16="http://schemas.microsoft.com/office/drawing/2014/main" id="{037E5A02-379A-DE4A-BCF4-5D98821AAA1B}"/>
                </a:ext>
              </a:extLst>
            </p:cNvPr>
            <p:cNvSpPr/>
            <p:nvPr/>
          </p:nvSpPr>
          <p:spPr>
            <a:xfrm rot="6595893" flipH="1">
              <a:off x="6197621" y="3837960"/>
              <a:ext cx="80508" cy="80508"/>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77" name="Straight Arrow Connector 76">
              <a:extLst>
                <a:ext uri="{FF2B5EF4-FFF2-40B4-BE49-F238E27FC236}">
                  <a16:creationId xmlns:a16="http://schemas.microsoft.com/office/drawing/2014/main" id="{A3D0ACD7-DC4F-3D40-A52B-2EC4849CD2EB}"/>
                </a:ext>
              </a:extLst>
            </p:cNvPr>
            <p:cNvCxnSpPr>
              <a:cxnSpLocks/>
            </p:cNvCxnSpPr>
            <p:nvPr/>
          </p:nvCxnSpPr>
          <p:spPr>
            <a:xfrm rot="11995893" flipV="1">
              <a:off x="5895113" y="3831393"/>
              <a:ext cx="257806" cy="27513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4" name="Object 83">
              <a:extLst>
                <a:ext uri="{FF2B5EF4-FFF2-40B4-BE49-F238E27FC236}">
                  <a16:creationId xmlns:a16="http://schemas.microsoft.com/office/drawing/2014/main" id="{10467F38-C8C1-F24A-A653-FE624015F8AB}"/>
                </a:ext>
              </a:extLst>
            </p:cNvPr>
            <p:cNvGraphicFramePr>
              <a:graphicFrameLocks noChangeAspect="1"/>
            </p:cNvGraphicFramePr>
            <p:nvPr>
              <p:extLst>
                <p:ext uri="{D42A27DB-BD31-4B8C-83A1-F6EECF244321}">
                  <p14:modId xmlns:p14="http://schemas.microsoft.com/office/powerpoint/2010/main" val="1317758796"/>
                </p:ext>
              </p:extLst>
            </p:nvPr>
          </p:nvGraphicFramePr>
          <p:xfrm>
            <a:off x="7075153" y="5779689"/>
            <a:ext cx="896937" cy="336550"/>
          </p:xfrm>
          <a:graphic>
            <a:graphicData uri="http://schemas.openxmlformats.org/presentationml/2006/ole">
              <mc:AlternateContent xmlns:mc="http://schemas.openxmlformats.org/markup-compatibility/2006">
                <mc:Choice xmlns:v="urn:schemas-microsoft-com:vml" Requires="v">
                  <p:oleObj name="Equation" r:id="rId9" imgW="812800" imgH="304800" progId="Equation.DSMT4">
                    <p:embed/>
                  </p:oleObj>
                </mc:Choice>
                <mc:Fallback>
                  <p:oleObj name="Equation" r:id="rId9" imgW="812800" imgH="304800" progId="Equation.DSMT4">
                    <p:embed/>
                    <p:pic>
                      <p:nvPicPr>
                        <p:cNvPr id="71" name="Object 70">
                          <a:extLst>
                            <a:ext uri="{FF2B5EF4-FFF2-40B4-BE49-F238E27FC236}">
                              <a16:creationId xmlns:a16="http://schemas.microsoft.com/office/drawing/2014/main" id="{5002763C-3582-4344-90EC-F9E28B8B1F4E}"/>
                            </a:ext>
                          </a:extLst>
                        </p:cNvPr>
                        <p:cNvPicPr/>
                        <p:nvPr/>
                      </p:nvPicPr>
                      <p:blipFill>
                        <a:blip r:embed="rId8"/>
                        <a:stretch>
                          <a:fillRect/>
                        </a:stretch>
                      </p:blipFill>
                      <p:spPr>
                        <a:xfrm>
                          <a:off x="7075153" y="5779689"/>
                          <a:ext cx="896937" cy="336550"/>
                        </a:xfrm>
                        <a:prstGeom prst="rect">
                          <a:avLst/>
                        </a:prstGeom>
                      </p:spPr>
                    </p:pic>
                  </p:oleObj>
                </mc:Fallback>
              </mc:AlternateContent>
            </a:graphicData>
          </a:graphic>
        </p:graphicFrame>
        <p:graphicFrame>
          <p:nvGraphicFramePr>
            <p:cNvPr id="85" name="Object 84">
              <a:extLst>
                <a:ext uri="{FF2B5EF4-FFF2-40B4-BE49-F238E27FC236}">
                  <a16:creationId xmlns:a16="http://schemas.microsoft.com/office/drawing/2014/main" id="{F4156DBC-D566-9346-ADF7-C4C524D2256B}"/>
                </a:ext>
              </a:extLst>
            </p:cNvPr>
            <p:cNvGraphicFramePr>
              <a:graphicFrameLocks noChangeAspect="1"/>
            </p:cNvGraphicFramePr>
            <p:nvPr>
              <p:extLst>
                <p:ext uri="{D42A27DB-BD31-4B8C-83A1-F6EECF244321}">
                  <p14:modId xmlns:p14="http://schemas.microsoft.com/office/powerpoint/2010/main" val="4007300266"/>
                </p:ext>
              </p:extLst>
            </p:nvPr>
          </p:nvGraphicFramePr>
          <p:xfrm>
            <a:off x="5950922" y="5994608"/>
            <a:ext cx="896937" cy="336550"/>
          </p:xfrm>
          <a:graphic>
            <a:graphicData uri="http://schemas.openxmlformats.org/presentationml/2006/ole">
              <mc:AlternateContent xmlns:mc="http://schemas.openxmlformats.org/markup-compatibility/2006">
                <mc:Choice xmlns:v="urn:schemas-microsoft-com:vml" Requires="v">
                  <p:oleObj name="Equation" r:id="rId10" imgW="812800" imgH="304800" progId="Equation.DSMT4">
                    <p:embed/>
                  </p:oleObj>
                </mc:Choice>
                <mc:Fallback>
                  <p:oleObj name="Equation" r:id="rId10" imgW="812800" imgH="304800" progId="Equation.DSMT4">
                    <p:embed/>
                    <p:pic>
                      <p:nvPicPr>
                        <p:cNvPr id="84" name="Object 83">
                          <a:extLst>
                            <a:ext uri="{FF2B5EF4-FFF2-40B4-BE49-F238E27FC236}">
                              <a16:creationId xmlns:a16="http://schemas.microsoft.com/office/drawing/2014/main" id="{10467F38-C8C1-F24A-A653-FE624015F8AB}"/>
                            </a:ext>
                          </a:extLst>
                        </p:cNvPr>
                        <p:cNvPicPr/>
                        <p:nvPr/>
                      </p:nvPicPr>
                      <p:blipFill>
                        <a:blip r:embed="rId8"/>
                        <a:stretch>
                          <a:fillRect/>
                        </a:stretch>
                      </p:blipFill>
                      <p:spPr>
                        <a:xfrm>
                          <a:off x="5950922" y="5994608"/>
                          <a:ext cx="896937" cy="336550"/>
                        </a:xfrm>
                        <a:prstGeom prst="rect">
                          <a:avLst/>
                        </a:prstGeom>
                      </p:spPr>
                    </p:pic>
                  </p:oleObj>
                </mc:Fallback>
              </mc:AlternateContent>
            </a:graphicData>
          </a:graphic>
        </p:graphicFrame>
        <p:graphicFrame>
          <p:nvGraphicFramePr>
            <p:cNvPr id="86" name="Object 85">
              <a:extLst>
                <a:ext uri="{FF2B5EF4-FFF2-40B4-BE49-F238E27FC236}">
                  <a16:creationId xmlns:a16="http://schemas.microsoft.com/office/drawing/2014/main" id="{F0FFFCF0-17B8-F548-9E6E-9FA7E358EB2B}"/>
                </a:ext>
              </a:extLst>
            </p:cNvPr>
            <p:cNvGraphicFramePr>
              <a:graphicFrameLocks noChangeAspect="1"/>
            </p:cNvGraphicFramePr>
            <p:nvPr>
              <p:extLst>
                <p:ext uri="{D42A27DB-BD31-4B8C-83A1-F6EECF244321}">
                  <p14:modId xmlns:p14="http://schemas.microsoft.com/office/powerpoint/2010/main" val="192190825"/>
                </p:ext>
              </p:extLst>
            </p:nvPr>
          </p:nvGraphicFramePr>
          <p:xfrm>
            <a:off x="6073644" y="3911901"/>
            <a:ext cx="896937" cy="336550"/>
          </p:xfrm>
          <a:graphic>
            <a:graphicData uri="http://schemas.openxmlformats.org/presentationml/2006/ole">
              <mc:AlternateContent xmlns:mc="http://schemas.openxmlformats.org/markup-compatibility/2006">
                <mc:Choice xmlns:v="urn:schemas-microsoft-com:vml" Requires="v">
                  <p:oleObj name="Equation" r:id="rId11" imgW="812800" imgH="304800" progId="Equation.DSMT4">
                    <p:embed/>
                  </p:oleObj>
                </mc:Choice>
                <mc:Fallback>
                  <p:oleObj name="Equation" r:id="rId11" imgW="812800" imgH="304800" progId="Equation.DSMT4">
                    <p:embed/>
                    <p:pic>
                      <p:nvPicPr>
                        <p:cNvPr id="85" name="Object 84">
                          <a:extLst>
                            <a:ext uri="{FF2B5EF4-FFF2-40B4-BE49-F238E27FC236}">
                              <a16:creationId xmlns:a16="http://schemas.microsoft.com/office/drawing/2014/main" id="{F4156DBC-D566-9346-ADF7-C4C524D2256B}"/>
                            </a:ext>
                          </a:extLst>
                        </p:cNvPr>
                        <p:cNvPicPr/>
                        <p:nvPr/>
                      </p:nvPicPr>
                      <p:blipFill>
                        <a:blip r:embed="rId8"/>
                        <a:stretch>
                          <a:fillRect/>
                        </a:stretch>
                      </p:blipFill>
                      <p:spPr>
                        <a:xfrm>
                          <a:off x="6073644" y="3911901"/>
                          <a:ext cx="896937" cy="336550"/>
                        </a:xfrm>
                        <a:prstGeom prst="rect">
                          <a:avLst/>
                        </a:prstGeom>
                      </p:spPr>
                    </p:pic>
                  </p:oleObj>
                </mc:Fallback>
              </mc:AlternateContent>
            </a:graphicData>
          </a:graphic>
        </p:graphicFrame>
      </p:grpSp>
      <p:grpSp>
        <p:nvGrpSpPr>
          <p:cNvPr id="7" name="Group 6">
            <a:extLst>
              <a:ext uri="{FF2B5EF4-FFF2-40B4-BE49-F238E27FC236}">
                <a16:creationId xmlns:a16="http://schemas.microsoft.com/office/drawing/2014/main" id="{A53CF634-CAD3-8949-A065-79A5372C5616}"/>
              </a:ext>
            </a:extLst>
          </p:cNvPr>
          <p:cNvGrpSpPr/>
          <p:nvPr/>
        </p:nvGrpSpPr>
        <p:grpSpPr>
          <a:xfrm>
            <a:off x="241301" y="3654302"/>
            <a:ext cx="5008561" cy="2762412"/>
            <a:chOff x="241301" y="3654302"/>
            <a:chExt cx="5008561" cy="2762412"/>
          </a:xfrm>
        </p:grpSpPr>
        <p:sp>
          <p:nvSpPr>
            <p:cNvPr id="40" name="TextBox 39">
              <a:extLst>
                <a:ext uri="{FF2B5EF4-FFF2-40B4-BE49-F238E27FC236}">
                  <a16:creationId xmlns:a16="http://schemas.microsoft.com/office/drawing/2014/main" id="{20C2CE09-37B0-0F44-B059-381BB5E1366C}"/>
                </a:ext>
              </a:extLst>
            </p:cNvPr>
            <p:cNvSpPr txBox="1"/>
            <p:nvPr/>
          </p:nvSpPr>
          <p:spPr>
            <a:xfrm>
              <a:off x="241301" y="3654302"/>
              <a:ext cx="4437026" cy="830997"/>
            </a:xfrm>
            <a:prstGeom prst="rect">
              <a:avLst/>
            </a:prstGeom>
            <a:noFill/>
          </p:spPr>
          <p:txBody>
            <a:bodyPr wrap="square" rtlCol="0">
              <a:spAutoFit/>
            </a:bodyPr>
            <a:lstStyle/>
            <a:p>
              <a:r>
                <a:rPr lang="en-US" sz="2400" dirty="0">
                  <a:solidFill>
                    <a:srgbClr val="FF0000"/>
                  </a:solidFill>
                  <a:latin typeface="Apple Chancery"/>
                  <a:cs typeface="Apple Chancery"/>
                </a:rPr>
                <a:t>Example of vector in tangential     direction (   ):</a:t>
              </a:r>
              <a:endParaRPr lang="en-US" sz="2000" dirty="0">
                <a:latin typeface="Apple Chancery"/>
                <a:cs typeface="Apple Chancery"/>
              </a:endParaRPr>
            </a:p>
          </p:txBody>
        </p:sp>
        <p:sp>
          <p:nvSpPr>
            <p:cNvPr id="43" name="TextBox 42">
              <a:extLst>
                <a:ext uri="{FF2B5EF4-FFF2-40B4-BE49-F238E27FC236}">
                  <a16:creationId xmlns:a16="http://schemas.microsoft.com/office/drawing/2014/main" id="{6C3C00D1-F13C-2D40-B990-062F37AA6586}"/>
                </a:ext>
              </a:extLst>
            </p:cNvPr>
            <p:cNvSpPr txBox="1"/>
            <p:nvPr/>
          </p:nvSpPr>
          <p:spPr>
            <a:xfrm>
              <a:off x="475063" y="4477722"/>
              <a:ext cx="4774799" cy="1938992"/>
            </a:xfrm>
            <a:prstGeom prst="rect">
              <a:avLst/>
            </a:prstGeom>
            <a:noFill/>
          </p:spPr>
          <p:txBody>
            <a:bodyPr wrap="square" rtlCol="0">
              <a:spAutoFit/>
            </a:bodyPr>
            <a:lstStyle/>
            <a:p>
              <a:r>
                <a:rPr lang="en-US" sz="2000" dirty="0">
                  <a:latin typeface="Times New Roman"/>
                  <a:cs typeface="Times New Roman"/>
                </a:rPr>
                <a:t>The earth motion in its orbit (assumed circular) can be assumed to have the same magnitude but an every changing direction.  It is always moving in the “tangential” direction, though, so characterizing it in the “theta” direction works well here.</a:t>
              </a:r>
            </a:p>
          </p:txBody>
        </p:sp>
        <p:graphicFrame>
          <p:nvGraphicFramePr>
            <p:cNvPr id="87" name="Object 86">
              <a:extLst>
                <a:ext uri="{FF2B5EF4-FFF2-40B4-BE49-F238E27FC236}">
                  <a16:creationId xmlns:a16="http://schemas.microsoft.com/office/drawing/2014/main" id="{64E84272-9529-5F41-9438-D860CEDAEA66}"/>
                </a:ext>
              </a:extLst>
            </p:cNvPr>
            <p:cNvGraphicFramePr>
              <a:graphicFrameLocks noChangeAspect="1"/>
            </p:cNvGraphicFramePr>
            <p:nvPr>
              <p:extLst>
                <p:ext uri="{D42A27DB-BD31-4B8C-83A1-F6EECF244321}">
                  <p14:modId xmlns:p14="http://schemas.microsoft.com/office/powerpoint/2010/main" val="755716996"/>
                </p:ext>
              </p:extLst>
            </p:nvPr>
          </p:nvGraphicFramePr>
          <p:xfrm>
            <a:off x="1712686" y="3978465"/>
            <a:ext cx="256062" cy="439379"/>
          </p:xfrm>
          <a:graphic>
            <a:graphicData uri="http://schemas.openxmlformats.org/presentationml/2006/ole">
              <mc:AlternateContent xmlns:mc="http://schemas.openxmlformats.org/markup-compatibility/2006">
                <mc:Choice xmlns:v="urn:schemas-microsoft-com:vml" Requires="v">
                  <p:oleObj name="Equation" r:id="rId12" imgW="127000" imgH="215900" progId="Equation.DSMT4">
                    <p:embed/>
                  </p:oleObj>
                </mc:Choice>
                <mc:Fallback>
                  <p:oleObj name="Equation" r:id="rId12" imgW="127000" imgH="215900" progId="Equation.DSMT4">
                    <p:embed/>
                    <p:pic>
                      <p:nvPicPr>
                        <p:cNvPr id="85" name="Object 84">
                          <a:extLst>
                            <a:ext uri="{FF2B5EF4-FFF2-40B4-BE49-F238E27FC236}">
                              <a16:creationId xmlns:a16="http://schemas.microsoft.com/office/drawing/2014/main" id="{F4156DBC-D566-9346-ADF7-C4C524D2256B}"/>
                            </a:ext>
                          </a:extLst>
                        </p:cNvPr>
                        <p:cNvPicPr/>
                        <p:nvPr/>
                      </p:nvPicPr>
                      <p:blipFill>
                        <a:blip r:embed="rId13"/>
                        <a:stretch>
                          <a:fillRect/>
                        </a:stretch>
                      </p:blipFill>
                      <p:spPr>
                        <a:xfrm>
                          <a:off x="1712686" y="3978465"/>
                          <a:ext cx="256062" cy="439379"/>
                        </a:xfrm>
                        <a:prstGeom prst="rect">
                          <a:avLst/>
                        </a:prstGeom>
                      </p:spPr>
                    </p:pic>
                  </p:oleObj>
                </mc:Fallback>
              </mc:AlternateContent>
            </a:graphicData>
          </a:graphic>
        </p:graphicFrame>
      </p:grpSp>
      <p:graphicFrame>
        <p:nvGraphicFramePr>
          <p:cNvPr id="88" name="Object 87">
            <a:extLst>
              <a:ext uri="{FF2B5EF4-FFF2-40B4-BE49-F238E27FC236}">
                <a16:creationId xmlns:a16="http://schemas.microsoft.com/office/drawing/2014/main" id="{4E03671D-9058-D34D-917C-F1F17767E2C0}"/>
              </a:ext>
            </a:extLst>
          </p:cNvPr>
          <p:cNvGraphicFramePr>
            <a:graphicFrameLocks noChangeAspect="1"/>
          </p:cNvGraphicFramePr>
          <p:nvPr>
            <p:extLst>
              <p:ext uri="{D42A27DB-BD31-4B8C-83A1-F6EECF244321}">
                <p14:modId xmlns:p14="http://schemas.microsoft.com/office/powerpoint/2010/main" val="635202679"/>
              </p:ext>
            </p:extLst>
          </p:nvPr>
        </p:nvGraphicFramePr>
        <p:xfrm>
          <a:off x="3782223" y="1086961"/>
          <a:ext cx="204787" cy="336550"/>
        </p:xfrm>
        <a:graphic>
          <a:graphicData uri="http://schemas.openxmlformats.org/presentationml/2006/ole">
            <mc:AlternateContent xmlns:mc="http://schemas.openxmlformats.org/markup-compatibility/2006">
              <mc:Choice xmlns:v="urn:schemas-microsoft-com:vml" Requires="v">
                <p:oleObj name="Equation" r:id="rId14" imgW="101600" imgH="165100" progId="Equation.DSMT4">
                  <p:embed/>
                </p:oleObj>
              </mc:Choice>
              <mc:Fallback>
                <p:oleObj name="Equation" r:id="rId14" imgW="101600" imgH="165100" progId="Equation.DSMT4">
                  <p:embed/>
                  <p:pic>
                    <p:nvPicPr>
                      <p:cNvPr id="87" name="Object 86">
                        <a:extLst>
                          <a:ext uri="{FF2B5EF4-FFF2-40B4-BE49-F238E27FC236}">
                            <a16:creationId xmlns:a16="http://schemas.microsoft.com/office/drawing/2014/main" id="{64E84272-9529-5F41-9438-D860CEDAEA66}"/>
                          </a:ext>
                        </a:extLst>
                      </p:cNvPr>
                      <p:cNvPicPr/>
                      <p:nvPr/>
                    </p:nvPicPr>
                    <p:blipFill>
                      <a:blip r:embed="rId15"/>
                      <a:stretch>
                        <a:fillRect/>
                      </a:stretch>
                    </p:blipFill>
                    <p:spPr>
                      <a:xfrm>
                        <a:off x="3782223" y="1086961"/>
                        <a:ext cx="204787" cy="336550"/>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38EFD5FF-C120-4B35-13AB-B9E9B632DE6E}"/>
              </a:ext>
            </a:extLst>
          </p:cNvPr>
          <p:cNvSpPr txBox="1"/>
          <p:nvPr/>
        </p:nvSpPr>
        <p:spPr>
          <a:xfrm>
            <a:off x="8585201" y="6338213"/>
            <a:ext cx="444499" cy="276999"/>
          </a:xfrm>
          <a:prstGeom prst="rect">
            <a:avLst/>
          </a:prstGeom>
          <a:noFill/>
        </p:spPr>
        <p:txBody>
          <a:bodyPr wrap="square" rtlCol="0">
            <a:spAutoFit/>
          </a:bodyPr>
          <a:lstStyle/>
          <a:p>
            <a:r>
              <a:rPr lang="en-US" sz="1200" dirty="0">
                <a:latin typeface="Times New Roman"/>
                <a:cs typeface="Times New Roman"/>
              </a:rPr>
              <a:t>3.)</a:t>
            </a:r>
          </a:p>
        </p:txBody>
      </p:sp>
    </p:spTree>
    <p:extLst>
      <p:ext uri="{BB962C8B-B14F-4D97-AF65-F5344CB8AC3E}">
        <p14:creationId xmlns:p14="http://schemas.microsoft.com/office/powerpoint/2010/main" val="3037018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p:cNvGraphicFramePr>
            <a:graphicFrameLocks noChangeAspect="1"/>
          </p:cNvGraphicFramePr>
          <p:nvPr>
            <p:extLst>
              <p:ext uri="{D42A27DB-BD31-4B8C-83A1-F6EECF244321}">
                <p14:modId xmlns:p14="http://schemas.microsoft.com/office/powerpoint/2010/main" val="1069166832"/>
              </p:ext>
            </p:extLst>
          </p:nvPr>
        </p:nvGraphicFramePr>
        <p:xfrm>
          <a:off x="3790950" y="3540125"/>
          <a:ext cx="962025" cy="369888"/>
        </p:xfrm>
        <a:graphic>
          <a:graphicData uri="http://schemas.openxmlformats.org/presentationml/2006/ole">
            <mc:AlternateContent xmlns:mc="http://schemas.openxmlformats.org/markup-compatibility/2006">
              <mc:Choice xmlns:v="urn:schemas-microsoft-com:vml" Requires="v">
                <p:oleObj name="Equation" r:id="rId2" imgW="596900" imgH="228600" progId="Equation.DSMT4">
                  <p:embed/>
                </p:oleObj>
              </mc:Choice>
              <mc:Fallback>
                <p:oleObj name="Equation" r:id="rId2" imgW="596900" imgH="228600" progId="Equation.DSMT4">
                  <p:embed/>
                  <p:pic>
                    <p:nvPicPr>
                      <p:cNvPr id="0" name=""/>
                      <p:cNvPicPr/>
                      <p:nvPr/>
                    </p:nvPicPr>
                    <p:blipFill>
                      <a:blip r:embed="rId3"/>
                      <a:stretch>
                        <a:fillRect/>
                      </a:stretch>
                    </p:blipFill>
                    <p:spPr>
                      <a:xfrm>
                        <a:off x="3790950" y="3540125"/>
                        <a:ext cx="962025" cy="369888"/>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908605816"/>
              </p:ext>
            </p:extLst>
          </p:nvPr>
        </p:nvGraphicFramePr>
        <p:xfrm>
          <a:off x="3694113" y="1961579"/>
          <a:ext cx="1135062" cy="423862"/>
        </p:xfrm>
        <a:graphic>
          <a:graphicData uri="http://schemas.openxmlformats.org/presentationml/2006/ole">
            <mc:AlternateContent xmlns:mc="http://schemas.openxmlformats.org/markup-compatibility/2006">
              <mc:Choice xmlns:v="urn:schemas-microsoft-com:vml" Requires="v">
                <p:oleObj name="Equation" r:id="rId4" imgW="711200" imgH="266700" progId="Equation.DSMT4">
                  <p:embed/>
                </p:oleObj>
              </mc:Choice>
              <mc:Fallback>
                <p:oleObj name="Equation" r:id="rId4" imgW="711200" imgH="266700" progId="Equation.DSMT4">
                  <p:embed/>
                  <p:pic>
                    <p:nvPicPr>
                      <p:cNvPr id="0" name=""/>
                      <p:cNvPicPr/>
                      <p:nvPr/>
                    </p:nvPicPr>
                    <p:blipFill>
                      <a:blip r:embed="rId5"/>
                      <a:stretch>
                        <a:fillRect/>
                      </a:stretch>
                    </p:blipFill>
                    <p:spPr>
                      <a:xfrm>
                        <a:off x="3694113" y="1961579"/>
                        <a:ext cx="1135062" cy="423862"/>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338213"/>
            <a:ext cx="444499" cy="276999"/>
          </a:xfrm>
          <a:prstGeom prst="rect">
            <a:avLst/>
          </a:prstGeom>
          <a:noFill/>
        </p:spPr>
        <p:txBody>
          <a:bodyPr wrap="square" rtlCol="0">
            <a:spAutoFit/>
          </a:bodyPr>
          <a:lstStyle/>
          <a:p>
            <a:r>
              <a:rPr lang="en-US" sz="1200" dirty="0">
                <a:latin typeface="Times New Roman"/>
                <a:cs typeface="Times New Roman"/>
              </a:rPr>
              <a:t>4.)</a:t>
            </a:r>
          </a:p>
        </p:txBody>
      </p:sp>
      <p:sp>
        <p:nvSpPr>
          <p:cNvPr id="40" name="TextBox 39"/>
          <p:cNvSpPr txBox="1"/>
          <p:nvPr/>
        </p:nvSpPr>
        <p:spPr>
          <a:xfrm>
            <a:off x="614763" y="952785"/>
            <a:ext cx="8160937" cy="1015663"/>
          </a:xfrm>
          <a:prstGeom prst="rect">
            <a:avLst/>
          </a:prstGeom>
          <a:noFill/>
        </p:spPr>
        <p:txBody>
          <a:bodyPr wrap="square" rtlCol="0">
            <a:spAutoFit/>
          </a:bodyPr>
          <a:lstStyle/>
          <a:p>
            <a:r>
              <a:rPr lang="en-US" sz="2000" dirty="0">
                <a:latin typeface="Times New Roman"/>
                <a:cs typeface="Times New Roman"/>
              </a:rPr>
              <a:t>So what’s the deal with that last vector?  To get it, consider the others:  </a:t>
            </a:r>
          </a:p>
          <a:p>
            <a:endParaRPr lang="en-US" sz="2000" dirty="0">
              <a:latin typeface="Times New Roman"/>
              <a:cs typeface="Times New Roman"/>
            </a:endParaRPr>
          </a:p>
          <a:p>
            <a:r>
              <a:rPr lang="en-US" sz="2000" dirty="0">
                <a:latin typeface="Times New Roman"/>
                <a:cs typeface="Times New Roman"/>
              </a:rPr>
              <a:t>--In </a:t>
            </a:r>
            <a:r>
              <a:rPr lang="en-US" sz="2000" dirty="0">
                <a:solidFill>
                  <a:srgbClr val="0000FF"/>
                </a:solidFill>
                <a:latin typeface="Times New Roman"/>
                <a:cs typeface="Times New Roman"/>
              </a:rPr>
              <a:t>Cartesian coordinates</a:t>
            </a:r>
            <a:r>
              <a:rPr lang="en-US" sz="2000" dirty="0">
                <a:latin typeface="Times New Roman"/>
                <a:cs typeface="Times New Roman"/>
              </a:rPr>
              <a:t>, the</a:t>
            </a:r>
            <a:r>
              <a:rPr lang="en-US" sz="2000" dirty="0">
                <a:solidFill>
                  <a:srgbClr val="0000FF"/>
                </a:solidFill>
                <a:latin typeface="Times New Roman"/>
                <a:cs typeface="Times New Roman"/>
              </a:rPr>
              <a:t> </a:t>
            </a:r>
            <a:r>
              <a:rPr lang="en-US" sz="2000" i="1" dirty="0">
                <a:solidFill>
                  <a:srgbClr val="FF0000"/>
                </a:solidFill>
                <a:latin typeface="Times New Roman"/>
                <a:cs typeface="Times New Roman"/>
              </a:rPr>
              <a:t>unit vector notation</a:t>
            </a:r>
            <a:r>
              <a:rPr lang="en-US" sz="2000" dirty="0">
                <a:latin typeface="Times New Roman"/>
                <a:cs typeface="Times New Roman"/>
              </a:rPr>
              <a:t> of    is: </a:t>
            </a:r>
          </a:p>
        </p:txBody>
      </p:sp>
      <p:sp>
        <p:nvSpPr>
          <p:cNvPr id="46" name="TextBox 45"/>
          <p:cNvSpPr txBox="1"/>
          <p:nvPr/>
        </p:nvSpPr>
        <p:spPr>
          <a:xfrm>
            <a:off x="241300" y="386401"/>
            <a:ext cx="5016500" cy="523220"/>
          </a:xfrm>
          <a:prstGeom prst="rect">
            <a:avLst/>
          </a:prstGeom>
          <a:noFill/>
        </p:spPr>
        <p:txBody>
          <a:bodyPr wrap="square" rtlCol="0">
            <a:spAutoFit/>
          </a:bodyPr>
          <a:lstStyle/>
          <a:p>
            <a:r>
              <a:rPr lang="en-US" sz="2800" dirty="0">
                <a:solidFill>
                  <a:srgbClr val="FF0000"/>
                </a:solidFill>
                <a:latin typeface="Apple Chancery"/>
                <a:cs typeface="Apple Chancery"/>
              </a:rPr>
              <a:t>Position Vector (</a:t>
            </a:r>
            <a:r>
              <a:rPr lang="en-US" sz="2800" dirty="0" err="1">
                <a:solidFill>
                  <a:srgbClr val="FF0000"/>
                </a:solidFill>
                <a:latin typeface="Apple Chancery"/>
                <a:cs typeface="Apple Chancery"/>
              </a:rPr>
              <a:t>con’t</a:t>
            </a:r>
            <a:r>
              <a:rPr lang="en-US" sz="2800" dirty="0">
                <a:solidFill>
                  <a:srgbClr val="FF0000"/>
                </a:solidFill>
                <a:latin typeface="Apple Chancery"/>
                <a:cs typeface="Apple Chancery"/>
              </a:rPr>
              <a:t>)</a:t>
            </a:r>
            <a:endParaRPr lang="en-US" sz="2400" dirty="0">
              <a:latin typeface="Apple Chancery"/>
              <a:cs typeface="Apple Chancery"/>
            </a:endParaRPr>
          </a:p>
        </p:txBody>
      </p:sp>
      <p:sp>
        <p:nvSpPr>
          <p:cNvPr id="61" name="TextBox 60"/>
          <p:cNvSpPr txBox="1"/>
          <p:nvPr/>
        </p:nvSpPr>
        <p:spPr>
          <a:xfrm>
            <a:off x="932263" y="2473325"/>
            <a:ext cx="7843437" cy="400110"/>
          </a:xfrm>
          <a:prstGeom prst="rect">
            <a:avLst/>
          </a:prstGeom>
          <a:noFill/>
        </p:spPr>
        <p:txBody>
          <a:bodyPr wrap="square" rtlCol="0">
            <a:spAutoFit/>
          </a:bodyPr>
          <a:lstStyle/>
          <a:p>
            <a:r>
              <a:rPr lang="en-US" sz="2000" dirty="0">
                <a:latin typeface="Times New Roman"/>
                <a:cs typeface="Times New Roman"/>
              </a:rPr>
              <a:t>which sees you taking the x-component of    times its unit vector, etc. </a:t>
            </a:r>
          </a:p>
        </p:txBody>
      </p:sp>
      <p:graphicFrame>
        <p:nvGraphicFramePr>
          <p:cNvPr id="30" name="Object 29"/>
          <p:cNvGraphicFramePr>
            <a:graphicFrameLocks noChangeAspect="1"/>
          </p:cNvGraphicFramePr>
          <p:nvPr>
            <p:extLst>
              <p:ext uri="{D42A27DB-BD31-4B8C-83A1-F6EECF244321}">
                <p14:modId xmlns:p14="http://schemas.microsoft.com/office/powerpoint/2010/main" val="4245107707"/>
              </p:ext>
            </p:extLst>
          </p:nvPr>
        </p:nvGraphicFramePr>
        <p:xfrm>
          <a:off x="5375275" y="2549525"/>
          <a:ext cx="182562" cy="263525"/>
        </p:xfrm>
        <a:graphic>
          <a:graphicData uri="http://schemas.openxmlformats.org/presentationml/2006/ole">
            <mc:AlternateContent xmlns:mc="http://schemas.openxmlformats.org/markup-compatibility/2006">
              <mc:Choice xmlns:v="urn:schemas-microsoft-com:vml" Requires="v">
                <p:oleObj name="Equation" r:id="rId6" imgW="114300" imgH="165100" progId="Equation.DSMT4">
                  <p:embed/>
                </p:oleObj>
              </mc:Choice>
              <mc:Fallback>
                <p:oleObj name="Equation" r:id="rId6" imgW="114300" imgH="165100" progId="Equation.DSMT4">
                  <p:embed/>
                  <p:pic>
                    <p:nvPicPr>
                      <p:cNvPr id="0" name=""/>
                      <p:cNvPicPr/>
                      <p:nvPr/>
                    </p:nvPicPr>
                    <p:blipFill>
                      <a:blip r:embed="rId7"/>
                      <a:stretch>
                        <a:fillRect/>
                      </a:stretch>
                    </p:blipFill>
                    <p:spPr>
                      <a:xfrm>
                        <a:off x="5375275" y="2549525"/>
                        <a:ext cx="182562" cy="263525"/>
                      </a:xfrm>
                      <a:prstGeom prst="rect">
                        <a:avLst/>
                      </a:prstGeom>
                    </p:spPr>
                  </p:pic>
                </p:oleObj>
              </mc:Fallback>
            </mc:AlternateContent>
          </a:graphicData>
        </a:graphic>
      </p:graphicFrame>
      <p:sp>
        <p:nvSpPr>
          <p:cNvPr id="31" name="TextBox 30"/>
          <p:cNvSpPr txBox="1"/>
          <p:nvPr/>
        </p:nvSpPr>
        <p:spPr>
          <a:xfrm>
            <a:off x="614763" y="2990970"/>
            <a:ext cx="7843437" cy="400110"/>
          </a:xfrm>
          <a:prstGeom prst="rect">
            <a:avLst/>
          </a:prstGeom>
          <a:noFill/>
        </p:spPr>
        <p:txBody>
          <a:bodyPr wrap="square" rtlCol="0">
            <a:spAutoFit/>
          </a:bodyPr>
          <a:lstStyle/>
          <a:p>
            <a:r>
              <a:rPr lang="en-US" sz="2000" dirty="0">
                <a:latin typeface="Times New Roman"/>
                <a:cs typeface="Times New Roman"/>
              </a:rPr>
              <a:t>--In </a:t>
            </a:r>
            <a:r>
              <a:rPr lang="en-US" sz="2000" dirty="0">
                <a:solidFill>
                  <a:srgbClr val="0000FF"/>
                </a:solidFill>
                <a:latin typeface="Times New Roman"/>
                <a:cs typeface="Times New Roman"/>
              </a:rPr>
              <a:t>Cartesian coordinates</a:t>
            </a:r>
            <a:r>
              <a:rPr lang="en-US" sz="2000" dirty="0">
                <a:solidFill>
                  <a:srgbClr val="000000"/>
                </a:solidFill>
                <a:latin typeface="Times New Roman"/>
                <a:cs typeface="Times New Roman"/>
              </a:rPr>
              <a:t>, the </a:t>
            </a:r>
            <a:r>
              <a:rPr lang="en-US" sz="2000" dirty="0">
                <a:latin typeface="Times New Roman"/>
                <a:cs typeface="Times New Roman"/>
              </a:rPr>
              <a:t> </a:t>
            </a:r>
            <a:r>
              <a:rPr lang="en-US" sz="2000" i="1" dirty="0">
                <a:solidFill>
                  <a:srgbClr val="FF0000"/>
                </a:solidFill>
                <a:latin typeface="Times New Roman"/>
                <a:cs typeface="Times New Roman"/>
              </a:rPr>
              <a:t>polar notation </a:t>
            </a:r>
            <a:r>
              <a:rPr lang="en-US" sz="2000" dirty="0">
                <a:latin typeface="Times New Roman"/>
                <a:cs typeface="Times New Roman"/>
              </a:rPr>
              <a:t>of    is:</a:t>
            </a:r>
          </a:p>
        </p:txBody>
      </p:sp>
      <p:sp>
        <p:nvSpPr>
          <p:cNvPr id="32" name="TextBox 31"/>
          <p:cNvSpPr txBox="1"/>
          <p:nvPr/>
        </p:nvSpPr>
        <p:spPr>
          <a:xfrm>
            <a:off x="932263" y="3927057"/>
            <a:ext cx="7843437" cy="400110"/>
          </a:xfrm>
          <a:prstGeom prst="rect">
            <a:avLst/>
          </a:prstGeom>
          <a:noFill/>
        </p:spPr>
        <p:txBody>
          <a:bodyPr wrap="square" rtlCol="0">
            <a:spAutoFit/>
          </a:bodyPr>
          <a:lstStyle/>
          <a:p>
            <a:r>
              <a:rPr lang="en-US" sz="2000" dirty="0">
                <a:latin typeface="Times New Roman"/>
                <a:cs typeface="Times New Roman"/>
              </a:rPr>
              <a:t>where the magnitude and angle of    are uppermost.    </a:t>
            </a:r>
          </a:p>
        </p:txBody>
      </p:sp>
      <p:graphicFrame>
        <p:nvGraphicFramePr>
          <p:cNvPr id="33" name="Object 32"/>
          <p:cNvGraphicFramePr>
            <a:graphicFrameLocks noChangeAspect="1"/>
          </p:cNvGraphicFramePr>
          <p:nvPr>
            <p:extLst>
              <p:ext uri="{D42A27DB-BD31-4B8C-83A1-F6EECF244321}">
                <p14:modId xmlns:p14="http://schemas.microsoft.com/office/powerpoint/2010/main" val="2525421083"/>
              </p:ext>
            </p:extLst>
          </p:nvPr>
        </p:nvGraphicFramePr>
        <p:xfrm>
          <a:off x="4524375" y="3995941"/>
          <a:ext cx="182562" cy="263525"/>
        </p:xfrm>
        <a:graphic>
          <a:graphicData uri="http://schemas.openxmlformats.org/presentationml/2006/ole">
            <mc:AlternateContent xmlns:mc="http://schemas.openxmlformats.org/markup-compatibility/2006">
              <mc:Choice xmlns:v="urn:schemas-microsoft-com:vml" Requires="v">
                <p:oleObj name="Equation" r:id="rId8" imgW="114300" imgH="165100" progId="Equation.DSMT4">
                  <p:embed/>
                </p:oleObj>
              </mc:Choice>
              <mc:Fallback>
                <p:oleObj name="Equation" r:id="rId8" imgW="114300" imgH="165100" progId="Equation.DSMT4">
                  <p:embed/>
                  <p:pic>
                    <p:nvPicPr>
                      <p:cNvPr id="0" name=""/>
                      <p:cNvPicPr/>
                      <p:nvPr/>
                    </p:nvPicPr>
                    <p:blipFill>
                      <a:blip r:embed="rId7"/>
                      <a:stretch>
                        <a:fillRect/>
                      </a:stretch>
                    </p:blipFill>
                    <p:spPr>
                      <a:xfrm>
                        <a:off x="4524375" y="3995941"/>
                        <a:ext cx="182562" cy="263525"/>
                      </a:xfrm>
                      <a:prstGeom prst="rect">
                        <a:avLst/>
                      </a:prstGeom>
                    </p:spPr>
                  </p:pic>
                </p:oleObj>
              </mc:Fallback>
            </mc:AlternateContent>
          </a:graphicData>
        </a:graphic>
      </p:graphicFrame>
      <p:graphicFrame>
        <p:nvGraphicFramePr>
          <p:cNvPr id="47" name="Object 46"/>
          <p:cNvGraphicFramePr>
            <a:graphicFrameLocks noChangeAspect="1"/>
          </p:cNvGraphicFramePr>
          <p:nvPr>
            <p:extLst>
              <p:ext uri="{D42A27DB-BD31-4B8C-83A1-F6EECF244321}">
                <p14:modId xmlns:p14="http://schemas.microsoft.com/office/powerpoint/2010/main" val="2388642480"/>
              </p:ext>
            </p:extLst>
          </p:nvPr>
        </p:nvGraphicFramePr>
        <p:xfrm>
          <a:off x="6175375" y="1637829"/>
          <a:ext cx="182562" cy="263525"/>
        </p:xfrm>
        <a:graphic>
          <a:graphicData uri="http://schemas.openxmlformats.org/presentationml/2006/ole">
            <mc:AlternateContent xmlns:mc="http://schemas.openxmlformats.org/markup-compatibility/2006">
              <mc:Choice xmlns:v="urn:schemas-microsoft-com:vml" Requires="v">
                <p:oleObj name="Equation" r:id="rId9" imgW="114300" imgH="165100" progId="Equation.DSMT4">
                  <p:embed/>
                </p:oleObj>
              </mc:Choice>
              <mc:Fallback>
                <p:oleObj name="Equation" r:id="rId9" imgW="114300" imgH="165100" progId="Equation.DSMT4">
                  <p:embed/>
                  <p:pic>
                    <p:nvPicPr>
                      <p:cNvPr id="0" name=""/>
                      <p:cNvPicPr/>
                      <p:nvPr/>
                    </p:nvPicPr>
                    <p:blipFill>
                      <a:blip r:embed="rId7"/>
                      <a:stretch>
                        <a:fillRect/>
                      </a:stretch>
                    </p:blipFill>
                    <p:spPr>
                      <a:xfrm>
                        <a:off x="6175375" y="1637829"/>
                        <a:ext cx="182562" cy="263525"/>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572543555"/>
              </p:ext>
            </p:extLst>
          </p:nvPr>
        </p:nvGraphicFramePr>
        <p:xfrm>
          <a:off x="5692775" y="3076755"/>
          <a:ext cx="182562" cy="263525"/>
        </p:xfrm>
        <a:graphic>
          <a:graphicData uri="http://schemas.openxmlformats.org/presentationml/2006/ole">
            <mc:AlternateContent xmlns:mc="http://schemas.openxmlformats.org/markup-compatibility/2006">
              <mc:Choice xmlns:v="urn:schemas-microsoft-com:vml" Requires="v">
                <p:oleObj name="Equation" r:id="rId10" imgW="114300" imgH="165100" progId="Equation.DSMT4">
                  <p:embed/>
                </p:oleObj>
              </mc:Choice>
              <mc:Fallback>
                <p:oleObj name="Equation" r:id="rId10" imgW="114300" imgH="165100" progId="Equation.DSMT4">
                  <p:embed/>
                  <p:pic>
                    <p:nvPicPr>
                      <p:cNvPr id="0" name=""/>
                      <p:cNvPicPr/>
                      <p:nvPr/>
                    </p:nvPicPr>
                    <p:blipFill>
                      <a:blip r:embed="rId7"/>
                      <a:stretch>
                        <a:fillRect/>
                      </a:stretch>
                    </p:blipFill>
                    <p:spPr>
                      <a:xfrm>
                        <a:off x="5692775" y="3076755"/>
                        <a:ext cx="182562" cy="263525"/>
                      </a:xfrm>
                      <a:prstGeom prst="rect">
                        <a:avLst/>
                      </a:prstGeom>
                    </p:spPr>
                  </p:pic>
                </p:oleObj>
              </mc:Fallback>
            </mc:AlternateContent>
          </a:graphicData>
        </a:graphic>
      </p:graphicFrame>
    </p:spTree>
    <p:extLst>
      <p:ext uri="{BB962C8B-B14F-4D97-AF65-F5344CB8AC3E}">
        <p14:creationId xmlns:p14="http://schemas.microsoft.com/office/powerpoint/2010/main" val="38593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0">
                                            <p:txEl>
                                              <p:pRg st="2" end="2"/>
                                            </p:txEl>
                                          </p:spTgt>
                                        </p:tgtEl>
                                        <p:attrNameLst>
                                          <p:attrName>style.visibility</p:attrName>
                                        </p:attrNameLst>
                                      </p:cBhvr>
                                      <p:to>
                                        <p:strVal val="visible"/>
                                      </p:to>
                                    </p:set>
                                    <p:animEffect transition="in" filter="dissolve">
                                      <p:cBhvr>
                                        <p:cTn id="7" dur="500"/>
                                        <p:tgtEl>
                                          <p:spTgt spid="4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dissolve">
                                      <p:cBhvr>
                                        <p:cTn id="16" dur="500"/>
                                        <p:tgtEl>
                                          <p:spTgt spid="61"/>
                                        </p:tgtEl>
                                      </p:cBhvr>
                                    </p:animEffect>
                                  </p:childTnLst>
                                </p:cTn>
                              </p:par>
                              <p:par>
                                <p:cTn id="17" presetID="9"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dissolve">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dissolve">
                                      <p:cBhvr>
                                        <p:cTn id="24" dur="500"/>
                                        <p:tgtEl>
                                          <p:spTgt spid="31"/>
                                        </p:tgtEl>
                                      </p:cBhvr>
                                    </p:animEffect>
                                  </p:childTnLst>
                                </p:cTn>
                              </p:par>
                              <p:par>
                                <p:cTn id="25" presetID="9"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dissolv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dissolve">
                                      <p:cBhvr>
                                        <p:cTn id="36" dur="500"/>
                                        <p:tgtEl>
                                          <p:spTgt spid="32"/>
                                        </p:tgtEl>
                                      </p:cBhvr>
                                    </p:animEffect>
                                  </p:childTnLst>
                                </p:cTn>
                              </p:par>
                              <p:par>
                                <p:cTn id="37" presetID="9" presetClass="entr" presetSubtype="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dissolve">
                                      <p:cBhvr>
                                        <p:cTn id="3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0315" y="417144"/>
            <a:ext cx="8472685" cy="830997"/>
          </a:xfrm>
          <a:prstGeom prst="rect">
            <a:avLst/>
          </a:prstGeom>
          <a:noFill/>
        </p:spPr>
        <p:txBody>
          <a:bodyPr wrap="square" rtlCol="0">
            <a:spAutoFit/>
          </a:bodyPr>
          <a:lstStyle/>
          <a:p>
            <a:r>
              <a:rPr lang="en-US" sz="2800" dirty="0">
                <a:solidFill>
                  <a:srgbClr val="FF0000"/>
                </a:solidFill>
                <a:latin typeface="Apple Chancery"/>
                <a:cs typeface="Apple Chancery"/>
              </a:rPr>
              <a:t>Velocity </a:t>
            </a:r>
            <a:r>
              <a:rPr lang="en-US" sz="2000" dirty="0">
                <a:latin typeface="Times New Roman"/>
                <a:cs typeface="Times New Roman"/>
              </a:rPr>
              <a:t>(a vector that measures the time-rate-of change-of position, the number of m/s, at which an object covers ground)</a:t>
            </a:r>
            <a:endParaRPr lang="en-US" sz="2400" dirty="0">
              <a:latin typeface="Apple Chancery"/>
              <a:cs typeface="Apple Chancery"/>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241065252"/>
              </p:ext>
            </p:extLst>
          </p:nvPr>
        </p:nvGraphicFramePr>
        <p:xfrm>
          <a:off x="1042987" y="4119563"/>
          <a:ext cx="3770313" cy="390525"/>
        </p:xfrm>
        <a:graphic>
          <a:graphicData uri="http://schemas.openxmlformats.org/presentationml/2006/ole">
            <mc:AlternateContent xmlns:mc="http://schemas.openxmlformats.org/markup-compatibility/2006">
              <mc:Choice xmlns:v="urn:schemas-microsoft-com:vml" Requires="v">
                <p:oleObj name="Equation" r:id="rId2" imgW="2336800" imgH="241300" progId="Equation.DSMT4">
                  <p:embed/>
                </p:oleObj>
              </mc:Choice>
              <mc:Fallback>
                <p:oleObj name="Equation" r:id="rId2" imgW="2336800" imgH="241300" progId="Equation.DSMT4">
                  <p:embed/>
                  <p:pic>
                    <p:nvPicPr>
                      <p:cNvPr id="0" name=""/>
                      <p:cNvPicPr/>
                      <p:nvPr/>
                    </p:nvPicPr>
                    <p:blipFill>
                      <a:blip r:embed="rId3"/>
                      <a:stretch>
                        <a:fillRect/>
                      </a:stretch>
                    </p:blipFill>
                    <p:spPr>
                      <a:xfrm>
                        <a:off x="1042987" y="4119563"/>
                        <a:ext cx="3770313" cy="390525"/>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663677647"/>
              </p:ext>
            </p:extLst>
          </p:nvPr>
        </p:nvGraphicFramePr>
        <p:xfrm>
          <a:off x="735012" y="3472267"/>
          <a:ext cx="4602163" cy="423862"/>
        </p:xfrm>
        <a:graphic>
          <a:graphicData uri="http://schemas.openxmlformats.org/presentationml/2006/ole">
            <mc:AlternateContent xmlns:mc="http://schemas.openxmlformats.org/markup-compatibility/2006">
              <mc:Choice xmlns:v="urn:schemas-microsoft-com:vml" Requires="v">
                <p:oleObj name="Equation" r:id="rId4" imgW="2882900" imgH="266700" progId="Equation.DSMT4">
                  <p:embed/>
                </p:oleObj>
              </mc:Choice>
              <mc:Fallback>
                <p:oleObj name="Equation" r:id="rId4" imgW="2882900" imgH="266700" progId="Equation.DSMT4">
                  <p:embed/>
                  <p:pic>
                    <p:nvPicPr>
                      <p:cNvPr id="0" name=""/>
                      <p:cNvPicPr/>
                      <p:nvPr/>
                    </p:nvPicPr>
                    <p:blipFill>
                      <a:blip r:embed="rId5"/>
                      <a:stretch>
                        <a:fillRect/>
                      </a:stretch>
                    </p:blipFill>
                    <p:spPr>
                      <a:xfrm>
                        <a:off x="735012" y="3472267"/>
                        <a:ext cx="4602163" cy="423862"/>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a:t>
            </a:r>
          </a:p>
        </p:txBody>
      </p:sp>
      <p:grpSp>
        <p:nvGrpSpPr>
          <p:cNvPr id="2" name="Group 1"/>
          <p:cNvGrpSpPr/>
          <p:nvPr/>
        </p:nvGrpSpPr>
        <p:grpSpPr>
          <a:xfrm>
            <a:off x="6382985" y="3136142"/>
            <a:ext cx="2251122" cy="2175263"/>
            <a:chOff x="4660948" y="2945642"/>
            <a:chExt cx="2251122" cy="2175263"/>
          </a:xfrm>
        </p:grpSpPr>
        <p:cxnSp>
          <p:nvCxnSpPr>
            <p:cNvPr id="50" name="Straight Connector 49"/>
            <p:cNvCxnSpPr/>
            <p:nvPr/>
          </p:nvCxnSpPr>
          <p:spPr>
            <a:xfrm>
              <a:off x="4894711" y="3055771"/>
              <a:ext cx="0" cy="200101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4788955" y="4907173"/>
              <a:ext cx="2066194"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54" name="Object 53"/>
            <p:cNvGraphicFramePr>
              <a:graphicFrameLocks noChangeAspect="1"/>
            </p:cNvGraphicFramePr>
            <p:nvPr>
              <p:extLst>
                <p:ext uri="{D42A27DB-BD31-4B8C-83A1-F6EECF244321}">
                  <p14:modId xmlns:p14="http://schemas.microsoft.com/office/powerpoint/2010/main" val="3664783435"/>
                </p:ext>
              </p:extLst>
            </p:nvPr>
          </p:nvGraphicFramePr>
          <p:xfrm>
            <a:off x="4660948" y="2945642"/>
            <a:ext cx="167163" cy="216525"/>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p:nvPr/>
                      </p:nvPicPr>
                      <p:blipFill>
                        <a:blip r:embed="rId7"/>
                        <a:stretch>
                          <a:fillRect/>
                        </a:stretch>
                      </p:blipFill>
                      <p:spPr>
                        <a:xfrm>
                          <a:off x="4660948" y="2945642"/>
                          <a:ext cx="167163" cy="216525"/>
                        </a:xfrm>
                        <a:prstGeom prst="rect">
                          <a:avLst/>
                        </a:prstGeom>
                      </p:spPr>
                    </p:pic>
                  </p:oleObj>
                </mc:Fallback>
              </mc:AlternateContent>
            </a:graphicData>
          </a:graphic>
        </p:graphicFrame>
        <p:graphicFrame>
          <p:nvGraphicFramePr>
            <p:cNvPr id="55" name="Object 54"/>
            <p:cNvGraphicFramePr>
              <a:graphicFrameLocks noChangeAspect="1"/>
            </p:cNvGraphicFramePr>
            <p:nvPr>
              <p:extLst>
                <p:ext uri="{D42A27DB-BD31-4B8C-83A1-F6EECF244321}">
                  <p14:modId xmlns:p14="http://schemas.microsoft.com/office/powerpoint/2010/main" val="1242417085"/>
                </p:ext>
              </p:extLst>
            </p:nvPr>
          </p:nvGraphicFramePr>
          <p:xfrm>
            <a:off x="6741422" y="4950257"/>
            <a:ext cx="170648" cy="170648"/>
          </p:xfrm>
          <a:graphic>
            <a:graphicData uri="http://schemas.openxmlformats.org/presentationml/2006/ole">
              <mc:AlternateContent xmlns:mc="http://schemas.openxmlformats.org/markup-compatibility/2006">
                <mc:Choice xmlns:v="urn:schemas-microsoft-com:vml" Requires="v">
                  <p:oleObj name="Equation" r:id="rId8" imgW="127000" imgH="127000" progId="Equation.DSMT4">
                    <p:embed/>
                  </p:oleObj>
                </mc:Choice>
                <mc:Fallback>
                  <p:oleObj name="Equation" r:id="rId8" imgW="127000" imgH="127000" progId="Equation.DSMT4">
                    <p:embed/>
                    <p:pic>
                      <p:nvPicPr>
                        <p:cNvPr id="0" name=""/>
                        <p:cNvPicPr/>
                        <p:nvPr/>
                      </p:nvPicPr>
                      <p:blipFill>
                        <a:blip r:embed="rId9"/>
                        <a:stretch>
                          <a:fillRect/>
                        </a:stretch>
                      </p:blipFill>
                      <p:spPr>
                        <a:xfrm>
                          <a:off x="6741422" y="4950257"/>
                          <a:ext cx="170648" cy="170648"/>
                        </a:xfrm>
                        <a:prstGeom prst="rect">
                          <a:avLst/>
                        </a:prstGeom>
                      </p:spPr>
                    </p:pic>
                  </p:oleObj>
                </mc:Fallback>
              </mc:AlternateContent>
            </a:graphicData>
          </a:graphic>
        </p:graphicFrame>
        <p:cxnSp>
          <p:nvCxnSpPr>
            <p:cNvPr id="59" name="Straight Arrow Connector 58"/>
            <p:cNvCxnSpPr/>
            <p:nvPr/>
          </p:nvCxnSpPr>
          <p:spPr>
            <a:xfrm flipV="1">
              <a:off x="5638848" y="3375158"/>
              <a:ext cx="744137" cy="102134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9" name="Object 28"/>
            <p:cNvGraphicFramePr>
              <a:graphicFrameLocks noChangeAspect="1"/>
            </p:cNvGraphicFramePr>
            <p:nvPr>
              <p:extLst>
                <p:ext uri="{D42A27DB-BD31-4B8C-83A1-F6EECF244321}">
                  <p14:modId xmlns:p14="http://schemas.microsoft.com/office/powerpoint/2010/main" val="1295156432"/>
                </p:ext>
              </p:extLst>
            </p:nvPr>
          </p:nvGraphicFramePr>
          <p:xfrm>
            <a:off x="5725470" y="3493698"/>
            <a:ext cx="214313" cy="307975"/>
          </p:xfrm>
          <a:graphic>
            <a:graphicData uri="http://schemas.openxmlformats.org/presentationml/2006/ole">
              <mc:AlternateContent xmlns:mc="http://schemas.openxmlformats.org/markup-compatibility/2006">
                <mc:Choice xmlns:v="urn:schemas-microsoft-com:vml" Requires="v">
                  <p:oleObj name="Equation" r:id="rId10" imgW="114300" imgH="165100" progId="Equation.DSMT4">
                    <p:embed/>
                  </p:oleObj>
                </mc:Choice>
                <mc:Fallback>
                  <p:oleObj name="Equation" r:id="rId10" imgW="114300" imgH="165100" progId="Equation.DSMT4">
                    <p:embed/>
                    <p:pic>
                      <p:nvPicPr>
                        <p:cNvPr id="0" name=""/>
                        <p:cNvPicPr/>
                        <p:nvPr/>
                      </p:nvPicPr>
                      <p:blipFill>
                        <a:blip r:embed="rId11"/>
                        <a:stretch>
                          <a:fillRect/>
                        </a:stretch>
                      </p:blipFill>
                      <p:spPr>
                        <a:xfrm>
                          <a:off x="5725470" y="3493698"/>
                          <a:ext cx="214313" cy="307975"/>
                        </a:xfrm>
                        <a:prstGeom prst="rect">
                          <a:avLst/>
                        </a:prstGeom>
                      </p:spPr>
                    </p:pic>
                  </p:oleObj>
                </mc:Fallback>
              </mc:AlternateContent>
            </a:graphicData>
          </a:graphic>
        </p:graphicFrame>
      </p:grpSp>
      <p:sp>
        <p:nvSpPr>
          <p:cNvPr id="30" name="TextBox 29"/>
          <p:cNvSpPr txBox="1"/>
          <p:nvPr/>
        </p:nvSpPr>
        <p:spPr>
          <a:xfrm>
            <a:off x="290315" y="1308434"/>
            <a:ext cx="8472685" cy="830997"/>
          </a:xfrm>
          <a:prstGeom prst="rect">
            <a:avLst/>
          </a:prstGeom>
          <a:noFill/>
        </p:spPr>
        <p:txBody>
          <a:bodyPr wrap="square" rtlCol="0">
            <a:spAutoFit/>
          </a:bodyPr>
          <a:lstStyle/>
          <a:p>
            <a:r>
              <a:rPr lang="en-US" sz="2800" dirty="0">
                <a:solidFill>
                  <a:srgbClr val="FF0000"/>
                </a:solidFill>
                <a:latin typeface="Apple Chancery"/>
                <a:cs typeface="Apple Chancery"/>
              </a:rPr>
              <a:t>Average Velocity </a:t>
            </a:r>
            <a:r>
              <a:rPr lang="en-US" sz="2000" dirty="0">
                <a:latin typeface="Times New Roman"/>
                <a:cs typeface="Times New Roman"/>
              </a:rPr>
              <a:t>(the </a:t>
            </a:r>
            <a:r>
              <a:rPr lang="en-US" sz="2000" i="1" dirty="0">
                <a:latin typeface="Times New Roman"/>
                <a:cs typeface="Times New Roman"/>
              </a:rPr>
              <a:t>single velocity </a:t>
            </a:r>
            <a:r>
              <a:rPr lang="en-US" sz="2000" dirty="0">
                <a:latin typeface="Times New Roman"/>
                <a:cs typeface="Times New Roman"/>
              </a:rPr>
              <a:t>at which an object must travel to displace a given distance in a given amount of time)</a:t>
            </a:r>
            <a:endParaRPr lang="en-US" sz="2400" dirty="0">
              <a:latin typeface="Apple Chancery"/>
              <a:cs typeface="Apple Chancery"/>
            </a:endParaRPr>
          </a:p>
        </p:txBody>
      </p:sp>
      <p:sp>
        <p:nvSpPr>
          <p:cNvPr id="31" name="TextBox 30"/>
          <p:cNvSpPr txBox="1"/>
          <p:nvPr/>
        </p:nvSpPr>
        <p:spPr>
          <a:xfrm>
            <a:off x="290315" y="2974704"/>
            <a:ext cx="5663916" cy="523220"/>
          </a:xfrm>
          <a:prstGeom prst="rect">
            <a:avLst/>
          </a:prstGeom>
          <a:noFill/>
        </p:spPr>
        <p:txBody>
          <a:bodyPr wrap="square" rtlCol="0">
            <a:spAutoFit/>
          </a:bodyPr>
          <a:lstStyle/>
          <a:p>
            <a:r>
              <a:rPr lang="en-US" sz="2800" dirty="0">
                <a:solidFill>
                  <a:srgbClr val="FF0000"/>
                </a:solidFill>
                <a:latin typeface="Apple Chancery"/>
                <a:cs typeface="Apple Chancery"/>
              </a:rPr>
              <a:t>Velocity Vector</a:t>
            </a:r>
            <a:r>
              <a:rPr lang="en-US" sz="1600" dirty="0">
                <a:latin typeface="Times New Roman" panose="02020603050405020304" pitchFamily="18" charset="0"/>
                <a:cs typeface="Times New Roman" panose="02020603050405020304" pitchFamily="18" charset="0"/>
              </a:rPr>
              <a:t> (with examples):</a:t>
            </a:r>
            <a:endParaRPr lang="en-US" sz="2400" dirty="0">
              <a:latin typeface="Apple Chancery"/>
              <a:cs typeface="Apple Chancery"/>
            </a:endParaRPr>
          </a:p>
        </p:txBody>
      </p:sp>
      <p:sp>
        <p:nvSpPr>
          <p:cNvPr id="32" name="TextBox 31"/>
          <p:cNvSpPr txBox="1"/>
          <p:nvPr/>
        </p:nvSpPr>
        <p:spPr>
          <a:xfrm>
            <a:off x="2022475" y="3772304"/>
            <a:ext cx="431799" cy="369332"/>
          </a:xfrm>
          <a:prstGeom prst="rect">
            <a:avLst/>
          </a:prstGeom>
          <a:noFill/>
        </p:spPr>
        <p:txBody>
          <a:bodyPr wrap="square" rtlCol="0">
            <a:spAutoFit/>
          </a:bodyPr>
          <a:lstStyle/>
          <a:p>
            <a:r>
              <a:rPr lang="en-US" dirty="0">
                <a:latin typeface="Times New Roman"/>
                <a:cs typeface="Times New Roman"/>
              </a:rPr>
              <a:t>or</a:t>
            </a:r>
          </a:p>
        </p:txBody>
      </p:sp>
      <p:grpSp>
        <p:nvGrpSpPr>
          <p:cNvPr id="3" name="Group 2">
            <a:extLst>
              <a:ext uri="{FF2B5EF4-FFF2-40B4-BE49-F238E27FC236}">
                <a16:creationId xmlns:a16="http://schemas.microsoft.com/office/drawing/2014/main" id="{E08651E2-A60F-AC4E-A0DD-DEB8216875A3}"/>
              </a:ext>
            </a:extLst>
          </p:cNvPr>
          <p:cNvGrpSpPr/>
          <p:nvPr/>
        </p:nvGrpSpPr>
        <p:grpSpPr>
          <a:xfrm>
            <a:off x="403865" y="5390846"/>
            <a:ext cx="8359135" cy="1015663"/>
            <a:chOff x="403865" y="5390846"/>
            <a:chExt cx="8359135" cy="1015663"/>
          </a:xfrm>
        </p:grpSpPr>
        <p:sp>
          <p:nvSpPr>
            <p:cNvPr id="62" name="TextBox 61"/>
            <p:cNvSpPr txBox="1"/>
            <p:nvPr/>
          </p:nvSpPr>
          <p:spPr>
            <a:xfrm>
              <a:off x="403865" y="5390846"/>
              <a:ext cx="8359135" cy="1015663"/>
            </a:xfrm>
            <a:prstGeom prst="rect">
              <a:avLst/>
            </a:prstGeom>
            <a:noFill/>
          </p:spPr>
          <p:txBody>
            <a:bodyPr wrap="square" rtlCol="0">
              <a:spAutoFit/>
            </a:bodyPr>
            <a:lstStyle/>
            <a:p>
              <a:r>
                <a:rPr lang="en-US" sz="2000" dirty="0">
                  <a:latin typeface="Times New Roman"/>
                  <a:cs typeface="Times New Roman"/>
                </a:rPr>
                <a:t>Note that the </a:t>
              </a:r>
              <a:r>
                <a:rPr lang="en-US" sz="2000" dirty="0">
                  <a:solidFill>
                    <a:srgbClr val="FF0000"/>
                  </a:solidFill>
                  <a:latin typeface="Times New Roman"/>
                  <a:cs typeface="Times New Roman"/>
                </a:rPr>
                <a:t>SIGN</a:t>
              </a:r>
              <a:r>
                <a:rPr lang="en-US" sz="2000" dirty="0">
                  <a:latin typeface="Times New Roman"/>
                  <a:cs typeface="Times New Roman"/>
                </a:rPr>
                <a:t> of the velocity vectors tells you the </a:t>
              </a:r>
              <a:r>
                <a:rPr lang="en-US" sz="2000" i="1" dirty="0">
                  <a:solidFill>
                    <a:srgbClr val="0000FF"/>
                  </a:solidFill>
                  <a:latin typeface="Times New Roman"/>
                  <a:cs typeface="Times New Roman"/>
                </a:rPr>
                <a:t>direction in which the object is traveling </a:t>
              </a:r>
              <a:r>
                <a:rPr lang="en-US" sz="2000" dirty="0">
                  <a:latin typeface="Times New Roman"/>
                  <a:cs typeface="Times New Roman"/>
                </a:rPr>
                <a:t>(this is most obvious in one dimension where a                     velocity is a velocity in the </a:t>
              </a:r>
              <a:r>
                <a:rPr lang="en-US" sz="2000" i="1" dirty="0">
                  <a:latin typeface="Times New Roman"/>
                  <a:cs typeface="Times New Roman"/>
                </a:rPr>
                <a:t>negative x-direction</a:t>
              </a:r>
              <a:r>
                <a:rPr lang="en-US" sz="2000" dirty="0">
                  <a:latin typeface="Times New Roman"/>
                  <a:cs typeface="Times New Roman"/>
                </a:rPr>
                <a:t>).</a:t>
              </a:r>
            </a:p>
          </p:txBody>
        </p:sp>
        <p:graphicFrame>
          <p:nvGraphicFramePr>
            <p:cNvPr id="33" name="Object 32"/>
            <p:cNvGraphicFramePr>
              <a:graphicFrameLocks noChangeAspect="1"/>
            </p:cNvGraphicFramePr>
            <p:nvPr>
              <p:extLst>
                <p:ext uri="{D42A27DB-BD31-4B8C-83A1-F6EECF244321}">
                  <p14:modId xmlns:p14="http://schemas.microsoft.com/office/powerpoint/2010/main" val="2048039915"/>
                </p:ext>
              </p:extLst>
            </p:nvPr>
          </p:nvGraphicFramePr>
          <p:xfrm>
            <a:off x="7221185" y="5711825"/>
            <a:ext cx="1206500" cy="328613"/>
          </p:xfrm>
          <a:graphic>
            <a:graphicData uri="http://schemas.openxmlformats.org/presentationml/2006/ole">
              <mc:AlternateContent xmlns:mc="http://schemas.openxmlformats.org/markup-compatibility/2006">
                <mc:Choice xmlns:v="urn:schemas-microsoft-com:vml" Requires="v">
                  <p:oleObj name="Equation" r:id="rId12" imgW="749300" imgH="203200" progId="Equation.DSMT4">
                    <p:embed/>
                  </p:oleObj>
                </mc:Choice>
                <mc:Fallback>
                  <p:oleObj name="Equation" r:id="rId12" imgW="749300" imgH="203200" progId="Equation.DSMT4">
                    <p:embed/>
                    <p:pic>
                      <p:nvPicPr>
                        <p:cNvPr id="0" name=""/>
                        <p:cNvPicPr/>
                        <p:nvPr/>
                      </p:nvPicPr>
                      <p:blipFill>
                        <a:blip r:embed="rId13"/>
                        <a:stretch>
                          <a:fillRect/>
                        </a:stretch>
                      </p:blipFill>
                      <p:spPr>
                        <a:xfrm>
                          <a:off x="7221185" y="5711825"/>
                          <a:ext cx="1206500" cy="328613"/>
                        </a:xfrm>
                        <a:prstGeom prst="rect">
                          <a:avLst/>
                        </a:prstGeom>
                      </p:spPr>
                    </p:pic>
                  </p:oleObj>
                </mc:Fallback>
              </mc:AlternateContent>
            </a:graphicData>
          </a:graphic>
        </p:graphicFrame>
      </p:grpSp>
      <p:sp>
        <p:nvSpPr>
          <p:cNvPr id="34" name="TextBox 33"/>
          <p:cNvSpPr txBox="1"/>
          <p:nvPr/>
        </p:nvSpPr>
        <p:spPr>
          <a:xfrm>
            <a:off x="290315" y="2202931"/>
            <a:ext cx="8625085" cy="523220"/>
          </a:xfrm>
          <a:prstGeom prst="rect">
            <a:avLst/>
          </a:prstGeom>
          <a:noFill/>
        </p:spPr>
        <p:txBody>
          <a:bodyPr wrap="square" rtlCol="0">
            <a:spAutoFit/>
          </a:bodyPr>
          <a:lstStyle/>
          <a:p>
            <a:r>
              <a:rPr lang="en-US" sz="2800" dirty="0">
                <a:solidFill>
                  <a:srgbClr val="FF0000"/>
                </a:solidFill>
                <a:latin typeface="Apple Chancery"/>
                <a:cs typeface="Apple Chancery"/>
              </a:rPr>
              <a:t>Instantaneous Velocity </a:t>
            </a:r>
            <a:r>
              <a:rPr lang="en-US" sz="2000" dirty="0">
                <a:latin typeface="Times New Roman"/>
                <a:cs typeface="Times New Roman"/>
              </a:rPr>
              <a:t>(an object’s velocity at a particular point in time)</a:t>
            </a:r>
            <a:endParaRPr lang="en-US" sz="2400" dirty="0">
              <a:latin typeface="Apple Chancery"/>
              <a:cs typeface="Apple Chancery"/>
            </a:endParaRPr>
          </a:p>
        </p:txBody>
      </p:sp>
    </p:spTree>
    <p:extLst>
      <p:ext uri="{BB962C8B-B14F-4D97-AF65-F5344CB8AC3E}">
        <p14:creationId xmlns:p14="http://schemas.microsoft.com/office/powerpoint/2010/main" val="160549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dissolv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dissolv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dissolve">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0315" y="417144"/>
            <a:ext cx="8472685" cy="830997"/>
          </a:xfrm>
          <a:prstGeom prst="rect">
            <a:avLst/>
          </a:prstGeom>
          <a:noFill/>
        </p:spPr>
        <p:txBody>
          <a:bodyPr wrap="square" rtlCol="0">
            <a:spAutoFit/>
          </a:bodyPr>
          <a:lstStyle/>
          <a:p>
            <a:r>
              <a:rPr lang="en-US" sz="2800" dirty="0">
                <a:solidFill>
                  <a:srgbClr val="FF0000"/>
                </a:solidFill>
                <a:latin typeface="Apple Chancery"/>
                <a:cs typeface="Apple Chancery"/>
              </a:rPr>
              <a:t>Acceleration </a:t>
            </a:r>
            <a:r>
              <a:rPr lang="en-US" sz="2000" dirty="0">
                <a:latin typeface="Times New Roman"/>
                <a:cs typeface="Times New Roman"/>
              </a:rPr>
              <a:t>(a vector that measures the time-rate-of change-of velocity, the number of m/s/s, at which an object covers ground)</a:t>
            </a:r>
            <a:endParaRPr lang="en-US" sz="2400" dirty="0">
              <a:latin typeface="Apple Chancery"/>
              <a:cs typeface="Apple Chancery"/>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1118685589"/>
              </p:ext>
            </p:extLst>
          </p:nvPr>
        </p:nvGraphicFramePr>
        <p:xfrm>
          <a:off x="814388" y="4325938"/>
          <a:ext cx="3810000" cy="452437"/>
        </p:xfrm>
        <a:graphic>
          <a:graphicData uri="http://schemas.openxmlformats.org/presentationml/2006/ole">
            <mc:AlternateContent xmlns:mc="http://schemas.openxmlformats.org/markup-compatibility/2006">
              <mc:Choice xmlns:v="urn:schemas-microsoft-com:vml" Requires="v">
                <p:oleObj name="Equation" r:id="rId2" imgW="2362200" imgH="279400" progId="Equation.DSMT4">
                  <p:embed/>
                </p:oleObj>
              </mc:Choice>
              <mc:Fallback>
                <p:oleObj name="Equation" r:id="rId2" imgW="2362200" imgH="279400" progId="Equation.DSMT4">
                  <p:embed/>
                  <p:pic>
                    <p:nvPicPr>
                      <p:cNvPr id="0" name=""/>
                      <p:cNvPicPr/>
                      <p:nvPr/>
                    </p:nvPicPr>
                    <p:blipFill>
                      <a:blip r:embed="rId3"/>
                      <a:stretch>
                        <a:fillRect/>
                      </a:stretch>
                    </p:blipFill>
                    <p:spPr>
                      <a:xfrm>
                        <a:off x="814388" y="4325938"/>
                        <a:ext cx="3810000" cy="452437"/>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803379106"/>
              </p:ext>
            </p:extLst>
          </p:nvPr>
        </p:nvGraphicFramePr>
        <p:xfrm>
          <a:off x="423863" y="3743325"/>
          <a:ext cx="4805362" cy="444500"/>
        </p:xfrm>
        <a:graphic>
          <a:graphicData uri="http://schemas.openxmlformats.org/presentationml/2006/ole">
            <mc:AlternateContent xmlns:mc="http://schemas.openxmlformats.org/markup-compatibility/2006">
              <mc:Choice xmlns:v="urn:schemas-microsoft-com:vml" Requires="v">
                <p:oleObj name="Equation" r:id="rId4" imgW="3009900" imgH="279400" progId="Equation.DSMT4">
                  <p:embed/>
                </p:oleObj>
              </mc:Choice>
              <mc:Fallback>
                <p:oleObj name="Equation" r:id="rId4" imgW="3009900" imgH="279400" progId="Equation.DSMT4">
                  <p:embed/>
                  <p:pic>
                    <p:nvPicPr>
                      <p:cNvPr id="0" name=""/>
                      <p:cNvPicPr/>
                      <p:nvPr/>
                    </p:nvPicPr>
                    <p:blipFill>
                      <a:blip r:embed="rId5"/>
                      <a:stretch>
                        <a:fillRect/>
                      </a:stretch>
                    </p:blipFill>
                    <p:spPr>
                      <a:xfrm>
                        <a:off x="423863" y="3743325"/>
                        <a:ext cx="4805362" cy="444500"/>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a:t>
            </a:r>
          </a:p>
        </p:txBody>
      </p:sp>
      <p:sp>
        <p:nvSpPr>
          <p:cNvPr id="62" name="TextBox 61"/>
          <p:cNvSpPr txBox="1"/>
          <p:nvPr/>
        </p:nvSpPr>
        <p:spPr>
          <a:xfrm>
            <a:off x="276865" y="5390846"/>
            <a:ext cx="8740135" cy="1015663"/>
          </a:xfrm>
          <a:prstGeom prst="rect">
            <a:avLst/>
          </a:prstGeom>
          <a:noFill/>
        </p:spPr>
        <p:txBody>
          <a:bodyPr wrap="square" rtlCol="0">
            <a:spAutoFit/>
          </a:bodyPr>
          <a:lstStyle/>
          <a:p>
            <a:r>
              <a:rPr lang="en-US" sz="2000" dirty="0">
                <a:latin typeface="Times New Roman"/>
                <a:cs typeface="Times New Roman"/>
              </a:rPr>
              <a:t>Note: the </a:t>
            </a:r>
            <a:r>
              <a:rPr lang="en-US" sz="2000" dirty="0">
                <a:solidFill>
                  <a:srgbClr val="FF0000"/>
                </a:solidFill>
                <a:latin typeface="Times New Roman"/>
                <a:cs typeface="Times New Roman"/>
              </a:rPr>
              <a:t>SIGN</a:t>
            </a:r>
            <a:r>
              <a:rPr lang="en-US" sz="2000" dirty="0">
                <a:latin typeface="Times New Roman"/>
                <a:cs typeface="Times New Roman"/>
              </a:rPr>
              <a:t> of the acceleration vectors </a:t>
            </a:r>
            <a:r>
              <a:rPr lang="en-US" sz="2000" dirty="0">
                <a:solidFill>
                  <a:srgbClr val="0000FF"/>
                </a:solidFill>
                <a:latin typeface="Times New Roman"/>
                <a:cs typeface="Times New Roman"/>
              </a:rPr>
              <a:t>tells</a:t>
            </a:r>
            <a:r>
              <a:rPr lang="en-US" sz="2000" dirty="0">
                <a:latin typeface="Times New Roman"/>
                <a:cs typeface="Times New Roman"/>
              </a:rPr>
              <a:t> you </a:t>
            </a:r>
            <a:r>
              <a:rPr lang="en-US" sz="2000" i="1" dirty="0">
                <a:solidFill>
                  <a:srgbClr val="0000FF"/>
                </a:solidFill>
                <a:latin typeface="Times New Roman"/>
                <a:cs typeface="Times New Roman"/>
              </a:rPr>
              <a:t>NOTHING</a:t>
            </a:r>
            <a:r>
              <a:rPr lang="en-US" sz="2000" dirty="0">
                <a:latin typeface="Times New Roman"/>
                <a:cs typeface="Times New Roman"/>
              </a:rPr>
              <a:t> about the </a:t>
            </a:r>
            <a:r>
              <a:rPr lang="en-US" sz="2000" i="1" dirty="0">
                <a:latin typeface="Times New Roman"/>
                <a:cs typeface="Times New Roman"/>
              </a:rPr>
              <a:t>speeding up </a:t>
            </a:r>
            <a:r>
              <a:rPr lang="en-US" sz="2000" dirty="0">
                <a:latin typeface="Times New Roman"/>
                <a:cs typeface="Times New Roman"/>
              </a:rPr>
              <a:t>or </a:t>
            </a:r>
            <a:r>
              <a:rPr lang="en-US" sz="2000" i="1" dirty="0">
                <a:latin typeface="Times New Roman"/>
                <a:cs typeface="Times New Roman"/>
              </a:rPr>
              <a:t>slowing down</a:t>
            </a:r>
            <a:r>
              <a:rPr lang="en-US" sz="2000" dirty="0">
                <a:latin typeface="Times New Roman"/>
                <a:cs typeface="Times New Roman"/>
              </a:rPr>
              <a:t> of an object </a:t>
            </a:r>
            <a:r>
              <a:rPr lang="en-US" sz="2000" i="1" dirty="0">
                <a:solidFill>
                  <a:srgbClr val="0000FF"/>
                </a:solidFill>
                <a:latin typeface="Times New Roman"/>
                <a:cs typeface="Times New Roman"/>
              </a:rPr>
              <a:t>without your knowing </a:t>
            </a:r>
            <a:r>
              <a:rPr lang="en-US" sz="2000" i="1" dirty="0">
                <a:latin typeface="Times New Roman"/>
                <a:cs typeface="Times New Roman"/>
              </a:rPr>
              <a:t>the </a:t>
            </a:r>
            <a:r>
              <a:rPr lang="en-US" sz="2000" i="1" dirty="0">
                <a:solidFill>
                  <a:srgbClr val="0000FF"/>
                </a:solidFill>
                <a:latin typeface="Times New Roman"/>
                <a:cs typeface="Times New Roman"/>
              </a:rPr>
              <a:t>direction of the velocity vector</a:t>
            </a:r>
            <a:r>
              <a:rPr lang="en-US" sz="2000" dirty="0">
                <a:latin typeface="Times New Roman"/>
                <a:cs typeface="Times New Roman"/>
              </a:rPr>
              <a:t>.  </a:t>
            </a:r>
            <a:r>
              <a:rPr lang="en-US" sz="2000" i="1" dirty="0">
                <a:solidFill>
                  <a:srgbClr val="FF0000"/>
                </a:solidFill>
                <a:latin typeface="Times New Roman"/>
                <a:cs typeface="Times New Roman"/>
              </a:rPr>
              <a:t>Likes</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signs</a:t>
            </a:r>
            <a:r>
              <a:rPr lang="en-US" sz="2000" dirty="0">
                <a:solidFill>
                  <a:srgbClr val="FF0000"/>
                </a:solidFill>
                <a:latin typeface="Times New Roman"/>
                <a:cs typeface="Times New Roman"/>
              </a:rPr>
              <a:t> </a:t>
            </a:r>
            <a:r>
              <a:rPr lang="en-US" sz="2000" dirty="0">
                <a:latin typeface="Times New Roman"/>
                <a:cs typeface="Times New Roman"/>
              </a:rPr>
              <a:t>mean a velocity </a:t>
            </a:r>
            <a:r>
              <a:rPr lang="en-US" sz="2000" dirty="0">
                <a:solidFill>
                  <a:srgbClr val="FF0000"/>
                </a:solidFill>
                <a:latin typeface="Times New Roman"/>
                <a:cs typeface="Times New Roman"/>
              </a:rPr>
              <a:t>increase</a:t>
            </a:r>
            <a:r>
              <a:rPr lang="en-US" sz="2000" dirty="0">
                <a:latin typeface="Times New Roman"/>
                <a:cs typeface="Times New Roman"/>
              </a:rPr>
              <a:t>; </a:t>
            </a:r>
            <a:r>
              <a:rPr lang="en-US" sz="2000" i="1" dirty="0" err="1">
                <a:solidFill>
                  <a:srgbClr val="008000"/>
                </a:solidFill>
                <a:latin typeface="Times New Roman"/>
                <a:cs typeface="Times New Roman"/>
              </a:rPr>
              <a:t>unlikes</a:t>
            </a:r>
            <a:r>
              <a:rPr lang="en-US" sz="2000" i="1" dirty="0">
                <a:solidFill>
                  <a:srgbClr val="008000"/>
                </a:solidFill>
                <a:latin typeface="Times New Roman"/>
                <a:cs typeface="Times New Roman"/>
              </a:rPr>
              <a:t> </a:t>
            </a:r>
            <a:r>
              <a:rPr lang="en-US" sz="2000" dirty="0">
                <a:latin typeface="Times New Roman"/>
                <a:cs typeface="Times New Roman"/>
              </a:rPr>
              <a:t>mean velocity </a:t>
            </a:r>
            <a:r>
              <a:rPr lang="en-US" sz="2000" dirty="0">
                <a:solidFill>
                  <a:srgbClr val="008000"/>
                </a:solidFill>
                <a:latin typeface="Times New Roman"/>
                <a:cs typeface="Times New Roman"/>
              </a:rPr>
              <a:t>decrease</a:t>
            </a:r>
            <a:r>
              <a:rPr lang="en-US" sz="2000" dirty="0">
                <a:latin typeface="Times New Roman"/>
                <a:cs typeface="Times New Roman"/>
              </a:rPr>
              <a:t>.</a:t>
            </a:r>
          </a:p>
        </p:txBody>
      </p:sp>
      <p:grpSp>
        <p:nvGrpSpPr>
          <p:cNvPr id="2" name="Group 1"/>
          <p:cNvGrpSpPr/>
          <p:nvPr/>
        </p:nvGrpSpPr>
        <p:grpSpPr>
          <a:xfrm>
            <a:off x="6184948" y="3136142"/>
            <a:ext cx="2251122" cy="2175263"/>
            <a:chOff x="4660948" y="2945642"/>
            <a:chExt cx="2251122" cy="2175263"/>
          </a:xfrm>
        </p:grpSpPr>
        <p:cxnSp>
          <p:nvCxnSpPr>
            <p:cNvPr id="50" name="Straight Connector 49"/>
            <p:cNvCxnSpPr/>
            <p:nvPr/>
          </p:nvCxnSpPr>
          <p:spPr>
            <a:xfrm>
              <a:off x="4894711" y="3055771"/>
              <a:ext cx="0" cy="200101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4788955" y="4907173"/>
              <a:ext cx="2066194"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54" name="Object 53"/>
            <p:cNvGraphicFramePr>
              <a:graphicFrameLocks noChangeAspect="1"/>
            </p:cNvGraphicFramePr>
            <p:nvPr>
              <p:extLst>
                <p:ext uri="{D42A27DB-BD31-4B8C-83A1-F6EECF244321}">
                  <p14:modId xmlns:p14="http://schemas.microsoft.com/office/powerpoint/2010/main" val="165263319"/>
                </p:ext>
              </p:extLst>
            </p:nvPr>
          </p:nvGraphicFramePr>
          <p:xfrm>
            <a:off x="4660948" y="2945642"/>
            <a:ext cx="167163" cy="216525"/>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p:nvPr/>
                      </p:nvPicPr>
                      <p:blipFill>
                        <a:blip r:embed="rId7"/>
                        <a:stretch>
                          <a:fillRect/>
                        </a:stretch>
                      </p:blipFill>
                      <p:spPr>
                        <a:xfrm>
                          <a:off x="4660948" y="2945642"/>
                          <a:ext cx="167163" cy="216525"/>
                        </a:xfrm>
                        <a:prstGeom prst="rect">
                          <a:avLst/>
                        </a:prstGeom>
                      </p:spPr>
                    </p:pic>
                  </p:oleObj>
                </mc:Fallback>
              </mc:AlternateContent>
            </a:graphicData>
          </a:graphic>
        </p:graphicFrame>
        <p:graphicFrame>
          <p:nvGraphicFramePr>
            <p:cNvPr id="55" name="Object 54"/>
            <p:cNvGraphicFramePr>
              <a:graphicFrameLocks noChangeAspect="1"/>
            </p:cNvGraphicFramePr>
            <p:nvPr>
              <p:extLst>
                <p:ext uri="{D42A27DB-BD31-4B8C-83A1-F6EECF244321}">
                  <p14:modId xmlns:p14="http://schemas.microsoft.com/office/powerpoint/2010/main" val="4041627034"/>
                </p:ext>
              </p:extLst>
            </p:nvPr>
          </p:nvGraphicFramePr>
          <p:xfrm>
            <a:off x="6741422" y="4950257"/>
            <a:ext cx="170648" cy="170648"/>
          </p:xfrm>
          <a:graphic>
            <a:graphicData uri="http://schemas.openxmlformats.org/presentationml/2006/ole">
              <mc:AlternateContent xmlns:mc="http://schemas.openxmlformats.org/markup-compatibility/2006">
                <mc:Choice xmlns:v="urn:schemas-microsoft-com:vml" Requires="v">
                  <p:oleObj name="Equation" r:id="rId8" imgW="127000" imgH="127000" progId="Equation.DSMT4">
                    <p:embed/>
                  </p:oleObj>
                </mc:Choice>
                <mc:Fallback>
                  <p:oleObj name="Equation" r:id="rId8" imgW="127000" imgH="127000" progId="Equation.DSMT4">
                    <p:embed/>
                    <p:pic>
                      <p:nvPicPr>
                        <p:cNvPr id="0" name=""/>
                        <p:cNvPicPr/>
                        <p:nvPr/>
                      </p:nvPicPr>
                      <p:blipFill>
                        <a:blip r:embed="rId9"/>
                        <a:stretch>
                          <a:fillRect/>
                        </a:stretch>
                      </p:blipFill>
                      <p:spPr>
                        <a:xfrm>
                          <a:off x="6741422" y="4950257"/>
                          <a:ext cx="170648" cy="170648"/>
                        </a:xfrm>
                        <a:prstGeom prst="rect">
                          <a:avLst/>
                        </a:prstGeom>
                      </p:spPr>
                    </p:pic>
                  </p:oleObj>
                </mc:Fallback>
              </mc:AlternateContent>
            </a:graphicData>
          </a:graphic>
        </p:graphicFrame>
        <p:cxnSp>
          <p:nvCxnSpPr>
            <p:cNvPr id="59" name="Straight Arrow Connector 58"/>
            <p:cNvCxnSpPr/>
            <p:nvPr/>
          </p:nvCxnSpPr>
          <p:spPr>
            <a:xfrm flipV="1">
              <a:off x="5638848" y="3375158"/>
              <a:ext cx="744137" cy="102134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9" name="Object 28"/>
            <p:cNvGraphicFramePr>
              <a:graphicFrameLocks noChangeAspect="1"/>
            </p:cNvGraphicFramePr>
            <p:nvPr>
              <p:extLst>
                <p:ext uri="{D42A27DB-BD31-4B8C-83A1-F6EECF244321}">
                  <p14:modId xmlns:p14="http://schemas.microsoft.com/office/powerpoint/2010/main" val="3027117594"/>
                </p:ext>
              </p:extLst>
            </p:nvPr>
          </p:nvGraphicFramePr>
          <p:xfrm>
            <a:off x="5725470" y="3493698"/>
            <a:ext cx="214313" cy="307975"/>
          </p:xfrm>
          <a:graphic>
            <a:graphicData uri="http://schemas.openxmlformats.org/presentationml/2006/ole">
              <mc:AlternateContent xmlns:mc="http://schemas.openxmlformats.org/markup-compatibility/2006">
                <mc:Choice xmlns:v="urn:schemas-microsoft-com:vml" Requires="v">
                  <p:oleObj name="Equation" r:id="rId10" imgW="114300" imgH="165100" progId="Equation.DSMT4">
                    <p:embed/>
                  </p:oleObj>
                </mc:Choice>
                <mc:Fallback>
                  <p:oleObj name="Equation" r:id="rId10" imgW="114300" imgH="165100" progId="Equation.DSMT4">
                    <p:embed/>
                    <p:pic>
                      <p:nvPicPr>
                        <p:cNvPr id="0" name=""/>
                        <p:cNvPicPr/>
                        <p:nvPr/>
                      </p:nvPicPr>
                      <p:blipFill>
                        <a:blip r:embed="rId11"/>
                        <a:stretch>
                          <a:fillRect/>
                        </a:stretch>
                      </p:blipFill>
                      <p:spPr>
                        <a:xfrm>
                          <a:off x="5725470" y="3493698"/>
                          <a:ext cx="214313" cy="307975"/>
                        </a:xfrm>
                        <a:prstGeom prst="rect">
                          <a:avLst/>
                        </a:prstGeom>
                      </p:spPr>
                    </p:pic>
                  </p:oleObj>
                </mc:Fallback>
              </mc:AlternateContent>
            </a:graphicData>
          </a:graphic>
        </p:graphicFrame>
      </p:grpSp>
      <p:sp>
        <p:nvSpPr>
          <p:cNvPr id="30" name="TextBox 29"/>
          <p:cNvSpPr txBox="1"/>
          <p:nvPr/>
        </p:nvSpPr>
        <p:spPr>
          <a:xfrm>
            <a:off x="290315" y="1308434"/>
            <a:ext cx="8472685" cy="830997"/>
          </a:xfrm>
          <a:prstGeom prst="rect">
            <a:avLst/>
          </a:prstGeom>
          <a:noFill/>
        </p:spPr>
        <p:txBody>
          <a:bodyPr wrap="square" rtlCol="0">
            <a:spAutoFit/>
          </a:bodyPr>
          <a:lstStyle/>
          <a:p>
            <a:r>
              <a:rPr lang="en-US" sz="2800" dirty="0">
                <a:solidFill>
                  <a:srgbClr val="FF0000"/>
                </a:solidFill>
                <a:latin typeface="Apple Chancery"/>
                <a:cs typeface="Apple Chancery"/>
              </a:rPr>
              <a:t>Average Acceleration </a:t>
            </a:r>
            <a:r>
              <a:rPr lang="en-US" sz="2000" dirty="0">
                <a:latin typeface="Times New Roman"/>
                <a:cs typeface="Times New Roman"/>
              </a:rPr>
              <a:t>(the </a:t>
            </a:r>
            <a:r>
              <a:rPr lang="en-US" sz="2000" i="1" dirty="0">
                <a:latin typeface="Times New Roman"/>
                <a:cs typeface="Times New Roman"/>
              </a:rPr>
              <a:t>single acceleration </a:t>
            </a:r>
            <a:r>
              <a:rPr lang="en-US" sz="2000" dirty="0">
                <a:latin typeface="Times New Roman"/>
                <a:cs typeface="Times New Roman"/>
              </a:rPr>
              <a:t>at which an object must accelerate to change its velocity a given amount in a given amount of time)</a:t>
            </a:r>
            <a:endParaRPr lang="en-US" sz="2400" dirty="0">
              <a:latin typeface="Apple Chancery"/>
              <a:cs typeface="Apple Chancery"/>
            </a:endParaRPr>
          </a:p>
        </p:txBody>
      </p:sp>
      <p:sp>
        <p:nvSpPr>
          <p:cNvPr id="31" name="TextBox 30"/>
          <p:cNvSpPr txBox="1"/>
          <p:nvPr/>
        </p:nvSpPr>
        <p:spPr>
          <a:xfrm>
            <a:off x="290315" y="3133007"/>
            <a:ext cx="5005509" cy="523220"/>
          </a:xfrm>
          <a:prstGeom prst="rect">
            <a:avLst/>
          </a:prstGeom>
          <a:noFill/>
        </p:spPr>
        <p:txBody>
          <a:bodyPr wrap="square" rtlCol="0">
            <a:spAutoFit/>
          </a:bodyPr>
          <a:lstStyle/>
          <a:p>
            <a:r>
              <a:rPr lang="en-US" sz="2800" dirty="0">
                <a:solidFill>
                  <a:srgbClr val="FF0000"/>
                </a:solidFill>
                <a:latin typeface="Apple Chancery"/>
                <a:cs typeface="Apple Chancery"/>
              </a:rPr>
              <a:t>Acceleration Vector </a:t>
            </a:r>
            <a:r>
              <a:rPr lang="en-US" sz="1600" dirty="0">
                <a:latin typeface="Times New Roman" panose="02020603050405020304" pitchFamily="18" charset="0"/>
                <a:cs typeface="Times New Roman" panose="02020603050405020304" pitchFamily="18" charset="0"/>
              </a:rPr>
              <a:t>(with examples):</a:t>
            </a:r>
            <a:endParaRPr lang="en-US" sz="2400" dirty="0">
              <a:latin typeface="Apple Chancery"/>
              <a:cs typeface="Apple Chancery"/>
            </a:endParaRPr>
          </a:p>
        </p:txBody>
      </p:sp>
      <p:sp>
        <p:nvSpPr>
          <p:cNvPr id="32" name="TextBox 31"/>
          <p:cNvSpPr txBox="1"/>
          <p:nvPr/>
        </p:nvSpPr>
        <p:spPr>
          <a:xfrm>
            <a:off x="2084611" y="4022725"/>
            <a:ext cx="431799" cy="369332"/>
          </a:xfrm>
          <a:prstGeom prst="rect">
            <a:avLst/>
          </a:prstGeom>
          <a:noFill/>
        </p:spPr>
        <p:txBody>
          <a:bodyPr wrap="square" rtlCol="0">
            <a:spAutoFit/>
          </a:bodyPr>
          <a:lstStyle/>
          <a:p>
            <a:r>
              <a:rPr lang="en-US" dirty="0">
                <a:latin typeface="Times New Roman"/>
                <a:cs typeface="Times New Roman"/>
              </a:rPr>
              <a:t>or</a:t>
            </a:r>
          </a:p>
        </p:txBody>
      </p:sp>
      <p:sp>
        <p:nvSpPr>
          <p:cNvPr id="34" name="TextBox 33"/>
          <p:cNvSpPr txBox="1"/>
          <p:nvPr/>
        </p:nvSpPr>
        <p:spPr>
          <a:xfrm>
            <a:off x="290315" y="2202931"/>
            <a:ext cx="8625085" cy="830997"/>
          </a:xfrm>
          <a:prstGeom prst="rect">
            <a:avLst/>
          </a:prstGeom>
          <a:noFill/>
        </p:spPr>
        <p:txBody>
          <a:bodyPr wrap="square" rtlCol="0">
            <a:spAutoFit/>
          </a:bodyPr>
          <a:lstStyle/>
          <a:p>
            <a:r>
              <a:rPr lang="en-US" sz="2800" dirty="0">
                <a:solidFill>
                  <a:srgbClr val="FF0000"/>
                </a:solidFill>
                <a:latin typeface="Apple Chancery"/>
                <a:cs typeface="Apple Chancery"/>
              </a:rPr>
              <a:t>Instantaneous Acceleration </a:t>
            </a:r>
            <a:r>
              <a:rPr lang="en-US" sz="2000" dirty="0">
                <a:latin typeface="Times New Roman"/>
                <a:cs typeface="Times New Roman"/>
              </a:rPr>
              <a:t>(an object’s acceleration at a particular point in time)</a:t>
            </a:r>
            <a:endParaRPr lang="en-US" sz="2400" dirty="0">
              <a:latin typeface="Apple Chancery"/>
              <a:cs typeface="Apple Chancery"/>
            </a:endParaRPr>
          </a:p>
        </p:txBody>
      </p:sp>
    </p:spTree>
    <p:extLst>
      <p:ext uri="{BB962C8B-B14F-4D97-AF65-F5344CB8AC3E}">
        <p14:creationId xmlns:p14="http://schemas.microsoft.com/office/powerpoint/2010/main" val="1090036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996001"/>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Two-dimensional kinematics </a:t>
            </a:r>
            <a:r>
              <a:rPr lang="en-US" sz="2000" dirty="0">
                <a:solidFill>
                  <a:srgbClr val="000000"/>
                </a:solidFill>
                <a:latin typeface="Times New Roman"/>
                <a:cs typeface="Times New Roman"/>
              </a:rPr>
              <a:t>is classically modeled as a projectile problem.  Example:</a:t>
            </a:r>
            <a:endParaRPr lang="en-US" sz="2400" dirty="0">
              <a:latin typeface="Apple Chancery"/>
              <a:cs typeface="Apple Chancery"/>
            </a:endParaRPr>
          </a:p>
        </p:txBody>
      </p:sp>
      <p:sp>
        <p:nvSpPr>
          <p:cNvPr id="8" name="TextBox 7"/>
          <p:cNvSpPr txBox="1"/>
          <p:nvPr/>
        </p:nvSpPr>
        <p:spPr>
          <a:xfrm>
            <a:off x="0" y="-17459"/>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2-d</a:t>
            </a:r>
            <a:r>
              <a:rPr lang="en-US" sz="4000" dirty="0">
                <a:solidFill>
                  <a:srgbClr val="FF0000"/>
                </a:solidFill>
                <a:latin typeface="Apple Chancery"/>
                <a:cs typeface="Apple Chancery"/>
              </a:rPr>
              <a:t> </a:t>
            </a:r>
            <a:r>
              <a:rPr lang="en-US" sz="4800" dirty="0">
                <a:solidFill>
                  <a:srgbClr val="FF0000"/>
                </a:solidFill>
                <a:latin typeface="Apple Chancery"/>
                <a:cs typeface="Apple Chancery"/>
              </a:rPr>
              <a:t>K</a:t>
            </a:r>
            <a:r>
              <a:rPr lang="en-US" sz="4000" dirty="0">
                <a:solidFill>
                  <a:srgbClr val="FF0000"/>
                </a:solidFill>
                <a:latin typeface="Apple Chancery"/>
                <a:cs typeface="Apple Chancery"/>
              </a:rPr>
              <a:t>inematics</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a:t>
            </a:r>
          </a:p>
        </p:txBody>
      </p:sp>
      <p:pic>
        <p:nvPicPr>
          <p:cNvPr id="3" name="3. (kin) pool.mov">
            <a:hlinkClick r:id="" action="ppaction://media"/>
            <a:extLst>
              <a:ext uri="{FF2B5EF4-FFF2-40B4-BE49-F238E27FC236}">
                <a16:creationId xmlns:a16="http://schemas.microsoft.com/office/drawing/2014/main" id="{046C5001-836B-5011-E929-6ACF36EAE3F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55618" y="1756064"/>
            <a:ext cx="6026726" cy="4520045"/>
          </a:xfrm>
          <a:prstGeom prst="rect">
            <a:avLst/>
          </a:prstGeom>
        </p:spPr>
      </p:pic>
    </p:spTree>
    <p:extLst>
      <p:ext uri="{BB962C8B-B14F-4D97-AF65-F5344CB8AC3E}">
        <p14:creationId xmlns:p14="http://schemas.microsoft.com/office/powerpoint/2010/main" val="119065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945201"/>
            <a:ext cx="8526143" cy="523220"/>
          </a:xfrm>
          <a:prstGeom prst="rect">
            <a:avLst/>
          </a:prstGeom>
          <a:noFill/>
        </p:spPr>
        <p:txBody>
          <a:bodyPr wrap="square" rtlCol="0">
            <a:spAutoFit/>
          </a:bodyPr>
          <a:lstStyle/>
          <a:p>
            <a:r>
              <a:rPr lang="en-US" sz="2800" dirty="0">
                <a:solidFill>
                  <a:srgbClr val="FF0000"/>
                </a:solidFill>
                <a:latin typeface="Apple Chancery"/>
                <a:cs typeface="Apple Chancery"/>
              </a:rPr>
              <a:t>Another example:</a:t>
            </a:r>
            <a:endParaRPr lang="en-US" sz="2400" dirty="0">
              <a:latin typeface="Apple Chancery"/>
              <a:cs typeface="Apple Chancery"/>
            </a:endParaRPr>
          </a:p>
        </p:txBody>
      </p:sp>
      <p:sp>
        <p:nvSpPr>
          <p:cNvPr id="8" name="TextBox 7"/>
          <p:cNvSpPr txBox="1"/>
          <p:nvPr/>
        </p:nvSpPr>
        <p:spPr>
          <a:xfrm>
            <a:off x="0" y="1197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2-d</a:t>
            </a:r>
            <a:r>
              <a:rPr lang="en-US" sz="4000" dirty="0">
                <a:solidFill>
                  <a:srgbClr val="FF0000"/>
                </a:solidFill>
                <a:latin typeface="Apple Chancery"/>
                <a:cs typeface="Apple Chancery"/>
              </a:rPr>
              <a:t> </a:t>
            </a:r>
            <a:r>
              <a:rPr lang="en-US" sz="4800" dirty="0">
                <a:solidFill>
                  <a:srgbClr val="FF0000"/>
                </a:solidFill>
                <a:latin typeface="Apple Chancery"/>
                <a:cs typeface="Apple Chancery"/>
              </a:rPr>
              <a:t>K</a:t>
            </a:r>
            <a:r>
              <a:rPr lang="en-US" sz="4000" dirty="0">
                <a:solidFill>
                  <a:srgbClr val="FF0000"/>
                </a:solidFill>
                <a:latin typeface="Apple Chancery"/>
                <a:cs typeface="Apple Chancery"/>
              </a:rPr>
              <a:t>inematics</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a:t>
            </a:r>
          </a:p>
        </p:txBody>
      </p:sp>
      <p:pic>
        <p:nvPicPr>
          <p:cNvPr id="2" name="2. (kin) bmxjumpfailure.mov">
            <a:hlinkClick r:id="" action="ppaction://media"/>
            <a:extLst>
              <a:ext uri="{FF2B5EF4-FFF2-40B4-BE49-F238E27FC236}">
                <a16:creationId xmlns:a16="http://schemas.microsoft.com/office/drawing/2014/main" id="{371D52D4-09E7-C576-370F-0F91E87F6D5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17073" y="1552457"/>
            <a:ext cx="6215555" cy="4204107"/>
          </a:xfrm>
          <a:prstGeom prst="rect">
            <a:avLst/>
          </a:prstGeom>
        </p:spPr>
      </p:pic>
    </p:spTree>
    <p:extLst>
      <p:ext uri="{BB962C8B-B14F-4D97-AF65-F5344CB8AC3E}">
        <p14:creationId xmlns:p14="http://schemas.microsoft.com/office/powerpoint/2010/main" val="451783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197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2-d</a:t>
            </a:r>
            <a:r>
              <a:rPr lang="en-US" sz="4000" dirty="0">
                <a:solidFill>
                  <a:srgbClr val="FF0000"/>
                </a:solidFill>
                <a:latin typeface="Apple Chancery"/>
                <a:cs typeface="Apple Chancery"/>
              </a:rPr>
              <a:t> </a:t>
            </a:r>
            <a:r>
              <a:rPr lang="en-US" sz="4800" dirty="0">
                <a:solidFill>
                  <a:srgbClr val="FF0000"/>
                </a:solidFill>
                <a:latin typeface="Apple Chancery"/>
                <a:cs typeface="Apple Chancery"/>
              </a:rPr>
              <a:t>K</a:t>
            </a:r>
            <a:r>
              <a:rPr lang="en-US" sz="4000" dirty="0">
                <a:solidFill>
                  <a:srgbClr val="FF0000"/>
                </a:solidFill>
                <a:latin typeface="Apple Chancery"/>
                <a:cs typeface="Apple Chancery"/>
              </a:rPr>
              <a:t>inematics</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9.)</a:t>
            </a:r>
          </a:p>
        </p:txBody>
      </p:sp>
      <p:sp>
        <p:nvSpPr>
          <p:cNvPr id="7" name="TextBox 6"/>
          <p:cNvSpPr txBox="1"/>
          <p:nvPr/>
        </p:nvSpPr>
        <p:spPr>
          <a:xfrm>
            <a:off x="274956" y="945201"/>
            <a:ext cx="8526143" cy="523220"/>
          </a:xfrm>
          <a:prstGeom prst="rect">
            <a:avLst/>
          </a:prstGeom>
          <a:noFill/>
        </p:spPr>
        <p:txBody>
          <a:bodyPr wrap="square" rtlCol="0">
            <a:spAutoFit/>
          </a:bodyPr>
          <a:lstStyle/>
          <a:p>
            <a:r>
              <a:rPr lang="en-US" sz="2800" dirty="0">
                <a:solidFill>
                  <a:srgbClr val="FF0000"/>
                </a:solidFill>
                <a:latin typeface="Apple Chancery"/>
                <a:cs typeface="Apple Chancery"/>
              </a:rPr>
              <a:t>A third example:</a:t>
            </a:r>
            <a:endParaRPr lang="en-US" sz="2400" dirty="0">
              <a:latin typeface="Apple Chancery"/>
              <a:cs typeface="Apple Chancery"/>
            </a:endParaRPr>
          </a:p>
        </p:txBody>
      </p:sp>
      <p:pic>
        <p:nvPicPr>
          <p:cNvPr id="3" name="gerbils (Converted).mov">
            <a:hlinkClick r:id="" action="ppaction://media"/>
            <a:extLst>
              <a:ext uri="{FF2B5EF4-FFF2-40B4-BE49-F238E27FC236}">
                <a16:creationId xmlns:a16="http://schemas.microsoft.com/office/drawing/2014/main" id="{CC93634F-DFAB-F092-987F-BBE2477DE45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14887" y="1511165"/>
            <a:ext cx="6041457" cy="4531093"/>
          </a:xfrm>
          <a:prstGeom prst="rect">
            <a:avLst/>
          </a:prstGeom>
        </p:spPr>
      </p:pic>
    </p:spTree>
    <p:extLst>
      <p:ext uri="{BB962C8B-B14F-4D97-AF65-F5344CB8AC3E}">
        <p14:creationId xmlns:p14="http://schemas.microsoft.com/office/powerpoint/2010/main" val="262020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197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2-d</a:t>
            </a:r>
            <a:r>
              <a:rPr lang="en-US" sz="4000" dirty="0">
                <a:solidFill>
                  <a:srgbClr val="FF0000"/>
                </a:solidFill>
                <a:latin typeface="Apple Chancery"/>
                <a:cs typeface="Apple Chancery"/>
              </a:rPr>
              <a:t> </a:t>
            </a:r>
            <a:r>
              <a:rPr lang="en-US" sz="4800" dirty="0">
                <a:solidFill>
                  <a:srgbClr val="FF0000"/>
                </a:solidFill>
                <a:latin typeface="Apple Chancery"/>
                <a:cs typeface="Apple Chancery"/>
              </a:rPr>
              <a:t>K</a:t>
            </a:r>
            <a:r>
              <a:rPr lang="en-US" sz="4000" dirty="0">
                <a:solidFill>
                  <a:srgbClr val="FF0000"/>
                </a:solidFill>
                <a:latin typeface="Apple Chancery"/>
                <a:cs typeface="Apple Chancery"/>
              </a:rPr>
              <a:t>inematics</a:t>
            </a:r>
            <a:endParaRPr lang="en-US" sz="3600" dirty="0">
              <a:solidFill>
                <a:srgbClr val="FF0000"/>
              </a:solidFill>
              <a:latin typeface="Apple Chancery"/>
              <a:cs typeface="Apple Chancery"/>
            </a:endParaRPr>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10.)</a:t>
            </a:r>
          </a:p>
        </p:txBody>
      </p:sp>
      <p:sp>
        <p:nvSpPr>
          <p:cNvPr id="7" name="TextBox 6"/>
          <p:cNvSpPr txBox="1"/>
          <p:nvPr/>
        </p:nvSpPr>
        <p:spPr>
          <a:xfrm>
            <a:off x="274956" y="945201"/>
            <a:ext cx="8526143" cy="523220"/>
          </a:xfrm>
          <a:prstGeom prst="rect">
            <a:avLst/>
          </a:prstGeom>
          <a:noFill/>
        </p:spPr>
        <p:txBody>
          <a:bodyPr wrap="square" rtlCol="0">
            <a:spAutoFit/>
          </a:bodyPr>
          <a:lstStyle/>
          <a:p>
            <a:r>
              <a:rPr lang="en-US" sz="2800" dirty="0">
                <a:solidFill>
                  <a:srgbClr val="FF0000"/>
                </a:solidFill>
                <a:latin typeface="Apple Chancery"/>
                <a:cs typeface="Apple Chancery"/>
              </a:rPr>
              <a:t>And, lastly, </a:t>
            </a:r>
            <a:r>
              <a:rPr lang="en-US" sz="2000" dirty="0">
                <a:latin typeface="Times New Roman"/>
                <a:cs typeface="Times New Roman"/>
              </a:rPr>
              <a:t>something a little less disturbing . . . (courtesy of Mr. White) </a:t>
            </a:r>
            <a:endParaRPr lang="en-US" sz="2400" dirty="0">
              <a:latin typeface="Apple Chancery"/>
              <a:cs typeface="Apple Chancery"/>
            </a:endParaRPr>
          </a:p>
        </p:txBody>
      </p:sp>
      <p:pic>
        <p:nvPicPr>
          <p:cNvPr id="9" name="Picture 8" descr="jum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97000" y="1701800"/>
            <a:ext cx="9144000" cy="347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p:cNvSpPr/>
          <p:nvPr/>
        </p:nvSpPr>
        <p:spPr>
          <a:xfrm>
            <a:off x="7670800" y="1522198"/>
            <a:ext cx="3060700" cy="390070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274956" y="5422900"/>
            <a:ext cx="8526143" cy="523220"/>
          </a:xfrm>
          <a:prstGeom prst="rect">
            <a:avLst/>
          </a:prstGeom>
          <a:noFill/>
        </p:spPr>
        <p:txBody>
          <a:bodyPr wrap="square" rtlCol="0">
            <a:spAutoFit/>
          </a:bodyPr>
          <a:lstStyle/>
          <a:p>
            <a:r>
              <a:rPr lang="en-US" sz="2800" dirty="0">
                <a:solidFill>
                  <a:srgbClr val="FF0000"/>
                </a:solidFill>
                <a:latin typeface="Apple Chancery"/>
                <a:cs typeface="Apple Chancery"/>
              </a:rPr>
              <a:t>Notice, </a:t>
            </a:r>
            <a:r>
              <a:rPr lang="en-US" sz="2000" dirty="0">
                <a:latin typeface="Times New Roman"/>
                <a:cs typeface="Times New Roman"/>
              </a:rPr>
              <a:t>she goes the </a:t>
            </a:r>
            <a:r>
              <a:rPr lang="en-US" sz="2000" i="1" dirty="0">
                <a:latin typeface="Times New Roman"/>
                <a:cs typeface="Times New Roman"/>
              </a:rPr>
              <a:t>same distance </a:t>
            </a:r>
            <a:r>
              <a:rPr lang="en-US" sz="2000" dirty="0">
                <a:latin typeface="Times New Roman"/>
                <a:cs typeface="Times New Roman"/>
              </a:rPr>
              <a:t>in the x-direction </a:t>
            </a:r>
            <a:r>
              <a:rPr lang="en-US" sz="2000" i="1" dirty="0">
                <a:latin typeface="Times New Roman"/>
                <a:cs typeface="Times New Roman"/>
              </a:rPr>
              <a:t>per unit time </a:t>
            </a:r>
            <a:r>
              <a:rPr lang="en-US" sz="2000" dirty="0">
                <a:latin typeface="Times New Roman"/>
                <a:cs typeface="Times New Roman"/>
              </a:rPr>
              <a:t>. . .  Why?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8710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1104811"/>
            <a:ext cx="5463855" cy="2062103"/>
          </a:xfrm>
          <a:prstGeom prst="rect">
            <a:avLst/>
          </a:prstGeom>
          <a:noFill/>
        </p:spPr>
        <p:txBody>
          <a:bodyPr wrap="square" rtlCol="0">
            <a:spAutoFit/>
          </a:bodyPr>
          <a:lstStyle/>
          <a:p>
            <a:r>
              <a:rPr lang="en-US" sz="2800" dirty="0">
                <a:solidFill>
                  <a:srgbClr val="FF0000"/>
                </a:solidFill>
                <a:latin typeface="Apple Chancery"/>
                <a:cs typeface="Apple Chancery"/>
              </a:rPr>
              <a:t>Let’s say </a:t>
            </a:r>
            <a:r>
              <a:rPr lang="en-US" sz="2000" dirty="0">
                <a:solidFill>
                  <a:srgbClr val="000000"/>
                </a:solidFill>
                <a:latin typeface="Times New Roman"/>
                <a:cs typeface="Times New Roman"/>
              </a:rPr>
              <a:t>you’ve thrown a ball off a cliff that is </a:t>
            </a:r>
            <a:r>
              <a:rPr lang="en-US" sz="2000" i="1" dirty="0">
                <a:solidFill>
                  <a:srgbClr val="0000FF"/>
                </a:solidFill>
                <a:latin typeface="Times New Roman"/>
                <a:cs typeface="Times New Roman"/>
              </a:rPr>
              <a:t>h</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meters high.  Ignoring air friction, the </a:t>
            </a:r>
            <a:r>
              <a:rPr lang="en-US" sz="2000" dirty="0">
                <a:solidFill>
                  <a:srgbClr val="0000FF"/>
                </a:solidFill>
                <a:latin typeface="Times New Roman"/>
                <a:cs typeface="Times New Roman"/>
              </a:rPr>
              <a:t>ball’s velocity in the x-direction </a:t>
            </a:r>
            <a:r>
              <a:rPr lang="en-US" sz="2000" dirty="0">
                <a:solidFill>
                  <a:srgbClr val="000000"/>
                </a:solidFill>
                <a:latin typeface="Times New Roman"/>
                <a:cs typeface="Times New Roman"/>
              </a:rPr>
              <a:t>is observed to be      (this will not change as there are no frictional effects to make the change).  The red dashed line in the time lapse photo to the right shows the motion.</a:t>
            </a:r>
            <a:endParaRPr lang="en-US" sz="2400" dirty="0">
              <a:latin typeface="Apple Chancery"/>
              <a:cs typeface="Apple Chancery"/>
            </a:endParaRPr>
          </a:p>
        </p:txBody>
      </p:sp>
      <p:sp>
        <p:nvSpPr>
          <p:cNvPr id="8" name="TextBox 7"/>
          <p:cNvSpPr txBox="1"/>
          <p:nvPr/>
        </p:nvSpPr>
        <p:spPr>
          <a:xfrm>
            <a:off x="0" y="1197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Some Slightly Exotic Calculus</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10878" y="6437504"/>
            <a:ext cx="477260" cy="276999"/>
          </a:xfrm>
          <a:prstGeom prst="rect">
            <a:avLst/>
          </a:prstGeom>
          <a:noFill/>
        </p:spPr>
        <p:txBody>
          <a:bodyPr wrap="square" rtlCol="0">
            <a:spAutoFit/>
          </a:bodyPr>
          <a:lstStyle/>
          <a:p>
            <a:r>
              <a:rPr lang="en-US" sz="1200" dirty="0">
                <a:latin typeface="Times New Roman"/>
                <a:cs typeface="Times New Roman"/>
              </a:rPr>
              <a:t>11..)</a:t>
            </a:r>
          </a:p>
        </p:txBody>
      </p:sp>
      <p:graphicFrame>
        <p:nvGraphicFramePr>
          <p:cNvPr id="14" name="Object 13"/>
          <p:cNvGraphicFramePr>
            <a:graphicFrameLocks noChangeAspect="1"/>
          </p:cNvGraphicFramePr>
          <p:nvPr>
            <p:extLst>
              <p:ext uri="{D42A27DB-BD31-4B8C-83A1-F6EECF244321}">
                <p14:modId xmlns:p14="http://schemas.microsoft.com/office/powerpoint/2010/main" val="2503409993"/>
              </p:ext>
            </p:extLst>
          </p:nvPr>
        </p:nvGraphicFramePr>
        <p:xfrm>
          <a:off x="4826000" y="1877308"/>
          <a:ext cx="303213" cy="346075"/>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0" name=""/>
                      <p:cNvPicPr/>
                      <p:nvPr/>
                    </p:nvPicPr>
                    <p:blipFill>
                      <a:blip r:embed="rId3"/>
                      <a:stretch>
                        <a:fillRect/>
                      </a:stretch>
                    </p:blipFill>
                    <p:spPr>
                      <a:xfrm>
                        <a:off x="4826000" y="1877308"/>
                        <a:ext cx="303213" cy="346075"/>
                      </a:xfrm>
                      <a:prstGeom prst="rect">
                        <a:avLst/>
                      </a:prstGeom>
                    </p:spPr>
                  </p:pic>
                </p:oleObj>
              </mc:Fallback>
            </mc:AlternateContent>
          </a:graphicData>
        </a:graphic>
      </p:graphicFrame>
      <p:grpSp>
        <p:nvGrpSpPr>
          <p:cNvPr id="32" name="Group 31"/>
          <p:cNvGrpSpPr/>
          <p:nvPr/>
        </p:nvGrpSpPr>
        <p:grpSpPr>
          <a:xfrm>
            <a:off x="6008798" y="1219200"/>
            <a:ext cx="2936443" cy="2761301"/>
            <a:chOff x="6101823" y="2236083"/>
            <a:chExt cx="2381777" cy="2239718"/>
          </a:xfrm>
        </p:grpSpPr>
        <p:cxnSp>
          <p:nvCxnSpPr>
            <p:cNvPr id="18" name="Straight Connector 17"/>
            <p:cNvCxnSpPr/>
            <p:nvPr/>
          </p:nvCxnSpPr>
          <p:spPr>
            <a:xfrm>
              <a:off x="7150099" y="4210050"/>
              <a:ext cx="9398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Freeform 19"/>
            <p:cNvSpPr/>
            <p:nvPr/>
          </p:nvSpPr>
          <p:spPr>
            <a:xfrm>
              <a:off x="6311900" y="2717801"/>
              <a:ext cx="844550" cy="1492250"/>
            </a:xfrm>
            <a:custGeom>
              <a:avLst/>
              <a:gdLst>
                <a:gd name="connsiteX0" fmla="*/ 0 w 844550"/>
                <a:gd name="connsiteY0" fmla="*/ 1881 h 509881"/>
                <a:gd name="connsiteX1" fmla="*/ 76200 w 844550"/>
                <a:gd name="connsiteY1" fmla="*/ 1881 h 509881"/>
                <a:gd name="connsiteX2" fmla="*/ 133350 w 844550"/>
                <a:gd name="connsiteY2" fmla="*/ 1881 h 509881"/>
                <a:gd name="connsiteX3" fmla="*/ 228600 w 844550"/>
                <a:gd name="connsiteY3" fmla="*/ 27281 h 509881"/>
                <a:gd name="connsiteX4" fmla="*/ 336550 w 844550"/>
                <a:gd name="connsiteY4" fmla="*/ 109831 h 509881"/>
                <a:gd name="connsiteX5" fmla="*/ 444500 w 844550"/>
                <a:gd name="connsiteY5" fmla="*/ 262231 h 509881"/>
                <a:gd name="connsiteX6" fmla="*/ 514350 w 844550"/>
                <a:gd name="connsiteY6" fmla="*/ 338431 h 509881"/>
                <a:gd name="connsiteX7" fmla="*/ 590550 w 844550"/>
                <a:gd name="connsiteY7" fmla="*/ 401931 h 509881"/>
                <a:gd name="connsiteX8" fmla="*/ 692150 w 844550"/>
                <a:gd name="connsiteY8" fmla="*/ 465431 h 509881"/>
                <a:gd name="connsiteX9" fmla="*/ 844550 w 844550"/>
                <a:gd name="connsiteY9" fmla="*/ 509881 h 509881"/>
                <a:gd name="connsiteX10" fmla="*/ 844550 w 844550"/>
                <a:gd name="connsiteY10" fmla="*/ 509881 h 509881"/>
                <a:gd name="connsiteX11" fmla="*/ 844550 w 844550"/>
                <a:gd name="connsiteY11" fmla="*/ 509881 h 50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4550" h="509881">
                  <a:moveTo>
                    <a:pt x="0" y="1881"/>
                  </a:moveTo>
                  <a:lnTo>
                    <a:pt x="76200" y="1881"/>
                  </a:lnTo>
                  <a:cubicBezTo>
                    <a:pt x="98425" y="1881"/>
                    <a:pt x="107950" y="-2352"/>
                    <a:pt x="133350" y="1881"/>
                  </a:cubicBezTo>
                  <a:cubicBezTo>
                    <a:pt x="158750" y="6114"/>
                    <a:pt x="194733" y="9289"/>
                    <a:pt x="228600" y="27281"/>
                  </a:cubicBezTo>
                  <a:cubicBezTo>
                    <a:pt x="262467" y="45273"/>
                    <a:pt x="300567" y="70673"/>
                    <a:pt x="336550" y="109831"/>
                  </a:cubicBezTo>
                  <a:cubicBezTo>
                    <a:pt x="372533" y="148989"/>
                    <a:pt x="414867" y="224131"/>
                    <a:pt x="444500" y="262231"/>
                  </a:cubicBezTo>
                  <a:cubicBezTo>
                    <a:pt x="474133" y="300331"/>
                    <a:pt x="490008" y="315148"/>
                    <a:pt x="514350" y="338431"/>
                  </a:cubicBezTo>
                  <a:cubicBezTo>
                    <a:pt x="538692" y="361714"/>
                    <a:pt x="560917" y="380764"/>
                    <a:pt x="590550" y="401931"/>
                  </a:cubicBezTo>
                  <a:cubicBezTo>
                    <a:pt x="620183" y="423098"/>
                    <a:pt x="649817" y="447439"/>
                    <a:pt x="692150" y="465431"/>
                  </a:cubicBezTo>
                  <a:cubicBezTo>
                    <a:pt x="734483" y="483423"/>
                    <a:pt x="844550" y="509881"/>
                    <a:pt x="844550" y="509881"/>
                  </a:cubicBezTo>
                  <a:lnTo>
                    <a:pt x="844550" y="509881"/>
                  </a:lnTo>
                  <a:lnTo>
                    <a:pt x="844550" y="509881"/>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Oval 27"/>
            <p:cNvSpPr/>
            <p:nvPr/>
          </p:nvSpPr>
          <p:spPr>
            <a:xfrm>
              <a:off x="6400590" y="2633981"/>
              <a:ext cx="45719" cy="4571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flipV="1">
              <a:off x="6515100" y="2667001"/>
              <a:ext cx="774700" cy="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421547" y="2319586"/>
              <a:ext cx="24762" cy="2156215"/>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5" name="Freeform 14"/>
            <p:cNvSpPr/>
            <p:nvPr/>
          </p:nvSpPr>
          <p:spPr>
            <a:xfrm>
              <a:off x="6515100" y="2660650"/>
              <a:ext cx="1123950" cy="1536700"/>
            </a:xfrm>
            <a:custGeom>
              <a:avLst/>
              <a:gdLst>
                <a:gd name="connsiteX0" fmla="*/ 0 w 1123950"/>
                <a:gd name="connsiteY0" fmla="*/ 0 h 1536700"/>
                <a:gd name="connsiteX1" fmla="*/ 165100 w 1123950"/>
                <a:gd name="connsiteY1" fmla="*/ 12700 h 1536700"/>
                <a:gd name="connsiteX2" fmla="*/ 317500 w 1123950"/>
                <a:gd name="connsiteY2" fmla="*/ 69850 h 1536700"/>
                <a:gd name="connsiteX3" fmla="*/ 469900 w 1123950"/>
                <a:gd name="connsiteY3" fmla="*/ 190500 h 1536700"/>
                <a:gd name="connsiteX4" fmla="*/ 641350 w 1123950"/>
                <a:gd name="connsiteY4" fmla="*/ 400050 h 1536700"/>
                <a:gd name="connsiteX5" fmla="*/ 857250 w 1123950"/>
                <a:gd name="connsiteY5" fmla="*/ 806450 h 1536700"/>
                <a:gd name="connsiteX6" fmla="*/ 1073150 w 1123950"/>
                <a:gd name="connsiteY6" fmla="*/ 1371600 h 1536700"/>
                <a:gd name="connsiteX7" fmla="*/ 1123950 w 1123950"/>
                <a:gd name="connsiteY7" fmla="*/ 1536700 h 153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3950" h="1536700">
                  <a:moveTo>
                    <a:pt x="0" y="0"/>
                  </a:moveTo>
                  <a:cubicBezTo>
                    <a:pt x="56091" y="529"/>
                    <a:pt x="112183" y="1058"/>
                    <a:pt x="165100" y="12700"/>
                  </a:cubicBezTo>
                  <a:cubicBezTo>
                    <a:pt x="218017" y="24342"/>
                    <a:pt x="266700" y="40217"/>
                    <a:pt x="317500" y="69850"/>
                  </a:cubicBezTo>
                  <a:cubicBezTo>
                    <a:pt x="368300" y="99483"/>
                    <a:pt x="415925" y="135467"/>
                    <a:pt x="469900" y="190500"/>
                  </a:cubicBezTo>
                  <a:cubicBezTo>
                    <a:pt x="523875" y="245533"/>
                    <a:pt x="576792" y="297392"/>
                    <a:pt x="641350" y="400050"/>
                  </a:cubicBezTo>
                  <a:cubicBezTo>
                    <a:pt x="705908" y="502708"/>
                    <a:pt x="785283" y="644525"/>
                    <a:pt x="857250" y="806450"/>
                  </a:cubicBezTo>
                  <a:cubicBezTo>
                    <a:pt x="929217" y="968375"/>
                    <a:pt x="1028700" y="1249892"/>
                    <a:pt x="1073150" y="1371600"/>
                  </a:cubicBezTo>
                  <a:cubicBezTo>
                    <a:pt x="1117600" y="1493308"/>
                    <a:pt x="1123950" y="1536700"/>
                    <a:pt x="1123950" y="15367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6319310" y="4216400"/>
              <a:ext cx="2164290" cy="0"/>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1314295728"/>
                </p:ext>
              </p:extLst>
            </p:nvPr>
          </p:nvGraphicFramePr>
          <p:xfrm>
            <a:off x="6275389" y="2236083"/>
            <a:ext cx="128538" cy="167006"/>
          </p:xfrm>
          <a:graphic>
            <a:graphicData uri="http://schemas.openxmlformats.org/presentationml/2006/ole">
              <mc:AlternateContent xmlns:mc="http://schemas.openxmlformats.org/markup-compatibility/2006">
                <mc:Choice xmlns:v="urn:schemas-microsoft-com:vml" Requires="v">
                  <p:oleObj name="Equation" r:id="rId4" imgW="127000" imgH="165100" progId="Equation.DSMT4">
                    <p:embed/>
                  </p:oleObj>
                </mc:Choice>
                <mc:Fallback>
                  <p:oleObj name="Equation" r:id="rId4" imgW="127000" imgH="165100" progId="Equation.DSMT4">
                    <p:embed/>
                    <p:pic>
                      <p:nvPicPr>
                        <p:cNvPr id="0" name=""/>
                        <p:cNvPicPr/>
                        <p:nvPr/>
                      </p:nvPicPr>
                      <p:blipFill>
                        <a:blip r:embed="rId5"/>
                        <a:stretch>
                          <a:fillRect/>
                        </a:stretch>
                      </p:blipFill>
                      <p:spPr>
                        <a:xfrm>
                          <a:off x="6275389" y="2236083"/>
                          <a:ext cx="128538" cy="167006"/>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1672270664"/>
                </p:ext>
              </p:extLst>
            </p:nvPr>
          </p:nvGraphicFramePr>
          <p:xfrm>
            <a:off x="6846887" y="2355435"/>
            <a:ext cx="249332" cy="284578"/>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3"/>
                        <a:stretch>
                          <a:fillRect/>
                        </a:stretch>
                      </p:blipFill>
                      <p:spPr>
                        <a:xfrm>
                          <a:off x="6846887" y="2355435"/>
                          <a:ext cx="249332" cy="284578"/>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100938384"/>
                </p:ext>
              </p:extLst>
            </p:nvPr>
          </p:nvGraphicFramePr>
          <p:xfrm>
            <a:off x="6101823" y="2507345"/>
            <a:ext cx="186415" cy="242205"/>
          </p:xfrm>
          <a:graphic>
            <a:graphicData uri="http://schemas.openxmlformats.org/presentationml/2006/ole">
              <mc:AlternateContent xmlns:mc="http://schemas.openxmlformats.org/markup-compatibility/2006">
                <mc:Choice xmlns:v="urn:schemas-microsoft-com:vml" Requires="v">
                  <p:oleObj name="Equation" r:id="rId7" imgW="127000" imgH="165100" progId="Equation.DSMT4">
                    <p:embed/>
                  </p:oleObj>
                </mc:Choice>
                <mc:Fallback>
                  <p:oleObj name="Equation" r:id="rId7" imgW="127000" imgH="165100" progId="Equation.DSMT4">
                    <p:embed/>
                    <p:pic>
                      <p:nvPicPr>
                        <p:cNvPr id="0" name=""/>
                        <p:cNvPicPr/>
                        <p:nvPr/>
                      </p:nvPicPr>
                      <p:blipFill>
                        <a:blip r:embed="rId8"/>
                        <a:stretch>
                          <a:fillRect/>
                        </a:stretch>
                      </p:blipFill>
                      <p:spPr>
                        <a:xfrm>
                          <a:off x="6101823" y="2507345"/>
                          <a:ext cx="186415" cy="242205"/>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408296174"/>
                </p:ext>
              </p:extLst>
            </p:nvPr>
          </p:nvGraphicFramePr>
          <p:xfrm>
            <a:off x="8355013" y="4235450"/>
            <a:ext cx="128587" cy="128588"/>
          </p:xfrm>
          <a:graphic>
            <a:graphicData uri="http://schemas.openxmlformats.org/presentationml/2006/ole">
              <mc:AlternateContent xmlns:mc="http://schemas.openxmlformats.org/markup-compatibility/2006">
                <mc:Choice xmlns:v="urn:schemas-microsoft-com:vml" Requires="v">
                  <p:oleObj name="Equation" r:id="rId9" imgW="127000" imgH="127000" progId="Equation.DSMT4">
                    <p:embed/>
                  </p:oleObj>
                </mc:Choice>
                <mc:Fallback>
                  <p:oleObj name="Equation" r:id="rId9" imgW="127000" imgH="127000" progId="Equation.DSMT4">
                    <p:embed/>
                    <p:pic>
                      <p:nvPicPr>
                        <p:cNvPr id="0" name=""/>
                        <p:cNvPicPr/>
                        <p:nvPr/>
                      </p:nvPicPr>
                      <p:blipFill>
                        <a:blip r:embed="rId10"/>
                        <a:stretch>
                          <a:fillRect/>
                        </a:stretch>
                      </p:blipFill>
                      <p:spPr>
                        <a:xfrm>
                          <a:off x="8355013" y="4235450"/>
                          <a:ext cx="128587" cy="128588"/>
                        </a:xfrm>
                        <a:prstGeom prst="rect">
                          <a:avLst/>
                        </a:prstGeom>
                      </p:spPr>
                    </p:pic>
                  </p:oleObj>
                </mc:Fallback>
              </mc:AlternateContent>
            </a:graphicData>
          </a:graphic>
        </p:graphicFrame>
      </p:grpSp>
      <p:grpSp>
        <p:nvGrpSpPr>
          <p:cNvPr id="35" name="Group 34"/>
          <p:cNvGrpSpPr/>
          <p:nvPr/>
        </p:nvGrpSpPr>
        <p:grpSpPr>
          <a:xfrm>
            <a:off x="274958" y="3231386"/>
            <a:ext cx="8754742" cy="2041292"/>
            <a:chOff x="274958" y="3231386"/>
            <a:chExt cx="8754742" cy="2041292"/>
          </a:xfrm>
        </p:grpSpPr>
        <p:sp>
          <p:nvSpPr>
            <p:cNvPr id="47" name="TextBox 46"/>
            <p:cNvSpPr txBox="1"/>
            <p:nvPr/>
          </p:nvSpPr>
          <p:spPr>
            <a:xfrm>
              <a:off x="274958" y="3231386"/>
              <a:ext cx="5300341" cy="830997"/>
            </a:xfrm>
            <a:prstGeom prst="rect">
              <a:avLst/>
            </a:prstGeom>
            <a:noFill/>
          </p:spPr>
          <p:txBody>
            <a:bodyPr wrap="square" rtlCol="0">
              <a:spAutoFit/>
            </a:bodyPr>
            <a:lstStyle/>
            <a:p>
              <a:r>
                <a:rPr lang="en-US" sz="2800" dirty="0">
                  <a:solidFill>
                    <a:srgbClr val="FF0000"/>
                  </a:solidFill>
                  <a:latin typeface="Apple Chancery"/>
                  <a:cs typeface="Apple Chancery"/>
                </a:rPr>
                <a:t>The relationship </a:t>
              </a:r>
              <a:r>
                <a:rPr lang="en-US" sz="2000" dirty="0">
                  <a:solidFill>
                    <a:srgbClr val="000000"/>
                  </a:solidFill>
                  <a:latin typeface="Times New Roman"/>
                  <a:cs typeface="Times New Roman"/>
                </a:rPr>
                <a:t>between the </a:t>
              </a:r>
              <a:r>
                <a:rPr lang="en-US" sz="2000" i="1" dirty="0">
                  <a:solidFill>
                    <a:srgbClr val="000000"/>
                  </a:solidFill>
                  <a:latin typeface="Times New Roman"/>
                  <a:cs typeface="Times New Roman"/>
                </a:rPr>
                <a:t>y-coordinate </a:t>
              </a:r>
              <a:r>
                <a:rPr lang="en-US" sz="2000" dirty="0">
                  <a:solidFill>
                    <a:srgbClr val="000000"/>
                  </a:solidFill>
                  <a:latin typeface="Times New Roman"/>
                  <a:cs typeface="Times New Roman"/>
                </a:rPr>
                <a:t>and the </a:t>
              </a:r>
              <a:r>
                <a:rPr lang="en-US" sz="2000" i="1" dirty="0">
                  <a:solidFill>
                    <a:srgbClr val="000000"/>
                  </a:solidFill>
                  <a:latin typeface="Times New Roman"/>
                  <a:cs typeface="Times New Roman"/>
                </a:rPr>
                <a:t>x-coordinate </a:t>
              </a:r>
              <a:r>
                <a:rPr lang="en-US" sz="2000" dirty="0">
                  <a:solidFill>
                    <a:srgbClr val="000000"/>
                  </a:solidFill>
                  <a:latin typeface="Times New Roman"/>
                  <a:cs typeface="Times New Roman"/>
                </a:rPr>
                <a:t>just happens to be:</a:t>
              </a:r>
              <a:endParaRPr lang="en-US" sz="2400" dirty="0">
                <a:latin typeface="Apple Chancery"/>
                <a:cs typeface="Apple Chancery"/>
              </a:endParaRPr>
            </a:p>
          </p:txBody>
        </p:sp>
        <p:graphicFrame>
          <p:nvGraphicFramePr>
            <p:cNvPr id="48" name="Object 47"/>
            <p:cNvGraphicFramePr>
              <a:graphicFrameLocks noChangeAspect="1"/>
            </p:cNvGraphicFramePr>
            <p:nvPr>
              <p:extLst>
                <p:ext uri="{D42A27DB-BD31-4B8C-83A1-F6EECF244321}">
                  <p14:modId xmlns:p14="http://schemas.microsoft.com/office/powerpoint/2010/main" val="4018915379"/>
                </p:ext>
              </p:extLst>
            </p:nvPr>
          </p:nvGraphicFramePr>
          <p:xfrm>
            <a:off x="2541588" y="4121150"/>
            <a:ext cx="1319212" cy="430942"/>
          </p:xfrm>
          <a:graphic>
            <a:graphicData uri="http://schemas.openxmlformats.org/presentationml/2006/ole">
              <mc:AlternateContent xmlns:mc="http://schemas.openxmlformats.org/markup-compatibility/2006">
                <mc:Choice xmlns:v="urn:schemas-microsoft-com:vml" Requires="v">
                  <p:oleObj name="Equation" r:id="rId11" imgW="698500" imgH="228600" progId="Equation.DSMT4">
                    <p:embed/>
                  </p:oleObj>
                </mc:Choice>
                <mc:Fallback>
                  <p:oleObj name="Equation" r:id="rId11" imgW="698500" imgH="228600" progId="Equation.DSMT4">
                    <p:embed/>
                    <p:pic>
                      <p:nvPicPr>
                        <p:cNvPr id="0" name=""/>
                        <p:cNvPicPr/>
                        <p:nvPr/>
                      </p:nvPicPr>
                      <p:blipFill>
                        <a:blip r:embed="rId12"/>
                        <a:stretch>
                          <a:fillRect/>
                        </a:stretch>
                      </p:blipFill>
                      <p:spPr>
                        <a:xfrm>
                          <a:off x="2541588" y="4121150"/>
                          <a:ext cx="1319212" cy="430942"/>
                        </a:xfrm>
                        <a:prstGeom prst="rect">
                          <a:avLst/>
                        </a:prstGeom>
                      </p:spPr>
                    </p:pic>
                  </p:oleObj>
                </mc:Fallback>
              </mc:AlternateContent>
            </a:graphicData>
          </a:graphic>
        </p:graphicFrame>
        <p:sp>
          <p:nvSpPr>
            <p:cNvPr id="49" name="TextBox 48"/>
            <p:cNvSpPr txBox="1"/>
            <p:nvPr/>
          </p:nvSpPr>
          <p:spPr>
            <a:xfrm>
              <a:off x="274958" y="4564792"/>
              <a:ext cx="8754742" cy="707886"/>
            </a:xfrm>
            <a:prstGeom prst="rect">
              <a:avLst/>
            </a:prstGeom>
            <a:noFill/>
          </p:spPr>
          <p:txBody>
            <a:bodyPr wrap="square" rtlCol="0">
              <a:spAutoFit/>
            </a:bodyPr>
            <a:lstStyle/>
            <a:p>
              <a:r>
                <a:rPr lang="en-US" sz="2000" dirty="0">
                  <a:solidFill>
                    <a:srgbClr val="000000"/>
                  </a:solidFill>
                  <a:latin typeface="Times New Roman"/>
                  <a:cs typeface="Times New Roman"/>
                </a:rPr>
                <a:t>where </a:t>
              </a:r>
              <a:r>
                <a:rPr lang="en-US" sz="2000" i="1" dirty="0">
                  <a:solidFill>
                    <a:srgbClr val="0000FF"/>
                  </a:solidFill>
                  <a:latin typeface="Times New Roman"/>
                  <a:cs typeface="Times New Roman"/>
                </a:rPr>
                <a:t>h</a:t>
              </a:r>
              <a:r>
                <a:rPr lang="en-US" sz="2000" dirty="0">
                  <a:solidFill>
                    <a:srgbClr val="000000"/>
                  </a:solidFill>
                  <a:latin typeface="Times New Roman"/>
                  <a:cs typeface="Times New Roman"/>
                </a:rPr>
                <a:t> is the height of the cliff and </a:t>
              </a:r>
              <a:r>
                <a:rPr lang="en-US" sz="2000" i="1" dirty="0">
                  <a:solidFill>
                    <a:srgbClr val="0000FF"/>
                  </a:solidFill>
                  <a:latin typeface="Times New Roman"/>
                  <a:cs typeface="Times New Roman"/>
                </a:rPr>
                <a:t>k</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is a constant related to gravity.  (In fact, this is the equation for a downward pointing parabola.)</a:t>
              </a:r>
              <a:endParaRPr lang="en-US" sz="2400" dirty="0">
                <a:latin typeface="Apple Chancery"/>
                <a:cs typeface="Apple Chancery"/>
              </a:endParaRPr>
            </a:p>
          </p:txBody>
        </p:sp>
      </p:grpSp>
      <p:grpSp>
        <p:nvGrpSpPr>
          <p:cNvPr id="38" name="Group 37"/>
          <p:cNvGrpSpPr/>
          <p:nvPr/>
        </p:nvGrpSpPr>
        <p:grpSpPr>
          <a:xfrm>
            <a:off x="274959" y="5403086"/>
            <a:ext cx="8670282" cy="855038"/>
            <a:chOff x="274959" y="5403086"/>
            <a:chExt cx="8670282" cy="855038"/>
          </a:xfrm>
        </p:grpSpPr>
        <p:sp>
          <p:nvSpPr>
            <p:cNvPr id="50" name="TextBox 49"/>
            <p:cNvSpPr txBox="1"/>
            <p:nvPr/>
          </p:nvSpPr>
          <p:spPr>
            <a:xfrm>
              <a:off x="274959" y="5403086"/>
              <a:ext cx="6571927" cy="523220"/>
            </a:xfrm>
            <a:prstGeom prst="rect">
              <a:avLst/>
            </a:prstGeom>
            <a:noFill/>
          </p:spPr>
          <p:txBody>
            <a:bodyPr wrap="square" rtlCol="0">
              <a:spAutoFit/>
            </a:bodyPr>
            <a:lstStyle/>
            <a:p>
              <a:r>
                <a:rPr lang="en-US" sz="2800" dirty="0">
                  <a:solidFill>
                    <a:srgbClr val="FF0000"/>
                  </a:solidFill>
                  <a:latin typeface="Apple Chancery"/>
                  <a:cs typeface="Apple Chancery"/>
                </a:rPr>
                <a:t>In terms of time, </a:t>
              </a:r>
              <a:r>
                <a:rPr lang="en-US" sz="2000" dirty="0">
                  <a:solidFill>
                    <a:srgbClr val="000000"/>
                  </a:solidFill>
                  <a:latin typeface="Times New Roman"/>
                  <a:cs typeface="Times New Roman"/>
                </a:rPr>
                <a:t>the </a:t>
              </a:r>
              <a:r>
                <a:rPr lang="en-US" sz="2000" i="1" dirty="0">
                  <a:solidFill>
                    <a:srgbClr val="000000"/>
                  </a:solidFill>
                  <a:latin typeface="Times New Roman"/>
                  <a:cs typeface="Times New Roman"/>
                </a:rPr>
                <a:t>x-coordinate </a:t>
              </a:r>
              <a:r>
                <a:rPr lang="en-US" sz="2000" dirty="0">
                  <a:solidFill>
                    <a:srgbClr val="000000"/>
                  </a:solidFill>
                  <a:latin typeface="Times New Roman"/>
                  <a:cs typeface="Times New Roman"/>
                </a:rPr>
                <a:t>of the body is:</a:t>
              </a:r>
              <a:endParaRPr lang="en-US" sz="2400" dirty="0">
                <a:latin typeface="Apple Chancery"/>
                <a:cs typeface="Apple Chancery"/>
              </a:endParaRPr>
            </a:p>
          </p:txBody>
        </p:sp>
        <p:graphicFrame>
          <p:nvGraphicFramePr>
            <p:cNvPr id="51" name="Object 50"/>
            <p:cNvGraphicFramePr>
              <a:graphicFrameLocks noChangeAspect="1"/>
            </p:cNvGraphicFramePr>
            <p:nvPr>
              <p:extLst>
                <p:ext uri="{D42A27DB-BD31-4B8C-83A1-F6EECF244321}">
                  <p14:modId xmlns:p14="http://schemas.microsoft.com/office/powerpoint/2010/main" val="3072884083"/>
                </p:ext>
              </p:extLst>
            </p:nvPr>
          </p:nvGraphicFramePr>
          <p:xfrm>
            <a:off x="6119941" y="5497757"/>
            <a:ext cx="863600" cy="382587"/>
          </p:xfrm>
          <a:graphic>
            <a:graphicData uri="http://schemas.openxmlformats.org/presentationml/2006/ole">
              <mc:AlternateContent xmlns:mc="http://schemas.openxmlformats.org/markup-compatibility/2006">
                <mc:Choice xmlns:v="urn:schemas-microsoft-com:vml" Requires="v">
                  <p:oleObj name="Equation" r:id="rId13" imgW="457200" imgH="203200" progId="Equation.DSMT4">
                    <p:embed/>
                  </p:oleObj>
                </mc:Choice>
                <mc:Fallback>
                  <p:oleObj name="Equation" r:id="rId13" imgW="457200" imgH="203200" progId="Equation.DSMT4">
                    <p:embed/>
                    <p:pic>
                      <p:nvPicPr>
                        <p:cNvPr id="0" name=""/>
                        <p:cNvPicPr/>
                        <p:nvPr/>
                      </p:nvPicPr>
                      <p:blipFill>
                        <a:blip r:embed="rId14"/>
                        <a:stretch>
                          <a:fillRect/>
                        </a:stretch>
                      </p:blipFill>
                      <p:spPr>
                        <a:xfrm>
                          <a:off x="6119941" y="5497757"/>
                          <a:ext cx="863600" cy="382587"/>
                        </a:xfrm>
                        <a:prstGeom prst="rect">
                          <a:avLst/>
                        </a:prstGeom>
                      </p:spPr>
                    </p:pic>
                  </p:oleObj>
                </mc:Fallback>
              </mc:AlternateContent>
            </a:graphicData>
          </a:graphic>
        </p:graphicFrame>
        <p:sp>
          <p:nvSpPr>
            <p:cNvPr id="52" name="TextBox 51"/>
            <p:cNvSpPr txBox="1"/>
            <p:nvPr/>
          </p:nvSpPr>
          <p:spPr>
            <a:xfrm>
              <a:off x="596900" y="5858014"/>
              <a:ext cx="8348341" cy="400110"/>
            </a:xfrm>
            <a:prstGeom prst="rect">
              <a:avLst/>
            </a:prstGeom>
            <a:noFill/>
          </p:spPr>
          <p:txBody>
            <a:bodyPr wrap="square" rtlCol="0">
              <a:spAutoFit/>
            </a:bodyPr>
            <a:lstStyle/>
            <a:p>
              <a:r>
                <a:rPr lang="en-US" sz="2000" dirty="0">
                  <a:solidFill>
                    <a:srgbClr val="000000"/>
                  </a:solidFill>
                  <a:latin typeface="Times New Roman"/>
                  <a:cs typeface="Times New Roman"/>
                </a:rPr>
                <a:t>where, again,      is the constant velocity of the body in the x-direction.</a:t>
              </a:r>
              <a:endParaRPr lang="en-US" sz="2400" dirty="0">
                <a:latin typeface="Apple Chancery"/>
                <a:cs typeface="Apple Chancery"/>
              </a:endParaRPr>
            </a:p>
          </p:txBody>
        </p:sp>
        <p:graphicFrame>
          <p:nvGraphicFramePr>
            <p:cNvPr id="53" name="Object 52"/>
            <p:cNvGraphicFramePr>
              <a:graphicFrameLocks noChangeAspect="1"/>
            </p:cNvGraphicFramePr>
            <p:nvPr>
              <p:extLst>
                <p:ext uri="{D42A27DB-BD31-4B8C-83A1-F6EECF244321}">
                  <p14:modId xmlns:p14="http://schemas.microsoft.com/office/powerpoint/2010/main" val="1872441040"/>
                </p:ext>
              </p:extLst>
            </p:nvPr>
          </p:nvGraphicFramePr>
          <p:xfrm>
            <a:off x="2097882" y="5884617"/>
            <a:ext cx="303213" cy="346075"/>
          </p:xfrm>
          <a:graphic>
            <a:graphicData uri="http://schemas.openxmlformats.org/presentationml/2006/ole">
              <mc:AlternateContent xmlns:mc="http://schemas.openxmlformats.org/markup-compatibility/2006">
                <mc:Choice xmlns:v="urn:schemas-microsoft-com:vml" Requires="v">
                  <p:oleObj name="Equation" r:id="rId15" imgW="177800" imgH="203200" progId="Equation.DSMT4">
                    <p:embed/>
                  </p:oleObj>
                </mc:Choice>
                <mc:Fallback>
                  <p:oleObj name="Equation" r:id="rId15" imgW="177800" imgH="203200" progId="Equation.DSMT4">
                    <p:embed/>
                    <p:pic>
                      <p:nvPicPr>
                        <p:cNvPr id="0" name=""/>
                        <p:cNvPicPr/>
                        <p:nvPr/>
                      </p:nvPicPr>
                      <p:blipFill>
                        <a:blip r:embed="rId3"/>
                        <a:stretch>
                          <a:fillRect/>
                        </a:stretch>
                      </p:blipFill>
                      <p:spPr>
                        <a:xfrm>
                          <a:off x="2097882" y="5884617"/>
                          <a:ext cx="303213" cy="346075"/>
                        </a:xfrm>
                        <a:prstGeom prst="rect">
                          <a:avLst/>
                        </a:prstGeom>
                      </p:spPr>
                    </p:pic>
                  </p:oleObj>
                </mc:Fallback>
              </mc:AlternateContent>
            </a:graphicData>
          </a:graphic>
        </p:graphicFrame>
      </p:grpSp>
    </p:spTree>
    <p:extLst>
      <p:ext uri="{BB962C8B-B14F-4D97-AF65-F5344CB8AC3E}">
        <p14:creationId xmlns:p14="http://schemas.microsoft.com/office/powerpoint/2010/main" val="23264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dissolve">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dissolve">
                                      <p:cBhvr>
                                        <p:cTn id="2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404871"/>
            <a:ext cx="5463855" cy="523220"/>
          </a:xfrm>
          <a:prstGeom prst="rect">
            <a:avLst/>
          </a:prstGeom>
          <a:noFill/>
        </p:spPr>
        <p:txBody>
          <a:bodyPr wrap="square" rtlCol="0">
            <a:spAutoFit/>
          </a:bodyPr>
          <a:lstStyle/>
          <a:p>
            <a:r>
              <a:rPr lang="en-US" sz="2800" dirty="0">
                <a:solidFill>
                  <a:srgbClr val="FF0000"/>
                </a:solidFill>
                <a:latin typeface="Apple Chancery"/>
                <a:cs typeface="Apple Chancery"/>
              </a:rPr>
              <a:t>So here’s </a:t>
            </a:r>
            <a:r>
              <a:rPr lang="en-US" sz="2000" dirty="0">
                <a:solidFill>
                  <a:srgbClr val="000000"/>
                </a:solidFill>
                <a:latin typeface="Times New Roman"/>
                <a:cs typeface="Times New Roman"/>
              </a:rPr>
              <a:t>the question:  With</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03373" y="6427113"/>
            <a:ext cx="484764" cy="276999"/>
          </a:xfrm>
          <a:prstGeom prst="rect">
            <a:avLst/>
          </a:prstGeom>
          <a:noFill/>
        </p:spPr>
        <p:txBody>
          <a:bodyPr wrap="square" rtlCol="0">
            <a:spAutoFit/>
          </a:bodyPr>
          <a:lstStyle/>
          <a:p>
            <a:r>
              <a:rPr lang="en-US" sz="1200" dirty="0">
                <a:latin typeface="Times New Roman"/>
                <a:cs typeface="Times New Roman"/>
              </a:rPr>
              <a:t>12..)</a:t>
            </a:r>
          </a:p>
        </p:txBody>
      </p:sp>
      <p:cxnSp>
        <p:nvCxnSpPr>
          <p:cNvPr id="18" name="Straight Connector 17"/>
          <p:cNvCxnSpPr/>
          <p:nvPr/>
        </p:nvCxnSpPr>
        <p:spPr>
          <a:xfrm>
            <a:off x="7563376" y="2401251"/>
            <a:ext cx="9398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Freeform 19"/>
          <p:cNvSpPr/>
          <p:nvPr/>
        </p:nvSpPr>
        <p:spPr>
          <a:xfrm>
            <a:off x="6725177" y="909002"/>
            <a:ext cx="844550" cy="1492250"/>
          </a:xfrm>
          <a:custGeom>
            <a:avLst/>
            <a:gdLst>
              <a:gd name="connsiteX0" fmla="*/ 0 w 844550"/>
              <a:gd name="connsiteY0" fmla="*/ 1881 h 509881"/>
              <a:gd name="connsiteX1" fmla="*/ 76200 w 844550"/>
              <a:gd name="connsiteY1" fmla="*/ 1881 h 509881"/>
              <a:gd name="connsiteX2" fmla="*/ 133350 w 844550"/>
              <a:gd name="connsiteY2" fmla="*/ 1881 h 509881"/>
              <a:gd name="connsiteX3" fmla="*/ 228600 w 844550"/>
              <a:gd name="connsiteY3" fmla="*/ 27281 h 509881"/>
              <a:gd name="connsiteX4" fmla="*/ 336550 w 844550"/>
              <a:gd name="connsiteY4" fmla="*/ 109831 h 509881"/>
              <a:gd name="connsiteX5" fmla="*/ 444500 w 844550"/>
              <a:gd name="connsiteY5" fmla="*/ 262231 h 509881"/>
              <a:gd name="connsiteX6" fmla="*/ 514350 w 844550"/>
              <a:gd name="connsiteY6" fmla="*/ 338431 h 509881"/>
              <a:gd name="connsiteX7" fmla="*/ 590550 w 844550"/>
              <a:gd name="connsiteY7" fmla="*/ 401931 h 509881"/>
              <a:gd name="connsiteX8" fmla="*/ 692150 w 844550"/>
              <a:gd name="connsiteY8" fmla="*/ 465431 h 509881"/>
              <a:gd name="connsiteX9" fmla="*/ 844550 w 844550"/>
              <a:gd name="connsiteY9" fmla="*/ 509881 h 509881"/>
              <a:gd name="connsiteX10" fmla="*/ 844550 w 844550"/>
              <a:gd name="connsiteY10" fmla="*/ 509881 h 509881"/>
              <a:gd name="connsiteX11" fmla="*/ 844550 w 844550"/>
              <a:gd name="connsiteY11" fmla="*/ 509881 h 50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4550" h="509881">
                <a:moveTo>
                  <a:pt x="0" y="1881"/>
                </a:moveTo>
                <a:lnTo>
                  <a:pt x="76200" y="1881"/>
                </a:lnTo>
                <a:cubicBezTo>
                  <a:pt x="98425" y="1881"/>
                  <a:pt x="107950" y="-2352"/>
                  <a:pt x="133350" y="1881"/>
                </a:cubicBezTo>
                <a:cubicBezTo>
                  <a:pt x="158750" y="6114"/>
                  <a:pt x="194733" y="9289"/>
                  <a:pt x="228600" y="27281"/>
                </a:cubicBezTo>
                <a:cubicBezTo>
                  <a:pt x="262467" y="45273"/>
                  <a:pt x="300567" y="70673"/>
                  <a:pt x="336550" y="109831"/>
                </a:cubicBezTo>
                <a:cubicBezTo>
                  <a:pt x="372533" y="148989"/>
                  <a:pt x="414867" y="224131"/>
                  <a:pt x="444500" y="262231"/>
                </a:cubicBezTo>
                <a:cubicBezTo>
                  <a:pt x="474133" y="300331"/>
                  <a:pt x="490008" y="315148"/>
                  <a:pt x="514350" y="338431"/>
                </a:cubicBezTo>
                <a:cubicBezTo>
                  <a:pt x="538692" y="361714"/>
                  <a:pt x="560917" y="380764"/>
                  <a:pt x="590550" y="401931"/>
                </a:cubicBezTo>
                <a:cubicBezTo>
                  <a:pt x="620183" y="423098"/>
                  <a:pt x="649817" y="447439"/>
                  <a:pt x="692150" y="465431"/>
                </a:cubicBezTo>
                <a:cubicBezTo>
                  <a:pt x="734483" y="483423"/>
                  <a:pt x="844550" y="509881"/>
                  <a:pt x="844550" y="509881"/>
                </a:cubicBezTo>
                <a:lnTo>
                  <a:pt x="844550" y="509881"/>
                </a:lnTo>
                <a:lnTo>
                  <a:pt x="844550" y="509881"/>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Oval 27"/>
          <p:cNvSpPr/>
          <p:nvPr/>
        </p:nvSpPr>
        <p:spPr>
          <a:xfrm>
            <a:off x="6813867" y="825182"/>
            <a:ext cx="45719" cy="4571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flipV="1">
            <a:off x="6928377" y="858202"/>
            <a:ext cx="774700" cy="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834824" y="510787"/>
            <a:ext cx="24762" cy="2156215"/>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5" name="Freeform 14"/>
          <p:cNvSpPr/>
          <p:nvPr/>
        </p:nvSpPr>
        <p:spPr>
          <a:xfrm>
            <a:off x="6928377" y="851851"/>
            <a:ext cx="1123950" cy="1536700"/>
          </a:xfrm>
          <a:custGeom>
            <a:avLst/>
            <a:gdLst>
              <a:gd name="connsiteX0" fmla="*/ 0 w 1123950"/>
              <a:gd name="connsiteY0" fmla="*/ 0 h 1536700"/>
              <a:gd name="connsiteX1" fmla="*/ 165100 w 1123950"/>
              <a:gd name="connsiteY1" fmla="*/ 12700 h 1536700"/>
              <a:gd name="connsiteX2" fmla="*/ 317500 w 1123950"/>
              <a:gd name="connsiteY2" fmla="*/ 69850 h 1536700"/>
              <a:gd name="connsiteX3" fmla="*/ 469900 w 1123950"/>
              <a:gd name="connsiteY3" fmla="*/ 190500 h 1536700"/>
              <a:gd name="connsiteX4" fmla="*/ 641350 w 1123950"/>
              <a:gd name="connsiteY4" fmla="*/ 400050 h 1536700"/>
              <a:gd name="connsiteX5" fmla="*/ 857250 w 1123950"/>
              <a:gd name="connsiteY5" fmla="*/ 806450 h 1536700"/>
              <a:gd name="connsiteX6" fmla="*/ 1073150 w 1123950"/>
              <a:gd name="connsiteY6" fmla="*/ 1371600 h 1536700"/>
              <a:gd name="connsiteX7" fmla="*/ 1123950 w 1123950"/>
              <a:gd name="connsiteY7" fmla="*/ 1536700 h 153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3950" h="1536700">
                <a:moveTo>
                  <a:pt x="0" y="0"/>
                </a:moveTo>
                <a:cubicBezTo>
                  <a:pt x="56091" y="529"/>
                  <a:pt x="112183" y="1058"/>
                  <a:pt x="165100" y="12700"/>
                </a:cubicBezTo>
                <a:cubicBezTo>
                  <a:pt x="218017" y="24342"/>
                  <a:pt x="266700" y="40217"/>
                  <a:pt x="317500" y="69850"/>
                </a:cubicBezTo>
                <a:cubicBezTo>
                  <a:pt x="368300" y="99483"/>
                  <a:pt x="415925" y="135467"/>
                  <a:pt x="469900" y="190500"/>
                </a:cubicBezTo>
                <a:cubicBezTo>
                  <a:pt x="523875" y="245533"/>
                  <a:pt x="576792" y="297392"/>
                  <a:pt x="641350" y="400050"/>
                </a:cubicBezTo>
                <a:cubicBezTo>
                  <a:pt x="705908" y="502708"/>
                  <a:pt x="785283" y="644525"/>
                  <a:pt x="857250" y="806450"/>
                </a:cubicBezTo>
                <a:cubicBezTo>
                  <a:pt x="929217" y="968375"/>
                  <a:pt x="1028700" y="1249892"/>
                  <a:pt x="1073150" y="1371600"/>
                </a:cubicBezTo>
                <a:cubicBezTo>
                  <a:pt x="1117600" y="1493308"/>
                  <a:pt x="1123950" y="1536700"/>
                  <a:pt x="1123950" y="15367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6732587" y="2407601"/>
            <a:ext cx="2164290" cy="0"/>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1196499057"/>
              </p:ext>
            </p:extLst>
          </p:nvPr>
        </p:nvGraphicFramePr>
        <p:xfrm>
          <a:off x="6688666" y="427284"/>
          <a:ext cx="128538" cy="167006"/>
        </p:xfrm>
        <a:graphic>
          <a:graphicData uri="http://schemas.openxmlformats.org/presentationml/2006/ole">
            <mc:AlternateContent xmlns:mc="http://schemas.openxmlformats.org/markup-compatibility/2006">
              <mc:Choice xmlns:v="urn:schemas-microsoft-com:vml" Requires="v">
                <p:oleObj name="Equation" r:id="rId2" imgW="127000" imgH="165100" progId="Equation.DSMT4">
                  <p:embed/>
                </p:oleObj>
              </mc:Choice>
              <mc:Fallback>
                <p:oleObj name="Equation" r:id="rId2" imgW="127000" imgH="165100" progId="Equation.DSMT4">
                  <p:embed/>
                  <p:pic>
                    <p:nvPicPr>
                      <p:cNvPr id="0" name=""/>
                      <p:cNvPicPr/>
                      <p:nvPr/>
                    </p:nvPicPr>
                    <p:blipFill>
                      <a:blip r:embed="rId3"/>
                      <a:stretch>
                        <a:fillRect/>
                      </a:stretch>
                    </p:blipFill>
                    <p:spPr>
                      <a:xfrm>
                        <a:off x="6688666" y="427284"/>
                        <a:ext cx="128538" cy="167006"/>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3085872215"/>
              </p:ext>
            </p:extLst>
          </p:nvPr>
        </p:nvGraphicFramePr>
        <p:xfrm>
          <a:off x="7260163" y="485138"/>
          <a:ext cx="303213" cy="346075"/>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p:nvPr/>
                    </p:nvPicPr>
                    <p:blipFill>
                      <a:blip r:embed="rId5"/>
                      <a:stretch>
                        <a:fillRect/>
                      </a:stretch>
                    </p:blipFill>
                    <p:spPr>
                      <a:xfrm>
                        <a:off x="7260163" y="485138"/>
                        <a:ext cx="303213" cy="346075"/>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1452645514"/>
              </p:ext>
            </p:extLst>
          </p:nvPr>
        </p:nvGraphicFramePr>
        <p:xfrm>
          <a:off x="6515100" y="658175"/>
          <a:ext cx="217487" cy="282575"/>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p:nvPr/>
                    </p:nvPicPr>
                    <p:blipFill>
                      <a:blip r:embed="rId7"/>
                      <a:stretch>
                        <a:fillRect/>
                      </a:stretch>
                    </p:blipFill>
                    <p:spPr>
                      <a:xfrm>
                        <a:off x="6515100" y="658175"/>
                        <a:ext cx="217487" cy="282575"/>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543291812"/>
              </p:ext>
            </p:extLst>
          </p:nvPr>
        </p:nvGraphicFramePr>
        <p:xfrm>
          <a:off x="8768290" y="2426651"/>
          <a:ext cx="128587" cy="128588"/>
        </p:xfrm>
        <a:graphic>
          <a:graphicData uri="http://schemas.openxmlformats.org/presentationml/2006/ole">
            <mc:AlternateContent xmlns:mc="http://schemas.openxmlformats.org/markup-compatibility/2006">
              <mc:Choice xmlns:v="urn:schemas-microsoft-com:vml" Requires="v">
                <p:oleObj name="Equation" r:id="rId8" imgW="127000" imgH="127000" progId="Equation.DSMT4">
                  <p:embed/>
                </p:oleObj>
              </mc:Choice>
              <mc:Fallback>
                <p:oleObj name="Equation" r:id="rId8" imgW="127000" imgH="127000" progId="Equation.DSMT4">
                  <p:embed/>
                  <p:pic>
                    <p:nvPicPr>
                      <p:cNvPr id="0" name=""/>
                      <p:cNvPicPr/>
                      <p:nvPr/>
                    </p:nvPicPr>
                    <p:blipFill>
                      <a:blip r:embed="rId9"/>
                      <a:stretch>
                        <a:fillRect/>
                      </a:stretch>
                    </p:blipFill>
                    <p:spPr>
                      <a:xfrm>
                        <a:off x="8768290" y="2426651"/>
                        <a:ext cx="128587" cy="128588"/>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1040691265"/>
              </p:ext>
            </p:extLst>
          </p:nvPr>
        </p:nvGraphicFramePr>
        <p:xfrm>
          <a:off x="3506788" y="880828"/>
          <a:ext cx="1319212" cy="430942"/>
        </p:xfrm>
        <a:graphic>
          <a:graphicData uri="http://schemas.openxmlformats.org/presentationml/2006/ole">
            <mc:AlternateContent xmlns:mc="http://schemas.openxmlformats.org/markup-compatibility/2006">
              <mc:Choice xmlns:v="urn:schemas-microsoft-com:vml" Requires="v">
                <p:oleObj name="Equation" r:id="rId10" imgW="698500" imgH="228600" progId="Equation.DSMT4">
                  <p:embed/>
                </p:oleObj>
              </mc:Choice>
              <mc:Fallback>
                <p:oleObj name="Equation" r:id="rId10" imgW="698500" imgH="228600" progId="Equation.DSMT4">
                  <p:embed/>
                  <p:pic>
                    <p:nvPicPr>
                      <p:cNvPr id="0" name=""/>
                      <p:cNvPicPr/>
                      <p:nvPr/>
                    </p:nvPicPr>
                    <p:blipFill>
                      <a:blip r:embed="rId11"/>
                      <a:stretch>
                        <a:fillRect/>
                      </a:stretch>
                    </p:blipFill>
                    <p:spPr>
                      <a:xfrm>
                        <a:off x="3506788" y="880828"/>
                        <a:ext cx="1319212" cy="430942"/>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363633961"/>
              </p:ext>
            </p:extLst>
          </p:nvPr>
        </p:nvGraphicFramePr>
        <p:xfrm>
          <a:off x="1537495" y="929934"/>
          <a:ext cx="863600" cy="382587"/>
        </p:xfrm>
        <a:graphic>
          <a:graphicData uri="http://schemas.openxmlformats.org/presentationml/2006/ole">
            <mc:AlternateContent xmlns:mc="http://schemas.openxmlformats.org/markup-compatibility/2006">
              <mc:Choice xmlns:v="urn:schemas-microsoft-com:vml" Requires="v">
                <p:oleObj name="Equation" r:id="rId12" imgW="457200" imgH="203200" progId="Equation.DSMT4">
                  <p:embed/>
                </p:oleObj>
              </mc:Choice>
              <mc:Fallback>
                <p:oleObj name="Equation" r:id="rId12" imgW="457200" imgH="203200" progId="Equation.DSMT4">
                  <p:embed/>
                  <p:pic>
                    <p:nvPicPr>
                      <p:cNvPr id="0" name=""/>
                      <p:cNvPicPr/>
                      <p:nvPr/>
                    </p:nvPicPr>
                    <p:blipFill>
                      <a:blip r:embed="rId13"/>
                      <a:stretch>
                        <a:fillRect/>
                      </a:stretch>
                    </p:blipFill>
                    <p:spPr>
                      <a:xfrm>
                        <a:off x="1537495" y="929934"/>
                        <a:ext cx="863600" cy="382587"/>
                      </a:xfrm>
                      <a:prstGeom prst="rect">
                        <a:avLst/>
                      </a:prstGeom>
                    </p:spPr>
                  </p:pic>
                </p:oleObj>
              </mc:Fallback>
            </mc:AlternateContent>
          </a:graphicData>
        </a:graphic>
      </p:graphicFrame>
      <p:sp>
        <p:nvSpPr>
          <p:cNvPr id="25" name="TextBox 24"/>
          <p:cNvSpPr txBox="1"/>
          <p:nvPr/>
        </p:nvSpPr>
        <p:spPr>
          <a:xfrm>
            <a:off x="2628901" y="894177"/>
            <a:ext cx="685800" cy="400110"/>
          </a:xfrm>
          <a:prstGeom prst="rect">
            <a:avLst/>
          </a:prstGeom>
          <a:noFill/>
        </p:spPr>
        <p:txBody>
          <a:bodyPr wrap="square" rtlCol="0">
            <a:spAutoFit/>
          </a:bodyPr>
          <a:lstStyle/>
          <a:p>
            <a:r>
              <a:rPr lang="en-US" sz="2000" dirty="0">
                <a:solidFill>
                  <a:srgbClr val="000000"/>
                </a:solidFill>
                <a:latin typeface="Times New Roman"/>
                <a:cs typeface="Times New Roman"/>
              </a:rPr>
              <a:t>and</a:t>
            </a:r>
            <a:endParaRPr lang="en-US" sz="2400" dirty="0">
              <a:latin typeface="Apple Chancery"/>
              <a:cs typeface="Apple Chancery"/>
            </a:endParaRPr>
          </a:p>
        </p:txBody>
      </p:sp>
      <p:sp>
        <p:nvSpPr>
          <p:cNvPr id="29" name="TextBox 28"/>
          <p:cNvSpPr txBox="1"/>
          <p:nvPr/>
        </p:nvSpPr>
        <p:spPr>
          <a:xfrm>
            <a:off x="313060" y="1394817"/>
            <a:ext cx="8632181" cy="400110"/>
          </a:xfrm>
          <a:prstGeom prst="rect">
            <a:avLst/>
          </a:prstGeom>
          <a:noFill/>
        </p:spPr>
        <p:txBody>
          <a:bodyPr wrap="square" rtlCol="0">
            <a:spAutoFit/>
          </a:bodyPr>
          <a:lstStyle/>
          <a:p>
            <a:r>
              <a:rPr lang="en-US" sz="2000" dirty="0">
                <a:solidFill>
                  <a:srgbClr val="000000"/>
                </a:solidFill>
                <a:latin typeface="Times New Roman"/>
                <a:cs typeface="Times New Roman"/>
              </a:rPr>
              <a:t>what is the ball’s </a:t>
            </a:r>
            <a:r>
              <a:rPr lang="en-US" sz="2000" dirty="0">
                <a:solidFill>
                  <a:srgbClr val="0000FF"/>
                </a:solidFill>
                <a:latin typeface="Times New Roman"/>
                <a:cs typeface="Times New Roman"/>
              </a:rPr>
              <a:t>velocity</a:t>
            </a:r>
            <a:r>
              <a:rPr lang="en-US" sz="2000" dirty="0">
                <a:solidFill>
                  <a:srgbClr val="000000"/>
                </a:solidFill>
                <a:latin typeface="Times New Roman"/>
                <a:cs typeface="Times New Roman"/>
              </a:rPr>
              <a:t> in the </a:t>
            </a:r>
            <a:r>
              <a:rPr lang="en-US" sz="2000" i="1" dirty="0">
                <a:solidFill>
                  <a:srgbClr val="0000FF"/>
                </a:solidFill>
                <a:latin typeface="Times New Roman"/>
                <a:cs typeface="Times New Roman"/>
              </a:rPr>
              <a:t>y-direction </a:t>
            </a:r>
            <a:r>
              <a:rPr lang="en-US" sz="2000" dirty="0">
                <a:solidFill>
                  <a:srgbClr val="000000"/>
                </a:solidFill>
                <a:latin typeface="Times New Roman"/>
                <a:cs typeface="Times New Roman"/>
              </a:rPr>
              <a:t>in </a:t>
            </a:r>
            <a:r>
              <a:rPr lang="en-US" sz="2000" dirty="0">
                <a:solidFill>
                  <a:srgbClr val="FF0000"/>
                </a:solidFill>
                <a:latin typeface="Times New Roman"/>
                <a:cs typeface="Times New Roman"/>
              </a:rPr>
              <a:t>terms of </a:t>
            </a:r>
            <a:r>
              <a:rPr lang="en-US" sz="2000" i="1" dirty="0">
                <a:solidFill>
                  <a:srgbClr val="FF0000"/>
                </a:solidFill>
                <a:latin typeface="Times New Roman"/>
                <a:cs typeface="Times New Roman"/>
              </a:rPr>
              <a:t>x</a:t>
            </a:r>
            <a:r>
              <a:rPr lang="en-US" sz="2000" dirty="0">
                <a:solidFill>
                  <a:srgbClr val="FF0000"/>
                </a:solidFill>
                <a:latin typeface="Times New Roman"/>
                <a:cs typeface="Times New Roman"/>
              </a:rPr>
              <a:t>?</a:t>
            </a:r>
            <a:endParaRPr lang="en-US" sz="2400" dirty="0">
              <a:solidFill>
                <a:srgbClr val="FF0000"/>
              </a:solidFill>
              <a:latin typeface="Apple Chancery"/>
              <a:cs typeface="Apple Chancery"/>
            </a:endParaRPr>
          </a:p>
        </p:txBody>
      </p:sp>
      <p:grpSp>
        <p:nvGrpSpPr>
          <p:cNvPr id="3" name="Group 2"/>
          <p:cNvGrpSpPr/>
          <p:nvPr/>
        </p:nvGrpSpPr>
        <p:grpSpPr>
          <a:xfrm>
            <a:off x="274959" y="1992102"/>
            <a:ext cx="8670282" cy="2120563"/>
            <a:chOff x="274959" y="1992102"/>
            <a:chExt cx="8670282" cy="2120563"/>
          </a:xfrm>
        </p:grpSpPr>
        <p:sp>
          <p:nvSpPr>
            <p:cNvPr id="47" name="TextBox 46"/>
            <p:cNvSpPr txBox="1"/>
            <p:nvPr/>
          </p:nvSpPr>
          <p:spPr>
            <a:xfrm>
              <a:off x="274959" y="1992102"/>
              <a:ext cx="6062341" cy="830997"/>
            </a:xfrm>
            <a:prstGeom prst="rect">
              <a:avLst/>
            </a:prstGeom>
            <a:noFill/>
          </p:spPr>
          <p:txBody>
            <a:bodyPr wrap="square" rtlCol="0">
              <a:spAutoFit/>
            </a:bodyPr>
            <a:lstStyle/>
            <a:p>
              <a:r>
                <a:rPr lang="en-US" sz="2800" dirty="0">
                  <a:solidFill>
                    <a:srgbClr val="FF0000"/>
                  </a:solidFill>
                  <a:latin typeface="Apple Chancery"/>
                  <a:cs typeface="Apple Chancery"/>
                </a:rPr>
                <a:t>Knowing that </a:t>
              </a:r>
              <a:r>
                <a:rPr lang="en-US" sz="2000" dirty="0">
                  <a:solidFill>
                    <a:srgbClr val="000000"/>
                  </a:solidFill>
                  <a:latin typeface="Times New Roman"/>
                  <a:cs typeface="Times New Roman"/>
                </a:rPr>
                <a:t>the velocity in the </a:t>
              </a:r>
              <a:r>
                <a:rPr lang="en-US" sz="2000" i="1" dirty="0">
                  <a:solidFill>
                    <a:srgbClr val="000000"/>
                  </a:solidFill>
                  <a:latin typeface="Times New Roman"/>
                  <a:cs typeface="Times New Roman"/>
                </a:rPr>
                <a:t>y-direction </a:t>
              </a:r>
              <a:r>
                <a:rPr lang="en-US" sz="2000" dirty="0">
                  <a:solidFill>
                    <a:srgbClr val="000000"/>
                  </a:solidFill>
                  <a:latin typeface="Times New Roman"/>
                  <a:cs typeface="Times New Roman"/>
                </a:rPr>
                <a:t>is the time derivative of the </a:t>
              </a:r>
              <a:r>
                <a:rPr lang="en-US" sz="2000" i="1" dirty="0">
                  <a:solidFill>
                    <a:srgbClr val="000000"/>
                  </a:solidFill>
                  <a:latin typeface="Times New Roman"/>
                  <a:cs typeface="Times New Roman"/>
                </a:rPr>
                <a:t>y-coordinate function</a:t>
              </a:r>
              <a:r>
                <a:rPr lang="en-US" sz="2000" dirty="0">
                  <a:solidFill>
                    <a:srgbClr val="000000"/>
                  </a:solidFill>
                  <a:latin typeface="Times New Roman"/>
                  <a:cs typeface="Times New Roman"/>
                </a:rPr>
                <a:t>, or </a:t>
              </a:r>
              <a:endParaRPr lang="en-US" sz="2400" dirty="0">
                <a:latin typeface="Apple Chancery"/>
                <a:cs typeface="Apple Chancery"/>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2125125529"/>
                </p:ext>
              </p:extLst>
            </p:nvPr>
          </p:nvGraphicFramePr>
          <p:xfrm>
            <a:off x="5252507" y="2379061"/>
            <a:ext cx="984250" cy="741363"/>
          </p:xfrm>
          <a:graphic>
            <a:graphicData uri="http://schemas.openxmlformats.org/presentationml/2006/ole">
              <mc:AlternateContent xmlns:mc="http://schemas.openxmlformats.org/markup-compatibility/2006">
                <mc:Choice xmlns:v="urn:schemas-microsoft-com:vml" Requires="v">
                  <p:oleObj name="Equation" r:id="rId14" imgW="520700" imgH="393700" progId="Equation.DSMT4">
                    <p:embed/>
                  </p:oleObj>
                </mc:Choice>
                <mc:Fallback>
                  <p:oleObj name="Equation" r:id="rId14" imgW="520700" imgH="393700" progId="Equation.DSMT4">
                    <p:embed/>
                    <p:pic>
                      <p:nvPicPr>
                        <p:cNvPr id="0" name=""/>
                        <p:cNvPicPr/>
                        <p:nvPr/>
                      </p:nvPicPr>
                      <p:blipFill>
                        <a:blip r:embed="rId15"/>
                        <a:stretch>
                          <a:fillRect/>
                        </a:stretch>
                      </p:blipFill>
                      <p:spPr>
                        <a:xfrm>
                          <a:off x="5252507" y="2379061"/>
                          <a:ext cx="984250" cy="741363"/>
                        </a:xfrm>
                        <a:prstGeom prst="rect">
                          <a:avLst/>
                        </a:prstGeom>
                      </p:spPr>
                    </p:pic>
                  </p:oleObj>
                </mc:Fallback>
              </mc:AlternateContent>
            </a:graphicData>
          </a:graphic>
        </p:graphicFrame>
        <p:sp>
          <p:nvSpPr>
            <p:cNvPr id="32" name="TextBox 31"/>
            <p:cNvSpPr txBox="1"/>
            <p:nvPr/>
          </p:nvSpPr>
          <p:spPr>
            <a:xfrm>
              <a:off x="313060" y="3097002"/>
              <a:ext cx="8632181" cy="1015663"/>
            </a:xfrm>
            <a:prstGeom prst="rect">
              <a:avLst/>
            </a:prstGeom>
            <a:noFill/>
          </p:spPr>
          <p:txBody>
            <a:bodyPr wrap="square" rtlCol="0">
              <a:spAutoFit/>
            </a:bodyPr>
            <a:lstStyle/>
            <a:p>
              <a:r>
                <a:rPr lang="en-US" sz="2000" dirty="0">
                  <a:solidFill>
                    <a:srgbClr val="000000"/>
                  </a:solidFill>
                  <a:latin typeface="Times New Roman"/>
                  <a:cs typeface="Times New Roman"/>
                </a:rPr>
                <a:t>the chintzy way to do this would be to substitute the </a:t>
              </a:r>
              <a:r>
                <a:rPr lang="en-US" sz="2000" dirty="0">
                  <a:solidFill>
                    <a:srgbClr val="0000FF"/>
                  </a:solidFill>
                  <a:latin typeface="Times New Roman"/>
                  <a:cs typeface="Times New Roman"/>
                </a:rPr>
                <a:t>time-related </a:t>
              </a:r>
              <a:r>
                <a:rPr lang="en-US" sz="2000" i="1" dirty="0">
                  <a:solidFill>
                    <a:srgbClr val="0000FF"/>
                  </a:solidFill>
                  <a:latin typeface="Times New Roman"/>
                  <a:cs typeface="Times New Roman"/>
                </a:rPr>
                <a:t>x-coordinate </a:t>
              </a:r>
              <a:r>
                <a:rPr lang="en-US" sz="2000" dirty="0">
                  <a:solidFill>
                    <a:srgbClr val="0000FF"/>
                  </a:solidFill>
                  <a:latin typeface="Times New Roman"/>
                  <a:cs typeface="Times New Roman"/>
                </a:rPr>
                <a:t>function</a:t>
              </a:r>
              <a:r>
                <a:rPr lang="en-US" sz="2000" dirty="0">
                  <a:solidFill>
                    <a:srgbClr val="000000"/>
                  </a:solidFill>
                  <a:latin typeface="Times New Roman"/>
                  <a:cs typeface="Times New Roman"/>
                </a:rPr>
                <a:t> into the </a:t>
              </a:r>
              <a:r>
                <a:rPr lang="en-US" sz="2000" i="1" dirty="0">
                  <a:solidFill>
                    <a:srgbClr val="008000"/>
                  </a:solidFill>
                  <a:latin typeface="Times New Roman"/>
                  <a:cs typeface="Times New Roman"/>
                </a:rPr>
                <a:t>x-related </a:t>
              </a:r>
              <a:r>
                <a:rPr lang="en-US" sz="2000" dirty="0">
                  <a:solidFill>
                    <a:srgbClr val="008000"/>
                  </a:solidFill>
                  <a:latin typeface="Times New Roman"/>
                  <a:cs typeface="Times New Roman"/>
                </a:rPr>
                <a:t>y-coordinate function</a:t>
              </a:r>
              <a:r>
                <a:rPr lang="en-US" sz="2000" dirty="0">
                  <a:solidFill>
                    <a:srgbClr val="000000"/>
                  </a:solidFill>
                  <a:latin typeface="Times New Roman"/>
                  <a:cs typeface="Times New Roman"/>
                </a:rPr>
                <a:t>, take the time derivative, then substitute </a:t>
              </a:r>
              <a:r>
                <a:rPr lang="en-US" sz="2000" i="1" dirty="0">
                  <a:solidFill>
                    <a:srgbClr val="000000"/>
                  </a:solidFill>
                  <a:latin typeface="Times New Roman"/>
                  <a:cs typeface="Times New Roman"/>
                </a:rPr>
                <a:t>x information </a:t>
              </a:r>
              <a:r>
                <a:rPr lang="en-US" sz="2000" dirty="0">
                  <a:solidFill>
                    <a:srgbClr val="000000"/>
                  </a:solidFill>
                  <a:latin typeface="Times New Roman"/>
                  <a:cs typeface="Times New Roman"/>
                </a:rPr>
                <a:t>back into that result</a:t>
              </a:r>
              <a:r>
                <a:rPr lang="en-US" sz="2000" i="1" dirty="0">
                  <a:solidFill>
                    <a:srgbClr val="000000"/>
                  </a:solidFill>
                  <a:latin typeface="Times New Roman"/>
                  <a:cs typeface="Times New Roman"/>
                </a:rPr>
                <a:t>. </a:t>
              </a:r>
              <a:endParaRPr lang="en-US" sz="2400" dirty="0">
                <a:latin typeface="Apple Chancery"/>
                <a:cs typeface="Apple Chancery"/>
              </a:endParaRPr>
            </a:p>
          </p:txBody>
        </p:sp>
      </p:grpSp>
      <p:grpSp>
        <p:nvGrpSpPr>
          <p:cNvPr id="5" name="Group 4"/>
          <p:cNvGrpSpPr/>
          <p:nvPr/>
        </p:nvGrpSpPr>
        <p:grpSpPr>
          <a:xfrm>
            <a:off x="295920" y="4249343"/>
            <a:ext cx="8649320" cy="939924"/>
            <a:chOff x="295920" y="4249343"/>
            <a:chExt cx="8649320" cy="939924"/>
          </a:xfrm>
        </p:grpSpPr>
        <p:sp>
          <p:nvSpPr>
            <p:cNvPr id="50" name="TextBox 49"/>
            <p:cNvSpPr txBox="1"/>
            <p:nvPr/>
          </p:nvSpPr>
          <p:spPr>
            <a:xfrm>
              <a:off x="313059" y="4326464"/>
              <a:ext cx="8632181" cy="400110"/>
            </a:xfrm>
            <a:prstGeom prst="rect">
              <a:avLst/>
            </a:prstGeom>
            <a:noFill/>
          </p:spPr>
          <p:txBody>
            <a:bodyPr wrap="square" rtlCol="0">
              <a:spAutoFit/>
            </a:bodyPr>
            <a:lstStyle/>
            <a:p>
              <a:r>
                <a:rPr lang="en-US" sz="2000" dirty="0">
                  <a:solidFill>
                    <a:srgbClr val="000000"/>
                  </a:solidFill>
                  <a:latin typeface="Times New Roman"/>
                  <a:cs typeface="Times New Roman"/>
                </a:rPr>
                <a:t>That is: If                        and               , then by substitution                            ,  </a:t>
              </a:r>
              <a:endParaRPr lang="en-US" sz="2400" dirty="0">
                <a:latin typeface="Apple Chancery"/>
                <a:cs typeface="Apple Chancery"/>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1881746722"/>
                </p:ext>
              </p:extLst>
            </p:nvPr>
          </p:nvGraphicFramePr>
          <p:xfrm>
            <a:off x="1500919" y="4289888"/>
            <a:ext cx="1319212" cy="430942"/>
          </p:xfrm>
          <a:graphic>
            <a:graphicData uri="http://schemas.openxmlformats.org/presentationml/2006/ole">
              <mc:AlternateContent xmlns:mc="http://schemas.openxmlformats.org/markup-compatibility/2006">
                <mc:Choice xmlns:v="urn:schemas-microsoft-com:vml" Requires="v">
                  <p:oleObj name="Equation" r:id="rId16" imgW="698500" imgH="228600" progId="Equation.DSMT4">
                    <p:embed/>
                  </p:oleObj>
                </mc:Choice>
                <mc:Fallback>
                  <p:oleObj name="Equation" r:id="rId16" imgW="698500" imgH="228600" progId="Equation.DSMT4">
                    <p:embed/>
                    <p:pic>
                      <p:nvPicPr>
                        <p:cNvPr id="0" name=""/>
                        <p:cNvPicPr/>
                        <p:nvPr/>
                      </p:nvPicPr>
                      <p:blipFill>
                        <a:blip r:embed="rId11"/>
                        <a:stretch>
                          <a:fillRect/>
                        </a:stretch>
                      </p:blipFill>
                      <p:spPr>
                        <a:xfrm>
                          <a:off x="1500919" y="4289888"/>
                          <a:ext cx="1319212" cy="430942"/>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2651276954"/>
                </p:ext>
              </p:extLst>
            </p:nvPr>
          </p:nvGraphicFramePr>
          <p:xfrm>
            <a:off x="3353087" y="4329099"/>
            <a:ext cx="863600" cy="382587"/>
          </p:xfrm>
          <a:graphic>
            <a:graphicData uri="http://schemas.openxmlformats.org/presentationml/2006/ole">
              <mc:AlternateContent xmlns:mc="http://schemas.openxmlformats.org/markup-compatibility/2006">
                <mc:Choice xmlns:v="urn:schemas-microsoft-com:vml" Requires="v">
                  <p:oleObj name="Equation" r:id="rId17" imgW="457200" imgH="203200" progId="Equation.DSMT4">
                    <p:embed/>
                  </p:oleObj>
                </mc:Choice>
                <mc:Fallback>
                  <p:oleObj name="Equation" r:id="rId17" imgW="457200" imgH="203200" progId="Equation.DSMT4">
                    <p:embed/>
                    <p:pic>
                      <p:nvPicPr>
                        <p:cNvPr id="0" name=""/>
                        <p:cNvPicPr/>
                        <p:nvPr/>
                      </p:nvPicPr>
                      <p:blipFill>
                        <a:blip r:embed="rId13"/>
                        <a:stretch>
                          <a:fillRect/>
                        </a:stretch>
                      </p:blipFill>
                      <p:spPr>
                        <a:xfrm>
                          <a:off x="3353087" y="4329099"/>
                          <a:ext cx="863600" cy="382587"/>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4179648283"/>
                </p:ext>
              </p:extLst>
            </p:nvPr>
          </p:nvGraphicFramePr>
          <p:xfrm>
            <a:off x="6432550" y="4249343"/>
            <a:ext cx="1751012" cy="503238"/>
          </p:xfrm>
          <a:graphic>
            <a:graphicData uri="http://schemas.openxmlformats.org/presentationml/2006/ole">
              <mc:AlternateContent xmlns:mc="http://schemas.openxmlformats.org/markup-compatibility/2006">
                <mc:Choice xmlns:v="urn:schemas-microsoft-com:vml" Requires="v">
                  <p:oleObj name="Equation" r:id="rId18" imgW="927100" imgH="266700" progId="Equation.DSMT4">
                    <p:embed/>
                  </p:oleObj>
                </mc:Choice>
                <mc:Fallback>
                  <p:oleObj name="Equation" r:id="rId18" imgW="927100" imgH="266700" progId="Equation.DSMT4">
                    <p:embed/>
                    <p:pic>
                      <p:nvPicPr>
                        <p:cNvPr id="0" name=""/>
                        <p:cNvPicPr/>
                        <p:nvPr/>
                      </p:nvPicPr>
                      <p:blipFill>
                        <a:blip r:embed="rId19"/>
                        <a:stretch>
                          <a:fillRect/>
                        </a:stretch>
                      </p:blipFill>
                      <p:spPr>
                        <a:xfrm>
                          <a:off x="6432550" y="4249343"/>
                          <a:ext cx="1751012" cy="503238"/>
                        </a:xfrm>
                        <a:prstGeom prst="rect">
                          <a:avLst/>
                        </a:prstGeom>
                      </p:spPr>
                    </p:pic>
                  </p:oleObj>
                </mc:Fallback>
              </mc:AlternateContent>
            </a:graphicData>
          </a:graphic>
        </p:graphicFrame>
        <p:sp>
          <p:nvSpPr>
            <p:cNvPr id="38" name="TextBox 37"/>
            <p:cNvSpPr txBox="1"/>
            <p:nvPr/>
          </p:nvSpPr>
          <p:spPr>
            <a:xfrm>
              <a:off x="295920" y="4789157"/>
              <a:ext cx="8632181" cy="400110"/>
            </a:xfrm>
            <a:prstGeom prst="rect">
              <a:avLst/>
            </a:prstGeom>
            <a:noFill/>
          </p:spPr>
          <p:txBody>
            <a:bodyPr wrap="square" rtlCol="0">
              <a:spAutoFit/>
            </a:bodyPr>
            <a:lstStyle/>
            <a:p>
              <a:r>
                <a:rPr lang="en-US" sz="2000" dirty="0">
                  <a:solidFill>
                    <a:srgbClr val="000000"/>
                  </a:solidFill>
                  <a:latin typeface="Times New Roman"/>
                  <a:cs typeface="Times New Roman"/>
                </a:rPr>
                <a:t>we can write:  </a:t>
              </a:r>
              <a:endParaRPr lang="en-US" sz="2400" dirty="0">
                <a:latin typeface="Apple Chancery"/>
                <a:cs typeface="Apple Chancery"/>
              </a:endParaRPr>
            </a:p>
          </p:txBody>
        </p:sp>
      </p:grpSp>
      <p:graphicFrame>
        <p:nvGraphicFramePr>
          <p:cNvPr id="40" name="Object 39"/>
          <p:cNvGraphicFramePr>
            <a:graphicFrameLocks noChangeAspect="1"/>
          </p:cNvGraphicFramePr>
          <p:nvPr>
            <p:extLst>
              <p:ext uri="{D42A27DB-BD31-4B8C-83A1-F6EECF244321}">
                <p14:modId xmlns:p14="http://schemas.microsoft.com/office/powerpoint/2010/main" val="4253549816"/>
              </p:ext>
            </p:extLst>
          </p:nvPr>
        </p:nvGraphicFramePr>
        <p:xfrm>
          <a:off x="2857500" y="4803173"/>
          <a:ext cx="3981450" cy="1844675"/>
        </p:xfrm>
        <a:graphic>
          <a:graphicData uri="http://schemas.openxmlformats.org/presentationml/2006/ole">
            <mc:AlternateContent xmlns:mc="http://schemas.openxmlformats.org/markup-compatibility/2006">
              <mc:Choice xmlns:v="urn:schemas-microsoft-com:vml" Requires="v">
                <p:oleObj name="Equation" r:id="rId20" imgW="2108200" imgH="977900" progId="Equation.DSMT4">
                  <p:embed/>
                </p:oleObj>
              </mc:Choice>
              <mc:Fallback>
                <p:oleObj name="Equation" r:id="rId20" imgW="2108200" imgH="977900" progId="Equation.DSMT4">
                  <p:embed/>
                  <p:pic>
                    <p:nvPicPr>
                      <p:cNvPr id="0" name=""/>
                      <p:cNvPicPr/>
                      <p:nvPr/>
                    </p:nvPicPr>
                    <p:blipFill>
                      <a:blip r:embed="rId21"/>
                      <a:stretch>
                        <a:fillRect/>
                      </a:stretch>
                    </p:blipFill>
                    <p:spPr>
                      <a:xfrm>
                        <a:off x="2857500" y="4803173"/>
                        <a:ext cx="3981450" cy="1844675"/>
                      </a:xfrm>
                      <a:prstGeom prst="rect">
                        <a:avLst/>
                      </a:prstGeom>
                    </p:spPr>
                  </p:pic>
                </p:oleObj>
              </mc:Fallback>
            </mc:AlternateContent>
          </a:graphicData>
        </a:graphic>
      </p:graphicFrame>
    </p:spTree>
    <p:extLst>
      <p:ext uri="{BB962C8B-B14F-4D97-AF65-F5344CB8AC3E}">
        <p14:creationId xmlns:p14="http://schemas.microsoft.com/office/powerpoint/2010/main" val="179191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dissolve">
                                      <p:cBhvr>
                                        <p:cTn id="1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56337" y="6427113"/>
            <a:ext cx="483755" cy="276999"/>
          </a:xfrm>
          <a:prstGeom prst="rect">
            <a:avLst/>
          </a:prstGeom>
          <a:noFill/>
        </p:spPr>
        <p:txBody>
          <a:bodyPr wrap="square" rtlCol="0">
            <a:spAutoFit/>
          </a:bodyPr>
          <a:lstStyle/>
          <a:p>
            <a:r>
              <a:rPr lang="en-US" sz="1200" dirty="0">
                <a:latin typeface="Times New Roman"/>
                <a:cs typeface="Times New Roman"/>
              </a:rPr>
              <a:t>13.)</a:t>
            </a:r>
          </a:p>
        </p:txBody>
      </p:sp>
      <p:grpSp>
        <p:nvGrpSpPr>
          <p:cNvPr id="7" name="Group 6"/>
          <p:cNvGrpSpPr/>
          <p:nvPr/>
        </p:nvGrpSpPr>
        <p:grpSpPr>
          <a:xfrm>
            <a:off x="6965626" y="274449"/>
            <a:ext cx="2037291" cy="1915779"/>
            <a:chOff x="6515100" y="427284"/>
            <a:chExt cx="2381777" cy="2239718"/>
          </a:xfrm>
        </p:grpSpPr>
        <p:cxnSp>
          <p:nvCxnSpPr>
            <p:cNvPr id="18" name="Straight Connector 17"/>
            <p:cNvCxnSpPr/>
            <p:nvPr/>
          </p:nvCxnSpPr>
          <p:spPr>
            <a:xfrm>
              <a:off x="7563376" y="2401251"/>
              <a:ext cx="9398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Freeform 19"/>
            <p:cNvSpPr/>
            <p:nvPr/>
          </p:nvSpPr>
          <p:spPr>
            <a:xfrm>
              <a:off x="6725177" y="909002"/>
              <a:ext cx="844550" cy="1492250"/>
            </a:xfrm>
            <a:custGeom>
              <a:avLst/>
              <a:gdLst>
                <a:gd name="connsiteX0" fmla="*/ 0 w 844550"/>
                <a:gd name="connsiteY0" fmla="*/ 1881 h 509881"/>
                <a:gd name="connsiteX1" fmla="*/ 76200 w 844550"/>
                <a:gd name="connsiteY1" fmla="*/ 1881 h 509881"/>
                <a:gd name="connsiteX2" fmla="*/ 133350 w 844550"/>
                <a:gd name="connsiteY2" fmla="*/ 1881 h 509881"/>
                <a:gd name="connsiteX3" fmla="*/ 228600 w 844550"/>
                <a:gd name="connsiteY3" fmla="*/ 27281 h 509881"/>
                <a:gd name="connsiteX4" fmla="*/ 336550 w 844550"/>
                <a:gd name="connsiteY4" fmla="*/ 109831 h 509881"/>
                <a:gd name="connsiteX5" fmla="*/ 444500 w 844550"/>
                <a:gd name="connsiteY5" fmla="*/ 262231 h 509881"/>
                <a:gd name="connsiteX6" fmla="*/ 514350 w 844550"/>
                <a:gd name="connsiteY6" fmla="*/ 338431 h 509881"/>
                <a:gd name="connsiteX7" fmla="*/ 590550 w 844550"/>
                <a:gd name="connsiteY7" fmla="*/ 401931 h 509881"/>
                <a:gd name="connsiteX8" fmla="*/ 692150 w 844550"/>
                <a:gd name="connsiteY8" fmla="*/ 465431 h 509881"/>
                <a:gd name="connsiteX9" fmla="*/ 844550 w 844550"/>
                <a:gd name="connsiteY9" fmla="*/ 509881 h 509881"/>
                <a:gd name="connsiteX10" fmla="*/ 844550 w 844550"/>
                <a:gd name="connsiteY10" fmla="*/ 509881 h 509881"/>
                <a:gd name="connsiteX11" fmla="*/ 844550 w 844550"/>
                <a:gd name="connsiteY11" fmla="*/ 509881 h 50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4550" h="509881">
                  <a:moveTo>
                    <a:pt x="0" y="1881"/>
                  </a:moveTo>
                  <a:lnTo>
                    <a:pt x="76200" y="1881"/>
                  </a:lnTo>
                  <a:cubicBezTo>
                    <a:pt x="98425" y="1881"/>
                    <a:pt x="107950" y="-2352"/>
                    <a:pt x="133350" y="1881"/>
                  </a:cubicBezTo>
                  <a:cubicBezTo>
                    <a:pt x="158750" y="6114"/>
                    <a:pt x="194733" y="9289"/>
                    <a:pt x="228600" y="27281"/>
                  </a:cubicBezTo>
                  <a:cubicBezTo>
                    <a:pt x="262467" y="45273"/>
                    <a:pt x="300567" y="70673"/>
                    <a:pt x="336550" y="109831"/>
                  </a:cubicBezTo>
                  <a:cubicBezTo>
                    <a:pt x="372533" y="148989"/>
                    <a:pt x="414867" y="224131"/>
                    <a:pt x="444500" y="262231"/>
                  </a:cubicBezTo>
                  <a:cubicBezTo>
                    <a:pt x="474133" y="300331"/>
                    <a:pt x="490008" y="315148"/>
                    <a:pt x="514350" y="338431"/>
                  </a:cubicBezTo>
                  <a:cubicBezTo>
                    <a:pt x="538692" y="361714"/>
                    <a:pt x="560917" y="380764"/>
                    <a:pt x="590550" y="401931"/>
                  </a:cubicBezTo>
                  <a:cubicBezTo>
                    <a:pt x="620183" y="423098"/>
                    <a:pt x="649817" y="447439"/>
                    <a:pt x="692150" y="465431"/>
                  </a:cubicBezTo>
                  <a:cubicBezTo>
                    <a:pt x="734483" y="483423"/>
                    <a:pt x="844550" y="509881"/>
                    <a:pt x="844550" y="509881"/>
                  </a:cubicBezTo>
                  <a:lnTo>
                    <a:pt x="844550" y="509881"/>
                  </a:lnTo>
                  <a:lnTo>
                    <a:pt x="844550" y="509881"/>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Oval 27"/>
            <p:cNvSpPr/>
            <p:nvPr/>
          </p:nvSpPr>
          <p:spPr>
            <a:xfrm>
              <a:off x="6813867" y="825182"/>
              <a:ext cx="45719" cy="4571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flipV="1">
              <a:off x="6928377" y="858202"/>
              <a:ext cx="774700" cy="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834824" y="510787"/>
              <a:ext cx="24762" cy="2156215"/>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5" name="Freeform 14"/>
            <p:cNvSpPr/>
            <p:nvPr/>
          </p:nvSpPr>
          <p:spPr>
            <a:xfrm>
              <a:off x="6928377" y="851851"/>
              <a:ext cx="1123950" cy="1536700"/>
            </a:xfrm>
            <a:custGeom>
              <a:avLst/>
              <a:gdLst>
                <a:gd name="connsiteX0" fmla="*/ 0 w 1123950"/>
                <a:gd name="connsiteY0" fmla="*/ 0 h 1536700"/>
                <a:gd name="connsiteX1" fmla="*/ 165100 w 1123950"/>
                <a:gd name="connsiteY1" fmla="*/ 12700 h 1536700"/>
                <a:gd name="connsiteX2" fmla="*/ 317500 w 1123950"/>
                <a:gd name="connsiteY2" fmla="*/ 69850 h 1536700"/>
                <a:gd name="connsiteX3" fmla="*/ 469900 w 1123950"/>
                <a:gd name="connsiteY3" fmla="*/ 190500 h 1536700"/>
                <a:gd name="connsiteX4" fmla="*/ 641350 w 1123950"/>
                <a:gd name="connsiteY4" fmla="*/ 400050 h 1536700"/>
                <a:gd name="connsiteX5" fmla="*/ 857250 w 1123950"/>
                <a:gd name="connsiteY5" fmla="*/ 806450 h 1536700"/>
                <a:gd name="connsiteX6" fmla="*/ 1073150 w 1123950"/>
                <a:gd name="connsiteY6" fmla="*/ 1371600 h 1536700"/>
                <a:gd name="connsiteX7" fmla="*/ 1123950 w 1123950"/>
                <a:gd name="connsiteY7" fmla="*/ 1536700 h 153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3950" h="1536700">
                  <a:moveTo>
                    <a:pt x="0" y="0"/>
                  </a:moveTo>
                  <a:cubicBezTo>
                    <a:pt x="56091" y="529"/>
                    <a:pt x="112183" y="1058"/>
                    <a:pt x="165100" y="12700"/>
                  </a:cubicBezTo>
                  <a:cubicBezTo>
                    <a:pt x="218017" y="24342"/>
                    <a:pt x="266700" y="40217"/>
                    <a:pt x="317500" y="69850"/>
                  </a:cubicBezTo>
                  <a:cubicBezTo>
                    <a:pt x="368300" y="99483"/>
                    <a:pt x="415925" y="135467"/>
                    <a:pt x="469900" y="190500"/>
                  </a:cubicBezTo>
                  <a:cubicBezTo>
                    <a:pt x="523875" y="245533"/>
                    <a:pt x="576792" y="297392"/>
                    <a:pt x="641350" y="400050"/>
                  </a:cubicBezTo>
                  <a:cubicBezTo>
                    <a:pt x="705908" y="502708"/>
                    <a:pt x="785283" y="644525"/>
                    <a:pt x="857250" y="806450"/>
                  </a:cubicBezTo>
                  <a:cubicBezTo>
                    <a:pt x="929217" y="968375"/>
                    <a:pt x="1028700" y="1249892"/>
                    <a:pt x="1073150" y="1371600"/>
                  </a:cubicBezTo>
                  <a:cubicBezTo>
                    <a:pt x="1117600" y="1493308"/>
                    <a:pt x="1123950" y="1536700"/>
                    <a:pt x="1123950" y="15367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6732587" y="2407601"/>
              <a:ext cx="2164290" cy="0"/>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nvGraphicFramePr>
          <p:xfrm>
            <a:off x="6688666" y="427284"/>
            <a:ext cx="128538" cy="167006"/>
          </p:xfrm>
          <a:graphic>
            <a:graphicData uri="http://schemas.openxmlformats.org/presentationml/2006/ole">
              <mc:AlternateContent xmlns:mc="http://schemas.openxmlformats.org/markup-compatibility/2006">
                <mc:Choice xmlns:v="urn:schemas-microsoft-com:vml" Requires="v">
                  <p:oleObj name="Equation" r:id="rId2" imgW="127000" imgH="165100" progId="Equation.DSMT4">
                    <p:embed/>
                  </p:oleObj>
                </mc:Choice>
                <mc:Fallback>
                  <p:oleObj name="Equation" r:id="rId2" imgW="127000" imgH="165100" progId="Equation.DSMT4">
                    <p:embed/>
                    <p:pic>
                      <p:nvPicPr>
                        <p:cNvPr id="39" name="Object 38"/>
                        <p:cNvPicPr/>
                        <p:nvPr/>
                      </p:nvPicPr>
                      <p:blipFill>
                        <a:blip r:embed="rId3"/>
                        <a:stretch>
                          <a:fillRect/>
                        </a:stretch>
                      </p:blipFill>
                      <p:spPr>
                        <a:xfrm>
                          <a:off x="6688666" y="427284"/>
                          <a:ext cx="128538" cy="167006"/>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7260163" y="485138"/>
            <a:ext cx="303213" cy="346075"/>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41" name="Object 40"/>
                        <p:cNvPicPr/>
                        <p:nvPr/>
                      </p:nvPicPr>
                      <p:blipFill>
                        <a:blip r:embed="rId5"/>
                        <a:stretch>
                          <a:fillRect/>
                        </a:stretch>
                      </p:blipFill>
                      <p:spPr>
                        <a:xfrm>
                          <a:off x="7260163" y="485138"/>
                          <a:ext cx="303213" cy="346075"/>
                        </a:xfrm>
                        <a:prstGeom prst="rect">
                          <a:avLst/>
                        </a:prstGeom>
                      </p:spPr>
                    </p:pic>
                  </p:oleObj>
                </mc:Fallback>
              </mc:AlternateContent>
            </a:graphicData>
          </a:graphic>
        </p:graphicFrame>
        <p:graphicFrame>
          <p:nvGraphicFramePr>
            <p:cNvPr id="42" name="Object 41"/>
            <p:cNvGraphicFramePr>
              <a:graphicFrameLocks noChangeAspect="1"/>
            </p:cNvGraphicFramePr>
            <p:nvPr/>
          </p:nvGraphicFramePr>
          <p:xfrm>
            <a:off x="6515100" y="658175"/>
            <a:ext cx="217487" cy="282575"/>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42" name="Object 41"/>
                        <p:cNvPicPr/>
                        <p:nvPr/>
                      </p:nvPicPr>
                      <p:blipFill>
                        <a:blip r:embed="rId7"/>
                        <a:stretch>
                          <a:fillRect/>
                        </a:stretch>
                      </p:blipFill>
                      <p:spPr>
                        <a:xfrm>
                          <a:off x="6515100" y="658175"/>
                          <a:ext cx="217487" cy="282575"/>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8768290" y="2426651"/>
            <a:ext cx="128587" cy="128588"/>
          </p:xfrm>
          <a:graphic>
            <a:graphicData uri="http://schemas.openxmlformats.org/presentationml/2006/ole">
              <mc:AlternateContent xmlns:mc="http://schemas.openxmlformats.org/markup-compatibility/2006">
                <mc:Choice xmlns:v="urn:schemas-microsoft-com:vml" Requires="v">
                  <p:oleObj name="Equation" r:id="rId8" imgW="127000" imgH="127000" progId="Equation.DSMT4">
                    <p:embed/>
                  </p:oleObj>
                </mc:Choice>
                <mc:Fallback>
                  <p:oleObj name="Equation" r:id="rId8" imgW="127000" imgH="127000" progId="Equation.DSMT4">
                    <p:embed/>
                    <p:pic>
                      <p:nvPicPr>
                        <p:cNvPr id="46" name="Object 45"/>
                        <p:cNvPicPr/>
                        <p:nvPr/>
                      </p:nvPicPr>
                      <p:blipFill>
                        <a:blip r:embed="rId9"/>
                        <a:stretch>
                          <a:fillRect/>
                        </a:stretch>
                      </p:blipFill>
                      <p:spPr>
                        <a:xfrm>
                          <a:off x="8768290" y="2426651"/>
                          <a:ext cx="128587" cy="128588"/>
                        </a:xfrm>
                        <a:prstGeom prst="rect">
                          <a:avLst/>
                        </a:prstGeom>
                      </p:spPr>
                    </p:pic>
                  </p:oleObj>
                </mc:Fallback>
              </mc:AlternateContent>
            </a:graphicData>
          </a:graphic>
        </p:graphicFrame>
      </p:grpSp>
      <p:sp>
        <p:nvSpPr>
          <p:cNvPr id="50" name="TextBox 49"/>
          <p:cNvSpPr txBox="1"/>
          <p:nvPr/>
        </p:nvSpPr>
        <p:spPr>
          <a:xfrm>
            <a:off x="196379" y="427284"/>
            <a:ext cx="6492287" cy="1446550"/>
          </a:xfrm>
          <a:prstGeom prst="rect">
            <a:avLst/>
          </a:prstGeom>
          <a:noFill/>
        </p:spPr>
        <p:txBody>
          <a:bodyPr wrap="square" rtlCol="0">
            <a:spAutoFit/>
          </a:bodyPr>
          <a:lstStyle/>
          <a:p>
            <a:r>
              <a:rPr lang="en-US" sz="2800" dirty="0">
                <a:solidFill>
                  <a:srgbClr val="FF0000"/>
                </a:solidFill>
                <a:latin typeface="Apple Chancery"/>
                <a:cs typeface="Apple Chancery"/>
              </a:rPr>
              <a:t>The more elegant </a:t>
            </a:r>
            <a:r>
              <a:rPr lang="en-US" sz="2000" dirty="0">
                <a:solidFill>
                  <a:srgbClr val="0000FF"/>
                </a:solidFill>
                <a:latin typeface="Times New Roman"/>
                <a:cs typeface="Times New Roman"/>
              </a:rPr>
              <a:t>way </a:t>
            </a:r>
            <a:r>
              <a:rPr lang="en-US" sz="2000" dirty="0">
                <a:solidFill>
                  <a:srgbClr val="000000"/>
                </a:solidFill>
                <a:latin typeface="Times New Roman"/>
                <a:cs typeface="Times New Roman"/>
              </a:rPr>
              <a:t>to do this is to utilize what is called </a:t>
            </a:r>
            <a:r>
              <a:rPr lang="en-US" sz="2000" i="1" dirty="0">
                <a:solidFill>
                  <a:srgbClr val="0000FF"/>
                </a:solidFill>
                <a:latin typeface="Times New Roman"/>
                <a:cs typeface="Times New Roman"/>
              </a:rPr>
              <a:t>the chain rule</a:t>
            </a:r>
            <a:r>
              <a:rPr lang="en-US" sz="2000" dirty="0">
                <a:solidFill>
                  <a:srgbClr val="000000"/>
                </a:solidFill>
                <a:latin typeface="Times New Roman"/>
                <a:cs typeface="Times New Roman"/>
              </a:rPr>
              <a:t>.  It states (loosely) that if you want the derivative of a function that you know in terms of another function, you can get that result by executing the operation:  </a:t>
            </a:r>
            <a:endParaRPr lang="en-US" sz="2400" dirty="0">
              <a:latin typeface="Apple Chancery"/>
              <a:cs typeface="Apple Chancery"/>
            </a:endParaRPr>
          </a:p>
        </p:txBody>
      </p:sp>
      <p:graphicFrame>
        <p:nvGraphicFramePr>
          <p:cNvPr id="24" name="Object 23"/>
          <p:cNvGraphicFramePr>
            <a:graphicFrameLocks noChangeAspect="1"/>
          </p:cNvGraphicFramePr>
          <p:nvPr/>
        </p:nvGraphicFramePr>
        <p:xfrm>
          <a:off x="439738" y="1943100"/>
          <a:ext cx="3389312" cy="760413"/>
        </p:xfrm>
        <a:graphic>
          <a:graphicData uri="http://schemas.openxmlformats.org/presentationml/2006/ole">
            <mc:AlternateContent xmlns:mc="http://schemas.openxmlformats.org/markup-compatibility/2006">
              <mc:Choice xmlns:v="urn:schemas-microsoft-com:vml" Requires="v">
                <p:oleObj name="Equation" r:id="rId10" imgW="1968500" imgH="444500" progId="Equation.DSMT4">
                  <p:embed/>
                </p:oleObj>
              </mc:Choice>
              <mc:Fallback>
                <p:oleObj name="Equation" r:id="rId10" imgW="1968500" imgH="444500" progId="Equation.DSMT4">
                  <p:embed/>
                  <p:pic>
                    <p:nvPicPr>
                      <p:cNvPr id="24" name="Object 23"/>
                      <p:cNvPicPr/>
                      <p:nvPr/>
                    </p:nvPicPr>
                    <p:blipFill>
                      <a:blip r:embed="rId11"/>
                      <a:stretch>
                        <a:fillRect/>
                      </a:stretch>
                    </p:blipFill>
                    <p:spPr>
                      <a:xfrm>
                        <a:off x="439738" y="1943100"/>
                        <a:ext cx="3389312" cy="760413"/>
                      </a:xfrm>
                      <a:prstGeom prst="rect">
                        <a:avLst/>
                      </a:prstGeom>
                    </p:spPr>
                  </p:pic>
                </p:oleObj>
              </mc:Fallback>
            </mc:AlternateContent>
          </a:graphicData>
        </a:graphic>
      </p:graphicFrame>
      <p:grpSp>
        <p:nvGrpSpPr>
          <p:cNvPr id="2" name="Group 1"/>
          <p:cNvGrpSpPr/>
          <p:nvPr/>
        </p:nvGrpSpPr>
        <p:grpSpPr>
          <a:xfrm>
            <a:off x="593310" y="2835432"/>
            <a:ext cx="8174980" cy="884261"/>
            <a:chOff x="770261" y="4712559"/>
            <a:chExt cx="8174980" cy="884261"/>
          </a:xfrm>
        </p:grpSpPr>
        <p:sp>
          <p:nvSpPr>
            <p:cNvPr id="26" name="TextBox 25"/>
            <p:cNvSpPr txBox="1"/>
            <p:nvPr/>
          </p:nvSpPr>
          <p:spPr>
            <a:xfrm>
              <a:off x="770261" y="4712559"/>
              <a:ext cx="8174980" cy="400110"/>
            </a:xfrm>
            <a:prstGeom prst="rect">
              <a:avLst/>
            </a:prstGeom>
            <a:noFill/>
          </p:spPr>
          <p:txBody>
            <a:bodyPr wrap="square" rtlCol="0">
              <a:spAutoFit/>
            </a:bodyPr>
            <a:lstStyle/>
            <a:p>
              <a:r>
                <a:rPr lang="en-US" sz="2000" dirty="0">
                  <a:solidFill>
                    <a:srgbClr val="000000"/>
                  </a:solidFill>
                  <a:latin typeface="Times New Roman"/>
                  <a:cs typeface="Times New Roman"/>
                </a:rPr>
                <a:t>(Notice how the “</a:t>
              </a:r>
              <a:r>
                <a:rPr lang="en-US" sz="2000" dirty="0" err="1">
                  <a:solidFill>
                    <a:srgbClr val="000000"/>
                  </a:solidFill>
                  <a:latin typeface="Times New Roman"/>
                  <a:cs typeface="Times New Roman"/>
                </a:rPr>
                <a:t>dx’s</a:t>
              </a:r>
              <a:r>
                <a:rPr lang="en-US" sz="2000" dirty="0">
                  <a:solidFill>
                    <a:srgbClr val="000000"/>
                  </a:solidFill>
                  <a:latin typeface="Times New Roman"/>
                  <a:cs typeface="Times New Roman"/>
                </a:rPr>
                <a:t>” might be seen to cancel, if they could, leaving us with  </a:t>
              </a:r>
            </a:p>
          </p:txBody>
        </p:sp>
        <p:graphicFrame>
          <p:nvGraphicFramePr>
            <p:cNvPr id="27" name="Object 26"/>
            <p:cNvGraphicFramePr>
              <a:graphicFrameLocks noChangeAspect="1"/>
            </p:cNvGraphicFramePr>
            <p:nvPr/>
          </p:nvGraphicFramePr>
          <p:xfrm>
            <a:off x="937420" y="5070401"/>
            <a:ext cx="1055631" cy="526419"/>
          </p:xfrm>
          <a:graphic>
            <a:graphicData uri="http://schemas.openxmlformats.org/presentationml/2006/ole">
              <mc:AlternateContent xmlns:mc="http://schemas.openxmlformats.org/markup-compatibility/2006">
                <mc:Choice xmlns:v="urn:schemas-microsoft-com:vml" Requires="v">
                  <p:oleObj name="Equation" r:id="rId12" imgW="635000" imgH="317500" progId="Equation.DSMT4">
                    <p:embed/>
                  </p:oleObj>
                </mc:Choice>
                <mc:Fallback>
                  <p:oleObj name="Equation" r:id="rId12" imgW="635000" imgH="317500" progId="Equation.DSMT4">
                    <p:embed/>
                    <p:pic>
                      <p:nvPicPr>
                        <p:cNvPr id="27" name="Object 26"/>
                        <p:cNvPicPr/>
                        <p:nvPr/>
                      </p:nvPicPr>
                      <p:blipFill>
                        <a:blip r:embed="rId13"/>
                        <a:stretch>
                          <a:fillRect/>
                        </a:stretch>
                      </p:blipFill>
                      <p:spPr>
                        <a:xfrm>
                          <a:off x="937420" y="5070401"/>
                          <a:ext cx="1055631" cy="526419"/>
                        </a:xfrm>
                        <a:prstGeom prst="rect">
                          <a:avLst/>
                        </a:prstGeom>
                      </p:spPr>
                    </p:pic>
                  </p:oleObj>
                </mc:Fallback>
              </mc:AlternateContent>
            </a:graphicData>
          </a:graphic>
        </p:graphicFrame>
        <p:sp>
          <p:nvSpPr>
            <p:cNvPr id="34" name="TextBox 33"/>
            <p:cNvSpPr txBox="1"/>
            <p:nvPr/>
          </p:nvSpPr>
          <p:spPr>
            <a:xfrm>
              <a:off x="2061371" y="5133766"/>
              <a:ext cx="2241228" cy="400110"/>
            </a:xfrm>
            <a:prstGeom prst="rect">
              <a:avLst/>
            </a:prstGeom>
            <a:noFill/>
          </p:spPr>
          <p:txBody>
            <a:bodyPr wrap="square" rtlCol="0">
              <a:spAutoFit/>
            </a:bodyPr>
            <a:lstStyle/>
            <a:p>
              <a:r>
                <a:rPr lang="en-US" sz="2000" dirty="0">
                  <a:solidFill>
                    <a:srgbClr val="000000"/>
                  </a:solidFill>
                  <a:latin typeface="Times New Roman"/>
                  <a:cs typeface="Times New Roman"/>
                </a:rPr>
                <a:t>. . . cool, eh?)</a:t>
              </a:r>
            </a:p>
          </p:txBody>
        </p:sp>
      </p:grpSp>
      <p:graphicFrame>
        <p:nvGraphicFramePr>
          <p:cNvPr id="36" name="Object 35"/>
          <p:cNvGraphicFramePr>
            <a:graphicFrameLocks noChangeAspect="1"/>
          </p:cNvGraphicFramePr>
          <p:nvPr/>
        </p:nvGraphicFramePr>
        <p:xfrm>
          <a:off x="4189149" y="3656193"/>
          <a:ext cx="3045544" cy="2528707"/>
        </p:xfrm>
        <a:graphic>
          <a:graphicData uri="http://schemas.openxmlformats.org/presentationml/2006/ole">
            <mc:AlternateContent xmlns:mc="http://schemas.openxmlformats.org/markup-compatibility/2006">
              <mc:Choice xmlns:v="urn:schemas-microsoft-com:vml" Requires="v">
                <p:oleObj name="Equation" r:id="rId14" imgW="1752600" imgH="1460500" progId="Equation.DSMT4">
                  <p:embed/>
                </p:oleObj>
              </mc:Choice>
              <mc:Fallback>
                <p:oleObj name="Equation" r:id="rId14" imgW="1752600" imgH="1460500" progId="Equation.DSMT4">
                  <p:embed/>
                  <p:pic>
                    <p:nvPicPr>
                      <p:cNvPr id="36" name="Object 35"/>
                      <p:cNvPicPr/>
                      <p:nvPr/>
                    </p:nvPicPr>
                    <p:blipFill>
                      <a:blip r:embed="rId15"/>
                      <a:stretch>
                        <a:fillRect/>
                      </a:stretch>
                    </p:blipFill>
                    <p:spPr>
                      <a:xfrm>
                        <a:off x="4189149" y="3656193"/>
                        <a:ext cx="3045544" cy="2528707"/>
                      </a:xfrm>
                      <a:prstGeom prst="rect">
                        <a:avLst/>
                      </a:prstGeom>
                    </p:spPr>
                  </p:pic>
                </p:oleObj>
              </mc:Fallback>
            </mc:AlternateContent>
          </a:graphicData>
        </a:graphic>
      </p:graphicFrame>
      <p:graphicFrame>
        <p:nvGraphicFramePr>
          <p:cNvPr id="52" name="Object 51"/>
          <p:cNvGraphicFramePr>
            <a:graphicFrameLocks noChangeAspect="1"/>
          </p:cNvGraphicFramePr>
          <p:nvPr/>
        </p:nvGraphicFramePr>
        <p:xfrm>
          <a:off x="5249832" y="2051207"/>
          <a:ext cx="1901825" cy="674687"/>
        </p:xfrm>
        <a:graphic>
          <a:graphicData uri="http://schemas.openxmlformats.org/presentationml/2006/ole">
            <mc:AlternateContent xmlns:mc="http://schemas.openxmlformats.org/markup-compatibility/2006">
              <mc:Choice xmlns:v="urn:schemas-microsoft-com:vml" Requires="v">
                <p:oleObj name="Equation" r:id="rId16" imgW="1104900" imgH="393700" progId="Equation.DSMT4">
                  <p:embed/>
                </p:oleObj>
              </mc:Choice>
              <mc:Fallback>
                <p:oleObj name="Equation" r:id="rId16" imgW="1104900" imgH="393700" progId="Equation.DSMT4">
                  <p:embed/>
                  <p:pic>
                    <p:nvPicPr>
                      <p:cNvPr id="52" name="Object 51"/>
                      <p:cNvPicPr/>
                      <p:nvPr/>
                    </p:nvPicPr>
                    <p:blipFill>
                      <a:blip r:embed="rId17"/>
                      <a:stretch>
                        <a:fillRect/>
                      </a:stretch>
                    </p:blipFill>
                    <p:spPr>
                      <a:xfrm>
                        <a:off x="5249832" y="2051207"/>
                        <a:ext cx="1901825" cy="674687"/>
                      </a:xfrm>
                      <a:prstGeom prst="rect">
                        <a:avLst/>
                      </a:prstGeom>
                    </p:spPr>
                  </p:pic>
                </p:oleObj>
              </mc:Fallback>
            </mc:AlternateContent>
          </a:graphicData>
        </a:graphic>
      </p:graphicFrame>
      <p:sp>
        <p:nvSpPr>
          <p:cNvPr id="6" name="TextBox 5"/>
          <p:cNvSpPr txBox="1"/>
          <p:nvPr/>
        </p:nvSpPr>
        <p:spPr>
          <a:xfrm>
            <a:off x="4318000" y="2184835"/>
            <a:ext cx="849662" cy="400110"/>
          </a:xfrm>
          <a:prstGeom prst="rect">
            <a:avLst/>
          </a:prstGeom>
          <a:noFill/>
        </p:spPr>
        <p:txBody>
          <a:bodyPr wrap="none" rtlCol="0">
            <a:spAutoFit/>
          </a:bodyPr>
          <a:lstStyle/>
          <a:p>
            <a:r>
              <a:rPr lang="en-US" sz="2000" dirty="0"/>
              <a:t>or just</a:t>
            </a:r>
          </a:p>
        </p:txBody>
      </p:sp>
      <p:sp>
        <p:nvSpPr>
          <p:cNvPr id="53" name="TextBox 52"/>
          <p:cNvSpPr txBox="1"/>
          <p:nvPr/>
        </p:nvSpPr>
        <p:spPr>
          <a:xfrm>
            <a:off x="5598141" y="6243203"/>
            <a:ext cx="2920999" cy="400110"/>
          </a:xfrm>
          <a:prstGeom prst="rect">
            <a:avLst/>
          </a:prstGeom>
          <a:noFill/>
        </p:spPr>
        <p:txBody>
          <a:bodyPr wrap="square" rtlCol="0">
            <a:spAutoFit/>
          </a:bodyPr>
          <a:lstStyle/>
          <a:p>
            <a:r>
              <a:rPr lang="en-US" sz="2000" dirty="0">
                <a:solidFill>
                  <a:srgbClr val="0000FF"/>
                </a:solidFill>
                <a:latin typeface="Times New Roman"/>
                <a:cs typeface="Times New Roman"/>
              </a:rPr>
              <a:t>. . . much more satisfying.  </a:t>
            </a:r>
            <a:endParaRPr lang="en-US" sz="2400" dirty="0">
              <a:solidFill>
                <a:srgbClr val="0000FF"/>
              </a:solidFill>
              <a:latin typeface="Apple Chancery"/>
              <a:cs typeface="Apple Chancery"/>
            </a:endParaRPr>
          </a:p>
        </p:txBody>
      </p:sp>
      <p:grpSp>
        <p:nvGrpSpPr>
          <p:cNvPr id="10" name="Group 9"/>
          <p:cNvGrpSpPr/>
          <p:nvPr/>
        </p:nvGrpSpPr>
        <p:grpSpPr>
          <a:xfrm>
            <a:off x="196379" y="3791761"/>
            <a:ext cx="4845521" cy="1851224"/>
            <a:chOff x="196379" y="3791761"/>
            <a:chExt cx="4845521" cy="1851224"/>
          </a:xfrm>
        </p:grpSpPr>
        <p:sp>
          <p:nvSpPr>
            <p:cNvPr id="35" name="TextBox 34"/>
            <p:cNvSpPr txBox="1"/>
            <p:nvPr/>
          </p:nvSpPr>
          <p:spPr>
            <a:xfrm>
              <a:off x="196379" y="3791761"/>
              <a:ext cx="3727921" cy="830997"/>
            </a:xfrm>
            <a:prstGeom prst="rect">
              <a:avLst/>
            </a:prstGeom>
            <a:noFill/>
          </p:spPr>
          <p:txBody>
            <a:bodyPr wrap="square" rtlCol="0">
              <a:spAutoFit/>
            </a:bodyPr>
            <a:lstStyle/>
            <a:p>
              <a:r>
                <a:rPr lang="en-US" sz="2800" dirty="0">
                  <a:solidFill>
                    <a:srgbClr val="FF0000"/>
                  </a:solidFill>
                  <a:latin typeface="Apple Chancery"/>
                  <a:cs typeface="Apple Chancery"/>
                </a:rPr>
                <a:t>Executing that </a:t>
              </a:r>
              <a:r>
                <a:rPr lang="en-US" sz="2000" dirty="0">
                  <a:solidFill>
                    <a:srgbClr val="000000"/>
                  </a:solidFill>
                  <a:latin typeface="Times New Roman"/>
                  <a:cs typeface="Times New Roman"/>
                </a:rPr>
                <a:t>operation, remembering that,  </a:t>
              </a:r>
              <a:endParaRPr lang="en-US" sz="2400" dirty="0">
                <a:latin typeface="Apple Chancery"/>
                <a:cs typeface="Apple Chancery"/>
              </a:endParaRPr>
            </a:p>
          </p:txBody>
        </p:sp>
        <p:graphicFrame>
          <p:nvGraphicFramePr>
            <p:cNvPr id="43" name="Object 42"/>
            <p:cNvGraphicFramePr>
              <a:graphicFrameLocks noChangeAspect="1"/>
            </p:cNvGraphicFramePr>
            <p:nvPr/>
          </p:nvGraphicFramePr>
          <p:xfrm>
            <a:off x="1955062" y="4735024"/>
            <a:ext cx="1319212" cy="430942"/>
          </p:xfrm>
          <a:graphic>
            <a:graphicData uri="http://schemas.openxmlformats.org/presentationml/2006/ole">
              <mc:AlternateContent xmlns:mc="http://schemas.openxmlformats.org/markup-compatibility/2006">
                <mc:Choice xmlns:v="urn:schemas-microsoft-com:vml" Requires="v">
                  <p:oleObj name="Equation" r:id="rId18" imgW="698500" imgH="228600" progId="Equation.DSMT4">
                    <p:embed/>
                  </p:oleObj>
                </mc:Choice>
                <mc:Fallback>
                  <p:oleObj name="Equation" r:id="rId18" imgW="698500" imgH="228600" progId="Equation.DSMT4">
                    <p:embed/>
                    <p:pic>
                      <p:nvPicPr>
                        <p:cNvPr id="43" name="Object 42"/>
                        <p:cNvPicPr/>
                        <p:nvPr/>
                      </p:nvPicPr>
                      <p:blipFill>
                        <a:blip r:embed="rId19"/>
                        <a:stretch>
                          <a:fillRect/>
                        </a:stretch>
                      </p:blipFill>
                      <p:spPr>
                        <a:xfrm>
                          <a:off x="1955062" y="4735024"/>
                          <a:ext cx="1319212" cy="430942"/>
                        </a:xfrm>
                        <a:prstGeom prst="rect">
                          <a:avLst/>
                        </a:prstGeom>
                      </p:spPr>
                    </p:pic>
                  </p:oleObj>
                </mc:Fallback>
              </mc:AlternateContent>
            </a:graphicData>
          </a:graphic>
        </p:graphicFrame>
        <p:graphicFrame>
          <p:nvGraphicFramePr>
            <p:cNvPr id="44" name="Object 43"/>
            <p:cNvGraphicFramePr>
              <a:graphicFrameLocks noChangeAspect="1"/>
            </p:cNvGraphicFramePr>
            <p:nvPr/>
          </p:nvGraphicFramePr>
          <p:xfrm>
            <a:off x="328669" y="4784130"/>
            <a:ext cx="863600" cy="382587"/>
          </p:xfrm>
          <a:graphic>
            <a:graphicData uri="http://schemas.openxmlformats.org/presentationml/2006/ole">
              <mc:AlternateContent xmlns:mc="http://schemas.openxmlformats.org/markup-compatibility/2006">
                <mc:Choice xmlns:v="urn:schemas-microsoft-com:vml" Requires="v">
                  <p:oleObj name="Equation" r:id="rId20" imgW="457200" imgH="203200" progId="Equation.DSMT4">
                    <p:embed/>
                  </p:oleObj>
                </mc:Choice>
                <mc:Fallback>
                  <p:oleObj name="Equation" r:id="rId20" imgW="457200" imgH="203200" progId="Equation.DSMT4">
                    <p:embed/>
                    <p:pic>
                      <p:nvPicPr>
                        <p:cNvPr id="44" name="Object 43"/>
                        <p:cNvPicPr/>
                        <p:nvPr/>
                      </p:nvPicPr>
                      <p:blipFill>
                        <a:blip r:embed="rId21"/>
                        <a:stretch>
                          <a:fillRect/>
                        </a:stretch>
                      </p:blipFill>
                      <p:spPr>
                        <a:xfrm>
                          <a:off x="328669" y="4784130"/>
                          <a:ext cx="863600" cy="382587"/>
                        </a:xfrm>
                        <a:prstGeom prst="rect">
                          <a:avLst/>
                        </a:prstGeom>
                      </p:spPr>
                    </p:pic>
                  </p:oleObj>
                </mc:Fallback>
              </mc:AlternateContent>
            </a:graphicData>
          </a:graphic>
        </p:graphicFrame>
        <p:sp>
          <p:nvSpPr>
            <p:cNvPr id="45" name="TextBox 44"/>
            <p:cNvSpPr txBox="1"/>
            <p:nvPr/>
          </p:nvSpPr>
          <p:spPr>
            <a:xfrm>
              <a:off x="1242275" y="4748373"/>
              <a:ext cx="685800" cy="400110"/>
            </a:xfrm>
            <a:prstGeom prst="rect">
              <a:avLst/>
            </a:prstGeom>
            <a:noFill/>
          </p:spPr>
          <p:txBody>
            <a:bodyPr wrap="square" rtlCol="0">
              <a:spAutoFit/>
            </a:bodyPr>
            <a:lstStyle/>
            <a:p>
              <a:r>
                <a:rPr lang="en-US" sz="2000" dirty="0">
                  <a:solidFill>
                    <a:srgbClr val="000000"/>
                  </a:solidFill>
                  <a:latin typeface="Times New Roman"/>
                  <a:cs typeface="Times New Roman"/>
                </a:rPr>
                <a:t>and</a:t>
              </a:r>
              <a:endParaRPr lang="en-US" sz="2400" dirty="0">
                <a:latin typeface="Apple Chancery"/>
                <a:cs typeface="Apple Chancery"/>
              </a:endParaRPr>
            </a:p>
          </p:txBody>
        </p:sp>
        <p:sp>
          <p:nvSpPr>
            <p:cNvPr id="49" name="TextBox 48"/>
            <p:cNvSpPr txBox="1"/>
            <p:nvPr/>
          </p:nvSpPr>
          <p:spPr>
            <a:xfrm>
              <a:off x="196379" y="5242875"/>
              <a:ext cx="4845521" cy="400110"/>
            </a:xfrm>
            <a:prstGeom prst="rect">
              <a:avLst/>
            </a:prstGeom>
            <a:noFill/>
          </p:spPr>
          <p:txBody>
            <a:bodyPr wrap="square" rtlCol="0">
              <a:spAutoFit/>
            </a:bodyPr>
            <a:lstStyle/>
            <a:p>
              <a:r>
                <a:rPr lang="en-US" sz="2000" dirty="0">
                  <a:solidFill>
                    <a:srgbClr val="000000"/>
                  </a:solidFill>
                  <a:latin typeface="Times New Roman"/>
                  <a:cs typeface="Times New Roman"/>
                </a:rPr>
                <a:t>and we get:  </a:t>
              </a:r>
              <a:endParaRPr lang="en-US" sz="2400" dirty="0">
                <a:latin typeface="Apple Chancery"/>
                <a:cs typeface="Apple Chancery"/>
              </a:endParaRPr>
            </a:p>
          </p:txBody>
        </p:sp>
        <p:sp>
          <p:nvSpPr>
            <p:cNvPr id="9" name="Freeform 8"/>
            <p:cNvSpPr/>
            <p:nvPr/>
          </p:nvSpPr>
          <p:spPr>
            <a:xfrm>
              <a:off x="1727200" y="4089400"/>
              <a:ext cx="2400300" cy="1397000"/>
            </a:xfrm>
            <a:custGeom>
              <a:avLst/>
              <a:gdLst>
                <a:gd name="connsiteX0" fmla="*/ 0 w 2400300"/>
                <a:gd name="connsiteY0" fmla="*/ 1397000 h 1397000"/>
                <a:gd name="connsiteX1" fmla="*/ 1028700 w 2400300"/>
                <a:gd name="connsiteY1" fmla="*/ 1384300 h 1397000"/>
                <a:gd name="connsiteX2" fmla="*/ 1524000 w 2400300"/>
                <a:gd name="connsiteY2" fmla="*/ 1346200 h 1397000"/>
                <a:gd name="connsiteX3" fmla="*/ 1866900 w 2400300"/>
                <a:gd name="connsiteY3" fmla="*/ 1066800 h 1397000"/>
                <a:gd name="connsiteX4" fmla="*/ 1968500 w 2400300"/>
                <a:gd name="connsiteY4" fmla="*/ 558800 h 1397000"/>
                <a:gd name="connsiteX5" fmla="*/ 2032000 w 2400300"/>
                <a:gd name="connsiteY5" fmla="*/ 254000 h 1397000"/>
                <a:gd name="connsiteX6" fmla="*/ 2222500 w 2400300"/>
                <a:gd name="connsiteY6" fmla="*/ 50800 h 1397000"/>
                <a:gd name="connsiteX7" fmla="*/ 2400300 w 2400300"/>
                <a:gd name="connsiteY7" fmla="*/ 0 h 139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0300" h="1397000">
                  <a:moveTo>
                    <a:pt x="0" y="1397000"/>
                  </a:moveTo>
                  <a:lnTo>
                    <a:pt x="1028700" y="1384300"/>
                  </a:lnTo>
                  <a:cubicBezTo>
                    <a:pt x="1282700" y="1375833"/>
                    <a:pt x="1384300" y="1399117"/>
                    <a:pt x="1524000" y="1346200"/>
                  </a:cubicBezTo>
                  <a:cubicBezTo>
                    <a:pt x="1663700" y="1293283"/>
                    <a:pt x="1792817" y="1198033"/>
                    <a:pt x="1866900" y="1066800"/>
                  </a:cubicBezTo>
                  <a:cubicBezTo>
                    <a:pt x="1940983" y="935567"/>
                    <a:pt x="1940983" y="694267"/>
                    <a:pt x="1968500" y="558800"/>
                  </a:cubicBezTo>
                  <a:cubicBezTo>
                    <a:pt x="1996017" y="423333"/>
                    <a:pt x="1989667" y="338667"/>
                    <a:pt x="2032000" y="254000"/>
                  </a:cubicBezTo>
                  <a:cubicBezTo>
                    <a:pt x="2074333" y="169333"/>
                    <a:pt x="2161117" y="93133"/>
                    <a:pt x="2222500" y="50800"/>
                  </a:cubicBezTo>
                  <a:cubicBezTo>
                    <a:pt x="2283883" y="8467"/>
                    <a:pt x="2400300" y="0"/>
                    <a:pt x="2400300" y="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74932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par>
                                <p:cTn id="13" presetID="9"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dissolve">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dissolv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dissolve">
                                      <p:cBhvr>
                                        <p:cTn id="30" dur="5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dissolve">
                                      <p:cBhvr>
                                        <p:cTn id="3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1262701"/>
            <a:ext cx="8526143" cy="1200328"/>
          </a:xfrm>
          <a:prstGeom prst="rect">
            <a:avLst/>
          </a:prstGeom>
          <a:noFill/>
        </p:spPr>
        <p:txBody>
          <a:bodyPr wrap="square" rtlCol="0">
            <a:spAutoFit/>
          </a:bodyPr>
          <a:lstStyle/>
          <a:p>
            <a:r>
              <a:rPr lang="en-US" sz="2800" dirty="0">
                <a:solidFill>
                  <a:srgbClr val="FF0000"/>
                </a:solidFill>
                <a:latin typeface="Apple Chancery"/>
                <a:cs typeface="Apple Chancery"/>
              </a:rPr>
              <a:t>Consider</a:t>
            </a:r>
            <a:r>
              <a:rPr lang="en-US" sz="2800" dirty="0">
                <a:solidFill>
                  <a:srgbClr val="FF0000"/>
                </a:solidFill>
                <a:latin typeface="Times New Roman"/>
                <a:cs typeface="Times New Roman"/>
              </a:rPr>
              <a:t> </a:t>
            </a:r>
            <a:r>
              <a:rPr lang="en-US" sz="2000" dirty="0">
                <a:solidFill>
                  <a:srgbClr val="000000"/>
                </a:solidFill>
                <a:latin typeface="Times New Roman"/>
                <a:cs typeface="Times New Roman"/>
              </a:rPr>
              <a:t>viewing a </a:t>
            </a:r>
            <a:r>
              <a:rPr lang="en-US" sz="2000" dirty="0">
                <a:solidFill>
                  <a:srgbClr val="FF0000"/>
                </a:solidFill>
                <a:latin typeface="Times New Roman"/>
                <a:cs typeface="Times New Roman"/>
              </a:rPr>
              <a:t>cannonball</a:t>
            </a:r>
            <a:r>
              <a:rPr lang="en-US" sz="2000" dirty="0">
                <a:solidFill>
                  <a:srgbClr val="000000"/>
                </a:solidFill>
                <a:latin typeface="Times New Roman"/>
                <a:cs typeface="Times New Roman"/>
              </a:rPr>
              <a:t> with </a:t>
            </a:r>
            <a:r>
              <a:rPr lang="en-US" sz="2000" dirty="0">
                <a:solidFill>
                  <a:srgbClr val="0000FF"/>
                </a:solidFill>
                <a:latin typeface="Times New Roman"/>
                <a:cs typeface="Times New Roman"/>
              </a:rPr>
              <a:t>muzzle velocity </a:t>
            </a:r>
            <a:r>
              <a:rPr lang="en-US" sz="2000" dirty="0">
                <a:solidFill>
                  <a:srgbClr val="000000"/>
                </a:solidFill>
                <a:latin typeface="Times New Roman"/>
                <a:cs typeface="Times New Roman"/>
              </a:rPr>
              <a:t>of </a:t>
            </a:r>
            <a:r>
              <a:rPr lang="en-US" sz="2000" dirty="0">
                <a:solidFill>
                  <a:srgbClr val="0000FF"/>
                </a:solidFill>
                <a:latin typeface="Times New Roman"/>
                <a:cs typeface="Times New Roman"/>
              </a:rPr>
              <a:t>100 m/s</a:t>
            </a:r>
            <a:r>
              <a:rPr lang="en-US" sz="2000" dirty="0">
                <a:solidFill>
                  <a:srgbClr val="000000"/>
                </a:solidFill>
                <a:latin typeface="Times New Roman"/>
                <a:cs typeface="Times New Roman"/>
              </a:rPr>
              <a:t> fired from a cannon angles </a:t>
            </a:r>
            <a:r>
              <a:rPr lang="en-US" sz="2000" dirty="0">
                <a:solidFill>
                  <a:srgbClr val="0000FF"/>
                </a:solidFill>
                <a:latin typeface="Times New Roman"/>
                <a:cs typeface="Times New Roman"/>
              </a:rPr>
              <a:t>at</a:t>
            </a:r>
            <a:r>
              <a:rPr lang="en-US" sz="2000" dirty="0">
                <a:solidFill>
                  <a:srgbClr val="000000"/>
                </a:solidFill>
                <a:latin typeface="Times New Roman"/>
                <a:cs typeface="Times New Roman"/>
              </a:rPr>
              <a:t>        as it leaves a cannon </a:t>
            </a:r>
            <a:r>
              <a:rPr lang="en-US" sz="2000" dirty="0">
                <a:solidFill>
                  <a:srgbClr val="0000FF"/>
                </a:solidFill>
                <a:latin typeface="Times New Roman"/>
                <a:cs typeface="Times New Roman"/>
              </a:rPr>
              <a:t>1.5 meters off the ground </a:t>
            </a:r>
            <a:r>
              <a:rPr lang="en-US" sz="2000" dirty="0">
                <a:solidFill>
                  <a:srgbClr val="000000"/>
                </a:solidFill>
                <a:latin typeface="Times New Roman"/>
                <a:cs typeface="Times New Roman"/>
              </a:rPr>
              <a:t>on its way downrange.</a:t>
            </a:r>
            <a:r>
              <a:rPr lang="en-US" sz="2400" dirty="0">
                <a:solidFill>
                  <a:srgbClr val="000000"/>
                </a:solidFill>
                <a:latin typeface="Times New Roman"/>
                <a:cs typeface="Times New Roman"/>
              </a:rPr>
              <a:t> </a:t>
            </a:r>
            <a:endParaRPr lang="en-US" sz="2400" dirty="0">
              <a:latin typeface="Apple Chancery"/>
              <a:cs typeface="Apple Chancery"/>
            </a:endParaRPr>
          </a:p>
        </p:txBody>
      </p:sp>
      <p:sp>
        <p:nvSpPr>
          <p:cNvPr id="8" name="TextBox 7"/>
          <p:cNvSpPr txBox="1"/>
          <p:nvPr/>
        </p:nvSpPr>
        <p:spPr>
          <a:xfrm>
            <a:off x="0" y="1197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2-d</a:t>
            </a:r>
            <a:r>
              <a:rPr lang="en-US" sz="4000" dirty="0">
                <a:solidFill>
                  <a:srgbClr val="FF0000"/>
                </a:solidFill>
                <a:latin typeface="Apple Chancery"/>
                <a:cs typeface="Apple Chancery"/>
              </a:rPr>
              <a:t> </a:t>
            </a:r>
            <a:r>
              <a:rPr lang="en-US" sz="4800" dirty="0">
                <a:solidFill>
                  <a:srgbClr val="FF0000"/>
                </a:solidFill>
                <a:latin typeface="Apple Chancery"/>
                <a:cs typeface="Apple Chancery"/>
              </a:rPr>
              <a:t>K</a:t>
            </a:r>
            <a:r>
              <a:rPr lang="en-US" sz="4000" dirty="0">
                <a:solidFill>
                  <a:srgbClr val="FF0000"/>
                </a:solidFill>
                <a:latin typeface="Apple Chancery"/>
                <a:cs typeface="Apple Chancery"/>
              </a:rPr>
              <a:t>inematics</a:t>
            </a:r>
            <a:endParaRPr lang="en-US" sz="3600" dirty="0">
              <a:solidFill>
                <a:srgbClr val="FF0000"/>
              </a:solidFill>
              <a:latin typeface="Apple Chancery"/>
              <a:cs typeface="Apple Chancery"/>
            </a:endParaRPr>
          </a:p>
        </p:txBody>
      </p:sp>
      <p:sp>
        <p:nvSpPr>
          <p:cNvPr id="9" name="TextBox 8"/>
          <p:cNvSpPr txBox="1"/>
          <p:nvPr/>
        </p:nvSpPr>
        <p:spPr>
          <a:xfrm>
            <a:off x="274957" y="4475801"/>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What </a:t>
            </a:r>
            <a:r>
              <a:rPr lang="en-US" sz="2000" dirty="0">
                <a:latin typeface="Times New Roman"/>
                <a:cs typeface="Times New Roman"/>
              </a:rPr>
              <a:t>would the cannonball’s motion look like if you viewed it </a:t>
            </a:r>
            <a:r>
              <a:rPr lang="en-US" sz="2000" i="1" dirty="0">
                <a:solidFill>
                  <a:srgbClr val="0000FF"/>
                </a:solidFill>
                <a:latin typeface="Times New Roman"/>
                <a:cs typeface="Times New Roman"/>
              </a:rPr>
              <a:t>FROM DOWNRANGE</a:t>
            </a:r>
            <a:r>
              <a:rPr lang="en-US" sz="2000" dirty="0">
                <a:latin typeface="Times New Roman"/>
                <a:cs typeface="Times New Roman"/>
              </a:rPr>
              <a:t>, and you had no depth perception?  More to the point:</a:t>
            </a:r>
            <a:endParaRPr lang="en-US" sz="2000" dirty="0">
              <a:latin typeface="Apple Chancery"/>
              <a:cs typeface="Apple Chancery"/>
            </a:endParaRPr>
          </a:p>
        </p:txBody>
      </p:sp>
      <p:sp>
        <p:nvSpPr>
          <p:cNvPr id="11" name="TextBox 10"/>
          <p:cNvSpPr txBox="1"/>
          <p:nvPr/>
        </p:nvSpPr>
        <p:spPr>
          <a:xfrm>
            <a:off x="876301" y="5306798"/>
            <a:ext cx="7924800" cy="400110"/>
          </a:xfrm>
          <a:prstGeom prst="rect">
            <a:avLst/>
          </a:prstGeom>
          <a:noFill/>
        </p:spPr>
        <p:txBody>
          <a:bodyPr wrap="square" rtlCol="0">
            <a:spAutoFit/>
          </a:bodyPr>
          <a:lstStyle/>
          <a:p>
            <a:r>
              <a:rPr lang="en-US" sz="2000" dirty="0">
                <a:latin typeface="Times New Roman"/>
                <a:cs typeface="Times New Roman"/>
              </a:rPr>
              <a:t>a.) How fast would it appear to be going </a:t>
            </a:r>
            <a:r>
              <a:rPr lang="en-US" sz="2000" i="1" dirty="0">
                <a:latin typeface="Times New Roman"/>
                <a:cs typeface="Times New Roman"/>
              </a:rPr>
              <a:t>as it left the muzzle</a:t>
            </a:r>
            <a:r>
              <a:rPr lang="en-US" sz="2000" dirty="0">
                <a:latin typeface="Times New Roman"/>
                <a:cs typeface="Times New Roman"/>
              </a:rPr>
              <a:t>?  And;</a:t>
            </a:r>
          </a:p>
        </p:txBody>
      </p:sp>
      <p:sp>
        <p:nvSpPr>
          <p:cNvPr id="13" name="TextBox 12"/>
          <p:cNvSpPr txBox="1"/>
          <p:nvPr/>
        </p:nvSpPr>
        <p:spPr>
          <a:xfrm>
            <a:off x="876300" y="5733638"/>
            <a:ext cx="8026399" cy="400110"/>
          </a:xfrm>
          <a:prstGeom prst="rect">
            <a:avLst/>
          </a:prstGeom>
          <a:noFill/>
        </p:spPr>
        <p:txBody>
          <a:bodyPr wrap="square" rtlCol="0">
            <a:spAutoFit/>
          </a:bodyPr>
          <a:lstStyle/>
          <a:p>
            <a:r>
              <a:rPr lang="en-US" sz="2000" dirty="0">
                <a:latin typeface="Times New Roman"/>
                <a:cs typeface="Times New Roman"/>
              </a:rPr>
              <a:t>b.) How high would it appear to go?</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14.)</a:t>
            </a:r>
          </a:p>
        </p:txBody>
      </p:sp>
      <p:graphicFrame>
        <p:nvGraphicFramePr>
          <p:cNvPr id="14" name="Object 13"/>
          <p:cNvGraphicFramePr>
            <a:graphicFrameLocks noChangeAspect="1"/>
          </p:cNvGraphicFramePr>
          <p:nvPr>
            <p:extLst>
              <p:ext uri="{D42A27DB-BD31-4B8C-83A1-F6EECF244321}">
                <p14:modId xmlns:p14="http://schemas.microsoft.com/office/powerpoint/2010/main" val="65060650"/>
              </p:ext>
            </p:extLst>
          </p:nvPr>
        </p:nvGraphicFramePr>
        <p:xfrm>
          <a:off x="2115656" y="1704975"/>
          <a:ext cx="432282" cy="323850"/>
        </p:xfrm>
        <a:graphic>
          <a:graphicData uri="http://schemas.openxmlformats.org/presentationml/2006/ole">
            <mc:AlternateContent xmlns:mc="http://schemas.openxmlformats.org/markup-compatibility/2006">
              <mc:Choice xmlns:v="urn:schemas-microsoft-com:vml" Requires="v">
                <p:oleObj name="Equation" r:id="rId2" imgW="254000" imgH="190500" progId="Equation.DSMT4">
                  <p:embed/>
                </p:oleObj>
              </mc:Choice>
              <mc:Fallback>
                <p:oleObj name="Equation" r:id="rId2" imgW="254000" imgH="190500" progId="Equation.DSMT4">
                  <p:embed/>
                  <p:pic>
                    <p:nvPicPr>
                      <p:cNvPr id="0" name=""/>
                      <p:cNvPicPr/>
                      <p:nvPr/>
                    </p:nvPicPr>
                    <p:blipFill>
                      <a:blip r:embed="rId3"/>
                      <a:stretch>
                        <a:fillRect/>
                      </a:stretch>
                    </p:blipFill>
                    <p:spPr>
                      <a:xfrm>
                        <a:off x="2115656" y="1704975"/>
                        <a:ext cx="432282" cy="323850"/>
                      </a:xfrm>
                      <a:prstGeom prst="rect">
                        <a:avLst/>
                      </a:prstGeom>
                    </p:spPr>
                  </p:pic>
                </p:oleObj>
              </mc:Fallback>
            </mc:AlternateContent>
          </a:graphicData>
        </a:graphic>
      </p:graphicFrame>
      <p:grpSp>
        <p:nvGrpSpPr>
          <p:cNvPr id="2" name="Group 1"/>
          <p:cNvGrpSpPr/>
          <p:nvPr/>
        </p:nvGrpSpPr>
        <p:grpSpPr>
          <a:xfrm>
            <a:off x="546100" y="2482754"/>
            <a:ext cx="8293100" cy="1733646"/>
            <a:chOff x="546100" y="2482754"/>
            <a:chExt cx="8293100" cy="1733646"/>
          </a:xfrm>
        </p:grpSpPr>
        <p:cxnSp>
          <p:nvCxnSpPr>
            <p:cNvPr id="3" name="Straight Connector 2"/>
            <p:cNvCxnSpPr/>
            <p:nvPr/>
          </p:nvCxnSpPr>
          <p:spPr>
            <a:xfrm>
              <a:off x="546100" y="3702050"/>
              <a:ext cx="58928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150099" y="4210050"/>
              <a:ext cx="16891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Freeform 19"/>
            <p:cNvSpPr/>
            <p:nvPr/>
          </p:nvSpPr>
          <p:spPr>
            <a:xfrm>
              <a:off x="6311900" y="3700169"/>
              <a:ext cx="844550" cy="509881"/>
            </a:xfrm>
            <a:custGeom>
              <a:avLst/>
              <a:gdLst>
                <a:gd name="connsiteX0" fmla="*/ 0 w 844550"/>
                <a:gd name="connsiteY0" fmla="*/ 1881 h 509881"/>
                <a:gd name="connsiteX1" fmla="*/ 76200 w 844550"/>
                <a:gd name="connsiteY1" fmla="*/ 1881 h 509881"/>
                <a:gd name="connsiteX2" fmla="*/ 133350 w 844550"/>
                <a:gd name="connsiteY2" fmla="*/ 1881 h 509881"/>
                <a:gd name="connsiteX3" fmla="*/ 228600 w 844550"/>
                <a:gd name="connsiteY3" fmla="*/ 27281 h 509881"/>
                <a:gd name="connsiteX4" fmla="*/ 336550 w 844550"/>
                <a:gd name="connsiteY4" fmla="*/ 109831 h 509881"/>
                <a:gd name="connsiteX5" fmla="*/ 444500 w 844550"/>
                <a:gd name="connsiteY5" fmla="*/ 262231 h 509881"/>
                <a:gd name="connsiteX6" fmla="*/ 514350 w 844550"/>
                <a:gd name="connsiteY6" fmla="*/ 338431 h 509881"/>
                <a:gd name="connsiteX7" fmla="*/ 590550 w 844550"/>
                <a:gd name="connsiteY7" fmla="*/ 401931 h 509881"/>
                <a:gd name="connsiteX8" fmla="*/ 692150 w 844550"/>
                <a:gd name="connsiteY8" fmla="*/ 465431 h 509881"/>
                <a:gd name="connsiteX9" fmla="*/ 844550 w 844550"/>
                <a:gd name="connsiteY9" fmla="*/ 509881 h 509881"/>
                <a:gd name="connsiteX10" fmla="*/ 844550 w 844550"/>
                <a:gd name="connsiteY10" fmla="*/ 509881 h 509881"/>
                <a:gd name="connsiteX11" fmla="*/ 844550 w 844550"/>
                <a:gd name="connsiteY11" fmla="*/ 509881 h 50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4550" h="509881">
                  <a:moveTo>
                    <a:pt x="0" y="1881"/>
                  </a:moveTo>
                  <a:lnTo>
                    <a:pt x="76200" y="1881"/>
                  </a:lnTo>
                  <a:cubicBezTo>
                    <a:pt x="98425" y="1881"/>
                    <a:pt x="107950" y="-2352"/>
                    <a:pt x="133350" y="1881"/>
                  </a:cubicBezTo>
                  <a:cubicBezTo>
                    <a:pt x="158750" y="6114"/>
                    <a:pt x="194733" y="9289"/>
                    <a:pt x="228600" y="27281"/>
                  </a:cubicBezTo>
                  <a:cubicBezTo>
                    <a:pt x="262467" y="45273"/>
                    <a:pt x="300567" y="70673"/>
                    <a:pt x="336550" y="109831"/>
                  </a:cubicBezTo>
                  <a:cubicBezTo>
                    <a:pt x="372533" y="148989"/>
                    <a:pt x="414867" y="224131"/>
                    <a:pt x="444500" y="262231"/>
                  </a:cubicBezTo>
                  <a:cubicBezTo>
                    <a:pt x="474133" y="300331"/>
                    <a:pt x="490008" y="315148"/>
                    <a:pt x="514350" y="338431"/>
                  </a:cubicBezTo>
                  <a:cubicBezTo>
                    <a:pt x="538692" y="361714"/>
                    <a:pt x="560917" y="380764"/>
                    <a:pt x="590550" y="401931"/>
                  </a:cubicBezTo>
                  <a:cubicBezTo>
                    <a:pt x="620183" y="423098"/>
                    <a:pt x="649817" y="447439"/>
                    <a:pt x="692150" y="465431"/>
                  </a:cubicBezTo>
                  <a:cubicBezTo>
                    <a:pt x="734483" y="483423"/>
                    <a:pt x="844550" y="509881"/>
                    <a:pt x="844550" y="509881"/>
                  </a:cubicBezTo>
                  <a:lnTo>
                    <a:pt x="844550" y="509881"/>
                  </a:lnTo>
                  <a:lnTo>
                    <a:pt x="844550" y="509881"/>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p:nvPr/>
          </p:nvCxnSpPr>
          <p:spPr>
            <a:xfrm>
              <a:off x="6051550" y="4216400"/>
              <a:ext cx="8699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242050" y="3702050"/>
              <a:ext cx="0" cy="5143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755650" y="3524250"/>
              <a:ext cx="171450" cy="171450"/>
            </a:xfrm>
            <a:prstGeom prst="ellipse">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p:cNvCxnSpPr/>
            <p:nvPr/>
          </p:nvCxnSpPr>
          <p:spPr>
            <a:xfrm flipV="1">
              <a:off x="685800" y="3409950"/>
              <a:ext cx="342900" cy="190500"/>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1028700" y="3365500"/>
              <a:ext cx="45719" cy="4571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p:cNvSpPr/>
            <p:nvPr/>
          </p:nvSpPr>
          <p:spPr>
            <a:xfrm>
              <a:off x="666750" y="3616325"/>
              <a:ext cx="85725" cy="73025"/>
            </a:xfrm>
            <a:custGeom>
              <a:avLst/>
              <a:gdLst>
                <a:gd name="connsiteX0" fmla="*/ 85725 w 85725"/>
                <a:gd name="connsiteY0" fmla="*/ 0 h 73025"/>
                <a:gd name="connsiteX1" fmla="*/ 63500 w 85725"/>
                <a:gd name="connsiteY1" fmla="*/ 47625 h 73025"/>
                <a:gd name="connsiteX2" fmla="*/ 0 w 85725"/>
                <a:gd name="connsiteY2" fmla="*/ 73025 h 73025"/>
              </a:gdLst>
              <a:ahLst/>
              <a:cxnLst>
                <a:cxn ang="0">
                  <a:pos x="connsiteX0" y="connsiteY0"/>
                </a:cxn>
                <a:cxn ang="0">
                  <a:pos x="connsiteX1" y="connsiteY1"/>
                </a:cxn>
                <a:cxn ang="0">
                  <a:pos x="connsiteX2" y="connsiteY2"/>
                </a:cxn>
              </a:cxnLst>
              <a:rect l="l" t="t" r="r" b="b"/>
              <a:pathLst>
                <a:path w="85725" h="73025">
                  <a:moveTo>
                    <a:pt x="85725" y="0"/>
                  </a:moveTo>
                  <a:cubicBezTo>
                    <a:pt x="81756" y="17727"/>
                    <a:pt x="77787" y="35454"/>
                    <a:pt x="63500" y="47625"/>
                  </a:cubicBezTo>
                  <a:cubicBezTo>
                    <a:pt x="49213" y="59796"/>
                    <a:pt x="0" y="73025"/>
                    <a:pt x="0" y="73025"/>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1" name="Straight Arrow Connector 30"/>
            <p:cNvCxnSpPr/>
            <p:nvPr/>
          </p:nvCxnSpPr>
          <p:spPr>
            <a:xfrm flipV="1">
              <a:off x="1111250" y="2616200"/>
              <a:ext cx="1436688" cy="74930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050925" y="2936875"/>
              <a:ext cx="0" cy="847725"/>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1133476" y="3390900"/>
              <a:ext cx="1558924"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Freeform 35"/>
            <p:cNvSpPr/>
            <p:nvPr/>
          </p:nvSpPr>
          <p:spPr>
            <a:xfrm>
              <a:off x="1266825" y="3279775"/>
              <a:ext cx="41284" cy="111125"/>
            </a:xfrm>
            <a:custGeom>
              <a:avLst/>
              <a:gdLst>
                <a:gd name="connsiteX0" fmla="*/ 0 w 41284"/>
                <a:gd name="connsiteY0" fmla="*/ 0 h 111125"/>
                <a:gd name="connsiteX1" fmla="*/ 34925 w 41284"/>
                <a:gd name="connsiteY1" fmla="*/ 57150 h 111125"/>
                <a:gd name="connsiteX2" fmla="*/ 41275 w 41284"/>
                <a:gd name="connsiteY2" fmla="*/ 111125 h 111125"/>
              </a:gdLst>
              <a:ahLst/>
              <a:cxnLst>
                <a:cxn ang="0">
                  <a:pos x="connsiteX0" y="connsiteY0"/>
                </a:cxn>
                <a:cxn ang="0">
                  <a:pos x="connsiteX1" y="connsiteY1"/>
                </a:cxn>
                <a:cxn ang="0">
                  <a:pos x="connsiteX2" y="connsiteY2"/>
                </a:cxn>
              </a:cxnLst>
              <a:rect l="l" t="t" r="r" b="b"/>
              <a:pathLst>
                <a:path w="41284" h="111125">
                  <a:moveTo>
                    <a:pt x="0" y="0"/>
                  </a:moveTo>
                  <a:cubicBezTo>
                    <a:pt x="14023" y="19314"/>
                    <a:pt x="28046" y="38629"/>
                    <a:pt x="34925" y="57150"/>
                  </a:cubicBezTo>
                  <a:cubicBezTo>
                    <a:pt x="41804" y="75671"/>
                    <a:pt x="41275" y="111125"/>
                    <a:pt x="41275" y="11112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0" name="Object 39"/>
            <p:cNvGraphicFramePr>
              <a:graphicFrameLocks noChangeAspect="1"/>
            </p:cNvGraphicFramePr>
            <p:nvPr>
              <p:extLst>
                <p:ext uri="{D42A27DB-BD31-4B8C-83A1-F6EECF244321}">
                  <p14:modId xmlns:p14="http://schemas.microsoft.com/office/powerpoint/2010/main" val="1793928783"/>
                </p:ext>
              </p:extLst>
            </p:nvPr>
          </p:nvGraphicFramePr>
          <p:xfrm>
            <a:off x="1484313" y="3068638"/>
            <a:ext cx="779462" cy="328612"/>
          </p:xfrm>
          <a:graphic>
            <a:graphicData uri="http://schemas.openxmlformats.org/presentationml/2006/ole">
              <mc:AlternateContent xmlns:mc="http://schemas.openxmlformats.org/markup-compatibility/2006">
                <mc:Choice xmlns:v="urn:schemas-microsoft-com:vml" Requires="v">
                  <p:oleObj name="Equation" r:id="rId4" imgW="482600" imgH="203200" progId="Equation.DSMT4">
                    <p:embed/>
                  </p:oleObj>
                </mc:Choice>
                <mc:Fallback>
                  <p:oleObj name="Equation" r:id="rId4" imgW="482600" imgH="203200" progId="Equation.DSMT4">
                    <p:embed/>
                    <p:pic>
                      <p:nvPicPr>
                        <p:cNvPr id="0" name=""/>
                        <p:cNvPicPr/>
                        <p:nvPr/>
                      </p:nvPicPr>
                      <p:blipFill>
                        <a:blip r:embed="rId5"/>
                        <a:stretch>
                          <a:fillRect/>
                        </a:stretch>
                      </p:blipFill>
                      <p:spPr>
                        <a:xfrm>
                          <a:off x="1484313" y="3068638"/>
                          <a:ext cx="779462" cy="328612"/>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2917637428"/>
                </p:ext>
              </p:extLst>
            </p:nvPr>
          </p:nvGraphicFramePr>
          <p:xfrm>
            <a:off x="4827587" y="3784600"/>
            <a:ext cx="1414463" cy="328613"/>
          </p:xfrm>
          <a:graphic>
            <a:graphicData uri="http://schemas.openxmlformats.org/presentationml/2006/ole">
              <mc:AlternateContent xmlns:mc="http://schemas.openxmlformats.org/markup-compatibility/2006">
                <mc:Choice xmlns:v="urn:schemas-microsoft-com:vml" Requires="v">
                  <p:oleObj name="Equation" r:id="rId6" imgW="876300" imgH="203200" progId="Equation.DSMT4">
                    <p:embed/>
                  </p:oleObj>
                </mc:Choice>
                <mc:Fallback>
                  <p:oleObj name="Equation" r:id="rId6" imgW="876300" imgH="203200" progId="Equation.DSMT4">
                    <p:embed/>
                    <p:pic>
                      <p:nvPicPr>
                        <p:cNvPr id="0" name=""/>
                        <p:cNvPicPr/>
                        <p:nvPr/>
                      </p:nvPicPr>
                      <p:blipFill>
                        <a:blip r:embed="rId7"/>
                        <a:stretch>
                          <a:fillRect/>
                        </a:stretch>
                      </p:blipFill>
                      <p:spPr>
                        <a:xfrm>
                          <a:off x="4827587" y="3784600"/>
                          <a:ext cx="1414463" cy="328613"/>
                        </a:xfrm>
                        <a:prstGeom prst="rect">
                          <a:avLst/>
                        </a:prstGeom>
                      </p:spPr>
                    </p:pic>
                  </p:oleObj>
                </mc:Fallback>
              </mc:AlternateContent>
            </a:graphicData>
          </a:graphic>
        </p:graphicFrame>
        <p:sp>
          <p:nvSpPr>
            <p:cNvPr id="44" name="Freeform 43"/>
            <p:cNvSpPr/>
            <p:nvPr/>
          </p:nvSpPr>
          <p:spPr>
            <a:xfrm>
              <a:off x="1104900" y="2482754"/>
              <a:ext cx="6375400" cy="1733646"/>
            </a:xfrm>
            <a:custGeom>
              <a:avLst/>
              <a:gdLst>
                <a:gd name="connsiteX0" fmla="*/ 0 w 6375400"/>
                <a:gd name="connsiteY0" fmla="*/ 882746 h 1733646"/>
                <a:gd name="connsiteX1" fmla="*/ 266700 w 6375400"/>
                <a:gd name="connsiteY1" fmla="*/ 755746 h 1733646"/>
                <a:gd name="connsiteX2" fmla="*/ 596900 w 6375400"/>
                <a:gd name="connsiteY2" fmla="*/ 590646 h 1733646"/>
                <a:gd name="connsiteX3" fmla="*/ 1003300 w 6375400"/>
                <a:gd name="connsiteY3" fmla="*/ 412846 h 1733646"/>
                <a:gd name="connsiteX4" fmla="*/ 1397000 w 6375400"/>
                <a:gd name="connsiteY4" fmla="*/ 273146 h 1733646"/>
                <a:gd name="connsiteX5" fmla="*/ 1828800 w 6375400"/>
                <a:gd name="connsiteY5" fmla="*/ 146146 h 1733646"/>
                <a:gd name="connsiteX6" fmla="*/ 2298700 w 6375400"/>
                <a:gd name="connsiteY6" fmla="*/ 44546 h 1733646"/>
                <a:gd name="connsiteX7" fmla="*/ 2768600 w 6375400"/>
                <a:gd name="connsiteY7" fmla="*/ 6446 h 1733646"/>
                <a:gd name="connsiteX8" fmla="*/ 3187700 w 6375400"/>
                <a:gd name="connsiteY8" fmla="*/ 6446 h 1733646"/>
                <a:gd name="connsiteX9" fmla="*/ 3644900 w 6375400"/>
                <a:gd name="connsiteY9" fmla="*/ 69946 h 1733646"/>
                <a:gd name="connsiteX10" fmla="*/ 4114800 w 6375400"/>
                <a:gd name="connsiteY10" fmla="*/ 196946 h 1733646"/>
                <a:gd name="connsiteX11" fmla="*/ 4711700 w 6375400"/>
                <a:gd name="connsiteY11" fmla="*/ 476346 h 1733646"/>
                <a:gd name="connsiteX12" fmla="*/ 5321300 w 6375400"/>
                <a:gd name="connsiteY12" fmla="*/ 831946 h 1733646"/>
                <a:gd name="connsiteX13" fmla="*/ 5930900 w 6375400"/>
                <a:gd name="connsiteY13" fmla="*/ 1327246 h 1733646"/>
                <a:gd name="connsiteX14" fmla="*/ 6375400 w 6375400"/>
                <a:gd name="connsiteY14" fmla="*/ 1733646 h 1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75400" h="1733646">
                  <a:moveTo>
                    <a:pt x="0" y="882746"/>
                  </a:moveTo>
                  <a:lnTo>
                    <a:pt x="266700" y="755746"/>
                  </a:lnTo>
                  <a:cubicBezTo>
                    <a:pt x="366183" y="707063"/>
                    <a:pt x="474133" y="647796"/>
                    <a:pt x="596900" y="590646"/>
                  </a:cubicBezTo>
                  <a:cubicBezTo>
                    <a:pt x="719667" y="533496"/>
                    <a:pt x="869950" y="465763"/>
                    <a:pt x="1003300" y="412846"/>
                  </a:cubicBezTo>
                  <a:cubicBezTo>
                    <a:pt x="1136650" y="359929"/>
                    <a:pt x="1259417" y="317596"/>
                    <a:pt x="1397000" y="273146"/>
                  </a:cubicBezTo>
                  <a:cubicBezTo>
                    <a:pt x="1534583" y="228696"/>
                    <a:pt x="1678517" y="184246"/>
                    <a:pt x="1828800" y="146146"/>
                  </a:cubicBezTo>
                  <a:cubicBezTo>
                    <a:pt x="1979083" y="108046"/>
                    <a:pt x="2142067" y="67829"/>
                    <a:pt x="2298700" y="44546"/>
                  </a:cubicBezTo>
                  <a:cubicBezTo>
                    <a:pt x="2455333" y="21263"/>
                    <a:pt x="2620433" y="12796"/>
                    <a:pt x="2768600" y="6446"/>
                  </a:cubicBezTo>
                  <a:cubicBezTo>
                    <a:pt x="2916767" y="96"/>
                    <a:pt x="3041650" y="-4137"/>
                    <a:pt x="3187700" y="6446"/>
                  </a:cubicBezTo>
                  <a:cubicBezTo>
                    <a:pt x="3333750" y="17029"/>
                    <a:pt x="3490383" y="38196"/>
                    <a:pt x="3644900" y="69946"/>
                  </a:cubicBezTo>
                  <a:cubicBezTo>
                    <a:pt x="3799417" y="101696"/>
                    <a:pt x="3937000" y="129213"/>
                    <a:pt x="4114800" y="196946"/>
                  </a:cubicBezTo>
                  <a:cubicBezTo>
                    <a:pt x="4292600" y="264679"/>
                    <a:pt x="4510617" y="370513"/>
                    <a:pt x="4711700" y="476346"/>
                  </a:cubicBezTo>
                  <a:cubicBezTo>
                    <a:pt x="4912783" y="582179"/>
                    <a:pt x="5118100" y="690129"/>
                    <a:pt x="5321300" y="831946"/>
                  </a:cubicBezTo>
                  <a:cubicBezTo>
                    <a:pt x="5524500" y="973763"/>
                    <a:pt x="5755217" y="1176963"/>
                    <a:pt x="5930900" y="1327246"/>
                  </a:cubicBezTo>
                  <a:cubicBezTo>
                    <a:pt x="6106583" y="1477529"/>
                    <a:pt x="6375400" y="1733646"/>
                    <a:pt x="6375400" y="1733646"/>
                  </a:cubicBezTo>
                </a:path>
              </a:pathLst>
            </a:custGeom>
            <a:ln w="9525" cmpd="sng">
              <a:solidFill>
                <a:schemeClr val="accent6"/>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5" name="Object 44"/>
            <p:cNvGraphicFramePr>
              <a:graphicFrameLocks noChangeAspect="1"/>
            </p:cNvGraphicFramePr>
            <p:nvPr>
              <p:extLst>
                <p:ext uri="{D42A27DB-BD31-4B8C-83A1-F6EECF244321}">
                  <p14:modId xmlns:p14="http://schemas.microsoft.com/office/powerpoint/2010/main" val="43525548"/>
                </p:ext>
              </p:extLst>
            </p:nvPr>
          </p:nvGraphicFramePr>
          <p:xfrm>
            <a:off x="802793" y="2608262"/>
            <a:ext cx="1312863" cy="328613"/>
          </p:xfrm>
          <a:graphic>
            <a:graphicData uri="http://schemas.openxmlformats.org/presentationml/2006/ole">
              <mc:AlternateContent xmlns:mc="http://schemas.openxmlformats.org/markup-compatibility/2006">
                <mc:Choice xmlns:v="urn:schemas-microsoft-com:vml" Requires="v">
                  <p:oleObj name="Equation" r:id="rId8" imgW="812800" imgH="203200" progId="Equation.DSMT4">
                    <p:embed/>
                  </p:oleObj>
                </mc:Choice>
                <mc:Fallback>
                  <p:oleObj name="Equation" r:id="rId8" imgW="812800" imgH="203200" progId="Equation.DSMT4">
                    <p:embed/>
                    <p:pic>
                      <p:nvPicPr>
                        <p:cNvPr id="0" name=""/>
                        <p:cNvPicPr/>
                        <p:nvPr/>
                      </p:nvPicPr>
                      <p:blipFill>
                        <a:blip r:embed="rId9"/>
                        <a:stretch>
                          <a:fillRect/>
                        </a:stretch>
                      </p:blipFill>
                      <p:spPr>
                        <a:xfrm>
                          <a:off x="802793" y="2608262"/>
                          <a:ext cx="1312863" cy="328613"/>
                        </a:xfrm>
                        <a:prstGeom prst="rect">
                          <a:avLst/>
                        </a:prstGeom>
                      </p:spPr>
                    </p:pic>
                  </p:oleObj>
                </mc:Fallback>
              </mc:AlternateContent>
            </a:graphicData>
          </a:graphic>
        </p:graphicFrame>
      </p:grpSp>
    </p:spTree>
    <p:extLst>
      <p:ext uri="{BB962C8B-B14F-4D97-AF65-F5344CB8AC3E}">
        <p14:creationId xmlns:p14="http://schemas.microsoft.com/office/powerpoint/2010/main" val="2852832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00356" y="68901"/>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What </a:t>
            </a:r>
            <a:r>
              <a:rPr lang="en-US" sz="2000" dirty="0">
                <a:latin typeface="Times New Roman"/>
                <a:cs typeface="Times New Roman"/>
              </a:rPr>
              <a:t>would the cannonball’s motion look like if you viewed it </a:t>
            </a:r>
            <a:r>
              <a:rPr lang="en-US" sz="2000" i="1" dirty="0">
                <a:solidFill>
                  <a:srgbClr val="0000FF"/>
                </a:solidFill>
                <a:latin typeface="Times New Roman"/>
                <a:cs typeface="Times New Roman"/>
              </a:rPr>
              <a:t>FROM DOWNRANGE</a:t>
            </a:r>
            <a:r>
              <a:rPr lang="en-US" sz="2000" dirty="0">
                <a:latin typeface="Times New Roman"/>
                <a:cs typeface="Times New Roman"/>
              </a:rPr>
              <a:t> and you had no depth perception?  More to the point:</a:t>
            </a:r>
            <a:endParaRPr lang="en-US" sz="20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15)</a:t>
            </a:r>
          </a:p>
        </p:txBody>
      </p:sp>
      <p:cxnSp>
        <p:nvCxnSpPr>
          <p:cNvPr id="3" name="Straight Connector 2"/>
          <p:cNvCxnSpPr/>
          <p:nvPr/>
        </p:nvCxnSpPr>
        <p:spPr>
          <a:xfrm>
            <a:off x="425450" y="2432050"/>
            <a:ext cx="58928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29449" y="2940050"/>
            <a:ext cx="16891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Freeform 19"/>
          <p:cNvSpPr/>
          <p:nvPr/>
        </p:nvSpPr>
        <p:spPr>
          <a:xfrm>
            <a:off x="6191250" y="2430169"/>
            <a:ext cx="844550" cy="509881"/>
          </a:xfrm>
          <a:custGeom>
            <a:avLst/>
            <a:gdLst>
              <a:gd name="connsiteX0" fmla="*/ 0 w 844550"/>
              <a:gd name="connsiteY0" fmla="*/ 1881 h 509881"/>
              <a:gd name="connsiteX1" fmla="*/ 76200 w 844550"/>
              <a:gd name="connsiteY1" fmla="*/ 1881 h 509881"/>
              <a:gd name="connsiteX2" fmla="*/ 133350 w 844550"/>
              <a:gd name="connsiteY2" fmla="*/ 1881 h 509881"/>
              <a:gd name="connsiteX3" fmla="*/ 228600 w 844550"/>
              <a:gd name="connsiteY3" fmla="*/ 27281 h 509881"/>
              <a:gd name="connsiteX4" fmla="*/ 336550 w 844550"/>
              <a:gd name="connsiteY4" fmla="*/ 109831 h 509881"/>
              <a:gd name="connsiteX5" fmla="*/ 444500 w 844550"/>
              <a:gd name="connsiteY5" fmla="*/ 262231 h 509881"/>
              <a:gd name="connsiteX6" fmla="*/ 514350 w 844550"/>
              <a:gd name="connsiteY6" fmla="*/ 338431 h 509881"/>
              <a:gd name="connsiteX7" fmla="*/ 590550 w 844550"/>
              <a:gd name="connsiteY7" fmla="*/ 401931 h 509881"/>
              <a:gd name="connsiteX8" fmla="*/ 692150 w 844550"/>
              <a:gd name="connsiteY8" fmla="*/ 465431 h 509881"/>
              <a:gd name="connsiteX9" fmla="*/ 844550 w 844550"/>
              <a:gd name="connsiteY9" fmla="*/ 509881 h 509881"/>
              <a:gd name="connsiteX10" fmla="*/ 844550 w 844550"/>
              <a:gd name="connsiteY10" fmla="*/ 509881 h 509881"/>
              <a:gd name="connsiteX11" fmla="*/ 844550 w 844550"/>
              <a:gd name="connsiteY11" fmla="*/ 509881 h 50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4550" h="509881">
                <a:moveTo>
                  <a:pt x="0" y="1881"/>
                </a:moveTo>
                <a:lnTo>
                  <a:pt x="76200" y="1881"/>
                </a:lnTo>
                <a:cubicBezTo>
                  <a:pt x="98425" y="1881"/>
                  <a:pt x="107950" y="-2352"/>
                  <a:pt x="133350" y="1881"/>
                </a:cubicBezTo>
                <a:cubicBezTo>
                  <a:pt x="158750" y="6114"/>
                  <a:pt x="194733" y="9289"/>
                  <a:pt x="228600" y="27281"/>
                </a:cubicBezTo>
                <a:cubicBezTo>
                  <a:pt x="262467" y="45273"/>
                  <a:pt x="300567" y="70673"/>
                  <a:pt x="336550" y="109831"/>
                </a:cubicBezTo>
                <a:cubicBezTo>
                  <a:pt x="372533" y="148989"/>
                  <a:pt x="414867" y="224131"/>
                  <a:pt x="444500" y="262231"/>
                </a:cubicBezTo>
                <a:cubicBezTo>
                  <a:pt x="474133" y="300331"/>
                  <a:pt x="490008" y="315148"/>
                  <a:pt x="514350" y="338431"/>
                </a:cubicBezTo>
                <a:cubicBezTo>
                  <a:pt x="538692" y="361714"/>
                  <a:pt x="560917" y="380764"/>
                  <a:pt x="590550" y="401931"/>
                </a:cubicBezTo>
                <a:cubicBezTo>
                  <a:pt x="620183" y="423098"/>
                  <a:pt x="649817" y="447439"/>
                  <a:pt x="692150" y="465431"/>
                </a:cubicBezTo>
                <a:cubicBezTo>
                  <a:pt x="734483" y="483423"/>
                  <a:pt x="844550" y="509881"/>
                  <a:pt x="844550" y="509881"/>
                </a:cubicBezTo>
                <a:lnTo>
                  <a:pt x="844550" y="509881"/>
                </a:lnTo>
                <a:lnTo>
                  <a:pt x="844550" y="509881"/>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p:nvPr/>
        </p:nvCxnSpPr>
        <p:spPr>
          <a:xfrm>
            <a:off x="5930900" y="2946400"/>
            <a:ext cx="8699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121400" y="2432050"/>
            <a:ext cx="0" cy="5143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635000" y="2254250"/>
            <a:ext cx="171450" cy="171450"/>
          </a:xfrm>
          <a:prstGeom prst="ellipse">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p:cNvCxnSpPr/>
          <p:nvPr/>
        </p:nvCxnSpPr>
        <p:spPr>
          <a:xfrm flipV="1">
            <a:off x="565150" y="2139950"/>
            <a:ext cx="342900" cy="190500"/>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908050" y="2095500"/>
            <a:ext cx="45719" cy="4571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p:cNvSpPr/>
          <p:nvPr/>
        </p:nvSpPr>
        <p:spPr>
          <a:xfrm>
            <a:off x="546100" y="2346325"/>
            <a:ext cx="85725" cy="73025"/>
          </a:xfrm>
          <a:custGeom>
            <a:avLst/>
            <a:gdLst>
              <a:gd name="connsiteX0" fmla="*/ 85725 w 85725"/>
              <a:gd name="connsiteY0" fmla="*/ 0 h 73025"/>
              <a:gd name="connsiteX1" fmla="*/ 63500 w 85725"/>
              <a:gd name="connsiteY1" fmla="*/ 47625 h 73025"/>
              <a:gd name="connsiteX2" fmla="*/ 0 w 85725"/>
              <a:gd name="connsiteY2" fmla="*/ 73025 h 73025"/>
            </a:gdLst>
            <a:ahLst/>
            <a:cxnLst>
              <a:cxn ang="0">
                <a:pos x="connsiteX0" y="connsiteY0"/>
              </a:cxn>
              <a:cxn ang="0">
                <a:pos x="connsiteX1" y="connsiteY1"/>
              </a:cxn>
              <a:cxn ang="0">
                <a:pos x="connsiteX2" y="connsiteY2"/>
              </a:cxn>
            </a:cxnLst>
            <a:rect l="l" t="t" r="r" b="b"/>
            <a:pathLst>
              <a:path w="85725" h="73025">
                <a:moveTo>
                  <a:pt x="85725" y="0"/>
                </a:moveTo>
                <a:cubicBezTo>
                  <a:pt x="81756" y="17727"/>
                  <a:pt x="77787" y="35454"/>
                  <a:pt x="63500" y="47625"/>
                </a:cubicBezTo>
                <a:cubicBezTo>
                  <a:pt x="49213" y="59796"/>
                  <a:pt x="0" y="73025"/>
                  <a:pt x="0" y="73025"/>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1" name="Straight Arrow Connector 30"/>
          <p:cNvCxnSpPr/>
          <p:nvPr/>
        </p:nvCxnSpPr>
        <p:spPr>
          <a:xfrm flipV="1">
            <a:off x="990600" y="1346200"/>
            <a:ext cx="1436688" cy="74930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930275" y="1666875"/>
            <a:ext cx="0" cy="847725"/>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1012826" y="2120900"/>
            <a:ext cx="1558924"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Freeform 35"/>
          <p:cNvSpPr/>
          <p:nvPr/>
        </p:nvSpPr>
        <p:spPr>
          <a:xfrm>
            <a:off x="1146175" y="2009775"/>
            <a:ext cx="41284" cy="111125"/>
          </a:xfrm>
          <a:custGeom>
            <a:avLst/>
            <a:gdLst>
              <a:gd name="connsiteX0" fmla="*/ 0 w 41284"/>
              <a:gd name="connsiteY0" fmla="*/ 0 h 111125"/>
              <a:gd name="connsiteX1" fmla="*/ 34925 w 41284"/>
              <a:gd name="connsiteY1" fmla="*/ 57150 h 111125"/>
              <a:gd name="connsiteX2" fmla="*/ 41275 w 41284"/>
              <a:gd name="connsiteY2" fmla="*/ 111125 h 111125"/>
            </a:gdLst>
            <a:ahLst/>
            <a:cxnLst>
              <a:cxn ang="0">
                <a:pos x="connsiteX0" y="connsiteY0"/>
              </a:cxn>
              <a:cxn ang="0">
                <a:pos x="connsiteX1" y="connsiteY1"/>
              </a:cxn>
              <a:cxn ang="0">
                <a:pos x="connsiteX2" y="connsiteY2"/>
              </a:cxn>
            </a:cxnLst>
            <a:rect l="l" t="t" r="r" b="b"/>
            <a:pathLst>
              <a:path w="41284" h="111125">
                <a:moveTo>
                  <a:pt x="0" y="0"/>
                </a:moveTo>
                <a:cubicBezTo>
                  <a:pt x="14023" y="19314"/>
                  <a:pt x="28046" y="38629"/>
                  <a:pt x="34925" y="57150"/>
                </a:cubicBezTo>
                <a:cubicBezTo>
                  <a:pt x="41804" y="75671"/>
                  <a:pt x="41275" y="111125"/>
                  <a:pt x="41275" y="11112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0" name="Object 39"/>
          <p:cNvGraphicFramePr>
            <a:graphicFrameLocks noChangeAspect="1"/>
          </p:cNvGraphicFramePr>
          <p:nvPr>
            <p:extLst>
              <p:ext uri="{D42A27DB-BD31-4B8C-83A1-F6EECF244321}">
                <p14:modId xmlns:p14="http://schemas.microsoft.com/office/powerpoint/2010/main" val="954589638"/>
              </p:ext>
            </p:extLst>
          </p:nvPr>
        </p:nvGraphicFramePr>
        <p:xfrm>
          <a:off x="1363663" y="1798638"/>
          <a:ext cx="779462" cy="328612"/>
        </p:xfrm>
        <a:graphic>
          <a:graphicData uri="http://schemas.openxmlformats.org/presentationml/2006/ole">
            <mc:AlternateContent xmlns:mc="http://schemas.openxmlformats.org/markup-compatibility/2006">
              <mc:Choice xmlns:v="urn:schemas-microsoft-com:vml" Requires="v">
                <p:oleObj name="Equation" r:id="rId2" imgW="482600" imgH="203200" progId="Equation.DSMT4">
                  <p:embed/>
                </p:oleObj>
              </mc:Choice>
              <mc:Fallback>
                <p:oleObj name="Equation" r:id="rId2" imgW="482600" imgH="203200" progId="Equation.DSMT4">
                  <p:embed/>
                  <p:pic>
                    <p:nvPicPr>
                      <p:cNvPr id="0" name=""/>
                      <p:cNvPicPr/>
                      <p:nvPr/>
                    </p:nvPicPr>
                    <p:blipFill>
                      <a:blip r:embed="rId3"/>
                      <a:stretch>
                        <a:fillRect/>
                      </a:stretch>
                    </p:blipFill>
                    <p:spPr>
                      <a:xfrm>
                        <a:off x="1363663" y="1798638"/>
                        <a:ext cx="779462" cy="328612"/>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3821352162"/>
              </p:ext>
            </p:extLst>
          </p:nvPr>
        </p:nvGraphicFramePr>
        <p:xfrm>
          <a:off x="4706937" y="2514600"/>
          <a:ext cx="1414463" cy="328613"/>
        </p:xfrm>
        <a:graphic>
          <a:graphicData uri="http://schemas.openxmlformats.org/presentationml/2006/ole">
            <mc:AlternateContent xmlns:mc="http://schemas.openxmlformats.org/markup-compatibility/2006">
              <mc:Choice xmlns:v="urn:schemas-microsoft-com:vml" Requires="v">
                <p:oleObj name="Equation" r:id="rId4" imgW="876300" imgH="203200" progId="Equation.DSMT4">
                  <p:embed/>
                </p:oleObj>
              </mc:Choice>
              <mc:Fallback>
                <p:oleObj name="Equation" r:id="rId4" imgW="876300" imgH="203200" progId="Equation.DSMT4">
                  <p:embed/>
                  <p:pic>
                    <p:nvPicPr>
                      <p:cNvPr id="0" name=""/>
                      <p:cNvPicPr/>
                      <p:nvPr/>
                    </p:nvPicPr>
                    <p:blipFill>
                      <a:blip r:embed="rId5"/>
                      <a:stretch>
                        <a:fillRect/>
                      </a:stretch>
                    </p:blipFill>
                    <p:spPr>
                      <a:xfrm>
                        <a:off x="4706937" y="2514600"/>
                        <a:ext cx="1414463" cy="328613"/>
                      </a:xfrm>
                      <a:prstGeom prst="rect">
                        <a:avLst/>
                      </a:prstGeom>
                    </p:spPr>
                  </p:pic>
                </p:oleObj>
              </mc:Fallback>
            </mc:AlternateContent>
          </a:graphicData>
        </a:graphic>
      </p:graphicFrame>
      <p:grpSp>
        <p:nvGrpSpPr>
          <p:cNvPr id="7" name="Group 6"/>
          <p:cNvGrpSpPr/>
          <p:nvPr/>
        </p:nvGrpSpPr>
        <p:grpSpPr>
          <a:xfrm>
            <a:off x="8445501" y="1666875"/>
            <a:ext cx="279400" cy="254000"/>
            <a:chOff x="7924800" y="812800"/>
            <a:chExt cx="279400" cy="254000"/>
          </a:xfrm>
        </p:grpSpPr>
        <p:sp>
          <p:nvSpPr>
            <p:cNvPr id="5" name="Freeform 4"/>
            <p:cNvSpPr/>
            <p:nvPr/>
          </p:nvSpPr>
          <p:spPr>
            <a:xfrm>
              <a:off x="7924800" y="812800"/>
              <a:ext cx="279400" cy="254000"/>
            </a:xfrm>
            <a:custGeom>
              <a:avLst/>
              <a:gdLst>
                <a:gd name="connsiteX0" fmla="*/ 0 w 279400"/>
                <a:gd name="connsiteY0" fmla="*/ 0 h 254000"/>
                <a:gd name="connsiteX1" fmla="*/ 279400 w 279400"/>
                <a:gd name="connsiteY1" fmla="*/ 190500 h 254000"/>
                <a:gd name="connsiteX2" fmla="*/ 12700 w 279400"/>
                <a:gd name="connsiteY2" fmla="*/ 254000 h 254000"/>
              </a:gdLst>
              <a:ahLst/>
              <a:cxnLst>
                <a:cxn ang="0">
                  <a:pos x="connsiteX0" y="connsiteY0"/>
                </a:cxn>
                <a:cxn ang="0">
                  <a:pos x="connsiteX1" y="connsiteY1"/>
                </a:cxn>
                <a:cxn ang="0">
                  <a:pos x="connsiteX2" y="connsiteY2"/>
                </a:cxn>
              </a:cxnLst>
              <a:rect l="l" t="t" r="r" b="b"/>
              <a:pathLst>
                <a:path w="279400" h="254000">
                  <a:moveTo>
                    <a:pt x="0" y="0"/>
                  </a:moveTo>
                  <a:lnTo>
                    <a:pt x="279400" y="190500"/>
                  </a:lnTo>
                  <a:lnTo>
                    <a:pt x="12700" y="254000"/>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Freeform 5"/>
            <p:cNvSpPr/>
            <p:nvPr/>
          </p:nvSpPr>
          <p:spPr>
            <a:xfrm>
              <a:off x="7962900" y="889000"/>
              <a:ext cx="63500" cy="152400"/>
            </a:xfrm>
            <a:custGeom>
              <a:avLst/>
              <a:gdLst>
                <a:gd name="connsiteX0" fmla="*/ 63500 w 63500"/>
                <a:gd name="connsiteY0" fmla="*/ 0 h 152400"/>
                <a:gd name="connsiteX1" fmla="*/ 0 w 63500"/>
                <a:gd name="connsiteY1" fmla="*/ 63500 h 152400"/>
                <a:gd name="connsiteX2" fmla="*/ 63500 w 63500"/>
                <a:gd name="connsiteY2" fmla="*/ 152400 h 152400"/>
              </a:gdLst>
              <a:ahLst/>
              <a:cxnLst>
                <a:cxn ang="0">
                  <a:pos x="connsiteX0" y="connsiteY0"/>
                </a:cxn>
                <a:cxn ang="0">
                  <a:pos x="connsiteX1" y="connsiteY1"/>
                </a:cxn>
                <a:cxn ang="0">
                  <a:pos x="connsiteX2" y="connsiteY2"/>
                </a:cxn>
              </a:cxnLst>
              <a:rect l="l" t="t" r="r" b="b"/>
              <a:pathLst>
                <a:path w="63500" h="152400">
                  <a:moveTo>
                    <a:pt x="63500" y="0"/>
                  </a:moveTo>
                  <a:cubicBezTo>
                    <a:pt x="31750" y="19050"/>
                    <a:pt x="0" y="38100"/>
                    <a:pt x="0" y="63500"/>
                  </a:cubicBezTo>
                  <a:cubicBezTo>
                    <a:pt x="0" y="88900"/>
                    <a:pt x="63500" y="152400"/>
                    <a:pt x="63500" y="15240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2" name="TextBox 31"/>
          <p:cNvSpPr txBox="1"/>
          <p:nvPr/>
        </p:nvSpPr>
        <p:spPr>
          <a:xfrm>
            <a:off x="7215186" y="1628487"/>
            <a:ext cx="1611313" cy="584776"/>
          </a:xfrm>
          <a:prstGeom prst="rect">
            <a:avLst/>
          </a:prstGeom>
          <a:noFill/>
        </p:spPr>
        <p:txBody>
          <a:bodyPr wrap="square" rtlCol="0">
            <a:spAutoFit/>
          </a:bodyPr>
          <a:lstStyle/>
          <a:p>
            <a:r>
              <a:rPr lang="en-US" sz="1600" dirty="0">
                <a:latin typeface="Times New Roman"/>
                <a:cs typeface="Times New Roman"/>
              </a:rPr>
              <a:t>you viewing from downrange</a:t>
            </a:r>
          </a:p>
        </p:txBody>
      </p:sp>
      <p:sp>
        <p:nvSpPr>
          <p:cNvPr id="35" name="TextBox 34"/>
          <p:cNvSpPr txBox="1"/>
          <p:nvPr/>
        </p:nvSpPr>
        <p:spPr>
          <a:xfrm>
            <a:off x="330203" y="3422238"/>
            <a:ext cx="6261097" cy="1015663"/>
          </a:xfrm>
          <a:prstGeom prst="rect">
            <a:avLst/>
          </a:prstGeom>
          <a:noFill/>
        </p:spPr>
        <p:txBody>
          <a:bodyPr wrap="square" rtlCol="0">
            <a:spAutoFit/>
          </a:bodyPr>
          <a:lstStyle/>
          <a:p>
            <a:r>
              <a:rPr lang="en-US" sz="2000" dirty="0">
                <a:latin typeface="Times New Roman"/>
                <a:cs typeface="Times New Roman"/>
              </a:rPr>
              <a:t>What you’d initially see would be a </a:t>
            </a:r>
            <a:r>
              <a:rPr lang="en-US" sz="2000" dirty="0">
                <a:solidFill>
                  <a:srgbClr val="0000FF"/>
                </a:solidFill>
                <a:latin typeface="Times New Roman"/>
                <a:cs typeface="Times New Roman"/>
              </a:rPr>
              <a:t>ball moving </a:t>
            </a:r>
            <a:r>
              <a:rPr lang="en-US" sz="2000" i="1" dirty="0">
                <a:solidFill>
                  <a:srgbClr val="0000FF"/>
                </a:solidFill>
                <a:latin typeface="Times New Roman"/>
                <a:cs typeface="Times New Roman"/>
              </a:rPr>
              <a:t>straight upward </a:t>
            </a:r>
            <a:r>
              <a:rPr lang="en-US" sz="2000" dirty="0">
                <a:latin typeface="Times New Roman"/>
                <a:cs typeface="Times New Roman"/>
              </a:rPr>
              <a:t>(remember, no depth perception) with </a:t>
            </a:r>
            <a:r>
              <a:rPr lang="en-US" sz="2000" dirty="0">
                <a:solidFill>
                  <a:srgbClr val="FF0000"/>
                </a:solidFill>
                <a:latin typeface="Times New Roman"/>
                <a:cs typeface="Times New Roman"/>
              </a:rPr>
              <a:t>velocity</a:t>
            </a:r>
            <a:r>
              <a:rPr lang="en-US" sz="2000" dirty="0">
                <a:latin typeface="Times New Roman"/>
                <a:cs typeface="Times New Roman"/>
              </a:rPr>
              <a:t> </a:t>
            </a:r>
            <a:r>
              <a:rPr lang="en-US" sz="2000" dirty="0">
                <a:solidFill>
                  <a:srgbClr val="FF0000"/>
                </a:solidFill>
                <a:latin typeface="Times New Roman"/>
                <a:cs typeface="Times New Roman"/>
              </a:rPr>
              <a:t>equal</a:t>
            </a:r>
            <a:r>
              <a:rPr lang="en-US" sz="2000" dirty="0">
                <a:latin typeface="Times New Roman"/>
                <a:cs typeface="Times New Roman"/>
              </a:rPr>
              <a:t> to the </a:t>
            </a:r>
            <a:r>
              <a:rPr lang="en-US" sz="2000" dirty="0">
                <a:solidFill>
                  <a:srgbClr val="FF0000"/>
                </a:solidFill>
                <a:latin typeface="Times New Roman"/>
                <a:cs typeface="Times New Roman"/>
              </a:rPr>
              <a:t>y-component of the muzzle velocity</a:t>
            </a:r>
            <a:r>
              <a:rPr lang="en-US" sz="2000" dirty="0">
                <a:latin typeface="Times New Roman"/>
                <a:cs typeface="Times New Roman"/>
              </a:rPr>
              <a:t>.  </a:t>
            </a:r>
          </a:p>
        </p:txBody>
      </p:sp>
      <p:graphicFrame>
        <p:nvGraphicFramePr>
          <p:cNvPr id="46" name="Object 45"/>
          <p:cNvGraphicFramePr>
            <a:graphicFrameLocks noChangeAspect="1"/>
          </p:cNvGraphicFramePr>
          <p:nvPr>
            <p:extLst>
              <p:ext uri="{D42A27DB-BD31-4B8C-83A1-F6EECF244321}">
                <p14:modId xmlns:p14="http://schemas.microsoft.com/office/powerpoint/2010/main" val="3782754784"/>
              </p:ext>
            </p:extLst>
          </p:nvPr>
        </p:nvGraphicFramePr>
        <p:xfrm>
          <a:off x="742950" y="1261774"/>
          <a:ext cx="1312863" cy="328613"/>
        </p:xfrm>
        <a:graphic>
          <a:graphicData uri="http://schemas.openxmlformats.org/presentationml/2006/ole">
            <mc:AlternateContent xmlns:mc="http://schemas.openxmlformats.org/markup-compatibility/2006">
              <mc:Choice xmlns:v="urn:schemas-microsoft-com:vml" Requires="v">
                <p:oleObj name="Equation" r:id="rId6" imgW="812800" imgH="203200" progId="Equation.DSMT4">
                  <p:embed/>
                </p:oleObj>
              </mc:Choice>
              <mc:Fallback>
                <p:oleObj name="Equation" r:id="rId6" imgW="812800" imgH="203200" progId="Equation.DSMT4">
                  <p:embed/>
                  <p:pic>
                    <p:nvPicPr>
                      <p:cNvPr id="0" name=""/>
                      <p:cNvPicPr/>
                      <p:nvPr/>
                    </p:nvPicPr>
                    <p:blipFill>
                      <a:blip r:embed="rId7"/>
                      <a:stretch>
                        <a:fillRect/>
                      </a:stretch>
                    </p:blipFill>
                    <p:spPr>
                      <a:xfrm>
                        <a:off x="742950" y="1261774"/>
                        <a:ext cx="1312863" cy="328613"/>
                      </a:xfrm>
                      <a:prstGeom prst="rect">
                        <a:avLst/>
                      </a:prstGeom>
                    </p:spPr>
                  </p:pic>
                </p:oleObj>
              </mc:Fallback>
            </mc:AlternateContent>
          </a:graphicData>
        </a:graphic>
      </p:graphicFrame>
      <p:grpSp>
        <p:nvGrpSpPr>
          <p:cNvPr id="38" name="Group 37"/>
          <p:cNvGrpSpPr/>
          <p:nvPr/>
        </p:nvGrpSpPr>
        <p:grpSpPr>
          <a:xfrm>
            <a:off x="6931012" y="4314825"/>
            <a:ext cx="1689101" cy="771525"/>
            <a:chOff x="6931012" y="4314825"/>
            <a:chExt cx="1689101" cy="771525"/>
          </a:xfrm>
        </p:grpSpPr>
        <p:grpSp>
          <p:nvGrpSpPr>
            <p:cNvPr id="45" name="Group 44"/>
            <p:cNvGrpSpPr/>
            <p:nvPr/>
          </p:nvGrpSpPr>
          <p:grpSpPr>
            <a:xfrm>
              <a:off x="7269789" y="4904741"/>
              <a:ext cx="200974" cy="175259"/>
              <a:chOff x="7215186" y="4879341"/>
              <a:chExt cx="200974" cy="175259"/>
            </a:xfrm>
          </p:grpSpPr>
          <p:sp>
            <p:nvSpPr>
              <p:cNvPr id="51" name="Rectangle 50"/>
              <p:cNvSpPr/>
              <p:nvPr/>
            </p:nvSpPr>
            <p:spPr>
              <a:xfrm>
                <a:off x="7215186" y="4902200"/>
                <a:ext cx="45719" cy="152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7370441" y="4902200"/>
                <a:ext cx="45719" cy="152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rot="5400000">
                <a:off x="7292809" y="4923640"/>
                <a:ext cx="45727" cy="10953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7291066" y="4879341"/>
                <a:ext cx="45719" cy="762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7" name="Straight Connector 46"/>
            <p:cNvCxnSpPr/>
            <p:nvPr/>
          </p:nvCxnSpPr>
          <p:spPr>
            <a:xfrm>
              <a:off x="6931012" y="5086350"/>
              <a:ext cx="16891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extLst>
                <p:ext uri="{D42A27DB-BD31-4B8C-83A1-F6EECF244321}">
                  <p14:modId xmlns:p14="http://schemas.microsoft.com/office/powerpoint/2010/main" val="3549091807"/>
                </p:ext>
              </p:extLst>
            </p:nvPr>
          </p:nvGraphicFramePr>
          <p:xfrm>
            <a:off x="7335139" y="4813415"/>
            <a:ext cx="70856" cy="91326"/>
          </p:xfrm>
          <a:graphic>
            <a:graphicData uri="http://schemas.openxmlformats.org/presentationml/2006/ole">
              <mc:AlternateContent xmlns:mc="http://schemas.openxmlformats.org/markup-compatibility/2006">
                <mc:Choice xmlns:v="urn:schemas-microsoft-com:vml" Requires="v">
                  <p:oleObj name="Equation" r:id="rId8" imgW="88900" imgH="114300" progId="Equation.DSMT4">
                    <p:embed/>
                  </p:oleObj>
                </mc:Choice>
                <mc:Fallback>
                  <p:oleObj name="Equation" r:id="rId8" imgW="88900" imgH="114300" progId="Equation.DSMT4">
                    <p:embed/>
                    <p:pic>
                      <p:nvPicPr>
                        <p:cNvPr id="0" name=""/>
                        <p:cNvPicPr/>
                        <p:nvPr/>
                      </p:nvPicPr>
                      <p:blipFill>
                        <a:blip r:embed="rId9"/>
                        <a:stretch>
                          <a:fillRect/>
                        </a:stretch>
                      </p:blipFill>
                      <p:spPr>
                        <a:xfrm>
                          <a:off x="7335139" y="4813415"/>
                          <a:ext cx="70856" cy="91326"/>
                        </a:xfrm>
                        <a:prstGeom prst="rect">
                          <a:avLst/>
                        </a:prstGeom>
                      </p:spPr>
                    </p:pic>
                  </p:oleObj>
                </mc:Fallback>
              </mc:AlternateContent>
            </a:graphicData>
          </a:graphic>
        </p:graphicFrame>
        <p:cxnSp>
          <p:nvCxnSpPr>
            <p:cNvPr id="49" name="Straight Arrow Connector 48"/>
            <p:cNvCxnSpPr/>
            <p:nvPr/>
          </p:nvCxnSpPr>
          <p:spPr>
            <a:xfrm flipV="1">
              <a:off x="7367894" y="4314825"/>
              <a:ext cx="0" cy="49859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0" name="Object 49"/>
            <p:cNvGraphicFramePr>
              <a:graphicFrameLocks noChangeAspect="1"/>
            </p:cNvGraphicFramePr>
            <p:nvPr>
              <p:extLst>
                <p:ext uri="{D42A27DB-BD31-4B8C-83A1-F6EECF244321}">
                  <p14:modId xmlns:p14="http://schemas.microsoft.com/office/powerpoint/2010/main" val="1514839887"/>
                </p:ext>
              </p:extLst>
            </p:nvPr>
          </p:nvGraphicFramePr>
          <p:xfrm>
            <a:off x="7053263" y="4360863"/>
            <a:ext cx="287337" cy="369887"/>
          </p:xfrm>
          <a:graphic>
            <a:graphicData uri="http://schemas.openxmlformats.org/presentationml/2006/ole">
              <mc:AlternateContent xmlns:mc="http://schemas.openxmlformats.org/markup-compatibility/2006">
                <mc:Choice xmlns:v="urn:schemas-microsoft-com:vml" Requires="v">
                  <p:oleObj name="Equation" r:id="rId10" imgW="177800" imgH="228600" progId="Equation.DSMT4">
                    <p:embed/>
                  </p:oleObj>
                </mc:Choice>
                <mc:Fallback>
                  <p:oleObj name="Equation" r:id="rId10" imgW="177800" imgH="228600" progId="Equation.DSMT4">
                    <p:embed/>
                    <p:pic>
                      <p:nvPicPr>
                        <p:cNvPr id="0" name=""/>
                        <p:cNvPicPr/>
                        <p:nvPr/>
                      </p:nvPicPr>
                      <p:blipFill>
                        <a:blip r:embed="rId11"/>
                        <a:stretch>
                          <a:fillRect/>
                        </a:stretch>
                      </p:blipFill>
                      <p:spPr>
                        <a:xfrm>
                          <a:off x="7053263" y="4360863"/>
                          <a:ext cx="287337" cy="369887"/>
                        </a:xfrm>
                        <a:prstGeom prst="rect">
                          <a:avLst/>
                        </a:prstGeom>
                      </p:spPr>
                    </p:pic>
                  </p:oleObj>
                </mc:Fallback>
              </mc:AlternateContent>
            </a:graphicData>
          </a:graphic>
        </p:graphicFrame>
      </p:grpSp>
    </p:spTree>
    <p:extLst>
      <p:ext uri="{BB962C8B-B14F-4D97-AF65-F5344CB8AC3E}">
        <p14:creationId xmlns:p14="http://schemas.microsoft.com/office/powerpoint/2010/main" val="267718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00356" y="68901"/>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What </a:t>
            </a:r>
            <a:r>
              <a:rPr lang="en-US" sz="2000" dirty="0">
                <a:latin typeface="Times New Roman"/>
                <a:cs typeface="Times New Roman"/>
              </a:rPr>
              <a:t>would the cannonball’s motion look like if you viewed it </a:t>
            </a:r>
            <a:r>
              <a:rPr lang="en-US" sz="2000" i="1" dirty="0">
                <a:solidFill>
                  <a:srgbClr val="0000FF"/>
                </a:solidFill>
                <a:latin typeface="Times New Roman"/>
                <a:cs typeface="Times New Roman"/>
              </a:rPr>
              <a:t>FROM DOWNRANGE</a:t>
            </a:r>
            <a:r>
              <a:rPr lang="en-US" sz="2000" dirty="0">
                <a:latin typeface="Times New Roman"/>
                <a:cs typeface="Times New Roman"/>
              </a:rPr>
              <a:t>, and you had no depth perception?  More to the point:</a:t>
            </a:r>
            <a:endParaRPr lang="en-US" sz="2000" dirty="0">
              <a:latin typeface="Apple Chancery"/>
              <a:cs typeface="Apple Chancery"/>
            </a:endParaRPr>
          </a:p>
        </p:txBody>
      </p:sp>
      <p:sp>
        <p:nvSpPr>
          <p:cNvPr id="11" name="TextBox 10"/>
          <p:cNvSpPr txBox="1"/>
          <p:nvPr/>
        </p:nvSpPr>
        <p:spPr>
          <a:xfrm>
            <a:off x="806450" y="4672729"/>
            <a:ext cx="5384800" cy="707886"/>
          </a:xfrm>
          <a:prstGeom prst="rect">
            <a:avLst/>
          </a:prstGeom>
          <a:noFill/>
        </p:spPr>
        <p:txBody>
          <a:bodyPr wrap="square" rtlCol="0">
            <a:spAutoFit/>
          </a:bodyPr>
          <a:lstStyle/>
          <a:p>
            <a:r>
              <a:rPr lang="en-US" sz="2000" dirty="0">
                <a:latin typeface="Times New Roman"/>
                <a:cs typeface="Times New Roman"/>
              </a:rPr>
              <a:t>a.) How fast would it appear to be going </a:t>
            </a:r>
            <a:r>
              <a:rPr lang="en-US" sz="2000" i="1" dirty="0">
                <a:latin typeface="Times New Roman"/>
                <a:cs typeface="Times New Roman"/>
              </a:rPr>
              <a:t>as it left the muzzle</a:t>
            </a:r>
            <a:r>
              <a:rPr lang="en-US" sz="2000" dirty="0">
                <a:latin typeface="Times New Roman"/>
                <a:cs typeface="Times New Roman"/>
              </a:rPr>
              <a:t>?  We get (looking at the sketch above);</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16.)</a:t>
            </a:r>
          </a:p>
        </p:txBody>
      </p:sp>
      <p:cxnSp>
        <p:nvCxnSpPr>
          <p:cNvPr id="3" name="Straight Connector 2"/>
          <p:cNvCxnSpPr/>
          <p:nvPr/>
        </p:nvCxnSpPr>
        <p:spPr>
          <a:xfrm>
            <a:off x="425450" y="2432050"/>
            <a:ext cx="58928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29449" y="2940050"/>
            <a:ext cx="16891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Freeform 19"/>
          <p:cNvSpPr/>
          <p:nvPr/>
        </p:nvSpPr>
        <p:spPr>
          <a:xfrm>
            <a:off x="6191250" y="2430169"/>
            <a:ext cx="844550" cy="509881"/>
          </a:xfrm>
          <a:custGeom>
            <a:avLst/>
            <a:gdLst>
              <a:gd name="connsiteX0" fmla="*/ 0 w 844550"/>
              <a:gd name="connsiteY0" fmla="*/ 1881 h 509881"/>
              <a:gd name="connsiteX1" fmla="*/ 76200 w 844550"/>
              <a:gd name="connsiteY1" fmla="*/ 1881 h 509881"/>
              <a:gd name="connsiteX2" fmla="*/ 133350 w 844550"/>
              <a:gd name="connsiteY2" fmla="*/ 1881 h 509881"/>
              <a:gd name="connsiteX3" fmla="*/ 228600 w 844550"/>
              <a:gd name="connsiteY3" fmla="*/ 27281 h 509881"/>
              <a:gd name="connsiteX4" fmla="*/ 336550 w 844550"/>
              <a:gd name="connsiteY4" fmla="*/ 109831 h 509881"/>
              <a:gd name="connsiteX5" fmla="*/ 444500 w 844550"/>
              <a:gd name="connsiteY5" fmla="*/ 262231 h 509881"/>
              <a:gd name="connsiteX6" fmla="*/ 514350 w 844550"/>
              <a:gd name="connsiteY6" fmla="*/ 338431 h 509881"/>
              <a:gd name="connsiteX7" fmla="*/ 590550 w 844550"/>
              <a:gd name="connsiteY7" fmla="*/ 401931 h 509881"/>
              <a:gd name="connsiteX8" fmla="*/ 692150 w 844550"/>
              <a:gd name="connsiteY8" fmla="*/ 465431 h 509881"/>
              <a:gd name="connsiteX9" fmla="*/ 844550 w 844550"/>
              <a:gd name="connsiteY9" fmla="*/ 509881 h 509881"/>
              <a:gd name="connsiteX10" fmla="*/ 844550 w 844550"/>
              <a:gd name="connsiteY10" fmla="*/ 509881 h 509881"/>
              <a:gd name="connsiteX11" fmla="*/ 844550 w 844550"/>
              <a:gd name="connsiteY11" fmla="*/ 509881 h 50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4550" h="509881">
                <a:moveTo>
                  <a:pt x="0" y="1881"/>
                </a:moveTo>
                <a:lnTo>
                  <a:pt x="76200" y="1881"/>
                </a:lnTo>
                <a:cubicBezTo>
                  <a:pt x="98425" y="1881"/>
                  <a:pt x="107950" y="-2352"/>
                  <a:pt x="133350" y="1881"/>
                </a:cubicBezTo>
                <a:cubicBezTo>
                  <a:pt x="158750" y="6114"/>
                  <a:pt x="194733" y="9289"/>
                  <a:pt x="228600" y="27281"/>
                </a:cubicBezTo>
                <a:cubicBezTo>
                  <a:pt x="262467" y="45273"/>
                  <a:pt x="300567" y="70673"/>
                  <a:pt x="336550" y="109831"/>
                </a:cubicBezTo>
                <a:cubicBezTo>
                  <a:pt x="372533" y="148989"/>
                  <a:pt x="414867" y="224131"/>
                  <a:pt x="444500" y="262231"/>
                </a:cubicBezTo>
                <a:cubicBezTo>
                  <a:pt x="474133" y="300331"/>
                  <a:pt x="490008" y="315148"/>
                  <a:pt x="514350" y="338431"/>
                </a:cubicBezTo>
                <a:cubicBezTo>
                  <a:pt x="538692" y="361714"/>
                  <a:pt x="560917" y="380764"/>
                  <a:pt x="590550" y="401931"/>
                </a:cubicBezTo>
                <a:cubicBezTo>
                  <a:pt x="620183" y="423098"/>
                  <a:pt x="649817" y="447439"/>
                  <a:pt x="692150" y="465431"/>
                </a:cubicBezTo>
                <a:cubicBezTo>
                  <a:pt x="734483" y="483423"/>
                  <a:pt x="844550" y="509881"/>
                  <a:pt x="844550" y="509881"/>
                </a:cubicBezTo>
                <a:lnTo>
                  <a:pt x="844550" y="509881"/>
                </a:lnTo>
                <a:lnTo>
                  <a:pt x="844550" y="509881"/>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p:nvPr/>
        </p:nvCxnSpPr>
        <p:spPr>
          <a:xfrm>
            <a:off x="5930900" y="2946400"/>
            <a:ext cx="8699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121400" y="2432050"/>
            <a:ext cx="0" cy="5143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635000" y="2254250"/>
            <a:ext cx="171450" cy="171450"/>
          </a:xfrm>
          <a:prstGeom prst="ellipse">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p:cNvCxnSpPr/>
          <p:nvPr/>
        </p:nvCxnSpPr>
        <p:spPr>
          <a:xfrm flipV="1">
            <a:off x="565150" y="2139950"/>
            <a:ext cx="342900" cy="190500"/>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908050" y="2095500"/>
            <a:ext cx="45719" cy="4571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p:cNvSpPr/>
          <p:nvPr/>
        </p:nvSpPr>
        <p:spPr>
          <a:xfrm>
            <a:off x="546100" y="2346325"/>
            <a:ext cx="85725" cy="73025"/>
          </a:xfrm>
          <a:custGeom>
            <a:avLst/>
            <a:gdLst>
              <a:gd name="connsiteX0" fmla="*/ 85725 w 85725"/>
              <a:gd name="connsiteY0" fmla="*/ 0 h 73025"/>
              <a:gd name="connsiteX1" fmla="*/ 63500 w 85725"/>
              <a:gd name="connsiteY1" fmla="*/ 47625 h 73025"/>
              <a:gd name="connsiteX2" fmla="*/ 0 w 85725"/>
              <a:gd name="connsiteY2" fmla="*/ 73025 h 73025"/>
            </a:gdLst>
            <a:ahLst/>
            <a:cxnLst>
              <a:cxn ang="0">
                <a:pos x="connsiteX0" y="connsiteY0"/>
              </a:cxn>
              <a:cxn ang="0">
                <a:pos x="connsiteX1" y="connsiteY1"/>
              </a:cxn>
              <a:cxn ang="0">
                <a:pos x="connsiteX2" y="connsiteY2"/>
              </a:cxn>
            </a:cxnLst>
            <a:rect l="l" t="t" r="r" b="b"/>
            <a:pathLst>
              <a:path w="85725" h="73025">
                <a:moveTo>
                  <a:pt x="85725" y="0"/>
                </a:moveTo>
                <a:cubicBezTo>
                  <a:pt x="81756" y="17727"/>
                  <a:pt x="77787" y="35454"/>
                  <a:pt x="63500" y="47625"/>
                </a:cubicBezTo>
                <a:cubicBezTo>
                  <a:pt x="49213" y="59796"/>
                  <a:pt x="0" y="73025"/>
                  <a:pt x="0" y="73025"/>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1" name="Straight Arrow Connector 30"/>
          <p:cNvCxnSpPr/>
          <p:nvPr/>
        </p:nvCxnSpPr>
        <p:spPr>
          <a:xfrm flipV="1">
            <a:off x="990600" y="1346200"/>
            <a:ext cx="1436688" cy="74930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930275" y="1666875"/>
            <a:ext cx="0" cy="847725"/>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1012826" y="2120900"/>
            <a:ext cx="1558924"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Freeform 35"/>
          <p:cNvSpPr/>
          <p:nvPr/>
        </p:nvSpPr>
        <p:spPr>
          <a:xfrm>
            <a:off x="1146175" y="2009775"/>
            <a:ext cx="41284" cy="111125"/>
          </a:xfrm>
          <a:custGeom>
            <a:avLst/>
            <a:gdLst>
              <a:gd name="connsiteX0" fmla="*/ 0 w 41284"/>
              <a:gd name="connsiteY0" fmla="*/ 0 h 111125"/>
              <a:gd name="connsiteX1" fmla="*/ 34925 w 41284"/>
              <a:gd name="connsiteY1" fmla="*/ 57150 h 111125"/>
              <a:gd name="connsiteX2" fmla="*/ 41275 w 41284"/>
              <a:gd name="connsiteY2" fmla="*/ 111125 h 111125"/>
            </a:gdLst>
            <a:ahLst/>
            <a:cxnLst>
              <a:cxn ang="0">
                <a:pos x="connsiteX0" y="connsiteY0"/>
              </a:cxn>
              <a:cxn ang="0">
                <a:pos x="connsiteX1" y="connsiteY1"/>
              </a:cxn>
              <a:cxn ang="0">
                <a:pos x="connsiteX2" y="connsiteY2"/>
              </a:cxn>
            </a:cxnLst>
            <a:rect l="l" t="t" r="r" b="b"/>
            <a:pathLst>
              <a:path w="41284" h="111125">
                <a:moveTo>
                  <a:pt x="0" y="0"/>
                </a:moveTo>
                <a:cubicBezTo>
                  <a:pt x="14023" y="19314"/>
                  <a:pt x="28046" y="38629"/>
                  <a:pt x="34925" y="57150"/>
                </a:cubicBezTo>
                <a:cubicBezTo>
                  <a:pt x="41804" y="75671"/>
                  <a:pt x="41275" y="111125"/>
                  <a:pt x="41275" y="11112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0" name="Object 39"/>
          <p:cNvGraphicFramePr>
            <a:graphicFrameLocks noChangeAspect="1"/>
          </p:cNvGraphicFramePr>
          <p:nvPr>
            <p:extLst>
              <p:ext uri="{D42A27DB-BD31-4B8C-83A1-F6EECF244321}">
                <p14:modId xmlns:p14="http://schemas.microsoft.com/office/powerpoint/2010/main" val="89085496"/>
              </p:ext>
            </p:extLst>
          </p:nvPr>
        </p:nvGraphicFramePr>
        <p:xfrm>
          <a:off x="1363663" y="1798638"/>
          <a:ext cx="779462" cy="328612"/>
        </p:xfrm>
        <a:graphic>
          <a:graphicData uri="http://schemas.openxmlformats.org/presentationml/2006/ole">
            <mc:AlternateContent xmlns:mc="http://schemas.openxmlformats.org/markup-compatibility/2006">
              <mc:Choice xmlns:v="urn:schemas-microsoft-com:vml" Requires="v">
                <p:oleObj name="Equation" r:id="rId2" imgW="482600" imgH="203200" progId="Equation.DSMT4">
                  <p:embed/>
                </p:oleObj>
              </mc:Choice>
              <mc:Fallback>
                <p:oleObj name="Equation" r:id="rId2" imgW="482600" imgH="203200" progId="Equation.DSMT4">
                  <p:embed/>
                  <p:pic>
                    <p:nvPicPr>
                      <p:cNvPr id="0" name=""/>
                      <p:cNvPicPr/>
                      <p:nvPr/>
                    </p:nvPicPr>
                    <p:blipFill>
                      <a:blip r:embed="rId3"/>
                      <a:stretch>
                        <a:fillRect/>
                      </a:stretch>
                    </p:blipFill>
                    <p:spPr>
                      <a:xfrm>
                        <a:off x="1363663" y="1798638"/>
                        <a:ext cx="779462" cy="328612"/>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3100234779"/>
              </p:ext>
            </p:extLst>
          </p:nvPr>
        </p:nvGraphicFramePr>
        <p:xfrm>
          <a:off x="4706937" y="2514600"/>
          <a:ext cx="1414463" cy="328613"/>
        </p:xfrm>
        <a:graphic>
          <a:graphicData uri="http://schemas.openxmlformats.org/presentationml/2006/ole">
            <mc:AlternateContent xmlns:mc="http://schemas.openxmlformats.org/markup-compatibility/2006">
              <mc:Choice xmlns:v="urn:schemas-microsoft-com:vml" Requires="v">
                <p:oleObj name="Equation" r:id="rId4" imgW="876300" imgH="203200" progId="Equation.DSMT4">
                  <p:embed/>
                </p:oleObj>
              </mc:Choice>
              <mc:Fallback>
                <p:oleObj name="Equation" r:id="rId4" imgW="876300" imgH="203200" progId="Equation.DSMT4">
                  <p:embed/>
                  <p:pic>
                    <p:nvPicPr>
                      <p:cNvPr id="0" name=""/>
                      <p:cNvPicPr/>
                      <p:nvPr/>
                    </p:nvPicPr>
                    <p:blipFill>
                      <a:blip r:embed="rId5"/>
                      <a:stretch>
                        <a:fillRect/>
                      </a:stretch>
                    </p:blipFill>
                    <p:spPr>
                      <a:xfrm>
                        <a:off x="4706937" y="2514600"/>
                        <a:ext cx="1414463" cy="328613"/>
                      </a:xfrm>
                      <a:prstGeom prst="rect">
                        <a:avLst/>
                      </a:prstGeom>
                    </p:spPr>
                  </p:pic>
                </p:oleObj>
              </mc:Fallback>
            </mc:AlternateContent>
          </a:graphicData>
        </a:graphic>
      </p:graphicFrame>
      <p:grpSp>
        <p:nvGrpSpPr>
          <p:cNvPr id="7" name="Group 6"/>
          <p:cNvGrpSpPr/>
          <p:nvPr/>
        </p:nvGrpSpPr>
        <p:grpSpPr>
          <a:xfrm>
            <a:off x="8445501" y="1666875"/>
            <a:ext cx="279400" cy="254000"/>
            <a:chOff x="7924800" y="812800"/>
            <a:chExt cx="279400" cy="254000"/>
          </a:xfrm>
        </p:grpSpPr>
        <p:sp>
          <p:nvSpPr>
            <p:cNvPr id="5" name="Freeform 4"/>
            <p:cNvSpPr/>
            <p:nvPr/>
          </p:nvSpPr>
          <p:spPr>
            <a:xfrm>
              <a:off x="7924800" y="812800"/>
              <a:ext cx="279400" cy="254000"/>
            </a:xfrm>
            <a:custGeom>
              <a:avLst/>
              <a:gdLst>
                <a:gd name="connsiteX0" fmla="*/ 0 w 279400"/>
                <a:gd name="connsiteY0" fmla="*/ 0 h 254000"/>
                <a:gd name="connsiteX1" fmla="*/ 279400 w 279400"/>
                <a:gd name="connsiteY1" fmla="*/ 190500 h 254000"/>
                <a:gd name="connsiteX2" fmla="*/ 12700 w 279400"/>
                <a:gd name="connsiteY2" fmla="*/ 254000 h 254000"/>
              </a:gdLst>
              <a:ahLst/>
              <a:cxnLst>
                <a:cxn ang="0">
                  <a:pos x="connsiteX0" y="connsiteY0"/>
                </a:cxn>
                <a:cxn ang="0">
                  <a:pos x="connsiteX1" y="connsiteY1"/>
                </a:cxn>
                <a:cxn ang="0">
                  <a:pos x="connsiteX2" y="connsiteY2"/>
                </a:cxn>
              </a:cxnLst>
              <a:rect l="l" t="t" r="r" b="b"/>
              <a:pathLst>
                <a:path w="279400" h="254000">
                  <a:moveTo>
                    <a:pt x="0" y="0"/>
                  </a:moveTo>
                  <a:lnTo>
                    <a:pt x="279400" y="190500"/>
                  </a:lnTo>
                  <a:lnTo>
                    <a:pt x="12700" y="254000"/>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Freeform 5"/>
            <p:cNvSpPr/>
            <p:nvPr/>
          </p:nvSpPr>
          <p:spPr>
            <a:xfrm>
              <a:off x="7962900" y="889000"/>
              <a:ext cx="63500" cy="152400"/>
            </a:xfrm>
            <a:custGeom>
              <a:avLst/>
              <a:gdLst>
                <a:gd name="connsiteX0" fmla="*/ 63500 w 63500"/>
                <a:gd name="connsiteY0" fmla="*/ 0 h 152400"/>
                <a:gd name="connsiteX1" fmla="*/ 0 w 63500"/>
                <a:gd name="connsiteY1" fmla="*/ 63500 h 152400"/>
                <a:gd name="connsiteX2" fmla="*/ 63500 w 63500"/>
                <a:gd name="connsiteY2" fmla="*/ 152400 h 152400"/>
              </a:gdLst>
              <a:ahLst/>
              <a:cxnLst>
                <a:cxn ang="0">
                  <a:pos x="connsiteX0" y="connsiteY0"/>
                </a:cxn>
                <a:cxn ang="0">
                  <a:pos x="connsiteX1" y="connsiteY1"/>
                </a:cxn>
                <a:cxn ang="0">
                  <a:pos x="connsiteX2" y="connsiteY2"/>
                </a:cxn>
              </a:cxnLst>
              <a:rect l="l" t="t" r="r" b="b"/>
              <a:pathLst>
                <a:path w="63500" h="152400">
                  <a:moveTo>
                    <a:pt x="63500" y="0"/>
                  </a:moveTo>
                  <a:cubicBezTo>
                    <a:pt x="31750" y="19050"/>
                    <a:pt x="0" y="38100"/>
                    <a:pt x="0" y="63500"/>
                  </a:cubicBezTo>
                  <a:cubicBezTo>
                    <a:pt x="0" y="88900"/>
                    <a:pt x="63500" y="152400"/>
                    <a:pt x="63500" y="15240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2" name="TextBox 31"/>
          <p:cNvSpPr txBox="1"/>
          <p:nvPr/>
        </p:nvSpPr>
        <p:spPr>
          <a:xfrm>
            <a:off x="7215186" y="1628487"/>
            <a:ext cx="1611313" cy="584776"/>
          </a:xfrm>
          <a:prstGeom prst="rect">
            <a:avLst/>
          </a:prstGeom>
          <a:noFill/>
        </p:spPr>
        <p:txBody>
          <a:bodyPr wrap="square" rtlCol="0">
            <a:spAutoFit/>
          </a:bodyPr>
          <a:lstStyle/>
          <a:p>
            <a:r>
              <a:rPr lang="en-US" sz="1600" dirty="0">
                <a:latin typeface="Times New Roman"/>
                <a:cs typeface="Times New Roman"/>
              </a:rPr>
              <a:t>you viewing from downrange</a:t>
            </a:r>
          </a:p>
        </p:txBody>
      </p:sp>
      <p:sp>
        <p:nvSpPr>
          <p:cNvPr id="35" name="TextBox 34"/>
          <p:cNvSpPr txBox="1"/>
          <p:nvPr/>
        </p:nvSpPr>
        <p:spPr>
          <a:xfrm>
            <a:off x="330203" y="3422238"/>
            <a:ext cx="6261097" cy="1323439"/>
          </a:xfrm>
          <a:prstGeom prst="rect">
            <a:avLst/>
          </a:prstGeom>
          <a:noFill/>
        </p:spPr>
        <p:txBody>
          <a:bodyPr wrap="square" rtlCol="0">
            <a:spAutoFit/>
          </a:bodyPr>
          <a:lstStyle/>
          <a:p>
            <a:r>
              <a:rPr lang="en-US" sz="2000" dirty="0">
                <a:latin typeface="Times New Roman"/>
                <a:cs typeface="Times New Roman"/>
              </a:rPr>
              <a:t>What you’d initially see would be a ball moving </a:t>
            </a:r>
            <a:r>
              <a:rPr lang="en-US" sz="2000" i="1" dirty="0">
                <a:latin typeface="Times New Roman"/>
                <a:cs typeface="Times New Roman"/>
              </a:rPr>
              <a:t>straight</a:t>
            </a:r>
            <a:r>
              <a:rPr lang="en-US" sz="2000" dirty="0">
                <a:latin typeface="Times New Roman"/>
                <a:cs typeface="Times New Roman"/>
              </a:rPr>
              <a:t> </a:t>
            </a:r>
            <a:r>
              <a:rPr lang="en-US" sz="2000" i="1" dirty="0">
                <a:latin typeface="Times New Roman"/>
                <a:cs typeface="Times New Roman"/>
              </a:rPr>
              <a:t>upward</a:t>
            </a:r>
            <a:r>
              <a:rPr lang="en-US" sz="2000" dirty="0">
                <a:latin typeface="Times New Roman"/>
                <a:cs typeface="Times New Roman"/>
              </a:rPr>
              <a:t> (remember, no depth perception) with velocity equal to the y-component of the muzzle velocity.  So answering:</a:t>
            </a:r>
          </a:p>
        </p:txBody>
      </p:sp>
      <p:grpSp>
        <p:nvGrpSpPr>
          <p:cNvPr id="2" name="Group 1"/>
          <p:cNvGrpSpPr/>
          <p:nvPr/>
        </p:nvGrpSpPr>
        <p:grpSpPr>
          <a:xfrm>
            <a:off x="6931012" y="4314825"/>
            <a:ext cx="1689101" cy="771525"/>
            <a:chOff x="6931012" y="4314825"/>
            <a:chExt cx="1689101" cy="771525"/>
          </a:xfrm>
        </p:grpSpPr>
        <p:grpSp>
          <p:nvGrpSpPr>
            <p:cNvPr id="15" name="Group 14"/>
            <p:cNvGrpSpPr/>
            <p:nvPr/>
          </p:nvGrpSpPr>
          <p:grpSpPr>
            <a:xfrm>
              <a:off x="7269789" y="4904741"/>
              <a:ext cx="200974" cy="175259"/>
              <a:chOff x="7215186" y="4879341"/>
              <a:chExt cx="200974" cy="175259"/>
            </a:xfrm>
          </p:grpSpPr>
          <p:sp>
            <p:nvSpPr>
              <p:cNvPr id="10" name="Rectangle 9"/>
              <p:cNvSpPr/>
              <p:nvPr/>
            </p:nvSpPr>
            <p:spPr>
              <a:xfrm>
                <a:off x="7215186" y="4902200"/>
                <a:ext cx="45719" cy="152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370441" y="4902200"/>
                <a:ext cx="45719" cy="152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rot="5400000">
                <a:off x="7292809" y="4923640"/>
                <a:ext cx="45727" cy="10953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7291066" y="4879341"/>
                <a:ext cx="45719" cy="762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2" name="Straight Connector 41"/>
            <p:cNvCxnSpPr/>
            <p:nvPr/>
          </p:nvCxnSpPr>
          <p:spPr>
            <a:xfrm>
              <a:off x="6931012" y="5086350"/>
              <a:ext cx="16891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967673523"/>
                </p:ext>
              </p:extLst>
            </p:nvPr>
          </p:nvGraphicFramePr>
          <p:xfrm>
            <a:off x="7335139" y="4813415"/>
            <a:ext cx="70856" cy="91326"/>
          </p:xfrm>
          <a:graphic>
            <a:graphicData uri="http://schemas.openxmlformats.org/presentationml/2006/ole">
              <mc:AlternateContent xmlns:mc="http://schemas.openxmlformats.org/markup-compatibility/2006">
                <mc:Choice xmlns:v="urn:schemas-microsoft-com:vml" Requires="v">
                  <p:oleObj name="Equation" r:id="rId6" imgW="88900" imgH="114300" progId="Equation.DSMT4">
                    <p:embed/>
                  </p:oleObj>
                </mc:Choice>
                <mc:Fallback>
                  <p:oleObj name="Equation" r:id="rId6" imgW="88900" imgH="114300" progId="Equation.DSMT4">
                    <p:embed/>
                    <p:pic>
                      <p:nvPicPr>
                        <p:cNvPr id="0" name=""/>
                        <p:cNvPicPr/>
                        <p:nvPr/>
                      </p:nvPicPr>
                      <p:blipFill>
                        <a:blip r:embed="rId7"/>
                        <a:stretch>
                          <a:fillRect/>
                        </a:stretch>
                      </p:blipFill>
                      <p:spPr>
                        <a:xfrm>
                          <a:off x="7335139" y="4813415"/>
                          <a:ext cx="70856" cy="91326"/>
                        </a:xfrm>
                        <a:prstGeom prst="rect">
                          <a:avLst/>
                        </a:prstGeom>
                      </p:spPr>
                    </p:pic>
                  </p:oleObj>
                </mc:Fallback>
              </mc:AlternateContent>
            </a:graphicData>
          </a:graphic>
        </p:graphicFrame>
        <p:cxnSp>
          <p:nvCxnSpPr>
            <p:cNvPr id="22" name="Straight Arrow Connector 21"/>
            <p:cNvCxnSpPr/>
            <p:nvPr/>
          </p:nvCxnSpPr>
          <p:spPr>
            <a:xfrm flipV="1">
              <a:off x="7367894" y="4314825"/>
              <a:ext cx="0" cy="49859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4071543503"/>
                </p:ext>
              </p:extLst>
            </p:nvPr>
          </p:nvGraphicFramePr>
          <p:xfrm>
            <a:off x="7053263" y="4360863"/>
            <a:ext cx="287337" cy="369887"/>
          </p:xfrm>
          <a:graphic>
            <a:graphicData uri="http://schemas.openxmlformats.org/presentationml/2006/ole">
              <mc:AlternateContent xmlns:mc="http://schemas.openxmlformats.org/markup-compatibility/2006">
                <mc:Choice xmlns:v="urn:schemas-microsoft-com:vml" Requires="v">
                  <p:oleObj name="Equation" r:id="rId8" imgW="177800" imgH="228600" progId="Equation.DSMT4">
                    <p:embed/>
                  </p:oleObj>
                </mc:Choice>
                <mc:Fallback>
                  <p:oleObj name="Equation" r:id="rId8" imgW="177800" imgH="228600" progId="Equation.DSMT4">
                    <p:embed/>
                    <p:pic>
                      <p:nvPicPr>
                        <p:cNvPr id="0" name=""/>
                        <p:cNvPicPr/>
                        <p:nvPr/>
                      </p:nvPicPr>
                      <p:blipFill>
                        <a:blip r:embed="rId9"/>
                        <a:stretch>
                          <a:fillRect/>
                        </a:stretch>
                      </p:blipFill>
                      <p:spPr>
                        <a:xfrm>
                          <a:off x="7053263" y="4360863"/>
                          <a:ext cx="287337" cy="369887"/>
                        </a:xfrm>
                        <a:prstGeom prst="rect">
                          <a:avLst/>
                        </a:prstGeom>
                      </p:spPr>
                    </p:pic>
                  </p:oleObj>
                </mc:Fallback>
              </mc:AlternateContent>
            </a:graphicData>
          </a:graphic>
        </p:graphicFrame>
      </p:grpSp>
      <p:graphicFrame>
        <p:nvGraphicFramePr>
          <p:cNvPr id="47" name="Object 46"/>
          <p:cNvGraphicFramePr>
            <a:graphicFrameLocks noChangeAspect="1"/>
          </p:cNvGraphicFramePr>
          <p:nvPr>
            <p:extLst>
              <p:ext uri="{D42A27DB-BD31-4B8C-83A1-F6EECF244321}">
                <p14:modId xmlns:p14="http://schemas.microsoft.com/office/powerpoint/2010/main" val="3656895469"/>
              </p:ext>
            </p:extLst>
          </p:nvPr>
        </p:nvGraphicFramePr>
        <p:xfrm>
          <a:off x="2489199" y="5585738"/>
          <a:ext cx="2217738" cy="841375"/>
        </p:xfrm>
        <a:graphic>
          <a:graphicData uri="http://schemas.openxmlformats.org/presentationml/2006/ole">
            <mc:AlternateContent xmlns:mc="http://schemas.openxmlformats.org/markup-compatibility/2006">
              <mc:Choice xmlns:v="urn:schemas-microsoft-com:vml" Requires="v">
                <p:oleObj name="Equation" r:id="rId10" imgW="1371600" imgH="520700" progId="Equation.DSMT4">
                  <p:embed/>
                </p:oleObj>
              </mc:Choice>
              <mc:Fallback>
                <p:oleObj name="Equation" r:id="rId10" imgW="1371600" imgH="520700" progId="Equation.DSMT4">
                  <p:embed/>
                  <p:pic>
                    <p:nvPicPr>
                      <p:cNvPr id="0" name=""/>
                      <p:cNvPicPr/>
                      <p:nvPr/>
                    </p:nvPicPr>
                    <p:blipFill>
                      <a:blip r:embed="rId11"/>
                      <a:stretch>
                        <a:fillRect/>
                      </a:stretch>
                    </p:blipFill>
                    <p:spPr>
                      <a:xfrm>
                        <a:off x="2489199" y="5585738"/>
                        <a:ext cx="2217738" cy="841375"/>
                      </a:xfrm>
                      <a:prstGeom prst="rect">
                        <a:avLst/>
                      </a:prstGeom>
                    </p:spPr>
                  </p:pic>
                </p:oleObj>
              </mc:Fallback>
            </mc:AlternateContent>
          </a:graphicData>
        </a:graphic>
      </p:graphicFrame>
      <p:grpSp>
        <p:nvGrpSpPr>
          <p:cNvPr id="4" name="Group 3"/>
          <p:cNvGrpSpPr/>
          <p:nvPr/>
        </p:nvGrpSpPr>
        <p:grpSpPr>
          <a:xfrm>
            <a:off x="2416482" y="1396885"/>
            <a:ext cx="1315730" cy="724015"/>
            <a:chOff x="2416482" y="1396885"/>
            <a:chExt cx="1315730" cy="724015"/>
          </a:xfrm>
        </p:grpSpPr>
        <p:cxnSp>
          <p:nvCxnSpPr>
            <p:cNvPr id="46" name="Straight Arrow Connector 45"/>
            <p:cNvCxnSpPr/>
            <p:nvPr/>
          </p:nvCxnSpPr>
          <p:spPr>
            <a:xfrm flipH="1" flipV="1">
              <a:off x="2416482" y="1396885"/>
              <a:ext cx="10806" cy="724015"/>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extLst>
                <p:ext uri="{D42A27DB-BD31-4B8C-83A1-F6EECF244321}">
                  <p14:modId xmlns:p14="http://schemas.microsoft.com/office/powerpoint/2010/main" val="3669868366"/>
                </p:ext>
              </p:extLst>
            </p:nvPr>
          </p:nvGraphicFramePr>
          <p:xfrm>
            <a:off x="2520950" y="1613694"/>
            <a:ext cx="1211262" cy="369888"/>
          </p:xfrm>
          <a:graphic>
            <a:graphicData uri="http://schemas.openxmlformats.org/presentationml/2006/ole">
              <mc:AlternateContent xmlns:mc="http://schemas.openxmlformats.org/markup-compatibility/2006">
                <mc:Choice xmlns:v="urn:schemas-microsoft-com:vml" Requires="v">
                  <p:oleObj name="Equation" r:id="rId12" imgW="749300" imgH="228600" progId="Equation.DSMT4">
                    <p:embed/>
                  </p:oleObj>
                </mc:Choice>
                <mc:Fallback>
                  <p:oleObj name="Equation" r:id="rId12" imgW="749300" imgH="228600" progId="Equation.DSMT4">
                    <p:embed/>
                    <p:pic>
                      <p:nvPicPr>
                        <p:cNvPr id="0" name=""/>
                        <p:cNvPicPr/>
                        <p:nvPr/>
                      </p:nvPicPr>
                      <p:blipFill>
                        <a:blip r:embed="rId13"/>
                        <a:stretch>
                          <a:fillRect/>
                        </a:stretch>
                      </p:blipFill>
                      <p:spPr>
                        <a:xfrm>
                          <a:off x="2520950" y="1613694"/>
                          <a:ext cx="1211262" cy="369888"/>
                        </a:xfrm>
                        <a:prstGeom prst="rect">
                          <a:avLst/>
                        </a:prstGeom>
                      </p:spPr>
                    </p:pic>
                  </p:oleObj>
                </mc:Fallback>
              </mc:AlternateContent>
            </a:graphicData>
          </a:graphic>
        </p:graphicFrame>
      </p:grpSp>
      <p:graphicFrame>
        <p:nvGraphicFramePr>
          <p:cNvPr id="49" name="Object 48"/>
          <p:cNvGraphicFramePr>
            <a:graphicFrameLocks noChangeAspect="1"/>
          </p:cNvGraphicFramePr>
          <p:nvPr>
            <p:extLst>
              <p:ext uri="{D42A27DB-BD31-4B8C-83A1-F6EECF244321}">
                <p14:modId xmlns:p14="http://schemas.microsoft.com/office/powerpoint/2010/main" val="4055994822"/>
              </p:ext>
            </p:extLst>
          </p:nvPr>
        </p:nvGraphicFramePr>
        <p:xfrm>
          <a:off x="742950" y="1261774"/>
          <a:ext cx="1312863" cy="328613"/>
        </p:xfrm>
        <a:graphic>
          <a:graphicData uri="http://schemas.openxmlformats.org/presentationml/2006/ole">
            <mc:AlternateContent xmlns:mc="http://schemas.openxmlformats.org/markup-compatibility/2006">
              <mc:Choice xmlns:v="urn:schemas-microsoft-com:vml" Requires="v">
                <p:oleObj name="Equation" r:id="rId14" imgW="812800" imgH="203200" progId="Equation.DSMT4">
                  <p:embed/>
                </p:oleObj>
              </mc:Choice>
              <mc:Fallback>
                <p:oleObj name="Equation" r:id="rId14" imgW="812800" imgH="203200" progId="Equation.DSMT4">
                  <p:embed/>
                  <p:pic>
                    <p:nvPicPr>
                      <p:cNvPr id="0" name=""/>
                      <p:cNvPicPr/>
                      <p:nvPr/>
                    </p:nvPicPr>
                    <p:blipFill>
                      <a:blip r:embed="rId15"/>
                      <a:stretch>
                        <a:fillRect/>
                      </a:stretch>
                    </p:blipFill>
                    <p:spPr>
                      <a:xfrm>
                        <a:off x="742950" y="1261774"/>
                        <a:ext cx="1312863" cy="328613"/>
                      </a:xfrm>
                      <a:prstGeom prst="rect">
                        <a:avLst/>
                      </a:prstGeom>
                    </p:spPr>
                  </p:pic>
                </p:oleObj>
              </mc:Fallback>
            </mc:AlternateContent>
          </a:graphicData>
        </a:graphic>
      </p:graphicFrame>
    </p:spTree>
    <p:extLst>
      <p:ext uri="{BB962C8B-B14F-4D97-AF65-F5344CB8AC3E}">
        <p14:creationId xmlns:p14="http://schemas.microsoft.com/office/powerpoint/2010/main" val="254327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17.)</a:t>
            </a:r>
          </a:p>
        </p:txBody>
      </p:sp>
      <p:cxnSp>
        <p:nvCxnSpPr>
          <p:cNvPr id="3" name="Straight Connector 2"/>
          <p:cNvCxnSpPr/>
          <p:nvPr/>
        </p:nvCxnSpPr>
        <p:spPr>
          <a:xfrm>
            <a:off x="425450" y="2533650"/>
            <a:ext cx="58928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29449" y="3041650"/>
            <a:ext cx="16891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Freeform 19"/>
          <p:cNvSpPr/>
          <p:nvPr/>
        </p:nvSpPr>
        <p:spPr>
          <a:xfrm>
            <a:off x="6191250" y="2531769"/>
            <a:ext cx="844550" cy="509881"/>
          </a:xfrm>
          <a:custGeom>
            <a:avLst/>
            <a:gdLst>
              <a:gd name="connsiteX0" fmla="*/ 0 w 844550"/>
              <a:gd name="connsiteY0" fmla="*/ 1881 h 509881"/>
              <a:gd name="connsiteX1" fmla="*/ 76200 w 844550"/>
              <a:gd name="connsiteY1" fmla="*/ 1881 h 509881"/>
              <a:gd name="connsiteX2" fmla="*/ 133350 w 844550"/>
              <a:gd name="connsiteY2" fmla="*/ 1881 h 509881"/>
              <a:gd name="connsiteX3" fmla="*/ 228600 w 844550"/>
              <a:gd name="connsiteY3" fmla="*/ 27281 h 509881"/>
              <a:gd name="connsiteX4" fmla="*/ 336550 w 844550"/>
              <a:gd name="connsiteY4" fmla="*/ 109831 h 509881"/>
              <a:gd name="connsiteX5" fmla="*/ 444500 w 844550"/>
              <a:gd name="connsiteY5" fmla="*/ 262231 h 509881"/>
              <a:gd name="connsiteX6" fmla="*/ 514350 w 844550"/>
              <a:gd name="connsiteY6" fmla="*/ 338431 h 509881"/>
              <a:gd name="connsiteX7" fmla="*/ 590550 w 844550"/>
              <a:gd name="connsiteY7" fmla="*/ 401931 h 509881"/>
              <a:gd name="connsiteX8" fmla="*/ 692150 w 844550"/>
              <a:gd name="connsiteY8" fmla="*/ 465431 h 509881"/>
              <a:gd name="connsiteX9" fmla="*/ 844550 w 844550"/>
              <a:gd name="connsiteY9" fmla="*/ 509881 h 509881"/>
              <a:gd name="connsiteX10" fmla="*/ 844550 w 844550"/>
              <a:gd name="connsiteY10" fmla="*/ 509881 h 509881"/>
              <a:gd name="connsiteX11" fmla="*/ 844550 w 844550"/>
              <a:gd name="connsiteY11" fmla="*/ 509881 h 50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4550" h="509881">
                <a:moveTo>
                  <a:pt x="0" y="1881"/>
                </a:moveTo>
                <a:lnTo>
                  <a:pt x="76200" y="1881"/>
                </a:lnTo>
                <a:cubicBezTo>
                  <a:pt x="98425" y="1881"/>
                  <a:pt x="107950" y="-2352"/>
                  <a:pt x="133350" y="1881"/>
                </a:cubicBezTo>
                <a:cubicBezTo>
                  <a:pt x="158750" y="6114"/>
                  <a:pt x="194733" y="9289"/>
                  <a:pt x="228600" y="27281"/>
                </a:cubicBezTo>
                <a:cubicBezTo>
                  <a:pt x="262467" y="45273"/>
                  <a:pt x="300567" y="70673"/>
                  <a:pt x="336550" y="109831"/>
                </a:cubicBezTo>
                <a:cubicBezTo>
                  <a:pt x="372533" y="148989"/>
                  <a:pt x="414867" y="224131"/>
                  <a:pt x="444500" y="262231"/>
                </a:cubicBezTo>
                <a:cubicBezTo>
                  <a:pt x="474133" y="300331"/>
                  <a:pt x="490008" y="315148"/>
                  <a:pt x="514350" y="338431"/>
                </a:cubicBezTo>
                <a:cubicBezTo>
                  <a:pt x="538692" y="361714"/>
                  <a:pt x="560917" y="380764"/>
                  <a:pt x="590550" y="401931"/>
                </a:cubicBezTo>
                <a:cubicBezTo>
                  <a:pt x="620183" y="423098"/>
                  <a:pt x="649817" y="447439"/>
                  <a:pt x="692150" y="465431"/>
                </a:cubicBezTo>
                <a:cubicBezTo>
                  <a:pt x="734483" y="483423"/>
                  <a:pt x="844550" y="509881"/>
                  <a:pt x="844550" y="509881"/>
                </a:cubicBezTo>
                <a:lnTo>
                  <a:pt x="844550" y="509881"/>
                </a:lnTo>
                <a:lnTo>
                  <a:pt x="844550" y="509881"/>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p:nvPr/>
        </p:nvCxnSpPr>
        <p:spPr>
          <a:xfrm>
            <a:off x="5930900" y="3048000"/>
            <a:ext cx="8699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121400" y="2533650"/>
            <a:ext cx="0" cy="5143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635000" y="2355850"/>
            <a:ext cx="171450" cy="171450"/>
          </a:xfrm>
          <a:prstGeom prst="ellipse">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p:cNvCxnSpPr/>
          <p:nvPr/>
        </p:nvCxnSpPr>
        <p:spPr>
          <a:xfrm flipV="1">
            <a:off x="565150" y="2241550"/>
            <a:ext cx="342900" cy="190500"/>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908050" y="2197100"/>
            <a:ext cx="45719" cy="4571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p:cNvSpPr/>
          <p:nvPr/>
        </p:nvSpPr>
        <p:spPr>
          <a:xfrm>
            <a:off x="546100" y="2447925"/>
            <a:ext cx="85725" cy="73025"/>
          </a:xfrm>
          <a:custGeom>
            <a:avLst/>
            <a:gdLst>
              <a:gd name="connsiteX0" fmla="*/ 85725 w 85725"/>
              <a:gd name="connsiteY0" fmla="*/ 0 h 73025"/>
              <a:gd name="connsiteX1" fmla="*/ 63500 w 85725"/>
              <a:gd name="connsiteY1" fmla="*/ 47625 h 73025"/>
              <a:gd name="connsiteX2" fmla="*/ 0 w 85725"/>
              <a:gd name="connsiteY2" fmla="*/ 73025 h 73025"/>
            </a:gdLst>
            <a:ahLst/>
            <a:cxnLst>
              <a:cxn ang="0">
                <a:pos x="connsiteX0" y="connsiteY0"/>
              </a:cxn>
              <a:cxn ang="0">
                <a:pos x="connsiteX1" y="connsiteY1"/>
              </a:cxn>
              <a:cxn ang="0">
                <a:pos x="connsiteX2" y="connsiteY2"/>
              </a:cxn>
            </a:cxnLst>
            <a:rect l="l" t="t" r="r" b="b"/>
            <a:pathLst>
              <a:path w="85725" h="73025">
                <a:moveTo>
                  <a:pt x="85725" y="0"/>
                </a:moveTo>
                <a:cubicBezTo>
                  <a:pt x="81756" y="17727"/>
                  <a:pt x="77787" y="35454"/>
                  <a:pt x="63500" y="47625"/>
                </a:cubicBezTo>
                <a:cubicBezTo>
                  <a:pt x="49213" y="59796"/>
                  <a:pt x="0" y="73025"/>
                  <a:pt x="0" y="73025"/>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1" name="Straight Arrow Connector 30"/>
          <p:cNvCxnSpPr/>
          <p:nvPr/>
        </p:nvCxnSpPr>
        <p:spPr>
          <a:xfrm flipV="1">
            <a:off x="990600" y="1447800"/>
            <a:ext cx="1436688" cy="74930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930275" y="1768475"/>
            <a:ext cx="0" cy="847725"/>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1012826" y="2222500"/>
            <a:ext cx="1558924"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Freeform 35"/>
          <p:cNvSpPr/>
          <p:nvPr/>
        </p:nvSpPr>
        <p:spPr>
          <a:xfrm>
            <a:off x="1146175" y="2111375"/>
            <a:ext cx="41284" cy="111125"/>
          </a:xfrm>
          <a:custGeom>
            <a:avLst/>
            <a:gdLst>
              <a:gd name="connsiteX0" fmla="*/ 0 w 41284"/>
              <a:gd name="connsiteY0" fmla="*/ 0 h 111125"/>
              <a:gd name="connsiteX1" fmla="*/ 34925 w 41284"/>
              <a:gd name="connsiteY1" fmla="*/ 57150 h 111125"/>
              <a:gd name="connsiteX2" fmla="*/ 41275 w 41284"/>
              <a:gd name="connsiteY2" fmla="*/ 111125 h 111125"/>
            </a:gdLst>
            <a:ahLst/>
            <a:cxnLst>
              <a:cxn ang="0">
                <a:pos x="connsiteX0" y="connsiteY0"/>
              </a:cxn>
              <a:cxn ang="0">
                <a:pos x="connsiteX1" y="connsiteY1"/>
              </a:cxn>
              <a:cxn ang="0">
                <a:pos x="connsiteX2" y="connsiteY2"/>
              </a:cxn>
            </a:cxnLst>
            <a:rect l="l" t="t" r="r" b="b"/>
            <a:pathLst>
              <a:path w="41284" h="111125">
                <a:moveTo>
                  <a:pt x="0" y="0"/>
                </a:moveTo>
                <a:cubicBezTo>
                  <a:pt x="14023" y="19314"/>
                  <a:pt x="28046" y="38629"/>
                  <a:pt x="34925" y="57150"/>
                </a:cubicBezTo>
                <a:cubicBezTo>
                  <a:pt x="41804" y="75671"/>
                  <a:pt x="41275" y="111125"/>
                  <a:pt x="41275" y="11112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0" name="Object 39"/>
          <p:cNvGraphicFramePr>
            <a:graphicFrameLocks noChangeAspect="1"/>
          </p:cNvGraphicFramePr>
          <p:nvPr>
            <p:extLst>
              <p:ext uri="{D42A27DB-BD31-4B8C-83A1-F6EECF244321}">
                <p14:modId xmlns:p14="http://schemas.microsoft.com/office/powerpoint/2010/main" val="809950031"/>
              </p:ext>
            </p:extLst>
          </p:nvPr>
        </p:nvGraphicFramePr>
        <p:xfrm>
          <a:off x="1363663" y="1900238"/>
          <a:ext cx="779462" cy="328612"/>
        </p:xfrm>
        <a:graphic>
          <a:graphicData uri="http://schemas.openxmlformats.org/presentationml/2006/ole">
            <mc:AlternateContent xmlns:mc="http://schemas.openxmlformats.org/markup-compatibility/2006">
              <mc:Choice xmlns:v="urn:schemas-microsoft-com:vml" Requires="v">
                <p:oleObj name="Equation" r:id="rId2" imgW="482600" imgH="203200" progId="Equation.DSMT4">
                  <p:embed/>
                </p:oleObj>
              </mc:Choice>
              <mc:Fallback>
                <p:oleObj name="Equation" r:id="rId2" imgW="482600" imgH="203200" progId="Equation.DSMT4">
                  <p:embed/>
                  <p:pic>
                    <p:nvPicPr>
                      <p:cNvPr id="0" name=""/>
                      <p:cNvPicPr/>
                      <p:nvPr/>
                    </p:nvPicPr>
                    <p:blipFill>
                      <a:blip r:embed="rId3"/>
                      <a:stretch>
                        <a:fillRect/>
                      </a:stretch>
                    </p:blipFill>
                    <p:spPr>
                      <a:xfrm>
                        <a:off x="1363663" y="1900238"/>
                        <a:ext cx="779462" cy="328612"/>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3841270732"/>
              </p:ext>
            </p:extLst>
          </p:nvPr>
        </p:nvGraphicFramePr>
        <p:xfrm>
          <a:off x="4706937" y="2616200"/>
          <a:ext cx="1414463" cy="328613"/>
        </p:xfrm>
        <a:graphic>
          <a:graphicData uri="http://schemas.openxmlformats.org/presentationml/2006/ole">
            <mc:AlternateContent xmlns:mc="http://schemas.openxmlformats.org/markup-compatibility/2006">
              <mc:Choice xmlns:v="urn:schemas-microsoft-com:vml" Requires="v">
                <p:oleObj name="Equation" r:id="rId4" imgW="876300" imgH="203200" progId="Equation.DSMT4">
                  <p:embed/>
                </p:oleObj>
              </mc:Choice>
              <mc:Fallback>
                <p:oleObj name="Equation" r:id="rId4" imgW="876300" imgH="203200" progId="Equation.DSMT4">
                  <p:embed/>
                  <p:pic>
                    <p:nvPicPr>
                      <p:cNvPr id="0" name=""/>
                      <p:cNvPicPr/>
                      <p:nvPr/>
                    </p:nvPicPr>
                    <p:blipFill>
                      <a:blip r:embed="rId5"/>
                      <a:stretch>
                        <a:fillRect/>
                      </a:stretch>
                    </p:blipFill>
                    <p:spPr>
                      <a:xfrm>
                        <a:off x="4706937" y="2616200"/>
                        <a:ext cx="1414463" cy="328613"/>
                      </a:xfrm>
                      <a:prstGeom prst="rect">
                        <a:avLst/>
                      </a:prstGeom>
                    </p:spPr>
                  </p:pic>
                </p:oleObj>
              </mc:Fallback>
            </mc:AlternateContent>
          </a:graphicData>
        </a:graphic>
      </p:graphicFrame>
      <p:grpSp>
        <p:nvGrpSpPr>
          <p:cNvPr id="7" name="Group 6"/>
          <p:cNvGrpSpPr/>
          <p:nvPr/>
        </p:nvGrpSpPr>
        <p:grpSpPr>
          <a:xfrm>
            <a:off x="8445501" y="1768475"/>
            <a:ext cx="279400" cy="254000"/>
            <a:chOff x="7924800" y="812800"/>
            <a:chExt cx="279400" cy="254000"/>
          </a:xfrm>
        </p:grpSpPr>
        <p:sp>
          <p:nvSpPr>
            <p:cNvPr id="5" name="Freeform 4"/>
            <p:cNvSpPr/>
            <p:nvPr/>
          </p:nvSpPr>
          <p:spPr>
            <a:xfrm>
              <a:off x="7924800" y="812800"/>
              <a:ext cx="279400" cy="254000"/>
            </a:xfrm>
            <a:custGeom>
              <a:avLst/>
              <a:gdLst>
                <a:gd name="connsiteX0" fmla="*/ 0 w 279400"/>
                <a:gd name="connsiteY0" fmla="*/ 0 h 254000"/>
                <a:gd name="connsiteX1" fmla="*/ 279400 w 279400"/>
                <a:gd name="connsiteY1" fmla="*/ 190500 h 254000"/>
                <a:gd name="connsiteX2" fmla="*/ 12700 w 279400"/>
                <a:gd name="connsiteY2" fmla="*/ 254000 h 254000"/>
              </a:gdLst>
              <a:ahLst/>
              <a:cxnLst>
                <a:cxn ang="0">
                  <a:pos x="connsiteX0" y="connsiteY0"/>
                </a:cxn>
                <a:cxn ang="0">
                  <a:pos x="connsiteX1" y="connsiteY1"/>
                </a:cxn>
                <a:cxn ang="0">
                  <a:pos x="connsiteX2" y="connsiteY2"/>
                </a:cxn>
              </a:cxnLst>
              <a:rect l="l" t="t" r="r" b="b"/>
              <a:pathLst>
                <a:path w="279400" h="254000">
                  <a:moveTo>
                    <a:pt x="0" y="0"/>
                  </a:moveTo>
                  <a:lnTo>
                    <a:pt x="279400" y="190500"/>
                  </a:lnTo>
                  <a:lnTo>
                    <a:pt x="12700" y="254000"/>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Freeform 5"/>
            <p:cNvSpPr/>
            <p:nvPr/>
          </p:nvSpPr>
          <p:spPr>
            <a:xfrm>
              <a:off x="7962900" y="889000"/>
              <a:ext cx="63500" cy="152400"/>
            </a:xfrm>
            <a:custGeom>
              <a:avLst/>
              <a:gdLst>
                <a:gd name="connsiteX0" fmla="*/ 63500 w 63500"/>
                <a:gd name="connsiteY0" fmla="*/ 0 h 152400"/>
                <a:gd name="connsiteX1" fmla="*/ 0 w 63500"/>
                <a:gd name="connsiteY1" fmla="*/ 63500 h 152400"/>
                <a:gd name="connsiteX2" fmla="*/ 63500 w 63500"/>
                <a:gd name="connsiteY2" fmla="*/ 152400 h 152400"/>
              </a:gdLst>
              <a:ahLst/>
              <a:cxnLst>
                <a:cxn ang="0">
                  <a:pos x="connsiteX0" y="connsiteY0"/>
                </a:cxn>
                <a:cxn ang="0">
                  <a:pos x="connsiteX1" y="connsiteY1"/>
                </a:cxn>
                <a:cxn ang="0">
                  <a:pos x="connsiteX2" y="connsiteY2"/>
                </a:cxn>
              </a:cxnLst>
              <a:rect l="l" t="t" r="r" b="b"/>
              <a:pathLst>
                <a:path w="63500" h="152400">
                  <a:moveTo>
                    <a:pt x="63500" y="0"/>
                  </a:moveTo>
                  <a:cubicBezTo>
                    <a:pt x="31750" y="19050"/>
                    <a:pt x="0" y="38100"/>
                    <a:pt x="0" y="63500"/>
                  </a:cubicBezTo>
                  <a:cubicBezTo>
                    <a:pt x="0" y="88900"/>
                    <a:pt x="63500" y="152400"/>
                    <a:pt x="63500" y="15240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2" name="TextBox 31"/>
          <p:cNvSpPr txBox="1"/>
          <p:nvPr/>
        </p:nvSpPr>
        <p:spPr>
          <a:xfrm>
            <a:off x="7215186" y="1730087"/>
            <a:ext cx="1611313" cy="584776"/>
          </a:xfrm>
          <a:prstGeom prst="rect">
            <a:avLst/>
          </a:prstGeom>
          <a:noFill/>
        </p:spPr>
        <p:txBody>
          <a:bodyPr wrap="square" rtlCol="0">
            <a:spAutoFit/>
          </a:bodyPr>
          <a:lstStyle/>
          <a:p>
            <a:r>
              <a:rPr lang="en-US" sz="1600" dirty="0">
                <a:latin typeface="Times New Roman"/>
                <a:cs typeface="Times New Roman"/>
              </a:rPr>
              <a:t>you viewing from downrange</a:t>
            </a:r>
          </a:p>
        </p:txBody>
      </p:sp>
      <p:sp>
        <p:nvSpPr>
          <p:cNvPr id="35" name="TextBox 34"/>
          <p:cNvSpPr txBox="1"/>
          <p:nvPr/>
        </p:nvSpPr>
        <p:spPr>
          <a:xfrm>
            <a:off x="279403" y="259938"/>
            <a:ext cx="8388347" cy="707886"/>
          </a:xfrm>
          <a:prstGeom prst="rect">
            <a:avLst/>
          </a:prstGeom>
          <a:noFill/>
        </p:spPr>
        <p:txBody>
          <a:bodyPr wrap="square" rtlCol="0">
            <a:spAutoFit/>
          </a:bodyPr>
          <a:lstStyle/>
          <a:p>
            <a:r>
              <a:rPr lang="en-US" sz="2000" dirty="0">
                <a:latin typeface="Times New Roman"/>
                <a:cs typeface="Times New Roman"/>
              </a:rPr>
              <a:t>. . . AND you’d see the ball rise to the same height a ball moving straight up with velocity equal to     would rise.  So to answer:</a:t>
            </a:r>
          </a:p>
        </p:txBody>
      </p:sp>
      <p:grpSp>
        <p:nvGrpSpPr>
          <p:cNvPr id="15" name="Group 14"/>
          <p:cNvGrpSpPr/>
          <p:nvPr/>
        </p:nvGrpSpPr>
        <p:grpSpPr>
          <a:xfrm>
            <a:off x="7269789" y="5336541"/>
            <a:ext cx="200974" cy="175259"/>
            <a:chOff x="7215186" y="4879341"/>
            <a:chExt cx="200974" cy="175259"/>
          </a:xfrm>
        </p:grpSpPr>
        <p:sp>
          <p:nvSpPr>
            <p:cNvPr id="10" name="Rectangle 9"/>
            <p:cNvSpPr/>
            <p:nvPr/>
          </p:nvSpPr>
          <p:spPr>
            <a:xfrm>
              <a:off x="7215186" y="4902200"/>
              <a:ext cx="45719" cy="152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370441" y="4902200"/>
              <a:ext cx="45719" cy="152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rot="5400000">
              <a:off x="7292809" y="4923640"/>
              <a:ext cx="45727" cy="10953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7291066" y="4879341"/>
              <a:ext cx="45719" cy="762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2" name="Straight Connector 41"/>
          <p:cNvCxnSpPr/>
          <p:nvPr/>
        </p:nvCxnSpPr>
        <p:spPr>
          <a:xfrm>
            <a:off x="6931012" y="5518150"/>
            <a:ext cx="16891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2892314873"/>
              </p:ext>
            </p:extLst>
          </p:nvPr>
        </p:nvGraphicFramePr>
        <p:xfrm>
          <a:off x="7335139" y="5245215"/>
          <a:ext cx="70856" cy="91326"/>
        </p:xfrm>
        <a:graphic>
          <a:graphicData uri="http://schemas.openxmlformats.org/presentationml/2006/ole">
            <mc:AlternateContent xmlns:mc="http://schemas.openxmlformats.org/markup-compatibility/2006">
              <mc:Choice xmlns:v="urn:schemas-microsoft-com:vml" Requires="v">
                <p:oleObj name="Equation" r:id="rId6" imgW="88900" imgH="114300" progId="Equation.DSMT4">
                  <p:embed/>
                </p:oleObj>
              </mc:Choice>
              <mc:Fallback>
                <p:oleObj name="Equation" r:id="rId6" imgW="88900" imgH="114300" progId="Equation.DSMT4">
                  <p:embed/>
                  <p:pic>
                    <p:nvPicPr>
                      <p:cNvPr id="0" name=""/>
                      <p:cNvPicPr/>
                      <p:nvPr/>
                    </p:nvPicPr>
                    <p:blipFill>
                      <a:blip r:embed="rId7"/>
                      <a:stretch>
                        <a:fillRect/>
                      </a:stretch>
                    </p:blipFill>
                    <p:spPr>
                      <a:xfrm>
                        <a:off x="7335139" y="5245215"/>
                        <a:ext cx="70856" cy="91326"/>
                      </a:xfrm>
                      <a:prstGeom prst="rect">
                        <a:avLst/>
                      </a:prstGeom>
                    </p:spPr>
                  </p:pic>
                </p:oleObj>
              </mc:Fallback>
            </mc:AlternateContent>
          </a:graphicData>
        </a:graphic>
      </p:graphicFrame>
      <p:cxnSp>
        <p:nvCxnSpPr>
          <p:cNvPr id="22" name="Straight Arrow Connector 21"/>
          <p:cNvCxnSpPr/>
          <p:nvPr/>
        </p:nvCxnSpPr>
        <p:spPr>
          <a:xfrm flipV="1">
            <a:off x="7367894" y="4746625"/>
            <a:ext cx="0" cy="49859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719165781"/>
              </p:ext>
            </p:extLst>
          </p:nvPr>
        </p:nvGraphicFramePr>
        <p:xfrm>
          <a:off x="7427913" y="4792663"/>
          <a:ext cx="1211262" cy="369887"/>
        </p:xfrm>
        <a:graphic>
          <a:graphicData uri="http://schemas.openxmlformats.org/presentationml/2006/ole">
            <mc:AlternateContent xmlns:mc="http://schemas.openxmlformats.org/markup-compatibility/2006">
              <mc:Choice xmlns:v="urn:schemas-microsoft-com:vml" Requires="v">
                <p:oleObj name="Equation" r:id="rId8" imgW="749300" imgH="228600" progId="Equation.DSMT4">
                  <p:embed/>
                </p:oleObj>
              </mc:Choice>
              <mc:Fallback>
                <p:oleObj name="Equation" r:id="rId8" imgW="749300" imgH="228600" progId="Equation.DSMT4">
                  <p:embed/>
                  <p:pic>
                    <p:nvPicPr>
                      <p:cNvPr id="0" name=""/>
                      <p:cNvPicPr/>
                      <p:nvPr/>
                    </p:nvPicPr>
                    <p:blipFill>
                      <a:blip r:embed="rId9"/>
                      <a:stretch>
                        <a:fillRect/>
                      </a:stretch>
                    </p:blipFill>
                    <p:spPr>
                      <a:xfrm>
                        <a:off x="7427913" y="4792663"/>
                        <a:ext cx="1211262" cy="369887"/>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365188611"/>
              </p:ext>
            </p:extLst>
          </p:nvPr>
        </p:nvGraphicFramePr>
        <p:xfrm>
          <a:off x="7335138" y="3762712"/>
          <a:ext cx="70856" cy="91326"/>
        </p:xfrm>
        <a:graphic>
          <a:graphicData uri="http://schemas.openxmlformats.org/presentationml/2006/ole">
            <mc:AlternateContent xmlns:mc="http://schemas.openxmlformats.org/markup-compatibility/2006">
              <mc:Choice xmlns:v="urn:schemas-microsoft-com:vml" Requires="v">
                <p:oleObj name="Equation" r:id="rId10" imgW="88900" imgH="114300" progId="Equation.DSMT4">
                  <p:embed/>
                </p:oleObj>
              </mc:Choice>
              <mc:Fallback>
                <p:oleObj name="Equation" r:id="rId10" imgW="88900" imgH="114300" progId="Equation.DSMT4">
                  <p:embed/>
                  <p:pic>
                    <p:nvPicPr>
                      <p:cNvPr id="0" name=""/>
                      <p:cNvPicPr/>
                      <p:nvPr/>
                    </p:nvPicPr>
                    <p:blipFill>
                      <a:blip r:embed="rId7"/>
                      <a:stretch>
                        <a:fillRect/>
                      </a:stretch>
                    </p:blipFill>
                    <p:spPr>
                      <a:xfrm>
                        <a:off x="7335138" y="3762712"/>
                        <a:ext cx="70856" cy="91326"/>
                      </a:xfrm>
                      <a:prstGeom prst="rect">
                        <a:avLst/>
                      </a:prstGeom>
                    </p:spPr>
                  </p:pic>
                </p:oleObj>
              </mc:Fallback>
            </mc:AlternateContent>
          </a:graphicData>
        </a:graphic>
      </p:graphicFrame>
      <p:graphicFrame>
        <p:nvGraphicFramePr>
          <p:cNvPr id="47" name="Object 46"/>
          <p:cNvGraphicFramePr>
            <a:graphicFrameLocks noChangeAspect="1"/>
          </p:cNvGraphicFramePr>
          <p:nvPr>
            <p:extLst>
              <p:ext uri="{D42A27DB-BD31-4B8C-83A1-F6EECF244321}">
                <p14:modId xmlns:p14="http://schemas.microsoft.com/office/powerpoint/2010/main" val="813761395"/>
              </p:ext>
            </p:extLst>
          </p:nvPr>
        </p:nvGraphicFramePr>
        <p:xfrm>
          <a:off x="7470763" y="3625850"/>
          <a:ext cx="1087437" cy="657225"/>
        </p:xfrm>
        <a:graphic>
          <a:graphicData uri="http://schemas.openxmlformats.org/presentationml/2006/ole">
            <mc:AlternateContent xmlns:mc="http://schemas.openxmlformats.org/markup-compatibility/2006">
              <mc:Choice xmlns:v="urn:schemas-microsoft-com:vml" Requires="v">
                <p:oleObj name="Equation" r:id="rId11" imgW="673100" imgH="406400" progId="Equation.DSMT4">
                  <p:embed/>
                </p:oleObj>
              </mc:Choice>
              <mc:Fallback>
                <p:oleObj name="Equation" r:id="rId11" imgW="673100" imgH="406400" progId="Equation.DSMT4">
                  <p:embed/>
                  <p:pic>
                    <p:nvPicPr>
                      <p:cNvPr id="0" name=""/>
                      <p:cNvPicPr/>
                      <p:nvPr/>
                    </p:nvPicPr>
                    <p:blipFill>
                      <a:blip r:embed="rId12"/>
                      <a:stretch>
                        <a:fillRect/>
                      </a:stretch>
                    </p:blipFill>
                    <p:spPr>
                      <a:xfrm>
                        <a:off x="7470763" y="3625850"/>
                        <a:ext cx="1087437" cy="657225"/>
                      </a:xfrm>
                      <a:prstGeom prst="rect">
                        <a:avLst/>
                      </a:prstGeom>
                    </p:spPr>
                  </p:pic>
                </p:oleObj>
              </mc:Fallback>
            </mc:AlternateContent>
          </a:graphicData>
        </a:graphic>
      </p:graphicFrame>
      <p:sp>
        <p:nvSpPr>
          <p:cNvPr id="48" name="TextBox 47"/>
          <p:cNvSpPr txBox="1"/>
          <p:nvPr/>
        </p:nvSpPr>
        <p:spPr>
          <a:xfrm>
            <a:off x="806450" y="4393039"/>
            <a:ext cx="3937000" cy="400110"/>
          </a:xfrm>
          <a:prstGeom prst="rect">
            <a:avLst/>
          </a:prstGeom>
          <a:noFill/>
        </p:spPr>
        <p:txBody>
          <a:bodyPr wrap="square" rtlCol="0">
            <a:spAutoFit/>
          </a:bodyPr>
          <a:lstStyle/>
          <a:p>
            <a:r>
              <a:rPr lang="en-US" sz="2000" dirty="0">
                <a:latin typeface="Times New Roman"/>
                <a:cs typeface="Times New Roman"/>
              </a:rPr>
              <a:t>b.) How high would it appear to go?</a:t>
            </a:r>
          </a:p>
        </p:txBody>
      </p:sp>
      <p:grpSp>
        <p:nvGrpSpPr>
          <p:cNvPr id="2" name="Group 1"/>
          <p:cNvGrpSpPr/>
          <p:nvPr/>
        </p:nvGrpSpPr>
        <p:grpSpPr>
          <a:xfrm>
            <a:off x="425450" y="4815841"/>
            <a:ext cx="6064250" cy="1661159"/>
            <a:chOff x="425450" y="4815841"/>
            <a:chExt cx="6064250" cy="1661159"/>
          </a:xfrm>
        </p:grpSpPr>
        <p:sp>
          <p:nvSpPr>
            <p:cNvPr id="49" name="TextBox 48"/>
            <p:cNvSpPr txBox="1"/>
            <p:nvPr/>
          </p:nvSpPr>
          <p:spPr>
            <a:xfrm>
              <a:off x="425450" y="4815841"/>
              <a:ext cx="6064250" cy="707886"/>
            </a:xfrm>
            <a:prstGeom prst="rect">
              <a:avLst/>
            </a:prstGeom>
            <a:noFill/>
          </p:spPr>
          <p:txBody>
            <a:bodyPr wrap="square" rtlCol="0">
              <a:spAutoFit/>
            </a:bodyPr>
            <a:lstStyle/>
            <a:p>
              <a:r>
                <a:rPr lang="en-US" sz="2000" dirty="0">
                  <a:latin typeface="Times New Roman"/>
                  <a:cs typeface="Times New Roman"/>
                </a:rPr>
                <a:t>One-dimensional kinematics in the y-direction to the rescue!</a:t>
              </a:r>
            </a:p>
          </p:txBody>
        </p:sp>
        <p:graphicFrame>
          <p:nvGraphicFramePr>
            <p:cNvPr id="50" name="Object 49"/>
            <p:cNvGraphicFramePr>
              <a:graphicFrameLocks noChangeAspect="1"/>
            </p:cNvGraphicFramePr>
            <p:nvPr>
              <p:extLst>
                <p:ext uri="{D42A27DB-BD31-4B8C-83A1-F6EECF244321}">
                  <p14:modId xmlns:p14="http://schemas.microsoft.com/office/powerpoint/2010/main" val="3243472842"/>
                </p:ext>
              </p:extLst>
            </p:nvPr>
          </p:nvGraphicFramePr>
          <p:xfrm>
            <a:off x="1589088" y="5346700"/>
            <a:ext cx="4900612" cy="1130300"/>
          </p:xfrm>
          <a:graphic>
            <a:graphicData uri="http://schemas.openxmlformats.org/presentationml/2006/ole">
              <mc:AlternateContent xmlns:mc="http://schemas.openxmlformats.org/markup-compatibility/2006">
                <mc:Choice xmlns:v="urn:schemas-microsoft-com:vml" Requires="v">
                  <p:oleObj name="Equation" r:id="rId13" imgW="3035300" imgH="698500" progId="Equation.DSMT4">
                    <p:embed/>
                  </p:oleObj>
                </mc:Choice>
                <mc:Fallback>
                  <p:oleObj name="Equation" r:id="rId13" imgW="3035300" imgH="698500" progId="Equation.DSMT4">
                    <p:embed/>
                    <p:pic>
                      <p:nvPicPr>
                        <p:cNvPr id="0" name=""/>
                        <p:cNvPicPr/>
                        <p:nvPr/>
                      </p:nvPicPr>
                      <p:blipFill>
                        <a:blip r:embed="rId14"/>
                        <a:stretch>
                          <a:fillRect/>
                        </a:stretch>
                      </p:blipFill>
                      <p:spPr>
                        <a:xfrm>
                          <a:off x="1589088" y="5346700"/>
                          <a:ext cx="4900612" cy="1130300"/>
                        </a:xfrm>
                        <a:prstGeom prst="rect">
                          <a:avLst/>
                        </a:prstGeom>
                      </p:spPr>
                    </p:pic>
                  </p:oleObj>
                </mc:Fallback>
              </mc:AlternateContent>
            </a:graphicData>
          </a:graphic>
        </p:graphicFrame>
      </p:grpSp>
      <p:graphicFrame>
        <p:nvGraphicFramePr>
          <p:cNvPr id="51" name="Object 50"/>
          <p:cNvGraphicFramePr>
            <a:graphicFrameLocks noChangeAspect="1"/>
          </p:cNvGraphicFramePr>
          <p:nvPr>
            <p:extLst>
              <p:ext uri="{D42A27DB-BD31-4B8C-83A1-F6EECF244321}">
                <p14:modId xmlns:p14="http://schemas.microsoft.com/office/powerpoint/2010/main" val="3729180631"/>
              </p:ext>
            </p:extLst>
          </p:nvPr>
        </p:nvGraphicFramePr>
        <p:xfrm>
          <a:off x="2622550" y="636037"/>
          <a:ext cx="287338" cy="369887"/>
        </p:xfrm>
        <a:graphic>
          <a:graphicData uri="http://schemas.openxmlformats.org/presentationml/2006/ole">
            <mc:AlternateContent xmlns:mc="http://schemas.openxmlformats.org/markup-compatibility/2006">
              <mc:Choice xmlns:v="urn:schemas-microsoft-com:vml" Requires="v">
                <p:oleObj name="Equation" r:id="rId15" imgW="177800" imgH="228600" progId="Equation.DSMT4">
                  <p:embed/>
                </p:oleObj>
              </mc:Choice>
              <mc:Fallback>
                <p:oleObj name="Equation" r:id="rId15" imgW="177800" imgH="228600" progId="Equation.DSMT4">
                  <p:embed/>
                  <p:pic>
                    <p:nvPicPr>
                      <p:cNvPr id="0" name=""/>
                      <p:cNvPicPr/>
                      <p:nvPr/>
                    </p:nvPicPr>
                    <p:blipFill>
                      <a:blip r:embed="rId16"/>
                      <a:stretch>
                        <a:fillRect/>
                      </a:stretch>
                    </p:blipFill>
                    <p:spPr>
                      <a:xfrm>
                        <a:off x="2622550" y="636037"/>
                        <a:ext cx="287338" cy="369887"/>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876788470"/>
              </p:ext>
            </p:extLst>
          </p:nvPr>
        </p:nvGraphicFramePr>
        <p:xfrm>
          <a:off x="7265988" y="5559425"/>
          <a:ext cx="1498600" cy="411163"/>
        </p:xfrm>
        <a:graphic>
          <a:graphicData uri="http://schemas.openxmlformats.org/presentationml/2006/ole">
            <mc:AlternateContent xmlns:mc="http://schemas.openxmlformats.org/markup-compatibility/2006">
              <mc:Choice xmlns:v="urn:schemas-microsoft-com:vml" Requires="v">
                <p:oleObj name="Equation" r:id="rId17" imgW="927100" imgH="254000" progId="Equation.DSMT4">
                  <p:embed/>
                </p:oleObj>
              </mc:Choice>
              <mc:Fallback>
                <p:oleObj name="Equation" r:id="rId17" imgW="927100" imgH="254000" progId="Equation.DSMT4">
                  <p:embed/>
                  <p:pic>
                    <p:nvPicPr>
                      <p:cNvPr id="0" name=""/>
                      <p:cNvPicPr/>
                      <p:nvPr/>
                    </p:nvPicPr>
                    <p:blipFill>
                      <a:blip r:embed="rId18"/>
                      <a:stretch>
                        <a:fillRect/>
                      </a:stretch>
                    </p:blipFill>
                    <p:spPr>
                      <a:xfrm>
                        <a:off x="7265988" y="5559425"/>
                        <a:ext cx="1498600" cy="411163"/>
                      </a:xfrm>
                      <a:prstGeom prst="rect">
                        <a:avLst/>
                      </a:prstGeom>
                    </p:spPr>
                  </p:pic>
                </p:oleObj>
              </mc:Fallback>
            </mc:AlternateContent>
          </a:graphicData>
        </a:graphic>
      </p:graphicFrame>
      <p:cxnSp>
        <p:nvCxnSpPr>
          <p:cNvPr id="53" name="Straight Arrow Connector 52"/>
          <p:cNvCxnSpPr/>
          <p:nvPr/>
        </p:nvCxnSpPr>
        <p:spPr>
          <a:xfrm flipH="1" flipV="1">
            <a:off x="2416482" y="1498485"/>
            <a:ext cx="10806" cy="724015"/>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4" name="Object 53"/>
          <p:cNvGraphicFramePr>
            <a:graphicFrameLocks noChangeAspect="1"/>
          </p:cNvGraphicFramePr>
          <p:nvPr>
            <p:extLst>
              <p:ext uri="{D42A27DB-BD31-4B8C-83A1-F6EECF244321}">
                <p14:modId xmlns:p14="http://schemas.microsoft.com/office/powerpoint/2010/main" val="1866230362"/>
              </p:ext>
            </p:extLst>
          </p:nvPr>
        </p:nvGraphicFramePr>
        <p:xfrm>
          <a:off x="2520950" y="1613694"/>
          <a:ext cx="1211262" cy="369888"/>
        </p:xfrm>
        <a:graphic>
          <a:graphicData uri="http://schemas.openxmlformats.org/presentationml/2006/ole">
            <mc:AlternateContent xmlns:mc="http://schemas.openxmlformats.org/markup-compatibility/2006">
              <mc:Choice xmlns:v="urn:schemas-microsoft-com:vml" Requires="v">
                <p:oleObj name="Equation" r:id="rId19" imgW="749300" imgH="228600" progId="Equation.DSMT4">
                  <p:embed/>
                </p:oleObj>
              </mc:Choice>
              <mc:Fallback>
                <p:oleObj name="Equation" r:id="rId19" imgW="749300" imgH="228600" progId="Equation.DSMT4">
                  <p:embed/>
                  <p:pic>
                    <p:nvPicPr>
                      <p:cNvPr id="0" name=""/>
                      <p:cNvPicPr/>
                      <p:nvPr/>
                    </p:nvPicPr>
                    <p:blipFill>
                      <a:blip r:embed="rId20"/>
                      <a:stretch>
                        <a:fillRect/>
                      </a:stretch>
                    </p:blipFill>
                    <p:spPr>
                      <a:xfrm>
                        <a:off x="2520950" y="1613694"/>
                        <a:ext cx="1211262" cy="369888"/>
                      </a:xfrm>
                      <a:prstGeom prst="rect">
                        <a:avLst/>
                      </a:prstGeom>
                    </p:spPr>
                  </p:pic>
                </p:oleObj>
              </mc:Fallback>
            </mc:AlternateContent>
          </a:graphicData>
        </a:graphic>
      </p:graphicFrame>
      <p:graphicFrame>
        <p:nvGraphicFramePr>
          <p:cNvPr id="55" name="Object 54"/>
          <p:cNvGraphicFramePr>
            <a:graphicFrameLocks noChangeAspect="1"/>
          </p:cNvGraphicFramePr>
          <p:nvPr>
            <p:extLst>
              <p:ext uri="{D42A27DB-BD31-4B8C-83A1-F6EECF244321}">
                <p14:modId xmlns:p14="http://schemas.microsoft.com/office/powerpoint/2010/main" val="2443897156"/>
              </p:ext>
            </p:extLst>
          </p:nvPr>
        </p:nvGraphicFramePr>
        <p:xfrm>
          <a:off x="742950" y="1401474"/>
          <a:ext cx="1312863" cy="328613"/>
        </p:xfrm>
        <a:graphic>
          <a:graphicData uri="http://schemas.openxmlformats.org/presentationml/2006/ole">
            <mc:AlternateContent xmlns:mc="http://schemas.openxmlformats.org/markup-compatibility/2006">
              <mc:Choice xmlns:v="urn:schemas-microsoft-com:vml" Requires="v">
                <p:oleObj name="Equation" r:id="rId21" imgW="812800" imgH="203200" progId="Equation.DSMT4">
                  <p:embed/>
                </p:oleObj>
              </mc:Choice>
              <mc:Fallback>
                <p:oleObj name="Equation" r:id="rId21" imgW="812800" imgH="203200" progId="Equation.DSMT4">
                  <p:embed/>
                  <p:pic>
                    <p:nvPicPr>
                      <p:cNvPr id="0" name=""/>
                      <p:cNvPicPr/>
                      <p:nvPr/>
                    </p:nvPicPr>
                    <p:blipFill>
                      <a:blip r:embed="rId22"/>
                      <a:stretch>
                        <a:fillRect/>
                      </a:stretch>
                    </p:blipFill>
                    <p:spPr>
                      <a:xfrm>
                        <a:off x="742950" y="1401474"/>
                        <a:ext cx="1312863" cy="328613"/>
                      </a:xfrm>
                      <a:prstGeom prst="rect">
                        <a:avLst/>
                      </a:prstGeom>
                    </p:spPr>
                  </p:pic>
                </p:oleObj>
              </mc:Fallback>
            </mc:AlternateContent>
          </a:graphicData>
        </a:graphic>
      </p:graphicFrame>
      <p:cxnSp>
        <p:nvCxnSpPr>
          <p:cNvPr id="9" name="Straight Connector 8"/>
          <p:cNvCxnSpPr/>
          <p:nvPr/>
        </p:nvCxnSpPr>
        <p:spPr>
          <a:xfrm flipV="1">
            <a:off x="7367894" y="3886200"/>
            <a:ext cx="0" cy="746126"/>
          </a:xfrm>
          <a:prstGeom prst="line">
            <a:avLst/>
          </a:prstGeom>
          <a:ln w="12700" cmpd="sng">
            <a:solidFill>
              <a:srgbClr val="FF6600"/>
            </a:solidFill>
            <a:prstDash val="lg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431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736600" y="1110301"/>
            <a:ext cx="8089899" cy="3108544"/>
          </a:xfrm>
          <a:prstGeom prst="rect">
            <a:avLst/>
          </a:prstGeom>
          <a:noFill/>
        </p:spPr>
        <p:txBody>
          <a:bodyPr wrap="square" rtlCol="0">
            <a:spAutoFit/>
          </a:bodyPr>
          <a:lstStyle/>
          <a:p>
            <a:r>
              <a:rPr lang="en-US" sz="2800" dirty="0">
                <a:solidFill>
                  <a:srgbClr val="FF0000"/>
                </a:solidFill>
                <a:latin typeface="Apple Chancery"/>
                <a:cs typeface="Apple Chancery"/>
              </a:rPr>
              <a:t>Notice that </a:t>
            </a:r>
            <a:r>
              <a:rPr lang="en-US" sz="2800" dirty="0">
                <a:solidFill>
                  <a:srgbClr val="0000FF"/>
                </a:solidFill>
                <a:latin typeface="Apple Chancery"/>
                <a:cs typeface="Apple Chancery"/>
              </a:rPr>
              <a:t>NONE</a:t>
            </a:r>
            <a:r>
              <a:rPr lang="en-US" sz="2800" dirty="0">
                <a:solidFill>
                  <a:srgbClr val="FF0000"/>
                </a:solidFill>
                <a:latin typeface="Apple Chancery"/>
                <a:cs typeface="Apple Chancery"/>
              </a:rPr>
              <a:t> of what we have done has had </a:t>
            </a:r>
            <a:r>
              <a:rPr lang="en-US" sz="2800" dirty="0">
                <a:solidFill>
                  <a:srgbClr val="0000FF"/>
                </a:solidFill>
                <a:latin typeface="Apple Chancery"/>
                <a:cs typeface="Apple Chancery"/>
              </a:rPr>
              <a:t>ANYTHING TO DO </a:t>
            </a:r>
            <a:r>
              <a:rPr lang="en-US" sz="2800" dirty="0">
                <a:solidFill>
                  <a:srgbClr val="FF0000"/>
                </a:solidFill>
                <a:latin typeface="Apple Chancery"/>
                <a:cs typeface="Apple Chancery"/>
              </a:rPr>
              <a:t>with the </a:t>
            </a:r>
            <a:r>
              <a:rPr lang="en-US" sz="2800" dirty="0">
                <a:solidFill>
                  <a:srgbClr val="0000FF"/>
                </a:solidFill>
                <a:latin typeface="Apple Chancery"/>
                <a:cs typeface="Apple Chancery"/>
              </a:rPr>
              <a:t>x-direction </a:t>
            </a:r>
            <a:r>
              <a:rPr lang="en-US" sz="2800" dirty="0">
                <a:solidFill>
                  <a:srgbClr val="FF0000"/>
                </a:solidFill>
                <a:latin typeface="Apple Chancery"/>
                <a:cs typeface="Apple Chancery"/>
              </a:rPr>
              <a:t>. . . we haven’t used the acceleration in the x-direction, which happens to be zero once the cannonball has left the muzzle, and we haven’t used the initial velocity component in the x-direction . . . nothing . . . We have only used y-axis information.</a:t>
            </a:r>
            <a:endParaRPr lang="en-US" sz="20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18.)</a:t>
            </a:r>
          </a:p>
        </p:txBody>
      </p:sp>
    </p:spTree>
    <p:extLst>
      <p:ext uri="{BB962C8B-B14F-4D97-AF65-F5344CB8AC3E}">
        <p14:creationId xmlns:p14="http://schemas.microsoft.com/office/powerpoint/2010/main" val="1094941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513401"/>
            <a:ext cx="8526143" cy="1200328"/>
          </a:xfrm>
          <a:prstGeom prst="rect">
            <a:avLst/>
          </a:prstGeom>
          <a:noFill/>
        </p:spPr>
        <p:txBody>
          <a:bodyPr wrap="square" rtlCol="0">
            <a:spAutoFit/>
          </a:bodyPr>
          <a:lstStyle/>
          <a:p>
            <a:r>
              <a:rPr lang="en-US" sz="2800" dirty="0">
                <a:solidFill>
                  <a:srgbClr val="FF0000"/>
                </a:solidFill>
                <a:latin typeface="Apple Chancery"/>
                <a:cs typeface="Apple Chancery"/>
              </a:rPr>
              <a:t>Re-consider</a:t>
            </a:r>
            <a:r>
              <a:rPr lang="en-US" sz="2800" dirty="0">
                <a:solidFill>
                  <a:srgbClr val="FF0000"/>
                </a:solidFill>
                <a:latin typeface="Times New Roman"/>
                <a:cs typeface="Times New Roman"/>
              </a:rPr>
              <a:t> </a:t>
            </a:r>
            <a:r>
              <a:rPr lang="en-US" sz="2000" dirty="0">
                <a:solidFill>
                  <a:srgbClr val="000000"/>
                </a:solidFill>
                <a:latin typeface="Times New Roman"/>
                <a:cs typeface="Times New Roman"/>
              </a:rPr>
              <a:t>viewing a </a:t>
            </a:r>
            <a:r>
              <a:rPr lang="en-US" sz="2000" dirty="0">
                <a:solidFill>
                  <a:srgbClr val="FF0000"/>
                </a:solidFill>
                <a:latin typeface="Times New Roman"/>
                <a:cs typeface="Times New Roman"/>
              </a:rPr>
              <a:t>cannonball</a:t>
            </a:r>
            <a:r>
              <a:rPr lang="en-US" sz="2000" dirty="0">
                <a:solidFill>
                  <a:srgbClr val="000000"/>
                </a:solidFill>
                <a:latin typeface="Times New Roman"/>
                <a:cs typeface="Times New Roman"/>
              </a:rPr>
              <a:t> with </a:t>
            </a:r>
            <a:r>
              <a:rPr lang="en-US" sz="2000" dirty="0">
                <a:solidFill>
                  <a:srgbClr val="0000FF"/>
                </a:solidFill>
                <a:latin typeface="Times New Roman"/>
                <a:cs typeface="Times New Roman"/>
              </a:rPr>
              <a:t>muzzle velocity </a:t>
            </a:r>
            <a:r>
              <a:rPr lang="en-US" sz="2000" dirty="0">
                <a:solidFill>
                  <a:srgbClr val="000000"/>
                </a:solidFill>
                <a:latin typeface="Times New Roman"/>
                <a:cs typeface="Times New Roman"/>
              </a:rPr>
              <a:t>of </a:t>
            </a:r>
            <a:r>
              <a:rPr lang="en-US" sz="2000" dirty="0">
                <a:solidFill>
                  <a:srgbClr val="0000FF"/>
                </a:solidFill>
                <a:latin typeface="Times New Roman"/>
                <a:cs typeface="Times New Roman"/>
              </a:rPr>
              <a:t>100 m/s</a:t>
            </a:r>
            <a:r>
              <a:rPr lang="en-US" sz="2000" dirty="0">
                <a:solidFill>
                  <a:srgbClr val="000000"/>
                </a:solidFill>
                <a:latin typeface="Times New Roman"/>
                <a:cs typeface="Times New Roman"/>
              </a:rPr>
              <a:t> fired from a cannon angles </a:t>
            </a:r>
            <a:r>
              <a:rPr lang="en-US" sz="2000" dirty="0">
                <a:solidFill>
                  <a:srgbClr val="0000FF"/>
                </a:solidFill>
                <a:latin typeface="Times New Roman"/>
                <a:cs typeface="Times New Roman"/>
              </a:rPr>
              <a:t>at</a:t>
            </a:r>
            <a:r>
              <a:rPr lang="en-US" sz="2000" dirty="0">
                <a:solidFill>
                  <a:srgbClr val="000000"/>
                </a:solidFill>
                <a:latin typeface="Times New Roman"/>
                <a:cs typeface="Times New Roman"/>
              </a:rPr>
              <a:t>        as it leaves a cannon </a:t>
            </a:r>
            <a:r>
              <a:rPr lang="en-US" sz="2000" dirty="0">
                <a:solidFill>
                  <a:srgbClr val="0000FF"/>
                </a:solidFill>
                <a:latin typeface="Times New Roman"/>
                <a:cs typeface="Times New Roman"/>
              </a:rPr>
              <a:t>1.5 meters off the ground </a:t>
            </a:r>
            <a:r>
              <a:rPr lang="en-US" sz="2000" dirty="0">
                <a:solidFill>
                  <a:srgbClr val="000000"/>
                </a:solidFill>
                <a:latin typeface="Times New Roman"/>
                <a:cs typeface="Times New Roman"/>
              </a:rPr>
              <a:t>on its way downrange.</a:t>
            </a:r>
            <a:r>
              <a:rPr lang="en-US" sz="2400" dirty="0">
                <a:solidFill>
                  <a:srgbClr val="000000"/>
                </a:solidFill>
                <a:latin typeface="Times New Roman"/>
                <a:cs typeface="Times New Roman"/>
              </a:rPr>
              <a:t> </a:t>
            </a:r>
            <a:endParaRPr lang="en-US" sz="2400" dirty="0">
              <a:latin typeface="Apple Chancery"/>
              <a:cs typeface="Apple Chancery"/>
            </a:endParaRPr>
          </a:p>
        </p:txBody>
      </p:sp>
      <p:sp>
        <p:nvSpPr>
          <p:cNvPr id="9" name="TextBox 8"/>
          <p:cNvSpPr txBox="1"/>
          <p:nvPr/>
        </p:nvSpPr>
        <p:spPr>
          <a:xfrm>
            <a:off x="274957" y="4272601"/>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So what </a:t>
            </a:r>
            <a:r>
              <a:rPr lang="en-US" sz="2000" dirty="0">
                <a:latin typeface="Times New Roman"/>
                <a:cs typeface="Times New Roman"/>
              </a:rPr>
              <a:t>would the cannonball’s motion look like if you viewed it </a:t>
            </a:r>
            <a:r>
              <a:rPr lang="en-US" sz="2000" i="1" dirty="0">
                <a:solidFill>
                  <a:srgbClr val="0000FF"/>
                </a:solidFill>
                <a:latin typeface="Times New Roman"/>
                <a:cs typeface="Times New Roman"/>
              </a:rPr>
              <a:t>FROM ABOVE</a:t>
            </a:r>
            <a:r>
              <a:rPr lang="en-US" sz="2000" dirty="0">
                <a:latin typeface="Times New Roman"/>
                <a:cs typeface="Times New Roman"/>
              </a:rPr>
              <a:t>, and you had no depth perception?  More to the point:</a:t>
            </a:r>
            <a:endParaRPr lang="en-US" sz="2000" dirty="0">
              <a:latin typeface="Apple Chancery"/>
              <a:cs typeface="Apple Chancery"/>
            </a:endParaRPr>
          </a:p>
        </p:txBody>
      </p:sp>
      <p:sp>
        <p:nvSpPr>
          <p:cNvPr id="11" name="TextBox 10"/>
          <p:cNvSpPr txBox="1"/>
          <p:nvPr/>
        </p:nvSpPr>
        <p:spPr>
          <a:xfrm>
            <a:off x="876301" y="5103598"/>
            <a:ext cx="7924800" cy="707886"/>
          </a:xfrm>
          <a:prstGeom prst="rect">
            <a:avLst/>
          </a:prstGeom>
          <a:noFill/>
        </p:spPr>
        <p:txBody>
          <a:bodyPr wrap="square" rtlCol="0">
            <a:spAutoFit/>
          </a:bodyPr>
          <a:lstStyle/>
          <a:p>
            <a:r>
              <a:rPr lang="en-US" sz="2000" dirty="0">
                <a:latin typeface="Times New Roman"/>
                <a:cs typeface="Times New Roman"/>
              </a:rPr>
              <a:t>a.) How fast would it appear to be going </a:t>
            </a:r>
            <a:r>
              <a:rPr lang="en-US" sz="2000" i="1" dirty="0">
                <a:latin typeface="Times New Roman"/>
                <a:cs typeface="Times New Roman"/>
              </a:rPr>
              <a:t>as it left the muzzle</a:t>
            </a:r>
            <a:r>
              <a:rPr lang="en-US" sz="2000" dirty="0">
                <a:latin typeface="Times New Roman"/>
                <a:cs typeface="Times New Roman"/>
              </a:rPr>
              <a:t>? . . . How about as it moved along its way?  And:</a:t>
            </a:r>
          </a:p>
        </p:txBody>
      </p:sp>
      <p:sp>
        <p:nvSpPr>
          <p:cNvPr id="13" name="TextBox 12"/>
          <p:cNvSpPr txBox="1"/>
          <p:nvPr/>
        </p:nvSpPr>
        <p:spPr>
          <a:xfrm>
            <a:off x="876300" y="5809838"/>
            <a:ext cx="8026399" cy="400110"/>
          </a:xfrm>
          <a:prstGeom prst="rect">
            <a:avLst/>
          </a:prstGeom>
          <a:noFill/>
        </p:spPr>
        <p:txBody>
          <a:bodyPr wrap="square" rtlCol="0">
            <a:spAutoFit/>
          </a:bodyPr>
          <a:lstStyle/>
          <a:p>
            <a:r>
              <a:rPr lang="en-US" sz="2000" dirty="0">
                <a:latin typeface="Times New Roman"/>
                <a:cs typeface="Times New Roman"/>
              </a:rPr>
              <a:t>b.) How far would it travel before touchdown?</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19.)</a:t>
            </a:r>
          </a:p>
        </p:txBody>
      </p:sp>
      <p:graphicFrame>
        <p:nvGraphicFramePr>
          <p:cNvPr id="14" name="Object 13"/>
          <p:cNvGraphicFramePr>
            <a:graphicFrameLocks noChangeAspect="1"/>
          </p:cNvGraphicFramePr>
          <p:nvPr>
            <p:extLst>
              <p:ext uri="{D42A27DB-BD31-4B8C-83A1-F6EECF244321}">
                <p14:modId xmlns:p14="http://schemas.microsoft.com/office/powerpoint/2010/main" val="768404821"/>
              </p:ext>
            </p:extLst>
          </p:nvPr>
        </p:nvGraphicFramePr>
        <p:xfrm>
          <a:off x="2826856" y="955675"/>
          <a:ext cx="432282" cy="323850"/>
        </p:xfrm>
        <a:graphic>
          <a:graphicData uri="http://schemas.openxmlformats.org/presentationml/2006/ole">
            <mc:AlternateContent xmlns:mc="http://schemas.openxmlformats.org/markup-compatibility/2006">
              <mc:Choice xmlns:v="urn:schemas-microsoft-com:vml" Requires="v">
                <p:oleObj name="Equation" r:id="rId2" imgW="254000" imgH="190500" progId="Equation.DSMT4">
                  <p:embed/>
                </p:oleObj>
              </mc:Choice>
              <mc:Fallback>
                <p:oleObj name="Equation" r:id="rId2" imgW="254000" imgH="190500" progId="Equation.DSMT4">
                  <p:embed/>
                  <p:pic>
                    <p:nvPicPr>
                      <p:cNvPr id="0" name=""/>
                      <p:cNvPicPr/>
                      <p:nvPr/>
                    </p:nvPicPr>
                    <p:blipFill>
                      <a:blip r:embed="rId3"/>
                      <a:stretch>
                        <a:fillRect/>
                      </a:stretch>
                    </p:blipFill>
                    <p:spPr>
                      <a:xfrm>
                        <a:off x="2826856" y="955675"/>
                        <a:ext cx="432282" cy="323850"/>
                      </a:xfrm>
                      <a:prstGeom prst="rect">
                        <a:avLst/>
                      </a:prstGeom>
                    </p:spPr>
                  </p:pic>
                </p:oleObj>
              </mc:Fallback>
            </mc:AlternateContent>
          </a:graphicData>
        </a:graphic>
      </p:graphicFrame>
      <p:cxnSp>
        <p:nvCxnSpPr>
          <p:cNvPr id="3" name="Straight Connector 2"/>
          <p:cNvCxnSpPr/>
          <p:nvPr/>
        </p:nvCxnSpPr>
        <p:spPr>
          <a:xfrm>
            <a:off x="546100" y="3346450"/>
            <a:ext cx="58928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150099" y="3854450"/>
            <a:ext cx="16891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Freeform 19"/>
          <p:cNvSpPr/>
          <p:nvPr/>
        </p:nvSpPr>
        <p:spPr>
          <a:xfrm>
            <a:off x="6311900" y="3344569"/>
            <a:ext cx="844550" cy="509881"/>
          </a:xfrm>
          <a:custGeom>
            <a:avLst/>
            <a:gdLst>
              <a:gd name="connsiteX0" fmla="*/ 0 w 844550"/>
              <a:gd name="connsiteY0" fmla="*/ 1881 h 509881"/>
              <a:gd name="connsiteX1" fmla="*/ 76200 w 844550"/>
              <a:gd name="connsiteY1" fmla="*/ 1881 h 509881"/>
              <a:gd name="connsiteX2" fmla="*/ 133350 w 844550"/>
              <a:gd name="connsiteY2" fmla="*/ 1881 h 509881"/>
              <a:gd name="connsiteX3" fmla="*/ 228600 w 844550"/>
              <a:gd name="connsiteY3" fmla="*/ 27281 h 509881"/>
              <a:gd name="connsiteX4" fmla="*/ 336550 w 844550"/>
              <a:gd name="connsiteY4" fmla="*/ 109831 h 509881"/>
              <a:gd name="connsiteX5" fmla="*/ 444500 w 844550"/>
              <a:gd name="connsiteY5" fmla="*/ 262231 h 509881"/>
              <a:gd name="connsiteX6" fmla="*/ 514350 w 844550"/>
              <a:gd name="connsiteY6" fmla="*/ 338431 h 509881"/>
              <a:gd name="connsiteX7" fmla="*/ 590550 w 844550"/>
              <a:gd name="connsiteY7" fmla="*/ 401931 h 509881"/>
              <a:gd name="connsiteX8" fmla="*/ 692150 w 844550"/>
              <a:gd name="connsiteY8" fmla="*/ 465431 h 509881"/>
              <a:gd name="connsiteX9" fmla="*/ 844550 w 844550"/>
              <a:gd name="connsiteY9" fmla="*/ 509881 h 509881"/>
              <a:gd name="connsiteX10" fmla="*/ 844550 w 844550"/>
              <a:gd name="connsiteY10" fmla="*/ 509881 h 509881"/>
              <a:gd name="connsiteX11" fmla="*/ 844550 w 844550"/>
              <a:gd name="connsiteY11" fmla="*/ 509881 h 50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4550" h="509881">
                <a:moveTo>
                  <a:pt x="0" y="1881"/>
                </a:moveTo>
                <a:lnTo>
                  <a:pt x="76200" y="1881"/>
                </a:lnTo>
                <a:cubicBezTo>
                  <a:pt x="98425" y="1881"/>
                  <a:pt x="107950" y="-2352"/>
                  <a:pt x="133350" y="1881"/>
                </a:cubicBezTo>
                <a:cubicBezTo>
                  <a:pt x="158750" y="6114"/>
                  <a:pt x="194733" y="9289"/>
                  <a:pt x="228600" y="27281"/>
                </a:cubicBezTo>
                <a:cubicBezTo>
                  <a:pt x="262467" y="45273"/>
                  <a:pt x="300567" y="70673"/>
                  <a:pt x="336550" y="109831"/>
                </a:cubicBezTo>
                <a:cubicBezTo>
                  <a:pt x="372533" y="148989"/>
                  <a:pt x="414867" y="224131"/>
                  <a:pt x="444500" y="262231"/>
                </a:cubicBezTo>
                <a:cubicBezTo>
                  <a:pt x="474133" y="300331"/>
                  <a:pt x="490008" y="315148"/>
                  <a:pt x="514350" y="338431"/>
                </a:cubicBezTo>
                <a:cubicBezTo>
                  <a:pt x="538692" y="361714"/>
                  <a:pt x="560917" y="380764"/>
                  <a:pt x="590550" y="401931"/>
                </a:cubicBezTo>
                <a:cubicBezTo>
                  <a:pt x="620183" y="423098"/>
                  <a:pt x="649817" y="447439"/>
                  <a:pt x="692150" y="465431"/>
                </a:cubicBezTo>
                <a:cubicBezTo>
                  <a:pt x="734483" y="483423"/>
                  <a:pt x="844550" y="509881"/>
                  <a:pt x="844550" y="509881"/>
                </a:cubicBezTo>
                <a:lnTo>
                  <a:pt x="844550" y="509881"/>
                </a:lnTo>
                <a:lnTo>
                  <a:pt x="844550" y="509881"/>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p:nvPr/>
        </p:nvCxnSpPr>
        <p:spPr>
          <a:xfrm>
            <a:off x="6051550" y="3860800"/>
            <a:ext cx="8699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242050" y="3346450"/>
            <a:ext cx="0" cy="5143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755650" y="3168650"/>
            <a:ext cx="171450" cy="171450"/>
          </a:xfrm>
          <a:prstGeom prst="ellipse">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p:cNvCxnSpPr/>
          <p:nvPr/>
        </p:nvCxnSpPr>
        <p:spPr>
          <a:xfrm flipV="1">
            <a:off x="685800" y="3054350"/>
            <a:ext cx="342900" cy="190500"/>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1028700" y="3009900"/>
            <a:ext cx="45719" cy="4571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p:cNvSpPr/>
          <p:nvPr/>
        </p:nvSpPr>
        <p:spPr>
          <a:xfrm>
            <a:off x="666750" y="3260725"/>
            <a:ext cx="85725" cy="73025"/>
          </a:xfrm>
          <a:custGeom>
            <a:avLst/>
            <a:gdLst>
              <a:gd name="connsiteX0" fmla="*/ 85725 w 85725"/>
              <a:gd name="connsiteY0" fmla="*/ 0 h 73025"/>
              <a:gd name="connsiteX1" fmla="*/ 63500 w 85725"/>
              <a:gd name="connsiteY1" fmla="*/ 47625 h 73025"/>
              <a:gd name="connsiteX2" fmla="*/ 0 w 85725"/>
              <a:gd name="connsiteY2" fmla="*/ 73025 h 73025"/>
            </a:gdLst>
            <a:ahLst/>
            <a:cxnLst>
              <a:cxn ang="0">
                <a:pos x="connsiteX0" y="connsiteY0"/>
              </a:cxn>
              <a:cxn ang="0">
                <a:pos x="connsiteX1" y="connsiteY1"/>
              </a:cxn>
              <a:cxn ang="0">
                <a:pos x="connsiteX2" y="connsiteY2"/>
              </a:cxn>
            </a:cxnLst>
            <a:rect l="l" t="t" r="r" b="b"/>
            <a:pathLst>
              <a:path w="85725" h="73025">
                <a:moveTo>
                  <a:pt x="85725" y="0"/>
                </a:moveTo>
                <a:cubicBezTo>
                  <a:pt x="81756" y="17727"/>
                  <a:pt x="77787" y="35454"/>
                  <a:pt x="63500" y="47625"/>
                </a:cubicBezTo>
                <a:cubicBezTo>
                  <a:pt x="49213" y="59796"/>
                  <a:pt x="0" y="73025"/>
                  <a:pt x="0" y="73025"/>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1" name="Straight Arrow Connector 30"/>
          <p:cNvCxnSpPr/>
          <p:nvPr/>
        </p:nvCxnSpPr>
        <p:spPr>
          <a:xfrm flipV="1">
            <a:off x="1111250" y="2260600"/>
            <a:ext cx="1436688" cy="74930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050925" y="2581275"/>
            <a:ext cx="0" cy="847725"/>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1133476" y="3035300"/>
            <a:ext cx="1558924"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Freeform 35"/>
          <p:cNvSpPr/>
          <p:nvPr/>
        </p:nvSpPr>
        <p:spPr>
          <a:xfrm>
            <a:off x="1266825" y="2924175"/>
            <a:ext cx="41284" cy="111125"/>
          </a:xfrm>
          <a:custGeom>
            <a:avLst/>
            <a:gdLst>
              <a:gd name="connsiteX0" fmla="*/ 0 w 41284"/>
              <a:gd name="connsiteY0" fmla="*/ 0 h 111125"/>
              <a:gd name="connsiteX1" fmla="*/ 34925 w 41284"/>
              <a:gd name="connsiteY1" fmla="*/ 57150 h 111125"/>
              <a:gd name="connsiteX2" fmla="*/ 41275 w 41284"/>
              <a:gd name="connsiteY2" fmla="*/ 111125 h 111125"/>
            </a:gdLst>
            <a:ahLst/>
            <a:cxnLst>
              <a:cxn ang="0">
                <a:pos x="connsiteX0" y="connsiteY0"/>
              </a:cxn>
              <a:cxn ang="0">
                <a:pos x="connsiteX1" y="connsiteY1"/>
              </a:cxn>
              <a:cxn ang="0">
                <a:pos x="connsiteX2" y="connsiteY2"/>
              </a:cxn>
            </a:cxnLst>
            <a:rect l="l" t="t" r="r" b="b"/>
            <a:pathLst>
              <a:path w="41284" h="111125">
                <a:moveTo>
                  <a:pt x="0" y="0"/>
                </a:moveTo>
                <a:cubicBezTo>
                  <a:pt x="14023" y="19314"/>
                  <a:pt x="28046" y="38629"/>
                  <a:pt x="34925" y="57150"/>
                </a:cubicBezTo>
                <a:cubicBezTo>
                  <a:pt x="41804" y="75671"/>
                  <a:pt x="41275" y="111125"/>
                  <a:pt x="41275" y="11112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0" name="Object 39"/>
          <p:cNvGraphicFramePr>
            <a:graphicFrameLocks noChangeAspect="1"/>
          </p:cNvGraphicFramePr>
          <p:nvPr>
            <p:extLst>
              <p:ext uri="{D42A27DB-BD31-4B8C-83A1-F6EECF244321}">
                <p14:modId xmlns:p14="http://schemas.microsoft.com/office/powerpoint/2010/main" val="681084863"/>
              </p:ext>
            </p:extLst>
          </p:nvPr>
        </p:nvGraphicFramePr>
        <p:xfrm>
          <a:off x="1484313" y="2713038"/>
          <a:ext cx="779462" cy="328612"/>
        </p:xfrm>
        <a:graphic>
          <a:graphicData uri="http://schemas.openxmlformats.org/presentationml/2006/ole">
            <mc:AlternateContent xmlns:mc="http://schemas.openxmlformats.org/markup-compatibility/2006">
              <mc:Choice xmlns:v="urn:schemas-microsoft-com:vml" Requires="v">
                <p:oleObj name="Equation" r:id="rId4" imgW="482600" imgH="203200" progId="Equation.DSMT4">
                  <p:embed/>
                </p:oleObj>
              </mc:Choice>
              <mc:Fallback>
                <p:oleObj name="Equation" r:id="rId4" imgW="482600" imgH="203200" progId="Equation.DSMT4">
                  <p:embed/>
                  <p:pic>
                    <p:nvPicPr>
                      <p:cNvPr id="0" name=""/>
                      <p:cNvPicPr/>
                      <p:nvPr/>
                    </p:nvPicPr>
                    <p:blipFill>
                      <a:blip r:embed="rId5"/>
                      <a:stretch>
                        <a:fillRect/>
                      </a:stretch>
                    </p:blipFill>
                    <p:spPr>
                      <a:xfrm>
                        <a:off x="1484313" y="2713038"/>
                        <a:ext cx="779462" cy="328612"/>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2958557754"/>
              </p:ext>
            </p:extLst>
          </p:nvPr>
        </p:nvGraphicFramePr>
        <p:xfrm>
          <a:off x="4827587" y="3429000"/>
          <a:ext cx="1414463" cy="328613"/>
        </p:xfrm>
        <a:graphic>
          <a:graphicData uri="http://schemas.openxmlformats.org/presentationml/2006/ole">
            <mc:AlternateContent xmlns:mc="http://schemas.openxmlformats.org/markup-compatibility/2006">
              <mc:Choice xmlns:v="urn:schemas-microsoft-com:vml" Requires="v">
                <p:oleObj name="Equation" r:id="rId6" imgW="876300" imgH="203200" progId="Equation.DSMT4">
                  <p:embed/>
                </p:oleObj>
              </mc:Choice>
              <mc:Fallback>
                <p:oleObj name="Equation" r:id="rId6" imgW="876300" imgH="203200" progId="Equation.DSMT4">
                  <p:embed/>
                  <p:pic>
                    <p:nvPicPr>
                      <p:cNvPr id="0" name=""/>
                      <p:cNvPicPr/>
                      <p:nvPr/>
                    </p:nvPicPr>
                    <p:blipFill>
                      <a:blip r:embed="rId7"/>
                      <a:stretch>
                        <a:fillRect/>
                      </a:stretch>
                    </p:blipFill>
                    <p:spPr>
                      <a:xfrm>
                        <a:off x="4827587" y="3429000"/>
                        <a:ext cx="1414463" cy="328613"/>
                      </a:xfrm>
                      <a:prstGeom prst="rect">
                        <a:avLst/>
                      </a:prstGeom>
                    </p:spPr>
                  </p:pic>
                </p:oleObj>
              </mc:Fallback>
            </mc:AlternateContent>
          </a:graphicData>
        </a:graphic>
      </p:graphicFrame>
      <p:sp>
        <p:nvSpPr>
          <p:cNvPr id="44" name="Freeform 43"/>
          <p:cNvSpPr/>
          <p:nvPr/>
        </p:nvSpPr>
        <p:spPr>
          <a:xfrm>
            <a:off x="1104900" y="2127154"/>
            <a:ext cx="6375400" cy="1733646"/>
          </a:xfrm>
          <a:custGeom>
            <a:avLst/>
            <a:gdLst>
              <a:gd name="connsiteX0" fmla="*/ 0 w 6375400"/>
              <a:gd name="connsiteY0" fmla="*/ 882746 h 1733646"/>
              <a:gd name="connsiteX1" fmla="*/ 266700 w 6375400"/>
              <a:gd name="connsiteY1" fmla="*/ 755746 h 1733646"/>
              <a:gd name="connsiteX2" fmla="*/ 596900 w 6375400"/>
              <a:gd name="connsiteY2" fmla="*/ 590646 h 1733646"/>
              <a:gd name="connsiteX3" fmla="*/ 1003300 w 6375400"/>
              <a:gd name="connsiteY3" fmla="*/ 412846 h 1733646"/>
              <a:gd name="connsiteX4" fmla="*/ 1397000 w 6375400"/>
              <a:gd name="connsiteY4" fmla="*/ 273146 h 1733646"/>
              <a:gd name="connsiteX5" fmla="*/ 1828800 w 6375400"/>
              <a:gd name="connsiteY5" fmla="*/ 146146 h 1733646"/>
              <a:gd name="connsiteX6" fmla="*/ 2298700 w 6375400"/>
              <a:gd name="connsiteY6" fmla="*/ 44546 h 1733646"/>
              <a:gd name="connsiteX7" fmla="*/ 2768600 w 6375400"/>
              <a:gd name="connsiteY7" fmla="*/ 6446 h 1733646"/>
              <a:gd name="connsiteX8" fmla="*/ 3187700 w 6375400"/>
              <a:gd name="connsiteY8" fmla="*/ 6446 h 1733646"/>
              <a:gd name="connsiteX9" fmla="*/ 3644900 w 6375400"/>
              <a:gd name="connsiteY9" fmla="*/ 69946 h 1733646"/>
              <a:gd name="connsiteX10" fmla="*/ 4114800 w 6375400"/>
              <a:gd name="connsiteY10" fmla="*/ 196946 h 1733646"/>
              <a:gd name="connsiteX11" fmla="*/ 4711700 w 6375400"/>
              <a:gd name="connsiteY11" fmla="*/ 476346 h 1733646"/>
              <a:gd name="connsiteX12" fmla="*/ 5321300 w 6375400"/>
              <a:gd name="connsiteY12" fmla="*/ 831946 h 1733646"/>
              <a:gd name="connsiteX13" fmla="*/ 5930900 w 6375400"/>
              <a:gd name="connsiteY13" fmla="*/ 1327246 h 1733646"/>
              <a:gd name="connsiteX14" fmla="*/ 6375400 w 6375400"/>
              <a:gd name="connsiteY14" fmla="*/ 1733646 h 1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75400" h="1733646">
                <a:moveTo>
                  <a:pt x="0" y="882746"/>
                </a:moveTo>
                <a:lnTo>
                  <a:pt x="266700" y="755746"/>
                </a:lnTo>
                <a:cubicBezTo>
                  <a:pt x="366183" y="707063"/>
                  <a:pt x="474133" y="647796"/>
                  <a:pt x="596900" y="590646"/>
                </a:cubicBezTo>
                <a:cubicBezTo>
                  <a:pt x="719667" y="533496"/>
                  <a:pt x="869950" y="465763"/>
                  <a:pt x="1003300" y="412846"/>
                </a:cubicBezTo>
                <a:cubicBezTo>
                  <a:pt x="1136650" y="359929"/>
                  <a:pt x="1259417" y="317596"/>
                  <a:pt x="1397000" y="273146"/>
                </a:cubicBezTo>
                <a:cubicBezTo>
                  <a:pt x="1534583" y="228696"/>
                  <a:pt x="1678517" y="184246"/>
                  <a:pt x="1828800" y="146146"/>
                </a:cubicBezTo>
                <a:cubicBezTo>
                  <a:pt x="1979083" y="108046"/>
                  <a:pt x="2142067" y="67829"/>
                  <a:pt x="2298700" y="44546"/>
                </a:cubicBezTo>
                <a:cubicBezTo>
                  <a:pt x="2455333" y="21263"/>
                  <a:pt x="2620433" y="12796"/>
                  <a:pt x="2768600" y="6446"/>
                </a:cubicBezTo>
                <a:cubicBezTo>
                  <a:pt x="2916767" y="96"/>
                  <a:pt x="3041650" y="-4137"/>
                  <a:pt x="3187700" y="6446"/>
                </a:cubicBezTo>
                <a:cubicBezTo>
                  <a:pt x="3333750" y="17029"/>
                  <a:pt x="3490383" y="38196"/>
                  <a:pt x="3644900" y="69946"/>
                </a:cubicBezTo>
                <a:cubicBezTo>
                  <a:pt x="3799417" y="101696"/>
                  <a:pt x="3937000" y="129213"/>
                  <a:pt x="4114800" y="196946"/>
                </a:cubicBezTo>
                <a:cubicBezTo>
                  <a:pt x="4292600" y="264679"/>
                  <a:pt x="4510617" y="370513"/>
                  <a:pt x="4711700" y="476346"/>
                </a:cubicBezTo>
                <a:cubicBezTo>
                  <a:pt x="4912783" y="582179"/>
                  <a:pt x="5118100" y="690129"/>
                  <a:pt x="5321300" y="831946"/>
                </a:cubicBezTo>
                <a:cubicBezTo>
                  <a:pt x="5524500" y="973763"/>
                  <a:pt x="5755217" y="1176963"/>
                  <a:pt x="5930900" y="1327246"/>
                </a:cubicBezTo>
                <a:cubicBezTo>
                  <a:pt x="6106583" y="1477529"/>
                  <a:pt x="6375400" y="1733646"/>
                  <a:pt x="6375400" y="1733646"/>
                </a:cubicBezTo>
              </a:path>
            </a:pathLst>
          </a:custGeom>
          <a:ln w="9525" cmpd="sng">
            <a:solidFill>
              <a:schemeClr val="accent6"/>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2" name="Group 1"/>
          <p:cNvGrpSpPr/>
          <p:nvPr/>
        </p:nvGrpSpPr>
        <p:grpSpPr>
          <a:xfrm>
            <a:off x="1144282" y="3035300"/>
            <a:ext cx="2014843" cy="825500"/>
            <a:chOff x="1144282" y="3035300"/>
            <a:chExt cx="2014843" cy="825500"/>
          </a:xfrm>
        </p:grpSpPr>
        <p:cxnSp>
          <p:nvCxnSpPr>
            <p:cNvPr id="30" name="Straight Arrow Connector 29"/>
            <p:cNvCxnSpPr/>
            <p:nvPr/>
          </p:nvCxnSpPr>
          <p:spPr>
            <a:xfrm flipV="1">
              <a:off x="1144282" y="3035300"/>
              <a:ext cx="1403656" cy="1"/>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2" name="Object 31"/>
            <p:cNvGraphicFramePr>
              <a:graphicFrameLocks noChangeAspect="1"/>
            </p:cNvGraphicFramePr>
            <p:nvPr>
              <p:extLst>
                <p:ext uri="{D42A27DB-BD31-4B8C-83A1-F6EECF244321}">
                  <p14:modId xmlns:p14="http://schemas.microsoft.com/office/powerpoint/2010/main" val="133343082"/>
                </p:ext>
              </p:extLst>
            </p:nvPr>
          </p:nvGraphicFramePr>
          <p:xfrm>
            <a:off x="1885950" y="3490912"/>
            <a:ext cx="1273175" cy="369888"/>
          </p:xfrm>
          <a:graphic>
            <a:graphicData uri="http://schemas.openxmlformats.org/presentationml/2006/ole">
              <mc:AlternateContent xmlns:mc="http://schemas.openxmlformats.org/markup-compatibility/2006">
                <mc:Choice xmlns:v="urn:schemas-microsoft-com:vml" Requires="v">
                  <p:oleObj name="Equation" r:id="rId8" imgW="787400" imgH="228600" progId="Equation.DSMT4">
                    <p:embed/>
                  </p:oleObj>
                </mc:Choice>
                <mc:Fallback>
                  <p:oleObj name="Equation" r:id="rId8" imgW="787400" imgH="228600" progId="Equation.DSMT4">
                    <p:embed/>
                    <p:pic>
                      <p:nvPicPr>
                        <p:cNvPr id="0" name=""/>
                        <p:cNvPicPr/>
                        <p:nvPr/>
                      </p:nvPicPr>
                      <p:blipFill>
                        <a:blip r:embed="rId9"/>
                        <a:stretch>
                          <a:fillRect/>
                        </a:stretch>
                      </p:blipFill>
                      <p:spPr>
                        <a:xfrm>
                          <a:off x="1885950" y="3490912"/>
                          <a:ext cx="1273175" cy="369888"/>
                        </a:xfrm>
                        <a:prstGeom prst="rect">
                          <a:avLst/>
                        </a:prstGeom>
                      </p:spPr>
                    </p:pic>
                  </p:oleObj>
                </mc:Fallback>
              </mc:AlternateContent>
            </a:graphicData>
          </a:graphic>
        </p:graphicFrame>
        <p:sp>
          <p:nvSpPr>
            <p:cNvPr id="10" name="Freeform 9"/>
            <p:cNvSpPr/>
            <p:nvPr/>
          </p:nvSpPr>
          <p:spPr>
            <a:xfrm>
              <a:off x="1861708" y="3098800"/>
              <a:ext cx="411592" cy="495300"/>
            </a:xfrm>
            <a:custGeom>
              <a:avLst/>
              <a:gdLst>
                <a:gd name="connsiteX0" fmla="*/ 5192 w 411592"/>
                <a:gd name="connsiteY0" fmla="*/ 0 h 495300"/>
                <a:gd name="connsiteX1" fmla="*/ 43292 w 411592"/>
                <a:gd name="connsiteY1" fmla="*/ 203200 h 495300"/>
                <a:gd name="connsiteX2" fmla="*/ 322692 w 411592"/>
                <a:gd name="connsiteY2" fmla="*/ 342900 h 495300"/>
                <a:gd name="connsiteX3" fmla="*/ 411592 w 411592"/>
                <a:gd name="connsiteY3" fmla="*/ 495300 h 495300"/>
              </a:gdLst>
              <a:ahLst/>
              <a:cxnLst>
                <a:cxn ang="0">
                  <a:pos x="connsiteX0" y="connsiteY0"/>
                </a:cxn>
                <a:cxn ang="0">
                  <a:pos x="connsiteX1" y="connsiteY1"/>
                </a:cxn>
                <a:cxn ang="0">
                  <a:pos x="connsiteX2" y="connsiteY2"/>
                </a:cxn>
                <a:cxn ang="0">
                  <a:pos x="connsiteX3" y="connsiteY3"/>
                </a:cxn>
              </a:cxnLst>
              <a:rect l="l" t="t" r="r" b="b"/>
              <a:pathLst>
                <a:path w="411592" h="495300">
                  <a:moveTo>
                    <a:pt x="5192" y="0"/>
                  </a:moveTo>
                  <a:cubicBezTo>
                    <a:pt x="-2217" y="73025"/>
                    <a:pt x="-9625" y="146050"/>
                    <a:pt x="43292" y="203200"/>
                  </a:cubicBezTo>
                  <a:cubicBezTo>
                    <a:pt x="96209" y="260350"/>
                    <a:pt x="261309" y="294217"/>
                    <a:pt x="322692" y="342900"/>
                  </a:cubicBezTo>
                  <a:cubicBezTo>
                    <a:pt x="384075" y="391583"/>
                    <a:pt x="411592" y="495300"/>
                    <a:pt x="411592" y="49530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37" name="Object 36"/>
          <p:cNvGraphicFramePr>
            <a:graphicFrameLocks noChangeAspect="1"/>
          </p:cNvGraphicFramePr>
          <p:nvPr>
            <p:extLst>
              <p:ext uri="{D42A27DB-BD31-4B8C-83A1-F6EECF244321}">
                <p14:modId xmlns:p14="http://schemas.microsoft.com/office/powerpoint/2010/main" val="3854529430"/>
              </p:ext>
            </p:extLst>
          </p:nvPr>
        </p:nvGraphicFramePr>
        <p:xfrm>
          <a:off x="827881" y="2127154"/>
          <a:ext cx="1312863" cy="328613"/>
        </p:xfrm>
        <a:graphic>
          <a:graphicData uri="http://schemas.openxmlformats.org/presentationml/2006/ole">
            <mc:AlternateContent xmlns:mc="http://schemas.openxmlformats.org/markup-compatibility/2006">
              <mc:Choice xmlns:v="urn:schemas-microsoft-com:vml" Requires="v">
                <p:oleObj name="Equation" r:id="rId10" imgW="812800" imgH="203200" progId="Equation.DSMT4">
                  <p:embed/>
                </p:oleObj>
              </mc:Choice>
              <mc:Fallback>
                <p:oleObj name="Equation" r:id="rId10" imgW="812800" imgH="203200" progId="Equation.DSMT4">
                  <p:embed/>
                  <p:pic>
                    <p:nvPicPr>
                      <p:cNvPr id="0" name=""/>
                      <p:cNvPicPr/>
                      <p:nvPr/>
                    </p:nvPicPr>
                    <p:blipFill>
                      <a:blip r:embed="rId11"/>
                      <a:stretch>
                        <a:fillRect/>
                      </a:stretch>
                    </p:blipFill>
                    <p:spPr>
                      <a:xfrm>
                        <a:off x="827881" y="2127154"/>
                        <a:ext cx="1312863" cy="328613"/>
                      </a:xfrm>
                      <a:prstGeom prst="rect">
                        <a:avLst/>
                      </a:prstGeom>
                    </p:spPr>
                  </p:pic>
                </p:oleObj>
              </mc:Fallback>
            </mc:AlternateContent>
          </a:graphicData>
        </a:graphic>
      </p:graphicFrame>
    </p:spTree>
    <p:extLst>
      <p:ext uri="{BB962C8B-B14F-4D97-AF65-F5344CB8AC3E}">
        <p14:creationId xmlns:p14="http://schemas.microsoft.com/office/powerpoint/2010/main" val="306679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00356" y="68901"/>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What </a:t>
            </a:r>
            <a:r>
              <a:rPr lang="en-US" sz="2000" dirty="0">
                <a:latin typeface="Times New Roman"/>
                <a:cs typeface="Times New Roman"/>
              </a:rPr>
              <a:t>would the cannonball’s motion look like if you viewed it </a:t>
            </a:r>
            <a:r>
              <a:rPr lang="en-US" sz="2000" i="1" dirty="0">
                <a:solidFill>
                  <a:srgbClr val="0000FF"/>
                </a:solidFill>
                <a:latin typeface="Times New Roman"/>
                <a:cs typeface="Times New Roman"/>
              </a:rPr>
              <a:t>FROM ABOVE</a:t>
            </a:r>
            <a:r>
              <a:rPr lang="en-US" sz="2000" dirty="0">
                <a:latin typeface="Times New Roman"/>
                <a:cs typeface="Times New Roman"/>
              </a:rPr>
              <a:t> and you had no depth perception?  More to the point:</a:t>
            </a:r>
            <a:endParaRPr lang="en-US" sz="20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20.)</a:t>
            </a:r>
          </a:p>
        </p:txBody>
      </p:sp>
      <p:sp>
        <p:nvSpPr>
          <p:cNvPr id="35" name="TextBox 34"/>
          <p:cNvSpPr txBox="1"/>
          <p:nvPr/>
        </p:nvSpPr>
        <p:spPr>
          <a:xfrm>
            <a:off x="300356" y="2435853"/>
            <a:ext cx="8729344" cy="1631216"/>
          </a:xfrm>
          <a:prstGeom prst="rect">
            <a:avLst/>
          </a:prstGeom>
          <a:noFill/>
        </p:spPr>
        <p:txBody>
          <a:bodyPr wrap="square" rtlCol="0">
            <a:spAutoFit/>
          </a:bodyPr>
          <a:lstStyle/>
          <a:p>
            <a:r>
              <a:rPr lang="en-US" sz="2000" dirty="0">
                <a:latin typeface="Times New Roman"/>
                <a:cs typeface="Times New Roman"/>
              </a:rPr>
              <a:t>What you’d initially see would be a ball moving straight along the ground (remember, no depth perception) with velocity equal to </a:t>
            </a:r>
            <a:r>
              <a:rPr lang="en-US" sz="2000" dirty="0">
                <a:solidFill>
                  <a:srgbClr val="FF0000"/>
                </a:solidFill>
                <a:latin typeface="Times New Roman"/>
                <a:cs typeface="Times New Roman"/>
              </a:rPr>
              <a:t>the x-component of the muzzle velocity</a:t>
            </a:r>
            <a:r>
              <a:rPr lang="en-US" sz="2000" dirty="0">
                <a:latin typeface="Times New Roman"/>
                <a:cs typeface="Times New Roman"/>
              </a:rPr>
              <a:t>.  And because the acceleration in the x-direction is ZERO, you would observe that velocity to hold until the cannonball terminated its motion by hitting the ground.  So answering:</a:t>
            </a:r>
          </a:p>
        </p:txBody>
      </p:sp>
      <p:graphicFrame>
        <p:nvGraphicFramePr>
          <p:cNvPr id="47" name="Object 46"/>
          <p:cNvGraphicFramePr>
            <a:graphicFrameLocks noChangeAspect="1"/>
          </p:cNvGraphicFramePr>
          <p:nvPr>
            <p:extLst>
              <p:ext uri="{D42A27DB-BD31-4B8C-83A1-F6EECF244321}">
                <p14:modId xmlns:p14="http://schemas.microsoft.com/office/powerpoint/2010/main" val="2325798901"/>
              </p:ext>
            </p:extLst>
          </p:nvPr>
        </p:nvGraphicFramePr>
        <p:xfrm>
          <a:off x="2878138" y="5262563"/>
          <a:ext cx="2279650" cy="820737"/>
        </p:xfrm>
        <a:graphic>
          <a:graphicData uri="http://schemas.openxmlformats.org/presentationml/2006/ole">
            <mc:AlternateContent xmlns:mc="http://schemas.openxmlformats.org/markup-compatibility/2006">
              <mc:Choice xmlns:v="urn:schemas-microsoft-com:vml" Requires="v">
                <p:oleObj name="Equation" r:id="rId2" imgW="1409700" imgH="508000" progId="Equation.DSMT4">
                  <p:embed/>
                </p:oleObj>
              </mc:Choice>
              <mc:Fallback>
                <p:oleObj name="Equation" r:id="rId2" imgW="1409700" imgH="508000" progId="Equation.DSMT4">
                  <p:embed/>
                  <p:pic>
                    <p:nvPicPr>
                      <p:cNvPr id="0" name=""/>
                      <p:cNvPicPr/>
                      <p:nvPr/>
                    </p:nvPicPr>
                    <p:blipFill>
                      <a:blip r:embed="rId3"/>
                      <a:stretch>
                        <a:fillRect/>
                      </a:stretch>
                    </p:blipFill>
                    <p:spPr>
                      <a:xfrm>
                        <a:off x="2878138" y="5262563"/>
                        <a:ext cx="2279650" cy="820737"/>
                      </a:xfrm>
                      <a:prstGeom prst="rect">
                        <a:avLst/>
                      </a:prstGeom>
                    </p:spPr>
                  </p:pic>
                </p:oleObj>
              </mc:Fallback>
            </mc:AlternateContent>
          </a:graphicData>
        </a:graphic>
      </p:graphicFrame>
      <p:sp>
        <p:nvSpPr>
          <p:cNvPr id="49" name="TextBox 48"/>
          <p:cNvSpPr txBox="1"/>
          <p:nvPr/>
        </p:nvSpPr>
        <p:spPr>
          <a:xfrm>
            <a:off x="631823" y="4239998"/>
            <a:ext cx="7924800" cy="707886"/>
          </a:xfrm>
          <a:prstGeom prst="rect">
            <a:avLst/>
          </a:prstGeom>
          <a:noFill/>
        </p:spPr>
        <p:txBody>
          <a:bodyPr wrap="square" rtlCol="0">
            <a:spAutoFit/>
          </a:bodyPr>
          <a:lstStyle/>
          <a:p>
            <a:r>
              <a:rPr lang="en-US" sz="2000" dirty="0">
                <a:latin typeface="Times New Roman"/>
                <a:cs typeface="Times New Roman"/>
              </a:rPr>
              <a:t>a.) How fast would it appear to be going </a:t>
            </a:r>
            <a:r>
              <a:rPr lang="en-US" sz="2000" i="1" dirty="0">
                <a:latin typeface="Times New Roman"/>
                <a:cs typeface="Times New Roman"/>
              </a:rPr>
              <a:t>as it left the muzzle</a:t>
            </a:r>
            <a:r>
              <a:rPr lang="en-US" sz="2000" dirty="0">
                <a:latin typeface="Times New Roman"/>
                <a:cs typeface="Times New Roman"/>
              </a:rPr>
              <a:t>? . . . How about as it moved along its way?  We have:</a:t>
            </a:r>
          </a:p>
        </p:txBody>
      </p:sp>
      <p:grpSp>
        <p:nvGrpSpPr>
          <p:cNvPr id="2" name="Group 1"/>
          <p:cNvGrpSpPr/>
          <p:nvPr/>
        </p:nvGrpSpPr>
        <p:grpSpPr>
          <a:xfrm>
            <a:off x="585786" y="1077002"/>
            <a:ext cx="7402514" cy="1116923"/>
            <a:chOff x="585786" y="1077002"/>
            <a:chExt cx="7402514" cy="1116923"/>
          </a:xfrm>
        </p:grpSpPr>
        <p:sp>
          <p:nvSpPr>
            <p:cNvPr id="32" name="TextBox 31"/>
            <p:cNvSpPr txBox="1"/>
            <p:nvPr/>
          </p:nvSpPr>
          <p:spPr>
            <a:xfrm>
              <a:off x="585786" y="1077002"/>
              <a:ext cx="2462214" cy="338554"/>
            </a:xfrm>
            <a:prstGeom prst="rect">
              <a:avLst/>
            </a:prstGeom>
            <a:noFill/>
          </p:spPr>
          <p:txBody>
            <a:bodyPr wrap="square" rtlCol="0">
              <a:spAutoFit/>
            </a:bodyPr>
            <a:lstStyle/>
            <a:p>
              <a:r>
                <a:rPr lang="en-US" sz="1600" dirty="0">
                  <a:latin typeface="Times New Roman"/>
                  <a:cs typeface="Times New Roman"/>
                </a:rPr>
                <a:t>As viewed from above</a:t>
              </a:r>
            </a:p>
          </p:txBody>
        </p:sp>
        <p:sp>
          <p:nvSpPr>
            <p:cNvPr id="10" name="Rectangle 9"/>
            <p:cNvSpPr/>
            <p:nvPr/>
          </p:nvSpPr>
          <p:spPr>
            <a:xfrm rot="5400000">
              <a:off x="789137" y="1715487"/>
              <a:ext cx="45719" cy="152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rot="5400000">
              <a:off x="789137" y="1870743"/>
              <a:ext cx="45719" cy="152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rot="10800000">
              <a:off x="789126" y="1814547"/>
              <a:ext cx="45727" cy="10953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rot="5400000">
              <a:off x="815255" y="1794629"/>
              <a:ext cx="45721" cy="145882"/>
            </a:xfrm>
            <a:prstGeom prst="rect">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4" name="Object 43"/>
            <p:cNvGraphicFramePr>
              <a:graphicFrameLocks noChangeAspect="1"/>
            </p:cNvGraphicFramePr>
            <p:nvPr>
              <p:extLst>
                <p:ext uri="{D42A27DB-BD31-4B8C-83A1-F6EECF244321}">
                  <p14:modId xmlns:p14="http://schemas.microsoft.com/office/powerpoint/2010/main" val="672123328"/>
                </p:ext>
              </p:extLst>
            </p:nvPr>
          </p:nvGraphicFramePr>
          <p:xfrm>
            <a:off x="940689" y="1826869"/>
            <a:ext cx="70856" cy="91326"/>
          </p:xfrm>
          <a:graphic>
            <a:graphicData uri="http://schemas.openxmlformats.org/presentationml/2006/ole">
              <mc:AlternateContent xmlns:mc="http://schemas.openxmlformats.org/markup-compatibility/2006">
                <mc:Choice xmlns:v="urn:schemas-microsoft-com:vml" Requires="v">
                  <p:oleObj name="Equation" r:id="rId4" imgW="88900" imgH="114300" progId="Equation.DSMT4">
                    <p:embed/>
                  </p:oleObj>
                </mc:Choice>
                <mc:Fallback>
                  <p:oleObj name="Equation" r:id="rId4" imgW="88900" imgH="114300" progId="Equation.DSMT4">
                    <p:embed/>
                    <p:pic>
                      <p:nvPicPr>
                        <p:cNvPr id="0" name=""/>
                        <p:cNvPicPr/>
                        <p:nvPr/>
                      </p:nvPicPr>
                      <p:blipFill>
                        <a:blip r:embed="rId5"/>
                        <a:stretch>
                          <a:fillRect/>
                        </a:stretch>
                      </p:blipFill>
                      <p:spPr>
                        <a:xfrm>
                          <a:off x="940689" y="1826869"/>
                          <a:ext cx="70856" cy="91326"/>
                        </a:xfrm>
                        <a:prstGeom prst="rect">
                          <a:avLst/>
                        </a:prstGeom>
                      </p:spPr>
                    </p:pic>
                  </p:oleObj>
                </mc:Fallback>
              </mc:AlternateContent>
            </a:graphicData>
          </a:graphic>
        </p:graphicFrame>
        <p:cxnSp>
          <p:nvCxnSpPr>
            <p:cNvPr id="22" name="Straight Arrow Connector 21"/>
            <p:cNvCxnSpPr/>
            <p:nvPr/>
          </p:nvCxnSpPr>
          <p:spPr>
            <a:xfrm>
              <a:off x="1022976" y="1867314"/>
              <a:ext cx="300999"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1727838165"/>
                </p:ext>
              </p:extLst>
            </p:nvPr>
          </p:nvGraphicFramePr>
          <p:xfrm>
            <a:off x="1036638" y="1865313"/>
            <a:ext cx="287337" cy="328612"/>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1036638" y="1865313"/>
                          <a:ext cx="287337" cy="328612"/>
                        </a:xfrm>
                        <a:prstGeom prst="rect">
                          <a:avLst/>
                        </a:prstGeom>
                      </p:spPr>
                    </p:pic>
                  </p:oleObj>
                </mc:Fallback>
              </mc:AlternateContent>
            </a:graphicData>
          </a:graphic>
        </p:graphicFrame>
        <p:cxnSp>
          <p:nvCxnSpPr>
            <p:cNvPr id="3" name="Straight Connector 2"/>
            <p:cNvCxnSpPr/>
            <p:nvPr/>
          </p:nvCxnSpPr>
          <p:spPr>
            <a:xfrm>
              <a:off x="1323975" y="1867314"/>
              <a:ext cx="6664325" cy="0"/>
            </a:xfrm>
            <a:prstGeom prst="line">
              <a:avLst/>
            </a:prstGeom>
            <a:ln w="12700" cmpd="sng">
              <a:solidFill>
                <a:srgbClr val="FF6600"/>
              </a:solidFill>
              <a:prstDash val="lgDash"/>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898879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050926" y="621948"/>
            <a:ext cx="7591424" cy="1323439"/>
          </a:xfrm>
          <a:prstGeom prst="rect">
            <a:avLst/>
          </a:prstGeom>
          <a:noFill/>
        </p:spPr>
        <p:txBody>
          <a:bodyPr wrap="square" rtlCol="0">
            <a:spAutoFit/>
          </a:bodyPr>
          <a:lstStyle/>
          <a:p>
            <a:r>
              <a:rPr lang="en-US" sz="2000" dirty="0">
                <a:latin typeface="Times New Roman"/>
                <a:cs typeface="Times New Roman"/>
              </a:rPr>
              <a:t>Putting everything we know onto the sketch, what kinematic relationship can we write for the x-motion?  The only one that makes sense is the one that has more than the acceleration term in it, as the acceleration in the x-direction is ZERO.  That is:</a:t>
            </a:r>
            <a:endParaRPr lang="en-US" sz="2000" dirty="0">
              <a:latin typeface="Apple Chancery"/>
              <a:cs typeface="Apple Chancery"/>
            </a:endParaRPr>
          </a:p>
        </p:txBody>
      </p:sp>
      <p:sp>
        <p:nvSpPr>
          <p:cNvPr id="11" name="TextBox 10"/>
          <p:cNvSpPr txBox="1"/>
          <p:nvPr/>
        </p:nvSpPr>
        <p:spPr>
          <a:xfrm>
            <a:off x="439739" y="4390596"/>
            <a:ext cx="2832099" cy="707886"/>
          </a:xfrm>
          <a:prstGeom prst="rect">
            <a:avLst/>
          </a:prstGeom>
          <a:noFill/>
        </p:spPr>
        <p:txBody>
          <a:bodyPr wrap="square" rtlCol="0">
            <a:spAutoFit/>
          </a:bodyPr>
          <a:lstStyle/>
          <a:p>
            <a:r>
              <a:rPr lang="en-US" sz="2000" dirty="0">
                <a:latin typeface="Times New Roman"/>
                <a:cs typeface="Times New Roman"/>
              </a:rPr>
              <a:t>To get the time of flight, consider the y-direction:</a:t>
            </a:r>
          </a:p>
        </p:txBody>
      </p:sp>
      <p:sp>
        <p:nvSpPr>
          <p:cNvPr id="13" name="TextBox 12"/>
          <p:cNvSpPr txBox="1"/>
          <p:nvPr/>
        </p:nvSpPr>
        <p:spPr>
          <a:xfrm>
            <a:off x="615950" y="221838"/>
            <a:ext cx="8026399" cy="400110"/>
          </a:xfrm>
          <a:prstGeom prst="rect">
            <a:avLst/>
          </a:prstGeom>
          <a:noFill/>
        </p:spPr>
        <p:txBody>
          <a:bodyPr wrap="square" rtlCol="0">
            <a:spAutoFit/>
          </a:bodyPr>
          <a:lstStyle/>
          <a:p>
            <a:r>
              <a:rPr lang="en-US" sz="2000" dirty="0">
                <a:latin typeface="Times New Roman"/>
                <a:cs typeface="Times New Roman"/>
              </a:rPr>
              <a:t>b.) How far would it travel before touchdown?</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21.)</a:t>
            </a:r>
          </a:p>
        </p:txBody>
      </p:sp>
      <p:graphicFrame>
        <p:nvGraphicFramePr>
          <p:cNvPr id="35" name="Object 34"/>
          <p:cNvGraphicFramePr>
            <a:graphicFrameLocks noChangeAspect="1"/>
          </p:cNvGraphicFramePr>
          <p:nvPr>
            <p:extLst>
              <p:ext uri="{D42A27DB-BD31-4B8C-83A1-F6EECF244321}">
                <p14:modId xmlns:p14="http://schemas.microsoft.com/office/powerpoint/2010/main" val="1893629617"/>
              </p:ext>
            </p:extLst>
          </p:nvPr>
        </p:nvGraphicFramePr>
        <p:xfrm>
          <a:off x="5619750" y="4824413"/>
          <a:ext cx="3057525" cy="1603375"/>
        </p:xfrm>
        <a:graphic>
          <a:graphicData uri="http://schemas.openxmlformats.org/presentationml/2006/ole">
            <mc:AlternateContent xmlns:mc="http://schemas.openxmlformats.org/markup-compatibility/2006">
              <mc:Choice xmlns:v="urn:schemas-microsoft-com:vml" Requires="v">
                <p:oleObj name="Equation" r:id="rId2" imgW="1892300" imgH="990600" progId="Equation.DSMT4">
                  <p:embed/>
                </p:oleObj>
              </mc:Choice>
              <mc:Fallback>
                <p:oleObj name="Equation" r:id="rId2" imgW="1892300" imgH="990600" progId="Equation.DSMT4">
                  <p:embed/>
                  <p:pic>
                    <p:nvPicPr>
                      <p:cNvPr id="0" name=""/>
                      <p:cNvPicPr/>
                      <p:nvPr/>
                    </p:nvPicPr>
                    <p:blipFill>
                      <a:blip r:embed="rId3"/>
                      <a:stretch>
                        <a:fillRect/>
                      </a:stretch>
                    </p:blipFill>
                    <p:spPr>
                      <a:xfrm>
                        <a:off x="5619750" y="4824413"/>
                        <a:ext cx="3057525" cy="1603375"/>
                      </a:xfrm>
                      <a:prstGeom prst="rect">
                        <a:avLst/>
                      </a:prstGeom>
                    </p:spPr>
                  </p:pic>
                </p:oleObj>
              </mc:Fallback>
            </mc:AlternateContent>
          </a:graphicData>
        </a:graphic>
      </p:graphicFrame>
      <p:grpSp>
        <p:nvGrpSpPr>
          <p:cNvPr id="4" name="Group 3"/>
          <p:cNvGrpSpPr/>
          <p:nvPr/>
        </p:nvGrpSpPr>
        <p:grpSpPr>
          <a:xfrm>
            <a:off x="718833" y="2070051"/>
            <a:ext cx="8699805" cy="2271762"/>
            <a:chOff x="718833" y="2070051"/>
            <a:chExt cx="8699805" cy="2271762"/>
          </a:xfrm>
        </p:grpSpPr>
        <p:cxnSp>
          <p:nvCxnSpPr>
            <p:cNvPr id="3" name="Straight Connector 2"/>
            <p:cNvCxnSpPr/>
            <p:nvPr/>
          </p:nvCxnSpPr>
          <p:spPr>
            <a:xfrm>
              <a:off x="1125538" y="3392680"/>
              <a:ext cx="58928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29537" y="3900680"/>
              <a:ext cx="16891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Freeform 19"/>
            <p:cNvSpPr/>
            <p:nvPr/>
          </p:nvSpPr>
          <p:spPr>
            <a:xfrm>
              <a:off x="6891338" y="3390799"/>
              <a:ext cx="844550" cy="509881"/>
            </a:xfrm>
            <a:custGeom>
              <a:avLst/>
              <a:gdLst>
                <a:gd name="connsiteX0" fmla="*/ 0 w 844550"/>
                <a:gd name="connsiteY0" fmla="*/ 1881 h 509881"/>
                <a:gd name="connsiteX1" fmla="*/ 76200 w 844550"/>
                <a:gd name="connsiteY1" fmla="*/ 1881 h 509881"/>
                <a:gd name="connsiteX2" fmla="*/ 133350 w 844550"/>
                <a:gd name="connsiteY2" fmla="*/ 1881 h 509881"/>
                <a:gd name="connsiteX3" fmla="*/ 228600 w 844550"/>
                <a:gd name="connsiteY3" fmla="*/ 27281 h 509881"/>
                <a:gd name="connsiteX4" fmla="*/ 336550 w 844550"/>
                <a:gd name="connsiteY4" fmla="*/ 109831 h 509881"/>
                <a:gd name="connsiteX5" fmla="*/ 444500 w 844550"/>
                <a:gd name="connsiteY5" fmla="*/ 262231 h 509881"/>
                <a:gd name="connsiteX6" fmla="*/ 514350 w 844550"/>
                <a:gd name="connsiteY6" fmla="*/ 338431 h 509881"/>
                <a:gd name="connsiteX7" fmla="*/ 590550 w 844550"/>
                <a:gd name="connsiteY7" fmla="*/ 401931 h 509881"/>
                <a:gd name="connsiteX8" fmla="*/ 692150 w 844550"/>
                <a:gd name="connsiteY8" fmla="*/ 465431 h 509881"/>
                <a:gd name="connsiteX9" fmla="*/ 844550 w 844550"/>
                <a:gd name="connsiteY9" fmla="*/ 509881 h 509881"/>
                <a:gd name="connsiteX10" fmla="*/ 844550 w 844550"/>
                <a:gd name="connsiteY10" fmla="*/ 509881 h 509881"/>
                <a:gd name="connsiteX11" fmla="*/ 844550 w 844550"/>
                <a:gd name="connsiteY11" fmla="*/ 509881 h 50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4550" h="509881">
                  <a:moveTo>
                    <a:pt x="0" y="1881"/>
                  </a:moveTo>
                  <a:lnTo>
                    <a:pt x="76200" y="1881"/>
                  </a:lnTo>
                  <a:cubicBezTo>
                    <a:pt x="98425" y="1881"/>
                    <a:pt x="107950" y="-2352"/>
                    <a:pt x="133350" y="1881"/>
                  </a:cubicBezTo>
                  <a:cubicBezTo>
                    <a:pt x="158750" y="6114"/>
                    <a:pt x="194733" y="9289"/>
                    <a:pt x="228600" y="27281"/>
                  </a:cubicBezTo>
                  <a:cubicBezTo>
                    <a:pt x="262467" y="45273"/>
                    <a:pt x="300567" y="70673"/>
                    <a:pt x="336550" y="109831"/>
                  </a:cubicBezTo>
                  <a:cubicBezTo>
                    <a:pt x="372533" y="148989"/>
                    <a:pt x="414867" y="224131"/>
                    <a:pt x="444500" y="262231"/>
                  </a:cubicBezTo>
                  <a:cubicBezTo>
                    <a:pt x="474133" y="300331"/>
                    <a:pt x="490008" y="315148"/>
                    <a:pt x="514350" y="338431"/>
                  </a:cubicBezTo>
                  <a:cubicBezTo>
                    <a:pt x="538692" y="361714"/>
                    <a:pt x="560917" y="380764"/>
                    <a:pt x="590550" y="401931"/>
                  </a:cubicBezTo>
                  <a:cubicBezTo>
                    <a:pt x="620183" y="423098"/>
                    <a:pt x="649817" y="447439"/>
                    <a:pt x="692150" y="465431"/>
                  </a:cubicBezTo>
                  <a:cubicBezTo>
                    <a:pt x="734483" y="483423"/>
                    <a:pt x="844550" y="509881"/>
                    <a:pt x="844550" y="509881"/>
                  </a:cubicBezTo>
                  <a:lnTo>
                    <a:pt x="844550" y="509881"/>
                  </a:lnTo>
                  <a:lnTo>
                    <a:pt x="844550" y="509881"/>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p:nvPr/>
          </p:nvCxnSpPr>
          <p:spPr>
            <a:xfrm>
              <a:off x="6630988" y="3907030"/>
              <a:ext cx="8699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821488" y="3392680"/>
              <a:ext cx="0" cy="5143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1335088" y="3214880"/>
              <a:ext cx="171450" cy="171450"/>
            </a:xfrm>
            <a:prstGeom prst="ellipse">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p:cNvCxnSpPr/>
            <p:nvPr/>
          </p:nvCxnSpPr>
          <p:spPr>
            <a:xfrm flipV="1">
              <a:off x="1265238" y="3100580"/>
              <a:ext cx="342900" cy="190500"/>
            </a:xfrm>
            <a:prstGeom prst="line">
              <a:avLst/>
            </a:prstGeom>
            <a:ln w="762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1608138" y="3056130"/>
              <a:ext cx="45719" cy="4571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p:cNvSpPr/>
            <p:nvPr/>
          </p:nvSpPr>
          <p:spPr>
            <a:xfrm>
              <a:off x="1246188" y="3306955"/>
              <a:ext cx="85725" cy="73025"/>
            </a:xfrm>
            <a:custGeom>
              <a:avLst/>
              <a:gdLst>
                <a:gd name="connsiteX0" fmla="*/ 85725 w 85725"/>
                <a:gd name="connsiteY0" fmla="*/ 0 h 73025"/>
                <a:gd name="connsiteX1" fmla="*/ 63500 w 85725"/>
                <a:gd name="connsiteY1" fmla="*/ 47625 h 73025"/>
                <a:gd name="connsiteX2" fmla="*/ 0 w 85725"/>
                <a:gd name="connsiteY2" fmla="*/ 73025 h 73025"/>
              </a:gdLst>
              <a:ahLst/>
              <a:cxnLst>
                <a:cxn ang="0">
                  <a:pos x="connsiteX0" y="connsiteY0"/>
                </a:cxn>
                <a:cxn ang="0">
                  <a:pos x="connsiteX1" y="connsiteY1"/>
                </a:cxn>
                <a:cxn ang="0">
                  <a:pos x="connsiteX2" y="connsiteY2"/>
                </a:cxn>
              </a:cxnLst>
              <a:rect l="l" t="t" r="r" b="b"/>
              <a:pathLst>
                <a:path w="85725" h="73025">
                  <a:moveTo>
                    <a:pt x="85725" y="0"/>
                  </a:moveTo>
                  <a:cubicBezTo>
                    <a:pt x="81756" y="17727"/>
                    <a:pt x="77787" y="35454"/>
                    <a:pt x="63500" y="47625"/>
                  </a:cubicBezTo>
                  <a:cubicBezTo>
                    <a:pt x="49213" y="59796"/>
                    <a:pt x="0" y="73025"/>
                    <a:pt x="0" y="73025"/>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1" name="Straight Arrow Connector 30"/>
            <p:cNvCxnSpPr/>
            <p:nvPr/>
          </p:nvCxnSpPr>
          <p:spPr>
            <a:xfrm flipV="1">
              <a:off x="1690688" y="2306830"/>
              <a:ext cx="1436688" cy="74930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630363" y="2627505"/>
              <a:ext cx="0" cy="847725"/>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1712914" y="3081530"/>
              <a:ext cx="1558924"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Freeform 35"/>
            <p:cNvSpPr/>
            <p:nvPr/>
          </p:nvSpPr>
          <p:spPr>
            <a:xfrm>
              <a:off x="1846263" y="2970405"/>
              <a:ext cx="41284" cy="111125"/>
            </a:xfrm>
            <a:custGeom>
              <a:avLst/>
              <a:gdLst>
                <a:gd name="connsiteX0" fmla="*/ 0 w 41284"/>
                <a:gd name="connsiteY0" fmla="*/ 0 h 111125"/>
                <a:gd name="connsiteX1" fmla="*/ 34925 w 41284"/>
                <a:gd name="connsiteY1" fmla="*/ 57150 h 111125"/>
                <a:gd name="connsiteX2" fmla="*/ 41275 w 41284"/>
                <a:gd name="connsiteY2" fmla="*/ 111125 h 111125"/>
              </a:gdLst>
              <a:ahLst/>
              <a:cxnLst>
                <a:cxn ang="0">
                  <a:pos x="connsiteX0" y="connsiteY0"/>
                </a:cxn>
                <a:cxn ang="0">
                  <a:pos x="connsiteX1" y="connsiteY1"/>
                </a:cxn>
                <a:cxn ang="0">
                  <a:pos x="connsiteX2" y="connsiteY2"/>
                </a:cxn>
              </a:cxnLst>
              <a:rect l="l" t="t" r="r" b="b"/>
              <a:pathLst>
                <a:path w="41284" h="111125">
                  <a:moveTo>
                    <a:pt x="0" y="0"/>
                  </a:moveTo>
                  <a:cubicBezTo>
                    <a:pt x="14023" y="19314"/>
                    <a:pt x="28046" y="38629"/>
                    <a:pt x="34925" y="57150"/>
                  </a:cubicBezTo>
                  <a:cubicBezTo>
                    <a:pt x="41804" y="75671"/>
                    <a:pt x="41275" y="111125"/>
                    <a:pt x="41275" y="11112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8" name="Object 37"/>
            <p:cNvGraphicFramePr>
              <a:graphicFrameLocks noChangeAspect="1"/>
            </p:cNvGraphicFramePr>
            <p:nvPr>
              <p:extLst>
                <p:ext uri="{D42A27DB-BD31-4B8C-83A1-F6EECF244321}">
                  <p14:modId xmlns:p14="http://schemas.microsoft.com/office/powerpoint/2010/main" val="1928195369"/>
                </p:ext>
              </p:extLst>
            </p:nvPr>
          </p:nvGraphicFramePr>
          <p:xfrm>
            <a:off x="1633109" y="2070051"/>
            <a:ext cx="1312863" cy="328613"/>
          </p:xfrm>
          <a:graphic>
            <a:graphicData uri="http://schemas.openxmlformats.org/presentationml/2006/ole">
              <mc:AlternateContent xmlns:mc="http://schemas.openxmlformats.org/markup-compatibility/2006">
                <mc:Choice xmlns:v="urn:schemas-microsoft-com:vml" Requires="v">
                  <p:oleObj name="Equation" r:id="rId4" imgW="812800" imgH="203200" progId="Equation.DSMT4">
                    <p:embed/>
                  </p:oleObj>
                </mc:Choice>
                <mc:Fallback>
                  <p:oleObj name="Equation" r:id="rId4" imgW="812800" imgH="203200" progId="Equation.DSMT4">
                    <p:embed/>
                    <p:pic>
                      <p:nvPicPr>
                        <p:cNvPr id="0" name=""/>
                        <p:cNvPicPr/>
                        <p:nvPr/>
                      </p:nvPicPr>
                      <p:blipFill>
                        <a:blip r:embed="rId5"/>
                        <a:stretch>
                          <a:fillRect/>
                        </a:stretch>
                      </p:blipFill>
                      <p:spPr>
                        <a:xfrm>
                          <a:off x="1633109" y="2070051"/>
                          <a:ext cx="1312863" cy="328613"/>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3046206947"/>
                </p:ext>
              </p:extLst>
            </p:nvPr>
          </p:nvGraphicFramePr>
          <p:xfrm>
            <a:off x="2063751" y="2759268"/>
            <a:ext cx="779462" cy="328612"/>
          </p:xfrm>
          <a:graphic>
            <a:graphicData uri="http://schemas.openxmlformats.org/presentationml/2006/ole">
              <mc:AlternateContent xmlns:mc="http://schemas.openxmlformats.org/markup-compatibility/2006">
                <mc:Choice xmlns:v="urn:schemas-microsoft-com:vml" Requires="v">
                  <p:oleObj name="Equation" r:id="rId6" imgW="482600" imgH="203200" progId="Equation.DSMT4">
                    <p:embed/>
                  </p:oleObj>
                </mc:Choice>
                <mc:Fallback>
                  <p:oleObj name="Equation" r:id="rId6" imgW="482600" imgH="203200" progId="Equation.DSMT4">
                    <p:embed/>
                    <p:pic>
                      <p:nvPicPr>
                        <p:cNvPr id="0" name=""/>
                        <p:cNvPicPr/>
                        <p:nvPr/>
                      </p:nvPicPr>
                      <p:blipFill>
                        <a:blip r:embed="rId7"/>
                        <a:stretch>
                          <a:fillRect/>
                        </a:stretch>
                      </p:blipFill>
                      <p:spPr>
                        <a:xfrm>
                          <a:off x="2063751" y="2759268"/>
                          <a:ext cx="779462" cy="328612"/>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264014813"/>
                </p:ext>
              </p:extLst>
            </p:nvPr>
          </p:nvGraphicFramePr>
          <p:xfrm>
            <a:off x="5407025" y="3475230"/>
            <a:ext cx="1414463" cy="328613"/>
          </p:xfrm>
          <a:graphic>
            <a:graphicData uri="http://schemas.openxmlformats.org/presentationml/2006/ole">
              <mc:AlternateContent xmlns:mc="http://schemas.openxmlformats.org/markup-compatibility/2006">
                <mc:Choice xmlns:v="urn:schemas-microsoft-com:vml" Requires="v">
                  <p:oleObj name="Equation" r:id="rId8" imgW="876300" imgH="203200" progId="Equation.DSMT4">
                    <p:embed/>
                  </p:oleObj>
                </mc:Choice>
                <mc:Fallback>
                  <p:oleObj name="Equation" r:id="rId8" imgW="876300" imgH="203200" progId="Equation.DSMT4">
                    <p:embed/>
                    <p:pic>
                      <p:nvPicPr>
                        <p:cNvPr id="0" name=""/>
                        <p:cNvPicPr/>
                        <p:nvPr/>
                      </p:nvPicPr>
                      <p:blipFill>
                        <a:blip r:embed="rId9"/>
                        <a:stretch>
                          <a:fillRect/>
                        </a:stretch>
                      </p:blipFill>
                      <p:spPr>
                        <a:xfrm>
                          <a:off x="5407025" y="3475230"/>
                          <a:ext cx="1414463" cy="328613"/>
                        </a:xfrm>
                        <a:prstGeom prst="rect">
                          <a:avLst/>
                        </a:prstGeom>
                      </p:spPr>
                    </p:pic>
                  </p:oleObj>
                </mc:Fallback>
              </mc:AlternateContent>
            </a:graphicData>
          </a:graphic>
        </p:graphicFrame>
        <p:sp>
          <p:nvSpPr>
            <p:cNvPr id="44" name="Freeform 43"/>
            <p:cNvSpPr/>
            <p:nvPr/>
          </p:nvSpPr>
          <p:spPr>
            <a:xfrm>
              <a:off x="1684338" y="2173384"/>
              <a:ext cx="6375400" cy="1733646"/>
            </a:xfrm>
            <a:custGeom>
              <a:avLst/>
              <a:gdLst>
                <a:gd name="connsiteX0" fmla="*/ 0 w 6375400"/>
                <a:gd name="connsiteY0" fmla="*/ 882746 h 1733646"/>
                <a:gd name="connsiteX1" fmla="*/ 266700 w 6375400"/>
                <a:gd name="connsiteY1" fmla="*/ 755746 h 1733646"/>
                <a:gd name="connsiteX2" fmla="*/ 596900 w 6375400"/>
                <a:gd name="connsiteY2" fmla="*/ 590646 h 1733646"/>
                <a:gd name="connsiteX3" fmla="*/ 1003300 w 6375400"/>
                <a:gd name="connsiteY3" fmla="*/ 412846 h 1733646"/>
                <a:gd name="connsiteX4" fmla="*/ 1397000 w 6375400"/>
                <a:gd name="connsiteY4" fmla="*/ 273146 h 1733646"/>
                <a:gd name="connsiteX5" fmla="*/ 1828800 w 6375400"/>
                <a:gd name="connsiteY5" fmla="*/ 146146 h 1733646"/>
                <a:gd name="connsiteX6" fmla="*/ 2298700 w 6375400"/>
                <a:gd name="connsiteY6" fmla="*/ 44546 h 1733646"/>
                <a:gd name="connsiteX7" fmla="*/ 2768600 w 6375400"/>
                <a:gd name="connsiteY7" fmla="*/ 6446 h 1733646"/>
                <a:gd name="connsiteX8" fmla="*/ 3187700 w 6375400"/>
                <a:gd name="connsiteY8" fmla="*/ 6446 h 1733646"/>
                <a:gd name="connsiteX9" fmla="*/ 3644900 w 6375400"/>
                <a:gd name="connsiteY9" fmla="*/ 69946 h 1733646"/>
                <a:gd name="connsiteX10" fmla="*/ 4114800 w 6375400"/>
                <a:gd name="connsiteY10" fmla="*/ 196946 h 1733646"/>
                <a:gd name="connsiteX11" fmla="*/ 4711700 w 6375400"/>
                <a:gd name="connsiteY11" fmla="*/ 476346 h 1733646"/>
                <a:gd name="connsiteX12" fmla="*/ 5321300 w 6375400"/>
                <a:gd name="connsiteY12" fmla="*/ 831946 h 1733646"/>
                <a:gd name="connsiteX13" fmla="*/ 5930900 w 6375400"/>
                <a:gd name="connsiteY13" fmla="*/ 1327246 h 1733646"/>
                <a:gd name="connsiteX14" fmla="*/ 6375400 w 6375400"/>
                <a:gd name="connsiteY14" fmla="*/ 1733646 h 173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75400" h="1733646">
                  <a:moveTo>
                    <a:pt x="0" y="882746"/>
                  </a:moveTo>
                  <a:lnTo>
                    <a:pt x="266700" y="755746"/>
                  </a:lnTo>
                  <a:cubicBezTo>
                    <a:pt x="366183" y="707063"/>
                    <a:pt x="474133" y="647796"/>
                    <a:pt x="596900" y="590646"/>
                  </a:cubicBezTo>
                  <a:cubicBezTo>
                    <a:pt x="719667" y="533496"/>
                    <a:pt x="869950" y="465763"/>
                    <a:pt x="1003300" y="412846"/>
                  </a:cubicBezTo>
                  <a:cubicBezTo>
                    <a:pt x="1136650" y="359929"/>
                    <a:pt x="1259417" y="317596"/>
                    <a:pt x="1397000" y="273146"/>
                  </a:cubicBezTo>
                  <a:cubicBezTo>
                    <a:pt x="1534583" y="228696"/>
                    <a:pt x="1678517" y="184246"/>
                    <a:pt x="1828800" y="146146"/>
                  </a:cubicBezTo>
                  <a:cubicBezTo>
                    <a:pt x="1979083" y="108046"/>
                    <a:pt x="2142067" y="67829"/>
                    <a:pt x="2298700" y="44546"/>
                  </a:cubicBezTo>
                  <a:cubicBezTo>
                    <a:pt x="2455333" y="21263"/>
                    <a:pt x="2620433" y="12796"/>
                    <a:pt x="2768600" y="6446"/>
                  </a:cubicBezTo>
                  <a:cubicBezTo>
                    <a:pt x="2916767" y="96"/>
                    <a:pt x="3041650" y="-4137"/>
                    <a:pt x="3187700" y="6446"/>
                  </a:cubicBezTo>
                  <a:cubicBezTo>
                    <a:pt x="3333750" y="17029"/>
                    <a:pt x="3490383" y="38196"/>
                    <a:pt x="3644900" y="69946"/>
                  </a:cubicBezTo>
                  <a:cubicBezTo>
                    <a:pt x="3799417" y="101696"/>
                    <a:pt x="3937000" y="129213"/>
                    <a:pt x="4114800" y="196946"/>
                  </a:cubicBezTo>
                  <a:cubicBezTo>
                    <a:pt x="4292600" y="264679"/>
                    <a:pt x="4510617" y="370513"/>
                    <a:pt x="4711700" y="476346"/>
                  </a:cubicBezTo>
                  <a:cubicBezTo>
                    <a:pt x="4912783" y="582179"/>
                    <a:pt x="5118100" y="690129"/>
                    <a:pt x="5321300" y="831946"/>
                  </a:cubicBezTo>
                  <a:cubicBezTo>
                    <a:pt x="5524500" y="973763"/>
                    <a:pt x="5755217" y="1176963"/>
                    <a:pt x="5930900" y="1327246"/>
                  </a:cubicBezTo>
                  <a:cubicBezTo>
                    <a:pt x="6106583" y="1477529"/>
                    <a:pt x="6375400" y="1733646"/>
                    <a:pt x="6375400" y="1733646"/>
                  </a:cubicBezTo>
                </a:path>
              </a:pathLst>
            </a:custGeom>
            <a:ln w="9525" cmpd="sng">
              <a:solidFill>
                <a:schemeClr val="accent6"/>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0" name="Straight Arrow Connector 29"/>
            <p:cNvCxnSpPr/>
            <p:nvPr/>
          </p:nvCxnSpPr>
          <p:spPr>
            <a:xfrm flipV="1">
              <a:off x="1723720" y="3081530"/>
              <a:ext cx="1403656" cy="1"/>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2" name="Object 31"/>
            <p:cNvGraphicFramePr>
              <a:graphicFrameLocks noChangeAspect="1"/>
            </p:cNvGraphicFramePr>
            <p:nvPr>
              <p:extLst>
                <p:ext uri="{D42A27DB-BD31-4B8C-83A1-F6EECF244321}">
                  <p14:modId xmlns:p14="http://schemas.microsoft.com/office/powerpoint/2010/main" val="691516165"/>
                </p:ext>
              </p:extLst>
            </p:nvPr>
          </p:nvGraphicFramePr>
          <p:xfrm>
            <a:off x="2405063" y="3556000"/>
            <a:ext cx="1395412" cy="330200"/>
          </p:xfrm>
          <a:graphic>
            <a:graphicData uri="http://schemas.openxmlformats.org/presentationml/2006/ole">
              <mc:AlternateContent xmlns:mc="http://schemas.openxmlformats.org/markup-compatibility/2006">
                <mc:Choice xmlns:v="urn:schemas-microsoft-com:vml" Requires="v">
                  <p:oleObj name="Equation" r:id="rId10" imgW="863600" imgH="203200" progId="Equation.DSMT4">
                    <p:embed/>
                  </p:oleObj>
                </mc:Choice>
                <mc:Fallback>
                  <p:oleObj name="Equation" r:id="rId10" imgW="863600" imgH="203200" progId="Equation.DSMT4">
                    <p:embed/>
                    <p:pic>
                      <p:nvPicPr>
                        <p:cNvPr id="0" name=""/>
                        <p:cNvPicPr/>
                        <p:nvPr/>
                      </p:nvPicPr>
                      <p:blipFill>
                        <a:blip r:embed="rId11"/>
                        <a:stretch>
                          <a:fillRect/>
                        </a:stretch>
                      </p:blipFill>
                      <p:spPr>
                        <a:xfrm>
                          <a:off x="2405063" y="3556000"/>
                          <a:ext cx="1395412" cy="330200"/>
                        </a:xfrm>
                        <a:prstGeom prst="rect">
                          <a:avLst/>
                        </a:prstGeom>
                      </p:spPr>
                    </p:pic>
                  </p:oleObj>
                </mc:Fallback>
              </mc:AlternateContent>
            </a:graphicData>
          </a:graphic>
        </p:graphicFrame>
        <p:sp>
          <p:nvSpPr>
            <p:cNvPr id="10" name="Freeform 9"/>
            <p:cNvSpPr/>
            <p:nvPr/>
          </p:nvSpPr>
          <p:spPr>
            <a:xfrm>
              <a:off x="2441146" y="3145030"/>
              <a:ext cx="411592" cy="495300"/>
            </a:xfrm>
            <a:custGeom>
              <a:avLst/>
              <a:gdLst>
                <a:gd name="connsiteX0" fmla="*/ 5192 w 411592"/>
                <a:gd name="connsiteY0" fmla="*/ 0 h 495300"/>
                <a:gd name="connsiteX1" fmla="*/ 43292 w 411592"/>
                <a:gd name="connsiteY1" fmla="*/ 203200 h 495300"/>
                <a:gd name="connsiteX2" fmla="*/ 322692 w 411592"/>
                <a:gd name="connsiteY2" fmla="*/ 342900 h 495300"/>
                <a:gd name="connsiteX3" fmla="*/ 411592 w 411592"/>
                <a:gd name="connsiteY3" fmla="*/ 495300 h 495300"/>
              </a:gdLst>
              <a:ahLst/>
              <a:cxnLst>
                <a:cxn ang="0">
                  <a:pos x="connsiteX0" y="connsiteY0"/>
                </a:cxn>
                <a:cxn ang="0">
                  <a:pos x="connsiteX1" y="connsiteY1"/>
                </a:cxn>
                <a:cxn ang="0">
                  <a:pos x="connsiteX2" y="connsiteY2"/>
                </a:cxn>
                <a:cxn ang="0">
                  <a:pos x="connsiteX3" y="connsiteY3"/>
                </a:cxn>
              </a:cxnLst>
              <a:rect l="l" t="t" r="r" b="b"/>
              <a:pathLst>
                <a:path w="411592" h="495300">
                  <a:moveTo>
                    <a:pt x="5192" y="0"/>
                  </a:moveTo>
                  <a:cubicBezTo>
                    <a:pt x="-2217" y="73025"/>
                    <a:pt x="-9625" y="146050"/>
                    <a:pt x="43292" y="203200"/>
                  </a:cubicBezTo>
                  <a:cubicBezTo>
                    <a:pt x="96209" y="260350"/>
                    <a:pt x="261309" y="294217"/>
                    <a:pt x="322692" y="342900"/>
                  </a:cubicBezTo>
                  <a:cubicBezTo>
                    <a:pt x="384075" y="391583"/>
                    <a:pt x="411592" y="495300"/>
                    <a:pt x="411592" y="49530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Arrow Connector 36"/>
            <p:cNvCxnSpPr/>
            <p:nvPr/>
          </p:nvCxnSpPr>
          <p:spPr>
            <a:xfrm flipH="1" flipV="1">
              <a:off x="3097520" y="2352434"/>
              <a:ext cx="10806" cy="724015"/>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1571744695"/>
                </p:ext>
              </p:extLst>
            </p:nvPr>
          </p:nvGraphicFramePr>
          <p:xfrm>
            <a:off x="3187701" y="2456849"/>
            <a:ext cx="1211262" cy="369888"/>
          </p:xfrm>
          <a:graphic>
            <a:graphicData uri="http://schemas.openxmlformats.org/presentationml/2006/ole">
              <mc:AlternateContent xmlns:mc="http://schemas.openxmlformats.org/markup-compatibility/2006">
                <mc:Choice xmlns:v="urn:schemas-microsoft-com:vml" Requires="v">
                  <p:oleObj name="Equation" r:id="rId12" imgW="749300" imgH="228600" progId="Equation.DSMT4">
                    <p:embed/>
                  </p:oleObj>
                </mc:Choice>
                <mc:Fallback>
                  <p:oleObj name="Equation" r:id="rId12" imgW="749300" imgH="228600" progId="Equation.DSMT4">
                    <p:embed/>
                    <p:pic>
                      <p:nvPicPr>
                        <p:cNvPr id="0" name=""/>
                        <p:cNvPicPr/>
                        <p:nvPr/>
                      </p:nvPicPr>
                      <p:blipFill>
                        <a:blip r:embed="rId13"/>
                        <a:stretch>
                          <a:fillRect/>
                        </a:stretch>
                      </p:blipFill>
                      <p:spPr>
                        <a:xfrm>
                          <a:off x="3187701" y="2456849"/>
                          <a:ext cx="1211262" cy="369888"/>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4180957255"/>
                </p:ext>
              </p:extLst>
            </p:nvPr>
          </p:nvGraphicFramePr>
          <p:xfrm>
            <a:off x="718833" y="2641793"/>
            <a:ext cx="1006475" cy="328612"/>
          </p:xfrm>
          <a:graphic>
            <a:graphicData uri="http://schemas.openxmlformats.org/presentationml/2006/ole">
              <mc:AlternateContent xmlns:mc="http://schemas.openxmlformats.org/markup-compatibility/2006">
                <mc:Choice xmlns:v="urn:schemas-microsoft-com:vml" Requires="v">
                  <p:oleObj name="Equation" r:id="rId14" imgW="622300" imgH="203200" progId="Equation.DSMT4">
                    <p:embed/>
                  </p:oleObj>
                </mc:Choice>
                <mc:Fallback>
                  <p:oleObj name="Equation" r:id="rId14" imgW="622300" imgH="203200" progId="Equation.DSMT4">
                    <p:embed/>
                    <p:pic>
                      <p:nvPicPr>
                        <p:cNvPr id="0" name=""/>
                        <p:cNvPicPr/>
                        <p:nvPr/>
                      </p:nvPicPr>
                      <p:blipFill>
                        <a:blip r:embed="rId15"/>
                        <a:stretch>
                          <a:fillRect/>
                        </a:stretch>
                      </p:blipFill>
                      <p:spPr>
                        <a:xfrm>
                          <a:off x="718833" y="2641793"/>
                          <a:ext cx="1006475" cy="328612"/>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2425998194"/>
                </p:ext>
              </p:extLst>
            </p:nvPr>
          </p:nvGraphicFramePr>
          <p:xfrm>
            <a:off x="7097712" y="4013200"/>
            <a:ext cx="1931988" cy="328613"/>
          </p:xfrm>
          <a:graphic>
            <a:graphicData uri="http://schemas.openxmlformats.org/presentationml/2006/ole">
              <mc:AlternateContent xmlns:mc="http://schemas.openxmlformats.org/markup-compatibility/2006">
                <mc:Choice xmlns:v="urn:schemas-microsoft-com:vml" Requires="v">
                  <p:oleObj name="Equation" r:id="rId16" imgW="1193800" imgH="203200" progId="Equation.DSMT4">
                    <p:embed/>
                  </p:oleObj>
                </mc:Choice>
                <mc:Fallback>
                  <p:oleObj name="Equation" r:id="rId16" imgW="1193800" imgH="203200" progId="Equation.DSMT4">
                    <p:embed/>
                    <p:pic>
                      <p:nvPicPr>
                        <p:cNvPr id="0" name=""/>
                        <p:cNvPicPr/>
                        <p:nvPr/>
                      </p:nvPicPr>
                      <p:blipFill>
                        <a:blip r:embed="rId17"/>
                        <a:stretch>
                          <a:fillRect/>
                        </a:stretch>
                      </p:blipFill>
                      <p:spPr>
                        <a:xfrm>
                          <a:off x="7097712" y="4013200"/>
                          <a:ext cx="1931988" cy="328613"/>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187474722"/>
                </p:ext>
              </p:extLst>
            </p:nvPr>
          </p:nvGraphicFramePr>
          <p:xfrm>
            <a:off x="1336676" y="3476024"/>
            <a:ext cx="555625" cy="328612"/>
          </p:xfrm>
          <a:graphic>
            <a:graphicData uri="http://schemas.openxmlformats.org/presentationml/2006/ole">
              <mc:AlternateContent xmlns:mc="http://schemas.openxmlformats.org/markup-compatibility/2006">
                <mc:Choice xmlns:v="urn:schemas-microsoft-com:vml" Requires="v">
                  <p:oleObj name="Equation" r:id="rId18" imgW="342900" imgH="203200" progId="Equation.DSMT4">
                    <p:embed/>
                  </p:oleObj>
                </mc:Choice>
                <mc:Fallback>
                  <p:oleObj name="Equation" r:id="rId18" imgW="342900" imgH="203200" progId="Equation.DSMT4">
                    <p:embed/>
                    <p:pic>
                      <p:nvPicPr>
                        <p:cNvPr id="0" name=""/>
                        <p:cNvPicPr/>
                        <p:nvPr/>
                      </p:nvPicPr>
                      <p:blipFill>
                        <a:blip r:embed="rId19"/>
                        <a:stretch>
                          <a:fillRect/>
                        </a:stretch>
                      </p:blipFill>
                      <p:spPr>
                        <a:xfrm>
                          <a:off x="1336676" y="3476024"/>
                          <a:ext cx="555625" cy="328612"/>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1486047671"/>
                </p:ext>
              </p:extLst>
            </p:nvPr>
          </p:nvGraphicFramePr>
          <p:xfrm>
            <a:off x="3425825" y="2665413"/>
            <a:ext cx="1498600" cy="411162"/>
          </p:xfrm>
          <a:graphic>
            <a:graphicData uri="http://schemas.openxmlformats.org/presentationml/2006/ole">
              <mc:AlternateContent xmlns:mc="http://schemas.openxmlformats.org/markup-compatibility/2006">
                <mc:Choice xmlns:v="urn:schemas-microsoft-com:vml" Requires="v">
                  <p:oleObj name="Equation" r:id="rId20" imgW="927100" imgH="254000" progId="Equation.DSMT4">
                    <p:embed/>
                  </p:oleObj>
                </mc:Choice>
                <mc:Fallback>
                  <p:oleObj name="Equation" r:id="rId20" imgW="927100" imgH="254000" progId="Equation.DSMT4">
                    <p:embed/>
                    <p:pic>
                      <p:nvPicPr>
                        <p:cNvPr id="0" name=""/>
                        <p:cNvPicPr/>
                        <p:nvPr/>
                      </p:nvPicPr>
                      <p:blipFill>
                        <a:blip r:embed="rId21"/>
                        <a:stretch>
                          <a:fillRect/>
                        </a:stretch>
                      </p:blipFill>
                      <p:spPr>
                        <a:xfrm>
                          <a:off x="3425825" y="2665413"/>
                          <a:ext cx="1498600" cy="411162"/>
                        </a:xfrm>
                        <a:prstGeom prst="rect">
                          <a:avLst/>
                        </a:prstGeom>
                      </p:spPr>
                    </p:pic>
                  </p:oleObj>
                </mc:Fallback>
              </mc:AlternateContent>
            </a:graphicData>
          </a:graphic>
        </p:graphicFrame>
        <p:graphicFrame>
          <p:nvGraphicFramePr>
            <p:cNvPr id="47" name="Object 46"/>
            <p:cNvGraphicFramePr>
              <a:graphicFrameLocks noChangeAspect="1"/>
            </p:cNvGraphicFramePr>
            <p:nvPr>
              <p:extLst>
                <p:ext uri="{D42A27DB-BD31-4B8C-83A1-F6EECF244321}">
                  <p14:modId xmlns:p14="http://schemas.microsoft.com/office/powerpoint/2010/main" val="2243727874"/>
                </p:ext>
              </p:extLst>
            </p:nvPr>
          </p:nvGraphicFramePr>
          <p:xfrm>
            <a:off x="2743200" y="3762375"/>
            <a:ext cx="677863" cy="330200"/>
          </p:xfrm>
          <a:graphic>
            <a:graphicData uri="http://schemas.openxmlformats.org/presentationml/2006/ole">
              <mc:AlternateContent xmlns:mc="http://schemas.openxmlformats.org/markup-compatibility/2006">
                <mc:Choice xmlns:v="urn:schemas-microsoft-com:vml" Requires="v">
                  <p:oleObj name="Equation" r:id="rId22" imgW="419100" imgH="203200" progId="Equation.DSMT4">
                    <p:embed/>
                  </p:oleObj>
                </mc:Choice>
                <mc:Fallback>
                  <p:oleObj name="Equation" r:id="rId22" imgW="419100" imgH="203200" progId="Equation.DSMT4">
                    <p:embed/>
                    <p:pic>
                      <p:nvPicPr>
                        <p:cNvPr id="0" name=""/>
                        <p:cNvPicPr/>
                        <p:nvPr/>
                      </p:nvPicPr>
                      <p:blipFill>
                        <a:blip r:embed="rId23"/>
                        <a:stretch>
                          <a:fillRect/>
                        </a:stretch>
                      </p:blipFill>
                      <p:spPr>
                        <a:xfrm>
                          <a:off x="2743200" y="3762375"/>
                          <a:ext cx="677863" cy="330200"/>
                        </a:xfrm>
                        <a:prstGeom prst="rect">
                          <a:avLst/>
                        </a:prstGeom>
                      </p:spPr>
                    </p:pic>
                  </p:oleObj>
                </mc:Fallback>
              </mc:AlternateContent>
            </a:graphicData>
          </a:graphic>
        </p:graphicFrame>
      </p:grpSp>
      <p:sp>
        <p:nvSpPr>
          <p:cNvPr id="48" name="TextBox 47"/>
          <p:cNvSpPr txBox="1"/>
          <p:nvPr/>
        </p:nvSpPr>
        <p:spPr>
          <a:xfrm>
            <a:off x="5377293" y="4415996"/>
            <a:ext cx="3652407" cy="400110"/>
          </a:xfrm>
          <a:prstGeom prst="rect">
            <a:avLst/>
          </a:prstGeom>
          <a:noFill/>
        </p:spPr>
        <p:txBody>
          <a:bodyPr wrap="square" rtlCol="0">
            <a:spAutoFit/>
          </a:bodyPr>
          <a:lstStyle/>
          <a:p>
            <a:r>
              <a:rPr lang="en-US" sz="2000" dirty="0">
                <a:latin typeface="Times New Roman"/>
                <a:cs typeface="Times New Roman"/>
              </a:rPr>
              <a:t>Distance traveled (x-direction):</a:t>
            </a:r>
          </a:p>
        </p:txBody>
      </p:sp>
      <p:graphicFrame>
        <p:nvGraphicFramePr>
          <p:cNvPr id="49" name="Object 48"/>
          <p:cNvGraphicFramePr>
            <a:graphicFrameLocks noChangeAspect="1"/>
          </p:cNvGraphicFramePr>
          <p:nvPr>
            <p:extLst>
              <p:ext uri="{D42A27DB-BD31-4B8C-83A1-F6EECF244321}">
                <p14:modId xmlns:p14="http://schemas.microsoft.com/office/powerpoint/2010/main" val="2103998113"/>
              </p:ext>
            </p:extLst>
          </p:nvPr>
        </p:nvGraphicFramePr>
        <p:xfrm>
          <a:off x="169812" y="5203130"/>
          <a:ext cx="5289651" cy="1173036"/>
        </p:xfrm>
        <a:graphic>
          <a:graphicData uri="http://schemas.openxmlformats.org/presentationml/2006/ole">
            <mc:AlternateContent xmlns:mc="http://schemas.openxmlformats.org/markup-compatibility/2006">
              <mc:Choice xmlns:v="urn:schemas-microsoft-com:vml" Requires="v">
                <p:oleObj name="Equation" r:id="rId24" imgW="3784600" imgH="838200" progId="Equation.DSMT4">
                  <p:embed/>
                </p:oleObj>
              </mc:Choice>
              <mc:Fallback>
                <p:oleObj name="Equation" r:id="rId24" imgW="3784600" imgH="838200" progId="Equation.DSMT4">
                  <p:embed/>
                  <p:pic>
                    <p:nvPicPr>
                      <p:cNvPr id="0" name=""/>
                      <p:cNvPicPr/>
                      <p:nvPr/>
                    </p:nvPicPr>
                    <p:blipFill>
                      <a:blip r:embed="rId25"/>
                      <a:stretch>
                        <a:fillRect/>
                      </a:stretch>
                    </p:blipFill>
                    <p:spPr>
                      <a:xfrm>
                        <a:off x="169812" y="5203130"/>
                        <a:ext cx="5289651" cy="1173036"/>
                      </a:xfrm>
                      <a:prstGeom prst="rect">
                        <a:avLst/>
                      </a:prstGeom>
                    </p:spPr>
                  </p:pic>
                </p:oleObj>
              </mc:Fallback>
            </mc:AlternateContent>
          </a:graphicData>
        </a:graphic>
      </p:graphicFrame>
      <p:sp>
        <p:nvSpPr>
          <p:cNvPr id="2" name="Freeform 1"/>
          <p:cNvSpPr/>
          <p:nvPr/>
        </p:nvSpPr>
        <p:spPr>
          <a:xfrm>
            <a:off x="4940300" y="4813300"/>
            <a:ext cx="977900" cy="1841500"/>
          </a:xfrm>
          <a:custGeom>
            <a:avLst/>
            <a:gdLst>
              <a:gd name="connsiteX0" fmla="*/ 0 w 977900"/>
              <a:gd name="connsiteY0" fmla="*/ 0 h 1841500"/>
              <a:gd name="connsiteX1" fmla="*/ 38100 w 977900"/>
              <a:gd name="connsiteY1" fmla="*/ 76200 h 1841500"/>
              <a:gd name="connsiteX2" fmla="*/ 50800 w 977900"/>
              <a:gd name="connsiteY2" fmla="*/ 114300 h 1841500"/>
              <a:gd name="connsiteX3" fmla="*/ 101600 w 977900"/>
              <a:gd name="connsiteY3" fmla="*/ 190500 h 1841500"/>
              <a:gd name="connsiteX4" fmla="*/ 139700 w 977900"/>
              <a:gd name="connsiteY4" fmla="*/ 203200 h 1841500"/>
              <a:gd name="connsiteX5" fmla="*/ 254000 w 977900"/>
              <a:gd name="connsiteY5" fmla="*/ 292100 h 1841500"/>
              <a:gd name="connsiteX6" fmla="*/ 279400 w 977900"/>
              <a:gd name="connsiteY6" fmla="*/ 330200 h 1841500"/>
              <a:gd name="connsiteX7" fmla="*/ 317500 w 977900"/>
              <a:gd name="connsiteY7" fmla="*/ 381000 h 1841500"/>
              <a:gd name="connsiteX8" fmla="*/ 355600 w 977900"/>
              <a:gd name="connsiteY8" fmla="*/ 419100 h 1841500"/>
              <a:gd name="connsiteX9" fmla="*/ 406400 w 977900"/>
              <a:gd name="connsiteY9" fmla="*/ 495300 h 1841500"/>
              <a:gd name="connsiteX10" fmla="*/ 431800 w 977900"/>
              <a:gd name="connsiteY10" fmla="*/ 546100 h 1841500"/>
              <a:gd name="connsiteX11" fmla="*/ 469900 w 977900"/>
              <a:gd name="connsiteY11" fmla="*/ 558800 h 1841500"/>
              <a:gd name="connsiteX12" fmla="*/ 546100 w 977900"/>
              <a:gd name="connsiteY12" fmla="*/ 596900 h 1841500"/>
              <a:gd name="connsiteX13" fmla="*/ 622300 w 977900"/>
              <a:gd name="connsiteY13" fmla="*/ 673100 h 1841500"/>
              <a:gd name="connsiteX14" fmla="*/ 647700 w 977900"/>
              <a:gd name="connsiteY14" fmla="*/ 749300 h 1841500"/>
              <a:gd name="connsiteX15" fmla="*/ 660400 w 977900"/>
              <a:gd name="connsiteY15" fmla="*/ 787400 h 1841500"/>
              <a:gd name="connsiteX16" fmla="*/ 673100 w 977900"/>
              <a:gd name="connsiteY16" fmla="*/ 965200 h 1841500"/>
              <a:gd name="connsiteX17" fmla="*/ 698500 w 977900"/>
              <a:gd name="connsiteY17" fmla="*/ 1066800 h 1841500"/>
              <a:gd name="connsiteX18" fmla="*/ 711200 w 977900"/>
              <a:gd name="connsiteY18" fmla="*/ 1117600 h 1841500"/>
              <a:gd name="connsiteX19" fmla="*/ 711200 w 977900"/>
              <a:gd name="connsiteY19" fmla="*/ 1600200 h 1841500"/>
              <a:gd name="connsiteX20" fmla="*/ 723900 w 977900"/>
              <a:gd name="connsiteY20" fmla="*/ 1651000 h 1841500"/>
              <a:gd name="connsiteX21" fmla="*/ 825500 w 977900"/>
              <a:gd name="connsiteY21" fmla="*/ 1739900 h 1841500"/>
              <a:gd name="connsiteX22" fmla="*/ 863600 w 977900"/>
              <a:gd name="connsiteY22" fmla="*/ 1765300 h 1841500"/>
              <a:gd name="connsiteX23" fmla="*/ 901700 w 977900"/>
              <a:gd name="connsiteY23" fmla="*/ 1790700 h 1841500"/>
              <a:gd name="connsiteX24" fmla="*/ 977900 w 977900"/>
              <a:gd name="connsiteY24" fmla="*/ 1828800 h 1841500"/>
              <a:gd name="connsiteX25" fmla="*/ 977900 w 977900"/>
              <a:gd name="connsiteY25" fmla="*/ 1841500 h 184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77900" h="1841500">
                <a:moveTo>
                  <a:pt x="0" y="0"/>
                </a:moveTo>
                <a:cubicBezTo>
                  <a:pt x="12700" y="25400"/>
                  <a:pt x="26566" y="50250"/>
                  <a:pt x="38100" y="76200"/>
                </a:cubicBezTo>
                <a:cubicBezTo>
                  <a:pt x="43537" y="88433"/>
                  <a:pt x="44299" y="102598"/>
                  <a:pt x="50800" y="114300"/>
                </a:cubicBezTo>
                <a:cubicBezTo>
                  <a:pt x="65625" y="140985"/>
                  <a:pt x="72640" y="180847"/>
                  <a:pt x="101600" y="190500"/>
                </a:cubicBezTo>
                <a:cubicBezTo>
                  <a:pt x="114300" y="194733"/>
                  <a:pt x="127998" y="196699"/>
                  <a:pt x="139700" y="203200"/>
                </a:cubicBezTo>
                <a:cubicBezTo>
                  <a:pt x="183646" y="227615"/>
                  <a:pt x="222083" y="253800"/>
                  <a:pt x="254000" y="292100"/>
                </a:cubicBezTo>
                <a:cubicBezTo>
                  <a:pt x="263771" y="303826"/>
                  <a:pt x="270528" y="317780"/>
                  <a:pt x="279400" y="330200"/>
                </a:cubicBezTo>
                <a:cubicBezTo>
                  <a:pt x="291703" y="347424"/>
                  <a:pt x="303725" y="364929"/>
                  <a:pt x="317500" y="381000"/>
                </a:cubicBezTo>
                <a:cubicBezTo>
                  <a:pt x="329189" y="394637"/>
                  <a:pt x="344573" y="404923"/>
                  <a:pt x="355600" y="419100"/>
                </a:cubicBezTo>
                <a:cubicBezTo>
                  <a:pt x="374342" y="443197"/>
                  <a:pt x="392748" y="467996"/>
                  <a:pt x="406400" y="495300"/>
                </a:cubicBezTo>
                <a:cubicBezTo>
                  <a:pt x="414867" y="512233"/>
                  <a:pt x="418413" y="532713"/>
                  <a:pt x="431800" y="546100"/>
                </a:cubicBezTo>
                <a:cubicBezTo>
                  <a:pt x="441266" y="555566"/>
                  <a:pt x="457926" y="552813"/>
                  <a:pt x="469900" y="558800"/>
                </a:cubicBezTo>
                <a:cubicBezTo>
                  <a:pt x="568377" y="608039"/>
                  <a:pt x="450335" y="564978"/>
                  <a:pt x="546100" y="596900"/>
                </a:cubicBezTo>
                <a:cubicBezTo>
                  <a:pt x="571500" y="622300"/>
                  <a:pt x="610941" y="639022"/>
                  <a:pt x="622300" y="673100"/>
                </a:cubicBezTo>
                <a:lnTo>
                  <a:pt x="647700" y="749300"/>
                </a:lnTo>
                <a:lnTo>
                  <a:pt x="660400" y="787400"/>
                </a:lnTo>
                <a:cubicBezTo>
                  <a:pt x="664633" y="846667"/>
                  <a:pt x="665072" y="906327"/>
                  <a:pt x="673100" y="965200"/>
                </a:cubicBezTo>
                <a:cubicBezTo>
                  <a:pt x="677817" y="999789"/>
                  <a:pt x="690033" y="1032933"/>
                  <a:pt x="698500" y="1066800"/>
                </a:cubicBezTo>
                <a:lnTo>
                  <a:pt x="711200" y="1117600"/>
                </a:lnTo>
                <a:cubicBezTo>
                  <a:pt x="699638" y="1360408"/>
                  <a:pt x="689575" y="1373133"/>
                  <a:pt x="711200" y="1600200"/>
                </a:cubicBezTo>
                <a:cubicBezTo>
                  <a:pt x="712855" y="1617576"/>
                  <a:pt x="717024" y="1634957"/>
                  <a:pt x="723900" y="1651000"/>
                </a:cubicBezTo>
                <a:cubicBezTo>
                  <a:pt x="745067" y="1700389"/>
                  <a:pt x="778933" y="1708856"/>
                  <a:pt x="825500" y="1739900"/>
                </a:cubicBezTo>
                <a:lnTo>
                  <a:pt x="863600" y="1765300"/>
                </a:lnTo>
                <a:cubicBezTo>
                  <a:pt x="876300" y="1773767"/>
                  <a:pt x="887220" y="1785873"/>
                  <a:pt x="901700" y="1790700"/>
                </a:cubicBezTo>
                <a:cubicBezTo>
                  <a:pt x="932688" y="1801029"/>
                  <a:pt x="953281" y="1804181"/>
                  <a:pt x="977900" y="1828800"/>
                </a:cubicBezTo>
                <a:lnTo>
                  <a:pt x="977900" y="1841500"/>
                </a:ln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5289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600200" y="1338901"/>
            <a:ext cx="6388100" cy="3108543"/>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moral of the story: </a:t>
            </a:r>
          </a:p>
          <a:p>
            <a:endParaRPr lang="en-US" sz="2000" i="1" dirty="0">
              <a:solidFill>
                <a:srgbClr val="800000"/>
              </a:solidFill>
              <a:latin typeface="Times New Roman"/>
              <a:cs typeface="Times New Roman"/>
            </a:endParaRPr>
          </a:p>
          <a:p>
            <a:r>
              <a:rPr lang="en-US" sz="2000" i="1" dirty="0">
                <a:solidFill>
                  <a:srgbClr val="800000"/>
                </a:solidFill>
                <a:latin typeface="Times New Roman"/>
                <a:cs typeface="Times New Roman"/>
              </a:rPr>
              <a:t>Projectile problems</a:t>
            </a:r>
            <a:r>
              <a:rPr lang="en-US" sz="2000" dirty="0">
                <a:solidFill>
                  <a:srgbClr val="0000FF"/>
                </a:solidFill>
                <a:latin typeface="Times New Roman"/>
                <a:cs typeface="Times New Roman"/>
              </a:rPr>
              <a:t>, </a:t>
            </a:r>
          </a:p>
          <a:p>
            <a:endParaRPr lang="en-US" sz="2000" dirty="0">
              <a:latin typeface="Times New Roman"/>
              <a:cs typeface="Times New Roman"/>
            </a:endParaRPr>
          </a:p>
          <a:p>
            <a:r>
              <a:rPr lang="en-US" sz="2000" dirty="0">
                <a:latin typeface="Times New Roman"/>
                <a:cs typeface="Times New Roman"/>
              </a:rPr>
              <a:t>and</a:t>
            </a:r>
            <a:r>
              <a:rPr lang="en-US" sz="2000" dirty="0">
                <a:solidFill>
                  <a:srgbClr val="0000FF"/>
                </a:solidFill>
                <a:latin typeface="Times New Roman"/>
                <a:cs typeface="Times New Roman"/>
              </a:rPr>
              <a:t> all two-dimensional kinematic problems, </a:t>
            </a:r>
          </a:p>
          <a:p>
            <a:endParaRPr lang="en-US" sz="2000" dirty="0">
              <a:solidFill>
                <a:srgbClr val="0000FF"/>
              </a:solidFill>
              <a:latin typeface="Times New Roman"/>
              <a:cs typeface="Times New Roman"/>
            </a:endParaRPr>
          </a:p>
          <a:p>
            <a:r>
              <a:rPr lang="en-US" sz="2000" dirty="0">
                <a:latin typeface="Times New Roman"/>
                <a:cs typeface="Times New Roman"/>
              </a:rPr>
              <a:t>are really just </a:t>
            </a:r>
            <a:r>
              <a:rPr lang="en-US" sz="2000" i="1" dirty="0">
                <a:solidFill>
                  <a:srgbClr val="008000"/>
                </a:solidFill>
                <a:latin typeface="Times New Roman"/>
                <a:cs typeface="Times New Roman"/>
              </a:rPr>
              <a:t>two</a:t>
            </a:r>
            <a:r>
              <a:rPr lang="en-US" sz="2000" i="1" dirty="0">
                <a:latin typeface="Times New Roman"/>
                <a:cs typeface="Times New Roman"/>
              </a:rPr>
              <a:t>, </a:t>
            </a:r>
            <a:r>
              <a:rPr lang="en-US" sz="2000" i="1" dirty="0">
                <a:solidFill>
                  <a:srgbClr val="008000"/>
                </a:solidFill>
                <a:latin typeface="Times New Roman"/>
                <a:cs typeface="Times New Roman"/>
              </a:rPr>
              <a:t>independent</a:t>
            </a:r>
            <a:r>
              <a:rPr lang="en-US" sz="2000" i="1" dirty="0">
                <a:latin typeface="Times New Roman"/>
                <a:cs typeface="Times New Roman"/>
              </a:rPr>
              <a:t>, </a:t>
            </a:r>
            <a:r>
              <a:rPr lang="en-US" sz="2000" i="1" dirty="0">
                <a:solidFill>
                  <a:srgbClr val="008000"/>
                </a:solidFill>
                <a:latin typeface="Times New Roman"/>
                <a:cs typeface="Times New Roman"/>
              </a:rPr>
              <a:t>one-dimensional problems </a:t>
            </a:r>
          </a:p>
          <a:p>
            <a:endParaRPr lang="en-US" sz="2000" i="1" dirty="0">
              <a:solidFill>
                <a:srgbClr val="FF0000"/>
              </a:solidFill>
              <a:latin typeface="Times New Roman"/>
              <a:cs typeface="Times New Roman"/>
            </a:endParaRPr>
          </a:p>
          <a:p>
            <a:r>
              <a:rPr lang="en-US" sz="2000" i="1" dirty="0">
                <a:solidFill>
                  <a:srgbClr val="FF0000"/>
                </a:solidFill>
                <a:latin typeface="Times New Roman"/>
                <a:cs typeface="Times New Roman"/>
              </a:rPr>
              <a:t>HAPPENING AT THE SAME TIME</a:t>
            </a:r>
            <a:r>
              <a:rPr lang="en-US" sz="2000" dirty="0">
                <a:latin typeface="Times New Roman"/>
                <a:cs typeface="Times New Roman"/>
              </a:rPr>
              <a:t>.</a:t>
            </a:r>
            <a:endParaRPr lang="en-US" sz="20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22.)</a:t>
            </a:r>
          </a:p>
        </p:txBody>
      </p:sp>
    </p:spTree>
    <p:extLst>
      <p:ext uri="{BB962C8B-B14F-4D97-AF65-F5344CB8AC3E}">
        <p14:creationId xmlns:p14="http://schemas.microsoft.com/office/powerpoint/2010/main" val="1896576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92100" y="5401"/>
            <a:ext cx="8737600" cy="1261884"/>
          </a:xfrm>
          <a:prstGeom prst="rect">
            <a:avLst/>
          </a:prstGeom>
          <a:noFill/>
        </p:spPr>
        <p:txBody>
          <a:bodyPr wrap="square" rtlCol="0">
            <a:spAutoFit/>
          </a:bodyPr>
          <a:lstStyle/>
          <a:p>
            <a:r>
              <a:rPr lang="en-US" sz="3600" dirty="0">
                <a:solidFill>
                  <a:srgbClr val="FF0000"/>
                </a:solidFill>
                <a:latin typeface="Apple Chancery"/>
                <a:cs typeface="Apple Chancery"/>
              </a:rPr>
              <a:t>A</a:t>
            </a:r>
            <a:r>
              <a:rPr lang="en-US" sz="2800" dirty="0">
                <a:solidFill>
                  <a:srgbClr val="FF0000"/>
                </a:solidFill>
                <a:latin typeface="Apple Chancery"/>
                <a:cs typeface="Apple Chancery"/>
              </a:rPr>
              <a:t>nother example: Consider: </a:t>
            </a:r>
            <a:r>
              <a:rPr lang="en-US" sz="2000" dirty="0">
                <a:latin typeface="Times New Roman"/>
                <a:cs typeface="Times New Roman"/>
              </a:rPr>
              <a:t>A particle passes through the origin at t = 0 with velocity components                        and                   .  The particle accelerated in the x-direction at a constant rate of                    .   </a:t>
            </a:r>
            <a:endParaRPr lang="en-US" sz="20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23.)</a:t>
            </a:r>
          </a:p>
        </p:txBody>
      </p:sp>
      <p:graphicFrame>
        <p:nvGraphicFramePr>
          <p:cNvPr id="5" name="Object 4"/>
          <p:cNvGraphicFramePr>
            <a:graphicFrameLocks noChangeAspect="1"/>
          </p:cNvGraphicFramePr>
          <p:nvPr>
            <p:extLst>
              <p:ext uri="{D42A27DB-BD31-4B8C-83A1-F6EECF244321}">
                <p14:modId xmlns:p14="http://schemas.microsoft.com/office/powerpoint/2010/main" val="1621636612"/>
              </p:ext>
            </p:extLst>
          </p:nvPr>
        </p:nvGraphicFramePr>
        <p:xfrm>
          <a:off x="3199285" y="596433"/>
          <a:ext cx="1466850" cy="357187"/>
        </p:xfrm>
        <a:graphic>
          <a:graphicData uri="http://schemas.openxmlformats.org/presentationml/2006/ole">
            <mc:AlternateContent xmlns:mc="http://schemas.openxmlformats.org/markup-compatibility/2006">
              <mc:Choice xmlns:v="urn:schemas-microsoft-com:vml" Requires="v">
                <p:oleObj name="Equation" r:id="rId2" imgW="838200" imgH="203200" progId="Equation.DSMT4">
                  <p:embed/>
                </p:oleObj>
              </mc:Choice>
              <mc:Fallback>
                <p:oleObj name="Equation" r:id="rId2" imgW="838200" imgH="203200" progId="Equation.DSMT4">
                  <p:embed/>
                  <p:pic>
                    <p:nvPicPr>
                      <p:cNvPr id="0" name=""/>
                      <p:cNvPicPr/>
                      <p:nvPr/>
                    </p:nvPicPr>
                    <p:blipFill>
                      <a:blip r:embed="rId3"/>
                      <a:stretch>
                        <a:fillRect/>
                      </a:stretch>
                    </p:blipFill>
                    <p:spPr>
                      <a:xfrm>
                        <a:off x="3199285" y="596433"/>
                        <a:ext cx="1466850" cy="357187"/>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167739665"/>
              </p:ext>
            </p:extLst>
          </p:nvPr>
        </p:nvGraphicFramePr>
        <p:xfrm>
          <a:off x="5096348" y="599608"/>
          <a:ext cx="1177925" cy="400050"/>
        </p:xfrm>
        <a:graphic>
          <a:graphicData uri="http://schemas.openxmlformats.org/presentationml/2006/ole">
            <mc:AlternateContent xmlns:mc="http://schemas.openxmlformats.org/markup-compatibility/2006">
              <mc:Choice xmlns:v="urn:schemas-microsoft-com:vml" Requires="v">
                <p:oleObj name="Equation" r:id="rId4" imgW="673100" imgH="228600" progId="Equation.DSMT4">
                  <p:embed/>
                </p:oleObj>
              </mc:Choice>
              <mc:Fallback>
                <p:oleObj name="Equation" r:id="rId4" imgW="673100" imgH="228600" progId="Equation.DSMT4">
                  <p:embed/>
                  <p:pic>
                    <p:nvPicPr>
                      <p:cNvPr id="0" name=""/>
                      <p:cNvPicPr/>
                      <p:nvPr/>
                    </p:nvPicPr>
                    <p:blipFill>
                      <a:blip r:embed="rId5"/>
                      <a:stretch>
                        <a:fillRect/>
                      </a:stretch>
                    </p:blipFill>
                    <p:spPr>
                      <a:xfrm>
                        <a:off x="5096348" y="599608"/>
                        <a:ext cx="1177925" cy="4000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717742739"/>
              </p:ext>
            </p:extLst>
          </p:nvPr>
        </p:nvGraphicFramePr>
        <p:xfrm>
          <a:off x="4224338" y="873125"/>
          <a:ext cx="1266825" cy="400050"/>
        </p:xfrm>
        <a:graphic>
          <a:graphicData uri="http://schemas.openxmlformats.org/presentationml/2006/ole">
            <mc:AlternateContent xmlns:mc="http://schemas.openxmlformats.org/markup-compatibility/2006">
              <mc:Choice xmlns:v="urn:schemas-microsoft-com:vml" Requires="v">
                <p:oleObj name="Equation" r:id="rId6" imgW="723900" imgH="228600" progId="Equation.DSMT4">
                  <p:embed/>
                </p:oleObj>
              </mc:Choice>
              <mc:Fallback>
                <p:oleObj name="Equation" r:id="rId6" imgW="723900" imgH="228600" progId="Equation.DSMT4">
                  <p:embed/>
                  <p:pic>
                    <p:nvPicPr>
                      <p:cNvPr id="0" name=""/>
                      <p:cNvPicPr/>
                      <p:nvPr/>
                    </p:nvPicPr>
                    <p:blipFill>
                      <a:blip r:embed="rId7"/>
                      <a:stretch>
                        <a:fillRect/>
                      </a:stretch>
                    </p:blipFill>
                    <p:spPr>
                      <a:xfrm>
                        <a:off x="4224338" y="873125"/>
                        <a:ext cx="1266825" cy="400050"/>
                      </a:xfrm>
                      <a:prstGeom prst="rect">
                        <a:avLst/>
                      </a:prstGeom>
                    </p:spPr>
                  </p:pic>
                </p:oleObj>
              </mc:Fallback>
            </mc:AlternateContent>
          </a:graphicData>
        </a:graphic>
      </p:graphicFrame>
      <p:sp>
        <p:nvSpPr>
          <p:cNvPr id="8" name="TextBox 7"/>
          <p:cNvSpPr txBox="1"/>
          <p:nvPr/>
        </p:nvSpPr>
        <p:spPr>
          <a:xfrm>
            <a:off x="584200" y="1273175"/>
            <a:ext cx="8559800" cy="400110"/>
          </a:xfrm>
          <a:prstGeom prst="rect">
            <a:avLst/>
          </a:prstGeom>
          <a:noFill/>
        </p:spPr>
        <p:txBody>
          <a:bodyPr wrap="square" rtlCol="0">
            <a:spAutoFit/>
          </a:bodyPr>
          <a:lstStyle/>
          <a:p>
            <a:r>
              <a:rPr lang="en-US" sz="2000" dirty="0">
                <a:latin typeface="Times New Roman"/>
                <a:cs typeface="Times New Roman"/>
              </a:rPr>
              <a:t>a.) derive an expression for the velocity as a function of time.   </a:t>
            </a:r>
            <a:endParaRPr lang="en-US" sz="2000" dirty="0">
              <a:latin typeface="Apple Chancery"/>
              <a:cs typeface="Apple Chancery"/>
            </a:endParaRPr>
          </a:p>
        </p:txBody>
      </p:sp>
      <p:sp>
        <p:nvSpPr>
          <p:cNvPr id="10" name="TextBox 9"/>
          <p:cNvSpPr txBox="1"/>
          <p:nvPr/>
        </p:nvSpPr>
        <p:spPr>
          <a:xfrm>
            <a:off x="584200" y="2267839"/>
            <a:ext cx="8559800" cy="400110"/>
          </a:xfrm>
          <a:prstGeom prst="rect">
            <a:avLst/>
          </a:prstGeom>
          <a:noFill/>
        </p:spPr>
        <p:txBody>
          <a:bodyPr wrap="square" rtlCol="0">
            <a:spAutoFit/>
          </a:bodyPr>
          <a:lstStyle/>
          <a:p>
            <a:r>
              <a:rPr lang="en-US" sz="2000" dirty="0">
                <a:latin typeface="Times New Roman"/>
                <a:cs typeface="Times New Roman"/>
              </a:rPr>
              <a:t>b.) express the velocity (as a function of time) in unit vector notation.   </a:t>
            </a:r>
            <a:endParaRPr lang="en-US" sz="2000" dirty="0">
              <a:latin typeface="Apple Chancery"/>
              <a:cs typeface="Apple Chancery"/>
            </a:endParaRPr>
          </a:p>
        </p:txBody>
      </p:sp>
      <p:sp>
        <p:nvSpPr>
          <p:cNvPr id="11" name="TextBox 10"/>
          <p:cNvSpPr txBox="1"/>
          <p:nvPr/>
        </p:nvSpPr>
        <p:spPr>
          <a:xfrm>
            <a:off x="584200" y="3262503"/>
            <a:ext cx="8559800" cy="400110"/>
          </a:xfrm>
          <a:prstGeom prst="rect">
            <a:avLst/>
          </a:prstGeom>
          <a:noFill/>
        </p:spPr>
        <p:txBody>
          <a:bodyPr wrap="square" rtlCol="0">
            <a:spAutoFit/>
          </a:bodyPr>
          <a:lstStyle/>
          <a:p>
            <a:r>
              <a:rPr lang="en-US" sz="2000" dirty="0">
                <a:latin typeface="Times New Roman"/>
                <a:cs typeface="Times New Roman"/>
              </a:rPr>
              <a:t>c.) determine the velocity at t = 5.0 seconds.   </a:t>
            </a:r>
            <a:endParaRPr lang="en-US" sz="2000" dirty="0">
              <a:latin typeface="Apple Chancery"/>
              <a:cs typeface="Apple Chancery"/>
            </a:endParaRPr>
          </a:p>
        </p:txBody>
      </p:sp>
      <p:sp>
        <p:nvSpPr>
          <p:cNvPr id="12" name="TextBox 11"/>
          <p:cNvSpPr txBox="1"/>
          <p:nvPr/>
        </p:nvSpPr>
        <p:spPr>
          <a:xfrm>
            <a:off x="584200" y="4257167"/>
            <a:ext cx="8559800" cy="400110"/>
          </a:xfrm>
          <a:prstGeom prst="rect">
            <a:avLst/>
          </a:prstGeom>
          <a:noFill/>
        </p:spPr>
        <p:txBody>
          <a:bodyPr wrap="square" rtlCol="0">
            <a:spAutoFit/>
          </a:bodyPr>
          <a:lstStyle/>
          <a:p>
            <a:r>
              <a:rPr lang="en-US" sz="2000" dirty="0">
                <a:latin typeface="Times New Roman"/>
                <a:cs typeface="Times New Roman"/>
              </a:rPr>
              <a:t>d.) derive an expression for the x and y position as a function of time.   </a:t>
            </a:r>
            <a:endParaRPr lang="en-US" sz="2000" dirty="0">
              <a:latin typeface="Apple Chancery"/>
              <a:cs typeface="Apple Chancery"/>
            </a:endParaRPr>
          </a:p>
        </p:txBody>
      </p:sp>
      <p:sp>
        <p:nvSpPr>
          <p:cNvPr id="13" name="TextBox 12"/>
          <p:cNvSpPr txBox="1"/>
          <p:nvPr/>
        </p:nvSpPr>
        <p:spPr>
          <a:xfrm>
            <a:off x="584200" y="5251831"/>
            <a:ext cx="8559800" cy="400110"/>
          </a:xfrm>
          <a:prstGeom prst="rect">
            <a:avLst/>
          </a:prstGeom>
          <a:noFill/>
        </p:spPr>
        <p:txBody>
          <a:bodyPr wrap="square" rtlCol="0">
            <a:spAutoFit/>
          </a:bodyPr>
          <a:lstStyle/>
          <a:p>
            <a:r>
              <a:rPr lang="en-US" sz="2000" dirty="0">
                <a:latin typeface="Times New Roman"/>
                <a:cs typeface="Times New Roman"/>
              </a:rPr>
              <a:t>e.) express the position vector (as a function of time) in </a:t>
            </a:r>
            <a:r>
              <a:rPr lang="en-US" sz="2000" dirty="0" err="1">
                <a:latin typeface="Times New Roman"/>
                <a:cs typeface="Times New Roman"/>
              </a:rPr>
              <a:t>u.v.n</a:t>
            </a:r>
            <a:r>
              <a:rPr lang="en-US" sz="2000" dirty="0">
                <a:latin typeface="Times New Roman"/>
                <a:cs typeface="Times New Roman"/>
              </a:rPr>
              <a:t>.   </a:t>
            </a:r>
            <a:endParaRPr lang="en-US" sz="2000" dirty="0">
              <a:latin typeface="Apple Chancery"/>
              <a:cs typeface="Apple Chancery"/>
            </a:endParaRPr>
          </a:p>
        </p:txBody>
      </p:sp>
    </p:spTree>
    <p:extLst>
      <p:ext uri="{BB962C8B-B14F-4D97-AF65-F5344CB8AC3E}">
        <p14:creationId xmlns:p14="http://schemas.microsoft.com/office/powerpoint/2010/main" val="660551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92100" y="5401"/>
            <a:ext cx="8737600" cy="1261884"/>
          </a:xfrm>
          <a:prstGeom prst="rect">
            <a:avLst/>
          </a:prstGeom>
          <a:noFill/>
        </p:spPr>
        <p:txBody>
          <a:bodyPr wrap="square" rtlCol="0">
            <a:spAutoFit/>
          </a:bodyPr>
          <a:lstStyle/>
          <a:p>
            <a:r>
              <a:rPr lang="en-US" sz="3600" dirty="0">
                <a:solidFill>
                  <a:srgbClr val="FF0000"/>
                </a:solidFill>
                <a:latin typeface="Apple Chancery"/>
                <a:cs typeface="Apple Chancery"/>
              </a:rPr>
              <a:t>A</a:t>
            </a:r>
            <a:r>
              <a:rPr lang="en-US" sz="2800" dirty="0">
                <a:solidFill>
                  <a:srgbClr val="FF0000"/>
                </a:solidFill>
                <a:latin typeface="Apple Chancery"/>
                <a:cs typeface="Apple Chancery"/>
              </a:rPr>
              <a:t>nother example: Consider: </a:t>
            </a:r>
            <a:r>
              <a:rPr lang="en-US" sz="2000" dirty="0">
                <a:latin typeface="Times New Roman"/>
                <a:cs typeface="Times New Roman"/>
              </a:rPr>
              <a:t>A particle passes through the origin at t = 0 with velocity components                        and                   .  The particle accelerated in the x-direction at a constant rate of                    .   </a:t>
            </a:r>
            <a:endParaRPr lang="en-US" sz="20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24.)</a:t>
            </a:r>
          </a:p>
        </p:txBody>
      </p:sp>
      <p:graphicFrame>
        <p:nvGraphicFramePr>
          <p:cNvPr id="5" name="Object 4"/>
          <p:cNvGraphicFramePr>
            <a:graphicFrameLocks noChangeAspect="1"/>
          </p:cNvGraphicFramePr>
          <p:nvPr>
            <p:extLst>
              <p:ext uri="{D42A27DB-BD31-4B8C-83A1-F6EECF244321}">
                <p14:modId xmlns:p14="http://schemas.microsoft.com/office/powerpoint/2010/main" val="755270552"/>
              </p:ext>
            </p:extLst>
          </p:nvPr>
        </p:nvGraphicFramePr>
        <p:xfrm>
          <a:off x="3208250" y="605398"/>
          <a:ext cx="1466850" cy="357187"/>
        </p:xfrm>
        <a:graphic>
          <a:graphicData uri="http://schemas.openxmlformats.org/presentationml/2006/ole">
            <mc:AlternateContent xmlns:mc="http://schemas.openxmlformats.org/markup-compatibility/2006">
              <mc:Choice xmlns:v="urn:schemas-microsoft-com:vml" Requires="v">
                <p:oleObj name="Equation" r:id="rId2" imgW="838200" imgH="203200" progId="Equation.DSMT4">
                  <p:embed/>
                </p:oleObj>
              </mc:Choice>
              <mc:Fallback>
                <p:oleObj name="Equation" r:id="rId2" imgW="838200" imgH="203200" progId="Equation.DSMT4">
                  <p:embed/>
                  <p:pic>
                    <p:nvPicPr>
                      <p:cNvPr id="0" name=""/>
                      <p:cNvPicPr/>
                      <p:nvPr/>
                    </p:nvPicPr>
                    <p:blipFill>
                      <a:blip r:embed="rId3"/>
                      <a:stretch>
                        <a:fillRect/>
                      </a:stretch>
                    </p:blipFill>
                    <p:spPr>
                      <a:xfrm>
                        <a:off x="3208250" y="605398"/>
                        <a:ext cx="1466850" cy="357187"/>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075140906"/>
              </p:ext>
            </p:extLst>
          </p:nvPr>
        </p:nvGraphicFramePr>
        <p:xfrm>
          <a:off x="5105313" y="608573"/>
          <a:ext cx="1177925" cy="400050"/>
        </p:xfrm>
        <a:graphic>
          <a:graphicData uri="http://schemas.openxmlformats.org/presentationml/2006/ole">
            <mc:AlternateContent xmlns:mc="http://schemas.openxmlformats.org/markup-compatibility/2006">
              <mc:Choice xmlns:v="urn:schemas-microsoft-com:vml" Requires="v">
                <p:oleObj name="Equation" r:id="rId4" imgW="673100" imgH="228600" progId="Equation.DSMT4">
                  <p:embed/>
                </p:oleObj>
              </mc:Choice>
              <mc:Fallback>
                <p:oleObj name="Equation" r:id="rId4" imgW="673100" imgH="228600" progId="Equation.DSMT4">
                  <p:embed/>
                  <p:pic>
                    <p:nvPicPr>
                      <p:cNvPr id="0" name=""/>
                      <p:cNvPicPr/>
                      <p:nvPr/>
                    </p:nvPicPr>
                    <p:blipFill>
                      <a:blip r:embed="rId5"/>
                      <a:stretch>
                        <a:fillRect/>
                      </a:stretch>
                    </p:blipFill>
                    <p:spPr>
                      <a:xfrm>
                        <a:off x="5105313" y="608573"/>
                        <a:ext cx="1177925" cy="4000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545715515"/>
              </p:ext>
            </p:extLst>
          </p:nvPr>
        </p:nvGraphicFramePr>
        <p:xfrm>
          <a:off x="4211638" y="873125"/>
          <a:ext cx="1266825" cy="400050"/>
        </p:xfrm>
        <a:graphic>
          <a:graphicData uri="http://schemas.openxmlformats.org/presentationml/2006/ole">
            <mc:AlternateContent xmlns:mc="http://schemas.openxmlformats.org/markup-compatibility/2006">
              <mc:Choice xmlns:v="urn:schemas-microsoft-com:vml" Requires="v">
                <p:oleObj name="Equation" r:id="rId6" imgW="723900" imgH="228600" progId="Equation.DSMT4">
                  <p:embed/>
                </p:oleObj>
              </mc:Choice>
              <mc:Fallback>
                <p:oleObj name="Equation" r:id="rId6" imgW="723900" imgH="228600" progId="Equation.DSMT4">
                  <p:embed/>
                  <p:pic>
                    <p:nvPicPr>
                      <p:cNvPr id="0" name=""/>
                      <p:cNvPicPr/>
                      <p:nvPr/>
                    </p:nvPicPr>
                    <p:blipFill>
                      <a:blip r:embed="rId7"/>
                      <a:stretch>
                        <a:fillRect/>
                      </a:stretch>
                    </p:blipFill>
                    <p:spPr>
                      <a:xfrm>
                        <a:off x="4211638" y="873125"/>
                        <a:ext cx="1266825" cy="400050"/>
                      </a:xfrm>
                      <a:prstGeom prst="rect">
                        <a:avLst/>
                      </a:prstGeom>
                    </p:spPr>
                  </p:pic>
                </p:oleObj>
              </mc:Fallback>
            </mc:AlternateContent>
          </a:graphicData>
        </a:graphic>
      </p:graphicFrame>
      <p:sp>
        <p:nvSpPr>
          <p:cNvPr id="8" name="TextBox 7"/>
          <p:cNvSpPr txBox="1"/>
          <p:nvPr/>
        </p:nvSpPr>
        <p:spPr>
          <a:xfrm>
            <a:off x="584200" y="1273175"/>
            <a:ext cx="8559800" cy="400110"/>
          </a:xfrm>
          <a:prstGeom prst="rect">
            <a:avLst/>
          </a:prstGeom>
          <a:noFill/>
        </p:spPr>
        <p:txBody>
          <a:bodyPr wrap="square" rtlCol="0">
            <a:spAutoFit/>
          </a:bodyPr>
          <a:lstStyle/>
          <a:p>
            <a:r>
              <a:rPr lang="en-US" sz="2000" dirty="0">
                <a:latin typeface="Times New Roman"/>
                <a:cs typeface="Times New Roman"/>
              </a:rPr>
              <a:t>a.) derive an expression for the velocity as a function of time.   </a:t>
            </a:r>
            <a:endParaRPr lang="en-US" sz="2000" dirty="0">
              <a:latin typeface="Apple Chancery"/>
              <a:cs typeface="Apple Chancery"/>
            </a:endParaRPr>
          </a:p>
        </p:txBody>
      </p:sp>
      <p:sp>
        <p:nvSpPr>
          <p:cNvPr id="10" name="TextBox 9"/>
          <p:cNvSpPr txBox="1"/>
          <p:nvPr/>
        </p:nvSpPr>
        <p:spPr>
          <a:xfrm>
            <a:off x="584200" y="3759390"/>
            <a:ext cx="8559800" cy="400110"/>
          </a:xfrm>
          <a:prstGeom prst="rect">
            <a:avLst/>
          </a:prstGeom>
          <a:noFill/>
        </p:spPr>
        <p:txBody>
          <a:bodyPr wrap="square" rtlCol="0">
            <a:spAutoFit/>
          </a:bodyPr>
          <a:lstStyle/>
          <a:p>
            <a:r>
              <a:rPr lang="en-US" sz="2000" dirty="0">
                <a:latin typeface="Times New Roman"/>
                <a:cs typeface="Times New Roman"/>
              </a:rPr>
              <a:t>b.) express the velocity (as a function of time) in unit vector notation.   </a:t>
            </a:r>
            <a:endParaRPr lang="en-US" sz="2000" dirty="0">
              <a:latin typeface="Apple Chancery"/>
              <a:cs typeface="Apple Chancery"/>
            </a:endParaRPr>
          </a:p>
        </p:txBody>
      </p:sp>
      <p:sp>
        <p:nvSpPr>
          <p:cNvPr id="11" name="TextBox 10"/>
          <p:cNvSpPr txBox="1"/>
          <p:nvPr/>
        </p:nvSpPr>
        <p:spPr>
          <a:xfrm>
            <a:off x="584200" y="4913503"/>
            <a:ext cx="8559800" cy="400110"/>
          </a:xfrm>
          <a:prstGeom prst="rect">
            <a:avLst/>
          </a:prstGeom>
          <a:noFill/>
        </p:spPr>
        <p:txBody>
          <a:bodyPr wrap="square" rtlCol="0">
            <a:spAutoFit/>
          </a:bodyPr>
          <a:lstStyle/>
          <a:p>
            <a:r>
              <a:rPr lang="en-US" sz="2000" dirty="0">
                <a:latin typeface="Times New Roman"/>
                <a:cs typeface="Times New Roman"/>
              </a:rPr>
              <a:t>c.) determine the velocity at t = 5.0 seconds.   </a:t>
            </a:r>
            <a:endParaRPr lang="en-US" sz="2000" dirty="0">
              <a:latin typeface="Apple Chancery"/>
              <a:cs typeface="Apple Chancery"/>
            </a:endParaRPr>
          </a:p>
        </p:txBody>
      </p:sp>
      <p:graphicFrame>
        <p:nvGraphicFramePr>
          <p:cNvPr id="14" name="Object 13"/>
          <p:cNvGraphicFramePr>
            <a:graphicFrameLocks noChangeAspect="1"/>
          </p:cNvGraphicFramePr>
          <p:nvPr>
            <p:extLst>
              <p:ext uri="{D42A27DB-BD31-4B8C-83A1-F6EECF244321}">
                <p14:modId xmlns:p14="http://schemas.microsoft.com/office/powerpoint/2010/main" val="3221222742"/>
              </p:ext>
            </p:extLst>
          </p:nvPr>
        </p:nvGraphicFramePr>
        <p:xfrm>
          <a:off x="1519238" y="2590800"/>
          <a:ext cx="3133725" cy="803275"/>
        </p:xfrm>
        <a:graphic>
          <a:graphicData uri="http://schemas.openxmlformats.org/presentationml/2006/ole">
            <mc:AlternateContent xmlns:mc="http://schemas.openxmlformats.org/markup-compatibility/2006">
              <mc:Choice xmlns:v="urn:schemas-microsoft-com:vml" Requires="v">
                <p:oleObj name="Equation" r:id="rId8" imgW="1790700" imgH="457200" progId="Equation.DSMT4">
                  <p:embed/>
                </p:oleObj>
              </mc:Choice>
              <mc:Fallback>
                <p:oleObj name="Equation" r:id="rId8" imgW="1790700" imgH="457200" progId="Equation.DSMT4">
                  <p:embed/>
                  <p:pic>
                    <p:nvPicPr>
                      <p:cNvPr id="0" name=""/>
                      <p:cNvPicPr/>
                      <p:nvPr/>
                    </p:nvPicPr>
                    <p:blipFill>
                      <a:blip r:embed="rId9"/>
                      <a:stretch>
                        <a:fillRect/>
                      </a:stretch>
                    </p:blipFill>
                    <p:spPr>
                      <a:xfrm>
                        <a:off x="1519238" y="2590800"/>
                        <a:ext cx="3133725" cy="803275"/>
                      </a:xfrm>
                      <a:prstGeom prst="rect">
                        <a:avLst/>
                      </a:prstGeom>
                    </p:spPr>
                  </p:pic>
                </p:oleObj>
              </mc:Fallback>
            </mc:AlternateContent>
          </a:graphicData>
        </a:graphic>
      </p:graphicFrame>
      <p:sp>
        <p:nvSpPr>
          <p:cNvPr id="15" name="TextBox 14"/>
          <p:cNvSpPr txBox="1"/>
          <p:nvPr/>
        </p:nvSpPr>
        <p:spPr>
          <a:xfrm>
            <a:off x="901700" y="1622485"/>
            <a:ext cx="7518400" cy="646331"/>
          </a:xfrm>
          <a:prstGeom prst="rect">
            <a:avLst/>
          </a:prstGeom>
          <a:noFill/>
        </p:spPr>
        <p:txBody>
          <a:bodyPr wrap="square" rtlCol="0">
            <a:spAutoFit/>
          </a:bodyPr>
          <a:lstStyle/>
          <a:p>
            <a:r>
              <a:rPr lang="en-US" dirty="0">
                <a:latin typeface="Times New Roman"/>
                <a:cs typeface="Times New Roman"/>
              </a:rPr>
              <a:t>Using kinematics, which you can do as the acceleration in both directions is CONSTANT:</a:t>
            </a:r>
            <a:endParaRPr lang="en-US" dirty="0">
              <a:latin typeface="Apple Chancery"/>
              <a:cs typeface="Apple Chancery"/>
            </a:endParaRPr>
          </a:p>
        </p:txBody>
      </p:sp>
      <p:sp>
        <p:nvSpPr>
          <p:cNvPr id="18" name="TextBox 17"/>
          <p:cNvSpPr txBox="1"/>
          <p:nvPr/>
        </p:nvSpPr>
        <p:spPr>
          <a:xfrm>
            <a:off x="1295400" y="2226232"/>
            <a:ext cx="1892300" cy="369332"/>
          </a:xfrm>
          <a:prstGeom prst="rect">
            <a:avLst/>
          </a:prstGeom>
          <a:noFill/>
        </p:spPr>
        <p:txBody>
          <a:bodyPr wrap="square" rtlCol="0">
            <a:spAutoFit/>
          </a:bodyPr>
          <a:lstStyle/>
          <a:p>
            <a:r>
              <a:rPr lang="en-US" dirty="0">
                <a:latin typeface="Times New Roman"/>
                <a:cs typeface="Times New Roman"/>
              </a:rPr>
              <a:t>in the x-direction:</a:t>
            </a:r>
            <a:endParaRPr lang="en-US" dirty="0">
              <a:latin typeface="Apple Chancery"/>
              <a:cs typeface="Apple Chancery"/>
            </a:endParaRPr>
          </a:p>
        </p:txBody>
      </p:sp>
      <p:graphicFrame>
        <p:nvGraphicFramePr>
          <p:cNvPr id="19" name="Object 18"/>
          <p:cNvGraphicFramePr>
            <a:graphicFrameLocks noChangeAspect="1"/>
          </p:cNvGraphicFramePr>
          <p:nvPr>
            <p:extLst>
              <p:ext uri="{D42A27DB-BD31-4B8C-83A1-F6EECF244321}">
                <p14:modId xmlns:p14="http://schemas.microsoft.com/office/powerpoint/2010/main" val="3175399340"/>
              </p:ext>
            </p:extLst>
          </p:nvPr>
        </p:nvGraphicFramePr>
        <p:xfrm>
          <a:off x="5776913" y="2624837"/>
          <a:ext cx="2289175" cy="736600"/>
        </p:xfrm>
        <a:graphic>
          <a:graphicData uri="http://schemas.openxmlformats.org/presentationml/2006/ole">
            <mc:AlternateContent xmlns:mc="http://schemas.openxmlformats.org/markup-compatibility/2006">
              <mc:Choice xmlns:v="urn:schemas-microsoft-com:vml" Requires="v">
                <p:oleObj name="Equation" r:id="rId10" imgW="1308100" imgH="419100" progId="Equation.DSMT4">
                  <p:embed/>
                </p:oleObj>
              </mc:Choice>
              <mc:Fallback>
                <p:oleObj name="Equation" r:id="rId10" imgW="1308100" imgH="419100" progId="Equation.DSMT4">
                  <p:embed/>
                  <p:pic>
                    <p:nvPicPr>
                      <p:cNvPr id="0" name=""/>
                      <p:cNvPicPr/>
                      <p:nvPr/>
                    </p:nvPicPr>
                    <p:blipFill>
                      <a:blip r:embed="rId11"/>
                      <a:stretch>
                        <a:fillRect/>
                      </a:stretch>
                    </p:blipFill>
                    <p:spPr>
                      <a:xfrm>
                        <a:off x="5776913" y="2624837"/>
                        <a:ext cx="2289175" cy="736600"/>
                      </a:xfrm>
                      <a:prstGeom prst="rect">
                        <a:avLst/>
                      </a:prstGeom>
                    </p:spPr>
                  </p:pic>
                </p:oleObj>
              </mc:Fallback>
            </mc:AlternateContent>
          </a:graphicData>
        </a:graphic>
      </p:graphicFrame>
      <p:sp>
        <p:nvSpPr>
          <p:cNvPr id="20" name="TextBox 19"/>
          <p:cNvSpPr txBox="1"/>
          <p:nvPr/>
        </p:nvSpPr>
        <p:spPr>
          <a:xfrm>
            <a:off x="4965700" y="2226232"/>
            <a:ext cx="1892300" cy="369332"/>
          </a:xfrm>
          <a:prstGeom prst="rect">
            <a:avLst/>
          </a:prstGeom>
          <a:noFill/>
        </p:spPr>
        <p:txBody>
          <a:bodyPr wrap="square" rtlCol="0">
            <a:spAutoFit/>
          </a:bodyPr>
          <a:lstStyle/>
          <a:p>
            <a:r>
              <a:rPr lang="en-US" dirty="0">
                <a:latin typeface="Times New Roman"/>
                <a:cs typeface="Times New Roman"/>
              </a:rPr>
              <a:t>in the y-direction:</a:t>
            </a:r>
            <a:endParaRPr lang="en-US" dirty="0">
              <a:latin typeface="Apple Chancery"/>
              <a:cs typeface="Apple Chancery"/>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4207956252"/>
              </p:ext>
            </p:extLst>
          </p:nvPr>
        </p:nvGraphicFramePr>
        <p:xfrm>
          <a:off x="2439988" y="4273800"/>
          <a:ext cx="2822575" cy="446088"/>
        </p:xfrm>
        <a:graphic>
          <a:graphicData uri="http://schemas.openxmlformats.org/presentationml/2006/ole">
            <mc:AlternateContent xmlns:mc="http://schemas.openxmlformats.org/markup-compatibility/2006">
              <mc:Choice xmlns:v="urn:schemas-microsoft-com:vml" Requires="v">
                <p:oleObj name="Equation" r:id="rId12" imgW="1612900" imgH="254000" progId="Equation.DSMT4">
                  <p:embed/>
                </p:oleObj>
              </mc:Choice>
              <mc:Fallback>
                <p:oleObj name="Equation" r:id="rId12" imgW="1612900" imgH="254000" progId="Equation.DSMT4">
                  <p:embed/>
                  <p:pic>
                    <p:nvPicPr>
                      <p:cNvPr id="0" name=""/>
                      <p:cNvPicPr/>
                      <p:nvPr/>
                    </p:nvPicPr>
                    <p:blipFill>
                      <a:blip r:embed="rId13"/>
                      <a:stretch>
                        <a:fillRect/>
                      </a:stretch>
                    </p:blipFill>
                    <p:spPr>
                      <a:xfrm>
                        <a:off x="2439988" y="4273800"/>
                        <a:ext cx="2822575" cy="446088"/>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885189899"/>
              </p:ext>
            </p:extLst>
          </p:nvPr>
        </p:nvGraphicFramePr>
        <p:xfrm>
          <a:off x="2411413" y="5402513"/>
          <a:ext cx="3067050" cy="825500"/>
        </p:xfrm>
        <a:graphic>
          <a:graphicData uri="http://schemas.openxmlformats.org/presentationml/2006/ole">
            <mc:AlternateContent xmlns:mc="http://schemas.openxmlformats.org/markup-compatibility/2006">
              <mc:Choice xmlns:v="urn:schemas-microsoft-com:vml" Requires="v">
                <p:oleObj name="Equation" r:id="rId14" imgW="1752600" imgH="469900" progId="Equation.DSMT4">
                  <p:embed/>
                </p:oleObj>
              </mc:Choice>
              <mc:Fallback>
                <p:oleObj name="Equation" r:id="rId14" imgW="1752600" imgH="469900" progId="Equation.DSMT4">
                  <p:embed/>
                  <p:pic>
                    <p:nvPicPr>
                      <p:cNvPr id="0" name=""/>
                      <p:cNvPicPr/>
                      <p:nvPr/>
                    </p:nvPicPr>
                    <p:blipFill>
                      <a:blip r:embed="rId15"/>
                      <a:stretch>
                        <a:fillRect/>
                      </a:stretch>
                    </p:blipFill>
                    <p:spPr>
                      <a:xfrm>
                        <a:off x="2411413" y="5402513"/>
                        <a:ext cx="3067050" cy="825500"/>
                      </a:xfrm>
                      <a:prstGeom prst="rect">
                        <a:avLst/>
                      </a:prstGeom>
                    </p:spPr>
                  </p:pic>
                </p:oleObj>
              </mc:Fallback>
            </mc:AlternateContent>
          </a:graphicData>
        </a:graphic>
      </p:graphicFrame>
    </p:spTree>
    <p:extLst>
      <p:ext uri="{BB962C8B-B14F-4D97-AF65-F5344CB8AC3E}">
        <p14:creationId xmlns:p14="http://schemas.microsoft.com/office/powerpoint/2010/main" val="79319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P spid="18"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92100" y="5401"/>
            <a:ext cx="8737600" cy="1261884"/>
          </a:xfrm>
          <a:prstGeom prst="rect">
            <a:avLst/>
          </a:prstGeom>
          <a:noFill/>
        </p:spPr>
        <p:txBody>
          <a:bodyPr wrap="square" rtlCol="0">
            <a:spAutoFit/>
          </a:bodyPr>
          <a:lstStyle/>
          <a:p>
            <a:r>
              <a:rPr lang="en-US" sz="3600" dirty="0">
                <a:solidFill>
                  <a:srgbClr val="FF0000"/>
                </a:solidFill>
                <a:latin typeface="Apple Chancery"/>
                <a:cs typeface="Apple Chancery"/>
              </a:rPr>
              <a:t>A</a:t>
            </a:r>
            <a:r>
              <a:rPr lang="en-US" sz="2800" dirty="0">
                <a:solidFill>
                  <a:srgbClr val="FF0000"/>
                </a:solidFill>
                <a:latin typeface="Apple Chancery"/>
                <a:cs typeface="Apple Chancery"/>
              </a:rPr>
              <a:t>nother example: Consider: </a:t>
            </a:r>
            <a:r>
              <a:rPr lang="en-US" sz="2000" dirty="0">
                <a:latin typeface="Times New Roman"/>
                <a:cs typeface="Times New Roman"/>
              </a:rPr>
              <a:t>A particle passes through the origin at t = 0 with velocity components                        and                   .  The particle accelerated in the x-direction at a constant rate of                    .   </a:t>
            </a:r>
            <a:endParaRPr lang="en-US" sz="20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25.)</a:t>
            </a:r>
          </a:p>
        </p:txBody>
      </p:sp>
      <p:graphicFrame>
        <p:nvGraphicFramePr>
          <p:cNvPr id="5" name="Object 4"/>
          <p:cNvGraphicFramePr>
            <a:graphicFrameLocks noChangeAspect="1"/>
          </p:cNvGraphicFramePr>
          <p:nvPr>
            <p:extLst>
              <p:ext uri="{D42A27DB-BD31-4B8C-83A1-F6EECF244321}">
                <p14:modId xmlns:p14="http://schemas.microsoft.com/office/powerpoint/2010/main" val="3304519168"/>
              </p:ext>
            </p:extLst>
          </p:nvPr>
        </p:nvGraphicFramePr>
        <p:xfrm>
          <a:off x="3226174" y="605398"/>
          <a:ext cx="1466850" cy="357187"/>
        </p:xfrm>
        <a:graphic>
          <a:graphicData uri="http://schemas.openxmlformats.org/presentationml/2006/ole">
            <mc:AlternateContent xmlns:mc="http://schemas.openxmlformats.org/markup-compatibility/2006">
              <mc:Choice xmlns:v="urn:schemas-microsoft-com:vml" Requires="v">
                <p:oleObj name="Equation" r:id="rId2" imgW="838200" imgH="203200" progId="Equation.DSMT4">
                  <p:embed/>
                </p:oleObj>
              </mc:Choice>
              <mc:Fallback>
                <p:oleObj name="Equation" r:id="rId2" imgW="838200" imgH="203200" progId="Equation.DSMT4">
                  <p:embed/>
                  <p:pic>
                    <p:nvPicPr>
                      <p:cNvPr id="0" name=""/>
                      <p:cNvPicPr/>
                      <p:nvPr/>
                    </p:nvPicPr>
                    <p:blipFill>
                      <a:blip r:embed="rId3"/>
                      <a:stretch>
                        <a:fillRect/>
                      </a:stretch>
                    </p:blipFill>
                    <p:spPr>
                      <a:xfrm>
                        <a:off x="3226174" y="605398"/>
                        <a:ext cx="1466850" cy="357187"/>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861625250"/>
              </p:ext>
            </p:extLst>
          </p:nvPr>
        </p:nvGraphicFramePr>
        <p:xfrm>
          <a:off x="5123237" y="608573"/>
          <a:ext cx="1177925" cy="400050"/>
        </p:xfrm>
        <a:graphic>
          <a:graphicData uri="http://schemas.openxmlformats.org/presentationml/2006/ole">
            <mc:AlternateContent xmlns:mc="http://schemas.openxmlformats.org/markup-compatibility/2006">
              <mc:Choice xmlns:v="urn:schemas-microsoft-com:vml" Requires="v">
                <p:oleObj name="Equation" r:id="rId4" imgW="673100" imgH="228600" progId="Equation.DSMT4">
                  <p:embed/>
                </p:oleObj>
              </mc:Choice>
              <mc:Fallback>
                <p:oleObj name="Equation" r:id="rId4" imgW="673100" imgH="228600" progId="Equation.DSMT4">
                  <p:embed/>
                  <p:pic>
                    <p:nvPicPr>
                      <p:cNvPr id="0" name=""/>
                      <p:cNvPicPr/>
                      <p:nvPr/>
                    </p:nvPicPr>
                    <p:blipFill>
                      <a:blip r:embed="rId5"/>
                      <a:stretch>
                        <a:fillRect/>
                      </a:stretch>
                    </p:blipFill>
                    <p:spPr>
                      <a:xfrm>
                        <a:off x="5123237" y="608573"/>
                        <a:ext cx="1177925" cy="4000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709616910"/>
              </p:ext>
            </p:extLst>
          </p:nvPr>
        </p:nvGraphicFramePr>
        <p:xfrm>
          <a:off x="4211638" y="873125"/>
          <a:ext cx="1266825" cy="400050"/>
        </p:xfrm>
        <a:graphic>
          <a:graphicData uri="http://schemas.openxmlformats.org/presentationml/2006/ole">
            <mc:AlternateContent xmlns:mc="http://schemas.openxmlformats.org/markup-compatibility/2006">
              <mc:Choice xmlns:v="urn:schemas-microsoft-com:vml" Requires="v">
                <p:oleObj name="Equation" r:id="rId6" imgW="723900" imgH="228600" progId="Equation.DSMT4">
                  <p:embed/>
                </p:oleObj>
              </mc:Choice>
              <mc:Fallback>
                <p:oleObj name="Equation" r:id="rId6" imgW="723900" imgH="228600" progId="Equation.DSMT4">
                  <p:embed/>
                  <p:pic>
                    <p:nvPicPr>
                      <p:cNvPr id="0" name=""/>
                      <p:cNvPicPr/>
                      <p:nvPr/>
                    </p:nvPicPr>
                    <p:blipFill>
                      <a:blip r:embed="rId7"/>
                      <a:stretch>
                        <a:fillRect/>
                      </a:stretch>
                    </p:blipFill>
                    <p:spPr>
                      <a:xfrm>
                        <a:off x="4211638" y="873125"/>
                        <a:ext cx="1266825" cy="400050"/>
                      </a:xfrm>
                      <a:prstGeom prst="rect">
                        <a:avLst/>
                      </a:prstGeom>
                    </p:spPr>
                  </p:pic>
                </p:oleObj>
              </mc:Fallback>
            </mc:AlternateContent>
          </a:graphicData>
        </a:graphic>
      </p:graphicFrame>
      <p:sp>
        <p:nvSpPr>
          <p:cNvPr id="12" name="TextBox 11"/>
          <p:cNvSpPr txBox="1"/>
          <p:nvPr/>
        </p:nvSpPr>
        <p:spPr>
          <a:xfrm>
            <a:off x="469900" y="1539367"/>
            <a:ext cx="8559800" cy="400110"/>
          </a:xfrm>
          <a:prstGeom prst="rect">
            <a:avLst/>
          </a:prstGeom>
          <a:noFill/>
        </p:spPr>
        <p:txBody>
          <a:bodyPr wrap="square" rtlCol="0">
            <a:spAutoFit/>
          </a:bodyPr>
          <a:lstStyle/>
          <a:p>
            <a:r>
              <a:rPr lang="en-US" sz="2000" dirty="0">
                <a:latin typeface="Times New Roman"/>
                <a:cs typeface="Times New Roman"/>
              </a:rPr>
              <a:t>d.) derive an expression for the x and y position as a function of time.   </a:t>
            </a:r>
            <a:endParaRPr lang="en-US" sz="2000" dirty="0">
              <a:latin typeface="Apple Chancery"/>
              <a:cs typeface="Apple Chancery"/>
            </a:endParaRPr>
          </a:p>
        </p:txBody>
      </p:sp>
      <p:sp>
        <p:nvSpPr>
          <p:cNvPr id="13" name="TextBox 12"/>
          <p:cNvSpPr txBox="1"/>
          <p:nvPr/>
        </p:nvSpPr>
        <p:spPr>
          <a:xfrm>
            <a:off x="584200" y="4404076"/>
            <a:ext cx="8001001" cy="400110"/>
          </a:xfrm>
          <a:prstGeom prst="rect">
            <a:avLst/>
          </a:prstGeom>
          <a:noFill/>
        </p:spPr>
        <p:txBody>
          <a:bodyPr wrap="square" rtlCol="0">
            <a:spAutoFit/>
          </a:bodyPr>
          <a:lstStyle/>
          <a:p>
            <a:r>
              <a:rPr lang="en-US" sz="2000" dirty="0">
                <a:latin typeface="Times New Roman"/>
                <a:cs typeface="Times New Roman"/>
              </a:rPr>
              <a:t>e.) express the position vector (as a function of time) in </a:t>
            </a:r>
            <a:r>
              <a:rPr lang="en-US" sz="2000" dirty="0" err="1">
                <a:latin typeface="Times New Roman"/>
                <a:cs typeface="Times New Roman"/>
              </a:rPr>
              <a:t>u.v.n</a:t>
            </a:r>
            <a:r>
              <a:rPr lang="en-US" sz="2000" dirty="0">
                <a:latin typeface="Times New Roman"/>
                <a:cs typeface="Times New Roman"/>
              </a:rPr>
              <a:t>.   </a:t>
            </a:r>
            <a:endParaRPr lang="en-US" sz="2000" dirty="0">
              <a:latin typeface="Apple Chancery"/>
              <a:cs typeface="Apple Chancery"/>
            </a:endParaRPr>
          </a:p>
        </p:txBody>
      </p:sp>
      <p:graphicFrame>
        <p:nvGraphicFramePr>
          <p:cNvPr id="14" name="Object 13"/>
          <p:cNvGraphicFramePr>
            <a:graphicFrameLocks noChangeAspect="1"/>
          </p:cNvGraphicFramePr>
          <p:nvPr>
            <p:extLst>
              <p:ext uri="{D42A27DB-BD31-4B8C-83A1-F6EECF244321}">
                <p14:modId xmlns:p14="http://schemas.microsoft.com/office/powerpoint/2010/main" val="1779435349"/>
              </p:ext>
            </p:extLst>
          </p:nvPr>
        </p:nvGraphicFramePr>
        <p:xfrm>
          <a:off x="800100" y="2667001"/>
          <a:ext cx="3578225" cy="1628775"/>
        </p:xfrm>
        <a:graphic>
          <a:graphicData uri="http://schemas.openxmlformats.org/presentationml/2006/ole">
            <mc:AlternateContent xmlns:mc="http://schemas.openxmlformats.org/markup-compatibility/2006">
              <mc:Choice xmlns:v="urn:schemas-microsoft-com:vml" Requires="v">
                <p:oleObj name="Equation" r:id="rId8" imgW="2044700" imgH="927100" progId="Equation.DSMT4">
                  <p:embed/>
                </p:oleObj>
              </mc:Choice>
              <mc:Fallback>
                <p:oleObj name="Equation" r:id="rId8" imgW="2044700" imgH="927100" progId="Equation.DSMT4">
                  <p:embed/>
                  <p:pic>
                    <p:nvPicPr>
                      <p:cNvPr id="0" name=""/>
                      <p:cNvPicPr/>
                      <p:nvPr/>
                    </p:nvPicPr>
                    <p:blipFill>
                      <a:blip r:embed="rId9"/>
                      <a:stretch>
                        <a:fillRect/>
                      </a:stretch>
                    </p:blipFill>
                    <p:spPr>
                      <a:xfrm>
                        <a:off x="800100" y="2667001"/>
                        <a:ext cx="3578225" cy="1628775"/>
                      </a:xfrm>
                      <a:prstGeom prst="rect">
                        <a:avLst/>
                      </a:prstGeom>
                    </p:spPr>
                  </p:pic>
                </p:oleObj>
              </mc:Fallback>
            </mc:AlternateContent>
          </a:graphicData>
        </a:graphic>
      </p:graphicFrame>
      <p:sp>
        <p:nvSpPr>
          <p:cNvPr id="15" name="TextBox 14"/>
          <p:cNvSpPr txBox="1"/>
          <p:nvPr/>
        </p:nvSpPr>
        <p:spPr>
          <a:xfrm>
            <a:off x="800100" y="1897122"/>
            <a:ext cx="7518400" cy="369332"/>
          </a:xfrm>
          <a:prstGeom prst="rect">
            <a:avLst/>
          </a:prstGeom>
          <a:noFill/>
        </p:spPr>
        <p:txBody>
          <a:bodyPr wrap="square" rtlCol="0">
            <a:spAutoFit/>
          </a:bodyPr>
          <a:lstStyle/>
          <a:p>
            <a:r>
              <a:rPr lang="en-US" dirty="0">
                <a:latin typeface="Times New Roman"/>
                <a:cs typeface="Times New Roman"/>
              </a:rPr>
              <a:t>Again, using kinematics:</a:t>
            </a:r>
            <a:endParaRPr lang="en-US" dirty="0">
              <a:latin typeface="Apple Chancery"/>
              <a:cs typeface="Apple Chancery"/>
            </a:endParaRPr>
          </a:p>
        </p:txBody>
      </p:sp>
      <p:sp>
        <p:nvSpPr>
          <p:cNvPr id="18" name="TextBox 17"/>
          <p:cNvSpPr txBox="1"/>
          <p:nvPr/>
        </p:nvSpPr>
        <p:spPr>
          <a:xfrm>
            <a:off x="1193800" y="2297669"/>
            <a:ext cx="1892300" cy="369332"/>
          </a:xfrm>
          <a:prstGeom prst="rect">
            <a:avLst/>
          </a:prstGeom>
          <a:noFill/>
        </p:spPr>
        <p:txBody>
          <a:bodyPr wrap="square" rtlCol="0">
            <a:spAutoFit/>
          </a:bodyPr>
          <a:lstStyle/>
          <a:p>
            <a:r>
              <a:rPr lang="en-US" dirty="0">
                <a:latin typeface="Times New Roman"/>
                <a:cs typeface="Times New Roman"/>
              </a:rPr>
              <a:t>in the x-direction:</a:t>
            </a:r>
            <a:endParaRPr lang="en-US" dirty="0">
              <a:latin typeface="Apple Chancery"/>
              <a:cs typeface="Apple Chancery"/>
            </a:endParaRPr>
          </a:p>
        </p:txBody>
      </p:sp>
      <p:sp>
        <p:nvSpPr>
          <p:cNvPr id="20" name="TextBox 19"/>
          <p:cNvSpPr txBox="1"/>
          <p:nvPr/>
        </p:nvSpPr>
        <p:spPr>
          <a:xfrm>
            <a:off x="4864100" y="2297669"/>
            <a:ext cx="1892300" cy="369332"/>
          </a:xfrm>
          <a:prstGeom prst="rect">
            <a:avLst/>
          </a:prstGeom>
          <a:noFill/>
        </p:spPr>
        <p:txBody>
          <a:bodyPr wrap="square" rtlCol="0">
            <a:spAutoFit/>
          </a:bodyPr>
          <a:lstStyle/>
          <a:p>
            <a:r>
              <a:rPr lang="en-US" dirty="0">
                <a:latin typeface="Times New Roman"/>
                <a:cs typeface="Times New Roman"/>
              </a:rPr>
              <a:t>in the y-direction:</a:t>
            </a:r>
            <a:endParaRPr lang="en-US" dirty="0">
              <a:latin typeface="Apple Chancery"/>
              <a:cs typeface="Apple Chancery"/>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578132899"/>
              </p:ext>
            </p:extLst>
          </p:nvPr>
        </p:nvGraphicFramePr>
        <p:xfrm>
          <a:off x="5762625" y="2667001"/>
          <a:ext cx="2555875" cy="981075"/>
        </p:xfrm>
        <a:graphic>
          <a:graphicData uri="http://schemas.openxmlformats.org/presentationml/2006/ole">
            <mc:AlternateContent xmlns:mc="http://schemas.openxmlformats.org/markup-compatibility/2006">
              <mc:Choice xmlns:v="urn:schemas-microsoft-com:vml" Requires="v">
                <p:oleObj name="Equation" r:id="rId10" imgW="1460500" imgH="558800" progId="Equation.DSMT4">
                  <p:embed/>
                </p:oleObj>
              </mc:Choice>
              <mc:Fallback>
                <p:oleObj name="Equation" r:id="rId10" imgW="1460500" imgH="558800" progId="Equation.DSMT4">
                  <p:embed/>
                  <p:pic>
                    <p:nvPicPr>
                      <p:cNvPr id="0" name=""/>
                      <p:cNvPicPr/>
                      <p:nvPr/>
                    </p:nvPicPr>
                    <p:blipFill>
                      <a:blip r:embed="rId11"/>
                      <a:stretch>
                        <a:fillRect/>
                      </a:stretch>
                    </p:blipFill>
                    <p:spPr>
                      <a:xfrm>
                        <a:off x="5762625" y="2667001"/>
                        <a:ext cx="2555875" cy="981075"/>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637724095"/>
              </p:ext>
            </p:extLst>
          </p:nvPr>
        </p:nvGraphicFramePr>
        <p:xfrm>
          <a:off x="2420938" y="4927600"/>
          <a:ext cx="2844800" cy="490538"/>
        </p:xfrm>
        <a:graphic>
          <a:graphicData uri="http://schemas.openxmlformats.org/presentationml/2006/ole">
            <mc:AlternateContent xmlns:mc="http://schemas.openxmlformats.org/markup-compatibility/2006">
              <mc:Choice xmlns:v="urn:schemas-microsoft-com:vml" Requires="v">
                <p:oleObj name="Equation" r:id="rId12" imgW="1625600" imgH="279400" progId="Equation.DSMT4">
                  <p:embed/>
                </p:oleObj>
              </mc:Choice>
              <mc:Fallback>
                <p:oleObj name="Equation" r:id="rId12" imgW="1625600" imgH="279400" progId="Equation.DSMT4">
                  <p:embed/>
                  <p:pic>
                    <p:nvPicPr>
                      <p:cNvPr id="0" name=""/>
                      <p:cNvPicPr/>
                      <p:nvPr/>
                    </p:nvPicPr>
                    <p:blipFill>
                      <a:blip r:embed="rId13"/>
                      <a:stretch>
                        <a:fillRect/>
                      </a:stretch>
                    </p:blipFill>
                    <p:spPr>
                      <a:xfrm>
                        <a:off x="2420938" y="4927600"/>
                        <a:ext cx="2844800" cy="490538"/>
                      </a:xfrm>
                      <a:prstGeom prst="rect">
                        <a:avLst/>
                      </a:prstGeom>
                    </p:spPr>
                  </p:pic>
                </p:oleObj>
              </mc:Fallback>
            </mc:AlternateContent>
          </a:graphicData>
        </a:graphic>
      </p:graphicFrame>
    </p:spTree>
    <p:extLst>
      <p:ext uri="{BB962C8B-B14F-4D97-AF65-F5344CB8AC3E}">
        <p14:creationId xmlns:p14="http://schemas.microsoft.com/office/powerpoint/2010/main" val="2554775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dissolve">
                                      <p:cBhvr>
                                        <p:cTn id="11" dur="500"/>
                                        <p:tgtEl>
                                          <p:spTgt spid="15"/>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dissolv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8"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92100" y="703901"/>
            <a:ext cx="8737600" cy="954107"/>
          </a:xfrm>
          <a:prstGeom prst="rect">
            <a:avLst/>
          </a:prstGeom>
          <a:noFill/>
        </p:spPr>
        <p:txBody>
          <a:bodyPr wrap="square" rtlCol="0">
            <a:spAutoFit/>
          </a:bodyPr>
          <a:lstStyle/>
          <a:p>
            <a:r>
              <a:rPr lang="en-US" sz="3600" dirty="0">
                <a:solidFill>
                  <a:srgbClr val="FF0000"/>
                </a:solidFill>
                <a:latin typeface="Apple Chancery"/>
                <a:cs typeface="Apple Chancery"/>
              </a:rPr>
              <a:t>S</a:t>
            </a:r>
            <a:r>
              <a:rPr lang="en-US" sz="2800" dirty="0">
                <a:solidFill>
                  <a:srgbClr val="FF0000"/>
                </a:solidFill>
                <a:latin typeface="Apple Chancery"/>
                <a:cs typeface="Apple Chancery"/>
              </a:rPr>
              <a:t>till another example: Consider: </a:t>
            </a:r>
            <a:r>
              <a:rPr lang="en-US" sz="2000" dirty="0">
                <a:latin typeface="Times New Roman"/>
                <a:cs typeface="Times New Roman"/>
              </a:rPr>
              <a:t>A particle passes through the origin at t = 0 with velocity                                             .  The particle’s acceleration is                          </a:t>
            </a:r>
            <a:endParaRPr lang="en-US" sz="20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26.)</a:t>
            </a:r>
          </a:p>
        </p:txBody>
      </p:sp>
      <p:graphicFrame>
        <p:nvGraphicFramePr>
          <p:cNvPr id="5" name="Object 4"/>
          <p:cNvGraphicFramePr>
            <a:graphicFrameLocks noChangeAspect="1"/>
          </p:cNvGraphicFramePr>
          <p:nvPr>
            <p:extLst>
              <p:ext uri="{D42A27DB-BD31-4B8C-83A1-F6EECF244321}">
                <p14:modId xmlns:p14="http://schemas.microsoft.com/office/powerpoint/2010/main" val="365259391"/>
              </p:ext>
            </p:extLst>
          </p:nvPr>
        </p:nvGraphicFramePr>
        <p:xfrm>
          <a:off x="3193305" y="1243036"/>
          <a:ext cx="2822575" cy="447675"/>
        </p:xfrm>
        <a:graphic>
          <a:graphicData uri="http://schemas.openxmlformats.org/presentationml/2006/ole">
            <mc:AlternateContent xmlns:mc="http://schemas.openxmlformats.org/markup-compatibility/2006">
              <mc:Choice xmlns:v="urn:schemas-microsoft-com:vml" Requires="v">
                <p:oleObj name="Equation" r:id="rId2" imgW="1612900" imgH="254000" progId="Equation.DSMT4">
                  <p:embed/>
                </p:oleObj>
              </mc:Choice>
              <mc:Fallback>
                <p:oleObj name="Equation" r:id="rId2" imgW="1612900" imgH="254000" progId="Equation.DSMT4">
                  <p:embed/>
                  <p:pic>
                    <p:nvPicPr>
                      <p:cNvPr id="0" name=""/>
                      <p:cNvPicPr/>
                      <p:nvPr/>
                    </p:nvPicPr>
                    <p:blipFill>
                      <a:blip r:embed="rId3"/>
                      <a:stretch>
                        <a:fillRect/>
                      </a:stretch>
                    </p:blipFill>
                    <p:spPr>
                      <a:xfrm>
                        <a:off x="3193305" y="1243036"/>
                        <a:ext cx="2822575" cy="447675"/>
                      </a:xfrm>
                      <a:prstGeom prst="rect">
                        <a:avLst/>
                      </a:prstGeom>
                    </p:spPr>
                  </p:pic>
                </p:oleObj>
              </mc:Fallback>
            </mc:AlternateContent>
          </a:graphicData>
        </a:graphic>
      </p:graphicFrame>
      <p:sp>
        <p:nvSpPr>
          <p:cNvPr id="12" name="TextBox 11"/>
          <p:cNvSpPr txBox="1"/>
          <p:nvPr/>
        </p:nvSpPr>
        <p:spPr>
          <a:xfrm>
            <a:off x="469900" y="2237867"/>
            <a:ext cx="8559800" cy="1015663"/>
          </a:xfrm>
          <a:prstGeom prst="rect">
            <a:avLst/>
          </a:prstGeom>
          <a:noFill/>
        </p:spPr>
        <p:txBody>
          <a:bodyPr wrap="square" rtlCol="0">
            <a:spAutoFit/>
          </a:bodyPr>
          <a:lstStyle/>
          <a:p>
            <a:r>
              <a:rPr lang="en-US" sz="2000" dirty="0">
                <a:latin typeface="Times New Roman"/>
                <a:cs typeface="Times New Roman"/>
              </a:rPr>
              <a:t>Surprise!  This is the same problem you just did with the initial parameters presented in a unit vector notation instead of a components notation.  I just wanted you to see at least two ways you might have information given to you.</a:t>
            </a:r>
            <a:endParaRPr lang="en-US" sz="2000" dirty="0">
              <a:latin typeface="Apple Chancery"/>
              <a:cs typeface="Apple Chancery"/>
            </a:endParaRPr>
          </a:p>
        </p:txBody>
      </p:sp>
      <p:graphicFrame>
        <p:nvGraphicFramePr>
          <p:cNvPr id="19" name="Object 18"/>
          <p:cNvGraphicFramePr>
            <a:graphicFrameLocks noChangeAspect="1"/>
          </p:cNvGraphicFramePr>
          <p:nvPr>
            <p:extLst>
              <p:ext uri="{D42A27DB-BD31-4B8C-83A1-F6EECF244321}">
                <p14:modId xmlns:p14="http://schemas.microsoft.com/office/powerpoint/2010/main" val="1754013695"/>
              </p:ext>
            </p:extLst>
          </p:nvPr>
        </p:nvGraphicFramePr>
        <p:xfrm>
          <a:off x="593804" y="1520917"/>
          <a:ext cx="1489075" cy="492125"/>
        </p:xfrm>
        <a:graphic>
          <a:graphicData uri="http://schemas.openxmlformats.org/presentationml/2006/ole">
            <mc:AlternateContent xmlns:mc="http://schemas.openxmlformats.org/markup-compatibility/2006">
              <mc:Choice xmlns:v="urn:schemas-microsoft-com:vml" Requires="v">
                <p:oleObj name="Equation" r:id="rId4" imgW="850900" imgH="279400" progId="Equation.DSMT4">
                  <p:embed/>
                </p:oleObj>
              </mc:Choice>
              <mc:Fallback>
                <p:oleObj name="Equation" r:id="rId4" imgW="850900" imgH="279400" progId="Equation.DSMT4">
                  <p:embed/>
                  <p:pic>
                    <p:nvPicPr>
                      <p:cNvPr id="0" name=""/>
                      <p:cNvPicPr/>
                      <p:nvPr/>
                    </p:nvPicPr>
                    <p:blipFill>
                      <a:blip r:embed="rId5"/>
                      <a:stretch>
                        <a:fillRect/>
                      </a:stretch>
                    </p:blipFill>
                    <p:spPr>
                      <a:xfrm>
                        <a:off x="593804" y="1520917"/>
                        <a:ext cx="1489075" cy="492125"/>
                      </a:xfrm>
                      <a:prstGeom prst="rect">
                        <a:avLst/>
                      </a:prstGeom>
                    </p:spPr>
                  </p:pic>
                </p:oleObj>
              </mc:Fallback>
            </mc:AlternateContent>
          </a:graphicData>
        </a:graphic>
      </p:graphicFrame>
    </p:spTree>
    <p:extLst>
      <p:ext uri="{BB962C8B-B14F-4D97-AF65-F5344CB8AC3E}">
        <p14:creationId xmlns:p14="http://schemas.microsoft.com/office/powerpoint/2010/main" val="111412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92100" y="703901"/>
            <a:ext cx="8737600" cy="1261884"/>
          </a:xfrm>
          <a:prstGeom prst="rect">
            <a:avLst/>
          </a:prstGeom>
          <a:noFill/>
        </p:spPr>
        <p:txBody>
          <a:bodyPr wrap="square" rtlCol="0">
            <a:spAutoFit/>
          </a:bodyPr>
          <a:lstStyle/>
          <a:p>
            <a:r>
              <a:rPr lang="en-US" sz="3600" dirty="0">
                <a:solidFill>
                  <a:srgbClr val="FF0000"/>
                </a:solidFill>
                <a:latin typeface="Apple Chancery"/>
                <a:cs typeface="Apple Chancery"/>
              </a:rPr>
              <a:t>S</a:t>
            </a:r>
            <a:r>
              <a:rPr lang="en-US" sz="2800" dirty="0">
                <a:solidFill>
                  <a:srgbClr val="FF0000"/>
                </a:solidFill>
                <a:latin typeface="Apple Chancery"/>
                <a:cs typeface="Apple Chancery"/>
              </a:rPr>
              <a:t>till another, another example: Consider: </a:t>
            </a:r>
            <a:r>
              <a:rPr lang="en-US" sz="2000" dirty="0">
                <a:latin typeface="Times New Roman"/>
                <a:cs typeface="Times New Roman"/>
              </a:rPr>
              <a:t>A particle passes through the origin at t = 0 with velocity                                             .  The particle’s acceleration is NOT constant but, rather, equal to                           .   </a:t>
            </a:r>
            <a:endParaRPr lang="en-US" sz="20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27.)</a:t>
            </a:r>
          </a:p>
        </p:txBody>
      </p:sp>
      <p:graphicFrame>
        <p:nvGraphicFramePr>
          <p:cNvPr id="5" name="Object 4"/>
          <p:cNvGraphicFramePr>
            <a:graphicFrameLocks noChangeAspect="1"/>
          </p:cNvGraphicFramePr>
          <p:nvPr>
            <p:extLst>
              <p:ext uri="{D42A27DB-BD31-4B8C-83A1-F6EECF244321}">
                <p14:modId xmlns:p14="http://schemas.microsoft.com/office/powerpoint/2010/main" val="838566810"/>
              </p:ext>
            </p:extLst>
          </p:nvPr>
        </p:nvGraphicFramePr>
        <p:xfrm>
          <a:off x="4413250" y="1241238"/>
          <a:ext cx="2822575" cy="447675"/>
        </p:xfrm>
        <a:graphic>
          <a:graphicData uri="http://schemas.openxmlformats.org/presentationml/2006/ole">
            <mc:AlternateContent xmlns:mc="http://schemas.openxmlformats.org/markup-compatibility/2006">
              <mc:Choice xmlns:v="urn:schemas-microsoft-com:vml" Requires="v">
                <p:oleObj name="Equation" r:id="rId2" imgW="1612900" imgH="254000" progId="Equation.DSMT4">
                  <p:embed/>
                </p:oleObj>
              </mc:Choice>
              <mc:Fallback>
                <p:oleObj name="Equation" r:id="rId2" imgW="1612900" imgH="254000" progId="Equation.DSMT4">
                  <p:embed/>
                  <p:pic>
                    <p:nvPicPr>
                      <p:cNvPr id="0" name=""/>
                      <p:cNvPicPr/>
                      <p:nvPr/>
                    </p:nvPicPr>
                    <p:blipFill>
                      <a:blip r:embed="rId3"/>
                      <a:stretch>
                        <a:fillRect/>
                      </a:stretch>
                    </p:blipFill>
                    <p:spPr>
                      <a:xfrm>
                        <a:off x="4413250" y="1241238"/>
                        <a:ext cx="2822575" cy="447675"/>
                      </a:xfrm>
                      <a:prstGeom prst="rect">
                        <a:avLst/>
                      </a:prstGeom>
                    </p:spPr>
                  </p:pic>
                </p:oleObj>
              </mc:Fallback>
            </mc:AlternateContent>
          </a:graphicData>
        </a:graphic>
      </p:graphicFrame>
      <p:sp>
        <p:nvSpPr>
          <p:cNvPr id="8" name="TextBox 7"/>
          <p:cNvSpPr txBox="1"/>
          <p:nvPr/>
        </p:nvSpPr>
        <p:spPr>
          <a:xfrm>
            <a:off x="469900" y="1965785"/>
            <a:ext cx="8559800" cy="400110"/>
          </a:xfrm>
          <a:prstGeom prst="rect">
            <a:avLst/>
          </a:prstGeom>
          <a:noFill/>
        </p:spPr>
        <p:txBody>
          <a:bodyPr wrap="square" rtlCol="0">
            <a:spAutoFit/>
          </a:bodyPr>
          <a:lstStyle/>
          <a:p>
            <a:r>
              <a:rPr lang="en-US" sz="2000" dirty="0">
                <a:latin typeface="Times New Roman"/>
                <a:cs typeface="Times New Roman"/>
              </a:rPr>
              <a:t>a.) derive an expression for the velocity as a function of time.   </a:t>
            </a:r>
            <a:endParaRPr lang="en-US" sz="2000" dirty="0">
              <a:latin typeface="Apple Chancery"/>
              <a:cs typeface="Apple Chancery"/>
            </a:endParaRPr>
          </a:p>
        </p:txBody>
      </p:sp>
      <p:sp>
        <p:nvSpPr>
          <p:cNvPr id="11" name="TextBox 10"/>
          <p:cNvSpPr txBox="1"/>
          <p:nvPr/>
        </p:nvSpPr>
        <p:spPr>
          <a:xfrm>
            <a:off x="787401" y="2318240"/>
            <a:ext cx="3390900" cy="1477328"/>
          </a:xfrm>
          <a:prstGeom prst="rect">
            <a:avLst/>
          </a:prstGeom>
          <a:noFill/>
        </p:spPr>
        <p:txBody>
          <a:bodyPr wrap="square" rtlCol="0">
            <a:spAutoFit/>
          </a:bodyPr>
          <a:lstStyle/>
          <a:p>
            <a:r>
              <a:rPr lang="en-US" dirty="0">
                <a:latin typeface="Times New Roman"/>
                <a:cs typeface="Times New Roman"/>
              </a:rPr>
              <a:t>The acceleration in the y-direction is still a constant zero, so the velocity in the y-direction will be 5 m/s throughout time.  In the x-direction:</a:t>
            </a:r>
            <a:endParaRPr lang="en-US" dirty="0">
              <a:latin typeface="Apple Chancery"/>
              <a:cs typeface="Apple Chancery"/>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1104332514"/>
              </p:ext>
            </p:extLst>
          </p:nvPr>
        </p:nvGraphicFramePr>
        <p:xfrm>
          <a:off x="4537075" y="2476500"/>
          <a:ext cx="3667125" cy="4049713"/>
        </p:xfrm>
        <a:graphic>
          <a:graphicData uri="http://schemas.openxmlformats.org/presentationml/2006/ole">
            <mc:AlternateContent xmlns:mc="http://schemas.openxmlformats.org/markup-compatibility/2006">
              <mc:Choice xmlns:v="urn:schemas-microsoft-com:vml" Requires="v">
                <p:oleObj name="Equation" r:id="rId4" imgW="2095500" imgH="2298700" progId="Equation.DSMT4">
                  <p:embed/>
                </p:oleObj>
              </mc:Choice>
              <mc:Fallback>
                <p:oleObj name="Equation" r:id="rId4" imgW="2095500" imgH="2298700" progId="Equation.DSMT4">
                  <p:embed/>
                  <p:pic>
                    <p:nvPicPr>
                      <p:cNvPr id="0" name=""/>
                      <p:cNvPicPr/>
                      <p:nvPr/>
                    </p:nvPicPr>
                    <p:blipFill>
                      <a:blip r:embed="rId5"/>
                      <a:stretch>
                        <a:fillRect/>
                      </a:stretch>
                    </p:blipFill>
                    <p:spPr>
                      <a:xfrm>
                        <a:off x="4537075" y="2476500"/>
                        <a:ext cx="3667125" cy="4049713"/>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522534470"/>
              </p:ext>
            </p:extLst>
          </p:nvPr>
        </p:nvGraphicFramePr>
        <p:xfrm>
          <a:off x="5424488" y="1520381"/>
          <a:ext cx="1689100" cy="492125"/>
        </p:xfrm>
        <a:graphic>
          <a:graphicData uri="http://schemas.openxmlformats.org/presentationml/2006/ole">
            <mc:AlternateContent xmlns:mc="http://schemas.openxmlformats.org/markup-compatibility/2006">
              <mc:Choice xmlns:v="urn:schemas-microsoft-com:vml" Requires="v">
                <p:oleObj name="Equation" r:id="rId6" imgW="965200" imgH="279400" progId="Equation.DSMT4">
                  <p:embed/>
                </p:oleObj>
              </mc:Choice>
              <mc:Fallback>
                <p:oleObj name="Equation" r:id="rId6" imgW="965200" imgH="279400" progId="Equation.DSMT4">
                  <p:embed/>
                  <p:pic>
                    <p:nvPicPr>
                      <p:cNvPr id="0" name=""/>
                      <p:cNvPicPr/>
                      <p:nvPr/>
                    </p:nvPicPr>
                    <p:blipFill>
                      <a:blip r:embed="rId7"/>
                      <a:stretch>
                        <a:fillRect/>
                      </a:stretch>
                    </p:blipFill>
                    <p:spPr>
                      <a:xfrm>
                        <a:off x="5424488" y="1520381"/>
                        <a:ext cx="1689100" cy="492125"/>
                      </a:xfrm>
                      <a:prstGeom prst="rect">
                        <a:avLst/>
                      </a:prstGeom>
                    </p:spPr>
                  </p:pic>
                </p:oleObj>
              </mc:Fallback>
            </mc:AlternateContent>
          </a:graphicData>
        </a:graphic>
      </p:graphicFrame>
    </p:spTree>
    <p:extLst>
      <p:ext uri="{BB962C8B-B14F-4D97-AF65-F5344CB8AC3E}">
        <p14:creationId xmlns:p14="http://schemas.microsoft.com/office/powerpoint/2010/main" val="92036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92100" y="285929"/>
            <a:ext cx="8737600" cy="1261884"/>
          </a:xfrm>
          <a:prstGeom prst="rect">
            <a:avLst/>
          </a:prstGeom>
          <a:noFill/>
        </p:spPr>
        <p:txBody>
          <a:bodyPr wrap="square" rtlCol="0">
            <a:spAutoFit/>
          </a:bodyPr>
          <a:lstStyle/>
          <a:p>
            <a:r>
              <a:rPr lang="en-US" sz="3600" dirty="0">
                <a:solidFill>
                  <a:srgbClr val="FF0000"/>
                </a:solidFill>
                <a:latin typeface="Apple Chancery"/>
                <a:cs typeface="Apple Chancery"/>
              </a:rPr>
              <a:t>S</a:t>
            </a:r>
            <a:r>
              <a:rPr lang="en-US" sz="2800" dirty="0">
                <a:solidFill>
                  <a:srgbClr val="FF0000"/>
                </a:solidFill>
                <a:latin typeface="Apple Chancery"/>
                <a:cs typeface="Apple Chancery"/>
              </a:rPr>
              <a:t>till another, another example: Consider: </a:t>
            </a:r>
            <a:r>
              <a:rPr lang="en-US" sz="2000" dirty="0">
                <a:latin typeface="Times New Roman"/>
                <a:cs typeface="Times New Roman"/>
              </a:rPr>
              <a:t>A particle passes through the origin at t = 0 with velocity                                             .  The particle’s acceleration is NOT constant but, rather, equal to                           .   </a:t>
            </a:r>
            <a:endParaRPr lang="en-US" sz="20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28.)</a:t>
            </a:r>
          </a:p>
        </p:txBody>
      </p:sp>
      <p:graphicFrame>
        <p:nvGraphicFramePr>
          <p:cNvPr id="5" name="Object 4"/>
          <p:cNvGraphicFramePr>
            <a:graphicFrameLocks noChangeAspect="1"/>
          </p:cNvGraphicFramePr>
          <p:nvPr>
            <p:extLst>
              <p:ext uri="{D42A27DB-BD31-4B8C-83A1-F6EECF244321}">
                <p14:modId xmlns:p14="http://schemas.microsoft.com/office/powerpoint/2010/main" val="801393968"/>
              </p:ext>
            </p:extLst>
          </p:nvPr>
        </p:nvGraphicFramePr>
        <p:xfrm>
          <a:off x="4413250" y="822138"/>
          <a:ext cx="2822575" cy="447675"/>
        </p:xfrm>
        <a:graphic>
          <a:graphicData uri="http://schemas.openxmlformats.org/presentationml/2006/ole">
            <mc:AlternateContent xmlns:mc="http://schemas.openxmlformats.org/markup-compatibility/2006">
              <mc:Choice xmlns:v="urn:schemas-microsoft-com:vml" Requires="v">
                <p:oleObj name="Equation" r:id="rId2" imgW="1612900" imgH="254000" progId="Equation.DSMT4">
                  <p:embed/>
                </p:oleObj>
              </mc:Choice>
              <mc:Fallback>
                <p:oleObj name="Equation" r:id="rId2" imgW="1612900" imgH="254000" progId="Equation.DSMT4">
                  <p:embed/>
                  <p:pic>
                    <p:nvPicPr>
                      <p:cNvPr id="0" name=""/>
                      <p:cNvPicPr/>
                      <p:nvPr/>
                    </p:nvPicPr>
                    <p:blipFill>
                      <a:blip r:embed="rId3"/>
                      <a:stretch>
                        <a:fillRect/>
                      </a:stretch>
                    </p:blipFill>
                    <p:spPr>
                      <a:xfrm>
                        <a:off x="4413250" y="822138"/>
                        <a:ext cx="2822575" cy="447675"/>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807510515"/>
              </p:ext>
            </p:extLst>
          </p:nvPr>
        </p:nvGraphicFramePr>
        <p:xfrm>
          <a:off x="5424488" y="1101281"/>
          <a:ext cx="1689100" cy="492125"/>
        </p:xfrm>
        <a:graphic>
          <a:graphicData uri="http://schemas.openxmlformats.org/presentationml/2006/ole">
            <mc:AlternateContent xmlns:mc="http://schemas.openxmlformats.org/markup-compatibility/2006">
              <mc:Choice xmlns:v="urn:schemas-microsoft-com:vml" Requires="v">
                <p:oleObj name="Equation" r:id="rId4" imgW="965200" imgH="279400" progId="Equation.DSMT4">
                  <p:embed/>
                </p:oleObj>
              </mc:Choice>
              <mc:Fallback>
                <p:oleObj name="Equation" r:id="rId4" imgW="965200" imgH="279400" progId="Equation.DSMT4">
                  <p:embed/>
                  <p:pic>
                    <p:nvPicPr>
                      <p:cNvPr id="0" name=""/>
                      <p:cNvPicPr/>
                      <p:nvPr/>
                    </p:nvPicPr>
                    <p:blipFill>
                      <a:blip r:embed="rId5"/>
                      <a:stretch>
                        <a:fillRect/>
                      </a:stretch>
                    </p:blipFill>
                    <p:spPr>
                      <a:xfrm>
                        <a:off x="5424488" y="1101281"/>
                        <a:ext cx="1689100" cy="492125"/>
                      </a:xfrm>
                      <a:prstGeom prst="rect">
                        <a:avLst/>
                      </a:prstGeom>
                    </p:spPr>
                  </p:pic>
                </p:oleObj>
              </mc:Fallback>
            </mc:AlternateContent>
          </a:graphicData>
        </a:graphic>
      </p:graphicFrame>
      <p:sp>
        <p:nvSpPr>
          <p:cNvPr id="10" name="TextBox 9"/>
          <p:cNvSpPr txBox="1"/>
          <p:nvPr/>
        </p:nvSpPr>
        <p:spPr>
          <a:xfrm>
            <a:off x="292100" y="1620838"/>
            <a:ext cx="8559800" cy="400110"/>
          </a:xfrm>
          <a:prstGeom prst="rect">
            <a:avLst/>
          </a:prstGeom>
          <a:noFill/>
        </p:spPr>
        <p:txBody>
          <a:bodyPr wrap="square" rtlCol="0">
            <a:spAutoFit/>
          </a:bodyPr>
          <a:lstStyle/>
          <a:p>
            <a:r>
              <a:rPr lang="en-US" sz="2000" dirty="0">
                <a:latin typeface="Times New Roman"/>
                <a:cs typeface="Times New Roman"/>
              </a:rPr>
              <a:t>b.) derive an expression for the x and y position as a function of time.   </a:t>
            </a:r>
            <a:endParaRPr lang="en-US" sz="2000" dirty="0">
              <a:latin typeface="Apple Chancery"/>
              <a:cs typeface="Apple Chancery"/>
            </a:endParaRPr>
          </a:p>
        </p:txBody>
      </p:sp>
      <p:sp>
        <p:nvSpPr>
          <p:cNvPr id="13" name="TextBox 12"/>
          <p:cNvSpPr txBox="1"/>
          <p:nvPr/>
        </p:nvSpPr>
        <p:spPr>
          <a:xfrm>
            <a:off x="635001" y="2020948"/>
            <a:ext cx="3390900" cy="1200329"/>
          </a:xfrm>
          <a:prstGeom prst="rect">
            <a:avLst/>
          </a:prstGeom>
          <a:noFill/>
        </p:spPr>
        <p:txBody>
          <a:bodyPr wrap="square" rtlCol="0">
            <a:spAutoFit/>
          </a:bodyPr>
          <a:lstStyle/>
          <a:p>
            <a:r>
              <a:rPr lang="en-US" dirty="0">
                <a:latin typeface="Times New Roman"/>
                <a:cs typeface="Times New Roman"/>
              </a:rPr>
              <a:t>As before with a constant acceleration in the y-direction, the </a:t>
            </a:r>
            <a:r>
              <a:rPr lang="en-US" dirty="0">
                <a:solidFill>
                  <a:srgbClr val="0000FF"/>
                </a:solidFill>
                <a:latin typeface="Times New Roman"/>
                <a:cs typeface="Times New Roman"/>
              </a:rPr>
              <a:t>y-coordinate </a:t>
            </a:r>
            <a:r>
              <a:rPr lang="en-US" dirty="0">
                <a:latin typeface="Times New Roman"/>
                <a:cs typeface="Times New Roman"/>
              </a:rPr>
              <a:t>will be </a:t>
            </a:r>
            <a:r>
              <a:rPr lang="en-US" dirty="0">
                <a:solidFill>
                  <a:srgbClr val="0000FF"/>
                </a:solidFill>
                <a:latin typeface="Times New Roman"/>
                <a:cs typeface="Times New Roman"/>
              </a:rPr>
              <a:t>(5 m/s)t</a:t>
            </a:r>
            <a:r>
              <a:rPr lang="en-US" dirty="0">
                <a:latin typeface="Times New Roman"/>
                <a:cs typeface="Times New Roman"/>
              </a:rPr>
              <a:t>.  In the x-direction:</a:t>
            </a:r>
            <a:endParaRPr lang="en-US" dirty="0">
              <a:latin typeface="Apple Chancery"/>
              <a:cs typeface="Apple Chancery"/>
            </a:endParaRPr>
          </a:p>
        </p:txBody>
      </p:sp>
      <p:graphicFrame>
        <p:nvGraphicFramePr>
          <p:cNvPr id="15" name="Object 14"/>
          <p:cNvGraphicFramePr>
            <a:graphicFrameLocks noChangeAspect="1"/>
          </p:cNvGraphicFramePr>
          <p:nvPr>
            <p:extLst>
              <p:ext uri="{D42A27DB-BD31-4B8C-83A1-F6EECF244321}">
                <p14:modId xmlns:p14="http://schemas.microsoft.com/office/powerpoint/2010/main" val="4098902484"/>
              </p:ext>
            </p:extLst>
          </p:nvPr>
        </p:nvGraphicFramePr>
        <p:xfrm>
          <a:off x="4135438" y="2459038"/>
          <a:ext cx="4222750" cy="3333750"/>
        </p:xfrm>
        <a:graphic>
          <a:graphicData uri="http://schemas.openxmlformats.org/presentationml/2006/ole">
            <mc:AlternateContent xmlns:mc="http://schemas.openxmlformats.org/markup-compatibility/2006">
              <mc:Choice xmlns:v="urn:schemas-microsoft-com:vml" Requires="v">
                <p:oleObj name="Equation" r:id="rId6" imgW="2413000" imgH="1892300" progId="Equation.DSMT4">
                  <p:embed/>
                </p:oleObj>
              </mc:Choice>
              <mc:Fallback>
                <p:oleObj name="Equation" r:id="rId6" imgW="2413000" imgH="1892300" progId="Equation.DSMT4">
                  <p:embed/>
                  <p:pic>
                    <p:nvPicPr>
                      <p:cNvPr id="0" name=""/>
                      <p:cNvPicPr/>
                      <p:nvPr/>
                    </p:nvPicPr>
                    <p:blipFill>
                      <a:blip r:embed="rId7"/>
                      <a:stretch>
                        <a:fillRect/>
                      </a:stretch>
                    </p:blipFill>
                    <p:spPr>
                      <a:xfrm>
                        <a:off x="4135438" y="2459038"/>
                        <a:ext cx="4222750" cy="3333750"/>
                      </a:xfrm>
                      <a:prstGeom prst="rect">
                        <a:avLst/>
                      </a:prstGeom>
                    </p:spPr>
                  </p:pic>
                </p:oleObj>
              </mc:Fallback>
            </mc:AlternateContent>
          </a:graphicData>
        </a:graphic>
      </p:graphicFrame>
      <p:sp>
        <p:nvSpPr>
          <p:cNvPr id="18" name="TextBox 17"/>
          <p:cNvSpPr txBox="1"/>
          <p:nvPr/>
        </p:nvSpPr>
        <p:spPr>
          <a:xfrm>
            <a:off x="1219200" y="5608122"/>
            <a:ext cx="1892300" cy="369332"/>
          </a:xfrm>
          <a:prstGeom prst="rect">
            <a:avLst/>
          </a:prstGeom>
          <a:noFill/>
        </p:spPr>
        <p:txBody>
          <a:bodyPr wrap="square" rtlCol="0">
            <a:spAutoFit/>
          </a:bodyPr>
          <a:lstStyle/>
          <a:p>
            <a:r>
              <a:rPr lang="en-US" dirty="0">
                <a:latin typeface="Times New Roman"/>
                <a:cs typeface="Times New Roman"/>
              </a:rPr>
              <a:t>So:</a:t>
            </a:r>
            <a:endParaRPr lang="en-US" dirty="0">
              <a:latin typeface="Apple Chancery"/>
              <a:cs typeface="Apple Chancery"/>
            </a:endParaRPr>
          </a:p>
        </p:txBody>
      </p:sp>
      <p:graphicFrame>
        <p:nvGraphicFramePr>
          <p:cNvPr id="20" name="Object 19"/>
          <p:cNvGraphicFramePr>
            <a:graphicFrameLocks noChangeAspect="1"/>
          </p:cNvGraphicFramePr>
          <p:nvPr>
            <p:extLst>
              <p:ext uri="{D42A27DB-BD31-4B8C-83A1-F6EECF244321}">
                <p14:modId xmlns:p14="http://schemas.microsoft.com/office/powerpoint/2010/main" val="218498477"/>
              </p:ext>
            </p:extLst>
          </p:nvPr>
        </p:nvGraphicFramePr>
        <p:xfrm>
          <a:off x="2039938" y="5933401"/>
          <a:ext cx="2689225" cy="493712"/>
        </p:xfrm>
        <a:graphic>
          <a:graphicData uri="http://schemas.openxmlformats.org/presentationml/2006/ole">
            <mc:AlternateContent xmlns:mc="http://schemas.openxmlformats.org/markup-compatibility/2006">
              <mc:Choice xmlns:v="urn:schemas-microsoft-com:vml" Requires="v">
                <p:oleObj name="Equation" r:id="rId8" imgW="1536700" imgH="279400" progId="Equation.DSMT4">
                  <p:embed/>
                </p:oleObj>
              </mc:Choice>
              <mc:Fallback>
                <p:oleObj name="Equation" r:id="rId8" imgW="1536700" imgH="279400" progId="Equation.DSMT4">
                  <p:embed/>
                  <p:pic>
                    <p:nvPicPr>
                      <p:cNvPr id="0" name=""/>
                      <p:cNvPicPr/>
                      <p:nvPr/>
                    </p:nvPicPr>
                    <p:blipFill>
                      <a:blip r:embed="rId9"/>
                      <a:stretch>
                        <a:fillRect/>
                      </a:stretch>
                    </p:blipFill>
                    <p:spPr>
                      <a:xfrm>
                        <a:off x="2039938" y="5933401"/>
                        <a:ext cx="2689225" cy="493712"/>
                      </a:xfrm>
                      <a:prstGeom prst="rect">
                        <a:avLst/>
                      </a:prstGeom>
                    </p:spPr>
                  </p:pic>
                </p:oleObj>
              </mc:Fallback>
            </mc:AlternateContent>
          </a:graphicData>
        </a:graphic>
      </p:graphicFrame>
    </p:spTree>
    <p:extLst>
      <p:ext uri="{BB962C8B-B14F-4D97-AF65-F5344CB8AC3E}">
        <p14:creationId xmlns:p14="http://schemas.microsoft.com/office/powerpoint/2010/main" val="374313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0500" y="1237301"/>
            <a:ext cx="8737600" cy="523220"/>
          </a:xfrm>
          <a:prstGeom prst="rect">
            <a:avLst/>
          </a:prstGeom>
          <a:noFill/>
          <a:ln>
            <a:noFill/>
          </a:ln>
        </p:spPr>
        <p:txBody>
          <a:bodyPr wrap="square" rtlCol="0">
            <a:spAutoFit/>
          </a:bodyPr>
          <a:lstStyle/>
          <a:p>
            <a:r>
              <a:rPr lang="en-US" sz="2800" dirty="0">
                <a:solidFill>
                  <a:srgbClr val="FF0000"/>
                </a:solidFill>
                <a:latin typeface="Apple Chancery"/>
                <a:cs typeface="Apple Chancery"/>
              </a:rPr>
              <a:t>1.) There is a gap </a:t>
            </a:r>
            <a:r>
              <a:rPr lang="en-US" sz="2000" dirty="0">
                <a:solidFill>
                  <a:srgbClr val="000000"/>
                </a:solidFill>
                <a:latin typeface="Times New Roman"/>
                <a:cs typeface="Times New Roman"/>
              </a:rPr>
              <a:t>in the freeway.  Convert the gap’s width to meters.</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29.)</a:t>
            </a:r>
          </a:p>
        </p:txBody>
      </p:sp>
      <p:sp>
        <p:nvSpPr>
          <p:cNvPr id="5" name="TextBox 4"/>
          <p:cNvSpPr txBox="1"/>
          <p:nvPr/>
        </p:nvSpPr>
        <p:spPr>
          <a:xfrm>
            <a:off x="0" y="1197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Nice Acting, Keanu. . . Speed</a:t>
            </a:r>
            <a:endParaRPr lang="en-US" sz="3600" dirty="0">
              <a:solidFill>
                <a:srgbClr val="FF0000"/>
              </a:solidFill>
              <a:latin typeface="Apple Chancery"/>
              <a:cs typeface="Apple Chancery"/>
            </a:endParaRPr>
          </a:p>
        </p:txBody>
      </p:sp>
      <p:sp>
        <p:nvSpPr>
          <p:cNvPr id="25" name="TextBox 24"/>
          <p:cNvSpPr txBox="1"/>
          <p:nvPr/>
        </p:nvSpPr>
        <p:spPr>
          <a:xfrm>
            <a:off x="190500" y="1760521"/>
            <a:ext cx="8737600" cy="830997"/>
          </a:xfrm>
          <a:prstGeom prst="rect">
            <a:avLst/>
          </a:prstGeom>
          <a:noFill/>
          <a:ln>
            <a:noFill/>
          </a:ln>
        </p:spPr>
        <p:txBody>
          <a:bodyPr wrap="square" rtlCol="0">
            <a:spAutoFit/>
          </a:bodyPr>
          <a:lstStyle/>
          <a:p>
            <a:r>
              <a:rPr lang="en-US" sz="2800" dirty="0">
                <a:solidFill>
                  <a:srgbClr val="FF0000"/>
                </a:solidFill>
                <a:latin typeface="Apple Chancery"/>
                <a:cs typeface="Apple Chancery"/>
              </a:rPr>
              <a:t>2.) How fast </a:t>
            </a:r>
            <a:r>
              <a:rPr lang="en-US" sz="2000" dirty="0">
                <a:solidFill>
                  <a:srgbClr val="000000"/>
                </a:solidFill>
                <a:latin typeface="Times New Roman"/>
                <a:cs typeface="Times New Roman"/>
              </a:rPr>
              <a:t>is the bus traveling when it hits the gap?  What is its velocity in m/s?</a:t>
            </a:r>
            <a:endParaRPr lang="en-US" sz="2000" i="1" dirty="0">
              <a:latin typeface="Apple Chancery"/>
              <a:cs typeface="Apple Chancery"/>
            </a:endParaRPr>
          </a:p>
        </p:txBody>
      </p:sp>
      <p:sp>
        <p:nvSpPr>
          <p:cNvPr id="26" name="TextBox 25"/>
          <p:cNvSpPr txBox="1"/>
          <p:nvPr/>
        </p:nvSpPr>
        <p:spPr>
          <a:xfrm>
            <a:off x="190500" y="2630336"/>
            <a:ext cx="8737600" cy="2062103"/>
          </a:xfrm>
          <a:prstGeom prst="rect">
            <a:avLst/>
          </a:prstGeom>
          <a:noFill/>
          <a:ln>
            <a:noFill/>
          </a:ln>
        </p:spPr>
        <p:txBody>
          <a:bodyPr wrap="square" rtlCol="0">
            <a:spAutoFit/>
          </a:bodyPr>
          <a:lstStyle/>
          <a:p>
            <a:r>
              <a:rPr lang="en-US" sz="2800" dirty="0">
                <a:solidFill>
                  <a:srgbClr val="FF0000"/>
                </a:solidFill>
                <a:latin typeface="Apple Chancery"/>
                <a:cs typeface="Apple Chancery"/>
              </a:rPr>
              <a:t>3.) Keanu hopes </a:t>
            </a:r>
            <a:r>
              <a:rPr lang="en-US" sz="2000" dirty="0">
                <a:solidFill>
                  <a:srgbClr val="000000"/>
                </a:solidFill>
                <a:latin typeface="Times New Roman"/>
                <a:cs typeface="Times New Roman"/>
              </a:rPr>
              <a:t>that there is some “incline” that will assist them.  Assume that the opposite side of the gap is 1 meter lower than the </a:t>
            </a:r>
            <a:r>
              <a:rPr lang="en-US" sz="2000" dirty="0" err="1">
                <a:solidFill>
                  <a:srgbClr val="000000"/>
                </a:solidFill>
                <a:latin typeface="Times New Roman"/>
                <a:cs typeface="Times New Roman"/>
              </a:rPr>
              <a:t>take-off</a:t>
            </a:r>
            <a:r>
              <a:rPr lang="en-US" sz="2000" dirty="0">
                <a:solidFill>
                  <a:srgbClr val="000000"/>
                </a:solidFill>
                <a:latin typeface="Times New Roman"/>
                <a:cs typeface="Times New Roman"/>
              </a:rPr>
              <a:t> point.  Also, the stunt drivers that launch this bus clearly have the assistance of a “</a:t>
            </a:r>
            <a:r>
              <a:rPr lang="en-US" sz="2000" dirty="0" err="1">
                <a:solidFill>
                  <a:srgbClr val="000000"/>
                </a:solidFill>
                <a:latin typeface="Times New Roman"/>
                <a:cs typeface="Times New Roman"/>
              </a:rPr>
              <a:t>take-off</a:t>
            </a:r>
            <a:r>
              <a:rPr lang="en-US" sz="2000" dirty="0">
                <a:solidFill>
                  <a:srgbClr val="000000"/>
                </a:solidFill>
                <a:latin typeface="Times New Roman"/>
                <a:cs typeface="Times New Roman"/>
              </a:rPr>
              <a:t> ramp” from which the bus launches at an angle.  Assume that the ramp’s angled at      above the horizontal.  Prove whether or not the bus makes it to the opposite side.  (Consider the bus as a point mass.) </a:t>
            </a:r>
            <a:endParaRPr lang="en-US" sz="2000" i="1" dirty="0">
              <a:latin typeface="Apple Chancery"/>
              <a:cs typeface="Apple Chancery"/>
            </a:endParaRPr>
          </a:p>
        </p:txBody>
      </p:sp>
      <p:graphicFrame>
        <p:nvGraphicFramePr>
          <p:cNvPr id="27" name="Object 26"/>
          <p:cNvGraphicFramePr>
            <a:graphicFrameLocks noChangeAspect="1"/>
          </p:cNvGraphicFramePr>
          <p:nvPr>
            <p:extLst>
              <p:ext uri="{D42A27DB-BD31-4B8C-83A1-F6EECF244321}">
                <p14:modId xmlns:p14="http://schemas.microsoft.com/office/powerpoint/2010/main" val="1309540354"/>
              </p:ext>
            </p:extLst>
          </p:nvPr>
        </p:nvGraphicFramePr>
        <p:xfrm>
          <a:off x="7966075" y="3692525"/>
          <a:ext cx="283264" cy="306388"/>
        </p:xfrm>
        <a:graphic>
          <a:graphicData uri="http://schemas.openxmlformats.org/presentationml/2006/ole">
            <mc:AlternateContent xmlns:mc="http://schemas.openxmlformats.org/markup-compatibility/2006">
              <mc:Choice xmlns:v="urn:schemas-microsoft-com:vml" Requires="v">
                <p:oleObj name="Equation" r:id="rId2" imgW="177800" imgH="190500" progId="Equation.DSMT4">
                  <p:embed/>
                </p:oleObj>
              </mc:Choice>
              <mc:Fallback>
                <p:oleObj name="Equation" r:id="rId2" imgW="177800" imgH="190500" progId="Equation.DSMT4">
                  <p:embed/>
                  <p:pic>
                    <p:nvPicPr>
                      <p:cNvPr id="0" name=""/>
                      <p:cNvPicPr/>
                      <p:nvPr/>
                    </p:nvPicPr>
                    <p:blipFill>
                      <a:blip r:embed="rId3"/>
                      <a:stretch>
                        <a:fillRect/>
                      </a:stretch>
                    </p:blipFill>
                    <p:spPr>
                      <a:xfrm>
                        <a:off x="7966075" y="3692525"/>
                        <a:ext cx="283264" cy="306388"/>
                      </a:xfrm>
                      <a:prstGeom prst="rect">
                        <a:avLst/>
                      </a:prstGeom>
                    </p:spPr>
                  </p:pic>
                </p:oleObj>
              </mc:Fallback>
            </mc:AlternateContent>
          </a:graphicData>
        </a:graphic>
      </p:graphicFrame>
    </p:spTree>
    <p:extLst>
      <p:ext uri="{BB962C8B-B14F-4D97-AF65-F5344CB8AC3E}">
        <p14:creationId xmlns:p14="http://schemas.microsoft.com/office/powerpoint/2010/main" val="392277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57492" y="6447895"/>
            <a:ext cx="482599" cy="276999"/>
          </a:xfrm>
          <a:prstGeom prst="rect">
            <a:avLst/>
          </a:prstGeom>
          <a:noFill/>
        </p:spPr>
        <p:txBody>
          <a:bodyPr wrap="square" rtlCol="0">
            <a:spAutoFit/>
          </a:bodyPr>
          <a:lstStyle/>
          <a:p>
            <a:r>
              <a:rPr lang="en-US" sz="1200" dirty="0">
                <a:latin typeface="Times New Roman"/>
                <a:cs typeface="Times New Roman"/>
              </a:rPr>
              <a:t>30.)</a:t>
            </a:r>
          </a:p>
        </p:txBody>
      </p:sp>
      <p:pic>
        <p:nvPicPr>
          <p:cNvPr id="2" name="Speed.m4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9700" y="1282700"/>
            <a:ext cx="8871460" cy="3810000"/>
          </a:xfrm>
          <a:prstGeom prst="rect">
            <a:avLst/>
          </a:prstGeom>
        </p:spPr>
      </p:pic>
    </p:spTree>
    <p:extLst>
      <p:ext uri="{BB962C8B-B14F-4D97-AF65-F5344CB8AC3E}">
        <p14:creationId xmlns:p14="http://schemas.microsoft.com/office/powerpoint/2010/main" val="18894416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00000">
                <p:cTn id="7" fill="hold" display="0">
                  <p:stCondLst>
                    <p:cond delay="indefinite"/>
                  </p:stCondLst>
                </p:cTn>
                <p:tgtEl>
                  <p:spTgt spid="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0500" y="1220632"/>
            <a:ext cx="4644230"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Consider a ball </a:t>
            </a:r>
            <a:r>
              <a:rPr lang="en-US" sz="2000" dirty="0">
                <a:solidFill>
                  <a:srgbClr val="000000"/>
                </a:solidFill>
                <a:latin typeface="Times New Roman"/>
                <a:cs typeface="Times New Roman"/>
              </a:rPr>
              <a:t>moving with a </a:t>
            </a:r>
            <a:r>
              <a:rPr lang="en-US" sz="2000" dirty="0">
                <a:solidFill>
                  <a:srgbClr val="0000FF"/>
                </a:solidFill>
                <a:latin typeface="Times New Roman"/>
                <a:cs typeface="Times New Roman"/>
              </a:rPr>
              <a:t>constant velocity magnitude </a:t>
            </a:r>
            <a:r>
              <a:rPr lang="en-US" sz="2000" i="1" dirty="0">
                <a:solidFill>
                  <a:srgbClr val="FF0000"/>
                </a:solidFill>
                <a:latin typeface="Times New Roman"/>
                <a:cs typeface="Times New Roman"/>
              </a:rPr>
              <a:t>v</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around a </a:t>
            </a:r>
            <a:r>
              <a:rPr lang="en-US" sz="2000" dirty="0">
                <a:solidFill>
                  <a:srgbClr val="0000FF"/>
                </a:solidFill>
                <a:latin typeface="Times New Roman"/>
                <a:cs typeface="Times New Roman"/>
              </a:rPr>
              <a:t>circular path</a:t>
            </a:r>
            <a:r>
              <a:rPr lang="en-US" sz="2000" dirty="0">
                <a:solidFill>
                  <a:srgbClr val="000000"/>
                </a:solidFill>
                <a:latin typeface="Times New Roman"/>
                <a:cs typeface="Times New Roman"/>
              </a:rPr>
              <a:t>.  What kind of </a:t>
            </a:r>
            <a:r>
              <a:rPr lang="en-US" sz="2000" dirty="0">
                <a:solidFill>
                  <a:srgbClr val="FF0000"/>
                </a:solidFill>
                <a:latin typeface="Times New Roman"/>
                <a:cs typeface="Times New Roman"/>
              </a:rPr>
              <a:t>acceleration</a:t>
            </a:r>
            <a:r>
              <a:rPr lang="en-US" sz="2000" dirty="0">
                <a:solidFill>
                  <a:srgbClr val="000000"/>
                </a:solidFill>
                <a:latin typeface="Times New Roman"/>
                <a:cs typeface="Times New Roman"/>
              </a:rPr>
              <a:t> must be present?</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31)</a:t>
            </a:r>
          </a:p>
        </p:txBody>
      </p:sp>
      <p:sp>
        <p:nvSpPr>
          <p:cNvPr id="5" name="TextBox 4"/>
          <p:cNvSpPr txBox="1"/>
          <p:nvPr/>
        </p:nvSpPr>
        <p:spPr>
          <a:xfrm>
            <a:off x="0" y="270728"/>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Center Seeking Acceleration</a:t>
            </a:r>
            <a:endParaRPr lang="en-US" sz="3600" dirty="0">
              <a:solidFill>
                <a:srgbClr val="FF0000"/>
              </a:solidFill>
              <a:latin typeface="Apple Chancery"/>
              <a:cs typeface="Apple Chancery"/>
            </a:endParaRPr>
          </a:p>
        </p:txBody>
      </p:sp>
      <p:sp>
        <p:nvSpPr>
          <p:cNvPr id="2" name="Oval 1"/>
          <p:cNvSpPr/>
          <p:nvPr/>
        </p:nvSpPr>
        <p:spPr>
          <a:xfrm>
            <a:off x="5156200" y="1415101"/>
            <a:ext cx="3543300" cy="3543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8636000" y="3123251"/>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921500" y="3186751"/>
            <a:ext cx="1714501"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8229600" y="1996126"/>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a:endCxn id="13" idx="3"/>
          </p:cNvCxnSpPr>
          <p:nvPr/>
        </p:nvCxnSpPr>
        <p:spPr>
          <a:xfrm flipV="1">
            <a:off x="6921500" y="2104527"/>
            <a:ext cx="1326699" cy="1082224"/>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8705850" y="1999302"/>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9" name="Object 28"/>
          <p:cNvGraphicFramePr>
            <a:graphicFrameLocks noChangeAspect="1"/>
          </p:cNvGraphicFramePr>
          <p:nvPr>
            <p:extLst>
              <p:ext uri="{D42A27DB-BD31-4B8C-83A1-F6EECF244321}">
                <p14:modId xmlns:p14="http://schemas.microsoft.com/office/powerpoint/2010/main" val="293287631"/>
              </p:ext>
            </p:extLst>
          </p:nvPr>
        </p:nvGraphicFramePr>
        <p:xfrm>
          <a:off x="7778750" y="1209520"/>
          <a:ext cx="287338" cy="328612"/>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0" name=""/>
                      <p:cNvPicPr/>
                      <p:nvPr/>
                    </p:nvPicPr>
                    <p:blipFill>
                      <a:blip r:embed="rId3"/>
                      <a:stretch>
                        <a:fillRect/>
                      </a:stretch>
                    </p:blipFill>
                    <p:spPr>
                      <a:xfrm>
                        <a:off x="7778750" y="1209520"/>
                        <a:ext cx="287338" cy="328612"/>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708190736"/>
              </p:ext>
            </p:extLst>
          </p:nvPr>
        </p:nvGraphicFramePr>
        <p:xfrm>
          <a:off x="8769350" y="2684463"/>
          <a:ext cx="246063" cy="328612"/>
        </p:xfrm>
        <a:graphic>
          <a:graphicData uri="http://schemas.openxmlformats.org/presentationml/2006/ole">
            <mc:AlternateContent xmlns:mc="http://schemas.openxmlformats.org/markup-compatibility/2006">
              <mc:Choice xmlns:v="urn:schemas-microsoft-com:vml" Requires="v">
                <p:oleObj name="Equation" r:id="rId4" imgW="152400" imgH="203200" progId="Equation.DSMT4">
                  <p:embed/>
                </p:oleObj>
              </mc:Choice>
              <mc:Fallback>
                <p:oleObj name="Equation" r:id="rId4" imgW="152400" imgH="203200" progId="Equation.DSMT4">
                  <p:embed/>
                  <p:pic>
                    <p:nvPicPr>
                      <p:cNvPr id="0" name=""/>
                      <p:cNvPicPr/>
                      <p:nvPr/>
                    </p:nvPicPr>
                    <p:blipFill>
                      <a:blip r:embed="rId5"/>
                      <a:stretch>
                        <a:fillRect/>
                      </a:stretch>
                    </p:blipFill>
                    <p:spPr>
                      <a:xfrm>
                        <a:off x="8769350" y="2684463"/>
                        <a:ext cx="246063" cy="328612"/>
                      </a:xfrm>
                      <a:prstGeom prst="rect">
                        <a:avLst/>
                      </a:prstGeom>
                    </p:spPr>
                  </p:pic>
                </p:oleObj>
              </mc:Fallback>
            </mc:AlternateContent>
          </a:graphicData>
        </a:graphic>
      </p:graphicFrame>
      <p:cxnSp>
        <p:nvCxnSpPr>
          <p:cNvPr id="43" name="Straight Arrow Connector 42"/>
          <p:cNvCxnSpPr/>
          <p:nvPr/>
        </p:nvCxnSpPr>
        <p:spPr>
          <a:xfrm flipH="1" flipV="1">
            <a:off x="7467600" y="1101725"/>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extLst>
              <p:ext uri="{D42A27DB-BD31-4B8C-83A1-F6EECF244321}">
                <p14:modId xmlns:p14="http://schemas.microsoft.com/office/powerpoint/2010/main" val="3847953256"/>
              </p:ext>
            </p:extLst>
          </p:nvPr>
        </p:nvGraphicFramePr>
        <p:xfrm>
          <a:off x="7383463" y="2361251"/>
          <a:ext cx="246062" cy="246063"/>
        </p:xfrm>
        <a:graphic>
          <a:graphicData uri="http://schemas.openxmlformats.org/presentationml/2006/ole">
            <mc:AlternateContent xmlns:mc="http://schemas.openxmlformats.org/markup-compatibility/2006">
              <mc:Choice xmlns:v="urn:schemas-microsoft-com:vml" Requires="v">
                <p:oleObj name="Equation" r:id="rId6" imgW="152400" imgH="152400" progId="Equation.DSMT4">
                  <p:embed/>
                </p:oleObj>
              </mc:Choice>
              <mc:Fallback>
                <p:oleObj name="Equation" r:id="rId6" imgW="152400" imgH="152400" progId="Equation.DSMT4">
                  <p:embed/>
                  <p:pic>
                    <p:nvPicPr>
                      <p:cNvPr id="0" name=""/>
                      <p:cNvPicPr/>
                      <p:nvPr/>
                    </p:nvPicPr>
                    <p:blipFill>
                      <a:blip r:embed="rId7"/>
                      <a:stretch>
                        <a:fillRect/>
                      </a:stretch>
                    </p:blipFill>
                    <p:spPr>
                      <a:xfrm>
                        <a:off x="7383463" y="2361251"/>
                        <a:ext cx="246062" cy="246063"/>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3771900111"/>
              </p:ext>
            </p:extLst>
          </p:nvPr>
        </p:nvGraphicFramePr>
        <p:xfrm>
          <a:off x="7655719" y="3316132"/>
          <a:ext cx="246062" cy="246063"/>
        </p:xfrm>
        <a:graphic>
          <a:graphicData uri="http://schemas.openxmlformats.org/presentationml/2006/ole">
            <mc:AlternateContent xmlns:mc="http://schemas.openxmlformats.org/markup-compatibility/2006">
              <mc:Choice xmlns:v="urn:schemas-microsoft-com:vml" Requires="v">
                <p:oleObj name="Equation" r:id="rId8" imgW="152400" imgH="152400" progId="Equation.DSMT4">
                  <p:embed/>
                </p:oleObj>
              </mc:Choice>
              <mc:Fallback>
                <p:oleObj name="Equation" r:id="rId8" imgW="152400" imgH="152400" progId="Equation.DSMT4">
                  <p:embed/>
                  <p:pic>
                    <p:nvPicPr>
                      <p:cNvPr id="0" name=""/>
                      <p:cNvPicPr/>
                      <p:nvPr/>
                    </p:nvPicPr>
                    <p:blipFill>
                      <a:blip r:embed="rId7"/>
                      <a:stretch>
                        <a:fillRect/>
                      </a:stretch>
                    </p:blipFill>
                    <p:spPr>
                      <a:xfrm>
                        <a:off x="7655719" y="3316132"/>
                        <a:ext cx="246062" cy="246063"/>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1152913041"/>
              </p:ext>
            </p:extLst>
          </p:nvPr>
        </p:nvGraphicFramePr>
        <p:xfrm>
          <a:off x="7256602" y="2891476"/>
          <a:ext cx="204788" cy="285750"/>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0" name=""/>
                      <p:cNvPicPr/>
                      <p:nvPr/>
                    </p:nvPicPr>
                    <p:blipFill>
                      <a:blip r:embed="rId10"/>
                      <a:stretch>
                        <a:fillRect/>
                      </a:stretch>
                    </p:blipFill>
                    <p:spPr>
                      <a:xfrm>
                        <a:off x="7256602" y="2891476"/>
                        <a:ext cx="204788" cy="285750"/>
                      </a:xfrm>
                      <a:prstGeom prst="rect">
                        <a:avLst/>
                      </a:prstGeom>
                    </p:spPr>
                  </p:pic>
                </p:oleObj>
              </mc:Fallback>
            </mc:AlternateContent>
          </a:graphicData>
        </a:graphic>
      </p:graphicFrame>
      <p:sp>
        <p:nvSpPr>
          <p:cNvPr id="69" name="Freeform 68"/>
          <p:cNvSpPr/>
          <p:nvPr/>
        </p:nvSpPr>
        <p:spPr>
          <a:xfrm>
            <a:off x="7153275" y="2994025"/>
            <a:ext cx="65227" cy="193675"/>
          </a:xfrm>
          <a:custGeom>
            <a:avLst/>
            <a:gdLst>
              <a:gd name="connsiteX0" fmla="*/ 0 w 65227"/>
              <a:gd name="connsiteY0" fmla="*/ 0 h 193675"/>
              <a:gd name="connsiteX1" fmla="*/ 57150 w 65227"/>
              <a:gd name="connsiteY1" fmla="*/ 92075 h 193675"/>
              <a:gd name="connsiteX2" fmla="*/ 63500 w 65227"/>
              <a:gd name="connsiteY2" fmla="*/ 193675 h 193675"/>
            </a:gdLst>
            <a:ahLst/>
            <a:cxnLst>
              <a:cxn ang="0">
                <a:pos x="connsiteX0" y="connsiteY0"/>
              </a:cxn>
              <a:cxn ang="0">
                <a:pos x="connsiteX1" y="connsiteY1"/>
              </a:cxn>
              <a:cxn ang="0">
                <a:pos x="connsiteX2" y="connsiteY2"/>
              </a:cxn>
            </a:cxnLst>
            <a:rect l="l" t="t" r="r" b="b"/>
            <a:pathLst>
              <a:path w="65227" h="193675">
                <a:moveTo>
                  <a:pt x="0" y="0"/>
                </a:moveTo>
                <a:cubicBezTo>
                  <a:pt x="23283" y="29898"/>
                  <a:pt x="46567" y="59796"/>
                  <a:pt x="57150" y="92075"/>
                </a:cubicBezTo>
                <a:cubicBezTo>
                  <a:pt x="67733" y="124354"/>
                  <a:pt x="65616" y="159014"/>
                  <a:pt x="63500" y="19367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TextBox 30"/>
          <p:cNvSpPr txBox="1"/>
          <p:nvPr/>
        </p:nvSpPr>
        <p:spPr>
          <a:xfrm>
            <a:off x="190500" y="2882133"/>
            <a:ext cx="4644230" cy="2369880"/>
          </a:xfrm>
          <a:prstGeom prst="rect">
            <a:avLst/>
          </a:prstGeom>
          <a:noFill/>
          <a:ln>
            <a:noFill/>
          </a:ln>
        </p:spPr>
        <p:txBody>
          <a:bodyPr wrap="square" rtlCol="0">
            <a:spAutoFit/>
          </a:bodyPr>
          <a:lstStyle/>
          <a:p>
            <a:r>
              <a:rPr lang="en-US" sz="2800" dirty="0">
                <a:solidFill>
                  <a:srgbClr val="FF0000"/>
                </a:solidFill>
                <a:latin typeface="Apple Chancery"/>
                <a:cs typeface="Apple Chancery"/>
              </a:rPr>
              <a:t>For the body </a:t>
            </a:r>
            <a:r>
              <a:rPr lang="en-US" sz="2000" dirty="0">
                <a:solidFill>
                  <a:srgbClr val="000000"/>
                </a:solidFill>
                <a:latin typeface="Times New Roman"/>
                <a:cs typeface="Times New Roman"/>
              </a:rPr>
              <a:t>to execute this motion, there must be an acceleration </a:t>
            </a:r>
            <a:r>
              <a:rPr lang="en-US" sz="2000" dirty="0">
                <a:solidFill>
                  <a:srgbClr val="0000FF"/>
                </a:solidFill>
                <a:latin typeface="Times New Roman"/>
                <a:cs typeface="Times New Roman"/>
              </a:rPr>
              <a:t>pushing it out of straight-line motion</a:t>
            </a:r>
            <a:r>
              <a:rPr lang="en-US" sz="2000" dirty="0">
                <a:solidFill>
                  <a:srgbClr val="000000"/>
                </a:solidFill>
                <a:latin typeface="Times New Roman"/>
                <a:cs typeface="Times New Roman"/>
              </a:rPr>
              <a:t>.  An acceleration that does this is called a </a:t>
            </a:r>
            <a:r>
              <a:rPr lang="en-US" sz="2000" i="1" dirty="0">
                <a:solidFill>
                  <a:srgbClr val="FF0000"/>
                </a:solidFill>
                <a:latin typeface="Times New Roman"/>
                <a:cs typeface="Times New Roman"/>
              </a:rPr>
              <a:t>centripetal acceleration</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direction</a:t>
            </a:r>
            <a:r>
              <a:rPr lang="en-US" sz="2000" dirty="0">
                <a:solidFill>
                  <a:srgbClr val="000000"/>
                </a:solidFill>
                <a:latin typeface="Times New Roman"/>
                <a:cs typeface="Times New Roman"/>
              </a:rPr>
              <a:t> of a centripetal acceleration is </a:t>
            </a:r>
            <a:r>
              <a:rPr lang="en-US" sz="2000" dirty="0">
                <a:solidFill>
                  <a:srgbClr val="008000"/>
                </a:solidFill>
                <a:latin typeface="Times New Roman"/>
                <a:cs typeface="Times New Roman"/>
              </a:rPr>
              <a:t>always </a:t>
            </a:r>
            <a:r>
              <a:rPr lang="en-US" sz="2000" i="1" dirty="0">
                <a:solidFill>
                  <a:srgbClr val="0000FF"/>
                </a:solidFill>
                <a:latin typeface="Times New Roman"/>
                <a:cs typeface="Times New Roman"/>
              </a:rPr>
              <a:t>along the radial-axis </a:t>
            </a:r>
            <a:r>
              <a:rPr lang="en-US" sz="2000" dirty="0">
                <a:solidFill>
                  <a:srgbClr val="000000"/>
                </a:solidFill>
                <a:latin typeface="Times New Roman"/>
                <a:cs typeface="Times New Roman"/>
              </a:rPr>
              <a:t>(i.e., </a:t>
            </a:r>
            <a:r>
              <a:rPr lang="en-US" sz="2000" i="1" dirty="0">
                <a:solidFill>
                  <a:srgbClr val="000000"/>
                </a:solidFill>
                <a:latin typeface="Times New Roman"/>
                <a:cs typeface="Times New Roman"/>
              </a:rPr>
              <a:t>center seeking</a:t>
            </a:r>
            <a:r>
              <a:rPr lang="en-US" sz="2000" dirty="0">
                <a:solidFill>
                  <a:srgbClr val="000000"/>
                </a:solidFill>
                <a:latin typeface="Times New Roman"/>
                <a:cs typeface="Times New Roman"/>
              </a:rPr>
              <a:t>).</a:t>
            </a:r>
            <a:endParaRPr lang="en-US" sz="2000" i="1" dirty="0">
              <a:latin typeface="Apple Chancery"/>
              <a:cs typeface="Apple Chancery"/>
            </a:endParaRPr>
          </a:p>
        </p:txBody>
      </p:sp>
      <p:cxnSp>
        <p:nvCxnSpPr>
          <p:cNvPr id="34" name="Straight Arrow Connector 33"/>
          <p:cNvCxnSpPr/>
          <p:nvPr/>
        </p:nvCxnSpPr>
        <p:spPr>
          <a:xfrm flipH="1">
            <a:off x="8051800" y="3193101"/>
            <a:ext cx="501650"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p:cNvGraphicFramePr>
            <a:graphicFrameLocks noChangeAspect="1"/>
          </p:cNvGraphicFramePr>
          <p:nvPr>
            <p:extLst>
              <p:ext uri="{D42A27DB-BD31-4B8C-83A1-F6EECF244321}">
                <p14:modId xmlns:p14="http://schemas.microsoft.com/office/powerpoint/2010/main" val="4158903375"/>
              </p:ext>
            </p:extLst>
          </p:nvPr>
        </p:nvGraphicFramePr>
        <p:xfrm>
          <a:off x="8248199" y="3193101"/>
          <a:ext cx="246063" cy="328612"/>
        </p:xfrm>
        <a:graphic>
          <a:graphicData uri="http://schemas.openxmlformats.org/presentationml/2006/ole">
            <mc:AlternateContent xmlns:mc="http://schemas.openxmlformats.org/markup-compatibility/2006">
              <mc:Choice xmlns:v="urn:schemas-microsoft-com:vml" Requires="v">
                <p:oleObj name="Equation" r:id="rId11" imgW="152400" imgH="203200" progId="Equation.DSMT4">
                  <p:embed/>
                </p:oleObj>
              </mc:Choice>
              <mc:Fallback>
                <p:oleObj name="Equation" r:id="rId11" imgW="152400" imgH="203200" progId="Equation.DSMT4">
                  <p:embed/>
                  <p:pic>
                    <p:nvPicPr>
                      <p:cNvPr id="0" name=""/>
                      <p:cNvPicPr/>
                      <p:nvPr/>
                    </p:nvPicPr>
                    <p:blipFill>
                      <a:blip r:embed="rId12"/>
                      <a:stretch>
                        <a:fillRect/>
                      </a:stretch>
                    </p:blipFill>
                    <p:spPr>
                      <a:xfrm>
                        <a:off x="8248199" y="3193101"/>
                        <a:ext cx="246063" cy="328612"/>
                      </a:xfrm>
                      <a:prstGeom prst="rect">
                        <a:avLst/>
                      </a:prstGeom>
                    </p:spPr>
                  </p:pic>
                </p:oleObj>
              </mc:Fallback>
            </mc:AlternateContent>
          </a:graphicData>
        </a:graphic>
      </p:graphicFrame>
      <p:cxnSp>
        <p:nvCxnSpPr>
          <p:cNvPr id="40" name="Straight Arrow Connector 39"/>
          <p:cNvCxnSpPr/>
          <p:nvPr/>
        </p:nvCxnSpPr>
        <p:spPr>
          <a:xfrm flipH="1">
            <a:off x="7791450" y="2135826"/>
            <a:ext cx="420688" cy="34067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1" name="Object 40"/>
          <p:cNvGraphicFramePr>
            <a:graphicFrameLocks noChangeAspect="1"/>
          </p:cNvGraphicFramePr>
          <p:nvPr>
            <p:extLst>
              <p:ext uri="{D42A27DB-BD31-4B8C-83A1-F6EECF244321}">
                <p14:modId xmlns:p14="http://schemas.microsoft.com/office/powerpoint/2010/main" val="4291326591"/>
              </p:ext>
            </p:extLst>
          </p:nvPr>
        </p:nvGraphicFramePr>
        <p:xfrm>
          <a:off x="8043863" y="2209800"/>
          <a:ext cx="287337" cy="328613"/>
        </p:xfrm>
        <a:graphic>
          <a:graphicData uri="http://schemas.openxmlformats.org/presentationml/2006/ole">
            <mc:AlternateContent xmlns:mc="http://schemas.openxmlformats.org/markup-compatibility/2006">
              <mc:Choice xmlns:v="urn:schemas-microsoft-com:vml" Requires="v">
                <p:oleObj name="Equation" r:id="rId13" imgW="177800" imgH="203200" progId="Equation.DSMT4">
                  <p:embed/>
                </p:oleObj>
              </mc:Choice>
              <mc:Fallback>
                <p:oleObj name="Equation" r:id="rId13" imgW="177800" imgH="203200" progId="Equation.DSMT4">
                  <p:embed/>
                  <p:pic>
                    <p:nvPicPr>
                      <p:cNvPr id="0" name=""/>
                      <p:cNvPicPr/>
                      <p:nvPr/>
                    </p:nvPicPr>
                    <p:blipFill>
                      <a:blip r:embed="rId14"/>
                      <a:stretch>
                        <a:fillRect/>
                      </a:stretch>
                    </p:blipFill>
                    <p:spPr>
                      <a:xfrm>
                        <a:off x="8043863" y="2209800"/>
                        <a:ext cx="287337" cy="328613"/>
                      </a:xfrm>
                      <a:prstGeom prst="rect">
                        <a:avLst/>
                      </a:prstGeom>
                    </p:spPr>
                  </p:pic>
                </p:oleObj>
              </mc:Fallback>
            </mc:AlternateContent>
          </a:graphicData>
        </a:graphic>
      </p:graphicFrame>
      <p:sp>
        <p:nvSpPr>
          <p:cNvPr id="42" name="TextBox 41"/>
          <p:cNvSpPr txBox="1"/>
          <p:nvPr/>
        </p:nvSpPr>
        <p:spPr>
          <a:xfrm>
            <a:off x="190500" y="5396733"/>
            <a:ext cx="8839200" cy="830997"/>
          </a:xfrm>
          <a:prstGeom prst="rect">
            <a:avLst/>
          </a:prstGeom>
          <a:noFill/>
          <a:ln>
            <a:noFill/>
          </a:ln>
        </p:spPr>
        <p:txBody>
          <a:bodyPr wrap="square" rtlCol="0">
            <a:spAutoFit/>
          </a:bodyPr>
          <a:lstStyle/>
          <a:p>
            <a:r>
              <a:rPr lang="en-US" sz="2800" dirty="0">
                <a:solidFill>
                  <a:srgbClr val="FF0000"/>
                </a:solidFill>
                <a:latin typeface="Apple Chancery"/>
                <a:cs typeface="Apple Chancery"/>
              </a:rPr>
              <a:t>Kindly note: </a:t>
            </a:r>
            <a:r>
              <a:rPr lang="en-US" sz="2000" dirty="0">
                <a:solidFill>
                  <a:srgbClr val="000000"/>
                </a:solidFill>
                <a:latin typeface="Times New Roman"/>
                <a:cs typeface="Times New Roman"/>
              </a:rPr>
              <a:t>What changes with a centripetal acceleration is not the velocity magnitude, it is the velocity </a:t>
            </a:r>
            <a:r>
              <a:rPr lang="en-US" sz="2000" i="1" dirty="0">
                <a:solidFill>
                  <a:srgbClr val="000000"/>
                </a:solidFill>
                <a:latin typeface="Times New Roman"/>
                <a:cs typeface="Times New Roman"/>
              </a:rPr>
              <a:t>direction</a:t>
            </a:r>
            <a:r>
              <a:rPr lang="en-US" sz="2000" dirty="0">
                <a:solidFill>
                  <a:srgbClr val="000000"/>
                </a:solidFill>
                <a:latin typeface="Times New Roman"/>
                <a:cs typeface="Times New Roman"/>
              </a:rPr>
              <a:t>!</a:t>
            </a:r>
            <a:endParaRPr lang="en-US" sz="2000" i="1" dirty="0">
              <a:latin typeface="Apple Chancery"/>
              <a:cs typeface="Apple Chancery"/>
            </a:endParaRPr>
          </a:p>
        </p:txBody>
      </p:sp>
    </p:spTree>
    <p:extLst>
      <p:ext uri="{BB962C8B-B14F-4D97-AF65-F5344CB8AC3E}">
        <p14:creationId xmlns:p14="http://schemas.microsoft.com/office/powerpoint/2010/main" val="289431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1" grpId="0"/>
      <p:bldP spid="4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4391" y="250497"/>
            <a:ext cx="4644230" cy="1138773"/>
          </a:xfrm>
          <a:prstGeom prst="rect">
            <a:avLst/>
          </a:prstGeom>
          <a:noFill/>
          <a:ln>
            <a:noFill/>
          </a:ln>
        </p:spPr>
        <p:txBody>
          <a:bodyPr wrap="square" rtlCol="0">
            <a:spAutoFit/>
          </a:bodyPr>
          <a:lstStyle/>
          <a:p>
            <a:r>
              <a:rPr lang="en-US" sz="2800" dirty="0">
                <a:solidFill>
                  <a:srgbClr val="FF0000"/>
                </a:solidFill>
                <a:latin typeface="Apple Chancery"/>
                <a:cs typeface="Apple Chancery"/>
              </a:rPr>
              <a:t>So how can we relate </a:t>
            </a:r>
            <a:r>
              <a:rPr lang="en-US" sz="2000" dirty="0">
                <a:solidFill>
                  <a:srgbClr val="000000"/>
                </a:solidFill>
                <a:latin typeface="Times New Roman"/>
                <a:cs typeface="Times New Roman"/>
              </a:rPr>
              <a:t>a </a:t>
            </a:r>
            <a:r>
              <a:rPr lang="en-US" sz="2000" dirty="0">
                <a:solidFill>
                  <a:srgbClr val="0000FF"/>
                </a:solidFill>
                <a:latin typeface="Times New Roman"/>
                <a:cs typeface="Times New Roman"/>
              </a:rPr>
              <a:t>centripetal acceleration </a:t>
            </a:r>
            <a:r>
              <a:rPr lang="en-US" sz="2000" dirty="0">
                <a:solidFill>
                  <a:srgbClr val="000000"/>
                </a:solidFill>
                <a:latin typeface="Times New Roman"/>
                <a:cs typeface="Times New Roman"/>
              </a:rPr>
              <a:t>to the radius of the arc </a:t>
            </a:r>
            <a:r>
              <a:rPr lang="en-US" sz="2000" i="1" dirty="0">
                <a:solidFill>
                  <a:srgbClr val="FF0000"/>
                </a:solidFill>
                <a:latin typeface="Times New Roman"/>
                <a:cs typeface="Times New Roman"/>
              </a:rPr>
              <a:t>R</a:t>
            </a:r>
            <a:r>
              <a:rPr lang="en-US" sz="2000" dirty="0">
                <a:solidFill>
                  <a:srgbClr val="000000"/>
                </a:solidFill>
                <a:latin typeface="Times New Roman"/>
                <a:cs typeface="Times New Roman"/>
              </a:rPr>
              <a:t> and magnitude of velocity of motion </a:t>
            </a:r>
            <a:r>
              <a:rPr lang="en-US" sz="2000" i="1" dirty="0">
                <a:solidFill>
                  <a:srgbClr val="FF0000"/>
                </a:solidFill>
                <a:latin typeface="Times New Roman"/>
                <a:cs typeface="Times New Roman"/>
              </a:rPr>
              <a:t>v</a:t>
            </a:r>
            <a:r>
              <a:rPr lang="en-US" sz="2000" dirty="0">
                <a:solidFill>
                  <a:srgbClr val="000000"/>
                </a:solidFill>
                <a:latin typeface="Times New Roman"/>
                <a:cs typeface="Times New Roman"/>
              </a:rPr>
              <a:t>?  </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15350" y="6427113"/>
            <a:ext cx="628650" cy="276999"/>
          </a:xfrm>
          <a:prstGeom prst="rect">
            <a:avLst/>
          </a:prstGeom>
          <a:noFill/>
        </p:spPr>
        <p:txBody>
          <a:bodyPr wrap="square" rtlCol="0">
            <a:spAutoFit/>
          </a:bodyPr>
          <a:lstStyle/>
          <a:p>
            <a:r>
              <a:rPr lang="en-US" sz="1200" dirty="0">
                <a:latin typeface="Times New Roman"/>
                <a:cs typeface="Times New Roman"/>
              </a:rPr>
              <a:t>32.)</a:t>
            </a:r>
          </a:p>
        </p:txBody>
      </p:sp>
      <p:sp>
        <p:nvSpPr>
          <p:cNvPr id="2" name="Oval 1"/>
          <p:cNvSpPr/>
          <p:nvPr/>
        </p:nvSpPr>
        <p:spPr>
          <a:xfrm>
            <a:off x="4826000" y="703901"/>
            <a:ext cx="3543300" cy="3543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8305800" y="2412051"/>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591300" y="2475551"/>
            <a:ext cx="1714501"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7899400" y="1284926"/>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a:endCxn id="13" idx="3"/>
          </p:cNvCxnSpPr>
          <p:nvPr/>
        </p:nvCxnSpPr>
        <p:spPr>
          <a:xfrm flipV="1">
            <a:off x="6591300" y="1393327"/>
            <a:ext cx="1326699" cy="1082224"/>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8375650" y="1288102"/>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9" name="Object 28"/>
          <p:cNvGraphicFramePr>
            <a:graphicFrameLocks noChangeAspect="1"/>
          </p:cNvGraphicFramePr>
          <p:nvPr>
            <p:extLst>
              <p:ext uri="{D42A27DB-BD31-4B8C-83A1-F6EECF244321}">
                <p14:modId xmlns:p14="http://schemas.microsoft.com/office/powerpoint/2010/main" val="1338250461"/>
              </p:ext>
            </p:extLst>
          </p:nvPr>
        </p:nvGraphicFramePr>
        <p:xfrm>
          <a:off x="7448550" y="498320"/>
          <a:ext cx="287338" cy="328612"/>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0" name=""/>
                      <p:cNvPicPr/>
                      <p:nvPr/>
                    </p:nvPicPr>
                    <p:blipFill>
                      <a:blip r:embed="rId3"/>
                      <a:stretch>
                        <a:fillRect/>
                      </a:stretch>
                    </p:blipFill>
                    <p:spPr>
                      <a:xfrm>
                        <a:off x="7448550" y="498320"/>
                        <a:ext cx="287338" cy="328612"/>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4219263289"/>
              </p:ext>
            </p:extLst>
          </p:nvPr>
        </p:nvGraphicFramePr>
        <p:xfrm>
          <a:off x="8439150" y="1973263"/>
          <a:ext cx="246063" cy="328612"/>
        </p:xfrm>
        <a:graphic>
          <a:graphicData uri="http://schemas.openxmlformats.org/presentationml/2006/ole">
            <mc:AlternateContent xmlns:mc="http://schemas.openxmlformats.org/markup-compatibility/2006">
              <mc:Choice xmlns:v="urn:schemas-microsoft-com:vml" Requires="v">
                <p:oleObj name="Equation" r:id="rId4" imgW="152400" imgH="203200" progId="Equation.DSMT4">
                  <p:embed/>
                </p:oleObj>
              </mc:Choice>
              <mc:Fallback>
                <p:oleObj name="Equation" r:id="rId4" imgW="152400" imgH="203200" progId="Equation.DSMT4">
                  <p:embed/>
                  <p:pic>
                    <p:nvPicPr>
                      <p:cNvPr id="0" name=""/>
                      <p:cNvPicPr/>
                      <p:nvPr/>
                    </p:nvPicPr>
                    <p:blipFill>
                      <a:blip r:embed="rId5"/>
                      <a:stretch>
                        <a:fillRect/>
                      </a:stretch>
                    </p:blipFill>
                    <p:spPr>
                      <a:xfrm>
                        <a:off x="8439150" y="1973263"/>
                        <a:ext cx="246063" cy="328612"/>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4132666136"/>
              </p:ext>
            </p:extLst>
          </p:nvPr>
        </p:nvGraphicFramePr>
        <p:xfrm>
          <a:off x="8507413" y="1541670"/>
          <a:ext cx="411163" cy="328613"/>
        </p:xfrm>
        <a:graphic>
          <a:graphicData uri="http://schemas.openxmlformats.org/presentationml/2006/ole">
            <mc:AlternateContent xmlns:mc="http://schemas.openxmlformats.org/markup-compatibility/2006">
              <mc:Choice xmlns:v="urn:schemas-microsoft-com:vml" Requires="v">
                <p:oleObj name="Equation" r:id="rId6" imgW="254000" imgH="203200" progId="Equation.DSMT4">
                  <p:embed/>
                </p:oleObj>
              </mc:Choice>
              <mc:Fallback>
                <p:oleObj name="Equation" r:id="rId6" imgW="254000" imgH="203200" progId="Equation.DSMT4">
                  <p:embed/>
                  <p:pic>
                    <p:nvPicPr>
                      <p:cNvPr id="0" name=""/>
                      <p:cNvPicPr/>
                      <p:nvPr/>
                    </p:nvPicPr>
                    <p:blipFill>
                      <a:blip r:embed="rId7"/>
                      <a:stretch>
                        <a:fillRect/>
                      </a:stretch>
                    </p:blipFill>
                    <p:spPr>
                      <a:xfrm>
                        <a:off x="8507413" y="1541670"/>
                        <a:ext cx="411163" cy="328613"/>
                      </a:xfrm>
                      <a:prstGeom prst="rect">
                        <a:avLst/>
                      </a:prstGeom>
                    </p:spPr>
                  </p:pic>
                </p:oleObj>
              </mc:Fallback>
            </mc:AlternateContent>
          </a:graphicData>
        </a:graphic>
      </p:graphicFrame>
      <p:cxnSp>
        <p:nvCxnSpPr>
          <p:cNvPr id="43" name="Straight Arrow Connector 42"/>
          <p:cNvCxnSpPr/>
          <p:nvPr/>
        </p:nvCxnSpPr>
        <p:spPr>
          <a:xfrm flipH="1" flipV="1">
            <a:off x="7137400" y="390525"/>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7988301" y="1411927"/>
            <a:ext cx="351366" cy="1000125"/>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65" name="Object 64"/>
          <p:cNvGraphicFramePr>
            <a:graphicFrameLocks noChangeAspect="1"/>
          </p:cNvGraphicFramePr>
          <p:nvPr>
            <p:extLst>
              <p:ext uri="{D42A27DB-BD31-4B8C-83A1-F6EECF244321}">
                <p14:modId xmlns:p14="http://schemas.microsoft.com/office/powerpoint/2010/main" val="3760486237"/>
              </p:ext>
            </p:extLst>
          </p:nvPr>
        </p:nvGraphicFramePr>
        <p:xfrm>
          <a:off x="7845425" y="1763713"/>
          <a:ext cx="225425" cy="246062"/>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p:nvPr/>
                    </p:nvPicPr>
                    <p:blipFill>
                      <a:blip r:embed="rId9"/>
                      <a:stretch>
                        <a:fillRect/>
                      </a:stretch>
                    </p:blipFill>
                    <p:spPr>
                      <a:xfrm>
                        <a:off x="7845425" y="1763713"/>
                        <a:ext cx="225425" cy="246062"/>
                      </a:xfrm>
                      <a:prstGeom prst="rect">
                        <a:avLst/>
                      </a:prstGeom>
                    </p:spPr>
                  </p:pic>
                </p:oleObj>
              </mc:Fallback>
            </mc:AlternateContent>
          </a:graphicData>
        </a:graphic>
      </p:graphicFrame>
      <p:graphicFrame>
        <p:nvGraphicFramePr>
          <p:cNvPr id="66" name="Object 65"/>
          <p:cNvGraphicFramePr>
            <a:graphicFrameLocks noChangeAspect="1"/>
          </p:cNvGraphicFramePr>
          <p:nvPr>
            <p:extLst>
              <p:ext uri="{D42A27DB-BD31-4B8C-83A1-F6EECF244321}">
                <p14:modId xmlns:p14="http://schemas.microsoft.com/office/powerpoint/2010/main" val="37287344"/>
              </p:ext>
            </p:extLst>
          </p:nvPr>
        </p:nvGraphicFramePr>
        <p:xfrm>
          <a:off x="7053263" y="1650051"/>
          <a:ext cx="246062" cy="246063"/>
        </p:xfrm>
        <a:graphic>
          <a:graphicData uri="http://schemas.openxmlformats.org/presentationml/2006/ole">
            <mc:AlternateContent xmlns:mc="http://schemas.openxmlformats.org/markup-compatibility/2006">
              <mc:Choice xmlns:v="urn:schemas-microsoft-com:vml" Requires="v">
                <p:oleObj name="Equation" r:id="rId10" imgW="152400" imgH="152400" progId="Equation.DSMT4">
                  <p:embed/>
                </p:oleObj>
              </mc:Choice>
              <mc:Fallback>
                <p:oleObj name="Equation" r:id="rId10" imgW="152400" imgH="152400" progId="Equation.DSMT4">
                  <p:embed/>
                  <p:pic>
                    <p:nvPicPr>
                      <p:cNvPr id="0" name=""/>
                      <p:cNvPicPr/>
                      <p:nvPr/>
                    </p:nvPicPr>
                    <p:blipFill>
                      <a:blip r:embed="rId11"/>
                      <a:stretch>
                        <a:fillRect/>
                      </a:stretch>
                    </p:blipFill>
                    <p:spPr>
                      <a:xfrm>
                        <a:off x="7053263" y="1650051"/>
                        <a:ext cx="246062" cy="246063"/>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1188572003"/>
              </p:ext>
            </p:extLst>
          </p:nvPr>
        </p:nvGraphicFramePr>
        <p:xfrm>
          <a:off x="7548560" y="2481901"/>
          <a:ext cx="246062" cy="246063"/>
        </p:xfrm>
        <a:graphic>
          <a:graphicData uri="http://schemas.openxmlformats.org/presentationml/2006/ole">
            <mc:AlternateContent xmlns:mc="http://schemas.openxmlformats.org/markup-compatibility/2006">
              <mc:Choice xmlns:v="urn:schemas-microsoft-com:vml" Requires="v">
                <p:oleObj name="Equation" r:id="rId12" imgW="152400" imgH="152400" progId="Equation.DSMT4">
                  <p:embed/>
                </p:oleObj>
              </mc:Choice>
              <mc:Fallback>
                <p:oleObj name="Equation" r:id="rId12" imgW="152400" imgH="152400" progId="Equation.DSMT4">
                  <p:embed/>
                  <p:pic>
                    <p:nvPicPr>
                      <p:cNvPr id="0" name=""/>
                      <p:cNvPicPr/>
                      <p:nvPr/>
                    </p:nvPicPr>
                    <p:blipFill>
                      <a:blip r:embed="rId11"/>
                      <a:stretch>
                        <a:fillRect/>
                      </a:stretch>
                    </p:blipFill>
                    <p:spPr>
                      <a:xfrm>
                        <a:off x="7548560" y="2481901"/>
                        <a:ext cx="246062" cy="246063"/>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567391398"/>
              </p:ext>
            </p:extLst>
          </p:nvPr>
        </p:nvGraphicFramePr>
        <p:xfrm>
          <a:off x="6926402" y="2180276"/>
          <a:ext cx="204788" cy="285750"/>
        </p:xfrm>
        <a:graphic>
          <a:graphicData uri="http://schemas.openxmlformats.org/presentationml/2006/ole">
            <mc:AlternateContent xmlns:mc="http://schemas.openxmlformats.org/markup-compatibility/2006">
              <mc:Choice xmlns:v="urn:schemas-microsoft-com:vml" Requires="v">
                <p:oleObj name="Equation" r:id="rId13" imgW="127000" imgH="177800" progId="Equation.DSMT4">
                  <p:embed/>
                </p:oleObj>
              </mc:Choice>
              <mc:Fallback>
                <p:oleObj name="Equation" r:id="rId13" imgW="127000" imgH="177800" progId="Equation.DSMT4">
                  <p:embed/>
                  <p:pic>
                    <p:nvPicPr>
                      <p:cNvPr id="0" name=""/>
                      <p:cNvPicPr/>
                      <p:nvPr/>
                    </p:nvPicPr>
                    <p:blipFill>
                      <a:blip r:embed="rId14"/>
                      <a:stretch>
                        <a:fillRect/>
                      </a:stretch>
                    </p:blipFill>
                    <p:spPr>
                      <a:xfrm>
                        <a:off x="6926402" y="2180276"/>
                        <a:ext cx="204788" cy="285750"/>
                      </a:xfrm>
                      <a:prstGeom prst="rect">
                        <a:avLst/>
                      </a:prstGeom>
                    </p:spPr>
                  </p:pic>
                </p:oleObj>
              </mc:Fallback>
            </mc:AlternateContent>
          </a:graphicData>
        </a:graphic>
      </p:graphicFrame>
      <p:sp>
        <p:nvSpPr>
          <p:cNvPr id="69" name="Freeform 68"/>
          <p:cNvSpPr/>
          <p:nvPr/>
        </p:nvSpPr>
        <p:spPr>
          <a:xfrm>
            <a:off x="6823075" y="2282825"/>
            <a:ext cx="65227" cy="193675"/>
          </a:xfrm>
          <a:custGeom>
            <a:avLst/>
            <a:gdLst>
              <a:gd name="connsiteX0" fmla="*/ 0 w 65227"/>
              <a:gd name="connsiteY0" fmla="*/ 0 h 193675"/>
              <a:gd name="connsiteX1" fmla="*/ 57150 w 65227"/>
              <a:gd name="connsiteY1" fmla="*/ 92075 h 193675"/>
              <a:gd name="connsiteX2" fmla="*/ 63500 w 65227"/>
              <a:gd name="connsiteY2" fmla="*/ 193675 h 193675"/>
            </a:gdLst>
            <a:ahLst/>
            <a:cxnLst>
              <a:cxn ang="0">
                <a:pos x="connsiteX0" y="connsiteY0"/>
              </a:cxn>
              <a:cxn ang="0">
                <a:pos x="connsiteX1" y="connsiteY1"/>
              </a:cxn>
              <a:cxn ang="0">
                <a:pos x="connsiteX2" y="connsiteY2"/>
              </a:cxn>
            </a:cxnLst>
            <a:rect l="l" t="t" r="r" b="b"/>
            <a:pathLst>
              <a:path w="65227" h="193675">
                <a:moveTo>
                  <a:pt x="0" y="0"/>
                </a:moveTo>
                <a:cubicBezTo>
                  <a:pt x="23283" y="29898"/>
                  <a:pt x="46567" y="59796"/>
                  <a:pt x="57150" y="92075"/>
                </a:cubicBezTo>
                <a:cubicBezTo>
                  <a:pt x="67733" y="124354"/>
                  <a:pt x="65616" y="159014"/>
                  <a:pt x="63500" y="19367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TextBox 30"/>
          <p:cNvSpPr txBox="1"/>
          <p:nvPr/>
        </p:nvSpPr>
        <p:spPr>
          <a:xfrm>
            <a:off x="204391" y="1503039"/>
            <a:ext cx="4644230"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Look at </a:t>
            </a:r>
            <a:r>
              <a:rPr lang="en-US" sz="2000" dirty="0">
                <a:solidFill>
                  <a:srgbClr val="000000"/>
                </a:solidFill>
                <a:latin typeface="Times New Roman"/>
                <a:cs typeface="Times New Roman"/>
              </a:rPr>
              <a:t>how the body’s </a:t>
            </a:r>
            <a:r>
              <a:rPr lang="en-US" sz="2000" dirty="0">
                <a:solidFill>
                  <a:srgbClr val="0000FF"/>
                </a:solidFill>
                <a:latin typeface="Times New Roman"/>
                <a:cs typeface="Times New Roman"/>
              </a:rPr>
              <a:t>velocity </a:t>
            </a:r>
            <a:r>
              <a:rPr lang="en-US" sz="2000" i="1" dirty="0">
                <a:solidFill>
                  <a:srgbClr val="0000FF"/>
                </a:solidFill>
                <a:latin typeface="Times New Roman"/>
                <a:cs typeface="Times New Roman"/>
              </a:rPr>
              <a:t>vector </a:t>
            </a:r>
            <a:r>
              <a:rPr lang="en-US" sz="2000" dirty="0">
                <a:solidFill>
                  <a:srgbClr val="0000FF"/>
                </a:solidFill>
                <a:latin typeface="Times New Roman"/>
                <a:cs typeface="Times New Roman"/>
              </a:rPr>
              <a:t>changes </a:t>
            </a:r>
            <a:r>
              <a:rPr lang="en-US" sz="2000" dirty="0">
                <a:solidFill>
                  <a:srgbClr val="000000"/>
                </a:solidFill>
                <a:latin typeface="Times New Roman"/>
                <a:cs typeface="Times New Roman"/>
              </a:rPr>
              <a:t>after the body displaces an angular distance of     (that change is shown below as a vector subtraction).</a:t>
            </a:r>
            <a:endParaRPr lang="en-US" sz="2000" i="1" dirty="0">
              <a:latin typeface="Apple Chancery"/>
              <a:cs typeface="Apple Chancery"/>
            </a:endParaRPr>
          </a:p>
        </p:txBody>
      </p:sp>
      <p:graphicFrame>
        <p:nvGraphicFramePr>
          <p:cNvPr id="33" name="Object 32"/>
          <p:cNvGraphicFramePr>
            <a:graphicFrameLocks noChangeAspect="1"/>
          </p:cNvGraphicFramePr>
          <p:nvPr>
            <p:extLst>
              <p:ext uri="{D42A27DB-BD31-4B8C-83A1-F6EECF244321}">
                <p14:modId xmlns:p14="http://schemas.microsoft.com/office/powerpoint/2010/main" val="559296051"/>
              </p:ext>
            </p:extLst>
          </p:nvPr>
        </p:nvGraphicFramePr>
        <p:xfrm>
          <a:off x="1462881" y="2297113"/>
          <a:ext cx="201612" cy="284162"/>
        </p:xfrm>
        <a:graphic>
          <a:graphicData uri="http://schemas.openxmlformats.org/presentationml/2006/ole">
            <mc:AlternateContent xmlns:mc="http://schemas.openxmlformats.org/markup-compatibility/2006">
              <mc:Choice xmlns:v="urn:schemas-microsoft-com:vml" Requires="v">
                <p:oleObj name="Equation" r:id="rId15" imgW="127000" imgH="177800" progId="Equation.DSMT4">
                  <p:embed/>
                </p:oleObj>
              </mc:Choice>
              <mc:Fallback>
                <p:oleObj name="Equation" r:id="rId15" imgW="127000" imgH="177800" progId="Equation.DSMT4">
                  <p:embed/>
                  <p:pic>
                    <p:nvPicPr>
                      <p:cNvPr id="0" name=""/>
                      <p:cNvPicPr/>
                      <p:nvPr/>
                    </p:nvPicPr>
                    <p:blipFill>
                      <a:blip r:embed="rId16"/>
                      <a:stretch>
                        <a:fillRect/>
                      </a:stretch>
                    </p:blipFill>
                    <p:spPr>
                      <a:xfrm>
                        <a:off x="1462881" y="2297113"/>
                        <a:ext cx="201612" cy="284162"/>
                      </a:xfrm>
                      <a:prstGeom prst="rect">
                        <a:avLst/>
                      </a:prstGeom>
                    </p:spPr>
                  </p:pic>
                </p:oleObj>
              </mc:Fallback>
            </mc:AlternateContent>
          </a:graphicData>
        </a:graphic>
      </p:graphicFrame>
      <p:sp>
        <p:nvSpPr>
          <p:cNvPr id="34" name="TextBox 33"/>
          <p:cNvSpPr txBox="1"/>
          <p:nvPr/>
        </p:nvSpPr>
        <p:spPr>
          <a:xfrm>
            <a:off x="245317" y="4592214"/>
            <a:ext cx="8770095" cy="1138773"/>
          </a:xfrm>
          <a:prstGeom prst="rect">
            <a:avLst/>
          </a:prstGeom>
          <a:noFill/>
          <a:ln>
            <a:noFill/>
          </a:ln>
        </p:spPr>
        <p:txBody>
          <a:bodyPr wrap="square" rtlCol="0">
            <a:spAutoFit/>
          </a:bodyPr>
          <a:lstStyle/>
          <a:p>
            <a:r>
              <a:rPr lang="en-US" sz="2800" dirty="0">
                <a:solidFill>
                  <a:srgbClr val="FF0000"/>
                </a:solidFill>
                <a:latin typeface="Apple Chancery"/>
                <a:cs typeface="Apple Chancery"/>
              </a:rPr>
              <a:t>Notice</a:t>
            </a:r>
            <a:r>
              <a:rPr lang="en-US" sz="2000" dirty="0">
                <a:solidFill>
                  <a:srgbClr val="000000"/>
                </a:solidFill>
                <a:latin typeface="Times New Roman"/>
                <a:cs typeface="Times New Roman"/>
              </a:rPr>
              <a:t> that the </a:t>
            </a:r>
            <a:r>
              <a:rPr lang="en-US" sz="2000" dirty="0">
                <a:solidFill>
                  <a:srgbClr val="0000FF"/>
                </a:solidFill>
                <a:latin typeface="Times New Roman"/>
                <a:cs typeface="Times New Roman"/>
              </a:rPr>
              <a:t>direction of </a:t>
            </a:r>
            <a:r>
              <a:rPr lang="en-US" sz="2000" dirty="0">
                <a:solidFill>
                  <a:srgbClr val="000000"/>
                </a:solidFill>
                <a:latin typeface="Times New Roman"/>
                <a:cs typeface="Times New Roman"/>
              </a:rPr>
              <a:t>that </a:t>
            </a:r>
            <a:r>
              <a:rPr lang="en-US" sz="2000" dirty="0">
                <a:solidFill>
                  <a:srgbClr val="0000FF"/>
                </a:solidFill>
                <a:latin typeface="Times New Roman"/>
                <a:cs typeface="Times New Roman"/>
              </a:rPr>
              <a:t>velocity</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change </a:t>
            </a:r>
            <a:r>
              <a:rPr lang="en-US" sz="2000" dirty="0">
                <a:solidFill>
                  <a:srgbClr val="000000"/>
                </a:solidFill>
                <a:latin typeface="Times New Roman"/>
                <a:cs typeface="Times New Roman"/>
              </a:rPr>
              <a:t>is, more or less, </a:t>
            </a:r>
            <a:r>
              <a:rPr lang="en-US" sz="2000" i="1" dirty="0">
                <a:solidFill>
                  <a:srgbClr val="0000FF"/>
                </a:solidFill>
                <a:latin typeface="Times New Roman"/>
                <a:cs typeface="Times New Roman"/>
              </a:rPr>
              <a:t>toward the center of the arc </a:t>
            </a:r>
            <a:r>
              <a:rPr lang="en-US" sz="2000" dirty="0">
                <a:solidFill>
                  <a:srgbClr val="000000"/>
                </a:solidFill>
                <a:latin typeface="Times New Roman"/>
                <a:cs typeface="Times New Roman"/>
              </a:rPr>
              <a:t>upon which the body rides.  In fact, as the angle goes to zero, that direction would become dead-on </a:t>
            </a:r>
            <a:r>
              <a:rPr lang="en-US" sz="2000" i="1" dirty="0">
                <a:solidFill>
                  <a:srgbClr val="000000"/>
                </a:solidFill>
                <a:latin typeface="Times New Roman"/>
                <a:cs typeface="Times New Roman"/>
              </a:rPr>
              <a:t>center seeking</a:t>
            </a:r>
            <a:r>
              <a:rPr lang="en-US" sz="2000" dirty="0">
                <a:solidFill>
                  <a:srgbClr val="000000"/>
                </a:solidFill>
                <a:latin typeface="Times New Roman"/>
                <a:cs typeface="Times New Roman"/>
              </a:rPr>
              <a:t>.</a:t>
            </a:r>
            <a:endParaRPr lang="en-US" sz="2000" dirty="0">
              <a:latin typeface="Apple Chancery"/>
              <a:cs typeface="Apple Chancery"/>
            </a:endParaRPr>
          </a:p>
        </p:txBody>
      </p:sp>
      <p:cxnSp>
        <p:nvCxnSpPr>
          <p:cNvPr id="36" name="Straight Arrow Connector 35"/>
          <p:cNvCxnSpPr/>
          <p:nvPr/>
        </p:nvCxnSpPr>
        <p:spPr>
          <a:xfrm>
            <a:off x="8921750" y="1364302"/>
            <a:ext cx="0" cy="112395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5" name="Group 4"/>
          <p:cNvGrpSpPr/>
          <p:nvPr/>
        </p:nvGrpSpPr>
        <p:grpSpPr>
          <a:xfrm>
            <a:off x="1120775" y="3140405"/>
            <a:ext cx="2562670" cy="1434770"/>
            <a:chOff x="1120775" y="2886405"/>
            <a:chExt cx="2562670" cy="1434770"/>
          </a:xfrm>
        </p:grpSpPr>
        <p:cxnSp>
          <p:nvCxnSpPr>
            <p:cNvPr id="35" name="Straight Arrow Connector 34"/>
            <p:cNvCxnSpPr/>
            <p:nvPr/>
          </p:nvCxnSpPr>
          <p:spPr>
            <a:xfrm flipH="1">
              <a:off x="2038003" y="3789055"/>
              <a:ext cx="736599" cy="24319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565565080"/>
                </p:ext>
              </p:extLst>
            </p:nvPr>
          </p:nvGraphicFramePr>
          <p:xfrm>
            <a:off x="1120775" y="3348038"/>
            <a:ext cx="860425" cy="390525"/>
          </p:xfrm>
          <a:graphic>
            <a:graphicData uri="http://schemas.openxmlformats.org/presentationml/2006/ole">
              <mc:AlternateContent xmlns:mc="http://schemas.openxmlformats.org/markup-compatibility/2006">
                <mc:Choice xmlns:v="urn:schemas-microsoft-com:vml" Requires="v">
                  <p:oleObj name="Equation" r:id="rId17" imgW="533400" imgH="241300" progId="Equation.DSMT4">
                    <p:embed/>
                  </p:oleObj>
                </mc:Choice>
                <mc:Fallback>
                  <p:oleObj name="Equation" r:id="rId17" imgW="533400" imgH="241300" progId="Equation.DSMT4">
                    <p:embed/>
                    <p:pic>
                      <p:nvPicPr>
                        <p:cNvPr id="0" name=""/>
                        <p:cNvPicPr/>
                        <p:nvPr/>
                      </p:nvPicPr>
                      <p:blipFill>
                        <a:blip r:embed="rId18"/>
                        <a:stretch>
                          <a:fillRect/>
                        </a:stretch>
                      </p:blipFill>
                      <p:spPr>
                        <a:xfrm>
                          <a:off x="1120775" y="3348038"/>
                          <a:ext cx="860425" cy="390525"/>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2172338788"/>
                </p:ext>
              </p:extLst>
            </p:nvPr>
          </p:nvGraphicFramePr>
          <p:xfrm>
            <a:off x="2508250" y="2998788"/>
            <a:ext cx="738188" cy="390525"/>
          </p:xfrm>
          <a:graphic>
            <a:graphicData uri="http://schemas.openxmlformats.org/presentationml/2006/ole">
              <mc:AlternateContent xmlns:mc="http://schemas.openxmlformats.org/markup-compatibility/2006">
                <mc:Choice xmlns:v="urn:schemas-microsoft-com:vml" Requires="v">
                  <p:oleObj name="Equation" r:id="rId19" imgW="457200" imgH="241300" progId="Equation.DSMT4">
                    <p:embed/>
                  </p:oleObj>
                </mc:Choice>
                <mc:Fallback>
                  <p:oleObj name="Equation" r:id="rId19" imgW="457200" imgH="241300" progId="Equation.DSMT4">
                    <p:embed/>
                    <p:pic>
                      <p:nvPicPr>
                        <p:cNvPr id="0" name=""/>
                        <p:cNvPicPr/>
                        <p:nvPr/>
                      </p:nvPicPr>
                      <p:blipFill>
                        <a:blip r:embed="rId20"/>
                        <a:stretch>
                          <a:fillRect/>
                        </a:stretch>
                      </p:blipFill>
                      <p:spPr>
                        <a:xfrm>
                          <a:off x="2508250" y="2998788"/>
                          <a:ext cx="738188" cy="390525"/>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3942351758"/>
                </p:ext>
              </p:extLst>
            </p:nvPr>
          </p:nvGraphicFramePr>
          <p:xfrm>
            <a:off x="2370582" y="3930650"/>
            <a:ext cx="1312863" cy="390525"/>
          </p:xfrm>
          <a:graphic>
            <a:graphicData uri="http://schemas.openxmlformats.org/presentationml/2006/ole">
              <mc:AlternateContent xmlns:mc="http://schemas.openxmlformats.org/markup-compatibility/2006">
                <mc:Choice xmlns:v="urn:schemas-microsoft-com:vml" Requires="v">
                  <p:oleObj name="Equation" r:id="rId21" imgW="812800" imgH="241300" progId="Equation.DSMT4">
                    <p:embed/>
                  </p:oleObj>
                </mc:Choice>
                <mc:Fallback>
                  <p:oleObj name="Equation" r:id="rId21" imgW="812800" imgH="241300" progId="Equation.DSMT4">
                    <p:embed/>
                    <p:pic>
                      <p:nvPicPr>
                        <p:cNvPr id="0" name=""/>
                        <p:cNvPicPr/>
                        <p:nvPr/>
                      </p:nvPicPr>
                      <p:blipFill>
                        <a:blip r:embed="rId22"/>
                        <a:stretch>
                          <a:fillRect/>
                        </a:stretch>
                      </p:blipFill>
                      <p:spPr>
                        <a:xfrm>
                          <a:off x="2370582" y="3930650"/>
                          <a:ext cx="1312863" cy="390525"/>
                        </a:xfrm>
                        <a:prstGeom prst="rect">
                          <a:avLst/>
                        </a:prstGeom>
                      </p:spPr>
                    </p:pic>
                  </p:oleObj>
                </mc:Fallback>
              </mc:AlternateContent>
            </a:graphicData>
          </a:graphic>
        </p:graphicFrame>
        <p:sp>
          <p:nvSpPr>
            <p:cNvPr id="70" name="Freeform 69"/>
            <p:cNvSpPr/>
            <p:nvPr/>
          </p:nvSpPr>
          <p:spPr>
            <a:xfrm>
              <a:off x="2034827" y="3130550"/>
              <a:ext cx="203200" cy="67085"/>
            </a:xfrm>
            <a:custGeom>
              <a:avLst/>
              <a:gdLst>
                <a:gd name="connsiteX0" fmla="*/ 0 w 203200"/>
                <a:gd name="connsiteY0" fmla="*/ 66675 h 67085"/>
                <a:gd name="connsiteX1" fmla="*/ 111125 w 203200"/>
                <a:gd name="connsiteY1" fmla="*/ 57150 h 67085"/>
                <a:gd name="connsiteX2" fmla="*/ 203200 w 203200"/>
                <a:gd name="connsiteY2" fmla="*/ 0 h 67085"/>
              </a:gdLst>
              <a:ahLst/>
              <a:cxnLst>
                <a:cxn ang="0">
                  <a:pos x="connsiteX0" y="connsiteY0"/>
                </a:cxn>
                <a:cxn ang="0">
                  <a:pos x="connsiteX1" y="connsiteY1"/>
                </a:cxn>
                <a:cxn ang="0">
                  <a:pos x="connsiteX2" y="connsiteY2"/>
                </a:cxn>
              </a:cxnLst>
              <a:rect l="l" t="t" r="r" b="b"/>
              <a:pathLst>
                <a:path w="203200" h="67085">
                  <a:moveTo>
                    <a:pt x="0" y="66675"/>
                  </a:moveTo>
                  <a:cubicBezTo>
                    <a:pt x="38629" y="67469"/>
                    <a:pt x="77258" y="68263"/>
                    <a:pt x="111125" y="57150"/>
                  </a:cubicBezTo>
                  <a:cubicBezTo>
                    <a:pt x="144992" y="46037"/>
                    <a:pt x="203200" y="0"/>
                    <a:pt x="20320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1" name="Object 70"/>
            <p:cNvGraphicFramePr>
              <a:graphicFrameLocks noChangeAspect="1"/>
            </p:cNvGraphicFramePr>
            <p:nvPr>
              <p:extLst>
                <p:ext uri="{D42A27DB-BD31-4B8C-83A1-F6EECF244321}">
                  <p14:modId xmlns:p14="http://schemas.microsoft.com/office/powerpoint/2010/main" val="316261958"/>
                </p:ext>
              </p:extLst>
            </p:nvPr>
          </p:nvGraphicFramePr>
          <p:xfrm>
            <a:off x="2084833" y="3174051"/>
            <a:ext cx="204788" cy="285750"/>
          </p:xfrm>
          <a:graphic>
            <a:graphicData uri="http://schemas.openxmlformats.org/presentationml/2006/ole">
              <mc:AlternateContent xmlns:mc="http://schemas.openxmlformats.org/markup-compatibility/2006">
                <mc:Choice xmlns:v="urn:schemas-microsoft-com:vml" Requires="v">
                  <p:oleObj name="Equation" r:id="rId23" imgW="127000" imgH="177800" progId="Equation.DSMT4">
                    <p:embed/>
                  </p:oleObj>
                </mc:Choice>
                <mc:Fallback>
                  <p:oleObj name="Equation" r:id="rId23" imgW="127000" imgH="177800" progId="Equation.DSMT4">
                    <p:embed/>
                    <p:pic>
                      <p:nvPicPr>
                        <p:cNvPr id="0" name=""/>
                        <p:cNvPicPr/>
                        <p:nvPr/>
                      </p:nvPicPr>
                      <p:blipFill>
                        <a:blip r:embed="rId14"/>
                        <a:stretch>
                          <a:fillRect/>
                        </a:stretch>
                      </p:blipFill>
                      <p:spPr>
                        <a:xfrm>
                          <a:off x="2084833" y="3174051"/>
                          <a:ext cx="204788" cy="285750"/>
                        </a:xfrm>
                        <a:prstGeom prst="rect">
                          <a:avLst/>
                        </a:prstGeom>
                      </p:spPr>
                    </p:pic>
                  </p:oleObj>
                </mc:Fallback>
              </mc:AlternateContent>
            </a:graphicData>
          </a:graphic>
        </p:graphicFrame>
        <p:cxnSp>
          <p:nvCxnSpPr>
            <p:cNvPr id="40" name="Straight Arrow Connector 39"/>
            <p:cNvCxnSpPr/>
            <p:nvPr/>
          </p:nvCxnSpPr>
          <p:spPr>
            <a:xfrm flipH="1" flipV="1">
              <a:off x="2049337" y="2886405"/>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2049782" y="2899105"/>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42" name="TextBox 41"/>
          <p:cNvSpPr txBox="1"/>
          <p:nvPr/>
        </p:nvSpPr>
        <p:spPr>
          <a:xfrm>
            <a:off x="245317" y="5819742"/>
            <a:ext cx="8770095" cy="523220"/>
          </a:xfrm>
          <a:prstGeom prst="rect">
            <a:avLst/>
          </a:prstGeom>
          <a:noFill/>
          <a:ln>
            <a:noFill/>
          </a:ln>
        </p:spPr>
        <p:txBody>
          <a:bodyPr wrap="square" rtlCol="0">
            <a:spAutoFit/>
          </a:bodyPr>
          <a:lstStyle/>
          <a:p>
            <a:r>
              <a:rPr lang="en-US" sz="2800" i="1" dirty="0">
                <a:solidFill>
                  <a:srgbClr val="FF0000"/>
                </a:solidFill>
                <a:latin typeface="Apple Chancery"/>
                <a:cs typeface="Apple Chancery"/>
              </a:rPr>
              <a:t>Notice also </a:t>
            </a:r>
            <a:r>
              <a:rPr lang="en-US" sz="2000" dirty="0">
                <a:solidFill>
                  <a:srgbClr val="000000"/>
                </a:solidFill>
                <a:latin typeface="Times New Roman"/>
                <a:cs typeface="Times New Roman"/>
              </a:rPr>
              <a:t>that the </a:t>
            </a:r>
            <a:r>
              <a:rPr lang="en-US" sz="2000" dirty="0">
                <a:solidFill>
                  <a:srgbClr val="0000FF"/>
                </a:solidFill>
                <a:latin typeface="Times New Roman"/>
                <a:cs typeface="Times New Roman"/>
              </a:rPr>
              <a:t>triangle</a:t>
            </a:r>
            <a:r>
              <a:rPr lang="en-US" sz="2000" dirty="0">
                <a:solidFill>
                  <a:srgbClr val="000000"/>
                </a:solidFill>
                <a:latin typeface="Times New Roman"/>
                <a:cs typeface="Times New Roman"/>
              </a:rPr>
              <a:t> itself is </a:t>
            </a:r>
            <a:r>
              <a:rPr lang="en-US" sz="2000" dirty="0">
                <a:solidFill>
                  <a:srgbClr val="0000FF"/>
                </a:solidFill>
                <a:latin typeface="Times New Roman"/>
                <a:cs typeface="Times New Roman"/>
              </a:rPr>
              <a:t>isosceles</a:t>
            </a:r>
            <a:r>
              <a:rPr lang="en-US" sz="2000" dirty="0">
                <a:solidFill>
                  <a:srgbClr val="000000"/>
                </a:solidFill>
                <a:latin typeface="Times New Roman"/>
                <a:cs typeface="Times New Roman"/>
              </a:rPr>
              <a:t>.</a:t>
            </a:r>
            <a:endParaRPr lang="en-US" sz="2000" dirty="0">
              <a:latin typeface="Apple Chancery"/>
              <a:cs typeface="Apple Chancery"/>
            </a:endParaRPr>
          </a:p>
        </p:txBody>
      </p:sp>
    </p:spTree>
    <p:extLst>
      <p:ext uri="{BB962C8B-B14F-4D97-AF65-F5344CB8AC3E}">
        <p14:creationId xmlns:p14="http://schemas.microsoft.com/office/powerpoint/2010/main" val="82489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dissolve">
                                      <p:cBhvr>
                                        <p:cTn id="11" dur="500"/>
                                        <p:tgtEl>
                                          <p:spTgt spid="32"/>
                                        </p:tgtEl>
                                      </p:cBhvr>
                                    </p:animEffect>
                                  </p:childTnLst>
                                </p:cTn>
                              </p:par>
                              <p:par>
                                <p:cTn id="12" presetID="9" presetClass="entr" presetSubtype="0" fill="hold" nodeType="with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dissolve">
                                      <p:cBhvr>
                                        <p:cTn id="14" dur="500"/>
                                        <p:tgtEl>
                                          <p:spTgt spid="36"/>
                                        </p:tgtEl>
                                      </p:cBhvr>
                                    </p:animEffect>
                                  </p:childTnLst>
                                </p:cTn>
                              </p:par>
                              <p:par>
                                <p:cTn id="15" presetID="9"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4390" y="402897"/>
            <a:ext cx="4701123"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Now consider </a:t>
            </a:r>
            <a:r>
              <a:rPr lang="en-US" sz="2000" dirty="0">
                <a:solidFill>
                  <a:srgbClr val="000000"/>
                </a:solidFill>
                <a:latin typeface="Times New Roman"/>
                <a:cs typeface="Times New Roman"/>
              </a:rPr>
              <a:t>the dotted triangle (look at sketch). It is also isosceles, and it is </a:t>
            </a:r>
            <a:r>
              <a:rPr lang="en-US" sz="2000" i="1" dirty="0">
                <a:solidFill>
                  <a:srgbClr val="000000"/>
                </a:solidFill>
                <a:latin typeface="Times New Roman"/>
                <a:cs typeface="Times New Roman"/>
              </a:rPr>
              <a:t>similar</a:t>
            </a:r>
            <a:r>
              <a:rPr lang="en-US" sz="2000" dirty="0">
                <a:solidFill>
                  <a:srgbClr val="000000"/>
                </a:solidFill>
                <a:latin typeface="Times New Roman"/>
                <a:cs typeface="Times New Roman"/>
              </a:rPr>
              <a:t> (in a mathematical sense) to the velocity triangle (same    ). </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33.)</a:t>
            </a:r>
          </a:p>
        </p:txBody>
      </p:sp>
      <p:sp>
        <p:nvSpPr>
          <p:cNvPr id="2" name="Oval 1"/>
          <p:cNvSpPr/>
          <p:nvPr/>
        </p:nvSpPr>
        <p:spPr>
          <a:xfrm>
            <a:off x="5156200" y="703901"/>
            <a:ext cx="3543300" cy="3543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9" name="Object 28"/>
          <p:cNvGraphicFramePr>
            <a:graphicFrameLocks noChangeAspect="1"/>
          </p:cNvGraphicFramePr>
          <p:nvPr>
            <p:extLst>
              <p:ext uri="{D42A27DB-BD31-4B8C-83A1-F6EECF244321}">
                <p14:modId xmlns:p14="http://schemas.microsoft.com/office/powerpoint/2010/main" val="908591029"/>
              </p:ext>
            </p:extLst>
          </p:nvPr>
        </p:nvGraphicFramePr>
        <p:xfrm>
          <a:off x="7778750" y="498320"/>
          <a:ext cx="287338" cy="328612"/>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0" name=""/>
                      <p:cNvPicPr/>
                      <p:nvPr/>
                    </p:nvPicPr>
                    <p:blipFill>
                      <a:blip r:embed="rId3"/>
                      <a:stretch>
                        <a:fillRect/>
                      </a:stretch>
                    </p:blipFill>
                    <p:spPr>
                      <a:xfrm>
                        <a:off x="7778750" y="498320"/>
                        <a:ext cx="287338" cy="328612"/>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1912262160"/>
              </p:ext>
            </p:extLst>
          </p:nvPr>
        </p:nvGraphicFramePr>
        <p:xfrm>
          <a:off x="8769350" y="1973263"/>
          <a:ext cx="246063" cy="328612"/>
        </p:xfrm>
        <a:graphic>
          <a:graphicData uri="http://schemas.openxmlformats.org/presentationml/2006/ole">
            <mc:AlternateContent xmlns:mc="http://schemas.openxmlformats.org/markup-compatibility/2006">
              <mc:Choice xmlns:v="urn:schemas-microsoft-com:vml" Requires="v">
                <p:oleObj name="Equation" r:id="rId4" imgW="152400" imgH="203200" progId="Equation.DSMT4">
                  <p:embed/>
                </p:oleObj>
              </mc:Choice>
              <mc:Fallback>
                <p:oleObj name="Equation" r:id="rId4" imgW="152400" imgH="203200" progId="Equation.DSMT4">
                  <p:embed/>
                  <p:pic>
                    <p:nvPicPr>
                      <p:cNvPr id="0" name=""/>
                      <p:cNvPicPr/>
                      <p:nvPr/>
                    </p:nvPicPr>
                    <p:blipFill>
                      <a:blip r:embed="rId5"/>
                      <a:stretch>
                        <a:fillRect/>
                      </a:stretch>
                    </p:blipFill>
                    <p:spPr>
                      <a:xfrm>
                        <a:off x="8769350" y="1973263"/>
                        <a:ext cx="246063" cy="328612"/>
                      </a:xfrm>
                      <a:prstGeom prst="rect">
                        <a:avLst/>
                      </a:prstGeom>
                    </p:spPr>
                  </p:pic>
                </p:oleObj>
              </mc:Fallback>
            </mc:AlternateContent>
          </a:graphicData>
        </a:graphic>
      </p:graphicFrame>
      <p:cxnSp>
        <p:nvCxnSpPr>
          <p:cNvPr id="43" name="Straight Arrow Connector 42"/>
          <p:cNvCxnSpPr/>
          <p:nvPr/>
        </p:nvCxnSpPr>
        <p:spPr>
          <a:xfrm flipH="1" flipV="1">
            <a:off x="7467600" y="390525"/>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4" name="Group 3"/>
          <p:cNvGrpSpPr/>
          <p:nvPr/>
        </p:nvGrpSpPr>
        <p:grpSpPr>
          <a:xfrm>
            <a:off x="6921500" y="1284926"/>
            <a:ext cx="1841500" cy="1443038"/>
            <a:chOff x="6921500" y="1284926"/>
            <a:chExt cx="1841500" cy="1443038"/>
          </a:xfrm>
        </p:grpSpPr>
        <p:sp>
          <p:nvSpPr>
            <p:cNvPr id="3" name="Oval 2"/>
            <p:cNvSpPr/>
            <p:nvPr/>
          </p:nvSpPr>
          <p:spPr>
            <a:xfrm>
              <a:off x="8636000" y="2412051"/>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921500" y="2475551"/>
              <a:ext cx="1714501"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8229600" y="1284926"/>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a:endCxn id="13" idx="3"/>
            </p:cNvCxnSpPr>
            <p:nvPr/>
          </p:nvCxnSpPr>
          <p:spPr>
            <a:xfrm flipV="1">
              <a:off x="6921500" y="1393327"/>
              <a:ext cx="1326699" cy="1082224"/>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8705850" y="1288102"/>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8318501" y="1411927"/>
              <a:ext cx="351366" cy="1000125"/>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65" name="Object 64"/>
            <p:cNvGraphicFramePr>
              <a:graphicFrameLocks noChangeAspect="1"/>
            </p:cNvGraphicFramePr>
            <p:nvPr>
              <p:extLst>
                <p:ext uri="{D42A27DB-BD31-4B8C-83A1-F6EECF244321}">
                  <p14:modId xmlns:p14="http://schemas.microsoft.com/office/powerpoint/2010/main" val="3316427411"/>
                </p:ext>
              </p:extLst>
            </p:nvPr>
          </p:nvGraphicFramePr>
          <p:xfrm>
            <a:off x="8175625" y="1763713"/>
            <a:ext cx="225425" cy="246062"/>
          </p:xfrm>
          <a:graphic>
            <a:graphicData uri="http://schemas.openxmlformats.org/presentationml/2006/ole">
              <mc:AlternateContent xmlns:mc="http://schemas.openxmlformats.org/markup-compatibility/2006">
                <mc:Choice xmlns:v="urn:schemas-microsoft-com:vml" Requires="v">
                  <p:oleObj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8175625" y="1763713"/>
                          <a:ext cx="225425" cy="246062"/>
                        </a:xfrm>
                        <a:prstGeom prst="rect">
                          <a:avLst/>
                        </a:prstGeom>
                      </p:spPr>
                    </p:pic>
                  </p:oleObj>
                </mc:Fallback>
              </mc:AlternateContent>
            </a:graphicData>
          </a:graphic>
        </p:graphicFrame>
        <p:graphicFrame>
          <p:nvGraphicFramePr>
            <p:cNvPr id="66" name="Object 65"/>
            <p:cNvGraphicFramePr>
              <a:graphicFrameLocks noChangeAspect="1"/>
            </p:cNvGraphicFramePr>
            <p:nvPr>
              <p:extLst>
                <p:ext uri="{D42A27DB-BD31-4B8C-83A1-F6EECF244321}">
                  <p14:modId xmlns:p14="http://schemas.microsoft.com/office/powerpoint/2010/main" val="3707573613"/>
                </p:ext>
              </p:extLst>
            </p:nvPr>
          </p:nvGraphicFramePr>
          <p:xfrm>
            <a:off x="7383463" y="1650051"/>
            <a:ext cx="246062" cy="246063"/>
          </p:xfrm>
          <a:graphic>
            <a:graphicData uri="http://schemas.openxmlformats.org/presentationml/2006/ole">
              <mc:AlternateContent xmlns:mc="http://schemas.openxmlformats.org/markup-compatibility/2006">
                <mc:Choice xmlns:v="urn:schemas-microsoft-com:vml" Requires="v">
                  <p:oleObj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7383463" y="1650051"/>
                          <a:ext cx="246062" cy="246063"/>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1416433281"/>
                </p:ext>
              </p:extLst>
            </p:nvPr>
          </p:nvGraphicFramePr>
          <p:xfrm>
            <a:off x="7878760" y="2481901"/>
            <a:ext cx="246062" cy="246063"/>
          </p:xfrm>
          <a:graphic>
            <a:graphicData uri="http://schemas.openxmlformats.org/presentationml/2006/ole">
              <mc:AlternateContent xmlns:mc="http://schemas.openxmlformats.org/markup-compatibility/2006">
                <mc:Choice xmlns:v="urn:schemas-microsoft-com:vml" Requires="v">
                  <p:oleObj name="Equation" r:id="rId10" imgW="152400" imgH="152400" progId="Equation.DSMT4">
                    <p:embed/>
                  </p:oleObj>
                </mc:Choice>
                <mc:Fallback>
                  <p:oleObj name="Equation" r:id="rId10" imgW="152400" imgH="152400" progId="Equation.DSMT4">
                    <p:embed/>
                    <p:pic>
                      <p:nvPicPr>
                        <p:cNvPr id="0" name=""/>
                        <p:cNvPicPr/>
                        <p:nvPr/>
                      </p:nvPicPr>
                      <p:blipFill>
                        <a:blip r:embed="rId9"/>
                        <a:stretch>
                          <a:fillRect/>
                        </a:stretch>
                      </p:blipFill>
                      <p:spPr>
                        <a:xfrm>
                          <a:off x="7878760" y="2481901"/>
                          <a:ext cx="246062" cy="246063"/>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2695564855"/>
                </p:ext>
              </p:extLst>
            </p:nvPr>
          </p:nvGraphicFramePr>
          <p:xfrm>
            <a:off x="7256602" y="2180276"/>
            <a:ext cx="204788" cy="285750"/>
          </p:xfrm>
          <a:graphic>
            <a:graphicData uri="http://schemas.openxmlformats.org/presentationml/2006/ole">
              <mc:AlternateContent xmlns:mc="http://schemas.openxmlformats.org/markup-compatibility/2006">
                <mc:Choice xmlns:v="urn:schemas-microsoft-com:vml" Requires="v">
                  <p:oleObj name="Equation" r:id="rId11" imgW="127000" imgH="177800" progId="Equation.DSMT4">
                    <p:embed/>
                  </p:oleObj>
                </mc:Choice>
                <mc:Fallback>
                  <p:oleObj name="Equation" r:id="rId11" imgW="127000" imgH="177800" progId="Equation.DSMT4">
                    <p:embed/>
                    <p:pic>
                      <p:nvPicPr>
                        <p:cNvPr id="0" name=""/>
                        <p:cNvPicPr/>
                        <p:nvPr/>
                      </p:nvPicPr>
                      <p:blipFill>
                        <a:blip r:embed="rId12"/>
                        <a:stretch>
                          <a:fillRect/>
                        </a:stretch>
                      </p:blipFill>
                      <p:spPr>
                        <a:xfrm>
                          <a:off x="7256602" y="2180276"/>
                          <a:ext cx="204788" cy="285750"/>
                        </a:xfrm>
                        <a:prstGeom prst="rect">
                          <a:avLst/>
                        </a:prstGeom>
                      </p:spPr>
                    </p:pic>
                  </p:oleObj>
                </mc:Fallback>
              </mc:AlternateContent>
            </a:graphicData>
          </a:graphic>
        </p:graphicFrame>
        <p:sp>
          <p:nvSpPr>
            <p:cNvPr id="69" name="Freeform 68"/>
            <p:cNvSpPr/>
            <p:nvPr/>
          </p:nvSpPr>
          <p:spPr>
            <a:xfrm>
              <a:off x="7153275" y="2282825"/>
              <a:ext cx="65227" cy="193675"/>
            </a:xfrm>
            <a:custGeom>
              <a:avLst/>
              <a:gdLst>
                <a:gd name="connsiteX0" fmla="*/ 0 w 65227"/>
                <a:gd name="connsiteY0" fmla="*/ 0 h 193675"/>
                <a:gd name="connsiteX1" fmla="*/ 57150 w 65227"/>
                <a:gd name="connsiteY1" fmla="*/ 92075 h 193675"/>
                <a:gd name="connsiteX2" fmla="*/ 63500 w 65227"/>
                <a:gd name="connsiteY2" fmla="*/ 193675 h 193675"/>
              </a:gdLst>
              <a:ahLst/>
              <a:cxnLst>
                <a:cxn ang="0">
                  <a:pos x="connsiteX0" y="connsiteY0"/>
                </a:cxn>
                <a:cxn ang="0">
                  <a:pos x="connsiteX1" y="connsiteY1"/>
                </a:cxn>
                <a:cxn ang="0">
                  <a:pos x="connsiteX2" y="connsiteY2"/>
                </a:cxn>
              </a:cxnLst>
              <a:rect l="l" t="t" r="r" b="b"/>
              <a:pathLst>
                <a:path w="65227" h="193675">
                  <a:moveTo>
                    <a:pt x="0" y="0"/>
                  </a:moveTo>
                  <a:cubicBezTo>
                    <a:pt x="23283" y="29898"/>
                    <a:pt x="46567" y="59796"/>
                    <a:pt x="57150" y="92075"/>
                  </a:cubicBezTo>
                  <a:cubicBezTo>
                    <a:pt x="67733" y="124354"/>
                    <a:pt x="65616" y="159014"/>
                    <a:pt x="63500" y="19367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4" name="TextBox 33"/>
          <p:cNvSpPr txBox="1"/>
          <p:nvPr/>
        </p:nvSpPr>
        <p:spPr>
          <a:xfrm>
            <a:off x="204390" y="3733608"/>
            <a:ext cx="5497910" cy="523220"/>
          </a:xfrm>
          <a:prstGeom prst="rect">
            <a:avLst/>
          </a:prstGeom>
          <a:noFill/>
          <a:ln>
            <a:noFill/>
          </a:ln>
        </p:spPr>
        <p:txBody>
          <a:bodyPr wrap="square" rtlCol="0">
            <a:spAutoFit/>
          </a:bodyPr>
          <a:lstStyle/>
          <a:p>
            <a:r>
              <a:rPr lang="en-US" sz="2800" dirty="0">
                <a:solidFill>
                  <a:srgbClr val="FF0000"/>
                </a:solidFill>
                <a:latin typeface="Apple Chancery"/>
                <a:cs typeface="Apple Chancery"/>
              </a:rPr>
              <a:t>Being similar, </a:t>
            </a:r>
            <a:r>
              <a:rPr lang="en-US" sz="2000" dirty="0">
                <a:solidFill>
                  <a:srgbClr val="000000"/>
                </a:solidFill>
                <a:latin typeface="Times New Roman"/>
                <a:cs typeface="Times New Roman"/>
              </a:rPr>
              <a:t>we can equate side ratios.</a:t>
            </a:r>
          </a:p>
        </p:txBody>
      </p:sp>
      <p:grpSp>
        <p:nvGrpSpPr>
          <p:cNvPr id="5" name="Group 4"/>
          <p:cNvGrpSpPr/>
          <p:nvPr/>
        </p:nvGrpSpPr>
        <p:grpSpPr>
          <a:xfrm>
            <a:off x="698500" y="2099953"/>
            <a:ext cx="1841500" cy="1443038"/>
            <a:chOff x="660400" y="2099953"/>
            <a:chExt cx="1841500" cy="1443038"/>
          </a:xfrm>
        </p:grpSpPr>
        <p:sp>
          <p:nvSpPr>
            <p:cNvPr id="50" name="Oval 49"/>
            <p:cNvSpPr/>
            <p:nvPr/>
          </p:nvSpPr>
          <p:spPr>
            <a:xfrm>
              <a:off x="2374900" y="3227078"/>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1" name="Straight Connector 50"/>
            <p:cNvCxnSpPr/>
            <p:nvPr/>
          </p:nvCxnSpPr>
          <p:spPr>
            <a:xfrm>
              <a:off x="660400" y="3290578"/>
              <a:ext cx="1714501"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52" name="Oval 51"/>
            <p:cNvSpPr/>
            <p:nvPr/>
          </p:nvSpPr>
          <p:spPr>
            <a:xfrm>
              <a:off x="1968500" y="2099953"/>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3" name="Straight Connector 52"/>
            <p:cNvCxnSpPr>
              <a:endCxn id="52" idx="3"/>
            </p:cNvCxnSpPr>
            <p:nvPr/>
          </p:nvCxnSpPr>
          <p:spPr>
            <a:xfrm flipV="1">
              <a:off x="660400" y="2208354"/>
              <a:ext cx="1326699" cy="1082224"/>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2057401" y="2226954"/>
              <a:ext cx="351366" cy="1000125"/>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56" name="Object 55"/>
            <p:cNvGraphicFramePr>
              <a:graphicFrameLocks noChangeAspect="1"/>
            </p:cNvGraphicFramePr>
            <p:nvPr>
              <p:extLst>
                <p:ext uri="{D42A27DB-BD31-4B8C-83A1-F6EECF244321}">
                  <p14:modId xmlns:p14="http://schemas.microsoft.com/office/powerpoint/2010/main" val="3595713817"/>
                </p:ext>
              </p:extLst>
            </p:nvPr>
          </p:nvGraphicFramePr>
          <p:xfrm>
            <a:off x="1952625" y="2629540"/>
            <a:ext cx="225425" cy="246062"/>
          </p:xfrm>
          <a:graphic>
            <a:graphicData uri="http://schemas.openxmlformats.org/presentationml/2006/ole">
              <mc:AlternateContent xmlns:mc="http://schemas.openxmlformats.org/markup-compatibility/2006">
                <mc:Choice xmlns:v="urn:schemas-microsoft-com:vml" Requires="v">
                  <p:oleObj name="Equation" r:id="rId13" imgW="139700" imgH="152400" progId="Equation.DSMT4">
                    <p:embed/>
                  </p:oleObj>
                </mc:Choice>
                <mc:Fallback>
                  <p:oleObj name="Equation" r:id="rId13" imgW="139700" imgH="152400" progId="Equation.DSMT4">
                    <p:embed/>
                    <p:pic>
                      <p:nvPicPr>
                        <p:cNvPr id="0" name=""/>
                        <p:cNvPicPr/>
                        <p:nvPr/>
                      </p:nvPicPr>
                      <p:blipFill>
                        <a:blip r:embed="rId7"/>
                        <a:stretch>
                          <a:fillRect/>
                        </a:stretch>
                      </p:blipFill>
                      <p:spPr>
                        <a:xfrm>
                          <a:off x="1952625" y="2629540"/>
                          <a:ext cx="225425" cy="246062"/>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1244843474"/>
                </p:ext>
              </p:extLst>
            </p:nvPr>
          </p:nvGraphicFramePr>
          <p:xfrm>
            <a:off x="1122363" y="2465078"/>
            <a:ext cx="246062" cy="246063"/>
          </p:xfrm>
          <a:graphic>
            <a:graphicData uri="http://schemas.openxmlformats.org/presentationml/2006/ole">
              <mc:AlternateContent xmlns:mc="http://schemas.openxmlformats.org/markup-compatibility/2006">
                <mc:Choice xmlns:v="urn:schemas-microsoft-com:vml" Requires="v">
                  <p:oleObj name="Equation" r:id="rId14" imgW="152400" imgH="152400" progId="Equation.DSMT4">
                    <p:embed/>
                  </p:oleObj>
                </mc:Choice>
                <mc:Fallback>
                  <p:oleObj name="Equation" r:id="rId14" imgW="152400" imgH="152400" progId="Equation.DSMT4">
                    <p:embed/>
                    <p:pic>
                      <p:nvPicPr>
                        <p:cNvPr id="0" name=""/>
                        <p:cNvPicPr/>
                        <p:nvPr/>
                      </p:nvPicPr>
                      <p:blipFill>
                        <a:blip r:embed="rId9"/>
                        <a:stretch>
                          <a:fillRect/>
                        </a:stretch>
                      </p:blipFill>
                      <p:spPr>
                        <a:xfrm>
                          <a:off x="1122363" y="2465078"/>
                          <a:ext cx="246062" cy="246063"/>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219665532"/>
                </p:ext>
              </p:extLst>
            </p:nvPr>
          </p:nvGraphicFramePr>
          <p:xfrm>
            <a:off x="1617660" y="3296928"/>
            <a:ext cx="246062" cy="246063"/>
          </p:xfrm>
          <a:graphic>
            <a:graphicData uri="http://schemas.openxmlformats.org/presentationml/2006/ole">
              <mc:AlternateContent xmlns:mc="http://schemas.openxmlformats.org/markup-compatibility/2006">
                <mc:Choice xmlns:v="urn:schemas-microsoft-com:vml" Requires="v">
                  <p:oleObj name="Equation" r:id="rId15" imgW="152400" imgH="152400" progId="Equation.DSMT4">
                    <p:embed/>
                  </p:oleObj>
                </mc:Choice>
                <mc:Fallback>
                  <p:oleObj name="Equation" r:id="rId15" imgW="152400" imgH="152400" progId="Equation.DSMT4">
                    <p:embed/>
                    <p:pic>
                      <p:nvPicPr>
                        <p:cNvPr id="0" name=""/>
                        <p:cNvPicPr/>
                        <p:nvPr/>
                      </p:nvPicPr>
                      <p:blipFill>
                        <a:blip r:embed="rId9"/>
                        <a:stretch>
                          <a:fillRect/>
                        </a:stretch>
                      </p:blipFill>
                      <p:spPr>
                        <a:xfrm>
                          <a:off x="1617660" y="3296928"/>
                          <a:ext cx="246062" cy="246063"/>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3187250755"/>
                </p:ext>
              </p:extLst>
            </p:nvPr>
          </p:nvGraphicFramePr>
          <p:xfrm>
            <a:off x="995502" y="2995303"/>
            <a:ext cx="204788" cy="285750"/>
          </p:xfrm>
          <a:graphic>
            <a:graphicData uri="http://schemas.openxmlformats.org/presentationml/2006/ole">
              <mc:AlternateContent xmlns:mc="http://schemas.openxmlformats.org/markup-compatibility/2006">
                <mc:Choice xmlns:v="urn:schemas-microsoft-com:vml" Requires="v">
                  <p:oleObj name="Equation" r:id="rId16" imgW="127000" imgH="177800" progId="Equation.DSMT4">
                    <p:embed/>
                  </p:oleObj>
                </mc:Choice>
                <mc:Fallback>
                  <p:oleObj name="Equation" r:id="rId16" imgW="127000" imgH="177800" progId="Equation.DSMT4">
                    <p:embed/>
                    <p:pic>
                      <p:nvPicPr>
                        <p:cNvPr id="0" name=""/>
                        <p:cNvPicPr/>
                        <p:nvPr/>
                      </p:nvPicPr>
                      <p:blipFill>
                        <a:blip r:embed="rId12"/>
                        <a:stretch>
                          <a:fillRect/>
                        </a:stretch>
                      </p:blipFill>
                      <p:spPr>
                        <a:xfrm>
                          <a:off x="995502" y="2995303"/>
                          <a:ext cx="204788" cy="285750"/>
                        </a:xfrm>
                        <a:prstGeom prst="rect">
                          <a:avLst/>
                        </a:prstGeom>
                      </p:spPr>
                    </p:pic>
                  </p:oleObj>
                </mc:Fallback>
              </mc:AlternateContent>
            </a:graphicData>
          </a:graphic>
        </p:graphicFrame>
        <p:sp>
          <p:nvSpPr>
            <p:cNvPr id="63" name="Freeform 62"/>
            <p:cNvSpPr/>
            <p:nvPr/>
          </p:nvSpPr>
          <p:spPr>
            <a:xfrm>
              <a:off x="892175" y="3097852"/>
              <a:ext cx="65227" cy="193675"/>
            </a:xfrm>
            <a:custGeom>
              <a:avLst/>
              <a:gdLst>
                <a:gd name="connsiteX0" fmla="*/ 0 w 65227"/>
                <a:gd name="connsiteY0" fmla="*/ 0 h 193675"/>
                <a:gd name="connsiteX1" fmla="*/ 57150 w 65227"/>
                <a:gd name="connsiteY1" fmla="*/ 92075 h 193675"/>
                <a:gd name="connsiteX2" fmla="*/ 63500 w 65227"/>
                <a:gd name="connsiteY2" fmla="*/ 193675 h 193675"/>
              </a:gdLst>
              <a:ahLst/>
              <a:cxnLst>
                <a:cxn ang="0">
                  <a:pos x="connsiteX0" y="connsiteY0"/>
                </a:cxn>
                <a:cxn ang="0">
                  <a:pos x="connsiteX1" y="connsiteY1"/>
                </a:cxn>
                <a:cxn ang="0">
                  <a:pos x="connsiteX2" y="connsiteY2"/>
                </a:cxn>
              </a:cxnLst>
              <a:rect l="l" t="t" r="r" b="b"/>
              <a:pathLst>
                <a:path w="65227" h="193675">
                  <a:moveTo>
                    <a:pt x="0" y="0"/>
                  </a:moveTo>
                  <a:cubicBezTo>
                    <a:pt x="23283" y="29898"/>
                    <a:pt x="46567" y="59796"/>
                    <a:pt x="57150" y="92075"/>
                  </a:cubicBezTo>
                  <a:cubicBezTo>
                    <a:pt x="67733" y="124354"/>
                    <a:pt x="65616" y="159014"/>
                    <a:pt x="63500" y="19367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64" name="Object 63"/>
          <p:cNvGraphicFramePr>
            <a:graphicFrameLocks noChangeAspect="1"/>
          </p:cNvGraphicFramePr>
          <p:nvPr>
            <p:extLst>
              <p:ext uri="{D42A27DB-BD31-4B8C-83A1-F6EECF244321}">
                <p14:modId xmlns:p14="http://schemas.microsoft.com/office/powerpoint/2010/main" val="2523902914"/>
              </p:ext>
            </p:extLst>
          </p:nvPr>
        </p:nvGraphicFramePr>
        <p:xfrm>
          <a:off x="2095500" y="4352925"/>
          <a:ext cx="841375" cy="635000"/>
        </p:xfrm>
        <a:graphic>
          <a:graphicData uri="http://schemas.openxmlformats.org/presentationml/2006/ole">
            <mc:AlternateContent xmlns:mc="http://schemas.openxmlformats.org/markup-compatibility/2006">
              <mc:Choice xmlns:v="urn:schemas-microsoft-com:vml" Requires="v">
                <p:oleObj name="Equation" r:id="rId17" imgW="520700" imgH="393700" progId="Equation.DSMT4">
                  <p:embed/>
                </p:oleObj>
              </mc:Choice>
              <mc:Fallback>
                <p:oleObj name="Equation" r:id="rId17" imgW="520700" imgH="393700" progId="Equation.DSMT4">
                  <p:embed/>
                  <p:pic>
                    <p:nvPicPr>
                      <p:cNvPr id="0" name=""/>
                      <p:cNvPicPr/>
                      <p:nvPr/>
                    </p:nvPicPr>
                    <p:blipFill>
                      <a:blip r:embed="rId18"/>
                      <a:stretch>
                        <a:fillRect/>
                      </a:stretch>
                    </p:blipFill>
                    <p:spPr>
                      <a:xfrm>
                        <a:off x="2095500" y="4352925"/>
                        <a:ext cx="841375" cy="635000"/>
                      </a:xfrm>
                      <a:prstGeom prst="rect">
                        <a:avLst/>
                      </a:prstGeom>
                    </p:spPr>
                  </p:pic>
                </p:oleObj>
              </mc:Fallback>
            </mc:AlternateContent>
          </a:graphicData>
        </a:graphic>
      </p:graphicFrame>
      <p:sp>
        <p:nvSpPr>
          <p:cNvPr id="72" name="TextBox 71"/>
          <p:cNvSpPr txBox="1"/>
          <p:nvPr/>
        </p:nvSpPr>
        <p:spPr>
          <a:xfrm>
            <a:off x="229790" y="4987925"/>
            <a:ext cx="8412560" cy="830997"/>
          </a:xfrm>
          <a:prstGeom prst="rect">
            <a:avLst/>
          </a:prstGeom>
          <a:noFill/>
          <a:ln>
            <a:noFill/>
          </a:ln>
        </p:spPr>
        <p:txBody>
          <a:bodyPr wrap="square" rtlCol="0">
            <a:spAutoFit/>
          </a:bodyPr>
          <a:lstStyle/>
          <a:p>
            <a:r>
              <a:rPr lang="en-US" sz="2800" dirty="0">
                <a:solidFill>
                  <a:srgbClr val="FF0000"/>
                </a:solidFill>
                <a:latin typeface="Apple Chancery"/>
                <a:cs typeface="Apple Chancery"/>
              </a:rPr>
              <a:t>But </a:t>
            </a:r>
            <a:r>
              <a:rPr lang="en-US" sz="2000" dirty="0">
                <a:solidFill>
                  <a:srgbClr val="000000"/>
                </a:solidFill>
                <a:latin typeface="Times New Roman"/>
                <a:cs typeface="Times New Roman"/>
              </a:rPr>
              <a:t>“L” is just the </a:t>
            </a:r>
            <a:r>
              <a:rPr lang="en-US" sz="2000" dirty="0">
                <a:solidFill>
                  <a:srgbClr val="0000FF"/>
                </a:solidFill>
                <a:latin typeface="Times New Roman"/>
                <a:cs typeface="Times New Roman"/>
              </a:rPr>
              <a:t>distance traveled in time     </a:t>
            </a:r>
            <a:r>
              <a:rPr lang="en-US" sz="2000" dirty="0">
                <a:solidFill>
                  <a:srgbClr val="000000"/>
                </a:solidFill>
                <a:latin typeface="Times New Roman"/>
                <a:cs typeface="Times New Roman"/>
              </a:rPr>
              <a:t>, which means               , so we can write.</a:t>
            </a:r>
          </a:p>
        </p:txBody>
      </p:sp>
      <p:graphicFrame>
        <p:nvGraphicFramePr>
          <p:cNvPr id="74" name="Object 73"/>
          <p:cNvGraphicFramePr>
            <a:graphicFrameLocks noChangeAspect="1"/>
          </p:cNvGraphicFramePr>
          <p:nvPr>
            <p:extLst>
              <p:ext uri="{D42A27DB-BD31-4B8C-83A1-F6EECF244321}">
                <p14:modId xmlns:p14="http://schemas.microsoft.com/office/powerpoint/2010/main" val="972887144"/>
              </p:ext>
            </p:extLst>
          </p:nvPr>
        </p:nvGraphicFramePr>
        <p:xfrm>
          <a:off x="6794500" y="5097780"/>
          <a:ext cx="889040" cy="290513"/>
        </p:xfrm>
        <a:graphic>
          <a:graphicData uri="http://schemas.openxmlformats.org/presentationml/2006/ole">
            <mc:AlternateContent xmlns:mc="http://schemas.openxmlformats.org/markup-compatibility/2006">
              <mc:Choice xmlns:v="urn:schemas-microsoft-com:vml" Requires="v">
                <p:oleObj name="Equation" r:id="rId19" imgW="508000" imgH="165100" progId="Equation.DSMT4">
                  <p:embed/>
                </p:oleObj>
              </mc:Choice>
              <mc:Fallback>
                <p:oleObj name="Equation" r:id="rId19" imgW="508000" imgH="165100" progId="Equation.DSMT4">
                  <p:embed/>
                  <p:pic>
                    <p:nvPicPr>
                      <p:cNvPr id="0" name=""/>
                      <p:cNvPicPr/>
                      <p:nvPr/>
                    </p:nvPicPr>
                    <p:blipFill>
                      <a:blip r:embed="rId20"/>
                      <a:stretch>
                        <a:fillRect/>
                      </a:stretch>
                    </p:blipFill>
                    <p:spPr>
                      <a:xfrm>
                        <a:off x="6794500" y="5097780"/>
                        <a:ext cx="889040" cy="290513"/>
                      </a:xfrm>
                      <a:prstGeom prst="rect">
                        <a:avLst/>
                      </a:prstGeom>
                    </p:spPr>
                  </p:pic>
                </p:oleObj>
              </mc:Fallback>
            </mc:AlternateContent>
          </a:graphicData>
        </a:graphic>
      </p:graphicFrame>
      <p:graphicFrame>
        <p:nvGraphicFramePr>
          <p:cNvPr id="75" name="Object 74"/>
          <p:cNvGraphicFramePr>
            <a:graphicFrameLocks noChangeAspect="1"/>
          </p:cNvGraphicFramePr>
          <p:nvPr>
            <p:extLst>
              <p:ext uri="{D42A27DB-BD31-4B8C-83A1-F6EECF244321}">
                <p14:modId xmlns:p14="http://schemas.microsoft.com/office/powerpoint/2010/main" val="3854200544"/>
              </p:ext>
            </p:extLst>
          </p:nvPr>
        </p:nvGraphicFramePr>
        <p:xfrm>
          <a:off x="2655887" y="1493978"/>
          <a:ext cx="222250" cy="312737"/>
        </p:xfrm>
        <a:graphic>
          <a:graphicData uri="http://schemas.openxmlformats.org/presentationml/2006/ole">
            <mc:AlternateContent xmlns:mc="http://schemas.openxmlformats.org/markup-compatibility/2006">
              <mc:Choice xmlns:v="urn:schemas-microsoft-com:vml" Requires="v">
                <p:oleObj name="Equation" r:id="rId21" imgW="127000" imgH="177800" progId="Equation.DSMT4">
                  <p:embed/>
                </p:oleObj>
              </mc:Choice>
              <mc:Fallback>
                <p:oleObj name="Equation" r:id="rId21" imgW="127000" imgH="177800" progId="Equation.DSMT4">
                  <p:embed/>
                  <p:pic>
                    <p:nvPicPr>
                      <p:cNvPr id="0" name=""/>
                      <p:cNvPicPr/>
                      <p:nvPr/>
                    </p:nvPicPr>
                    <p:blipFill>
                      <a:blip r:embed="rId22"/>
                      <a:stretch>
                        <a:fillRect/>
                      </a:stretch>
                    </p:blipFill>
                    <p:spPr>
                      <a:xfrm>
                        <a:off x="2655887" y="1493978"/>
                        <a:ext cx="222250" cy="312737"/>
                      </a:xfrm>
                      <a:prstGeom prst="rect">
                        <a:avLst/>
                      </a:prstGeom>
                    </p:spPr>
                  </p:pic>
                </p:oleObj>
              </mc:Fallback>
            </mc:AlternateContent>
          </a:graphicData>
        </a:graphic>
      </p:graphicFrame>
      <p:graphicFrame>
        <p:nvGraphicFramePr>
          <p:cNvPr id="76" name="Object 75"/>
          <p:cNvGraphicFramePr>
            <a:graphicFrameLocks noChangeAspect="1"/>
          </p:cNvGraphicFramePr>
          <p:nvPr>
            <p:extLst>
              <p:ext uri="{D42A27DB-BD31-4B8C-83A1-F6EECF244321}">
                <p14:modId xmlns:p14="http://schemas.microsoft.com/office/powerpoint/2010/main" val="169380454"/>
              </p:ext>
            </p:extLst>
          </p:nvPr>
        </p:nvGraphicFramePr>
        <p:xfrm>
          <a:off x="4991100" y="5097780"/>
          <a:ext cx="333375" cy="290513"/>
        </p:xfrm>
        <a:graphic>
          <a:graphicData uri="http://schemas.openxmlformats.org/presentationml/2006/ole">
            <mc:AlternateContent xmlns:mc="http://schemas.openxmlformats.org/markup-compatibility/2006">
              <mc:Choice xmlns:v="urn:schemas-microsoft-com:vml" Requires="v">
                <p:oleObj name="Equation" r:id="rId23" imgW="190500" imgH="165100" progId="Equation.DSMT4">
                  <p:embed/>
                </p:oleObj>
              </mc:Choice>
              <mc:Fallback>
                <p:oleObj name="Equation" r:id="rId23" imgW="190500" imgH="165100" progId="Equation.DSMT4">
                  <p:embed/>
                  <p:pic>
                    <p:nvPicPr>
                      <p:cNvPr id="0" name=""/>
                      <p:cNvPicPr/>
                      <p:nvPr/>
                    </p:nvPicPr>
                    <p:blipFill>
                      <a:blip r:embed="rId24"/>
                      <a:stretch>
                        <a:fillRect/>
                      </a:stretch>
                    </p:blipFill>
                    <p:spPr>
                      <a:xfrm>
                        <a:off x="4991100" y="5097780"/>
                        <a:ext cx="333375" cy="290513"/>
                      </a:xfrm>
                      <a:prstGeom prst="rect">
                        <a:avLst/>
                      </a:prstGeom>
                    </p:spPr>
                  </p:pic>
                </p:oleObj>
              </mc:Fallback>
            </mc:AlternateContent>
          </a:graphicData>
        </a:graphic>
      </p:graphicFrame>
      <p:graphicFrame>
        <p:nvGraphicFramePr>
          <p:cNvPr id="77" name="Object 76"/>
          <p:cNvGraphicFramePr>
            <a:graphicFrameLocks noChangeAspect="1"/>
          </p:cNvGraphicFramePr>
          <p:nvPr>
            <p:extLst>
              <p:ext uri="{D42A27DB-BD31-4B8C-83A1-F6EECF244321}">
                <p14:modId xmlns:p14="http://schemas.microsoft.com/office/powerpoint/2010/main" val="852935681"/>
              </p:ext>
            </p:extLst>
          </p:nvPr>
        </p:nvGraphicFramePr>
        <p:xfrm>
          <a:off x="3817938" y="5699125"/>
          <a:ext cx="1025525" cy="635000"/>
        </p:xfrm>
        <a:graphic>
          <a:graphicData uri="http://schemas.openxmlformats.org/presentationml/2006/ole">
            <mc:AlternateContent xmlns:mc="http://schemas.openxmlformats.org/markup-compatibility/2006">
              <mc:Choice xmlns:v="urn:schemas-microsoft-com:vml" Requires="v">
                <p:oleObj name="Equation" r:id="rId25" imgW="635000" imgH="393700" progId="Equation.DSMT4">
                  <p:embed/>
                </p:oleObj>
              </mc:Choice>
              <mc:Fallback>
                <p:oleObj name="Equation" r:id="rId25" imgW="635000" imgH="393700" progId="Equation.DSMT4">
                  <p:embed/>
                  <p:pic>
                    <p:nvPicPr>
                      <p:cNvPr id="0" name=""/>
                      <p:cNvPicPr/>
                      <p:nvPr/>
                    </p:nvPicPr>
                    <p:blipFill>
                      <a:blip r:embed="rId26"/>
                      <a:stretch>
                        <a:fillRect/>
                      </a:stretch>
                    </p:blipFill>
                    <p:spPr>
                      <a:xfrm>
                        <a:off x="3817938" y="5699125"/>
                        <a:ext cx="1025525" cy="635000"/>
                      </a:xfrm>
                      <a:prstGeom prst="rect">
                        <a:avLst/>
                      </a:prstGeom>
                    </p:spPr>
                  </p:pic>
                </p:oleObj>
              </mc:Fallback>
            </mc:AlternateContent>
          </a:graphicData>
        </a:graphic>
      </p:graphicFrame>
      <p:grpSp>
        <p:nvGrpSpPr>
          <p:cNvPr id="54" name="Group 53"/>
          <p:cNvGrpSpPr/>
          <p:nvPr/>
        </p:nvGrpSpPr>
        <p:grpSpPr>
          <a:xfrm>
            <a:off x="3212307" y="2145517"/>
            <a:ext cx="1943893" cy="1434770"/>
            <a:chOff x="1739552" y="2886405"/>
            <a:chExt cx="1943893" cy="1434770"/>
          </a:xfrm>
        </p:grpSpPr>
        <p:cxnSp>
          <p:nvCxnSpPr>
            <p:cNvPr id="73" name="Straight Arrow Connector 72"/>
            <p:cNvCxnSpPr/>
            <p:nvPr/>
          </p:nvCxnSpPr>
          <p:spPr>
            <a:xfrm flipH="1">
              <a:off x="2038003" y="3789055"/>
              <a:ext cx="736599" cy="24319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3776251721"/>
                </p:ext>
              </p:extLst>
            </p:nvPr>
          </p:nvGraphicFramePr>
          <p:xfrm>
            <a:off x="1739552" y="3499015"/>
            <a:ext cx="184150" cy="206375"/>
          </p:xfrm>
          <a:graphic>
            <a:graphicData uri="http://schemas.openxmlformats.org/presentationml/2006/ole">
              <mc:AlternateContent xmlns:mc="http://schemas.openxmlformats.org/markup-compatibility/2006">
                <mc:Choice xmlns:v="urn:schemas-microsoft-com:vml" Requires="v">
                  <p:oleObj name="Equation" r:id="rId27" imgW="114300" imgH="127000" progId="Equation.DSMT4">
                    <p:embed/>
                  </p:oleObj>
                </mc:Choice>
                <mc:Fallback>
                  <p:oleObj name="Equation" r:id="rId27" imgW="114300" imgH="127000" progId="Equation.DSMT4">
                    <p:embed/>
                    <p:pic>
                      <p:nvPicPr>
                        <p:cNvPr id="0" name=""/>
                        <p:cNvPicPr/>
                        <p:nvPr/>
                      </p:nvPicPr>
                      <p:blipFill>
                        <a:blip r:embed="rId28"/>
                        <a:stretch>
                          <a:fillRect/>
                        </a:stretch>
                      </p:blipFill>
                      <p:spPr>
                        <a:xfrm>
                          <a:off x="1739552" y="3499015"/>
                          <a:ext cx="184150" cy="206375"/>
                        </a:xfrm>
                        <a:prstGeom prst="rect">
                          <a:avLst/>
                        </a:prstGeom>
                      </p:spPr>
                    </p:pic>
                  </p:oleObj>
                </mc:Fallback>
              </mc:AlternateContent>
            </a:graphicData>
          </a:graphic>
        </p:graphicFrame>
        <p:graphicFrame>
          <p:nvGraphicFramePr>
            <p:cNvPr id="79" name="Object 78"/>
            <p:cNvGraphicFramePr>
              <a:graphicFrameLocks noChangeAspect="1"/>
            </p:cNvGraphicFramePr>
            <p:nvPr>
              <p:extLst>
                <p:ext uri="{D42A27DB-BD31-4B8C-83A1-F6EECF244321}">
                  <p14:modId xmlns:p14="http://schemas.microsoft.com/office/powerpoint/2010/main" val="1057534273"/>
                </p:ext>
              </p:extLst>
            </p:nvPr>
          </p:nvGraphicFramePr>
          <p:xfrm>
            <a:off x="2553492" y="3216440"/>
            <a:ext cx="184150" cy="206375"/>
          </p:xfrm>
          <a:graphic>
            <a:graphicData uri="http://schemas.openxmlformats.org/presentationml/2006/ole">
              <mc:AlternateContent xmlns:mc="http://schemas.openxmlformats.org/markup-compatibility/2006">
                <mc:Choice xmlns:v="urn:schemas-microsoft-com:vml" Requires="v">
                  <p:oleObj name="Equation" r:id="rId29" imgW="114300" imgH="127000" progId="Equation.DSMT4">
                    <p:embed/>
                  </p:oleObj>
                </mc:Choice>
                <mc:Fallback>
                  <p:oleObj name="Equation" r:id="rId29" imgW="114300" imgH="127000" progId="Equation.DSMT4">
                    <p:embed/>
                    <p:pic>
                      <p:nvPicPr>
                        <p:cNvPr id="0" name=""/>
                        <p:cNvPicPr/>
                        <p:nvPr/>
                      </p:nvPicPr>
                      <p:blipFill>
                        <a:blip r:embed="rId30"/>
                        <a:stretch>
                          <a:fillRect/>
                        </a:stretch>
                      </p:blipFill>
                      <p:spPr>
                        <a:xfrm>
                          <a:off x="2553492" y="3216440"/>
                          <a:ext cx="184150" cy="206375"/>
                        </a:xfrm>
                        <a:prstGeom prst="rect">
                          <a:avLst/>
                        </a:prstGeom>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516053512"/>
                </p:ext>
              </p:extLst>
            </p:nvPr>
          </p:nvGraphicFramePr>
          <p:xfrm>
            <a:off x="2370582" y="3930650"/>
            <a:ext cx="1312863" cy="390525"/>
          </p:xfrm>
          <a:graphic>
            <a:graphicData uri="http://schemas.openxmlformats.org/presentationml/2006/ole">
              <mc:AlternateContent xmlns:mc="http://schemas.openxmlformats.org/markup-compatibility/2006">
                <mc:Choice xmlns:v="urn:schemas-microsoft-com:vml" Requires="v">
                  <p:oleObj name="Equation" r:id="rId31" imgW="812800" imgH="241300" progId="Equation.DSMT4">
                    <p:embed/>
                  </p:oleObj>
                </mc:Choice>
                <mc:Fallback>
                  <p:oleObj name="Equation" r:id="rId31" imgW="812800" imgH="241300" progId="Equation.DSMT4">
                    <p:embed/>
                    <p:pic>
                      <p:nvPicPr>
                        <p:cNvPr id="0" name=""/>
                        <p:cNvPicPr/>
                        <p:nvPr/>
                      </p:nvPicPr>
                      <p:blipFill>
                        <a:blip r:embed="rId32"/>
                        <a:stretch>
                          <a:fillRect/>
                        </a:stretch>
                      </p:blipFill>
                      <p:spPr>
                        <a:xfrm>
                          <a:off x="2370582" y="3930650"/>
                          <a:ext cx="1312863" cy="390525"/>
                        </a:xfrm>
                        <a:prstGeom prst="rect">
                          <a:avLst/>
                        </a:prstGeom>
                      </p:spPr>
                    </p:pic>
                  </p:oleObj>
                </mc:Fallback>
              </mc:AlternateContent>
            </a:graphicData>
          </a:graphic>
        </p:graphicFrame>
        <p:sp>
          <p:nvSpPr>
            <p:cNvPr id="81" name="Freeform 80"/>
            <p:cNvSpPr/>
            <p:nvPr/>
          </p:nvSpPr>
          <p:spPr>
            <a:xfrm>
              <a:off x="2034827" y="3130550"/>
              <a:ext cx="203200" cy="67085"/>
            </a:xfrm>
            <a:custGeom>
              <a:avLst/>
              <a:gdLst>
                <a:gd name="connsiteX0" fmla="*/ 0 w 203200"/>
                <a:gd name="connsiteY0" fmla="*/ 66675 h 67085"/>
                <a:gd name="connsiteX1" fmla="*/ 111125 w 203200"/>
                <a:gd name="connsiteY1" fmla="*/ 57150 h 67085"/>
                <a:gd name="connsiteX2" fmla="*/ 203200 w 203200"/>
                <a:gd name="connsiteY2" fmla="*/ 0 h 67085"/>
              </a:gdLst>
              <a:ahLst/>
              <a:cxnLst>
                <a:cxn ang="0">
                  <a:pos x="connsiteX0" y="connsiteY0"/>
                </a:cxn>
                <a:cxn ang="0">
                  <a:pos x="connsiteX1" y="connsiteY1"/>
                </a:cxn>
                <a:cxn ang="0">
                  <a:pos x="connsiteX2" y="connsiteY2"/>
                </a:cxn>
              </a:cxnLst>
              <a:rect l="l" t="t" r="r" b="b"/>
              <a:pathLst>
                <a:path w="203200" h="67085">
                  <a:moveTo>
                    <a:pt x="0" y="66675"/>
                  </a:moveTo>
                  <a:cubicBezTo>
                    <a:pt x="38629" y="67469"/>
                    <a:pt x="77258" y="68263"/>
                    <a:pt x="111125" y="57150"/>
                  </a:cubicBezTo>
                  <a:cubicBezTo>
                    <a:pt x="144992" y="46037"/>
                    <a:pt x="203200" y="0"/>
                    <a:pt x="20320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2" name="Object 81"/>
            <p:cNvGraphicFramePr>
              <a:graphicFrameLocks noChangeAspect="1"/>
            </p:cNvGraphicFramePr>
            <p:nvPr>
              <p:extLst>
                <p:ext uri="{D42A27DB-BD31-4B8C-83A1-F6EECF244321}">
                  <p14:modId xmlns:p14="http://schemas.microsoft.com/office/powerpoint/2010/main" val="2136939045"/>
                </p:ext>
              </p:extLst>
            </p:nvPr>
          </p:nvGraphicFramePr>
          <p:xfrm>
            <a:off x="2084833" y="3174051"/>
            <a:ext cx="204788" cy="285750"/>
          </p:xfrm>
          <a:graphic>
            <a:graphicData uri="http://schemas.openxmlformats.org/presentationml/2006/ole">
              <mc:AlternateContent xmlns:mc="http://schemas.openxmlformats.org/markup-compatibility/2006">
                <mc:Choice xmlns:v="urn:schemas-microsoft-com:vml" Requires="v">
                  <p:oleObj name="Equation" r:id="rId33" imgW="127000" imgH="177800" progId="Equation.DSMT4">
                    <p:embed/>
                  </p:oleObj>
                </mc:Choice>
                <mc:Fallback>
                  <p:oleObj name="Equation" r:id="rId33" imgW="127000" imgH="177800" progId="Equation.DSMT4">
                    <p:embed/>
                    <p:pic>
                      <p:nvPicPr>
                        <p:cNvPr id="0" name=""/>
                        <p:cNvPicPr/>
                        <p:nvPr/>
                      </p:nvPicPr>
                      <p:blipFill>
                        <a:blip r:embed="rId12"/>
                        <a:stretch>
                          <a:fillRect/>
                        </a:stretch>
                      </p:blipFill>
                      <p:spPr>
                        <a:xfrm>
                          <a:off x="2084833" y="3174051"/>
                          <a:ext cx="204788" cy="285750"/>
                        </a:xfrm>
                        <a:prstGeom prst="rect">
                          <a:avLst/>
                        </a:prstGeom>
                      </p:spPr>
                    </p:pic>
                  </p:oleObj>
                </mc:Fallback>
              </mc:AlternateContent>
            </a:graphicData>
          </a:graphic>
        </p:graphicFrame>
        <p:cxnSp>
          <p:nvCxnSpPr>
            <p:cNvPr id="83" name="Straight Arrow Connector 82"/>
            <p:cNvCxnSpPr/>
            <p:nvPr/>
          </p:nvCxnSpPr>
          <p:spPr>
            <a:xfrm flipH="1" flipV="1">
              <a:off x="2049337" y="2886405"/>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a:off x="2049782" y="2899105"/>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1134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6"/>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7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7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4390" y="402897"/>
            <a:ext cx="4701123" cy="830997"/>
          </a:xfrm>
          <a:prstGeom prst="rect">
            <a:avLst/>
          </a:prstGeom>
          <a:noFill/>
          <a:ln>
            <a:noFill/>
          </a:ln>
        </p:spPr>
        <p:txBody>
          <a:bodyPr wrap="square" rtlCol="0">
            <a:spAutoFit/>
          </a:bodyPr>
          <a:lstStyle/>
          <a:p>
            <a:r>
              <a:rPr lang="en-US" sz="2800" dirty="0">
                <a:solidFill>
                  <a:srgbClr val="FF0000"/>
                </a:solidFill>
                <a:latin typeface="Apple Chancery"/>
                <a:cs typeface="Apple Chancery"/>
              </a:rPr>
              <a:t>Rearranging </a:t>
            </a:r>
            <a:r>
              <a:rPr lang="en-US" sz="2000" dirty="0">
                <a:solidFill>
                  <a:srgbClr val="000000"/>
                </a:solidFill>
                <a:latin typeface="Times New Roman"/>
                <a:cs typeface="Times New Roman"/>
              </a:rPr>
              <a:t>and letting time go to zero in the limit, we can write:  </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34.)</a:t>
            </a:r>
          </a:p>
        </p:txBody>
      </p:sp>
      <p:sp>
        <p:nvSpPr>
          <p:cNvPr id="2" name="Oval 1"/>
          <p:cNvSpPr/>
          <p:nvPr/>
        </p:nvSpPr>
        <p:spPr>
          <a:xfrm>
            <a:off x="5156200" y="703901"/>
            <a:ext cx="3543300" cy="3543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9" name="Object 28"/>
          <p:cNvGraphicFramePr>
            <a:graphicFrameLocks noChangeAspect="1"/>
          </p:cNvGraphicFramePr>
          <p:nvPr>
            <p:extLst>
              <p:ext uri="{D42A27DB-BD31-4B8C-83A1-F6EECF244321}">
                <p14:modId xmlns:p14="http://schemas.microsoft.com/office/powerpoint/2010/main" val="135713312"/>
              </p:ext>
            </p:extLst>
          </p:nvPr>
        </p:nvGraphicFramePr>
        <p:xfrm>
          <a:off x="7778750" y="498320"/>
          <a:ext cx="287338" cy="328612"/>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0" name=""/>
                      <p:cNvPicPr/>
                      <p:nvPr/>
                    </p:nvPicPr>
                    <p:blipFill>
                      <a:blip r:embed="rId3"/>
                      <a:stretch>
                        <a:fillRect/>
                      </a:stretch>
                    </p:blipFill>
                    <p:spPr>
                      <a:xfrm>
                        <a:off x="7778750" y="498320"/>
                        <a:ext cx="287338" cy="328612"/>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3235650316"/>
              </p:ext>
            </p:extLst>
          </p:nvPr>
        </p:nvGraphicFramePr>
        <p:xfrm>
          <a:off x="8769350" y="1973263"/>
          <a:ext cx="246063" cy="328612"/>
        </p:xfrm>
        <a:graphic>
          <a:graphicData uri="http://schemas.openxmlformats.org/presentationml/2006/ole">
            <mc:AlternateContent xmlns:mc="http://schemas.openxmlformats.org/markup-compatibility/2006">
              <mc:Choice xmlns:v="urn:schemas-microsoft-com:vml" Requires="v">
                <p:oleObj name="Equation" r:id="rId4" imgW="152400" imgH="203200" progId="Equation.DSMT4">
                  <p:embed/>
                </p:oleObj>
              </mc:Choice>
              <mc:Fallback>
                <p:oleObj name="Equation" r:id="rId4" imgW="152400" imgH="203200" progId="Equation.DSMT4">
                  <p:embed/>
                  <p:pic>
                    <p:nvPicPr>
                      <p:cNvPr id="0" name=""/>
                      <p:cNvPicPr/>
                      <p:nvPr/>
                    </p:nvPicPr>
                    <p:blipFill>
                      <a:blip r:embed="rId5"/>
                      <a:stretch>
                        <a:fillRect/>
                      </a:stretch>
                    </p:blipFill>
                    <p:spPr>
                      <a:xfrm>
                        <a:off x="8769350" y="1973263"/>
                        <a:ext cx="246063" cy="328612"/>
                      </a:xfrm>
                      <a:prstGeom prst="rect">
                        <a:avLst/>
                      </a:prstGeom>
                    </p:spPr>
                  </p:pic>
                </p:oleObj>
              </mc:Fallback>
            </mc:AlternateContent>
          </a:graphicData>
        </a:graphic>
      </p:graphicFrame>
      <p:cxnSp>
        <p:nvCxnSpPr>
          <p:cNvPr id="43" name="Straight Arrow Connector 42"/>
          <p:cNvCxnSpPr/>
          <p:nvPr/>
        </p:nvCxnSpPr>
        <p:spPr>
          <a:xfrm flipH="1" flipV="1">
            <a:off x="7467600" y="390525"/>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 name="Oval 2"/>
          <p:cNvSpPr/>
          <p:nvPr/>
        </p:nvSpPr>
        <p:spPr>
          <a:xfrm>
            <a:off x="8636000" y="2412051"/>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921500" y="2475551"/>
            <a:ext cx="1714501"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8229600" y="1284926"/>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a:endCxn id="13" idx="3"/>
          </p:cNvCxnSpPr>
          <p:nvPr/>
        </p:nvCxnSpPr>
        <p:spPr>
          <a:xfrm flipV="1">
            <a:off x="6921500" y="1393327"/>
            <a:ext cx="1326699" cy="1082224"/>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8705850" y="1288102"/>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extLst>
              <p:ext uri="{D42A27DB-BD31-4B8C-83A1-F6EECF244321}">
                <p14:modId xmlns:p14="http://schemas.microsoft.com/office/powerpoint/2010/main" val="3263066350"/>
              </p:ext>
            </p:extLst>
          </p:nvPr>
        </p:nvGraphicFramePr>
        <p:xfrm>
          <a:off x="1387475" y="1390650"/>
          <a:ext cx="1620838" cy="676275"/>
        </p:xfrm>
        <a:graphic>
          <a:graphicData uri="http://schemas.openxmlformats.org/presentationml/2006/ole">
            <mc:AlternateContent xmlns:mc="http://schemas.openxmlformats.org/markup-compatibility/2006">
              <mc:Choice xmlns:v="urn:schemas-microsoft-com:vml" Requires="v">
                <p:oleObj name="Equation" r:id="rId6" imgW="1003300" imgH="419100" progId="Equation.DSMT4">
                  <p:embed/>
                </p:oleObj>
              </mc:Choice>
              <mc:Fallback>
                <p:oleObj name="Equation" r:id="rId6" imgW="1003300" imgH="419100" progId="Equation.DSMT4">
                  <p:embed/>
                  <p:pic>
                    <p:nvPicPr>
                      <p:cNvPr id="0" name=""/>
                      <p:cNvPicPr/>
                      <p:nvPr/>
                    </p:nvPicPr>
                    <p:blipFill>
                      <a:blip r:embed="rId7"/>
                      <a:stretch>
                        <a:fillRect/>
                      </a:stretch>
                    </p:blipFill>
                    <p:spPr>
                      <a:xfrm>
                        <a:off x="1387475" y="1390650"/>
                        <a:ext cx="1620838" cy="676275"/>
                      </a:xfrm>
                      <a:prstGeom prst="rect">
                        <a:avLst/>
                      </a:prstGeom>
                    </p:spPr>
                  </p:pic>
                </p:oleObj>
              </mc:Fallback>
            </mc:AlternateContent>
          </a:graphicData>
        </a:graphic>
      </p:graphicFrame>
      <p:sp>
        <p:nvSpPr>
          <p:cNvPr id="49" name="TextBox 48"/>
          <p:cNvSpPr txBox="1"/>
          <p:nvPr/>
        </p:nvSpPr>
        <p:spPr>
          <a:xfrm>
            <a:off x="204390" y="2237429"/>
            <a:ext cx="4701123" cy="2062103"/>
          </a:xfrm>
          <a:prstGeom prst="rect">
            <a:avLst/>
          </a:prstGeom>
          <a:noFill/>
          <a:ln>
            <a:noFill/>
          </a:ln>
        </p:spPr>
        <p:txBody>
          <a:bodyPr wrap="square" rtlCol="0">
            <a:spAutoFit/>
          </a:bodyPr>
          <a:lstStyle/>
          <a:p>
            <a:r>
              <a:rPr lang="en-US" sz="2800" dirty="0">
                <a:solidFill>
                  <a:srgbClr val="FF0000"/>
                </a:solidFill>
                <a:latin typeface="Apple Chancery"/>
                <a:cs typeface="Apple Chancery"/>
              </a:rPr>
              <a:t>Except </a:t>
            </a:r>
            <a:r>
              <a:rPr lang="en-US" sz="2000" dirty="0">
                <a:solidFill>
                  <a:srgbClr val="000000"/>
                </a:solidFill>
                <a:latin typeface="Times New Roman"/>
                <a:cs typeface="Times New Roman"/>
              </a:rPr>
              <a:t>the </a:t>
            </a:r>
            <a:r>
              <a:rPr lang="en-US" sz="2000" i="1" dirty="0">
                <a:solidFill>
                  <a:srgbClr val="000000"/>
                </a:solidFill>
                <a:latin typeface="Times New Roman"/>
                <a:cs typeface="Times New Roman"/>
              </a:rPr>
              <a:t>change of velocity </a:t>
            </a:r>
            <a:r>
              <a:rPr lang="en-US" sz="2000" dirty="0">
                <a:solidFill>
                  <a:srgbClr val="000000"/>
                </a:solidFill>
                <a:latin typeface="Times New Roman"/>
                <a:cs typeface="Times New Roman"/>
              </a:rPr>
              <a:t>in </a:t>
            </a:r>
            <a:r>
              <a:rPr lang="en-US" sz="2000" i="1" dirty="0">
                <a:solidFill>
                  <a:srgbClr val="000000"/>
                </a:solidFill>
                <a:latin typeface="Times New Roman"/>
                <a:cs typeface="Times New Roman"/>
              </a:rPr>
              <a:t>the limit as time goes to zero </a:t>
            </a:r>
            <a:r>
              <a:rPr lang="en-US" sz="2000" dirty="0">
                <a:solidFill>
                  <a:srgbClr val="000000"/>
                </a:solidFill>
                <a:latin typeface="Times New Roman"/>
                <a:cs typeface="Times New Roman"/>
              </a:rPr>
              <a:t>is the </a:t>
            </a:r>
            <a:r>
              <a:rPr lang="en-US" sz="2000" i="1" dirty="0">
                <a:solidFill>
                  <a:srgbClr val="0000FF"/>
                </a:solidFill>
                <a:latin typeface="Times New Roman"/>
                <a:cs typeface="Times New Roman"/>
              </a:rPr>
              <a:t>definition</a:t>
            </a:r>
            <a:r>
              <a:rPr lang="en-US" sz="2000" dirty="0">
                <a:solidFill>
                  <a:srgbClr val="0000FF"/>
                </a:solidFill>
                <a:latin typeface="Times New Roman"/>
                <a:cs typeface="Times New Roman"/>
              </a:rPr>
              <a:t> of an instantaneous acceleration</a:t>
            </a:r>
            <a:r>
              <a:rPr lang="en-US" sz="2000" dirty="0">
                <a:solidFill>
                  <a:srgbClr val="000000"/>
                </a:solidFill>
                <a:latin typeface="Times New Roman"/>
                <a:cs typeface="Times New Roman"/>
              </a:rPr>
              <a:t>, and because we’ve already deduced that </a:t>
            </a:r>
            <a:r>
              <a:rPr lang="en-US" sz="2000" i="1" dirty="0">
                <a:solidFill>
                  <a:srgbClr val="000000"/>
                </a:solidFill>
                <a:latin typeface="Times New Roman"/>
                <a:cs typeface="Times New Roman"/>
              </a:rPr>
              <a:t>this </a:t>
            </a:r>
            <a:r>
              <a:rPr lang="en-US" sz="2000" dirty="0">
                <a:solidFill>
                  <a:srgbClr val="000000"/>
                </a:solidFill>
                <a:latin typeface="Times New Roman"/>
                <a:cs typeface="Times New Roman"/>
              </a:rPr>
              <a:t>acceleration is </a:t>
            </a:r>
            <a:r>
              <a:rPr lang="en-US" sz="2000" dirty="0">
                <a:solidFill>
                  <a:srgbClr val="0000FF"/>
                </a:solidFill>
                <a:latin typeface="Times New Roman"/>
                <a:cs typeface="Times New Roman"/>
              </a:rPr>
              <a:t>center seeking </a:t>
            </a:r>
            <a:r>
              <a:rPr lang="en-US" sz="2000" dirty="0">
                <a:solidFill>
                  <a:srgbClr val="000000"/>
                </a:solidFill>
                <a:latin typeface="Times New Roman"/>
                <a:cs typeface="Times New Roman"/>
              </a:rPr>
              <a:t>in nature, </a:t>
            </a:r>
            <a:r>
              <a:rPr lang="en-US" sz="2000" dirty="0">
                <a:solidFill>
                  <a:srgbClr val="FF0000"/>
                </a:solidFill>
                <a:latin typeface="Times New Roman"/>
                <a:cs typeface="Times New Roman"/>
              </a:rPr>
              <a:t>we must be looking at a </a:t>
            </a:r>
            <a:r>
              <a:rPr lang="en-US" sz="2000" i="1" dirty="0">
                <a:solidFill>
                  <a:srgbClr val="FF0000"/>
                </a:solidFill>
                <a:latin typeface="Times New Roman"/>
                <a:cs typeface="Times New Roman"/>
              </a:rPr>
              <a:t>centripetal </a:t>
            </a:r>
            <a:r>
              <a:rPr lang="en-US" sz="2000" dirty="0">
                <a:solidFill>
                  <a:srgbClr val="FF0000"/>
                </a:solidFill>
                <a:latin typeface="Times New Roman"/>
                <a:cs typeface="Times New Roman"/>
              </a:rPr>
              <a:t>acceleration</a:t>
            </a:r>
            <a:r>
              <a:rPr lang="en-US" sz="2000" dirty="0">
                <a:solidFill>
                  <a:srgbClr val="000000"/>
                </a:solidFill>
                <a:latin typeface="Times New Roman"/>
                <a:cs typeface="Times New Roman"/>
              </a:rPr>
              <a:t>.  </a:t>
            </a:r>
            <a:endParaRPr lang="en-US" sz="2000" i="1" dirty="0">
              <a:latin typeface="Apple Chancery"/>
              <a:cs typeface="Apple Chancery"/>
            </a:endParaRPr>
          </a:p>
        </p:txBody>
      </p:sp>
      <p:sp>
        <p:nvSpPr>
          <p:cNvPr id="54" name="TextBox 53"/>
          <p:cNvSpPr txBox="1"/>
          <p:nvPr/>
        </p:nvSpPr>
        <p:spPr>
          <a:xfrm>
            <a:off x="204390" y="4642009"/>
            <a:ext cx="8672910"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In short, </a:t>
            </a:r>
            <a:r>
              <a:rPr lang="en-US" sz="2000" dirty="0">
                <a:solidFill>
                  <a:srgbClr val="000000"/>
                </a:solidFill>
                <a:latin typeface="Times New Roman"/>
                <a:cs typeface="Times New Roman"/>
              </a:rPr>
              <a:t>any object moving along a curved path will need a </a:t>
            </a:r>
            <a:r>
              <a:rPr lang="en-US" sz="2000" dirty="0">
                <a:solidFill>
                  <a:srgbClr val="0000FF"/>
                </a:solidFill>
                <a:latin typeface="Times New Roman"/>
                <a:cs typeface="Times New Roman"/>
              </a:rPr>
              <a:t>component of acceleration </a:t>
            </a:r>
            <a:r>
              <a:rPr lang="en-US" sz="2000" dirty="0">
                <a:solidFill>
                  <a:srgbClr val="000000"/>
                </a:solidFill>
                <a:latin typeface="Times New Roman"/>
                <a:cs typeface="Times New Roman"/>
              </a:rPr>
              <a:t>that is centripetal (center seeking) in nature, and the </a:t>
            </a:r>
            <a:r>
              <a:rPr lang="en-US" sz="2000" dirty="0">
                <a:solidFill>
                  <a:srgbClr val="FF0000"/>
                </a:solidFill>
                <a:latin typeface="Times New Roman"/>
                <a:cs typeface="Times New Roman"/>
              </a:rPr>
              <a:t>magnitude</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of</a:t>
            </a:r>
            <a:r>
              <a:rPr lang="en-US" sz="2000" dirty="0">
                <a:solidFill>
                  <a:srgbClr val="000000"/>
                </a:solidFill>
                <a:latin typeface="Times New Roman"/>
                <a:cs typeface="Times New Roman"/>
              </a:rPr>
              <a:t> that </a:t>
            </a:r>
            <a:r>
              <a:rPr lang="en-US" sz="2000" dirty="0">
                <a:solidFill>
                  <a:srgbClr val="FF0000"/>
                </a:solidFill>
                <a:latin typeface="Times New Roman"/>
                <a:cs typeface="Times New Roman"/>
              </a:rPr>
              <a:t>acceleration component </a:t>
            </a:r>
            <a:r>
              <a:rPr lang="en-US" sz="2000" dirty="0">
                <a:solidFill>
                  <a:srgbClr val="000000"/>
                </a:solidFill>
                <a:latin typeface="Times New Roman"/>
                <a:cs typeface="Times New Roman"/>
              </a:rPr>
              <a:t>will always be </a:t>
            </a:r>
            <a:r>
              <a:rPr lang="en-US" sz="2000" dirty="0">
                <a:solidFill>
                  <a:srgbClr val="FF0000"/>
                </a:solidFill>
                <a:latin typeface="Times New Roman"/>
                <a:cs typeface="Times New Roman"/>
              </a:rPr>
              <a:t>related to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radius of the arc </a:t>
            </a:r>
            <a:r>
              <a:rPr lang="en-US" sz="2000" dirty="0">
                <a:latin typeface="Times New Roman"/>
                <a:cs typeface="Times New Roman"/>
              </a:rPr>
              <a:t>and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magnitude of the velocity vector </a:t>
            </a:r>
            <a:r>
              <a:rPr lang="en-US" sz="2000" dirty="0">
                <a:solidFill>
                  <a:srgbClr val="000000"/>
                </a:solidFill>
                <a:latin typeface="Times New Roman"/>
                <a:cs typeface="Times New Roman"/>
              </a:rPr>
              <a:t>by:</a:t>
            </a:r>
            <a:endParaRPr lang="en-US" sz="2000" i="1" dirty="0">
              <a:latin typeface="Apple Chancery"/>
              <a:cs typeface="Apple Chancery"/>
            </a:endParaRPr>
          </a:p>
        </p:txBody>
      </p:sp>
      <p:graphicFrame>
        <p:nvGraphicFramePr>
          <p:cNvPr id="73" name="Object 72"/>
          <p:cNvGraphicFramePr>
            <a:graphicFrameLocks noChangeAspect="1"/>
          </p:cNvGraphicFramePr>
          <p:nvPr>
            <p:extLst>
              <p:ext uri="{D42A27DB-BD31-4B8C-83A1-F6EECF244321}">
                <p14:modId xmlns:p14="http://schemas.microsoft.com/office/powerpoint/2010/main" val="979057626"/>
              </p:ext>
            </p:extLst>
          </p:nvPr>
        </p:nvGraphicFramePr>
        <p:xfrm>
          <a:off x="4100651" y="5815251"/>
          <a:ext cx="1312862" cy="676275"/>
        </p:xfrm>
        <a:graphic>
          <a:graphicData uri="http://schemas.openxmlformats.org/presentationml/2006/ole">
            <mc:AlternateContent xmlns:mc="http://schemas.openxmlformats.org/markup-compatibility/2006">
              <mc:Choice xmlns:v="urn:schemas-microsoft-com:vml" Requires="v">
                <p:oleObj name="Equation" r:id="rId8" imgW="812800" imgH="419100" progId="Equation.DSMT4">
                  <p:embed/>
                </p:oleObj>
              </mc:Choice>
              <mc:Fallback>
                <p:oleObj name="Equation" r:id="rId8" imgW="812800" imgH="419100" progId="Equation.DSMT4">
                  <p:embed/>
                  <p:pic>
                    <p:nvPicPr>
                      <p:cNvPr id="0" name=""/>
                      <p:cNvPicPr/>
                      <p:nvPr/>
                    </p:nvPicPr>
                    <p:blipFill>
                      <a:blip r:embed="rId9"/>
                      <a:stretch>
                        <a:fillRect/>
                      </a:stretch>
                    </p:blipFill>
                    <p:spPr>
                      <a:xfrm>
                        <a:off x="4100651" y="5815251"/>
                        <a:ext cx="1312862" cy="676275"/>
                      </a:xfrm>
                      <a:prstGeom prst="rect">
                        <a:avLst/>
                      </a:prstGeom>
                    </p:spPr>
                  </p:pic>
                </p:oleObj>
              </mc:Fallback>
            </mc:AlternateContent>
          </a:graphicData>
        </a:graphic>
      </p:graphicFrame>
      <p:cxnSp>
        <p:nvCxnSpPr>
          <p:cNvPr id="78" name="Straight Arrow Connector 77"/>
          <p:cNvCxnSpPr/>
          <p:nvPr/>
        </p:nvCxnSpPr>
        <p:spPr>
          <a:xfrm flipH="1">
            <a:off x="8051800" y="2481901"/>
            <a:ext cx="501650"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flipH="1">
            <a:off x="7791450" y="1424626"/>
            <a:ext cx="420688" cy="34067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0" name="Object 79"/>
          <p:cNvGraphicFramePr>
            <a:graphicFrameLocks noChangeAspect="1"/>
          </p:cNvGraphicFramePr>
          <p:nvPr>
            <p:extLst>
              <p:ext uri="{D42A27DB-BD31-4B8C-83A1-F6EECF244321}">
                <p14:modId xmlns:p14="http://schemas.microsoft.com/office/powerpoint/2010/main" val="323437262"/>
              </p:ext>
            </p:extLst>
          </p:nvPr>
        </p:nvGraphicFramePr>
        <p:xfrm>
          <a:off x="7680326" y="2462852"/>
          <a:ext cx="862012" cy="676275"/>
        </p:xfrm>
        <a:graphic>
          <a:graphicData uri="http://schemas.openxmlformats.org/presentationml/2006/ole">
            <mc:AlternateContent xmlns:mc="http://schemas.openxmlformats.org/markup-compatibility/2006">
              <mc:Choice xmlns:v="urn:schemas-microsoft-com:vml" Requires="v">
                <p:oleObj name="Equation" r:id="rId10" imgW="533400" imgH="419100" progId="Equation.DSMT4">
                  <p:embed/>
                </p:oleObj>
              </mc:Choice>
              <mc:Fallback>
                <p:oleObj name="Equation" r:id="rId10" imgW="533400" imgH="419100" progId="Equation.DSMT4">
                  <p:embed/>
                  <p:pic>
                    <p:nvPicPr>
                      <p:cNvPr id="0" name=""/>
                      <p:cNvPicPr/>
                      <p:nvPr/>
                    </p:nvPicPr>
                    <p:blipFill>
                      <a:blip r:embed="rId11"/>
                      <a:stretch>
                        <a:fillRect/>
                      </a:stretch>
                    </p:blipFill>
                    <p:spPr>
                      <a:xfrm>
                        <a:off x="7680326" y="2462852"/>
                        <a:ext cx="862012" cy="676275"/>
                      </a:xfrm>
                      <a:prstGeom prst="rect">
                        <a:avLst/>
                      </a:prstGeom>
                    </p:spPr>
                  </p:pic>
                </p:oleObj>
              </mc:Fallback>
            </mc:AlternateContent>
          </a:graphicData>
        </a:graphic>
      </p:graphicFrame>
      <p:graphicFrame>
        <p:nvGraphicFramePr>
          <p:cNvPr id="81" name="Object 80"/>
          <p:cNvGraphicFramePr>
            <a:graphicFrameLocks noChangeAspect="1"/>
          </p:cNvGraphicFramePr>
          <p:nvPr>
            <p:extLst>
              <p:ext uri="{D42A27DB-BD31-4B8C-83A1-F6EECF244321}">
                <p14:modId xmlns:p14="http://schemas.microsoft.com/office/powerpoint/2010/main" val="206196713"/>
              </p:ext>
            </p:extLst>
          </p:nvPr>
        </p:nvGraphicFramePr>
        <p:xfrm>
          <a:off x="7189788" y="975366"/>
          <a:ext cx="862012" cy="676275"/>
        </p:xfrm>
        <a:graphic>
          <a:graphicData uri="http://schemas.openxmlformats.org/presentationml/2006/ole">
            <mc:AlternateContent xmlns:mc="http://schemas.openxmlformats.org/markup-compatibility/2006">
              <mc:Choice xmlns:v="urn:schemas-microsoft-com:vml" Requires="v">
                <p:oleObj name="Equation" r:id="rId12" imgW="533400" imgH="419100" progId="Equation.DSMT4">
                  <p:embed/>
                </p:oleObj>
              </mc:Choice>
              <mc:Fallback>
                <p:oleObj name="Equation" r:id="rId12" imgW="533400" imgH="419100" progId="Equation.DSMT4">
                  <p:embed/>
                  <p:pic>
                    <p:nvPicPr>
                      <p:cNvPr id="0" name=""/>
                      <p:cNvPicPr/>
                      <p:nvPr/>
                    </p:nvPicPr>
                    <p:blipFill>
                      <a:blip r:embed="rId11"/>
                      <a:stretch>
                        <a:fillRect/>
                      </a:stretch>
                    </p:blipFill>
                    <p:spPr>
                      <a:xfrm>
                        <a:off x="7189788" y="975366"/>
                        <a:ext cx="862012" cy="676275"/>
                      </a:xfrm>
                      <a:prstGeom prst="rect">
                        <a:avLst/>
                      </a:prstGeom>
                    </p:spPr>
                  </p:pic>
                </p:oleObj>
              </mc:Fallback>
            </mc:AlternateContent>
          </a:graphicData>
        </a:graphic>
      </p:graphicFrame>
    </p:spTree>
    <p:extLst>
      <p:ext uri="{BB962C8B-B14F-4D97-AF65-F5344CB8AC3E}">
        <p14:creationId xmlns:p14="http://schemas.microsoft.com/office/powerpoint/2010/main" val="23507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470901" y="6427113"/>
            <a:ext cx="558800" cy="276999"/>
          </a:xfrm>
          <a:prstGeom prst="rect">
            <a:avLst/>
          </a:prstGeom>
          <a:noFill/>
        </p:spPr>
        <p:txBody>
          <a:bodyPr wrap="square" rtlCol="0">
            <a:spAutoFit/>
          </a:bodyPr>
          <a:lstStyle/>
          <a:p>
            <a:r>
              <a:rPr lang="en-US" sz="1200" dirty="0">
                <a:latin typeface="Times New Roman"/>
                <a:cs typeface="Times New Roman"/>
              </a:rPr>
              <a:t>35.)</a:t>
            </a:r>
          </a:p>
        </p:txBody>
      </p:sp>
      <p:pic>
        <p:nvPicPr>
          <p:cNvPr id="2" name="FUN FAIL Motorcycle Merry Go Round dude flies off.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71500" y="241299"/>
            <a:ext cx="8115300" cy="6011333"/>
          </a:xfrm>
          <a:prstGeom prst="rect">
            <a:avLst/>
          </a:prstGeom>
        </p:spPr>
      </p:pic>
    </p:spTree>
    <p:extLst>
      <p:ext uri="{BB962C8B-B14F-4D97-AF65-F5344CB8AC3E}">
        <p14:creationId xmlns:p14="http://schemas.microsoft.com/office/powerpoint/2010/main" val="21540993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470901" y="6427113"/>
            <a:ext cx="558800" cy="276999"/>
          </a:xfrm>
          <a:prstGeom prst="rect">
            <a:avLst/>
          </a:prstGeom>
          <a:noFill/>
        </p:spPr>
        <p:txBody>
          <a:bodyPr wrap="square" rtlCol="0">
            <a:spAutoFit/>
          </a:bodyPr>
          <a:lstStyle/>
          <a:p>
            <a:r>
              <a:rPr lang="en-US" sz="1200" dirty="0">
                <a:latin typeface="Times New Roman"/>
                <a:cs typeface="Times New Roman"/>
              </a:rPr>
              <a:t>36.)</a:t>
            </a:r>
          </a:p>
        </p:txBody>
      </p:sp>
      <p:pic>
        <p:nvPicPr>
          <p:cNvPr id="5" name="hammer throw 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42213"/>
            <a:ext cx="9144000" cy="5715000"/>
          </a:xfrm>
          <a:prstGeom prst="rect">
            <a:avLst/>
          </a:prstGeom>
        </p:spPr>
      </p:pic>
    </p:spTree>
    <p:extLst>
      <p:ext uri="{BB962C8B-B14F-4D97-AF65-F5344CB8AC3E}">
        <p14:creationId xmlns:p14="http://schemas.microsoft.com/office/powerpoint/2010/main" val="27570706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4390" y="402897"/>
            <a:ext cx="8634810" cy="2062103"/>
          </a:xfrm>
          <a:prstGeom prst="rect">
            <a:avLst/>
          </a:prstGeom>
          <a:noFill/>
          <a:ln>
            <a:noFill/>
          </a:ln>
        </p:spPr>
        <p:txBody>
          <a:bodyPr wrap="square" rtlCol="0">
            <a:spAutoFit/>
          </a:bodyPr>
          <a:lstStyle/>
          <a:p>
            <a:r>
              <a:rPr lang="en-US" sz="2800" dirty="0">
                <a:solidFill>
                  <a:srgbClr val="FF0000"/>
                </a:solidFill>
                <a:latin typeface="Apple Chancery"/>
                <a:cs typeface="Apple Chancery"/>
              </a:rPr>
              <a:t>Example: The woman</a:t>
            </a:r>
            <a:r>
              <a:rPr lang="en-US" sz="2000" dirty="0">
                <a:solidFill>
                  <a:srgbClr val="000000"/>
                </a:solidFill>
                <a:latin typeface="Times New Roman"/>
                <a:cs typeface="Times New Roman"/>
              </a:rPr>
              <a:t> in the previous video was swinging a 4 kg ball at the end of a 1.2 meter long chain at a rate of 5 revolutions in 1.75 seconds (I measured it!).  Assuming her arms were .8 meters long, how large a centripetal acceleration would she have to exert on the ball to launch it as she did?  In what direction did she exert that force.  What happened to the ball when she ceased to exert that acceleration in that direction?</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37.)</a:t>
            </a:r>
          </a:p>
        </p:txBody>
      </p:sp>
      <p:graphicFrame>
        <p:nvGraphicFramePr>
          <p:cNvPr id="73" name="Object 72"/>
          <p:cNvGraphicFramePr>
            <a:graphicFrameLocks noChangeAspect="1"/>
          </p:cNvGraphicFramePr>
          <p:nvPr>
            <p:extLst>
              <p:ext uri="{D42A27DB-BD31-4B8C-83A1-F6EECF244321}">
                <p14:modId xmlns:p14="http://schemas.microsoft.com/office/powerpoint/2010/main" val="4236914406"/>
              </p:ext>
            </p:extLst>
          </p:nvPr>
        </p:nvGraphicFramePr>
        <p:xfrm>
          <a:off x="2921000" y="3825875"/>
          <a:ext cx="1765300" cy="1598613"/>
        </p:xfrm>
        <a:graphic>
          <a:graphicData uri="http://schemas.openxmlformats.org/presentationml/2006/ole">
            <mc:AlternateContent xmlns:mc="http://schemas.openxmlformats.org/markup-compatibility/2006">
              <mc:Choice xmlns:v="urn:schemas-microsoft-com:vml" Requires="v">
                <p:oleObj name="Equation" r:id="rId2" imgW="1092200" imgH="990600" progId="Equation.DSMT4">
                  <p:embed/>
                </p:oleObj>
              </mc:Choice>
              <mc:Fallback>
                <p:oleObj name="Equation" r:id="rId2" imgW="1092200" imgH="990600" progId="Equation.DSMT4">
                  <p:embed/>
                  <p:pic>
                    <p:nvPicPr>
                      <p:cNvPr id="0" name=""/>
                      <p:cNvPicPr/>
                      <p:nvPr/>
                    </p:nvPicPr>
                    <p:blipFill>
                      <a:blip r:embed="rId3"/>
                      <a:stretch>
                        <a:fillRect/>
                      </a:stretch>
                    </p:blipFill>
                    <p:spPr>
                      <a:xfrm>
                        <a:off x="2921000" y="3825875"/>
                        <a:ext cx="1765300" cy="1598613"/>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4246981833"/>
              </p:ext>
            </p:extLst>
          </p:nvPr>
        </p:nvGraphicFramePr>
        <p:xfrm>
          <a:off x="5450025" y="2564933"/>
          <a:ext cx="2732088" cy="1638300"/>
        </p:xfrm>
        <a:graphic>
          <a:graphicData uri="http://schemas.openxmlformats.org/presentationml/2006/ole">
            <mc:AlternateContent xmlns:mc="http://schemas.openxmlformats.org/markup-compatibility/2006">
              <mc:Choice xmlns:v="urn:schemas-microsoft-com:vml" Requires="v">
                <p:oleObj name="Equation" r:id="rId4" imgW="1689100" imgH="1016000" progId="Equation.DSMT4">
                  <p:embed/>
                </p:oleObj>
              </mc:Choice>
              <mc:Fallback>
                <p:oleObj name="Equation" r:id="rId4" imgW="1689100" imgH="1016000" progId="Equation.DSMT4">
                  <p:embed/>
                  <p:pic>
                    <p:nvPicPr>
                      <p:cNvPr id="0" name=""/>
                      <p:cNvPicPr/>
                      <p:nvPr/>
                    </p:nvPicPr>
                    <p:blipFill>
                      <a:blip r:embed="rId5"/>
                      <a:stretch>
                        <a:fillRect/>
                      </a:stretch>
                    </p:blipFill>
                    <p:spPr>
                      <a:xfrm>
                        <a:off x="5450025" y="2564933"/>
                        <a:ext cx="2732088" cy="1638300"/>
                      </a:xfrm>
                      <a:prstGeom prst="rect">
                        <a:avLst/>
                      </a:prstGeom>
                    </p:spPr>
                  </p:pic>
                </p:oleObj>
              </mc:Fallback>
            </mc:AlternateContent>
          </a:graphicData>
        </a:graphic>
      </p:graphicFrame>
      <p:sp>
        <p:nvSpPr>
          <p:cNvPr id="33" name="TextBox 32"/>
          <p:cNvSpPr txBox="1"/>
          <p:nvPr/>
        </p:nvSpPr>
        <p:spPr>
          <a:xfrm>
            <a:off x="2134790" y="2564933"/>
            <a:ext cx="3110310"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We need the magnitude of the velocity:</a:t>
            </a:r>
            <a:endParaRPr lang="en-US" sz="2000" i="1" dirty="0">
              <a:latin typeface="Apple Chancery"/>
              <a:cs typeface="Apple Chancery"/>
            </a:endParaRPr>
          </a:p>
        </p:txBody>
      </p:sp>
      <p:sp>
        <p:nvSpPr>
          <p:cNvPr id="34" name="TextBox 33"/>
          <p:cNvSpPr txBox="1"/>
          <p:nvPr/>
        </p:nvSpPr>
        <p:spPr>
          <a:xfrm>
            <a:off x="204390" y="3746311"/>
            <a:ext cx="3110310"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So the centripetal acceleration will be:</a:t>
            </a:r>
            <a:endParaRPr lang="en-US" sz="2000" i="1" dirty="0">
              <a:latin typeface="Apple Chancery"/>
              <a:cs typeface="Apple Chancery"/>
            </a:endParaRPr>
          </a:p>
        </p:txBody>
      </p:sp>
      <p:sp>
        <p:nvSpPr>
          <p:cNvPr id="35" name="TextBox 34"/>
          <p:cNvSpPr txBox="1"/>
          <p:nvPr/>
        </p:nvSpPr>
        <p:spPr>
          <a:xfrm>
            <a:off x="204390" y="5719227"/>
            <a:ext cx="8533210"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direction</a:t>
            </a:r>
            <a:r>
              <a:rPr lang="en-US" sz="2000" dirty="0">
                <a:solidFill>
                  <a:srgbClr val="000000"/>
                </a:solidFill>
                <a:latin typeface="Times New Roman"/>
                <a:cs typeface="Times New Roman"/>
              </a:rPr>
              <a:t> will be </a:t>
            </a:r>
            <a:r>
              <a:rPr lang="en-US" sz="2000" dirty="0">
                <a:solidFill>
                  <a:srgbClr val="0000FF"/>
                </a:solidFill>
                <a:latin typeface="Times New Roman"/>
                <a:cs typeface="Times New Roman"/>
              </a:rPr>
              <a:t>toward the center of the ball’s arc until release</a:t>
            </a:r>
            <a:r>
              <a:rPr lang="en-US" sz="2000" dirty="0">
                <a:solidFill>
                  <a:srgbClr val="000000"/>
                </a:solidFill>
                <a:latin typeface="Times New Roman"/>
                <a:cs typeface="Times New Roman"/>
              </a:rPr>
              <a:t>, at which time the ball will travel </a:t>
            </a:r>
            <a:r>
              <a:rPr lang="en-US" sz="2000" i="1" dirty="0">
                <a:solidFill>
                  <a:srgbClr val="0000FF"/>
                </a:solidFill>
                <a:latin typeface="Times New Roman"/>
                <a:cs typeface="Times New Roman"/>
              </a:rPr>
              <a:t>tangent to that arc </a:t>
            </a:r>
            <a:r>
              <a:rPr lang="en-US" sz="2000" dirty="0">
                <a:solidFill>
                  <a:srgbClr val="000000"/>
                </a:solidFill>
                <a:latin typeface="Times New Roman"/>
                <a:cs typeface="Times New Roman"/>
              </a:rPr>
              <a:t>out away from the woman.</a:t>
            </a:r>
            <a:endParaRPr lang="en-US" sz="2000" i="1" dirty="0">
              <a:latin typeface="Apple Chancery"/>
              <a:cs typeface="Apple Chancery"/>
            </a:endParaRPr>
          </a:p>
        </p:txBody>
      </p:sp>
    </p:spTree>
    <p:extLst>
      <p:ext uri="{BB962C8B-B14F-4D97-AF65-F5344CB8AC3E}">
        <p14:creationId xmlns:p14="http://schemas.microsoft.com/office/powerpoint/2010/main" val="282234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4390" y="402897"/>
            <a:ext cx="4701123" cy="2985433"/>
          </a:xfrm>
          <a:prstGeom prst="rect">
            <a:avLst/>
          </a:prstGeom>
          <a:noFill/>
          <a:ln>
            <a:noFill/>
          </a:ln>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the accelerating cart rolling over the curved path shown.  At Point A, the cart is </a:t>
            </a:r>
            <a:r>
              <a:rPr lang="en-US" sz="2000" dirty="0">
                <a:solidFill>
                  <a:srgbClr val="0000FF"/>
                </a:solidFill>
                <a:latin typeface="Times New Roman"/>
                <a:cs typeface="Times New Roman"/>
              </a:rPr>
              <a:t>picking up speed </a:t>
            </a:r>
            <a:r>
              <a:rPr lang="en-US" sz="2000" dirty="0">
                <a:solidFill>
                  <a:srgbClr val="000000"/>
                </a:solidFill>
                <a:latin typeface="Times New Roman"/>
                <a:cs typeface="Times New Roman"/>
              </a:rPr>
              <a:t>due to an </a:t>
            </a:r>
            <a:r>
              <a:rPr lang="en-US" sz="2000" dirty="0" err="1">
                <a:solidFill>
                  <a:srgbClr val="0000FF"/>
                </a:solidFill>
                <a:latin typeface="Times New Roman"/>
                <a:cs typeface="Times New Roman"/>
              </a:rPr>
              <a:t>accelera-tion</a:t>
            </a:r>
            <a:r>
              <a:rPr lang="en-US" sz="2000" dirty="0">
                <a:solidFill>
                  <a:srgbClr val="000000"/>
                </a:solidFill>
                <a:latin typeface="Times New Roman"/>
                <a:cs typeface="Times New Roman"/>
              </a:rPr>
              <a:t> that is </a:t>
            </a:r>
            <a:r>
              <a:rPr lang="en-US" sz="2000" i="1" dirty="0">
                <a:solidFill>
                  <a:srgbClr val="0000FF"/>
                </a:solidFill>
                <a:latin typeface="Times New Roman"/>
                <a:cs typeface="Times New Roman"/>
              </a:rPr>
              <a:t>tangential</a:t>
            </a:r>
            <a:r>
              <a:rPr lang="en-US" sz="2000" dirty="0">
                <a:solidFill>
                  <a:srgbClr val="0000FF"/>
                </a:solidFill>
                <a:latin typeface="Times New Roman"/>
                <a:cs typeface="Times New Roman"/>
              </a:rPr>
              <a:t> to the path     </a:t>
            </a:r>
            <a:r>
              <a:rPr lang="en-US" sz="2000" dirty="0">
                <a:solidFill>
                  <a:srgbClr val="000000"/>
                </a:solidFill>
                <a:latin typeface="Times New Roman"/>
                <a:cs typeface="Times New Roman"/>
              </a:rPr>
              <a:t>, and it will be </a:t>
            </a:r>
            <a:r>
              <a:rPr lang="en-US" sz="2000" dirty="0">
                <a:solidFill>
                  <a:srgbClr val="008000"/>
                </a:solidFill>
                <a:latin typeface="Times New Roman"/>
                <a:cs typeface="Times New Roman"/>
              </a:rPr>
              <a:t>changing </a:t>
            </a:r>
            <a:r>
              <a:rPr lang="en-US" sz="2000" dirty="0">
                <a:solidFill>
                  <a:srgbClr val="000000"/>
                </a:solidFill>
                <a:latin typeface="Times New Roman"/>
                <a:cs typeface="Times New Roman"/>
              </a:rPr>
              <a:t>its </a:t>
            </a:r>
            <a:r>
              <a:rPr lang="en-US" sz="2000" dirty="0">
                <a:solidFill>
                  <a:srgbClr val="008000"/>
                </a:solidFill>
                <a:latin typeface="Times New Roman"/>
                <a:cs typeface="Times New Roman"/>
              </a:rPr>
              <a:t>velocity</a:t>
            </a:r>
            <a:r>
              <a:rPr lang="en-US" sz="2000" i="1" dirty="0">
                <a:solidFill>
                  <a:srgbClr val="008000"/>
                </a:solidFill>
                <a:latin typeface="Times New Roman"/>
                <a:cs typeface="Times New Roman"/>
              </a:rPr>
              <a:t> direction </a:t>
            </a:r>
            <a:r>
              <a:rPr lang="en-US" sz="2000" dirty="0">
                <a:solidFill>
                  <a:srgbClr val="000000"/>
                </a:solidFill>
                <a:latin typeface="Times New Roman"/>
                <a:cs typeface="Times New Roman"/>
              </a:rPr>
              <a:t>due to a </a:t>
            </a:r>
            <a:r>
              <a:rPr lang="en-US" sz="2000" dirty="0">
                <a:solidFill>
                  <a:srgbClr val="008000"/>
                </a:solidFill>
                <a:latin typeface="Times New Roman"/>
                <a:cs typeface="Times New Roman"/>
              </a:rPr>
              <a:t>radial </a:t>
            </a:r>
            <a:r>
              <a:rPr lang="en-US" sz="2000" dirty="0">
                <a:solidFill>
                  <a:srgbClr val="000000"/>
                </a:solidFill>
                <a:latin typeface="Times New Roman"/>
                <a:cs typeface="Times New Roman"/>
              </a:rPr>
              <a:t>(centripetal) </a:t>
            </a:r>
            <a:r>
              <a:rPr lang="en-US" sz="2000" dirty="0">
                <a:solidFill>
                  <a:srgbClr val="008000"/>
                </a:solidFill>
                <a:latin typeface="Times New Roman"/>
                <a:cs typeface="Times New Roman"/>
              </a:rPr>
              <a:t>acceleration</a:t>
            </a:r>
            <a:r>
              <a:rPr lang="en-US" sz="2000" dirty="0">
                <a:solidFill>
                  <a:srgbClr val="000000"/>
                </a:solidFill>
                <a:latin typeface="Times New Roman"/>
                <a:cs typeface="Times New Roman"/>
              </a:rPr>
              <a:t>      that is oriented toward the </a:t>
            </a:r>
            <a:r>
              <a:rPr lang="en-US" sz="2000" i="1" dirty="0">
                <a:solidFill>
                  <a:srgbClr val="000000"/>
                </a:solidFill>
                <a:latin typeface="Times New Roman"/>
                <a:cs typeface="Times New Roman"/>
              </a:rPr>
              <a:t>center of the arc </a:t>
            </a:r>
            <a:r>
              <a:rPr lang="en-US" sz="2000" dirty="0">
                <a:solidFill>
                  <a:srgbClr val="000000"/>
                </a:solidFill>
                <a:latin typeface="Times New Roman"/>
                <a:cs typeface="Times New Roman"/>
              </a:rPr>
              <a:t>upon which the cart is traveling.   Both accelerations are denoted in the sketch.</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38.)</a:t>
            </a:r>
          </a:p>
        </p:txBody>
      </p:sp>
      <p:graphicFrame>
        <p:nvGraphicFramePr>
          <p:cNvPr id="83" name="Object 82"/>
          <p:cNvGraphicFramePr>
            <a:graphicFrameLocks noChangeAspect="1"/>
          </p:cNvGraphicFramePr>
          <p:nvPr>
            <p:extLst>
              <p:ext uri="{D42A27DB-BD31-4B8C-83A1-F6EECF244321}">
                <p14:modId xmlns:p14="http://schemas.microsoft.com/office/powerpoint/2010/main" val="2716716416"/>
              </p:ext>
            </p:extLst>
          </p:nvPr>
        </p:nvGraphicFramePr>
        <p:xfrm>
          <a:off x="2851150" y="4597400"/>
          <a:ext cx="2355850" cy="536575"/>
        </p:xfrm>
        <a:graphic>
          <a:graphicData uri="http://schemas.openxmlformats.org/presentationml/2006/ole">
            <mc:AlternateContent xmlns:mc="http://schemas.openxmlformats.org/markup-compatibility/2006">
              <mc:Choice xmlns:v="urn:schemas-microsoft-com:vml" Requires="v">
                <p:oleObj name="Equation" r:id="rId2" imgW="1346200" imgH="304800" progId="Equation.DSMT4">
                  <p:embed/>
                </p:oleObj>
              </mc:Choice>
              <mc:Fallback>
                <p:oleObj name="Equation" r:id="rId2" imgW="1346200" imgH="304800" progId="Equation.DSMT4">
                  <p:embed/>
                  <p:pic>
                    <p:nvPicPr>
                      <p:cNvPr id="0" name=""/>
                      <p:cNvPicPr/>
                      <p:nvPr/>
                    </p:nvPicPr>
                    <p:blipFill>
                      <a:blip r:embed="rId3"/>
                      <a:stretch>
                        <a:fillRect/>
                      </a:stretch>
                    </p:blipFill>
                    <p:spPr>
                      <a:xfrm>
                        <a:off x="2851150" y="4597400"/>
                        <a:ext cx="2355850" cy="536575"/>
                      </a:xfrm>
                      <a:prstGeom prst="rect">
                        <a:avLst/>
                      </a:prstGeom>
                    </p:spPr>
                  </p:pic>
                </p:oleObj>
              </mc:Fallback>
            </mc:AlternateContent>
          </a:graphicData>
        </a:graphic>
      </p:graphicFrame>
      <p:sp>
        <p:nvSpPr>
          <p:cNvPr id="91" name="Freeform 90"/>
          <p:cNvSpPr/>
          <p:nvPr/>
        </p:nvSpPr>
        <p:spPr>
          <a:xfrm>
            <a:off x="5435600" y="1778000"/>
            <a:ext cx="3251200" cy="584200"/>
          </a:xfrm>
          <a:custGeom>
            <a:avLst/>
            <a:gdLst>
              <a:gd name="connsiteX0" fmla="*/ 0 w 3251200"/>
              <a:gd name="connsiteY0" fmla="*/ 584200 h 584200"/>
              <a:gd name="connsiteX1" fmla="*/ 520700 w 3251200"/>
              <a:gd name="connsiteY1" fmla="*/ 203200 h 584200"/>
              <a:gd name="connsiteX2" fmla="*/ 1181100 w 3251200"/>
              <a:gd name="connsiteY2" fmla="*/ 50800 h 584200"/>
              <a:gd name="connsiteX3" fmla="*/ 1955800 w 3251200"/>
              <a:gd name="connsiteY3" fmla="*/ 152400 h 584200"/>
              <a:gd name="connsiteX4" fmla="*/ 2400300 w 3251200"/>
              <a:gd name="connsiteY4" fmla="*/ 317500 h 584200"/>
              <a:gd name="connsiteX5" fmla="*/ 2794000 w 3251200"/>
              <a:gd name="connsiteY5" fmla="*/ 292100 h 584200"/>
              <a:gd name="connsiteX6" fmla="*/ 3251200 w 3251200"/>
              <a:gd name="connsiteY6" fmla="*/ 0 h 58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1200" h="584200">
                <a:moveTo>
                  <a:pt x="0" y="584200"/>
                </a:moveTo>
                <a:cubicBezTo>
                  <a:pt x="161925" y="438150"/>
                  <a:pt x="323850" y="292100"/>
                  <a:pt x="520700" y="203200"/>
                </a:cubicBezTo>
                <a:cubicBezTo>
                  <a:pt x="717550" y="114300"/>
                  <a:pt x="941917" y="59267"/>
                  <a:pt x="1181100" y="50800"/>
                </a:cubicBezTo>
                <a:cubicBezTo>
                  <a:pt x="1420283" y="42333"/>
                  <a:pt x="1752600" y="107950"/>
                  <a:pt x="1955800" y="152400"/>
                </a:cubicBezTo>
                <a:cubicBezTo>
                  <a:pt x="2159000" y="196850"/>
                  <a:pt x="2260600" y="294217"/>
                  <a:pt x="2400300" y="317500"/>
                </a:cubicBezTo>
                <a:cubicBezTo>
                  <a:pt x="2540000" y="340783"/>
                  <a:pt x="2652183" y="345017"/>
                  <a:pt x="2794000" y="292100"/>
                </a:cubicBezTo>
                <a:cubicBezTo>
                  <a:pt x="2935817" y="239183"/>
                  <a:pt x="3251200" y="0"/>
                  <a:pt x="3251200" y="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2" name="TextBox 91"/>
          <p:cNvSpPr txBox="1"/>
          <p:nvPr/>
        </p:nvSpPr>
        <p:spPr>
          <a:xfrm>
            <a:off x="265310" y="3696106"/>
            <a:ext cx="8520510" cy="830997"/>
          </a:xfrm>
          <a:prstGeom prst="rect">
            <a:avLst/>
          </a:prstGeom>
          <a:noFill/>
          <a:ln>
            <a:noFill/>
          </a:ln>
        </p:spPr>
        <p:txBody>
          <a:bodyPr wrap="square" rtlCol="0">
            <a:spAutoFit/>
          </a:bodyPr>
          <a:lstStyle/>
          <a:p>
            <a:r>
              <a:rPr lang="en-US" sz="2800" dirty="0">
                <a:solidFill>
                  <a:srgbClr val="FF0000"/>
                </a:solidFill>
                <a:latin typeface="Apple Chancery"/>
                <a:cs typeface="Apple Chancery"/>
              </a:rPr>
              <a:t>Use a </a:t>
            </a:r>
            <a:r>
              <a:rPr lang="en-US" sz="2000" i="1" dirty="0">
                <a:solidFill>
                  <a:srgbClr val="0000FF"/>
                </a:solidFill>
                <a:latin typeface="Times New Roman"/>
                <a:cs typeface="Times New Roman"/>
              </a:rPr>
              <a:t>unit vector notation </a:t>
            </a:r>
            <a:r>
              <a:rPr lang="en-US" sz="2000" dirty="0">
                <a:solidFill>
                  <a:srgbClr val="000000"/>
                </a:solidFill>
                <a:latin typeface="Times New Roman"/>
                <a:cs typeface="Times New Roman"/>
              </a:rPr>
              <a:t>in a </a:t>
            </a:r>
            <a:r>
              <a:rPr lang="en-US" sz="2000" dirty="0">
                <a:solidFill>
                  <a:srgbClr val="0000FF"/>
                </a:solidFill>
                <a:latin typeface="Times New Roman"/>
                <a:cs typeface="Times New Roman"/>
              </a:rPr>
              <a:t>polar-spherical coordinate system</a:t>
            </a:r>
            <a:r>
              <a:rPr lang="en-US" sz="2000" dirty="0">
                <a:solidFill>
                  <a:srgbClr val="000000"/>
                </a:solidFill>
                <a:latin typeface="Times New Roman"/>
                <a:cs typeface="Times New Roman"/>
              </a:rPr>
              <a:t> to denote the </a:t>
            </a:r>
            <a:r>
              <a:rPr lang="en-US" sz="2000" i="1" dirty="0">
                <a:solidFill>
                  <a:srgbClr val="FF0000"/>
                </a:solidFill>
                <a:latin typeface="Times New Roman"/>
                <a:cs typeface="Times New Roman"/>
              </a:rPr>
              <a:t>net acceleration</a:t>
            </a:r>
            <a:r>
              <a:rPr lang="en-US" sz="2000" dirty="0">
                <a:solidFill>
                  <a:srgbClr val="000000"/>
                </a:solidFill>
                <a:latin typeface="Times New Roman"/>
                <a:cs typeface="Times New Roman"/>
              </a:rPr>
              <a:t>:</a:t>
            </a:r>
          </a:p>
        </p:txBody>
      </p:sp>
      <p:sp>
        <p:nvSpPr>
          <p:cNvPr id="104" name="Arc 103"/>
          <p:cNvSpPr/>
          <p:nvPr/>
        </p:nvSpPr>
        <p:spPr>
          <a:xfrm>
            <a:off x="4905513" y="1817959"/>
            <a:ext cx="3579944" cy="3579944"/>
          </a:xfrm>
          <a:prstGeom prst="arc">
            <a:avLst>
              <a:gd name="adj1" fmla="val 12653385"/>
              <a:gd name="adj2" fmla="val 19709903"/>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05" name="Straight Arrow Connector 104"/>
          <p:cNvCxnSpPr/>
          <p:nvPr/>
        </p:nvCxnSpPr>
        <p:spPr>
          <a:xfrm flipH="1">
            <a:off x="6642238" y="1817959"/>
            <a:ext cx="3034" cy="723628"/>
          </a:xfrm>
          <a:prstGeom prst="straightConnector1">
            <a:avLst/>
          </a:prstGeom>
          <a:ln>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7" name="Straight Arrow Connector 106"/>
          <p:cNvCxnSpPr/>
          <p:nvPr/>
        </p:nvCxnSpPr>
        <p:spPr>
          <a:xfrm>
            <a:off x="6645272" y="1819818"/>
            <a:ext cx="1063628"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09" name="Object 108"/>
          <p:cNvGraphicFramePr>
            <a:graphicFrameLocks noChangeAspect="1"/>
          </p:cNvGraphicFramePr>
          <p:nvPr>
            <p:extLst>
              <p:ext uri="{D42A27DB-BD31-4B8C-83A1-F6EECF244321}">
                <p14:modId xmlns:p14="http://schemas.microsoft.com/office/powerpoint/2010/main" val="240468677"/>
              </p:ext>
            </p:extLst>
          </p:nvPr>
        </p:nvGraphicFramePr>
        <p:xfrm>
          <a:off x="6353313" y="2016125"/>
          <a:ext cx="288925" cy="358775"/>
        </p:xfrm>
        <a:graphic>
          <a:graphicData uri="http://schemas.openxmlformats.org/presentationml/2006/ole">
            <mc:AlternateContent xmlns:mc="http://schemas.openxmlformats.org/markup-compatibility/2006">
              <mc:Choice xmlns:v="urn:schemas-microsoft-com:vml" Requires="v">
                <p:oleObj name="Equation" r:id="rId4" imgW="165100" imgH="203200" progId="Equation.DSMT4">
                  <p:embed/>
                </p:oleObj>
              </mc:Choice>
              <mc:Fallback>
                <p:oleObj name="Equation" r:id="rId4" imgW="165100" imgH="203200" progId="Equation.DSMT4">
                  <p:embed/>
                  <p:pic>
                    <p:nvPicPr>
                      <p:cNvPr id="0" name=""/>
                      <p:cNvPicPr/>
                      <p:nvPr/>
                    </p:nvPicPr>
                    <p:blipFill>
                      <a:blip r:embed="rId5"/>
                      <a:stretch>
                        <a:fillRect/>
                      </a:stretch>
                    </p:blipFill>
                    <p:spPr>
                      <a:xfrm>
                        <a:off x="6353313" y="2016125"/>
                        <a:ext cx="288925" cy="358775"/>
                      </a:xfrm>
                      <a:prstGeom prst="rect">
                        <a:avLst/>
                      </a:prstGeom>
                    </p:spPr>
                  </p:pic>
                </p:oleObj>
              </mc:Fallback>
            </mc:AlternateContent>
          </a:graphicData>
        </a:graphic>
      </p:graphicFrame>
      <p:graphicFrame>
        <p:nvGraphicFramePr>
          <p:cNvPr id="110" name="Object 109"/>
          <p:cNvGraphicFramePr>
            <a:graphicFrameLocks noChangeAspect="1"/>
          </p:cNvGraphicFramePr>
          <p:nvPr>
            <p:extLst>
              <p:ext uri="{D42A27DB-BD31-4B8C-83A1-F6EECF244321}">
                <p14:modId xmlns:p14="http://schemas.microsoft.com/office/powerpoint/2010/main" val="260310425"/>
              </p:ext>
            </p:extLst>
          </p:nvPr>
        </p:nvGraphicFramePr>
        <p:xfrm>
          <a:off x="7062788" y="1460500"/>
          <a:ext cx="266700" cy="358775"/>
        </p:xfrm>
        <a:graphic>
          <a:graphicData uri="http://schemas.openxmlformats.org/presentationml/2006/ole">
            <mc:AlternateContent xmlns:mc="http://schemas.openxmlformats.org/markup-compatibility/2006">
              <mc:Choice xmlns:v="urn:schemas-microsoft-com:vml" Requires="v">
                <p:oleObj name="Equation" r:id="rId6" imgW="152400" imgH="203200" progId="Equation.DSMT4">
                  <p:embed/>
                </p:oleObj>
              </mc:Choice>
              <mc:Fallback>
                <p:oleObj name="Equation" r:id="rId6" imgW="152400" imgH="203200" progId="Equation.DSMT4">
                  <p:embed/>
                  <p:pic>
                    <p:nvPicPr>
                      <p:cNvPr id="0" name=""/>
                      <p:cNvPicPr/>
                      <p:nvPr/>
                    </p:nvPicPr>
                    <p:blipFill>
                      <a:blip r:embed="rId7"/>
                      <a:stretch>
                        <a:fillRect/>
                      </a:stretch>
                    </p:blipFill>
                    <p:spPr>
                      <a:xfrm>
                        <a:off x="7062788" y="1460500"/>
                        <a:ext cx="266700" cy="358775"/>
                      </a:xfrm>
                      <a:prstGeom prst="rect">
                        <a:avLst/>
                      </a:prstGeom>
                    </p:spPr>
                  </p:pic>
                </p:oleObj>
              </mc:Fallback>
            </mc:AlternateContent>
          </a:graphicData>
        </a:graphic>
      </p:graphicFrame>
      <p:cxnSp>
        <p:nvCxnSpPr>
          <p:cNvPr id="112" name="Straight Arrow Connector 111"/>
          <p:cNvCxnSpPr/>
          <p:nvPr/>
        </p:nvCxnSpPr>
        <p:spPr>
          <a:xfrm>
            <a:off x="6642238" y="1836236"/>
            <a:ext cx="1066662" cy="70535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14" name="Object 113"/>
          <p:cNvGraphicFramePr>
            <a:graphicFrameLocks noChangeAspect="1"/>
          </p:cNvGraphicFramePr>
          <p:nvPr>
            <p:extLst>
              <p:ext uri="{D42A27DB-BD31-4B8C-83A1-F6EECF244321}">
                <p14:modId xmlns:p14="http://schemas.microsoft.com/office/powerpoint/2010/main" val="282742916"/>
              </p:ext>
            </p:extLst>
          </p:nvPr>
        </p:nvGraphicFramePr>
        <p:xfrm>
          <a:off x="7118350" y="2362200"/>
          <a:ext cx="422275" cy="358775"/>
        </p:xfrm>
        <a:graphic>
          <a:graphicData uri="http://schemas.openxmlformats.org/presentationml/2006/ole">
            <mc:AlternateContent xmlns:mc="http://schemas.openxmlformats.org/markup-compatibility/2006">
              <mc:Choice xmlns:v="urn:schemas-microsoft-com:vml" Requires="v">
                <p:oleObj name="Equation" r:id="rId8" imgW="241300" imgH="203200" progId="Equation.DSMT4">
                  <p:embed/>
                </p:oleObj>
              </mc:Choice>
              <mc:Fallback>
                <p:oleObj name="Equation" r:id="rId8" imgW="241300" imgH="203200" progId="Equation.DSMT4">
                  <p:embed/>
                  <p:pic>
                    <p:nvPicPr>
                      <p:cNvPr id="0" name=""/>
                      <p:cNvPicPr/>
                      <p:nvPr/>
                    </p:nvPicPr>
                    <p:blipFill>
                      <a:blip r:embed="rId9"/>
                      <a:stretch>
                        <a:fillRect/>
                      </a:stretch>
                    </p:blipFill>
                    <p:spPr>
                      <a:xfrm>
                        <a:off x="7118350" y="2362200"/>
                        <a:ext cx="422275" cy="358775"/>
                      </a:xfrm>
                      <a:prstGeom prst="rect">
                        <a:avLst/>
                      </a:prstGeom>
                    </p:spPr>
                  </p:pic>
                </p:oleObj>
              </mc:Fallback>
            </mc:AlternateContent>
          </a:graphicData>
        </a:graphic>
      </p:graphicFrame>
      <p:graphicFrame>
        <p:nvGraphicFramePr>
          <p:cNvPr id="117" name="Object 116"/>
          <p:cNvGraphicFramePr>
            <a:graphicFrameLocks noChangeAspect="1"/>
          </p:cNvGraphicFramePr>
          <p:nvPr>
            <p:extLst>
              <p:ext uri="{D42A27DB-BD31-4B8C-83A1-F6EECF244321}">
                <p14:modId xmlns:p14="http://schemas.microsoft.com/office/powerpoint/2010/main" val="73099800"/>
              </p:ext>
            </p:extLst>
          </p:nvPr>
        </p:nvGraphicFramePr>
        <p:xfrm>
          <a:off x="3637101" y="1477461"/>
          <a:ext cx="266700" cy="358775"/>
        </p:xfrm>
        <a:graphic>
          <a:graphicData uri="http://schemas.openxmlformats.org/presentationml/2006/ole">
            <mc:AlternateContent xmlns:mc="http://schemas.openxmlformats.org/markup-compatibility/2006">
              <mc:Choice xmlns:v="urn:schemas-microsoft-com:vml" Requires="v">
                <p:oleObj name="Equation" r:id="rId10" imgW="152400" imgH="203200" progId="Equation.DSMT4">
                  <p:embed/>
                </p:oleObj>
              </mc:Choice>
              <mc:Fallback>
                <p:oleObj name="Equation" r:id="rId10" imgW="152400" imgH="203200" progId="Equation.DSMT4">
                  <p:embed/>
                  <p:pic>
                    <p:nvPicPr>
                      <p:cNvPr id="0" name=""/>
                      <p:cNvPicPr/>
                      <p:nvPr/>
                    </p:nvPicPr>
                    <p:blipFill>
                      <a:blip r:embed="rId11"/>
                      <a:stretch>
                        <a:fillRect/>
                      </a:stretch>
                    </p:blipFill>
                    <p:spPr>
                      <a:xfrm>
                        <a:off x="3637101" y="1477461"/>
                        <a:ext cx="266700" cy="358775"/>
                      </a:xfrm>
                      <a:prstGeom prst="rect">
                        <a:avLst/>
                      </a:prstGeom>
                    </p:spPr>
                  </p:pic>
                </p:oleObj>
              </mc:Fallback>
            </mc:AlternateContent>
          </a:graphicData>
        </a:graphic>
      </p:graphicFrame>
      <p:graphicFrame>
        <p:nvGraphicFramePr>
          <p:cNvPr id="119" name="Object 118"/>
          <p:cNvGraphicFramePr>
            <a:graphicFrameLocks noChangeAspect="1"/>
          </p:cNvGraphicFramePr>
          <p:nvPr>
            <p:extLst>
              <p:ext uri="{D42A27DB-BD31-4B8C-83A1-F6EECF244321}">
                <p14:modId xmlns:p14="http://schemas.microsoft.com/office/powerpoint/2010/main" val="2327858730"/>
              </p:ext>
            </p:extLst>
          </p:nvPr>
        </p:nvGraphicFramePr>
        <p:xfrm>
          <a:off x="3967189" y="2096514"/>
          <a:ext cx="288925" cy="358775"/>
        </p:xfrm>
        <a:graphic>
          <a:graphicData uri="http://schemas.openxmlformats.org/presentationml/2006/ole">
            <mc:AlternateContent xmlns:mc="http://schemas.openxmlformats.org/markup-compatibility/2006">
              <mc:Choice xmlns:v="urn:schemas-microsoft-com:vml" Requires="v">
                <p:oleObj name="Equation" r:id="rId12" imgW="165100" imgH="203200" progId="Equation.DSMT4">
                  <p:embed/>
                </p:oleObj>
              </mc:Choice>
              <mc:Fallback>
                <p:oleObj name="Equation" r:id="rId12" imgW="165100" imgH="203200" progId="Equation.DSMT4">
                  <p:embed/>
                  <p:pic>
                    <p:nvPicPr>
                      <p:cNvPr id="0" name=""/>
                      <p:cNvPicPr/>
                      <p:nvPr/>
                    </p:nvPicPr>
                    <p:blipFill>
                      <a:blip r:embed="rId5"/>
                      <a:stretch>
                        <a:fillRect/>
                      </a:stretch>
                    </p:blipFill>
                    <p:spPr>
                      <a:xfrm>
                        <a:off x="3967189" y="2096514"/>
                        <a:ext cx="288925" cy="358775"/>
                      </a:xfrm>
                      <a:prstGeom prst="rect">
                        <a:avLst/>
                      </a:prstGeom>
                    </p:spPr>
                  </p:pic>
                </p:oleObj>
              </mc:Fallback>
            </mc:AlternateContent>
          </a:graphicData>
        </a:graphic>
      </p:graphicFrame>
      <p:graphicFrame>
        <p:nvGraphicFramePr>
          <p:cNvPr id="120" name="Object 119"/>
          <p:cNvGraphicFramePr>
            <a:graphicFrameLocks noChangeAspect="1"/>
          </p:cNvGraphicFramePr>
          <p:nvPr>
            <p:extLst>
              <p:ext uri="{D42A27DB-BD31-4B8C-83A1-F6EECF244321}">
                <p14:modId xmlns:p14="http://schemas.microsoft.com/office/powerpoint/2010/main" val="3261781333"/>
              </p:ext>
            </p:extLst>
          </p:nvPr>
        </p:nvGraphicFramePr>
        <p:xfrm>
          <a:off x="6031844" y="1512660"/>
          <a:ext cx="642938" cy="211251"/>
        </p:xfrm>
        <a:graphic>
          <a:graphicData uri="http://schemas.openxmlformats.org/presentationml/2006/ole">
            <mc:AlternateContent xmlns:mc="http://schemas.openxmlformats.org/markup-compatibility/2006">
              <mc:Choice xmlns:v="urn:schemas-microsoft-com:vml" Requires="v">
                <p:oleObj name="Equation" r:id="rId13" imgW="508000" imgH="165100" progId="Equation.DSMT4">
                  <p:embed/>
                </p:oleObj>
              </mc:Choice>
              <mc:Fallback>
                <p:oleObj name="Equation" r:id="rId13" imgW="508000" imgH="165100" progId="Equation.DSMT4">
                  <p:embed/>
                  <p:pic>
                    <p:nvPicPr>
                      <p:cNvPr id="0" name=""/>
                      <p:cNvPicPr/>
                      <p:nvPr/>
                    </p:nvPicPr>
                    <p:blipFill>
                      <a:blip r:embed="rId14"/>
                      <a:stretch>
                        <a:fillRect/>
                      </a:stretch>
                    </p:blipFill>
                    <p:spPr>
                      <a:xfrm>
                        <a:off x="6031844" y="1512660"/>
                        <a:ext cx="642938" cy="211251"/>
                      </a:xfrm>
                      <a:prstGeom prst="rect">
                        <a:avLst/>
                      </a:prstGeom>
                    </p:spPr>
                  </p:pic>
                </p:oleObj>
              </mc:Fallback>
            </mc:AlternateContent>
          </a:graphicData>
        </a:graphic>
      </p:graphicFrame>
    </p:spTree>
    <p:extLst>
      <p:ext uri="{BB962C8B-B14F-4D97-AF65-F5344CB8AC3E}">
        <p14:creationId xmlns:p14="http://schemas.microsoft.com/office/powerpoint/2010/main" val="321977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4389" y="402897"/>
            <a:ext cx="6340731" cy="2677656"/>
          </a:xfrm>
          <a:prstGeom prst="rect">
            <a:avLst/>
          </a:prstGeom>
          <a:noFill/>
          <a:ln>
            <a:noFill/>
          </a:ln>
        </p:spPr>
        <p:txBody>
          <a:bodyPr wrap="square" rtlCol="0">
            <a:spAutoFit/>
          </a:bodyPr>
          <a:lstStyle/>
          <a:p>
            <a:r>
              <a:rPr lang="en-US" sz="2800" dirty="0">
                <a:solidFill>
                  <a:srgbClr val="FF0000"/>
                </a:solidFill>
                <a:latin typeface="Apple Chancery"/>
                <a:cs typeface="Apple Chancery"/>
              </a:rPr>
              <a:t>Another Example: Consider </a:t>
            </a:r>
            <a:r>
              <a:rPr lang="en-US" sz="2000" dirty="0">
                <a:solidFill>
                  <a:srgbClr val="000000"/>
                </a:solidFill>
                <a:latin typeface="Times New Roman"/>
                <a:cs typeface="Times New Roman"/>
              </a:rPr>
              <a:t>a pendulum bob is attached to a string of radius R = .75 m and allowed to swing as shown to the right.  At the angle             , the bob is found to be moving with velocity magnitude 1.74 m/s.  With the only force in the </a:t>
            </a:r>
            <a:r>
              <a:rPr lang="en-US" sz="2000" i="1" dirty="0">
                <a:solidFill>
                  <a:srgbClr val="0000FF"/>
                </a:solidFill>
                <a:latin typeface="Times New Roman"/>
                <a:cs typeface="Times New Roman"/>
              </a:rPr>
              <a:t>tangential direction </a:t>
            </a:r>
            <a:r>
              <a:rPr lang="en-US" sz="2000" dirty="0">
                <a:solidFill>
                  <a:srgbClr val="000000"/>
                </a:solidFill>
                <a:latin typeface="Times New Roman"/>
                <a:cs typeface="Times New Roman"/>
              </a:rPr>
              <a:t>being from gravity (and equaling           ), determine the </a:t>
            </a:r>
            <a:r>
              <a:rPr lang="en-US" sz="2000" dirty="0">
                <a:solidFill>
                  <a:srgbClr val="0000FF"/>
                </a:solidFill>
                <a:latin typeface="Times New Roman"/>
                <a:cs typeface="Times New Roman"/>
              </a:rPr>
              <a:t>net acceleration </a:t>
            </a:r>
            <a:r>
              <a:rPr lang="en-US" sz="2000" dirty="0">
                <a:solidFill>
                  <a:srgbClr val="000000"/>
                </a:solidFill>
                <a:latin typeface="Times New Roman"/>
                <a:cs typeface="Times New Roman"/>
              </a:rPr>
              <a:t>acting and denote it using </a:t>
            </a:r>
            <a:r>
              <a:rPr lang="en-US" sz="2000" dirty="0" err="1">
                <a:solidFill>
                  <a:srgbClr val="000000"/>
                </a:solidFill>
                <a:latin typeface="Times New Roman"/>
                <a:cs typeface="Times New Roman"/>
              </a:rPr>
              <a:t>u.v.n</a:t>
            </a:r>
            <a:r>
              <a:rPr lang="en-US" sz="2000" dirty="0">
                <a:solidFill>
                  <a:srgbClr val="000000"/>
                </a:solidFill>
                <a:latin typeface="Times New Roman"/>
                <a:cs typeface="Times New Roman"/>
              </a:rPr>
              <a:t>. in terms of polar-spherical coordinates. </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39.)</a:t>
            </a:r>
          </a:p>
        </p:txBody>
      </p:sp>
      <p:graphicFrame>
        <p:nvGraphicFramePr>
          <p:cNvPr id="30" name="Object 29"/>
          <p:cNvGraphicFramePr>
            <a:graphicFrameLocks noChangeAspect="1"/>
          </p:cNvGraphicFramePr>
          <p:nvPr>
            <p:extLst>
              <p:ext uri="{D42A27DB-BD31-4B8C-83A1-F6EECF244321}">
                <p14:modId xmlns:p14="http://schemas.microsoft.com/office/powerpoint/2010/main" val="550326809"/>
              </p:ext>
            </p:extLst>
          </p:nvPr>
        </p:nvGraphicFramePr>
        <p:xfrm>
          <a:off x="7656360" y="2410628"/>
          <a:ext cx="246063" cy="328612"/>
        </p:xfrm>
        <a:graphic>
          <a:graphicData uri="http://schemas.openxmlformats.org/presentationml/2006/ole">
            <mc:AlternateContent xmlns:mc="http://schemas.openxmlformats.org/markup-compatibility/2006">
              <mc:Choice xmlns:v="urn:schemas-microsoft-com:vml" Requires="v">
                <p:oleObj name="Equation" r:id="rId2" imgW="152400" imgH="203200" progId="Equation.DSMT4">
                  <p:embed/>
                </p:oleObj>
              </mc:Choice>
              <mc:Fallback>
                <p:oleObj name="Equation" r:id="rId2" imgW="152400" imgH="203200" progId="Equation.DSMT4">
                  <p:embed/>
                  <p:pic>
                    <p:nvPicPr>
                      <p:cNvPr id="0" name=""/>
                      <p:cNvPicPr/>
                      <p:nvPr/>
                    </p:nvPicPr>
                    <p:blipFill>
                      <a:blip r:embed="rId3"/>
                      <a:stretch>
                        <a:fillRect/>
                      </a:stretch>
                    </p:blipFill>
                    <p:spPr>
                      <a:xfrm>
                        <a:off x="7656360" y="2410628"/>
                        <a:ext cx="246063" cy="328612"/>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3931194012"/>
              </p:ext>
            </p:extLst>
          </p:nvPr>
        </p:nvGraphicFramePr>
        <p:xfrm>
          <a:off x="7219225" y="1207280"/>
          <a:ext cx="204788" cy="285750"/>
        </p:xfrm>
        <a:graphic>
          <a:graphicData uri="http://schemas.openxmlformats.org/presentationml/2006/ole">
            <mc:AlternateContent xmlns:mc="http://schemas.openxmlformats.org/markup-compatibility/2006">
              <mc:Choice xmlns:v="urn:schemas-microsoft-com:vml" Requires="v">
                <p:oleObj name="Equation" r:id="rId4" imgW="127000" imgH="177800" progId="Equation.DSMT4">
                  <p:embed/>
                </p:oleObj>
              </mc:Choice>
              <mc:Fallback>
                <p:oleObj name="Equation" r:id="rId4" imgW="127000" imgH="177800" progId="Equation.DSMT4">
                  <p:embed/>
                  <p:pic>
                    <p:nvPicPr>
                      <p:cNvPr id="0" name=""/>
                      <p:cNvPicPr/>
                      <p:nvPr/>
                    </p:nvPicPr>
                    <p:blipFill>
                      <a:blip r:embed="rId5"/>
                      <a:stretch>
                        <a:fillRect/>
                      </a:stretch>
                    </p:blipFill>
                    <p:spPr>
                      <a:xfrm>
                        <a:off x="7219225" y="1207280"/>
                        <a:ext cx="204788" cy="285750"/>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673275868"/>
              </p:ext>
            </p:extLst>
          </p:nvPr>
        </p:nvGraphicFramePr>
        <p:xfrm>
          <a:off x="3186907" y="3330178"/>
          <a:ext cx="1681162" cy="1906587"/>
        </p:xfrm>
        <a:graphic>
          <a:graphicData uri="http://schemas.openxmlformats.org/presentationml/2006/ole">
            <mc:AlternateContent xmlns:mc="http://schemas.openxmlformats.org/markup-compatibility/2006">
              <mc:Choice xmlns:v="urn:schemas-microsoft-com:vml" Requires="v">
                <p:oleObj name="Equation" r:id="rId6" imgW="1041400" imgH="1181100" progId="Equation.DSMT4">
                  <p:embed/>
                </p:oleObj>
              </mc:Choice>
              <mc:Fallback>
                <p:oleObj name="Equation" r:id="rId6" imgW="1041400" imgH="1181100" progId="Equation.DSMT4">
                  <p:embed/>
                  <p:pic>
                    <p:nvPicPr>
                      <p:cNvPr id="0" name=""/>
                      <p:cNvPicPr/>
                      <p:nvPr/>
                    </p:nvPicPr>
                    <p:blipFill>
                      <a:blip r:embed="rId7"/>
                      <a:stretch>
                        <a:fillRect/>
                      </a:stretch>
                    </p:blipFill>
                    <p:spPr>
                      <a:xfrm>
                        <a:off x="3186907" y="3330178"/>
                        <a:ext cx="1681162" cy="1906587"/>
                      </a:xfrm>
                      <a:prstGeom prst="rect">
                        <a:avLst/>
                      </a:prstGeom>
                    </p:spPr>
                  </p:pic>
                </p:oleObj>
              </mc:Fallback>
            </mc:AlternateContent>
          </a:graphicData>
        </a:graphic>
      </p:graphicFrame>
      <p:cxnSp>
        <p:nvCxnSpPr>
          <p:cNvPr id="28" name="Straight Arrow Connector 27"/>
          <p:cNvCxnSpPr/>
          <p:nvPr/>
        </p:nvCxnSpPr>
        <p:spPr>
          <a:xfrm flipH="1">
            <a:off x="7660303" y="2489752"/>
            <a:ext cx="520918" cy="38044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63" name="Group 62"/>
          <p:cNvGrpSpPr/>
          <p:nvPr/>
        </p:nvGrpSpPr>
        <p:grpSpPr>
          <a:xfrm>
            <a:off x="5349606" y="-918200"/>
            <a:ext cx="3680094" cy="3680094"/>
            <a:chOff x="2165944" y="921847"/>
            <a:chExt cx="3680094" cy="3680094"/>
          </a:xfrm>
        </p:grpSpPr>
        <p:cxnSp>
          <p:nvCxnSpPr>
            <p:cNvPr id="64" name="Straight Connector 63"/>
            <p:cNvCxnSpPr/>
            <p:nvPr/>
          </p:nvCxnSpPr>
          <p:spPr>
            <a:xfrm flipV="1">
              <a:off x="3441700" y="2757335"/>
              <a:ext cx="1295400" cy="794"/>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V="1">
              <a:off x="36053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37577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39101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40625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V="1">
              <a:off x="42149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V="1">
              <a:off x="43673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45197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4002226" y="2758129"/>
              <a:ext cx="1048141" cy="1530238"/>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9" name="Oval 78"/>
            <p:cNvSpPr/>
            <p:nvPr/>
          </p:nvSpPr>
          <p:spPr>
            <a:xfrm>
              <a:off x="4980343" y="4217837"/>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Arc 79"/>
            <p:cNvSpPr/>
            <p:nvPr/>
          </p:nvSpPr>
          <p:spPr>
            <a:xfrm>
              <a:off x="2165944" y="921847"/>
              <a:ext cx="3680094" cy="3680094"/>
            </a:xfrm>
            <a:prstGeom prst="arc">
              <a:avLst>
                <a:gd name="adj1" fmla="val 1832523"/>
                <a:gd name="adj2" fmla="val 4948599"/>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61" name="Straight Connector 60"/>
          <p:cNvCxnSpPr/>
          <p:nvPr/>
        </p:nvCxnSpPr>
        <p:spPr>
          <a:xfrm>
            <a:off x="7185888" y="917288"/>
            <a:ext cx="0" cy="759112"/>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82" name="Freeform 81"/>
          <p:cNvSpPr/>
          <p:nvPr/>
        </p:nvSpPr>
        <p:spPr>
          <a:xfrm>
            <a:off x="7185025" y="1152525"/>
            <a:ext cx="158750" cy="54755"/>
          </a:xfrm>
          <a:custGeom>
            <a:avLst/>
            <a:gdLst>
              <a:gd name="connsiteX0" fmla="*/ 0 w 158750"/>
              <a:gd name="connsiteY0" fmla="*/ 47625 h 54755"/>
              <a:gd name="connsiteX1" fmla="*/ 82550 w 158750"/>
              <a:gd name="connsiteY1" fmla="*/ 50800 h 54755"/>
              <a:gd name="connsiteX2" fmla="*/ 158750 w 158750"/>
              <a:gd name="connsiteY2" fmla="*/ 0 h 54755"/>
            </a:gdLst>
            <a:ahLst/>
            <a:cxnLst>
              <a:cxn ang="0">
                <a:pos x="connsiteX0" y="connsiteY0"/>
              </a:cxn>
              <a:cxn ang="0">
                <a:pos x="connsiteX1" y="connsiteY1"/>
              </a:cxn>
              <a:cxn ang="0">
                <a:pos x="connsiteX2" y="connsiteY2"/>
              </a:cxn>
            </a:cxnLst>
            <a:rect l="l" t="t" r="r" b="b"/>
            <a:pathLst>
              <a:path w="158750" h="54755">
                <a:moveTo>
                  <a:pt x="0" y="47625"/>
                </a:moveTo>
                <a:cubicBezTo>
                  <a:pt x="28046" y="53181"/>
                  <a:pt x="56092" y="58738"/>
                  <a:pt x="82550" y="50800"/>
                </a:cubicBezTo>
                <a:cubicBezTo>
                  <a:pt x="109008" y="42862"/>
                  <a:pt x="158750" y="0"/>
                  <a:pt x="15875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3" name="Object 82"/>
          <p:cNvGraphicFramePr>
            <a:graphicFrameLocks noChangeAspect="1"/>
          </p:cNvGraphicFramePr>
          <p:nvPr>
            <p:extLst>
              <p:ext uri="{D42A27DB-BD31-4B8C-83A1-F6EECF244321}">
                <p14:modId xmlns:p14="http://schemas.microsoft.com/office/powerpoint/2010/main" val="4084655966"/>
              </p:ext>
            </p:extLst>
          </p:nvPr>
        </p:nvGraphicFramePr>
        <p:xfrm>
          <a:off x="1710198" y="2091132"/>
          <a:ext cx="711200" cy="357188"/>
        </p:xfrm>
        <a:graphic>
          <a:graphicData uri="http://schemas.openxmlformats.org/presentationml/2006/ole">
            <mc:AlternateContent xmlns:mc="http://schemas.openxmlformats.org/markup-compatibility/2006">
              <mc:Choice xmlns:v="urn:schemas-microsoft-com:vml" Requires="v">
                <p:oleObj name="Equation" r:id="rId8" imgW="406400" imgH="203200" progId="Equation.DSMT4">
                  <p:embed/>
                </p:oleObj>
              </mc:Choice>
              <mc:Fallback>
                <p:oleObj name="Equation" r:id="rId8" imgW="406400" imgH="203200" progId="Equation.DSMT4">
                  <p:embed/>
                  <p:pic>
                    <p:nvPicPr>
                      <p:cNvPr id="0" name=""/>
                      <p:cNvPicPr/>
                      <p:nvPr/>
                    </p:nvPicPr>
                    <p:blipFill>
                      <a:blip r:embed="rId9"/>
                      <a:stretch>
                        <a:fillRect/>
                      </a:stretch>
                    </p:blipFill>
                    <p:spPr>
                      <a:xfrm>
                        <a:off x="1710198" y="2091132"/>
                        <a:ext cx="711200" cy="357188"/>
                      </a:xfrm>
                      <a:prstGeom prst="rect">
                        <a:avLst/>
                      </a:prstGeom>
                    </p:spPr>
                  </p:pic>
                </p:oleObj>
              </mc:Fallback>
            </mc:AlternateContent>
          </a:graphicData>
        </a:graphic>
      </p:graphicFrame>
      <p:graphicFrame>
        <p:nvGraphicFramePr>
          <p:cNvPr id="84" name="Object 83"/>
          <p:cNvGraphicFramePr>
            <a:graphicFrameLocks noChangeAspect="1"/>
          </p:cNvGraphicFramePr>
          <p:nvPr>
            <p:extLst>
              <p:ext uri="{D42A27DB-BD31-4B8C-83A1-F6EECF244321}">
                <p14:modId xmlns:p14="http://schemas.microsoft.com/office/powerpoint/2010/main" val="1419161366"/>
              </p:ext>
            </p:extLst>
          </p:nvPr>
        </p:nvGraphicFramePr>
        <p:xfrm>
          <a:off x="4545123" y="1145406"/>
          <a:ext cx="844550" cy="358775"/>
        </p:xfrm>
        <a:graphic>
          <a:graphicData uri="http://schemas.openxmlformats.org/presentationml/2006/ole">
            <mc:AlternateContent xmlns:mc="http://schemas.openxmlformats.org/markup-compatibility/2006">
              <mc:Choice xmlns:v="urn:schemas-microsoft-com:vml" Requires="v">
                <p:oleObj name="Equation" r:id="rId10" imgW="482600" imgH="203200" progId="Equation.DSMT4">
                  <p:embed/>
                </p:oleObj>
              </mc:Choice>
              <mc:Fallback>
                <p:oleObj name="Equation" r:id="rId10" imgW="482600" imgH="203200" progId="Equation.DSMT4">
                  <p:embed/>
                  <p:pic>
                    <p:nvPicPr>
                      <p:cNvPr id="0" name=""/>
                      <p:cNvPicPr/>
                      <p:nvPr/>
                    </p:nvPicPr>
                    <p:blipFill>
                      <a:blip r:embed="rId11"/>
                      <a:stretch>
                        <a:fillRect/>
                      </a:stretch>
                    </p:blipFill>
                    <p:spPr>
                      <a:xfrm>
                        <a:off x="4545123" y="1145406"/>
                        <a:ext cx="844550" cy="358775"/>
                      </a:xfrm>
                      <a:prstGeom prst="rect">
                        <a:avLst/>
                      </a:prstGeom>
                    </p:spPr>
                  </p:pic>
                </p:oleObj>
              </mc:Fallback>
            </mc:AlternateContent>
          </a:graphicData>
        </a:graphic>
      </p:graphicFrame>
      <p:sp>
        <p:nvSpPr>
          <p:cNvPr id="29" name="TextBox 28"/>
          <p:cNvSpPr txBox="1"/>
          <p:nvPr/>
        </p:nvSpPr>
        <p:spPr>
          <a:xfrm>
            <a:off x="204390" y="3121779"/>
            <a:ext cx="5637610"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Radially (centripetally):</a:t>
            </a:r>
            <a:endParaRPr lang="en-US" sz="2000" i="1" dirty="0">
              <a:latin typeface="Apple Chancery"/>
              <a:cs typeface="Apple Chancery"/>
            </a:endParaRPr>
          </a:p>
        </p:txBody>
      </p:sp>
      <p:cxnSp>
        <p:nvCxnSpPr>
          <p:cNvPr id="26" name="Straight Arrow Connector 25">
            <a:extLst>
              <a:ext uri="{FF2B5EF4-FFF2-40B4-BE49-F238E27FC236}">
                <a16:creationId xmlns:a16="http://schemas.microsoft.com/office/drawing/2014/main" id="{8FEA5879-CD22-6245-BE10-8E99261ED30A}"/>
              </a:ext>
            </a:extLst>
          </p:cNvPr>
          <p:cNvCxnSpPr>
            <a:cxnSpLocks/>
          </p:cNvCxnSpPr>
          <p:nvPr/>
        </p:nvCxnSpPr>
        <p:spPr>
          <a:xfrm flipH="1">
            <a:off x="8242925" y="2567240"/>
            <a:ext cx="1" cy="1315785"/>
          </a:xfrm>
          <a:prstGeom prst="straightConnector1">
            <a:avLst/>
          </a:prstGeom>
          <a:ln>
            <a:solidFill>
              <a:srgbClr val="150A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5" name="Object 34">
            <a:extLst>
              <a:ext uri="{FF2B5EF4-FFF2-40B4-BE49-F238E27FC236}">
                <a16:creationId xmlns:a16="http://schemas.microsoft.com/office/drawing/2014/main" id="{19430B8D-F36B-7544-8AEA-41DAA7BB2DBF}"/>
              </a:ext>
            </a:extLst>
          </p:cNvPr>
          <p:cNvGraphicFramePr>
            <a:graphicFrameLocks noChangeAspect="1"/>
          </p:cNvGraphicFramePr>
          <p:nvPr>
            <p:extLst>
              <p:ext uri="{D42A27DB-BD31-4B8C-83A1-F6EECF244321}">
                <p14:modId xmlns:p14="http://schemas.microsoft.com/office/powerpoint/2010/main" val="2271014385"/>
              </p:ext>
            </p:extLst>
          </p:nvPr>
        </p:nvGraphicFramePr>
        <p:xfrm>
          <a:off x="8291513" y="3151188"/>
          <a:ext cx="204787" cy="328612"/>
        </p:xfrm>
        <a:graphic>
          <a:graphicData uri="http://schemas.openxmlformats.org/presentationml/2006/ole">
            <mc:AlternateContent xmlns:mc="http://schemas.openxmlformats.org/markup-compatibility/2006">
              <mc:Choice xmlns:v="urn:schemas-microsoft-com:vml" Requires="v">
                <p:oleObj name="Equation" r:id="rId12" imgW="127000" imgH="203200" progId="Equation.DSMT4">
                  <p:embed/>
                </p:oleObj>
              </mc:Choice>
              <mc:Fallback>
                <p:oleObj name="Equation" r:id="rId12" imgW="127000" imgH="203200" progId="Equation.DSMT4">
                  <p:embed/>
                  <p:pic>
                    <p:nvPicPr>
                      <p:cNvPr id="30" name="Object 29"/>
                      <p:cNvPicPr/>
                      <p:nvPr/>
                    </p:nvPicPr>
                    <p:blipFill>
                      <a:blip r:embed="rId13"/>
                      <a:stretch>
                        <a:fillRect/>
                      </a:stretch>
                    </p:blipFill>
                    <p:spPr>
                      <a:xfrm>
                        <a:off x="8291513" y="3151188"/>
                        <a:ext cx="204787" cy="328612"/>
                      </a:xfrm>
                      <a:prstGeom prst="rect">
                        <a:avLst/>
                      </a:prstGeom>
                    </p:spPr>
                  </p:pic>
                </p:oleObj>
              </mc:Fallback>
            </mc:AlternateContent>
          </a:graphicData>
        </a:graphic>
      </p:graphicFrame>
      <p:grpSp>
        <p:nvGrpSpPr>
          <p:cNvPr id="14" name="Group 13">
            <a:extLst>
              <a:ext uri="{FF2B5EF4-FFF2-40B4-BE49-F238E27FC236}">
                <a16:creationId xmlns:a16="http://schemas.microsoft.com/office/drawing/2014/main" id="{A2EA6194-E0C4-7346-92FD-40F52776A50A}"/>
              </a:ext>
            </a:extLst>
          </p:cNvPr>
          <p:cNvGrpSpPr/>
          <p:nvPr/>
        </p:nvGrpSpPr>
        <p:grpSpPr>
          <a:xfrm>
            <a:off x="6996728" y="2599770"/>
            <a:ext cx="1237296" cy="1136380"/>
            <a:chOff x="6996728" y="2599770"/>
            <a:chExt cx="1237296" cy="1136380"/>
          </a:xfrm>
        </p:grpSpPr>
        <p:cxnSp>
          <p:nvCxnSpPr>
            <p:cNvPr id="31" name="Straight Arrow Connector 30">
              <a:extLst>
                <a:ext uri="{FF2B5EF4-FFF2-40B4-BE49-F238E27FC236}">
                  <a16:creationId xmlns:a16="http://schemas.microsoft.com/office/drawing/2014/main" id="{793A5AB5-FD05-B54A-ADD1-7B3148F8CB3A}"/>
                </a:ext>
              </a:extLst>
            </p:cNvPr>
            <p:cNvCxnSpPr>
              <a:cxnSpLocks/>
            </p:cNvCxnSpPr>
            <p:nvPr/>
          </p:nvCxnSpPr>
          <p:spPr>
            <a:xfrm flipH="1">
              <a:off x="7675033" y="2599770"/>
              <a:ext cx="526156" cy="399425"/>
            </a:xfrm>
            <a:prstGeom prst="straightConnector1">
              <a:avLst/>
            </a:prstGeom>
            <a:ln>
              <a:solidFill>
                <a:srgbClr val="150A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85F6F53B-06F5-5C47-ACAA-9221516FC04F}"/>
                </a:ext>
              </a:extLst>
            </p:cNvPr>
            <p:cNvCxnSpPr>
              <a:cxnSpLocks/>
            </p:cNvCxnSpPr>
            <p:nvPr/>
          </p:nvCxnSpPr>
          <p:spPr>
            <a:xfrm>
              <a:off x="7660303" y="3015122"/>
              <a:ext cx="488088" cy="721028"/>
            </a:xfrm>
            <a:prstGeom prst="straightConnector1">
              <a:avLst/>
            </a:prstGeom>
            <a:ln>
              <a:solidFill>
                <a:srgbClr val="150A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a:extLst>
                <a:ext uri="{FF2B5EF4-FFF2-40B4-BE49-F238E27FC236}">
                  <a16:creationId xmlns:a16="http://schemas.microsoft.com/office/drawing/2014/main" id="{0C331C64-EFD6-4B4F-9459-CDEE16D51F11}"/>
                </a:ext>
              </a:extLst>
            </p:cNvPr>
            <p:cNvGraphicFramePr>
              <a:graphicFrameLocks noChangeAspect="1"/>
            </p:cNvGraphicFramePr>
            <p:nvPr>
              <p:extLst>
                <p:ext uri="{D42A27DB-BD31-4B8C-83A1-F6EECF244321}">
                  <p14:modId xmlns:p14="http://schemas.microsoft.com/office/powerpoint/2010/main" val="1480606602"/>
                </p:ext>
              </p:extLst>
            </p:nvPr>
          </p:nvGraphicFramePr>
          <p:xfrm>
            <a:off x="6996728" y="2983547"/>
            <a:ext cx="654050" cy="328613"/>
          </p:xfrm>
          <a:graphic>
            <a:graphicData uri="http://schemas.openxmlformats.org/presentationml/2006/ole">
              <mc:AlternateContent xmlns:mc="http://schemas.openxmlformats.org/markup-compatibility/2006">
                <mc:Choice xmlns:v="urn:schemas-microsoft-com:vml" Requires="v">
                  <p:oleObj name="Equation" r:id="rId14" imgW="406400" imgH="203200" progId="Equation.DSMT4">
                    <p:embed/>
                  </p:oleObj>
                </mc:Choice>
                <mc:Fallback>
                  <p:oleObj name="Equation" r:id="rId14" imgW="406400" imgH="203200" progId="Equation.DSMT4">
                    <p:embed/>
                    <p:pic>
                      <p:nvPicPr>
                        <p:cNvPr id="35" name="Object 34">
                          <a:extLst>
                            <a:ext uri="{FF2B5EF4-FFF2-40B4-BE49-F238E27FC236}">
                              <a16:creationId xmlns:a16="http://schemas.microsoft.com/office/drawing/2014/main" id="{19430B8D-F36B-7544-8AEA-41DAA7BB2DBF}"/>
                            </a:ext>
                          </a:extLst>
                        </p:cNvPr>
                        <p:cNvPicPr/>
                        <p:nvPr/>
                      </p:nvPicPr>
                      <p:blipFill>
                        <a:blip r:embed="rId15"/>
                        <a:stretch>
                          <a:fillRect/>
                        </a:stretch>
                      </p:blipFill>
                      <p:spPr>
                        <a:xfrm>
                          <a:off x="6996728" y="2983547"/>
                          <a:ext cx="654050" cy="328613"/>
                        </a:xfrm>
                        <a:prstGeom prst="rect">
                          <a:avLst/>
                        </a:prstGeom>
                      </p:spPr>
                    </p:pic>
                  </p:oleObj>
                </mc:Fallback>
              </mc:AlternateContent>
            </a:graphicData>
          </a:graphic>
        </p:graphicFrame>
        <p:graphicFrame>
          <p:nvGraphicFramePr>
            <p:cNvPr id="38" name="Object 37">
              <a:extLst>
                <a:ext uri="{FF2B5EF4-FFF2-40B4-BE49-F238E27FC236}">
                  <a16:creationId xmlns:a16="http://schemas.microsoft.com/office/drawing/2014/main" id="{0AAB7606-1CBA-5F4B-A7F4-44530D7D219A}"/>
                </a:ext>
              </a:extLst>
            </p:cNvPr>
            <p:cNvGraphicFramePr>
              <a:graphicFrameLocks noChangeAspect="1"/>
            </p:cNvGraphicFramePr>
            <p:nvPr>
              <p:extLst>
                <p:ext uri="{D42A27DB-BD31-4B8C-83A1-F6EECF244321}">
                  <p14:modId xmlns:p14="http://schemas.microsoft.com/office/powerpoint/2010/main" val="4232005349"/>
                </p:ext>
              </p:extLst>
            </p:nvPr>
          </p:nvGraphicFramePr>
          <p:xfrm>
            <a:off x="8014584" y="3239694"/>
            <a:ext cx="204788" cy="287338"/>
          </p:xfrm>
          <a:graphic>
            <a:graphicData uri="http://schemas.openxmlformats.org/presentationml/2006/ole">
              <mc:AlternateContent xmlns:mc="http://schemas.openxmlformats.org/markup-compatibility/2006">
                <mc:Choice xmlns:v="urn:schemas-microsoft-com:vml" Requires="v">
                  <p:oleObj name="Equation" r:id="rId16" imgW="127000" imgH="177800" progId="Equation.DSMT4">
                    <p:embed/>
                  </p:oleObj>
                </mc:Choice>
                <mc:Fallback>
                  <p:oleObj name="Equation" r:id="rId16" imgW="127000" imgH="177800" progId="Equation.DSMT4">
                    <p:embed/>
                    <p:pic>
                      <p:nvPicPr>
                        <p:cNvPr id="36" name="Object 35">
                          <a:extLst>
                            <a:ext uri="{FF2B5EF4-FFF2-40B4-BE49-F238E27FC236}">
                              <a16:creationId xmlns:a16="http://schemas.microsoft.com/office/drawing/2014/main" id="{0C331C64-EFD6-4B4F-9459-CDEE16D51F11}"/>
                            </a:ext>
                          </a:extLst>
                        </p:cNvPr>
                        <p:cNvPicPr/>
                        <p:nvPr/>
                      </p:nvPicPr>
                      <p:blipFill>
                        <a:blip r:embed="rId17"/>
                        <a:stretch>
                          <a:fillRect/>
                        </a:stretch>
                      </p:blipFill>
                      <p:spPr>
                        <a:xfrm>
                          <a:off x="8014584" y="3239694"/>
                          <a:ext cx="204788" cy="287338"/>
                        </a:xfrm>
                        <a:prstGeom prst="rect">
                          <a:avLst/>
                        </a:prstGeom>
                      </p:spPr>
                    </p:pic>
                  </p:oleObj>
                </mc:Fallback>
              </mc:AlternateContent>
            </a:graphicData>
          </a:graphic>
        </p:graphicFrame>
        <p:sp>
          <p:nvSpPr>
            <p:cNvPr id="12" name="Freeform 11">
              <a:extLst>
                <a:ext uri="{FF2B5EF4-FFF2-40B4-BE49-F238E27FC236}">
                  <a16:creationId xmlns:a16="http://schemas.microsoft.com/office/drawing/2014/main" id="{713EF929-25CA-2041-A705-850FA4F6AC59}"/>
                </a:ext>
              </a:extLst>
            </p:cNvPr>
            <p:cNvSpPr/>
            <p:nvPr/>
          </p:nvSpPr>
          <p:spPr>
            <a:xfrm flipV="1">
              <a:off x="8040475" y="3496798"/>
              <a:ext cx="193549" cy="71901"/>
            </a:xfrm>
            <a:custGeom>
              <a:avLst/>
              <a:gdLst>
                <a:gd name="connsiteX0" fmla="*/ 0 w 155575"/>
                <a:gd name="connsiteY0" fmla="*/ 0 h 54755"/>
                <a:gd name="connsiteX1" fmla="*/ 69850 w 155575"/>
                <a:gd name="connsiteY1" fmla="*/ 50800 h 54755"/>
                <a:gd name="connsiteX2" fmla="*/ 155575 w 155575"/>
                <a:gd name="connsiteY2" fmla="*/ 47625 h 54755"/>
              </a:gdLst>
              <a:ahLst/>
              <a:cxnLst>
                <a:cxn ang="0">
                  <a:pos x="connsiteX0" y="connsiteY0"/>
                </a:cxn>
                <a:cxn ang="0">
                  <a:pos x="connsiteX1" y="connsiteY1"/>
                </a:cxn>
                <a:cxn ang="0">
                  <a:pos x="connsiteX2" y="connsiteY2"/>
                </a:cxn>
              </a:cxnLst>
              <a:rect l="l" t="t" r="r" b="b"/>
              <a:pathLst>
                <a:path w="155575" h="54755">
                  <a:moveTo>
                    <a:pt x="0" y="0"/>
                  </a:moveTo>
                  <a:cubicBezTo>
                    <a:pt x="21960" y="21431"/>
                    <a:pt x="43921" y="42863"/>
                    <a:pt x="69850" y="50800"/>
                  </a:cubicBezTo>
                  <a:cubicBezTo>
                    <a:pt x="95779" y="58737"/>
                    <a:pt x="125677" y="53181"/>
                    <a:pt x="155575" y="47625"/>
                  </a:cubicBezTo>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Freeform 12">
              <a:extLst>
                <a:ext uri="{FF2B5EF4-FFF2-40B4-BE49-F238E27FC236}">
                  <a16:creationId xmlns:a16="http://schemas.microsoft.com/office/drawing/2014/main" id="{8B217E95-A99A-FB40-B756-9DBE6E3851F3}"/>
                </a:ext>
              </a:extLst>
            </p:cNvPr>
            <p:cNvSpPr/>
            <p:nvPr/>
          </p:nvSpPr>
          <p:spPr>
            <a:xfrm>
              <a:off x="7618567" y="2884163"/>
              <a:ext cx="277777" cy="233688"/>
            </a:xfrm>
            <a:custGeom>
              <a:avLst/>
              <a:gdLst>
                <a:gd name="connsiteX0" fmla="*/ 250825 w 254119"/>
                <a:gd name="connsiteY0" fmla="*/ 0 h 206375"/>
                <a:gd name="connsiteX1" fmla="*/ 219075 w 254119"/>
                <a:gd name="connsiteY1" fmla="*/ 158750 h 206375"/>
                <a:gd name="connsiteX2" fmla="*/ 0 w 254119"/>
                <a:gd name="connsiteY2" fmla="*/ 206375 h 206375"/>
              </a:gdLst>
              <a:ahLst/>
              <a:cxnLst>
                <a:cxn ang="0">
                  <a:pos x="connsiteX0" y="connsiteY0"/>
                </a:cxn>
                <a:cxn ang="0">
                  <a:pos x="connsiteX1" y="connsiteY1"/>
                </a:cxn>
                <a:cxn ang="0">
                  <a:pos x="connsiteX2" y="connsiteY2"/>
                </a:cxn>
              </a:cxnLst>
              <a:rect l="l" t="t" r="r" b="b"/>
              <a:pathLst>
                <a:path w="254119" h="206375">
                  <a:moveTo>
                    <a:pt x="250825" y="0"/>
                  </a:moveTo>
                  <a:cubicBezTo>
                    <a:pt x="255852" y="62177"/>
                    <a:pt x="260879" y="124354"/>
                    <a:pt x="219075" y="158750"/>
                  </a:cubicBezTo>
                  <a:cubicBezTo>
                    <a:pt x="177271" y="193146"/>
                    <a:pt x="88635" y="199760"/>
                    <a:pt x="0" y="206375"/>
                  </a:cubicBezTo>
                </a:path>
              </a:pathLst>
            </a:custGeom>
            <a:noFill/>
            <a:ln>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7C5A7D6F-D3B9-7841-A720-899BC47FCD48}"/>
              </a:ext>
            </a:extLst>
          </p:cNvPr>
          <p:cNvGrpSpPr/>
          <p:nvPr/>
        </p:nvGrpSpPr>
        <p:grpSpPr>
          <a:xfrm>
            <a:off x="204390" y="5384791"/>
            <a:ext cx="5383610" cy="707886"/>
            <a:chOff x="204390" y="5384791"/>
            <a:chExt cx="5383610" cy="707886"/>
          </a:xfrm>
        </p:grpSpPr>
        <p:sp>
          <p:nvSpPr>
            <p:cNvPr id="45" name="TextBox 44">
              <a:extLst>
                <a:ext uri="{FF2B5EF4-FFF2-40B4-BE49-F238E27FC236}">
                  <a16:creationId xmlns:a16="http://schemas.microsoft.com/office/drawing/2014/main" id="{BDB7B78A-AA23-8E41-B664-E857526F6E92}"/>
                </a:ext>
              </a:extLst>
            </p:cNvPr>
            <p:cNvSpPr txBox="1"/>
            <p:nvPr/>
          </p:nvSpPr>
          <p:spPr>
            <a:xfrm>
              <a:off x="204390" y="5384791"/>
              <a:ext cx="5383610"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 . . And why am I not claiming that the acceleration in the radial direction is            ?</a:t>
              </a:r>
              <a:endParaRPr lang="en-US" sz="2000" i="1" dirty="0">
                <a:latin typeface="Apple Chancery"/>
                <a:cs typeface="Apple Chancery"/>
              </a:endParaRPr>
            </a:p>
          </p:txBody>
        </p:sp>
        <p:graphicFrame>
          <p:nvGraphicFramePr>
            <p:cNvPr id="46" name="Object 45">
              <a:extLst>
                <a:ext uri="{FF2B5EF4-FFF2-40B4-BE49-F238E27FC236}">
                  <a16:creationId xmlns:a16="http://schemas.microsoft.com/office/drawing/2014/main" id="{C976FB9C-2C9A-6F43-92F4-572D18CD97BA}"/>
                </a:ext>
              </a:extLst>
            </p:cNvPr>
            <p:cNvGraphicFramePr>
              <a:graphicFrameLocks noChangeAspect="1"/>
            </p:cNvGraphicFramePr>
            <p:nvPr>
              <p:extLst>
                <p:ext uri="{D42A27DB-BD31-4B8C-83A1-F6EECF244321}">
                  <p14:modId xmlns:p14="http://schemas.microsoft.com/office/powerpoint/2010/main" val="351723015"/>
                </p:ext>
              </p:extLst>
            </p:nvPr>
          </p:nvGraphicFramePr>
          <p:xfrm>
            <a:off x="4027488" y="5737225"/>
            <a:ext cx="695153" cy="330052"/>
          </p:xfrm>
          <a:graphic>
            <a:graphicData uri="http://schemas.openxmlformats.org/presentationml/2006/ole">
              <mc:AlternateContent xmlns:mc="http://schemas.openxmlformats.org/markup-compatibility/2006">
                <mc:Choice xmlns:v="urn:schemas-microsoft-com:vml" Requires="v">
                  <p:oleObj name="Equation" r:id="rId18" imgW="431800" imgH="203200" progId="Equation.DSMT4">
                    <p:embed/>
                  </p:oleObj>
                </mc:Choice>
                <mc:Fallback>
                  <p:oleObj name="Equation" r:id="rId18" imgW="431800" imgH="203200" progId="Equation.DSMT4">
                    <p:embed/>
                    <p:pic>
                      <p:nvPicPr>
                        <p:cNvPr id="84" name="Object 83"/>
                        <p:cNvPicPr/>
                        <p:nvPr/>
                      </p:nvPicPr>
                      <p:blipFill>
                        <a:blip r:embed="rId19"/>
                        <a:stretch>
                          <a:fillRect/>
                        </a:stretch>
                      </p:blipFill>
                      <p:spPr>
                        <a:xfrm>
                          <a:off x="4027488" y="5737225"/>
                          <a:ext cx="695153" cy="330052"/>
                        </a:xfrm>
                        <a:prstGeom prst="rect">
                          <a:avLst/>
                        </a:prstGeom>
                      </p:spPr>
                    </p:pic>
                  </p:oleObj>
                </mc:Fallback>
              </mc:AlternateContent>
            </a:graphicData>
          </a:graphic>
        </p:graphicFrame>
      </p:grpSp>
      <p:sp>
        <p:nvSpPr>
          <p:cNvPr id="47" name="TextBox 46">
            <a:extLst>
              <a:ext uri="{FF2B5EF4-FFF2-40B4-BE49-F238E27FC236}">
                <a16:creationId xmlns:a16="http://schemas.microsoft.com/office/drawing/2014/main" id="{667063CC-BD2F-714C-85F0-A77DB782103D}"/>
              </a:ext>
            </a:extLst>
          </p:cNvPr>
          <p:cNvSpPr txBox="1"/>
          <p:nvPr/>
        </p:nvSpPr>
        <p:spPr>
          <a:xfrm>
            <a:off x="5111200" y="5722409"/>
            <a:ext cx="3932319" cy="923330"/>
          </a:xfrm>
          <a:prstGeom prst="rect">
            <a:avLst/>
          </a:prstGeom>
          <a:noFill/>
          <a:ln>
            <a:noFill/>
          </a:ln>
        </p:spPr>
        <p:txBody>
          <a:bodyPr wrap="square" rtlCol="0">
            <a:spAutoFit/>
          </a:bodyPr>
          <a:lstStyle/>
          <a:p>
            <a:r>
              <a:rPr lang="en-US" dirty="0">
                <a:solidFill>
                  <a:srgbClr val="000000"/>
                </a:solidFill>
                <a:latin typeface="Times New Roman"/>
                <a:cs typeface="Times New Roman"/>
              </a:rPr>
              <a:t>(Answer: Because gravity isn’t the only force acting radially—you also have tension to contend with . . . )</a:t>
            </a:r>
            <a:endParaRPr lang="en-US" i="1" dirty="0">
              <a:latin typeface="Apple Chancery"/>
              <a:cs typeface="Apple Chancery"/>
            </a:endParaRPr>
          </a:p>
        </p:txBody>
      </p:sp>
    </p:spTree>
    <p:extLst>
      <p:ext uri="{BB962C8B-B14F-4D97-AF65-F5344CB8AC3E}">
        <p14:creationId xmlns:p14="http://schemas.microsoft.com/office/powerpoint/2010/main" val="153131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dissolve">
                                      <p:cBhvr>
                                        <p:cTn id="17" dur="500"/>
                                        <p:tgtEl>
                                          <p:spTgt spid="7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dissolve">
                                      <p:cBhvr>
                                        <p:cTn id="2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40.)</a:t>
            </a:r>
          </a:p>
        </p:txBody>
      </p:sp>
      <p:graphicFrame>
        <p:nvGraphicFramePr>
          <p:cNvPr id="30" name="Object 29"/>
          <p:cNvGraphicFramePr>
            <a:graphicFrameLocks noChangeAspect="1"/>
          </p:cNvGraphicFramePr>
          <p:nvPr>
            <p:extLst>
              <p:ext uri="{D42A27DB-BD31-4B8C-83A1-F6EECF244321}">
                <p14:modId xmlns:p14="http://schemas.microsoft.com/office/powerpoint/2010/main" val="2470791114"/>
              </p:ext>
            </p:extLst>
          </p:nvPr>
        </p:nvGraphicFramePr>
        <p:xfrm>
          <a:off x="7152550" y="2675884"/>
          <a:ext cx="246063" cy="328612"/>
        </p:xfrm>
        <a:graphic>
          <a:graphicData uri="http://schemas.openxmlformats.org/presentationml/2006/ole">
            <mc:AlternateContent xmlns:mc="http://schemas.openxmlformats.org/markup-compatibility/2006">
              <mc:Choice xmlns:v="urn:schemas-microsoft-com:vml" Requires="v">
                <p:oleObj name="Equation" r:id="rId2" imgW="152400" imgH="203200" progId="Equation.DSMT4">
                  <p:embed/>
                </p:oleObj>
              </mc:Choice>
              <mc:Fallback>
                <p:oleObj name="Equation" r:id="rId2" imgW="152400" imgH="203200" progId="Equation.DSMT4">
                  <p:embed/>
                  <p:pic>
                    <p:nvPicPr>
                      <p:cNvPr id="0" name=""/>
                      <p:cNvPicPr/>
                      <p:nvPr/>
                    </p:nvPicPr>
                    <p:blipFill>
                      <a:blip r:embed="rId3"/>
                      <a:stretch>
                        <a:fillRect/>
                      </a:stretch>
                    </p:blipFill>
                    <p:spPr>
                      <a:xfrm>
                        <a:off x="7152550" y="2675884"/>
                        <a:ext cx="246063" cy="328612"/>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2558900420"/>
              </p:ext>
            </p:extLst>
          </p:nvPr>
        </p:nvGraphicFramePr>
        <p:xfrm>
          <a:off x="6453833" y="1207280"/>
          <a:ext cx="204788" cy="285750"/>
        </p:xfrm>
        <a:graphic>
          <a:graphicData uri="http://schemas.openxmlformats.org/presentationml/2006/ole">
            <mc:AlternateContent xmlns:mc="http://schemas.openxmlformats.org/markup-compatibility/2006">
              <mc:Choice xmlns:v="urn:schemas-microsoft-com:vml" Requires="v">
                <p:oleObj name="Equation" r:id="rId4" imgW="127000" imgH="177800" progId="Equation.DSMT4">
                  <p:embed/>
                </p:oleObj>
              </mc:Choice>
              <mc:Fallback>
                <p:oleObj name="Equation" r:id="rId4" imgW="127000" imgH="177800" progId="Equation.DSMT4">
                  <p:embed/>
                  <p:pic>
                    <p:nvPicPr>
                      <p:cNvPr id="0" name=""/>
                      <p:cNvPicPr/>
                      <p:nvPr/>
                    </p:nvPicPr>
                    <p:blipFill>
                      <a:blip r:embed="rId5"/>
                      <a:stretch>
                        <a:fillRect/>
                      </a:stretch>
                    </p:blipFill>
                    <p:spPr>
                      <a:xfrm>
                        <a:off x="6453833" y="1207280"/>
                        <a:ext cx="204788" cy="285750"/>
                      </a:xfrm>
                      <a:prstGeom prst="rect">
                        <a:avLst/>
                      </a:prstGeom>
                    </p:spPr>
                  </p:pic>
                </p:oleObj>
              </mc:Fallback>
            </mc:AlternateContent>
          </a:graphicData>
        </a:graphic>
      </p:graphicFrame>
      <p:cxnSp>
        <p:nvCxnSpPr>
          <p:cNvPr id="28" name="Straight Arrow Connector 27"/>
          <p:cNvCxnSpPr/>
          <p:nvPr/>
        </p:nvCxnSpPr>
        <p:spPr>
          <a:xfrm flipH="1">
            <a:off x="6894911" y="2489752"/>
            <a:ext cx="520918" cy="38044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63" name="Group 62"/>
          <p:cNvGrpSpPr/>
          <p:nvPr/>
        </p:nvGrpSpPr>
        <p:grpSpPr>
          <a:xfrm>
            <a:off x="4584214" y="-918200"/>
            <a:ext cx="3680094" cy="3680094"/>
            <a:chOff x="2165944" y="921847"/>
            <a:chExt cx="3680094" cy="3680094"/>
          </a:xfrm>
        </p:grpSpPr>
        <p:cxnSp>
          <p:nvCxnSpPr>
            <p:cNvPr id="64" name="Straight Connector 63"/>
            <p:cNvCxnSpPr/>
            <p:nvPr/>
          </p:nvCxnSpPr>
          <p:spPr>
            <a:xfrm flipV="1">
              <a:off x="3441700" y="2757335"/>
              <a:ext cx="1295400" cy="794"/>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V="1">
              <a:off x="36053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37577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39101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40625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V="1">
              <a:off x="42149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V="1">
              <a:off x="43673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4519751" y="2672559"/>
              <a:ext cx="92075" cy="8557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4002226" y="2758129"/>
              <a:ext cx="1048141" cy="1530238"/>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9" name="Oval 78"/>
            <p:cNvSpPr/>
            <p:nvPr/>
          </p:nvSpPr>
          <p:spPr>
            <a:xfrm>
              <a:off x="4980343" y="4217837"/>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Arc 79"/>
            <p:cNvSpPr/>
            <p:nvPr/>
          </p:nvSpPr>
          <p:spPr>
            <a:xfrm>
              <a:off x="2165944" y="921847"/>
              <a:ext cx="3680094" cy="3680094"/>
            </a:xfrm>
            <a:prstGeom prst="arc">
              <a:avLst>
                <a:gd name="adj1" fmla="val 1832523"/>
                <a:gd name="adj2" fmla="val 4948599"/>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61" name="Straight Connector 60"/>
          <p:cNvCxnSpPr/>
          <p:nvPr/>
        </p:nvCxnSpPr>
        <p:spPr>
          <a:xfrm>
            <a:off x="6420496" y="917288"/>
            <a:ext cx="0" cy="759112"/>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82" name="Freeform 81"/>
          <p:cNvSpPr/>
          <p:nvPr/>
        </p:nvSpPr>
        <p:spPr>
          <a:xfrm>
            <a:off x="6419633" y="1152525"/>
            <a:ext cx="158750" cy="54755"/>
          </a:xfrm>
          <a:custGeom>
            <a:avLst/>
            <a:gdLst>
              <a:gd name="connsiteX0" fmla="*/ 0 w 158750"/>
              <a:gd name="connsiteY0" fmla="*/ 47625 h 54755"/>
              <a:gd name="connsiteX1" fmla="*/ 82550 w 158750"/>
              <a:gd name="connsiteY1" fmla="*/ 50800 h 54755"/>
              <a:gd name="connsiteX2" fmla="*/ 158750 w 158750"/>
              <a:gd name="connsiteY2" fmla="*/ 0 h 54755"/>
            </a:gdLst>
            <a:ahLst/>
            <a:cxnLst>
              <a:cxn ang="0">
                <a:pos x="connsiteX0" y="connsiteY0"/>
              </a:cxn>
              <a:cxn ang="0">
                <a:pos x="connsiteX1" y="connsiteY1"/>
              </a:cxn>
              <a:cxn ang="0">
                <a:pos x="connsiteX2" y="connsiteY2"/>
              </a:cxn>
            </a:cxnLst>
            <a:rect l="l" t="t" r="r" b="b"/>
            <a:pathLst>
              <a:path w="158750" h="54755">
                <a:moveTo>
                  <a:pt x="0" y="47625"/>
                </a:moveTo>
                <a:cubicBezTo>
                  <a:pt x="28046" y="53181"/>
                  <a:pt x="56092" y="58738"/>
                  <a:pt x="82550" y="50800"/>
                </a:cubicBezTo>
                <a:cubicBezTo>
                  <a:pt x="109008" y="42862"/>
                  <a:pt x="158750" y="0"/>
                  <a:pt x="15875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3" name="Object 82"/>
          <p:cNvGraphicFramePr>
            <a:graphicFrameLocks noChangeAspect="1"/>
          </p:cNvGraphicFramePr>
          <p:nvPr>
            <p:extLst>
              <p:ext uri="{D42A27DB-BD31-4B8C-83A1-F6EECF244321}">
                <p14:modId xmlns:p14="http://schemas.microsoft.com/office/powerpoint/2010/main" val="2912576936"/>
              </p:ext>
            </p:extLst>
          </p:nvPr>
        </p:nvGraphicFramePr>
        <p:xfrm>
          <a:off x="2230438" y="1305872"/>
          <a:ext cx="2400300" cy="1116012"/>
        </p:xfrm>
        <a:graphic>
          <a:graphicData uri="http://schemas.openxmlformats.org/presentationml/2006/ole">
            <mc:AlternateContent xmlns:mc="http://schemas.openxmlformats.org/markup-compatibility/2006">
              <mc:Choice xmlns:v="urn:schemas-microsoft-com:vml" Requires="v">
                <p:oleObj name="Equation" r:id="rId6" imgW="1371600" imgH="635000" progId="Equation.DSMT4">
                  <p:embed/>
                </p:oleObj>
              </mc:Choice>
              <mc:Fallback>
                <p:oleObj name="Equation" r:id="rId6" imgW="1371600" imgH="635000" progId="Equation.DSMT4">
                  <p:embed/>
                  <p:pic>
                    <p:nvPicPr>
                      <p:cNvPr id="0" name=""/>
                      <p:cNvPicPr/>
                      <p:nvPr/>
                    </p:nvPicPr>
                    <p:blipFill>
                      <a:blip r:embed="rId7"/>
                      <a:stretch>
                        <a:fillRect/>
                      </a:stretch>
                    </p:blipFill>
                    <p:spPr>
                      <a:xfrm>
                        <a:off x="2230438" y="1305872"/>
                        <a:ext cx="2400300" cy="1116012"/>
                      </a:xfrm>
                      <a:prstGeom prst="rect">
                        <a:avLst/>
                      </a:prstGeom>
                    </p:spPr>
                  </p:pic>
                </p:oleObj>
              </mc:Fallback>
            </mc:AlternateContent>
          </a:graphicData>
        </a:graphic>
      </p:graphicFrame>
      <p:sp>
        <p:nvSpPr>
          <p:cNvPr id="29" name="TextBox 28"/>
          <p:cNvSpPr txBox="1"/>
          <p:nvPr/>
        </p:nvSpPr>
        <p:spPr>
          <a:xfrm>
            <a:off x="293290" y="698470"/>
            <a:ext cx="5637610"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Tangentially along the arc:</a:t>
            </a:r>
            <a:endParaRPr lang="en-US" sz="2000" i="1" dirty="0">
              <a:latin typeface="Apple Chancery"/>
              <a:cs typeface="Apple Chancery"/>
            </a:endParaRPr>
          </a:p>
        </p:txBody>
      </p:sp>
      <p:sp>
        <p:nvSpPr>
          <p:cNvPr id="26" name="TextBox 25"/>
          <p:cNvSpPr txBox="1"/>
          <p:nvPr/>
        </p:nvSpPr>
        <p:spPr>
          <a:xfrm>
            <a:off x="293290" y="2750496"/>
            <a:ext cx="6587798"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So assuming a counterclockwise rotation is associated with a positive tangential direction, the net acceleration is:</a:t>
            </a:r>
            <a:endParaRPr lang="en-US" sz="2000" i="1" dirty="0">
              <a:latin typeface="Apple Chancery"/>
              <a:cs typeface="Apple Chancery"/>
            </a:endParaRPr>
          </a:p>
        </p:txBody>
      </p:sp>
      <p:graphicFrame>
        <p:nvGraphicFramePr>
          <p:cNvPr id="27" name="Object 26"/>
          <p:cNvGraphicFramePr>
            <a:graphicFrameLocks noChangeAspect="1"/>
          </p:cNvGraphicFramePr>
          <p:nvPr>
            <p:extLst>
              <p:ext uri="{D42A27DB-BD31-4B8C-83A1-F6EECF244321}">
                <p14:modId xmlns:p14="http://schemas.microsoft.com/office/powerpoint/2010/main" val="912376260"/>
              </p:ext>
            </p:extLst>
          </p:nvPr>
        </p:nvGraphicFramePr>
        <p:xfrm>
          <a:off x="2111375" y="3498850"/>
          <a:ext cx="4267200" cy="538163"/>
        </p:xfrm>
        <a:graphic>
          <a:graphicData uri="http://schemas.openxmlformats.org/presentationml/2006/ole">
            <mc:AlternateContent xmlns:mc="http://schemas.openxmlformats.org/markup-compatibility/2006">
              <mc:Choice xmlns:v="urn:schemas-microsoft-com:vml" Requires="v">
                <p:oleObj name="Equation" r:id="rId8" imgW="2438400" imgH="304800" progId="Equation.DSMT4">
                  <p:embed/>
                </p:oleObj>
              </mc:Choice>
              <mc:Fallback>
                <p:oleObj name="Equation" r:id="rId8" imgW="2438400" imgH="304800" progId="Equation.DSMT4">
                  <p:embed/>
                  <p:pic>
                    <p:nvPicPr>
                      <p:cNvPr id="0" name=""/>
                      <p:cNvPicPr/>
                      <p:nvPr/>
                    </p:nvPicPr>
                    <p:blipFill>
                      <a:blip r:embed="rId9"/>
                      <a:stretch>
                        <a:fillRect/>
                      </a:stretch>
                    </p:blipFill>
                    <p:spPr>
                      <a:xfrm>
                        <a:off x="2111375" y="3498850"/>
                        <a:ext cx="4267200" cy="538163"/>
                      </a:xfrm>
                      <a:prstGeom prst="rect">
                        <a:avLst/>
                      </a:prstGeom>
                    </p:spPr>
                  </p:pic>
                </p:oleObj>
              </mc:Fallback>
            </mc:AlternateContent>
          </a:graphicData>
        </a:graphic>
      </p:graphicFrame>
      <p:cxnSp>
        <p:nvCxnSpPr>
          <p:cNvPr id="33" name="Straight Arrow Connector 32"/>
          <p:cNvCxnSpPr/>
          <p:nvPr/>
        </p:nvCxnSpPr>
        <p:spPr>
          <a:xfrm flipH="1" flipV="1">
            <a:off x="6938022" y="1676400"/>
            <a:ext cx="460591" cy="67599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p:cNvGraphicFramePr>
            <a:graphicFrameLocks noChangeAspect="1"/>
          </p:cNvGraphicFramePr>
          <p:nvPr>
            <p:extLst>
              <p:ext uri="{D42A27DB-BD31-4B8C-83A1-F6EECF244321}">
                <p14:modId xmlns:p14="http://schemas.microsoft.com/office/powerpoint/2010/main" val="1509227418"/>
              </p:ext>
            </p:extLst>
          </p:nvPr>
        </p:nvGraphicFramePr>
        <p:xfrm>
          <a:off x="7162583" y="1701800"/>
          <a:ext cx="615950" cy="328613"/>
        </p:xfrm>
        <a:graphic>
          <a:graphicData uri="http://schemas.openxmlformats.org/presentationml/2006/ole">
            <mc:AlternateContent xmlns:mc="http://schemas.openxmlformats.org/markup-compatibility/2006">
              <mc:Choice xmlns:v="urn:schemas-microsoft-com:vml" Requires="v">
                <p:oleObj name="Equation" r:id="rId10" imgW="381000" imgH="203200" progId="Equation.DSMT4">
                  <p:embed/>
                </p:oleObj>
              </mc:Choice>
              <mc:Fallback>
                <p:oleObj name="Equation" r:id="rId10" imgW="381000" imgH="203200" progId="Equation.DSMT4">
                  <p:embed/>
                  <p:pic>
                    <p:nvPicPr>
                      <p:cNvPr id="0" name=""/>
                      <p:cNvPicPr/>
                      <p:nvPr/>
                    </p:nvPicPr>
                    <p:blipFill>
                      <a:blip r:embed="rId11"/>
                      <a:stretch>
                        <a:fillRect/>
                      </a:stretch>
                    </p:blipFill>
                    <p:spPr>
                      <a:xfrm>
                        <a:off x="7162583" y="1701800"/>
                        <a:ext cx="615950" cy="328613"/>
                      </a:xfrm>
                      <a:prstGeom prst="rect">
                        <a:avLst/>
                      </a:prstGeom>
                    </p:spPr>
                  </p:pic>
                </p:oleObj>
              </mc:Fallback>
            </mc:AlternateContent>
          </a:graphicData>
        </a:graphic>
      </p:graphicFrame>
      <p:cxnSp>
        <p:nvCxnSpPr>
          <p:cNvPr id="35" name="Straight Arrow Connector 34"/>
          <p:cNvCxnSpPr/>
          <p:nvPr/>
        </p:nvCxnSpPr>
        <p:spPr>
          <a:xfrm flipH="1" flipV="1">
            <a:off x="6480821" y="2030413"/>
            <a:ext cx="917792" cy="37877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577282564"/>
              </p:ext>
            </p:extLst>
          </p:nvPr>
        </p:nvGraphicFramePr>
        <p:xfrm>
          <a:off x="6527583" y="2124075"/>
          <a:ext cx="388938" cy="328613"/>
        </p:xfrm>
        <a:graphic>
          <a:graphicData uri="http://schemas.openxmlformats.org/presentationml/2006/ole">
            <mc:AlternateContent xmlns:mc="http://schemas.openxmlformats.org/markup-compatibility/2006">
              <mc:Choice xmlns:v="urn:schemas-microsoft-com:vml" Requires="v">
                <p:oleObj name="Equation" r:id="rId12" imgW="241300" imgH="203200" progId="Equation.DSMT4">
                  <p:embed/>
                </p:oleObj>
              </mc:Choice>
              <mc:Fallback>
                <p:oleObj name="Equation" r:id="rId12" imgW="241300" imgH="203200" progId="Equation.DSMT4">
                  <p:embed/>
                  <p:pic>
                    <p:nvPicPr>
                      <p:cNvPr id="0" name=""/>
                      <p:cNvPicPr/>
                      <p:nvPr/>
                    </p:nvPicPr>
                    <p:blipFill>
                      <a:blip r:embed="rId13"/>
                      <a:stretch>
                        <a:fillRect/>
                      </a:stretch>
                    </p:blipFill>
                    <p:spPr>
                      <a:xfrm>
                        <a:off x="6527583" y="2124075"/>
                        <a:ext cx="388938" cy="328613"/>
                      </a:xfrm>
                      <a:prstGeom prst="rect">
                        <a:avLst/>
                      </a:prstGeom>
                    </p:spPr>
                  </p:pic>
                </p:oleObj>
              </mc:Fallback>
            </mc:AlternateContent>
          </a:graphicData>
        </a:graphic>
      </p:graphicFrame>
      <p:cxnSp>
        <p:nvCxnSpPr>
          <p:cNvPr id="7" name="Straight Connector 6"/>
          <p:cNvCxnSpPr/>
          <p:nvPr/>
        </p:nvCxnSpPr>
        <p:spPr>
          <a:xfrm flipV="1">
            <a:off x="7664450" y="1816100"/>
            <a:ext cx="704850" cy="504825"/>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41" name="Object 40"/>
          <p:cNvGraphicFramePr>
            <a:graphicFrameLocks noChangeAspect="1"/>
          </p:cNvGraphicFramePr>
          <p:nvPr>
            <p:extLst>
              <p:ext uri="{D42A27DB-BD31-4B8C-83A1-F6EECF244321}">
                <p14:modId xmlns:p14="http://schemas.microsoft.com/office/powerpoint/2010/main" val="4290488072"/>
              </p:ext>
            </p:extLst>
          </p:nvPr>
        </p:nvGraphicFramePr>
        <p:xfrm>
          <a:off x="8264309" y="1469385"/>
          <a:ext cx="863842" cy="561028"/>
        </p:xfrm>
        <a:graphic>
          <a:graphicData uri="http://schemas.openxmlformats.org/presentationml/2006/ole">
            <mc:AlternateContent xmlns:mc="http://schemas.openxmlformats.org/markup-compatibility/2006">
              <mc:Choice xmlns:v="urn:schemas-microsoft-com:vml" Requires="v">
                <p:oleObj name="Equation" r:id="rId14" imgW="723900" imgH="469900" progId="Equation.DSMT4">
                  <p:embed/>
                </p:oleObj>
              </mc:Choice>
              <mc:Fallback>
                <p:oleObj name="Equation" r:id="rId14" imgW="723900" imgH="469900" progId="Equation.DSMT4">
                  <p:embed/>
                  <p:pic>
                    <p:nvPicPr>
                      <p:cNvPr id="0" name=""/>
                      <p:cNvPicPr/>
                      <p:nvPr/>
                    </p:nvPicPr>
                    <p:blipFill>
                      <a:blip r:embed="rId15"/>
                      <a:stretch>
                        <a:fillRect/>
                      </a:stretch>
                    </p:blipFill>
                    <p:spPr>
                      <a:xfrm>
                        <a:off x="8264309" y="1469385"/>
                        <a:ext cx="863842" cy="561028"/>
                      </a:xfrm>
                      <a:prstGeom prst="rect">
                        <a:avLst/>
                      </a:prstGeom>
                    </p:spPr>
                  </p:pic>
                </p:oleObj>
              </mc:Fallback>
            </mc:AlternateContent>
          </a:graphicData>
        </a:graphic>
      </p:graphicFrame>
    </p:spTree>
    <p:extLst>
      <p:ext uri="{BB962C8B-B14F-4D97-AF65-F5344CB8AC3E}">
        <p14:creationId xmlns:p14="http://schemas.microsoft.com/office/powerpoint/2010/main" val="378341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41.)</a:t>
            </a:r>
          </a:p>
        </p:txBody>
      </p:sp>
      <p:sp>
        <p:nvSpPr>
          <p:cNvPr id="5" name="TextBox 4"/>
          <p:cNvSpPr txBox="1"/>
          <p:nvPr/>
        </p:nvSpPr>
        <p:spPr>
          <a:xfrm>
            <a:off x="313057" y="215228"/>
            <a:ext cx="8526143" cy="769441"/>
          </a:xfrm>
          <a:prstGeom prst="rect">
            <a:avLst/>
          </a:prstGeom>
          <a:noFill/>
        </p:spPr>
        <p:txBody>
          <a:bodyPr wrap="square" rtlCol="0">
            <a:spAutoFit/>
          </a:bodyPr>
          <a:lstStyle/>
          <a:p>
            <a:pPr algn="ctr"/>
            <a:r>
              <a:rPr lang="en-US" sz="4400" dirty="0">
                <a:solidFill>
                  <a:srgbClr val="FF0000"/>
                </a:solidFill>
                <a:latin typeface="Apple Chancery"/>
                <a:cs typeface="Apple Chancery"/>
              </a:rPr>
              <a:t>R</a:t>
            </a:r>
            <a:r>
              <a:rPr lang="en-US" sz="3600" dirty="0">
                <a:solidFill>
                  <a:srgbClr val="FF0000"/>
                </a:solidFill>
                <a:latin typeface="Apple Chancery"/>
                <a:cs typeface="Apple Chancery"/>
              </a:rPr>
              <a:t>ELATIVE  </a:t>
            </a:r>
            <a:r>
              <a:rPr lang="en-US" sz="4400" dirty="0">
                <a:solidFill>
                  <a:srgbClr val="FF0000"/>
                </a:solidFill>
                <a:latin typeface="Apple Chancery"/>
                <a:cs typeface="Apple Chancery"/>
              </a:rPr>
              <a:t>M</a:t>
            </a:r>
            <a:r>
              <a:rPr lang="en-US" sz="3600" dirty="0">
                <a:solidFill>
                  <a:srgbClr val="FF0000"/>
                </a:solidFill>
                <a:latin typeface="Apple Chancery"/>
                <a:cs typeface="Apple Chancery"/>
              </a:rPr>
              <a:t>OTION  </a:t>
            </a:r>
            <a:r>
              <a:rPr lang="en-US" sz="4400" dirty="0">
                <a:solidFill>
                  <a:srgbClr val="FF0000"/>
                </a:solidFill>
                <a:latin typeface="Apple Chancery"/>
                <a:cs typeface="Apple Chancery"/>
              </a:rPr>
              <a:t>P</a:t>
            </a:r>
            <a:r>
              <a:rPr lang="en-US" sz="3600" dirty="0">
                <a:solidFill>
                  <a:srgbClr val="FF0000"/>
                </a:solidFill>
                <a:latin typeface="Apple Chancery"/>
                <a:cs typeface="Apple Chancery"/>
              </a:rPr>
              <a:t>ROBLEMS</a:t>
            </a:r>
            <a:endParaRPr lang="en-US" sz="3200" dirty="0">
              <a:latin typeface="Apple Chancery"/>
              <a:cs typeface="Apple Chancery"/>
            </a:endParaRPr>
          </a:p>
        </p:txBody>
      </p:sp>
      <p:sp>
        <p:nvSpPr>
          <p:cNvPr id="6" name="TextBox 5"/>
          <p:cNvSpPr txBox="1"/>
          <p:nvPr/>
        </p:nvSpPr>
        <p:spPr>
          <a:xfrm>
            <a:off x="216190" y="988669"/>
            <a:ext cx="9037140" cy="892552"/>
          </a:xfrm>
          <a:prstGeom prst="rect">
            <a:avLst/>
          </a:prstGeom>
          <a:noFill/>
        </p:spPr>
        <p:txBody>
          <a:bodyPr wrap="square" rtlCol="0">
            <a:spAutoFit/>
          </a:bodyPr>
          <a:lstStyle/>
          <a:p>
            <a:r>
              <a:rPr lang="en-US" sz="3200" dirty="0">
                <a:solidFill>
                  <a:srgbClr val="FF0000"/>
                </a:solidFill>
                <a:latin typeface="Apple Chancery"/>
                <a:cs typeface="Apple Chancery"/>
              </a:rPr>
              <a:t>C</a:t>
            </a:r>
            <a:r>
              <a:rPr lang="en-US" sz="2400" dirty="0">
                <a:solidFill>
                  <a:srgbClr val="FF0000"/>
                </a:solidFill>
                <a:latin typeface="Apple Chancery"/>
                <a:cs typeface="Apple Chancery"/>
              </a:rPr>
              <a:t>ONSIDER: </a:t>
            </a:r>
            <a:r>
              <a:rPr lang="en-US" sz="2000" dirty="0">
                <a:latin typeface="Times New Roman"/>
                <a:cs typeface="Times New Roman"/>
              </a:rPr>
              <a:t>a frame of reference that is moving with known velocity                 , relative to a fixed frame of reference.</a:t>
            </a:r>
            <a:endParaRPr lang="en-US" sz="2000" dirty="0">
              <a:latin typeface="Apple Chancery"/>
              <a:cs typeface="Apple Chancery"/>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3515238018"/>
              </p:ext>
            </p:extLst>
          </p:nvPr>
        </p:nvGraphicFramePr>
        <p:xfrm>
          <a:off x="7908508" y="1134580"/>
          <a:ext cx="1079500" cy="396875"/>
        </p:xfrm>
        <a:graphic>
          <a:graphicData uri="http://schemas.openxmlformats.org/presentationml/2006/ole">
            <mc:AlternateContent xmlns:mc="http://schemas.openxmlformats.org/markup-compatibility/2006">
              <mc:Choice xmlns:v="urn:schemas-microsoft-com:vml" Requires="v">
                <p:oleObj name="Equation" r:id="rId2" imgW="622300" imgH="228600" progId="Equation.DSMT4">
                  <p:embed/>
                </p:oleObj>
              </mc:Choice>
              <mc:Fallback>
                <p:oleObj name="Equation" r:id="rId2" imgW="622300" imgH="228600" progId="Equation.DSMT4">
                  <p:embed/>
                  <p:pic>
                    <p:nvPicPr>
                      <p:cNvPr id="0" name=""/>
                      <p:cNvPicPr/>
                      <p:nvPr/>
                    </p:nvPicPr>
                    <p:blipFill>
                      <a:blip r:embed="rId3"/>
                      <a:stretch>
                        <a:fillRect/>
                      </a:stretch>
                    </p:blipFill>
                    <p:spPr>
                      <a:xfrm>
                        <a:off x="7908508" y="1134580"/>
                        <a:ext cx="1079500" cy="396875"/>
                      </a:xfrm>
                      <a:prstGeom prst="rect">
                        <a:avLst/>
                      </a:prstGeom>
                    </p:spPr>
                  </p:pic>
                </p:oleObj>
              </mc:Fallback>
            </mc:AlternateContent>
          </a:graphicData>
        </a:graphic>
      </p:graphicFrame>
      <p:sp>
        <p:nvSpPr>
          <p:cNvPr id="31" name="TextBox 30">
            <a:extLst>
              <a:ext uri="{FF2B5EF4-FFF2-40B4-BE49-F238E27FC236}">
                <a16:creationId xmlns:a16="http://schemas.microsoft.com/office/drawing/2014/main" id="{E08F28B5-A37E-914B-B14C-9E187062877E}"/>
              </a:ext>
            </a:extLst>
          </p:cNvPr>
          <p:cNvSpPr txBox="1"/>
          <p:nvPr/>
        </p:nvSpPr>
        <p:spPr>
          <a:xfrm>
            <a:off x="676704" y="1996451"/>
            <a:ext cx="4571158" cy="769441"/>
          </a:xfrm>
          <a:prstGeom prst="rect">
            <a:avLst/>
          </a:prstGeom>
          <a:noFill/>
        </p:spPr>
        <p:txBody>
          <a:bodyPr wrap="square" rtlCol="0">
            <a:spAutoFit/>
          </a:bodyPr>
          <a:lstStyle/>
          <a:p>
            <a:r>
              <a:rPr lang="en-US" sz="2400" dirty="0">
                <a:solidFill>
                  <a:srgbClr val="FF0000"/>
                </a:solidFill>
                <a:latin typeface="Apple Chancery"/>
                <a:cs typeface="Apple Chancery"/>
              </a:rPr>
              <a:t>Example: </a:t>
            </a:r>
            <a:r>
              <a:rPr lang="en-US" sz="2000" dirty="0">
                <a:latin typeface="Times New Roman"/>
                <a:cs typeface="Times New Roman"/>
              </a:rPr>
              <a:t>say the fixed frame is this page and the moving frame is as shown:</a:t>
            </a:r>
            <a:endParaRPr lang="en-US" sz="2000" dirty="0">
              <a:latin typeface="Apple Chancery"/>
              <a:cs typeface="Apple Chancery"/>
            </a:endParaRPr>
          </a:p>
        </p:txBody>
      </p:sp>
      <p:grpSp>
        <p:nvGrpSpPr>
          <p:cNvPr id="22" name="Group 21">
            <a:extLst>
              <a:ext uri="{FF2B5EF4-FFF2-40B4-BE49-F238E27FC236}">
                <a16:creationId xmlns:a16="http://schemas.microsoft.com/office/drawing/2014/main" id="{47B61A15-A964-954C-896C-40394BEB448A}"/>
              </a:ext>
            </a:extLst>
          </p:cNvPr>
          <p:cNvGrpSpPr/>
          <p:nvPr/>
        </p:nvGrpSpPr>
        <p:grpSpPr>
          <a:xfrm>
            <a:off x="5457285" y="1493838"/>
            <a:ext cx="3057274" cy="1477964"/>
            <a:chOff x="5457285" y="1493838"/>
            <a:chExt cx="3057274" cy="1477964"/>
          </a:xfrm>
        </p:grpSpPr>
        <p:cxnSp>
          <p:nvCxnSpPr>
            <p:cNvPr id="13" name="Straight Connector 12">
              <a:extLst>
                <a:ext uri="{FF2B5EF4-FFF2-40B4-BE49-F238E27FC236}">
                  <a16:creationId xmlns:a16="http://schemas.microsoft.com/office/drawing/2014/main" id="{88302BA0-EB83-A343-B117-D4E7AA3321E8}"/>
                </a:ext>
              </a:extLst>
            </p:cNvPr>
            <p:cNvCxnSpPr/>
            <p:nvPr/>
          </p:nvCxnSpPr>
          <p:spPr>
            <a:xfrm>
              <a:off x="5635487" y="1719471"/>
              <a:ext cx="0" cy="1252331"/>
            </a:xfrm>
            <a:prstGeom prst="line">
              <a:avLst/>
            </a:prstGeom>
            <a:ln>
              <a:solidFill>
                <a:srgbClr val="150AFF"/>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2FDA449C-C4B6-4141-82D7-77A0A9E37337}"/>
                </a:ext>
              </a:extLst>
            </p:cNvPr>
            <p:cNvCxnSpPr>
              <a:cxnSpLocks/>
            </p:cNvCxnSpPr>
            <p:nvPr/>
          </p:nvCxnSpPr>
          <p:spPr>
            <a:xfrm flipH="1">
              <a:off x="5494996" y="2855846"/>
              <a:ext cx="3019563" cy="0"/>
            </a:xfrm>
            <a:prstGeom prst="line">
              <a:avLst/>
            </a:prstGeom>
            <a:ln>
              <a:solidFill>
                <a:srgbClr val="150AFF"/>
              </a:solidFill>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8D9AC22F-72DF-E549-AFBF-930657FC13D0}"/>
                </a:ext>
              </a:extLst>
            </p:cNvPr>
            <p:cNvCxnSpPr/>
            <p:nvPr/>
          </p:nvCxnSpPr>
          <p:spPr>
            <a:xfrm>
              <a:off x="5457285" y="1930247"/>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a:extLst>
                <a:ext uri="{FF2B5EF4-FFF2-40B4-BE49-F238E27FC236}">
                  <a16:creationId xmlns:a16="http://schemas.microsoft.com/office/drawing/2014/main" id="{06F57981-5BA2-174C-9979-5E68A26CD3BF}"/>
                </a:ext>
              </a:extLst>
            </p:cNvPr>
            <p:cNvGraphicFramePr>
              <a:graphicFrameLocks noChangeAspect="1"/>
            </p:cNvGraphicFramePr>
            <p:nvPr>
              <p:extLst>
                <p:ext uri="{D42A27DB-BD31-4B8C-83A1-F6EECF244321}">
                  <p14:modId xmlns:p14="http://schemas.microsoft.com/office/powerpoint/2010/main" val="3983691304"/>
                </p:ext>
              </p:extLst>
            </p:nvPr>
          </p:nvGraphicFramePr>
          <p:xfrm>
            <a:off x="5664683" y="1493838"/>
            <a:ext cx="1081087" cy="398462"/>
          </p:xfrm>
          <a:graphic>
            <a:graphicData uri="http://schemas.openxmlformats.org/presentationml/2006/ole">
              <mc:AlternateContent xmlns:mc="http://schemas.openxmlformats.org/markup-compatibility/2006">
                <mc:Choice xmlns:v="urn:schemas-microsoft-com:vml" Requires="v">
                  <p:oleObj name="Equation" r:id="rId4" imgW="622300" imgH="228600" progId="Equation.DSMT4">
                    <p:embed/>
                  </p:oleObj>
                </mc:Choice>
                <mc:Fallback>
                  <p:oleObj name="Equation" r:id="rId4" imgW="622300" imgH="228600" progId="Equation.DSMT4">
                    <p:embed/>
                    <p:pic>
                      <p:nvPicPr>
                        <p:cNvPr id="28" name="Object 27"/>
                        <p:cNvPicPr/>
                        <p:nvPr/>
                      </p:nvPicPr>
                      <p:blipFill>
                        <a:blip r:embed="rId5"/>
                        <a:stretch>
                          <a:fillRect/>
                        </a:stretch>
                      </p:blipFill>
                      <p:spPr>
                        <a:xfrm>
                          <a:off x="5664683" y="1493838"/>
                          <a:ext cx="1081087" cy="398462"/>
                        </a:xfrm>
                        <a:prstGeom prst="rect">
                          <a:avLst/>
                        </a:prstGeom>
                      </p:spPr>
                    </p:pic>
                  </p:oleObj>
                </mc:Fallback>
              </mc:AlternateContent>
            </a:graphicData>
          </a:graphic>
        </p:graphicFrame>
      </p:grpSp>
      <p:grpSp>
        <p:nvGrpSpPr>
          <p:cNvPr id="19" name="Group 18">
            <a:extLst>
              <a:ext uri="{FF2B5EF4-FFF2-40B4-BE49-F238E27FC236}">
                <a16:creationId xmlns:a16="http://schemas.microsoft.com/office/drawing/2014/main" id="{B5DFDDE4-7BD0-834A-BD37-C80956710061}"/>
              </a:ext>
            </a:extLst>
          </p:cNvPr>
          <p:cNvGrpSpPr/>
          <p:nvPr/>
        </p:nvGrpSpPr>
        <p:grpSpPr>
          <a:xfrm>
            <a:off x="6503523" y="2124333"/>
            <a:ext cx="2117988" cy="541912"/>
            <a:chOff x="6503523" y="2124333"/>
            <a:chExt cx="2117988" cy="541912"/>
          </a:xfrm>
        </p:grpSpPr>
        <p:grpSp>
          <p:nvGrpSpPr>
            <p:cNvPr id="21" name="Group 20"/>
            <p:cNvGrpSpPr/>
            <p:nvPr/>
          </p:nvGrpSpPr>
          <p:grpSpPr>
            <a:xfrm>
              <a:off x="6503523" y="2420076"/>
              <a:ext cx="571500" cy="246169"/>
              <a:chOff x="5207000" y="5219624"/>
              <a:chExt cx="766762" cy="330276"/>
            </a:xfrm>
          </p:grpSpPr>
          <p:sp>
            <p:nvSpPr>
              <p:cNvPr id="14" name="Rectangle 13"/>
              <p:cNvSpPr/>
              <p:nvPr/>
            </p:nvSpPr>
            <p:spPr>
              <a:xfrm>
                <a:off x="5207000" y="5219624"/>
                <a:ext cx="571500" cy="330276"/>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562600" y="5219624"/>
                <a:ext cx="411162" cy="330276"/>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 name="Straight Arrow Connector 6"/>
            <p:cNvCxnSpPr/>
            <p:nvPr/>
          </p:nvCxnSpPr>
          <p:spPr>
            <a:xfrm>
              <a:off x="6797963" y="2543160"/>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5" name="Object 34">
              <a:extLst>
                <a:ext uri="{FF2B5EF4-FFF2-40B4-BE49-F238E27FC236}">
                  <a16:creationId xmlns:a16="http://schemas.microsoft.com/office/drawing/2014/main" id="{F0443513-E7FF-D946-932C-B3B8C6827BEA}"/>
                </a:ext>
              </a:extLst>
            </p:cNvPr>
            <p:cNvGraphicFramePr>
              <a:graphicFrameLocks noChangeAspect="1"/>
            </p:cNvGraphicFramePr>
            <p:nvPr>
              <p:extLst>
                <p:ext uri="{D42A27DB-BD31-4B8C-83A1-F6EECF244321}">
                  <p14:modId xmlns:p14="http://schemas.microsoft.com/office/powerpoint/2010/main" val="2159984039"/>
                </p:ext>
              </p:extLst>
            </p:nvPr>
          </p:nvGraphicFramePr>
          <p:xfrm>
            <a:off x="7056236" y="2124333"/>
            <a:ext cx="1565275" cy="398463"/>
          </p:xfrm>
          <a:graphic>
            <a:graphicData uri="http://schemas.openxmlformats.org/presentationml/2006/ole">
              <mc:AlternateContent xmlns:mc="http://schemas.openxmlformats.org/markup-compatibility/2006">
                <mc:Choice xmlns:v="urn:schemas-microsoft-com:vml" Requires="v">
                  <p:oleObj name="Equation" r:id="rId6" imgW="901700" imgH="228600" progId="Equation.DSMT4">
                    <p:embed/>
                  </p:oleObj>
                </mc:Choice>
                <mc:Fallback>
                  <p:oleObj name="Equation" r:id="rId6" imgW="901700" imgH="228600" progId="Equation.DSMT4">
                    <p:embed/>
                    <p:pic>
                      <p:nvPicPr>
                        <p:cNvPr id="34" name="Object 33">
                          <a:extLst>
                            <a:ext uri="{FF2B5EF4-FFF2-40B4-BE49-F238E27FC236}">
                              <a16:creationId xmlns:a16="http://schemas.microsoft.com/office/drawing/2014/main" id="{06F57981-5BA2-174C-9979-5E68A26CD3BF}"/>
                            </a:ext>
                          </a:extLst>
                        </p:cNvPr>
                        <p:cNvPicPr/>
                        <p:nvPr/>
                      </p:nvPicPr>
                      <p:blipFill>
                        <a:blip r:embed="rId7"/>
                        <a:stretch>
                          <a:fillRect/>
                        </a:stretch>
                      </p:blipFill>
                      <p:spPr>
                        <a:xfrm>
                          <a:off x="7056236" y="2124333"/>
                          <a:ext cx="1565275" cy="398463"/>
                        </a:xfrm>
                        <a:prstGeom prst="rect">
                          <a:avLst/>
                        </a:prstGeom>
                      </p:spPr>
                    </p:pic>
                  </p:oleObj>
                </mc:Fallback>
              </mc:AlternateContent>
            </a:graphicData>
          </a:graphic>
        </p:graphicFrame>
      </p:grpSp>
      <p:sp>
        <p:nvSpPr>
          <p:cNvPr id="36" name="TextBox 35">
            <a:extLst>
              <a:ext uri="{FF2B5EF4-FFF2-40B4-BE49-F238E27FC236}">
                <a16:creationId xmlns:a16="http://schemas.microsoft.com/office/drawing/2014/main" id="{C21E3C2A-2BE9-FB4A-806C-D25D6C0FA0FD}"/>
              </a:ext>
            </a:extLst>
          </p:cNvPr>
          <p:cNvSpPr txBox="1"/>
          <p:nvPr/>
        </p:nvSpPr>
        <p:spPr>
          <a:xfrm>
            <a:off x="218287" y="2999065"/>
            <a:ext cx="8811413" cy="461665"/>
          </a:xfrm>
          <a:prstGeom prst="rect">
            <a:avLst/>
          </a:prstGeom>
          <a:noFill/>
        </p:spPr>
        <p:txBody>
          <a:bodyPr wrap="square" rtlCol="0">
            <a:spAutoFit/>
          </a:bodyPr>
          <a:lstStyle/>
          <a:p>
            <a:r>
              <a:rPr lang="en-US" sz="2400" dirty="0">
                <a:solidFill>
                  <a:srgbClr val="FF0000"/>
                </a:solidFill>
                <a:latin typeface="Apple Chancery"/>
                <a:cs typeface="Apple Chancery"/>
              </a:rPr>
              <a:t>If </a:t>
            </a:r>
            <a:r>
              <a:rPr lang="en-US" sz="2000" dirty="0">
                <a:latin typeface="Times New Roman"/>
                <a:cs typeface="Times New Roman"/>
              </a:rPr>
              <a:t>an </a:t>
            </a:r>
            <a:r>
              <a:rPr lang="en-US" sz="2000" dirty="0">
                <a:solidFill>
                  <a:srgbClr val="00B050"/>
                </a:solidFill>
                <a:latin typeface="Times New Roman"/>
                <a:cs typeface="Times New Roman"/>
              </a:rPr>
              <a:t>object moves </a:t>
            </a:r>
            <a:r>
              <a:rPr lang="en-US" sz="2000" dirty="0">
                <a:solidFill>
                  <a:srgbClr val="150AFF"/>
                </a:solidFill>
                <a:latin typeface="Times New Roman"/>
                <a:cs typeface="Times New Roman"/>
              </a:rPr>
              <a:t>relative to the moving frame </a:t>
            </a:r>
            <a:r>
              <a:rPr lang="en-US" sz="2000" dirty="0">
                <a:latin typeface="Times New Roman"/>
                <a:cs typeface="Times New Roman"/>
              </a:rPr>
              <a:t>with </a:t>
            </a:r>
            <a:r>
              <a:rPr lang="en-US" sz="2000" dirty="0">
                <a:solidFill>
                  <a:srgbClr val="150AFF"/>
                </a:solidFill>
                <a:latin typeface="Times New Roman"/>
                <a:cs typeface="Times New Roman"/>
              </a:rPr>
              <a:t>known velocity</a:t>
            </a:r>
            <a:endParaRPr lang="en-US" sz="2000" dirty="0">
              <a:solidFill>
                <a:srgbClr val="150AFF"/>
              </a:solidFill>
              <a:latin typeface="Apple Chancery"/>
              <a:cs typeface="Apple Chancery"/>
            </a:endParaRPr>
          </a:p>
        </p:txBody>
      </p:sp>
      <p:graphicFrame>
        <p:nvGraphicFramePr>
          <p:cNvPr id="37" name="Object 36">
            <a:extLst>
              <a:ext uri="{FF2B5EF4-FFF2-40B4-BE49-F238E27FC236}">
                <a16:creationId xmlns:a16="http://schemas.microsoft.com/office/drawing/2014/main" id="{3B7C420C-F149-0341-B0B4-8B6B786BC77E}"/>
              </a:ext>
            </a:extLst>
          </p:cNvPr>
          <p:cNvGraphicFramePr>
            <a:graphicFrameLocks noChangeAspect="1"/>
          </p:cNvGraphicFramePr>
          <p:nvPr>
            <p:extLst>
              <p:ext uri="{D42A27DB-BD31-4B8C-83A1-F6EECF244321}">
                <p14:modId xmlns:p14="http://schemas.microsoft.com/office/powerpoint/2010/main" val="1305427511"/>
              </p:ext>
            </p:extLst>
          </p:nvPr>
        </p:nvGraphicFramePr>
        <p:xfrm>
          <a:off x="7372170" y="3055387"/>
          <a:ext cx="1565275" cy="398463"/>
        </p:xfrm>
        <a:graphic>
          <a:graphicData uri="http://schemas.openxmlformats.org/presentationml/2006/ole">
            <mc:AlternateContent xmlns:mc="http://schemas.openxmlformats.org/markup-compatibility/2006">
              <mc:Choice xmlns:v="urn:schemas-microsoft-com:vml" Requires="v">
                <p:oleObj name="Equation" r:id="rId8" imgW="901700" imgH="228600" progId="Equation.DSMT4">
                  <p:embed/>
                </p:oleObj>
              </mc:Choice>
              <mc:Fallback>
                <p:oleObj name="Equation" r:id="rId8" imgW="901700" imgH="228600" progId="Equation.DSMT4">
                  <p:embed/>
                  <p:pic>
                    <p:nvPicPr>
                      <p:cNvPr id="35" name="Object 34">
                        <a:extLst>
                          <a:ext uri="{FF2B5EF4-FFF2-40B4-BE49-F238E27FC236}">
                            <a16:creationId xmlns:a16="http://schemas.microsoft.com/office/drawing/2014/main" id="{F0443513-E7FF-D946-932C-B3B8C6827BEA}"/>
                          </a:ext>
                        </a:extLst>
                      </p:cNvPr>
                      <p:cNvPicPr/>
                      <p:nvPr/>
                    </p:nvPicPr>
                    <p:blipFill>
                      <a:blip r:embed="rId9"/>
                      <a:stretch>
                        <a:fillRect/>
                      </a:stretch>
                    </p:blipFill>
                    <p:spPr>
                      <a:xfrm>
                        <a:off x="7372170" y="3055387"/>
                        <a:ext cx="1565275" cy="398463"/>
                      </a:xfrm>
                      <a:prstGeom prst="rect">
                        <a:avLst/>
                      </a:prstGeom>
                    </p:spPr>
                  </p:pic>
                </p:oleObj>
              </mc:Fallback>
            </mc:AlternateContent>
          </a:graphicData>
        </a:graphic>
      </p:graphicFrame>
      <p:sp>
        <p:nvSpPr>
          <p:cNvPr id="38" name="TextBox 37">
            <a:extLst>
              <a:ext uri="{FF2B5EF4-FFF2-40B4-BE49-F238E27FC236}">
                <a16:creationId xmlns:a16="http://schemas.microsoft.com/office/drawing/2014/main" id="{EC5D4380-FAFD-3742-8E87-22BE39E2A057}"/>
              </a:ext>
            </a:extLst>
          </p:cNvPr>
          <p:cNvSpPr txBox="1"/>
          <p:nvPr/>
        </p:nvSpPr>
        <p:spPr>
          <a:xfrm>
            <a:off x="218287" y="3539493"/>
            <a:ext cx="8811413" cy="461665"/>
          </a:xfrm>
          <a:prstGeom prst="rect">
            <a:avLst/>
          </a:prstGeom>
          <a:noFill/>
        </p:spPr>
        <p:txBody>
          <a:bodyPr wrap="square" rtlCol="0">
            <a:spAutoFit/>
          </a:bodyPr>
          <a:lstStyle/>
          <a:p>
            <a:r>
              <a:rPr lang="en-US" sz="2400" dirty="0">
                <a:solidFill>
                  <a:srgbClr val="FF0000"/>
                </a:solidFill>
                <a:latin typeface="Apple Chancery"/>
                <a:cs typeface="Apple Chancery"/>
              </a:rPr>
              <a:t>What is </a:t>
            </a:r>
            <a:r>
              <a:rPr lang="en-US" sz="2000" dirty="0">
                <a:latin typeface="Times New Roman"/>
                <a:cs typeface="Times New Roman"/>
              </a:rPr>
              <a:t>the </a:t>
            </a:r>
            <a:r>
              <a:rPr lang="en-US" sz="2000" dirty="0">
                <a:solidFill>
                  <a:srgbClr val="00B050"/>
                </a:solidFill>
                <a:latin typeface="Times New Roman"/>
                <a:cs typeface="Times New Roman"/>
              </a:rPr>
              <a:t>objects velocity </a:t>
            </a:r>
            <a:r>
              <a:rPr lang="en-US" sz="2000" dirty="0">
                <a:solidFill>
                  <a:srgbClr val="150AFF"/>
                </a:solidFill>
                <a:latin typeface="Times New Roman"/>
                <a:cs typeface="Times New Roman"/>
              </a:rPr>
              <a:t>relative to the fixed frame</a:t>
            </a:r>
            <a:r>
              <a:rPr lang="en-US" sz="2000" dirty="0">
                <a:latin typeface="Times New Roman"/>
                <a:cs typeface="Times New Roman"/>
              </a:rPr>
              <a:t>, or                               ?</a:t>
            </a:r>
            <a:endParaRPr lang="en-US" sz="2000" dirty="0">
              <a:latin typeface="Apple Chancery"/>
              <a:cs typeface="Apple Chancery"/>
            </a:endParaRPr>
          </a:p>
        </p:txBody>
      </p:sp>
      <p:graphicFrame>
        <p:nvGraphicFramePr>
          <p:cNvPr id="39" name="Object 38">
            <a:extLst>
              <a:ext uri="{FF2B5EF4-FFF2-40B4-BE49-F238E27FC236}">
                <a16:creationId xmlns:a16="http://schemas.microsoft.com/office/drawing/2014/main" id="{474E2C85-75FC-0744-BDCB-6892616852D2}"/>
              </a:ext>
            </a:extLst>
          </p:cNvPr>
          <p:cNvGraphicFramePr>
            <a:graphicFrameLocks noChangeAspect="1"/>
          </p:cNvGraphicFramePr>
          <p:nvPr>
            <p:extLst>
              <p:ext uri="{D42A27DB-BD31-4B8C-83A1-F6EECF244321}">
                <p14:modId xmlns:p14="http://schemas.microsoft.com/office/powerpoint/2010/main" val="1131949881"/>
              </p:ext>
            </p:extLst>
          </p:nvPr>
        </p:nvGraphicFramePr>
        <p:xfrm>
          <a:off x="6391963" y="3594100"/>
          <a:ext cx="1919288" cy="398463"/>
        </p:xfrm>
        <a:graphic>
          <a:graphicData uri="http://schemas.openxmlformats.org/presentationml/2006/ole">
            <mc:AlternateContent xmlns:mc="http://schemas.openxmlformats.org/markup-compatibility/2006">
              <mc:Choice xmlns:v="urn:schemas-microsoft-com:vml" Requires="v">
                <p:oleObj name="Equation" r:id="rId10" imgW="1104900" imgH="228600" progId="Equation.DSMT4">
                  <p:embed/>
                </p:oleObj>
              </mc:Choice>
              <mc:Fallback>
                <p:oleObj name="Equation" r:id="rId10" imgW="1104900" imgH="228600" progId="Equation.DSMT4">
                  <p:embed/>
                  <p:pic>
                    <p:nvPicPr>
                      <p:cNvPr id="37" name="Object 36">
                        <a:extLst>
                          <a:ext uri="{FF2B5EF4-FFF2-40B4-BE49-F238E27FC236}">
                            <a16:creationId xmlns:a16="http://schemas.microsoft.com/office/drawing/2014/main" id="{3B7C420C-F149-0341-B0B4-8B6B786BC77E}"/>
                          </a:ext>
                        </a:extLst>
                      </p:cNvPr>
                      <p:cNvPicPr/>
                      <p:nvPr/>
                    </p:nvPicPr>
                    <p:blipFill>
                      <a:blip r:embed="rId11"/>
                      <a:stretch>
                        <a:fillRect/>
                      </a:stretch>
                    </p:blipFill>
                    <p:spPr>
                      <a:xfrm>
                        <a:off x="6391963" y="3594100"/>
                        <a:ext cx="1919288" cy="398463"/>
                      </a:xfrm>
                      <a:prstGeom prst="rect">
                        <a:avLst/>
                      </a:prstGeom>
                    </p:spPr>
                  </p:pic>
                </p:oleObj>
              </mc:Fallback>
            </mc:AlternateContent>
          </a:graphicData>
        </a:graphic>
      </p:graphicFrame>
      <p:sp>
        <p:nvSpPr>
          <p:cNvPr id="40" name="TextBox 39">
            <a:extLst>
              <a:ext uri="{FF2B5EF4-FFF2-40B4-BE49-F238E27FC236}">
                <a16:creationId xmlns:a16="http://schemas.microsoft.com/office/drawing/2014/main" id="{7C98D779-F7DA-8E4B-BFDF-AD1BB1AE85D5}"/>
              </a:ext>
            </a:extLst>
          </p:cNvPr>
          <p:cNvSpPr txBox="1"/>
          <p:nvPr/>
        </p:nvSpPr>
        <p:spPr>
          <a:xfrm>
            <a:off x="216190" y="4060659"/>
            <a:ext cx="8811413" cy="769441"/>
          </a:xfrm>
          <a:prstGeom prst="rect">
            <a:avLst/>
          </a:prstGeom>
          <a:noFill/>
        </p:spPr>
        <p:txBody>
          <a:bodyPr wrap="square" rtlCol="0">
            <a:spAutoFit/>
          </a:bodyPr>
          <a:lstStyle/>
          <a:p>
            <a:r>
              <a:rPr lang="en-US" sz="2400" dirty="0">
                <a:solidFill>
                  <a:srgbClr val="FF0000"/>
                </a:solidFill>
                <a:latin typeface="Apple Chancery"/>
                <a:cs typeface="Apple Chancery"/>
              </a:rPr>
              <a:t>It is </a:t>
            </a:r>
            <a:r>
              <a:rPr lang="en-US" sz="2000" dirty="0">
                <a:latin typeface="Times New Roman"/>
                <a:cs typeface="Times New Roman"/>
              </a:rPr>
              <a:t>the </a:t>
            </a:r>
            <a:r>
              <a:rPr lang="en-US" sz="2000" dirty="0">
                <a:solidFill>
                  <a:srgbClr val="150AFF"/>
                </a:solidFill>
                <a:latin typeface="Times New Roman"/>
                <a:cs typeface="Times New Roman"/>
              </a:rPr>
              <a:t>frame velocity </a:t>
            </a:r>
            <a:r>
              <a:rPr lang="en-US" sz="2000" dirty="0">
                <a:solidFill>
                  <a:srgbClr val="00B050"/>
                </a:solidFill>
                <a:latin typeface="Times New Roman"/>
                <a:cs typeface="Times New Roman"/>
              </a:rPr>
              <a:t>plus</a:t>
            </a:r>
            <a:r>
              <a:rPr lang="en-US" sz="2000" dirty="0">
                <a:latin typeface="Times New Roman"/>
                <a:cs typeface="Times New Roman"/>
              </a:rPr>
              <a:t> the </a:t>
            </a:r>
            <a:r>
              <a:rPr lang="en-US" sz="2000" dirty="0">
                <a:solidFill>
                  <a:srgbClr val="150AFF"/>
                </a:solidFill>
                <a:latin typeface="Times New Roman"/>
                <a:cs typeface="Times New Roman"/>
              </a:rPr>
              <a:t>object’s velocity relative to the frame</a:t>
            </a:r>
            <a:r>
              <a:rPr lang="en-US" sz="2000" dirty="0">
                <a:latin typeface="Times New Roman"/>
                <a:cs typeface="Times New Roman"/>
              </a:rPr>
              <a:t>.  This can be written as:</a:t>
            </a:r>
            <a:endParaRPr lang="en-US" sz="2000" dirty="0">
              <a:latin typeface="Apple Chancery"/>
              <a:cs typeface="Apple Chancery"/>
            </a:endParaRPr>
          </a:p>
        </p:txBody>
      </p:sp>
      <p:graphicFrame>
        <p:nvGraphicFramePr>
          <p:cNvPr id="41" name="Object 40">
            <a:extLst>
              <a:ext uri="{FF2B5EF4-FFF2-40B4-BE49-F238E27FC236}">
                <a16:creationId xmlns:a16="http://schemas.microsoft.com/office/drawing/2014/main" id="{7C671A59-409B-A24F-AAA1-B3D7C9545C13}"/>
              </a:ext>
            </a:extLst>
          </p:cNvPr>
          <p:cNvGraphicFramePr>
            <a:graphicFrameLocks noChangeAspect="1"/>
          </p:cNvGraphicFramePr>
          <p:nvPr>
            <p:extLst>
              <p:ext uri="{D42A27DB-BD31-4B8C-83A1-F6EECF244321}">
                <p14:modId xmlns:p14="http://schemas.microsoft.com/office/powerpoint/2010/main" val="1481617916"/>
              </p:ext>
            </p:extLst>
          </p:nvPr>
        </p:nvGraphicFramePr>
        <p:xfrm>
          <a:off x="1744663" y="4830763"/>
          <a:ext cx="4962525" cy="398462"/>
        </p:xfrm>
        <a:graphic>
          <a:graphicData uri="http://schemas.openxmlformats.org/presentationml/2006/ole">
            <mc:AlternateContent xmlns:mc="http://schemas.openxmlformats.org/markup-compatibility/2006">
              <mc:Choice xmlns:v="urn:schemas-microsoft-com:vml" Requires="v">
                <p:oleObj name="Equation" r:id="rId12" imgW="2857500" imgH="228600" progId="Equation.DSMT4">
                  <p:embed/>
                </p:oleObj>
              </mc:Choice>
              <mc:Fallback>
                <p:oleObj name="Equation" r:id="rId12" imgW="2857500" imgH="228600" progId="Equation.DSMT4">
                  <p:embed/>
                  <p:pic>
                    <p:nvPicPr>
                      <p:cNvPr id="39" name="Object 38">
                        <a:extLst>
                          <a:ext uri="{FF2B5EF4-FFF2-40B4-BE49-F238E27FC236}">
                            <a16:creationId xmlns:a16="http://schemas.microsoft.com/office/drawing/2014/main" id="{474E2C85-75FC-0744-BDCB-6892616852D2}"/>
                          </a:ext>
                        </a:extLst>
                      </p:cNvPr>
                      <p:cNvPicPr/>
                      <p:nvPr/>
                    </p:nvPicPr>
                    <p:blipFill>
                      <a:blip r:embed="rId13"/>
                      <a:stretch>
                        <a:fillRect/>
                      </a:stretch>
                    </p:blipFill>
                    <p:spPr>
                      <a:xfrm>
                        <a:off x="1744663" y="4830763"/>
                        <a:ext cx="4962525" cy="398462"/>
                      </a:xfrm>
                      <a:prstGeom prst="rect">
                        <a:avLst/>
                      </a:prstGeom>
                    </p:spPr>
                  </p:pic>
                </p:oleObj>
              </mc:Fallback>
            </mc:AlternateContent>
          </a:graphicData>
        </a:graphic>
      </p:graphicFrame>
      <p:sp>
        <p:nvSpPr>
          <p:cNvPr id="42" name="TextBox 41">
            <a:extLst>
              <a:ext uri="{FF2B5EF4-FFF2-40B4-BE49-F238E27FC236}">
                <a16:creationId xmlns:a16="http://schemas.microsoft.com/office/drawing/2014/main" id="{F6538685-E7F8-2D45-A46F-9DC93AC3792C}"/>
              </a:ext>
            </a:extLst>
          </p:cNvPr>
          <p:cNvSpPr txBox="1"/>
          <p:nvPr/>
        </p:nvSpPr>
        <p:spPr>
          <a:xfrm>
            <a:off x="216190" y="5536597"/>
            <a:ext cx="8811413" cy="769441"/>
          </a:xfrm>
          <a:prstGeom prst="rect">
            <a:avLst/>
          </a:prstGeom>
          <a:noFill/>
        </p:spPr>
        <p:txBody>
          <a:bodyPr wrap="square" rtlCol="0">
            <a:spAutoFit/>
          </a:bodyPr>
          <a:lstStyle/>
          <a:p>
            <a:r>
              <a:rPr lang="en-US" sz="2400" dirty="0">
                <a:solidFill>
                  <a:srgbClr val="FF0000"/>
                </a:solidFill>
                <a:latin typeface="Apple Chancery"/>
                <a:cs typeface="Apple Chancery"/>
              </a:rPr>
              <a:t>This is </a:t>
            </a:r>
            <a:r>
              <a:rPr lang="en-US" sz="2000" dirty="0">
                <a:latin typeface="Times New Roman"/>
                <a:cs typeface="Times New Roman"/>
              </a:rPr>
              <a:t>all about the object’s motion.  Where it gets tricky is </a:t>
            </a:r>
            <a:r>
              <a:rPr lang="en-US" sz="2000" dirty="0">
                <a:solidFill>
                  <a:srgbClr val="150AFF"/>
                </a:solidFill>
                <a:latin typeface="Times New Roman"/>
                <a:cs typeface="Times New Roman"/>
              </a:rPr>
              <a:t>when</a:t>
            </a:r>
            <a:r>
              <a:rPr lang="en-US" sz="2000" dirty="0">
                <a:latin typeface="Times New Roman"/>
                <a:cs typeface="Times New Roman"/>
              </a:rPr>
              <a:t> the </a:t>
            </a:r>
            <a:r>
              <a:rPr lang="en-US" sz="2000" dirty="0">
                <a:solidFill>
                  <a:srgbClr val="150AFF"/>
                </a:solidFill>
                <a:latin typeface="Times New Roman"/>
                <a:cs typeface="Times New Roman"/>
              </a:rPr>
              <a:t>frame</a:t>
            </a:r>
            <a:r>
              <a:rPr lang="en-US" sz="2000" dirty="0">
                <a:latin typeface="Times New Roman"/>
                <a:cs typeface="Times New Roman"/>
              </a:rPr>
              <a:t> is, itself, </a:t>
            </a:r>
            <a:r>
              <a:rPr lang="en-US" sz="2000" dirty="0">
                <a:solidFill>
                  <a:srgbClr val="150AFF"/>
                </a:solidFill>
                <a:latin typeface="Times New Roman"/>
                <a:cs typeface="Times New Roman"/>
              </a:rPr>
              <a:t>attached to a secondary object</a:t>
            </a:r>
            <a:r>
              <a:rPr lang="en-US" sz="2000" dirty="0">
                <a:latin typeface="Times New Roman"/>
                <a:cs typeface="Times New Roman"/>
              </a:rPr>
              <a:t>.  To wit:</a:t>
            </a:r>
            <a:endParaRPr lang="en-US" sz="2000" dirty="0">
              <a:latin typeface="Apple Chancery"/>
              <a:cs typeface="Apple Chancery"/>
            </a:endParaRPr>
          </a:p>
        </p:txBody>
      </p:sp>
    </p:spTree>
    <p:extLst>
      <p:ext uri="{BB962C8B-B14F-4D97-AF65-F5344CB8AC3E}">
        <p14:creationId xmlns:p14="http://schemas.microsoft.com/office/powerpoint/2010/main" val="411660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dissolv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dissolve">
                                      <p:cBhvr>
                                        <p:cTn id="17" dur="500"/>
                                        <p:tgtEl>
                                          <p:spTgt spid="36"/>
                                        </p:tgtEl>
                                      </p:cBhvr>
                                    </p:animEffect>
                                  </p:childTnLst>
                                </p:cTn>
                              </p:par>
                              <p:par>
                                <p:cTn id="18" presetID="9" presetClass="entr" presetSubtype="0"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dissolve">
                                      <p:cBhvr>
                                        <p:cTn id="20" dur="500"/>
                                        <p:tgtEl>
                                          <p:spTgt spid="3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dissolve">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dissolve">
                                      <p:cBhvr>
                                        <p:cTn id="30" dur="500"/>
                                        <p:tgtEl>
                                          <p:spTgt spid="39"/>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dissolve">
                                      <p:cBhvr>
                                        <p:cTn id="33" dur="500"/>
                                        <p:tgtEl>
                                          <p:spTgt spid="38"/>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dissolve">
                                      <p:cBhvr>
                                        <p:cTn id="38" dur="500"/>
                                        <p:tgtEl>
                                          <p:spTgt spid="40"/>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dissolve">
                                      <p:cBhvr>
                                        <p:cTn id="43" dur="500"/>
                                        <p:tgtEl>
                                          <p:spTgt spid="41"/>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dissolve">
                                      <p:cBhvr>
                                        <p:cTn id="4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6" grpId="0"/>
      <p:bldP spid="38" grpId="0"/>
      <p:bldP spid="40" grpId="0"/>
      <p:bldP spid="4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42.)</a:t>
            </a:r>
          </a:p>
        </p:txBody>
      </p:sp>
      <p:sp>
        <p:nvSpPr>
          <p:cNvPr id="6" name="TextBox 5"/>
          <p:cNvSpPr txBox="1"/>
          <p:nvPr/>
        </p:nvSpPr>
        <p:spPr>
          <a:xfrm>
            <a:off x="216190" y="561426"/>
            <a:ext cx="9037140" cy="1200329"/>
          </a:xfrm>
          <a:prstGeom prst="rect">
            <a:avLst/>
          </a:prstGeom>
          <a:noFill/>
        </p:spPr>
        <p:txBody>
          <a:bodyPr wrap="square" rtlCol="0">
            <a:spAutoFit/>
          </a:bodyPr>
          <a:lstStyle/>
          <a:p>
            <a:r>
              <a:rPr lang="en-US" sz="3200" dirty="0">
                <a:solidFill>
                  <a:srgbClr val="FF0000"/>
                </a:solidFill>
                <a:latin typeface="Apple Chancery"/>
                <a:cs typeface="Apple Chancery"/>
              </a:rPr>
              <a:t>Simple Example</a:t>
            </a:r>
            <a:r>
              <a:rPr lang="en-US" sz="2400" dirty="0">
                <a:solidFill>
                  <a:srgbClr val="FF0000"/>
                </a:solidFill>
                <a:latin typeface="Apple Chancery"/>
                <a:cs typeface="Apple Chancery"/>
              </a:rPr>
              <a:t>: </a:t>
            </a:r>
            <a:r>
              <a:rPr lang="en-US" sz="2000" dirty="0">
                <a:latin typeface="Times New Roman"/>
                <a:cs typeface="Times New Roman"/>
              </a:rPr>
              <a:t>You are moving in a car at 60 mph.  </a:t>
            </a:r>
            <a:r>
              <a:rPr lang="en-US" sz="2000" i="1" dirty="0">
                <a:latin typeface="Times New Roman"/>
                <a:cs typeface="Times New Roman"/>
              </a:rPr>
              <a:t>Your car </a:t>
            </a:r>
            <a:r>
              <a:rPr lang="en-US" sz="2000" dirty="0">
                <a:latin typeface="Times New Roman"/>
                <a:cs typeface="Times New Roman"/>
              </a:rPr>
              <a:t>is the moving frame.  A second car is moving with the same speed right next to you, so relative to you, that car isn’t moving.  Concerning that second car, the math says:</a:t>
            </a:r>
            <a:endParaRPr lang="en-US" sz="2000" dirty="0">
              <a:latin typeface="Apple Chancery"/>
              <a:cs typeface="Apple Chancery"/>
            </a:endParaRPr>
          </a:p>
        </p:txBody>
      </p:sp>
      <p:sp>
        <p:nvSpPr>
          <p:cNvPr id="31" name="TextBox 30">
            <a:extLst>
              <a:ext uri="{FF2B5EF4-FFF2-40B4-BE49-F238E27FC236}">
                <a16:creationId xmlns:a16="http://schemas.microsoft.com/office/drawing/2014/main" id="{E08F28B5-A37E-914B-B14C-9E187062877E}"/>
              </a:ext>
            </a:extLst>
          </p:cNvPr>
          <p:cNvSpPr txBox="1"/>
          <p:nvPr/>
        </p:nvSpPr>
        <p:spPr>
          <a:xfrm>
            <a:off x="498163" y="1789018"/>
            <a:ext cx="4571158" cy="1077218"/>
          </a:xfrm>
          <a:prstGeom prst="rect">
            <a:avLst/>
          </a:prstGeom>
          <a:noFill/>
        </p:spPr>
        <p:txBody>
          <a:bodyPr wrap="square" rtlCol="0">
            <a:spAutoFit/>
          </a:bodyPr>
          <a:lstStyle/>
          <a:p>
            <a:r>
              <a:rPr lang="en-US" sz="2400" dirty="0">
                <a:solidFill>
                  <a:srgbClr val="FF0000"/>
                </a:solidFill>
                <a:latin typeface="Apple Chancery"/>
                <a:cs typeface="Apple Chancery"/>
              </a:rPr>
              <a:t>You </a:t>
            </a:r>
            <a:r>
              <a:rPr lang="en-US" sz="2000" dirty="0">
                <a:latin typeface="Times New Roman"/>
                <a:cs typeface="Times New Roman"/>
              </a:rPr>
              <a:t>are the </a:t>
            </a:r>
            <a:r>
              <a:rPr lang="en-US" sz="2000" dirty="0">
                <a:solidFill>
                  <a:srgbClr val="00B050"/>
                </a:solidFill>
                <a:latin typeface="Times New Roman"/>
                <a:cs typeface="Times New Roman"/>
              </a:rPr>
              <a:t>moving frame</a:t>
            </a:r>
            <a:r>
              <a:rPr lang="en-US" sz="2000" dirty="0">
                <a:latin typeface="Times New Roman"/>
                <a:cs typeface="Times New Roman"/>
              </a:rPr>
              <a:t>.  You—that frame—have </a:t>
            </a:r>
            <a:r>
              <a:rPr lang="en-US" sz="2000" dirty="0">
                <a:solidFill>
                  <a:srgbClr val="150AFF"/>
                </a:solidFill>
                <a:latin typeface="Times New Roman"/>
                <a:cs typeface="Times New Roman"/>
              </a:rPr>
              <a:t>velocity</a:t>
            </a:r>
            <a:r>
              <a:rPr lang="en-US" sz="2000" dirty="0">
                <a:latin typeface="Times New Roman"/>
                <a:cs typeface="Times New Roman"/>
              </a:rPr>
              <a:t>, </a:t>
            </a:r>
            <a:r>
              <a:rPr lang="en-US" sz="2000" dirty="0">
                <a:solidFill>
                  <a:srgbClr val="150AFF"/>
                </a:solidFill>
                <a:latin typeface="Times New Roman"/>
                <a:cs typeface="Times New Roman"/>
              </a:rPr>
              <a:t>relative to the road </a:t>
            </a:r>
            <a:r>
              <a:rPr lang="en-US" sz="2000" dirty="0">
                <a:latin typeface="Times New Roman"/>
                <a:cs typeface="Times New Roman"/>
              </a:rPr>
              <a:t>(the fixed frame) of:</a:t>
            </a:r>
            <a:endParaRPr lang="en-US" sz="2000" dirty="0">
              <a:latin typeface="Apple Chancery"/>
              <a:cs typeface="Apple Chancery"/>
            </a:endParaRPr>
          </a:p>
        </p:txBody>
      </p:sp>
      <p:grpSp>
        <p:nvGrpSpPr>
          <p:cNvPr id="3" name="Group 2">
            <a:extLst>
              <a:ext uri="{FF2B5EF4-FFF2-40B4-BE49-F238E27FC236}">
                <a16:creationId xmlns:a16="http://schemas.microsoft.com/office/drawing/2014/main" id="{DD32639C-61FA-B440-BA55-3B32B1A45AF1}"/>
              </a:ext>
            </a:extLst>
          </p:cNvPr>
          <p:cNvGrpSpPr/>
          <p:nvPr/>
        </p:nvGrpSpPr>
        <p:grpSpPr>
          <a:xfrm>
            <a:off x="5861098" y="2464514"/>
            <a:ext cx="2136775" cy="639053"/>
            <a:chOff x="5861098" y="2464514"/>
            <a:chExt cx="2136775" cy="639053"/>
          </a:xfrm>
        </p:grpSpPr>
        <p:grpSp>
          <p:nvGrpSpPr>
            <p:cNvPr id="21" name="Group 20"/>
            <p:cNvGrpSpPr/>
            <p:nvPr/>
          </p:nvGrpSpPr>
          <p:grpSpPr>
            <a:xfrm>
              <a:off x="6503523" y="2857398"/>
              <a:ext cx="571500" cy="246169"/>
              <a:chOff x="5207000" y="5219624"/>
              <a:chExt cx="766762" cy="330276"/>
            </a:xfrm>
          </p:grpSpPr>
          <p:sp>
            <p:nvSpPr>
              <p:cNvPr id="14" name="Rectangle 13"/>
              <p:cNvSpPr/>
              <p:nvPr/>
            </p:nvSpPr>
            <p:spPr>
              <a:xfrm>
                <a:off x="5207000" y="5219624"/>
                <a:ext cx="571500" cy="330276"/>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562600" y="5219624"/>
                <a:ext cx="411162" cy="330276"/>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35" name="Object 34">
              <a:extLst>
                <a:ext uri="{FF2B5EF4-FFF2-40B4-BE49-F238E27FC236}">
                  <a16:creationId xmlns:a16="http://schemas.microsoft.com/office/drawing/2014/main" id="{F0443513-E7FF-D946-932C-B3B8C6827BEA}"/>
                </a:ext>
              </a:extLst>
            </p:cNvPr>
            <p:cNvGraphicFramePr>
              <a:graphicFrameLocks noChangeAspect="1"/>
            </p:cNvGraphicFramePr>
            <p:nvPr>
              <p:extLst>
                <p:ext uri="{D42A27DB-BD31-4B8C-83A1-F6EECF244321}">
                  <p14:modId xmlns:p14="http://schemas.microsoft.com/office/powerpoint/2010/main" val="126540566"/>
                </p:ext>
              </p:extLst>
            </p:nvPr>
          </p:nvGraphicFramePr>
          <p:xfrm>
            <a:off x="5861098" y="2464514"/>
            <a:ext cx="2136775" cy="398463"/>
          </p:xfrm>
          <a:graphic>
            <a:graphicData uri="http://schemas.openxmlformats.org/presentationml/2006/ole">
              <mc:AlternateContent xmlns:mc="http://schemas.openxmlformats.org/markup-compatibility/2006">
                <mc:Choice xmlns:v="urn:schemas-microsoft-com:vml" Requires="v">
                  <p:oleObj name="Equation" r:id="rId2" imgW="1231900" imgH="228600" progId="Equation.DSMT4">
                    <p:embed/>
                  </p:oleObj>
                </mc:Choice>
                <mc:Fallback>
                  <p:oleObj name="Equation" r:id="rId2" imgW="1231900" imgH="228600" progId="Equation.DSMT4">
                    <p:embed/>
                    <p:pic>
                      <p:nvPicPr>
                        <p:cNvPr id="35" name="Object 34">
                          <a:extLst>
                            <a:ext uri="{FF2B5EF4-FFF2-40B4-BE49-F238E27FC236}">
                              <a16:creationId xmlns:a16="http://schemas.microsoft.com/office/drawing/2014/main" id="{F0443513-E7FF-D946-932C-B3B8C6827BEA}"/>
                            </a:ext>
                          </a:extLst>
                        </p:cNvPr>
                        <p:cNvPicPr/>
                        <p:nvPr/>
                      </p:nvPicPr>
                      <p:blipFill>
                        <a:blip r:embed="rId3"/>
                        <a:stretch>
                          <a:fillRect/>
                        </a:stretch>
                      </p:blipFill>
                      <p:spPr>
                        <a:xfrm>
                          <a:off x="5861098" y="2464514"/>
                          <a:ext cx="2136775" cy="398463"/>
                        </a:xfrm>
                        <a:prstGeom prst="rect">
                          <a:avLst/>
                        </a:prstGeom>
                      </p:spPr>
                    </p:pic>
                  </p:oleObj>
                </mc:Fallback>
              </mc:AlternateContent>
            </a:graphicData>
          </a:graphic>
        </p:graphicFrame>
      </p:grpSp>
      <p:sp>
        <p:nvSpPr>
          <p:cNvPr id="38" name="TextBox 37">
            <a:extLst>
              <a:ext uri="{FF2B5EF4-FFF2-40B4-BE49-F238E27FC236}">
                <a16:creationId xmlns:a16="http://schemas.microsoft.com/office/drawing/2014/main" id="{EC5D4380-FAFD-3742-8E87-22BE39E2A057}"/>
              </a:ext>
            </a:extLst>
          </p:cNvPr>
          <p:cNvSpPr txBox="1"/>
          <p:nvPr/>
        </p:nvSpPr>
        <p:spPr>
          <a:xfrm>
            <a:off x="218287" y="3539493"/>
            <a:ext cx="8809308" cy="769441"/>
          </a:xfrm>
          <a:prstGeom prst="rect">
            <a:avLst/>
          </a:prstGeom>
          <a:noFill/>
        </p:spPr>
        <p:txBody>
          <a:bodyPr wrap="square" rtlCol="0">
            <a:spAutoFit/>
          </a:bodyPr>
          <a:lstStyle/>
          <a:p>
            <a:r>
              <a:rPr lang="en-US" sz="2400" dirty="0">
                <a:solidFill>
                  <a:srgbClr val="FF0000"/>
                </a:solidFill>
                <a:latin typeface="Apple Chancery"/>
                <a:cs typeface="Apple Chancery"/>
              </a:rPr>
              <a:t>The other car, </a:t>
            </a:r>
            <a:r>
              <a:rPr lang="en-US" sz="2000" dirty="0">
                <a:solidFill>
                  <a:srgbClr val="150AFF"/>
                </a:solidFill>
                <a:latin typeface="Times New Roman"/>
                <a:cs typeface="Times New Roman"/>
              </a:rPr>
              <a:t>relative to </a:t>
            </a:r>
            <a:r>
              <a:rPr lang="en-US" sz="2000" dirty="0">
                <a:latin typeface="Times New Roman"/>
                <a:cs typeface="Times New Roman"/>
              </a:rPr>
              <a:t>you (the </a:t>
            </a:r>
            <a:r>
              <a:rPr lang="en-US" sz="2000" dirty="0">
                <a:solidFill>
                  <a:srgbClr val="150AFF"/>
                </a:solidFill>
                <a:latin typeface="Times New Roman"/>
                <a:cs typeface="Times New Roman"/>
              </a:rPr>
              <a:t>moving frame</a:t>
            </a:r>
            <a:r>
              <a:rPr lang="en-US" sz="2000" dirty="0">
                <a:latin typeface="Times New Roman"/>
                <a:cs typeface="Times New Roman"/>
              </a:rPr>
              <a:t>), </a:t>
            </a:r>
            <a:r>
              <a:rPr lang="en-US" sz="2000" dirty="0">
                <a:solidFill>
                  <a:srgbClr val="00B050"/>
                </a:solidFill>
                <a:latin typeface="Times New Roman"/>
                <a:cs typeface="Times New Roman"/>
              </a:rPr>
              <a:t>isn’t moving</a:t>
            </a:r>
            <a:r>
              <a:rPr lang="en-US" sz="2000" dirty="0">
                <a:latin typeface="Times New Roman"/>
                <a:cs typeface="Times New Roman"/>
              </a:rPr>
              <a:t>, so its velocity, relative to you, is zero, or:</a:t>
            </a:r>
            <a:endParaRPr lang="en-US" sz="2000" dirty="0">
              <a:latin typeface="Apple Chancery"/>
              <a:cs typeface="Apple Chancery"/>
            </a:endParaRPr>
          </a:p>
        </p:txBody>
      </p:sp>
      <p:graphicFrame>
        <p:nvGraphicFramePr>
          <p:cNvPr id="39" name="Object 38">
            <a:extLst>
              <a:ext uri="{FF2B5EF4-FFF2-40B4-BE49-F238E27FC236}">
                <a16:creationId xmlns:a16="http://schemas.microsoft.com/office/drawing/2014/main" id="{474E2C85-75FC-0744-BDCB-6892616852D2}"/>
              </a:ext>
            </a:extLst>
          </p:cNvPr>
          <p:cNvGraphicFramePr>
            <a:graphicFrameLocks noChangeAspect="1"/>
          </p:cNvGraphicFramePr>
          <p:nvPr>
            <p:extLst>
              <p:ext uri="{D42A27DB-BD31-4B8C-83A1-F6EECF244321}">
                <p14:modId xmlns:p14="http://schemas.microsoft.com/office/powerpoint/2010/main" val="2057034764"/>
              </p:ext>
            </p:extLst>
          </p:nvPr>
        </p:nvGraphicFramePr>
        <p:xfrm>
          <a:off x="3443576" y="4061328"/>
          <a:ext cx="2382837" cy="398462"/>
        </p:xfrm>
        <a:graphic>
          <a:graphicData uri="http://schemas.openxmlformats.org/presentationml/2006/ole">
            <mc:AlternateContent xmlns:mc="http://schemas.openxmlformats.org/markup-compatibility/2006">
              <mc:Choice xmlns:v="urn:schemas-microsoft-com:vml" Requires="v">
                <p:oleObj name="Equation" r:id="rId4" imgW="1371600" imgH="228600" progId="Equation.DSMT4">
                  <p:embed/>
                </p:oleObj>
              </mc:Choice>
              <mc:Fallback>
                <p:oleObj name="Equation" r:id="rId4" imgW="1371600" imgH="228600" progId="Equation.DSMT4">
                  <p:embed/>
                  <p:pic>
                    <p:nvPicPr>
                      <p:cNvPr id="39" name="Object 38">
                        <a:extLst>
                          <a:ext uri="{FF2B5EF4-FFF2-40B4-BE49-F238E27FC236}">
                            <a16:creationId xmlns:a16="http://schemas.microsoft.com/office/drawing/2014/main" id="{474E2C85-75FC-0744-BDCB-6892616852D2}"/>
                          </a:ext>
                        </a:extLst>
                      </p:cNvPr>
                      <p:cNvPicPr/>
                      <p:nvPr/>
                    </p:nvPicPr>
                    <p:blipFill>
                      <a:blip r:embed="rId5"/>
                      <a:stretch>
                        <a:fillRect/>
                      </a:stretch>
                    </p:blipFill>
                    <p:spPr>
                      <a:xfrm>
                        <a:off x="3443576" y="4061328"/>
                        <a:ext cx="2382837" cy="398462"/>
                      </a:xfrm>
                      <a:prstGeom prst="rect">
                        <a:avLst/>
                      </a:prstGeom>
                    </p:spPr>
                  </p:pic>
                </p:oleObj>
              </mc:Fallback>
            </mc:AlternateContent>
          </a:graphicData>
        </a:graphic>
      </p:graphicFrame>
      <p:graphicFrame>
        <p:nvGraphicFramePr>
          <p:cNvPr id="41" name="Object 40">
            <a:extLst>
              <a:ext uri="{FF2B5EF4-FFF2-40B4-BE49-F238E27FC236}">
                <a16:creationId xmlns:a16="http://schemas.microsoft.com/office/drawing/2014/main" id="{7C671A59-409B-A24F-AAA1-B3D7C9545C13}"/>
              </a:ext>
            </a:extLst>
          </p:cNvPr>
          <p:cNvGraphicFramePr>
            <a:graphicFrameLocks noChangeAspect="1"/>
          </p:cNvGraphicFramePr>
          <p:nvPr>
            <p:extLst>
              <p:ext uri="{D42A27DB-BD31-4B8C-83A1-F6EECF244321}">
                <p14:modId xmlns:p14="http://schemas.microsoft.com/office/powerpoint/2010/main" val="3725968697"/>
              </p:ext>
            </p:extLst>
          </p:nvPr>
        </p:nvGraphicFramePr>
        <p:xfrm>
          <a:off x="2021923" y="5029113"/>
          <a:ext cx="4608513" cy="1128713"/>
        </p:xfrm>
        <a:graphic>
          <a:graphicData uri="http://schemas.openxmlformats.org/presentationml/2006/ole">
            <mc:AlternateContent xmlns:mc="http://schemas.openxmlformats.org/markup-compatibility/2006">
              <mc:Choice xmlns:v="urn:schemas-microsoft-com:vml" Requires="v">
                <p:oleObj name="Equation" r:id="rId6" imgW="2654300" imgH="647700" progId="Equation.DSMT4">
                  <p:embed/>
                </p:oleObj>
              </mc:Choice>
              <mc:Fallback>
                <p:oleObj name="Equation" r:id="rId6" imgW="2654300" imgH="647700" progId="Equation.DSMT4">
                  <p:embed/>
                  <p:pic>
                    <p:nvPicPr>
                      <p:cNvPr id="41" name="Object 40">
                        <a:extLst>
                          <a:ext uri="{FF2B5EF4-FFF2-40B4-BE49-F238E27FC236}">
                            <a16:creationId xmlns:a16="http://schemas.microsoft.com/office/drawing/2014/main" id="{7C671A59-409B-A24F-AAA1-B3D7C9545C13}"/>
                          </a:ext>
                        </a:extLst>
                      </p:cNvPr>
                      <p:cNvPicPr/>
                      <p:nvPr/>
                    </p:nvPicPr>
                    <p:blipFill>
                      <a:blip r:embed="rId7"/>
                      <a:stretch>
                        <a:fillRect/>
                      </a:stretch>
                    </p:blipFill>
                    <p:spPr>
                      <a:xfrm>
                        <a:off x="2021923" y="5029113"/>
                        <a:ext cx="4608513" cy="1128713"/>
                      </a:xfrm>
                      <a:prstGeom prst="rect">
                        <a:avLst/>
                      </a:prstGeom>
                    </p:spPr>
                  </p:pic>
                </p:oleObj>
              </mc:Fallback>
            </mc:AlternateContent>
          </a:graphicData>
        </a:graphic>
      </p:graphicFrame>
      <p:sp>
        <p:nvSpPr>
          <p:cNvPr id="42" name="TextBox 41">
            <a:extLst>
              <a:ext uri="{FF2B5EF4-FFF2-40B4-BE49-F238E27FC236}">
                <a16:creationId xmlns:a16="http://schemas.microsoft.com/office/drawing/2014/main" id="{F6538685-E7F8-2D45-A46F-9DC93AC3792C}"/>
              </a:ext>
            </a:extLst>
          </p:cNvPr>
          <p:cNvSpPr txBox="1"/>
          <p:nvPr/>
        </p:nvSpPr>
        <p:spPr>
          <a:xfrm>
            <a:off x="217234" y="4518743"/>
            <a:ext cx="8811413" cy="461665"/>
          </a:xfrm>
          <a:prstGeom prst="rect">
            <a:avLst/>
          </a:prstGeom>
          <a:noFill/>
        </p:spPr>
        <p:txBody>
          <a:bodyPr wrap="square" rtlCol="0">
            <a:spAutoFit/>
          </a:bodyPr>
          <a:lstStyle/>
          <a:p>
            <a:r>
              <a:rPr lang="en-US" sz="2400" dirty="0">
                <a:solidFill>
                  <a:srgbClr val="FF0000"/>
                </a:solidFill>
                <a:latin typeface="Apple Chancery"/>
                <a:cs typeface="Apple Chancery"/>
              </a:rPr>
              <a:t>So the </a:t>
            </a:r>
            <a:r>
              <a:rPr lang="en-US" sz="2000" dirty="0">
                <a:solidFill>
                  <a:srgbClr val="150AFF"/>
                </a:solidFill>
                <a:latin typeface="Times New Roman"/>
                <a:cs typeface="Times New Roman"/>
              </a:rPr>
              <a:t>velocity</a:t>
            </a:r>
            <a:r>
              <a:rPr lang="en-US" sz="2000" dirty="0">
                <a:latin typeface="Times New Roman"/>
                <a:cs typeface="Times New Roman"/>
              </a:rPr>
              <a:t> of the other car, </a:t>
            </a:r>
            <a:r>
              <a:rPr lang="en-US" sz="2000" dirty="0">
                <a:solidFill>
                  <a:srgbClr val="150AFF"/>
                </a:solidFill>
                <a:latin typeface="Times New Roman"/>
                <a:cs typeface="Times New Roman"/>
              </a:rPr>
              <a:t>relative to the roadway </a:t>
            </a:r>
            <a:r>
              <a:rPr lang="en-US" sz="2000" dirty="0">
                <a:latin typeface="Times New Roman"/>
                <a:cs typeface="Times New Roman"/>
              </a:rPr>
              <a:t>(the </a:t>
            </a:r>
            <a:r>
              <a:rPr lang="en-US" sz="2000" dirty="0">
                <a:solidFill>
                  <a:srgbClr val="00B050"/>
                </a:solidFill>
                <a:latin typeface="Times New Roman"/>
                <a:cs typeface="Times New Roman"/>
              </a:rPr>
              <a:t>fixed frame</a:t>
            </a:r>
            <a:r>
              <a:rPr lang="en-US" sz="2000" dirty="0">
                <a:latin typeface="Times New Roman"/>
                <a:cs typeface="Times New Roman"/>
              </a:rPr>
              <a:t>), will be:</a:t>
            </a:r>
            <a:endParaRPr lang="en-US" sz="2000" dirty="0">
              <a:latin typeface="Apple Chancery"/>
              <a:cs typeface="Apple Chancery"/>
            </a:endParaRPr>
          </a:p>
        </p:txBody>
      </p:sp>
      <p:grpSp>
        <p:nvGrpSpPr>
          <p:cNvPr id="4" name="Group 3">
            <a:extLst>
              <a:ext uri="{FF2B5EF4-FFF2-40B4-BE49-F238E27FC236}">
                <a16:creationId xmlns:a16="http://schemas.microsoft.com/office/drawing/2014/main" id="{F45301F3-5E15-8F41-A249-88A731D59E46}"/>
              </a:ext>
            </a:extLst>
          </p:cNvPr>
          <p:cNvGrpSpPr/>
          <p:nvPr/>
        </p:nvGrpSpPr>
        <p:grpSpPr>
          <a:xfrm>
            <a:off x="1833639" y="2854276"/>
            <a:ext cx="2184400" cy="513956"/>
            <a:chOff x="1833639" y="2854276"/>
            <a:chExt cx="2184400" cy="513956"/>
          </a:xfrm>
        </p:grpSpPr>
        <p:graphicFrame>
          <p:nvGraphicFramePr>
            <p:cNvPr id="24" name="Object 23">
              <a:extLst>
                <a:ext uri="{FF2B5EF4-FFF2-40B4-BE49-F238E27FC236}">
                  <a16:creationId xmlns:a16="http://schemas.microsoft.com/office/drawing/2014/main" id="{1A82D1C8-2ADB-AE44-AC08-7EEEDF9E646C}"/>
                </a:ext>
              </a:extLst>
            </p:cNvPr>
            <p:cNvGraphicFramePr>
              <a:graphicFrameLocks noChangeAspect="1"/>
            </p:cNvGraphicFramePr>
            <p:nvPr>
              <p:extLst>
                <p:ext uri="{D42A27DB-BD31-4B8C-83A1-F6EECF244321}">
                  <p14:modId xmlns:p14="http://schemas.microsoft.com/office/powerpoint/2010/main" val="2796636750"/>
                </p:ext>
              </p:extLst>
            </p:nvPr>
          </p:nvGraphicFramePr>
          <p:xfrm>
            <a:off x="1833639" y="2854276"/>
            <a:ext cx="2184400" cy="398463"/>
          </p:xfrm>
          <a:graphic>
            <a:graphicData uri="http://schemas.openxmlformats.org/presentationml/2006/ole">
              <mc:AlternateContent xmlns:mc="http://schemas.openxmlformats.org/markup-compatibility/2006">
                <mc:Choice xmlns:v="urn:schemas-microsoft-com:vml" Requires="v">
                  <p:oleObj name="Equation" r:id="rId8" imgW="1257300" imgH="228600" progId="Equation.DSMT4">
                    <p:embed/>
                  </p:oleObj>
                </mc:Choice>
                <mc:Fallback>
                  <p:oleObj name="Equation" r:id="rId8" imgW="1257300" imgH="228600" progId="Equation.DSMT4">
                    <p:embed/>
                    <p:pic>
                      <p:nvPicPr>
                        <p:cNvPr id="34" name="Object 33">
                          <a:extLst>
                            <a:ext uri="{FF2B5EF4-FFF2-40B4-BE49-F238E27FC236}">
                              <a16:creationId xmlns:a16="http://schemas.microsoft.com/office/drawing/2014/main" id="{06F57981-5BA2-174C-9979-5E68A26CD3BF}"/>
                            </a:ext>
                          </a:extLst>
                        </p:cNvPr>
                        <p:cNvPicPr/>
                        <p:nvPr/>
                      </p:nvPicPr>
                      <p:blipFill>
                        <a:blip r:embed="rId9"/>
                        <a:stretch>
                          <a:fillRect/>
                        </a:stretch>
                      </p:blipFill>
                      <p:spPr>
                        <a:xfrm>
                          <a:off x="1833639" y="2854276"/>
                          <a:ext cx="2184400" cy="398463"/>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5A0D5F08-89ED-CA44-8433-4A21A872B396}"/>
                </a:ext>
              </a:extLst>
            </p:cNvPr>
            <p:cNvGraphicFramePr>
              <a:graphicFrameLocks noChangeAspect="1"/>
            </p:cNvGraphicFramePr>
            <p:nvPr>
              <p:extLst>
                <p:ext uri="{D42A27DB-BD31-4B8C-83A1-F6EECF244321}">
                  <p14:modId xmlns:p14="http://schemas.microsoft.com/office/powerpoint/2010/main" val="1154896899"/>
                </p:ext>
              </p:extLst>
            </p:nvPr>
          </p:nvGraphicFramePr>
          <p:xfrm>
            <a:off x="2097866" y="3169964"/>
            <a:ext cx="685876" cy="198268"/>
          </p:xfrm>
          <a:graphic>
            <a:graphicData uri="http://schemas.openxmlformats.org/presentationml/2006/ole">
              <mc:AlternateContent xmlns:mc="http://schemas.openxmlformats.org/markup-compatibility/2006">
                <mc:Choice xmlns:v="urn:schemas-microsoft-com:vml" Requires="v">
                  <p:oleObj name="Equation" r:id="rId10" imgW="660400" imgH="190500" progId="Equation.DSMT4">
                    <p:embed/>
                  </p:oleObj>
                </mc:Choice>
                <mc:Fallback>
                  <p:oleObj name="Equation" r:id="rId10" imgW="660400" imgH="190500" progId="Equation.DSMT4">
                    <p:embed/>
                    <p:pic>
                      <p:nvPicPr>
                        <p:cNvPr id="24" name="Object 23">
                          <a:extLst>
                            <a:ext uri="{FF2B5EF4-FFF2-40B4-BE49-F238E27FC236}">
                              <a16:creationId xmlns:a16="http://schemas.microsoft.com/office/drawing/2014/main" id="{1A82D1C8-2ADB-AE44-AC08-7EEEDF9E646C}"/>
                            </a:ext>
                          </a:extLst>
                        </p:cNvPr>
                        <p:cNvPicPr/>
                        <p:nvPr/>
                      </p:nvPicPr>
                      <p:blipFill>
                        <a:blip r:embed="rId11"/>
                        <a:stretch>
                          <a:fillRect/>
                        </a:stretch>
                      </p:blipFill>
                      <p:spPr>
                        <a:xfrm>
                          <a:off x="2097866" y="3169964"/>
                          <a:ext cx="685876" cy="198268"/>
                        </a:xfrm>
                        <a:prstGeom prst="rect">
                          <a:avLst/>
                        </a:prstGeom>
                      </p:spPr>
                    </p:pic>
                  </p:oleObj>
                </mc:Fallback>
              </mc:AlternateContent>
            </a:graphicData>
          </a:graphic>
        </p:graphicFrame>
      </p:grpSp>
      <p:sp>
        <p:nvSpPr>
          <p:cNvPr id="26" name="TextBox 25">
            <a:extLst>
              <a:ext uri="{FF2B5EF4-FFF2-40B4-BE49-F238E27FC236}">
                <a16:creationId xmlns:a16="http://schemas.microsoft.com/office/drawing/2014/main" id="{B5ED3EEB-0E3E-E14C-9958-85BE9C8D96FF}"/>
              </a:ext>
            </a:extLst>
          </p:cNvPr>
          <p:cNvSpPr txBox="1"/>
          <p:nvPr/>
        </p:nvSpPr>
        <p:spPr>
          <a:xfrm>
            <a:off x="217234" y="6112753"/>
            <a:ext cx="2237732" cy="461665"/>
          </a:xfrm>
          <a:prstGeom prst="rect">
            <a:avLst/>
          </a:prstGeom>
          <a:noFill/>
        </p:spPr>
        <p:txBody>
          <a:bodyPr wrap="square" rtlCol="0">
            <a:spAutoFit/>
          </a:bodyPr>
          <a:lstStyle/>
          <a:p>
            <a:r>
              <a:rPr lang="en-US" sz="2400" dirty="0">
                <a:solidFill>
                  <a:srgbClr val="150AFF"/>
                </a:solidFill>
                <a:latin typeface="Apple Chancery"/>
                <a:cs typeface="Apple Chancery"/>
              </a:rPr>
              <a:t>As expected.</a:t>
            </a:r>
            <a:endParaRPr lang="en-US" sz="2000" dirty="0">
              <a:solidFill>
                <a:srgbClr val="150AFF"/>
              </a:solidFill>
              <a:latin typeface="Apple Chancery"/>
              <a:cs typeface="Apple Chancery"/>
            </a:endParaRPr>
          </a:p>
        </p:txBody>
      </p:sp>
      <p:grpSp>
        <p:nvGrpSpPr>
          <p:cNvPr id="2" name="Group 1">
            <a:extLst>
              <a:ext uri="{FF2B5EF4-FFF2-40B4-BE49-F238E27FC236}">
                <a16:creationId xmlns:a16="http://schemas.microsoft.com/office/drawing/2014/main" id="{683975D8-C3A5-B44B-994D-4D9AD649810F}"/>
              </a:ext>
            </a:extLst>
          </p:cNvPr>
          <p:cNvGrpSpPr/>
          <p:nvPr/>
        </p:nvGrpSpPr>
        <p:grpSpPr>
          <a:xfrm>
            <a:off x="5457285" y="1802581"/>
            <a:ext cx="3057274" cy="1606543"/>
            <a:chOff x="5457285" y="1802581"/>
            <a:chExt cx="3057274" cy="1606543"/>
          </a:xfrm>
        </p:grpSpPr>
        <p:cxnSp>
          <p:nvCxnSpPr>
            <p:cNvPr id="13" name="Straight Connector 12">
              <a:extLst>
                <a:ext uri="{FF2B5EF4-FFF2-40B4-BE49-F238E27FC236}">
                  <a16:creationId xmlns:a16="http://schemas.microsoft.com/office/drawing/2014/main" id="{88302BA0-EB83-A343-B117-D4E7AA3321E8}"/>
                </a:ext>
              </a:extLst>
            </p:cNvPr>
            <p:cNvCxnSpPr/>
            <p:nvPr/>
          </p:nvCxnSpPr>
          <p:spPr>
            <a:xfrm>
              <a:off x="5635487" y="2156793"/>
              <a:ext cx="0" cy="1252331"/>
            </a:xfrm>
            <a:prstGeom prst="line">
              <a:avLst/>
            </a:prstGeom>
            <a:ln>
              <a:solidFill>
                <a:srgbClr val="150AFF"/>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2FDA449C-C4B6-4141-82D7-77A0A9E37337}"/>
                </a:ext>
              </a:extLst>
            </p:cNvPr>
            <p:cNvCxnSpPr>
              <a:cxnSpLocks/>
            </p:cNvCxnSpPr>
            <p:nvPr/>
          </p:nvCxnSpPr>
          <p:spPr>
            <a:xfrm flipH="1">
              <a:off x="5494996" y="3293168"/>
              <a:ext cx="3019563" cy="0"/>
            </a:xfrm>
            <a:prstGeom prst="line">
              <a:avLst/>
            </a:prstGeom>
            <a:ln>
              <a:solidFill>
                <a:srgbClr val="150AFF"/>
              </a:solidFill>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8D9AC22F-72DF-E549-AFBF-930657FC13D0}"/>
                </a:ext>
              </a:extLst>
            </p:cNvPr>
            <p:cNvCxnSpPr/>
            <p:nvPr/>
          </p:nvCxnSpPr>
          <p:spPr>
            <a:xfrm>
              <a:off x="5457285" y="2367569"/>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a:extLst>
                <a:ext uri="{FF2B5EF4-FFF2-40B4-BE49-F238E27FC236}">
                  <a16:creationId xmlns:a16="http://schemas.microsoft.com/office/drawing/2014/main" id="{06F57981-5BA2-174C-9979-5E68A26CD3BF}"/>
                </a:ext>
              </a:extLst>
            </p:cNvPr>
            <p:cNvGraphicFramePr>
              <a:graphicFrameLocks noChangeAspect="1"/>
            </p:cNvGraphicFramePr>
            <p:nvPr>
              <p:extLst>
                <p:ext uri="{D42A27DB-BD31-4B8C-83A1-F6EECF244321}">
                  <p14:modId xmlns:p14="http://schemas.microsoft.com/office/powerpoint/2010/main" val="1252185653"/>
                </p:ext>
              </p:extLst>
            </p:nvPr>
          </p:nvGraphicFramePr>
          <p:xfrm>
            <a:off x="5654473" y="1802581"/>
            <a:ext cx="2184400" cy="398463"/>
          </p:xfrm>
          <a:graphic>
            <a:graphicData uri="http://schemas.openxmlformats.org/presentationml/2006/ole">
              <mc:AlternateContent xmlns:mc="http://schemas.openxmlformats.org/markup-compatibility/2006">
                <mc:Choice xmlns:v="urn:schemas-microsoft-com:vml" Requires="v">
                  <p:oleObj name="Equation" r:id="rId12" imgW="1257300" imgH="228600" progId="Equation.DSMT4">
                    <p:embed/>
                  </p:oleObj>
                </mc:Choice>
                <mc:Fallback>
                  <p:oleObj name="Equation" r:id="rId12" imgW="1257300" imgH="228600" progId="Equation.DSMT4">
                    <p:embed/>
                    <p:pic>
                      <p:nvPicPr>
                        <p:cNvPr id="34" name="Object 33">
                          <a:extLst>
                            <a:ext uri="{FF2B5EF4-FFF2-40B4-BE49-F238E27FC236}">
                              <a16:creationId xmlns:a16="http://schemas.microsoft.com/office/drawing/2014/main" id="{06F57981-5BA2-174C-9979-5E68A26CD3BF}"/>
                            </a:ext>
                          </a:extLst>
                        </p:cNvPr>
                        <p:cNvPicPr/>
                        <p:nvPr/>
                      </p:nvPicPr>
                      <p:blipFill>
                        <a:blip r:embed="rId13"/>
                        <a:stretch>
                          <a:fillRect/>
                        </a:stretch>
                      </p:blipFill>
                      <p:spPr>
                        <a:xfrm>
                          <a:off x="5654473" y="1802581"/>
                          <a:ext cx="2184400" cy="398463"/>
                        </a:xfrm>
                        <a:prstGeom prst="rect">
                          <a:avLst/>
                        </a:prstGeom>
                      </p:spPr>
                    </p:pic>
                  </p:oleObj>
                </mc:Fallback>
              </mc:AlternateContent>
            </a:graphicData>
          </a:graphic>
        </p:graphicFrame>
        <p:graphicFrame>
          <p:nvGraphicFramePr>
            <p:cNvPr id="27" name="Object 26">
              <a:extLst>
                <a:ext uri="{FF2B5EF4-FFF2-40B4-BE49-F238E27FC236}">
                  <a16:creationId xmlns:a16="http://schemas.microsoft.com/office/drawing/2014/main" id="{71DED0ED-3F78-DB45-8731-7380CED3FE6A}"/>
                </a:ext>
              </a:extLst>
            </p:cNvPr>
            <p:cNvGraphicFramePr>
              <a:graphicFrameLocks noChangeAspect="1"/>
            </p:cNvGraphicFramePr>
            <p:nvPr>
              <p:extLst>
                <p:ext uri="{D42A27DB-BD31-4B8C-83A1-F6EECF244321}">
                  <p14:modId xmlns:p14="http://schemas.microsoft.com/office/powerpoint/2010/main" val="1078596296"/>
                </p:ext>
              </p:extLst>
            </p:nvPr>
          </p:nvGraphicFramePr>
          <p:xfrm>
            <a:off x="6000893" y="2120596"/>
            <a:ext cx="685876" cy="198268"/>
          </p:xfrm>
          <a:graphic>
            <a:graphicData uri="http://schemas.openxmlformats.org/presentationml/2006/ole">
              <mc:AlternateContent xmlns:mc="http://schemas.openxmlformats.org/markup-compatibility/2006">
                <mc:Choice xmlns:v="urn:schemas-microsoft-com:vml" Requires="v">
                  <p:oleObj name="Equation" r:id="rId14" imgW="660400" imgH="190500" progId="Equation.DSMT4">
                    <p:embed/>
                  </p:oleObj>
                </mc:Choice>
                <mc:Fallback>
                  <p:oleObj name="Equation" r:id="rId14" imgW="660400" imgH="190500" progId="Equation.DSMT4">
                    <p:embed/>
                    <p:pic>
                      <p:nvPicPr>
                        <p:cNvPr id="25" name="Object 24">
                          <a:extLst>
                            <a:ext uri="{FF2B5EF4-FFF2-40B4-BE49-F238E27FC236}">
                              <a16:creationId xmlns:a16="http://schemas.microsoft.com/office/drawing/2014/main" id="{5A0D5F08-89ED-CA44-8433-4A21A872B396}"/>
                            </a:ext>
                          </a:extLst>
                        </p:cNvPr>
                        <p:cNvPicPr/>
                        <p:nvPr/>
                      </p:nvPicPr>
                      <p:blipFill>
                        <a:blip r:embed="rId11"/>
                        <a:stretch>
                          <a:fillRect/>
                        </a:stretch>
                      </p:blipFill>
                      <p:spPr>
                        <a:xfrm>
                          <a:off x="6000893" y="2120596"/>
                          <a:ext cx="685876" cy="198268"/>
                        </a:xfrm>
                        <a:prstGeom prst="rect">
                          <a:avLst/>
                        </a:prstGeom>
                      </p:spPr>
                    </p:pic>
                  </p:oleObj>
                </mc:Fallback>
              </mc:AlternateContent>
            </a:graphicData>
          </a:graphic>
        </p:graphicFrame>
      </p:grpSp>
    </p:spTree>
    <p:extLst>
      <p:ext uri="{BB962C8B-B14F-4D97-AF65-F5344CB8AC3E}">
        <p14:creationId xmlns:p14="http://schemas.microsoft.com/office/powerpoint/2010/main" val="367021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dissolve">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dissolve">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dissolve">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dissolve">
                                      <p:cBhvr>
                                        <p:cTn id="42" dur="500"/>
                                        <p:tgtEl>
                                          <p:spTgt spid="4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dissolve">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8" grpId="0"/>
      <p:bldP spid="42" grpId="0"/>
      <p:bldP spid="2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3E8E95E3-9F88-8F4F-B499-5D08D4962472}"/>
              </a:ext>
            </a:extLst>
          </p:cNvPr>
          <p:cNvSpPr txBox="1"/>
          <p:nvPr/>
        </p:nvSpPr>
        <p:spPr>
          <a:xfrm>
            <a:off x="216190" y="870058"/>
            <a:ext cx="9037140" cy="707886"/>
          </a:xfrm>
          <a:prstGeom prst="rect">
            <a:avLst/>
          </a:prstGeom>
          <a:noFill/>
        </p:spPr>
        <p:txBody>
          <a:bodyPr wrap="square" rtlCol="0">
            <a:spAutoFit/>
          </a:bodyPr>
          <a:lstStyle/>
          <a:p>
            <a:r>
              <a:rPr lang="en-US" sz="2000" dirty="0">
                <a:latin typeface="Times New Roman"/>
                <a:cs typeface="Times New Roman"/>
              </a:rPr>
              <a:t>                         A car moves with the same speed, relative to the street (the fixed frame), but comes in the opposite direction.  </a:t>
            </a:r>
            <a:endParaRPr lang="en-US" sz="2000" dirty="0">
              <a:latin typeface="Apple Chancery"/>
              <a:cs typeface="Apple Chancery"/>
            </a:endParaRPr>
          </a:p>
        </p:txBody>
      </p:sp>
      <p:sp>
        <p:nvSpPr>
          <p:cNvPr id="16" name="Rectangle 15"/>
          <p:cNvSpPr/>
          <p:nvPr/>
        </p:nvSpPr>
        <p:spPr>
          <a:xfrm>
            <a:off x="0" y="-1524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327723"/>
            <a:ext cx="444499" cy="276999"/>
          </a:xfrm>
          <a:prstGeom prst="rect">
            <a:avLst/>
          </a:prstGeom>
          <a:noFill/>
        </p:spPr>
        <p:txBody>
          <a:bodyPr wrap="square" rtlCol="0">
            <a:spAutoFit/>
          </a:bodyPr>
          <a:lstStyle/>
          <a:p>
            <a:r>
              <a:rPr lang="en-US" sz="1200" dirty="0">
                <a:latin typeface="Times New Roman"/>
                <a:cs typeface="Times New Roman"/>
              </a:rPr>
              <a:t>43.)</a:t>
            </a:r>
          </a:p>
        </p:txBody>
      </p:sp>
      <p:sp>
        <p:nvSpPr>
          <p:cNvPr id="6" name="TextBox 5"/>
          <p:cNvSpPr txBox="1"/>
          <p:nvPr/>
        </p:nvSpPr>
        <p:spPr>
          <a:xfrm>
            <a:off x="216190" y="403007"/>
            <a:ext cx="9037140" cy="892552"/>
          </a:xfrm>
          <a:prstGeom prst="rect">
            <a:avLst/>
          </a:prstGeom>
          <a:noFill/>
        </p:spPr>
        <p:txBody>
          <a:bodyPr wrap="square" rtlCol="0">
            <a:spAutoFit/>
          </a:bodyPr>
          <a:lstStyle/>
          <a:p>
            <a:r>
              <a:rPr lang="en-US" sz="3200" dirty="0">
                <a:solidFill>
                  <a:srgbClr val="FF0000"/>
                </a:solidFill>
                <a:latin typeface="Apple Chancery"/>
                <a:cs typeface="Apple Chancery"/>
              </a:rPr>
              <a:t>A little different look</a:t>
            </a:r>
            <a:r>
              <a:rPr lang="en-US" sz="2400" dirty="0">
                <a:solidFill>
                  <a:srgbClr val="FF0000"/>
                </a:solidFill>
                <a:latin typeface="Apple Chancery"/>
                <a:cs typeface="Apple Chancery"/>
              </a:rPr>
              <a:t>: </a:t>
            </a:r>
            <a:r>
              <a:rPr lang="en-US" sz="2000" dirty="0">
                <a:latin typeface="Times New Roman"/>
                <a:cs typeface="Times New Roman"/>
              </a:rPr>
              <a:t>You are moving in a car at 60 mph.  You are the moving frame.</a:t>
            </a:r>
            <a:endParaRPr lang="en-US" sz="2000" dirty="0">
              <a:latin typeface="Apple Chancery"/>
              <a:cs typeface="Apple Chancery"/>
            </a:endParaRPr>
          </a:p>
        </p:txBody>
      </p:sp>
      <p:sp>
        <p:nvSpPr>
          <p:cNvPr id="38" name="TextBox 37">
            <a:extLst>
              <a:ext uri="{FF2B5EF4-FFF2-40B4-BE49-F238E27FC236}">
                <a16:creationId xmlns:a16="http://schemas.microsoft.com/office/drawing/2014/main" id="{EC5D4380-FAFD-3742-8E87-22BE39E2A057}"/>
              </a:ext>
            </a:extLst>
          </p:cNvPr>
          <p:cNvSpPr txBox="1"/>
          <p:nvPr/>
        </p:nvSpPr>
        <p:spPr>
          <a:xfrm>
            <a:off x="218287" y="3440103"/>
            <a:ext cx="8809308" cy="461665"/>
          </a:xfrm>
          <a:prstGeom prst="rect">
            <a:avLst/>
          </a:prstGeom>
          <a:noFill/>
        </p:spPr>
        <p:txBody>
          <a:bodyPr wrap="square" rtlCol="0">
            <a:spAutoFit/>
          </a:bodyPr>
          <a:lstStyle/>
          <a:p>
            <a:r>
              <a:rPr lang="en-US" sz="2400" dirty="0">
                <a:solidFill>
                  <a:srgbClr val="FF0000"/>
                </a:solidFill>
                <a:latin typeface="Apple Chancery"/>
                <a:cs typeface="Apple Chancery"/>
              </a:rPr>
              <a:t>The other car, </a:t>
            </a:r>
            <a:r>
              <a:rPr lang="en-US" sz="2000" dirty="0">
                <a:solidFill>
                  <a:srgbClr val="00B050"/>
                </a:solidFill>
                <a:latin typeface="Times New Roman"/>
                <a:cs typeface="Times New Roman"/>
              </a:rPr>
              <a:t>relative to the road</a:t>
            </a:r>
            <a:r>
              <a:rPr lang="en-US" sz="2000" dirty="0">
                <a:latin typeface="Times New Roman"/>
                <a:cs typeface="Times New Roman"/>
              </a:rPr>
              <a:t>, has </a:t>
            </a:r>
            <a:r>
              <a:rPr lang="en-US" sz="2000" dirty="0">
                <a:solidFill>
                  <a:srgbClr val="150AFF"/>
                </a:solidFill>
                <a:latin typeface="Times New Roman"/>
                <a:cs typeface="Times New Roman"/>
              </a:rPr>
              <a:t>velocity -60 mph</a:t>
            </a:r>
            <a:r>
              <a:rPr lang="en-US" sz="2000" dirty="0">
                <a:latin typeface="Times New Roman"/>
                <a:cs typeface="Times New Roman"/>
              </a:rPr>
              <a:t>.  That means</a:t>
            </a:r>
            <a:endParaRPr lang="en-US" sz="2000" dirty="0">
              <a:latin typeface="Apple Chancery"/>
              <a:cs typeface="Apple Chancery"/>
            </a:endParaRPr>
          </a:p>
        </p:txBody>
      </p:sp>
      <p:graphicFrame>
        <p:nvGraphicFramePr>
          <p:cNvPr id="39" name="Object 38">
            <a:extLst>
              <a:ext uri="{FF2B5EF4-FFF2-40B4-BE49-F238E27FC236}">
                <a16:creationId xmlns:a16="http://schemas.microsoft.com/office/drawing/2014/main" id="{474E2C85-75FC-0744-BDCB-6892616852D2}"/>
              </a:ext>
            </a:extLst>
          </p:cNvPr>
          <p:cNvGraphicFramePr>
            <a:graphicFrameLocks noChangeAspect="1"/>
          </p:cNvGraphicFramePr>
          <p:nvPr>
            <p:extLst>
              <p:ext uri="{D42A27DB-BD31-4B8C-83A1-F6EECF244321}">
                <p14:modId xmlns:p14="http://schemas.microsoft.com/office/powerpoint/2010/main" val="958733425"/>
              </p:ext>
            </p:extLst>
          </p:nvPr>
        </p:nvGraphicFramePr>
        <p:xfrm>
          <a:off x="2783742" y="3882506"/>
          <a:ext cx="2801937" cy="354012"/>
        </p:xfrm>
        <a:graphic>
          <a:graphicData uri="http://schemas.openxmlformats.org/presentationml/2006/ole">
            <mc:AlternateContent xmlns:mc="http://schemas.openxmlformats.org/markup-compatibility/2006">
              <mc:Choice xmlns:v="urn:schemas-microsoft-com:vml" Requires="v">
                <p:oleObj name="Equation" r:id="rId2" imgW="1612900" imgH="203200" progId="Equation.DSMT4">
                  <p:embed/>
                </p:oleObj>
              </mc:Choice>
              <mc:Fallback>
                <p:oleObj name="Equation" r:id="rId2" imgW="1612900" imgH="203200" progId="Equation.DSMT4">
                  <p:embed/>
                  <p:pic>
                    <p:nvPicPr>
                      <p:cNvPr id="39" name="Object 38">
                        <a:extLst>
                          <a:ext uri="{FF2B5EF4-FFF2-40B4-BE49-F238E27FC236}">
                            <a16:creationId xmlns:a16="http://schemas.microsoft.com/office/drawing/2014/main" id="{474E2C85-75FC-0744-BDCB-6892616852D2}"/>
                          </a:ext>
                        </a:extLst>
                      </p:cNvPr>
                      <p:cNvPicPr/>
                      <p:nvPr/>
                    </p:nvPicPr>
                    <p:blipFill>
                      <a:blip r:embed="rId3"/>
                      <a:stretch>
                        <a:fillRect/>
                      </a:stretch>
                    </p:blipFill>
                    <p:spPr>
                      <a:xfrm>
                        <a:off x="2783742" y="3882506"/>
                        <a:ext cx="2801937" cy="354012"/>
                      </a:xfrm>
                      <a:prstGeom prst="rect">
                        <a:avLst/>
                      </a:prstGeom>
                    </p:spPr>
                  </p:pic>
                </p:oleObj>
              </mc:Fallback>
            </mc:AlternateContent>
          </a:graphicData>
        </a:graphic>
      </p:graphicFrame>
      <p:graphicFrame>
        <p:nvGraphicFramePr>
          <p:cNvPr id="41" name="Object 40">
            <a:extLst>
              <a:ext uri="{FF2B5EF4-FFF2-40B4-BE49-F238E27FC236}">
                <a16:creationId xmlns:a16="http://schemas.microsoft.com/office/drawing/2014/main" id="{7C671A59-409B-A24F-AAA1-B3D7C9545C13}"/>
              </a:ext>
            </a:extLst>
          </p:cNvPr>
          <p:cNvGraphicFramePr>
            <a:graphicFrameLocks noChangeAspect="1"/>
          </p:cNvGraphicFramePr>
          <p:nvPr>
            <p:extLst>
              <p:ext uri="{D42A27DB-BD31-4B8C-83A1-F6EECF244321}">
                <p14:modId xmlns:p14="http://schemas.microsoft.com/office/powerpoint/2010/main" val="400774914"/>
              </p:ext>
            </p:extLst>
          </p:nvPr>
        </p:nvGraphicFramePr>
        <p:xfrm>
          <a:off x="1958975" y="4870362"/>
          <a:ext cx="5226050" cy="1173162"/>
        </p:xfrm>
        <a:graphic>
          <a:graphicData uri="http://schemas.openxmlformats.org/presentationml/2006/ole">
            <mc:AlternateContent xmlns:mc="http://schemas.openxmlformats.org/markup-compatibility/2006">
              <mc:Choice xmlns:v="urn:schemas-microsoft-com:vml" Requires="v">
                <p:oleObj name="Equation" r:id="rId4" imgW="3009900" imgH="673100" progId="Equation.DSMT4">
                  <p:embed/>
                </p:oleObj>
              </mc:Choice>
              <mc:Fallback>
                <p:oleObj name="Equation" r:id="rId4" imgW="3009900" imgH="673100" progId="Equation.DSMT4">
                  <p:embed/>
                  <p:pic>
                    <p:nvPicPr>
                      <p:cNvPr id="41" name="Object 40">
                        <a:extLst>
                          <a:ext uri="{FF2B5EF4-FFF2-40B4-BE49-F238E27FC236}">
                            <a16:creationId xmlns:a16="http://schemas.microsoft.com/office/drawing/2014/main" id="{7C671A59-409B-A24F-AAA1-B3D7C9545C13}"/>
                          </a:ext>
                        </a:extLst>
                      </p:cNvPr>
                      <p:cNvPicPr/>
                      <p:nvPr/>
                    </p:nvPicPr>
                    <p:blipFill>
                      <a:blip r:embed="rId5"/>
                      <a:stretch>
                        <a:fillRect/>
                      </a:stretch>
                    </p:blipFill>
                    <p:spPr>
                      <a:xfrm>
                        <a:off x="1958975" y="4870362"/>
                        <a:ext cx="5226050" cy="1173162"/>
                      </a:xfrm>
                      <a:prstGeom prst="rect">
                        <a:avLst/>
                      </a:prstGeom>
                    </p:spPr>
                  </p:pic>
                </p:oleObj>
              </mc:Fallback>
            </mc:AlternateContent>
          </a:graphicData>
        </a:graphic>
      </p:graphicFrame>
      <p:sp>
        <p:nvSpPr>
          <p:cNvPr id="42" name="TextBox 41">
            <a:extLst>
              <a:ext uri="{FF2B5EF4-FFF2-40B4-BE49-F238E27FC236}">
                <a16:creationId xmlns:a16="http://schemas.microsoft.com/office/drawing/2014/main" id="{F6538685-E7F8-2D45-A46F-9DC93AC3792C}"/>
              </a:ext>
            </a:extLst>
          </p:cNvPr>
          <p:cNvSpPr txBox="1"/>
          <p:nvPr/>
        </p:nvSpPr>
        <p:spPr>
          <a:xfrm>
            <a:off x="217234" y="4419353"/>
            <a:ext cx="8811413" cy="461665"/>
          </a:xfrm>
          <a:prstGeom prst="rect">
            <a:avLst/>
          </a:prstGeom>
          <a:noFill/>
        </p:spPr>
        <p:txBody>
          <a:bodyPr wrap="square" rtlCol="0">
            <a:spAutoFit/>
          </a:bodyPr>
          <a:lstStyle/>
          <a:p>
            <a:r>
              <a:rPr lang="en-US" sz="2400" dirty="0">
                <a:solidFill>
                  <a:srgbClr val="FF0000"/>
                </a:solidFill>
                <a:latin typeface="Apple Chancery"/>
                <a:cs typeface="Apple Chancery"/>
              </a:rPr>
              <a:t>That means </a:t>
            </a:r>
            <a:r>
              <a:rPr lang="en-US" sz="2000" dirty="0">
                <a:latin typeface="Times New Roman"/>
                <a:cs typeface="Times New Roman"/>
              </a:rPr>
              <a:t>the </a:t>
            </a:r>
            <a:r>
              <a:rPr lang="en-US" sz="2000" dirty="0">
                <a:solidFill>
                  <a:srgbClr val="150AFF"/>
                </a:solidFill>
                <a:latin typeface="Times New Roman"/>
                <a:cs typeface="Times New Roman"/>
              </a:rPr>
              <a:t>other car’s velocity</a:t>
            </a:r>
            <a:r>
              <a:rPr lang="en-US" sz="2000" dirty="0">
                <a:latin typeface="Times New Roman"/>
                <a:cs typeface="Times New Roman"/>
              </a:rPr>
              <a:t>, </a:t>
            </a:r>
            <a:r>
              <a:rPr lang="en-US" sz="2000" dirty="0">
                <a:solidFill>
                  <a:srgbClr val="00B050"/>
                </a:solidFill>
                <a:latin typeface="Times New Roman"/>
                <a:cs typeface="Times New Roman"/>
              </a:rPr>
              <a:t>relative to you </a:t>
            </a:r>
            <a:r>
              <a:rPr lang="en-US" sz="2000" dirty="0">
                <a:latin typeface="Times New Roman"/>
                <a:cs typeface="Times New Roman"/>
              </a:rPr>
              <a:t>(as it passes you), will be:</a:t>
            </a:r>
            <a:endParaRPr lang="en-US" sz="2000" dirty="0">
              <a:latin typeface="Apple Chancery"/>
              <a:cs typeface="Apple Chancery"/>
            </a:endParaRPr>
          </a:p>
        </p:txBody>
      </p:sp>
      <p:grpSp>
        <p:nvGrpSpPr>
          <p:cNvPr id="3" name="Group 2">
            <a:extLst>
              <a:ext uri="{FF2B5EF4-FFF2-40B4-BE49-F238E27FC236}">
                <a16:creationId xmlns:a16="http://schemas.microsoft.com/office/drawing/2014/main" id="{2A789CD7-6EB4-3C46-9BE5-6CE48EC1E0D5}"/>
              </a:ext>
            </a:extLst>
          </p:cNvPr>
          <p:cNvGrpSpPr/>
          <p:nvPr/>
        </p:nvGrpSpPr>
        <p:grpSpPr>
          <a:xfrm>
            <a:off x="498163" y="1689628"/>
            <a:ext cx="4571158" cy="1579214"/>
            <a:chOff x="498163" y="1789018"/>
            <a:chExt cx="4571158" cy="1579214"/>
          </a:xfrm>
        </p:grpSpPr>
        <p:sp>
          <p:nvSpPr>
            <p:cNvPr id="31" name="TextBox 30">
              <a:extLst>
                <a:ext uri="{FF2B5EF4-FFF2-40B4-BE49-F238E27FC236}">
                  <a16:creationId xmlns:a16="http://schemas.microsoft.com/office/drawing/2014/main" id="{E08F28B5-A37E-914B-B14C-9E187062877E}"/>
                </a:ext>
              </a:extLst>
            </p:cNvPr>
            <p:cNvSpPr txBox="1"/>
            <p:nvPr/>
          </p:nvSpPr>
          <p:spPr>
            <a:xfrm>
              <a:off x="498163" y="1789018"/>
              <a:ext cx="4571158" cy="1077218"/>
            </a:xfrm>
            <a:prstGeom prst="rect">
              <a:avLst/>
            </a:prstGeom>
            <a:noFill/>
          </p:spPr>
          <p:txBody>
            <a:bodyPr wrap="square" rtlCol="0">
              <a:spAutoFit/>
            </a:bodyPr>
            <a:lstStyle/>
            <a:p>
              <a:r>
                <a:rPr lang="en-US" sz="2400" dirty="0">
                  <a:solidFill>
                    <a:srgbClr val="FF0000"/>
                  </a:solidFill>
                  <a:latin typeface="Apple Chancery"/>
                  <a:cs typeface="Apple Chancery"/>
                </a:rPr>
                <a:t>You </a:t>
              </a:r>
              <a:r>
                <a:rPr lang="en-US" sz="2000" dirty="0">
                  <a:latin typeface="Times New Roman"/>
                  <a:cs typeface="Times New Roman"/>
                </a:rPr>
                <a:t>are the moving frame.  You—that frame—have velocity, relative to the road (the fixed frame) of:</a:t>
              </a:r>
              <a:endParaRPr lang="en-US" sz="2000" dirty="0">
                <a:latin typeface="Apple Chancery"/>
                <a:cs typeface="Apple Chancery"/>
              </a:endParaRPr>
            </a:p>
          </p:txBody>
        </p:sp>
        <p:graphicFrame>
          <p:nvGraphicFramePr>
            <p:cNvPr id="24" name="Object 23">
              <a:extLst>
                <a:ext uri="{FF2B5EF4-FFF2-40B4-BE49-F238E27FC236}">
                  <a16:creationId xmlns:a16="http://schemas.microsoft.com/office/drawing/2014/main" id="{1A82D1C8-2ADB-AE44-AC08-7EEEDF9E646C}"/>
                </a:ext>
              </a:extLst>
            </p:cNvPr>
            <p:cNvGraphicFramePr>
              <a:graphicFrameLocks noChangeAspect="1"/>
            </p:cNvGraphicFramePr>
            <p:nvPr>
              <p:extLst>
                <p:ext uri="{D42A27DB-BD31-4B8C-83A1-F6EECF244321}">
                  <p14:modId xmlns:p14="http://schemas.microsoft.com/office/powerpoint/2010/main" val="75652028"/>
                </p:ext>
              </p:extLst>
            </p:nvPr>
          </p:nvGraphicFramePr>
          <p:xfrm>
            <a:off x="1833639" y="2854276"/>
            <a:ext cx="2184400" cy="398463"/>
          </p:xfrm>
          <a:graphic>
            <a:graphicData uri="http://schemas.openxmlformats.org/presentationml/2006/ole">
              <mc:AlternateContent xmlns:mc="http://schemas.openxmlformats.org/markup-compatibility/2006">
                <mc:Choice xmlns:v="urn:schemas-microsoft-com:vml" Requires="v">
                  <p:oleObj name="Equation" r:id="rId6" imgW="1257300" imgH="228600" progId="Equation.DSMT4">
                    <p:embed/>
                  </p:oleObj>
                </mc:Choice>
                <mc:Fallback>
                  <p:oleObj name="Equation" r:id="rId6" imgW="1257300" imgH="228600" progId="Equation.DSMT4">
                    <p:embed/>
                    <p:pic>
                      <p:nvPicPr>
                        <p:cNvPr id="24" name="Object 23">
                          <a:extLst>
                            <a:ext uri="{FF2B5EF4-FFF2-40B4-BE49-F238E27FC236}">
                              <a16:creationId xmlns:a16="http://schemas.microsoft.com/office/drawing/2014/main" id="{1A82D1C8-2ADB-AE44-AC08-7EEEDF9E646C}"/>
                            </a:ext>
                          </a:extLst>
                        </p:cNvPr>
                        <p:cNvPicPr/>
                        <p:nvPr/>
                      </p:nvPicPr>
                      <p:blipFill>
                        <a:blip r:embed="rId7"/>
                        <a:stretch>
                          <a:fillRect/>
                        </a:stretch>
                      </p:blipFill>
                      <p:spPr>
                        <a:xfrm>
                          <a:off x="1833639" y="2854276"/>
                          <a:ext cx="2184400" cy="398463"/>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5A0D5F08-89ED-CA44-8433-4A21A872B396}"/>
                </a:ext>
              </a:extLst>
            </p:cNvPr>
            <p:cNvGraphicFramePr>
              <a:graphicFrameLocks noChangeAspect="1"/>
            </p:cNvGraphicFramePr>
            <p:nvPr>
              <p:extLst>
                <p:ext uri="{D42A27DB-BD31-4B8C-83A1-F6EECF244321}">
                  <p14:modId xmlns:p14="http://schemas.microsoft.com/office/powerpoint/2010/main" val="2421968289"/>
                </p:ext>
              </p:extLst>
            </p:nvPr>
          </p:nvGraphicFramePr>
          <p:xfrm>
            <a:off x="2097866" y="3169964"/>
            <a:ext cx="685876" cy="198268"/>
          </p:xfrm>
          <a:graphic>
            <a:graphicData uri="http://schemas.openxmlformats.org/presentationml/2006/ole">
              <mc:AlternateContent xmlns:mc="http://schemas.openxmlformats.org/markup-compatibility/2006">
                <mc:Choice xmlns:v="urn:schemas-microsoft-com:vml" Requires="v">
                  <p:oleObj name="Equation" r:id="rId8" imgW="660400" imgH="190500" progId="Equation.DSMT4">
                    <p:embed/>
                  </p:oleObj>
                </mc:Choice>
                <mc:Fallback>
                  <p:oleObj name="Equation" r:id="rId8" imgW="660400" imgH="190500" progId="Equation.DSMT4">
                    <p:embed/>
                    <p:pic>
                      <p:nvPicPr>
                        <p:cNvPr id="25" name="Object 24">
                          <a:extLst>
                            <a:ext uri="{FF2B5EF4-FFF2-40B4-BE49-F238E27FC236}">
                              <a16:creationId xmlns:a16="http://schemas.microsoft.com/office/drawing/2014/main" id="{5A0D5F08-89ED-CA44-8433-4A21A872B396}"/>
                            </a:ext>
                          </a:extLst>
                        </p:cNvPr>
                        <p:cNvPicPr/>
                        <p:nvPr/>
                      </p:nvPicPr>
                      <p:blipFill>
                        <a:blip r:embed="rId9"/>
                        <a:stretch>
                          <a:fillRect/>
                        </a:stretch>
                      </p:blipFill>
                      <p:spPr>
                        <a:xfrm>
                          <a:off x="2097866" y="3169964"/>
                          <a:ext cx="685876" cy="198268"/>
                        </a:xfrm>
                        <a:prstGeom prst="rect">
                          <a:avLst/>
                        </a:prstGeom>
                      </p:spPr>
                    </p:pic>
                  </p:oleObj>
                </mc:Fallback>
              </mc:AlternateContent>
            </a:graphicData>
          </a:graphic>
        </p:graphicFrame>
      </p:grpSp>
      <p:sp>
        <p:nvSpPr>
          <p:cNvPr id="26" name="TextBox 25">
            <a:extLst>
              <a:ext uri="{FF2B5EF4-FFF2-40B4-BE49-F238E27FC236}">
                <a16:creationId xmlns:a16="http://schemas.microsoft.com/office/drawing/2014/main" id="{B5ED3EEB-0E3E-E14C-9958-85BE9C8D96FF}"/>
              </a:ext>
            </a:extLst>
          </p:cNvPr>
          <p:cNvSpPr txBox="1"/>
          <p:nvPr/>
        </p:nvSpPr>
        <p:spPr>
          <a:xfrm>
            <a:off x="217233" y="6070513"/>
            <a:ext cx="3201827" cy="461665"/>
          </a:xfrm>
          <a:prstGeom prst="rect">
            <a:avLst/>
          </a:prstGeom>
          <a:noFill/>
        </p:spPr>
        <p:txBody>
          <a:bodyPr wrap="square" rtlCol="0">
            <a:spAutoFit/>
          </a:bodyPr>
          <a:lstStyle/>
          <a:p>
            <a:r>
              <a:rPr lang="en-US" sz="2400" dirty="0">
                <a:solidFill>
                  <a:srgbClr val="150AFF"/>
                </a:solidFill>
                <a:latin typeface="Apple Chancery"/>
                <a:cs typeface="Apple Chancery"/>
              </a:rPr>
              <a:t>Again, as expected.</a:t>
            </a:r>
            <a:endParaRPr lang="en-US" sz="2000" dirty="0">
              <a:solidFill>
                <a:srgbClr val="150AFF"/>
              </a:solidFill>
              <a:latin typeface="Apple Chancery"/>
              <a:cs typeface="Apple Chancery"/>
            </a:endParaRPr>
          </a:p>
        </p:txBody>
      </p:sp>
      <p:grpSp>
        <p:nvGrpSpPr>
          <p:cNvPr id="4" name="Group 3">
            <a:extLst>
              <a:ext uri="{FF2B5EF4-FFF2-40B4-BE49-F238E27FC236}">
                <a16:creationId xmlns:a16="http://schemas.microsoft.com/office/drawing/2014/main" id="{6ECA93B4-D763-AC4F-B823-61A40E9F8496}"/>
              </a:ext>
            </a:extLst>
          </p:cNvPr>
          <p:cNvGrpSpPr/>
          <p:nvPr/>
        </p:nvGrpSpPr>
        <p:grpSpPr>
          <a:xfrm>
            <a:off x="6519863" y="2335835"/>
            <a:ext cx="2114550" cy="644555"/>
            <a:chOff x="6519863" y="2435225"/>
            <a:chExt cx="2114550" cy="644555"/>
          </a:xfrm>
        </p:grpSpPr>
        <p:grpSp>
          <p:nvGrpSpPr>
            <p:cNvPr id="21" name="Group 20"/>
            <p:cNvGrpSpPr/>
            <p:nvPr/>
          </p:nvGrpSpPr>
          <p:grpSpPr>
            <a:xfrm flipH="1">
              <a:off x="7252936" y="2833611"/>
              <a:ext cx="571500" cy="246169"/>
              <a:chOff x="5207000" y="5219624"/>
              <a:chExt cx="766762" cy="330276"/>
            </a:xfrm>
          </p:grpSpPr>
          <p:sp>
            <p:nvSpPr>
              <p:cNvPr id="14" name="Rectangle 13"/>
              <p:cNvSpPr/>
              <p:nvPr/>
            </p:nvSpPr>
            <p:spPr>
              <a:xfrm>
                <a:off x="5207000" y="5219624"/>
                <a:ext cx="571500" cy="330276"/>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562600" y="5219624"/>
                <a:ext cx="411162" cy="330276"/>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 name="Straight Arrow Connector 6"/>
            <p:cNvCxnSpPr>
              <a:cxnSpLocks/>
            </p:cNvCxnSpPr>
            <p:nvPr/>
          </p:nvCxnSpPr>
          <p:spPr>
            <a:xfrm flipH="1">
              <a:off x="6797963" y="2980482"/>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a:extLst>
                <a:ext uri="{FF2B5EF4-FFF2-40B4-BE49-F238E27FC236}">
                  <a16:creationId xmlns:a16="http://schemas.microsoft.com/office/drawing/2014/main" id="{DF47E11B-16F7-D649-8DD7-9BC3D5028CAA}"/>
                </a:ext>
              </a:extLst>
            </p:cNvPr>
            <p:cNvGraphicFramePr>
              <a:graphicFrameLocks noChangeAspect="1"/>
            </p:cNvGraphicFramePr>
            <p:nvPr>
              <p:extLst>
                <p:ext uri="{D42A27DB-BD31-4B8C-83A1-F6EECF244321}">
                  <p14:modId xmlns:p14="http://schemas.microsoft.com/office/powerpoint/2010/main" val="1084795995"/>
                </p:ext>
              </p:extLst>
            </p:nvPr>
          </p:nvGraphicFramePr>
          <p:xfrm>
            <a:off x="6519863" y="2435225"/>
            <a:ext cx="2114550" cy="398463"/>
          </p:xfrm>
          <a:graphic>
            <a:graphicData uri="http://schemas.openxmlformats.org/presentationml/2006/ole">
              <mc:AlternateContent xmlns:mc="http://schemas.openxmlformats.org/markup-compatibility/2006">
                <mc:Choice xmlns:v="urn:schemas-microsoft-com:vml" Requires="v">
                  <p:oleObj name="Equation" r:id="rId10" imgW="1219200" imgH="228600" progId="Equation.DSMT4">
                    <p:embed/>
                  </p:oleObj>
                </mc:Choice>
                <mc:Fallback>
                  <p:oleObj name="Equation" r:id="rId10" imgW="1219200" imgH="228600" progId="Equation.DSMT4">
                    <p:embed/>
                    <p:pic>
                      <p:nvPicPr>
                        <p:cNvPr id="35" name="Object 34">
                          <a:extLst>
                            <a:ext uri="{FF2B5EF4-FFF2-40B4-BE49-F238E27FC236}">
                              <a16:creationId xmlns:a16="http://schemas.microsoft.com/office/drawing/2014/main" id="{F0443513-E7FF-D946-932C-B3B8C6827BEA}"/>
                            </a:ext>
                          </a:extLst>
                        </p:cNvPr>
                        <p:cNvPicPr/>
                        <p:nvPr/>
                      </p:nvPicPr>
                      <p:blipFill>
                        <a:blip r:embed="rId11"/>
                        <a:stretch>
                          <a:fillRect/>
                        </a:stretch>
                      </p:blipFill>
                      <p:spPr>
                        <a:xfrm>
                          <a:off x="6519863" y="2435225"/>
                          <a:ext cx="2114550" cy="398463"/>
                        </a:xfrm>
                        <a:prstGeom prst="rect">
                          <a:avLst/>
                        </a:prstGeom>
                      </p:spPr>
                    </p:pic>
                  </p:oleObj>
                </mc:Fallback>
              </mc:AlternateContent>
            </a:graphicData>
          </a:graphic>
        </p:graphicFrame>
      </p:grpSp>
      <p:grpSp>
        <p:nvGrpSpPr>
          <p:cNvPr id="2" name="Group 1">
            <a:extLst>
              <a:ext uri="{FF2B5EF4-FFF2-40B4-BE49-F238E27FC236}">
                <a16:creationId xmlns:a16="http://schemas.microsoft.com/office/drawing/2014/main" id="{8A0CD5BB-ED5D-064C-854A-2591A0C7C7D5}"/>
              </a:ext>
            </a:extLst>
          </p:cNvPr>
          <p:cNvGrpSpPr/>
          <p:nvPr/>
        </p:nvGrpSpPr>
        <p:grpSpPr>
          <a:xfrm>
            <a:off x="5457285" y="1703191"/>
            <a:ext cx="3057274" cy="1606543"/>
            <a:chOff x="5457285" y="1802581"/>
            <a:chExt cx="3057274" cy="1606543"/>
          </a:xfrm>
        </p:grpSpPr>
        <p:cxnSp>
          <p:nvCxnSpPr>
            <p:cNvPr id="13" name="Straight Connector 12">
              <a:extLst>
                <a:ext uri="{FF2B5EF4-FFF2-40B4-BE49-F238E27FC236}">
                  <a16:creationId xmlns:a16="http://schemas.microsoft.com/office/drawing/2014/main" id="{88302BA0-EB83-A343-B117-D4E7AA3321E8}"/>
                </a:ext>
              </a:extLst>
            </p:cNvPr>
            <p:cNvCxnSpPr/>
            <p:nvPr/>
          </p:nvCxnSpPr>
          <p:spPr>
            <a:xfrm>
              <a:off x="5635487" y="2156793"/>
              <a:ext cx="0" cy="1252331"/>
            </a:xfrm>
            <a:prstGeom prst="line">
              <a:avLst/>
            </a:prstGeom>
            <a:ln>
              <a:solidFill>
                <a:srgbClr val="150AFF"/>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2FDA449C-C4B6-4141-82D7-77A0A9E37337}"/>
                </a:ext>
              </a:extLst>
            </p:cNvPr>
            <p:cNvCxnSpPr>
              <a:cxnSpLocks/>
            </p:cNvCxnSpPr>
            <p:nvPr/>
          </p:nvCxnSpPr>
          <p:spPr>
            <a:xfrm flipH="1">
              <a:off x="5494996" y="3293168"/>
              <a:ext cx="3019563" cy="0"/>
            </a:xfrm>
            <a:prstGeom prst="line">
              <a:avLst/>
            </a:prstGeom>
            <a:ln>
              <a:solidFill>
                <a:srgbClr val="150AFF"/>
              </a:solidFill>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8D9AC22F-72DF-E549-AFBF-930657FC13D0}"/>
                </a:ext>
              </a:extLst>
            </p:cNvPr>
            <p:cNvCxnSpPr/>
            <p:nvPr/>
          </p:nvCxnSpPr>
          <p:spPr>
            <a:xfrm>
              <a:off x="5457285" y="2367569"/>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3" name="Object 22">
              <a:extLst>
                <a:ext uri="{FF2B5EF4-FFF2-40B4-BE49-F238E27FC236}">
                  <a16:creationId xmlns:a16="http://schemas.microsoft.com/office/drawing/2014/main" id="{29B2304B-2ED7-A64B-A0B4-A9A639C1F958}"/>
                </a:ext>
              </a:extLst>
            </p:cNvPr>
            <p:cNvGraphicFramePr>
              <a:graphicFrameLocks noChangeAspect="1"/>
            </p:cNvGraphicFramePr>
            <p:nvPr>
              <p:extLst>
                <p:ext uri="{D42A27DB-BD31-4B8C-83A1-F6EECF244321}">
                  <p14:modId xmlns:p14="http://schemas.microsoft.com/office/powerpoint/2010/main" val="1868669455"/>
                </p:ext>
              </p:extLst>
            </p:nvPr>
          </p:nvGraphicFramePr>
          <p:xfrm>
            <a:off x="5654473" y="1802581"/>
            <a:ext cx="2184400" cy="398463"/>
          </p:xfrm>
          <a:graphic>
            <a:graphicData uri="http://schemas.openxmlformats.org/presentationml/2006/ole">
              <mc:AlternateContent xmlns:mc="http://schemas.openxmlformats.org/markup-compatibility/2006">
                <mc:Choice xmlns:v="urn:schemas-microsoft-com:vml" Requires="v">
                  <p:oleObj name="Equation" r:id="rId12" imgW="1257300" imgH="228600" progId="Equation.DSMT4">
                    <p:embed/>
                  </p:oleObj>
                </mc:Choice>
                <mc:Fallback>
                  <p:oleObj name="Equation" r:id="rId12" imgW="1257300" imgH="228600" progId="Equation.DSMT4">
                    <p:embed/>
                    <p:pic>
                      <p:nvPicPr>
                        <p:cNvPr id="34" name="Object 33">
                          <a:extLst>
                            <a:ext uri="{FF2B5EF4-FFF2-40B4-BE49-F238E27FC236}">
                              <a16:creationId xmlns:a16="http://schemas.microsoft.com/office/drawing/2014/main" id="{06F57981-5BA2-174C-9979-5E68A26CD3BF}"/>
                            </a:ext>
                          </a:extLst>
                        </p:cNvPr>
                        <p:cNvPicPr/>
                        <p:nvPr/>
                      </p:nvPicPr>
                      <p:blipFill>
                        <a:blip r:embed="rId13"/>
                        <a:stretch>
                          <a:fillRect/>
                        </a:stretch>
                      </p:blipFill>
                      <p:spPr>
                        <a:xfrm>
                          <a:off x="5654473" y="1802581"/>
                          <a:ext cx="2184400" cy="398463"/>
                        </a:xfrm>
                        <a:prstGeom prst="rect">
                          <a:avLst/>
                        </a:prstGeom>
                      </p:spPr>
                    </p:pic>
                  </p:oleObj>
                </mc:Fallback>
              </mc:AlternateContent>
            </a:graphicData>
          </a:graphic>
        </p:graphicFrame>
        <p:graphicFrame>
          <p:nvGraphicFramePr>
            <p:cNvPr id="29" name="Object 28">
              <a:extLst>
                <a:ext uri="{FF2B5EF4-FFF2-40B4-BE49-F238E27FC236}">
                  <a16:creationId xmlns:a16="http://schemas.microsoft.com/office/drawing/2014/main" id="{B7DBF885-250C-0042-8D95-72F143B73130}"/>
                </a:ext>
              </a:extLst>
            </p:cNvPr>
            <p:cNvGraphicFramePr>
              <a:graphicFrameLocks noChangeAspect="1"/>
            </p:cNvGraphicFramePr>
            <p:nvPr>
              <p:extLst>
                <p:ext uri="{D42A27DB-BD31-4B8C-83A1-F6EECF244321}">
                  <p14:modId xmlns:p14="http://schemas.microsoft.com/office/powerpoint/2010/main" val="4216631638"/>
                </p:ext>
              </p:extLst>
            </p:nvPr>
          </p:nvGraphicFramePr>
          <p:xfrm>
            <a:off x="6000893" y="2120596"/>
            <a:ext cx="685876" cy="198268"/>
          </p:xfrm>
          <a:graphic>
            <a:graphicData uri="http://schemas.openxmlformats.org/presentationml/2006/ole">
              <mc:AlternateContent xmlns:mc="http://schemas.openxmlformats.org/markup-compatibility/2006">
                <mc:Choice xmlns:v="urn:schemas-microsoft-com:vml" Requires="v">
                  <p:oleObj name="Equation" r:id="rId14" imgW="660400" imgH="190500" progId="Equation.DSMT4">
                    <p:embed/>
                  </p:oleObj>
                </mc:Choice>
                <mc:Fallback>
                  <p:oleObj name="Equation" r:id="rId14" imgW="660400" imgH="190500" progId="Equation.DSMT4">
                    <p:embed/>
                    <p:pic>
                      <p:nvPicPr>
                        <p:cNvPr id="27" name="Object 26">
                          <a:extLst>
                            <a:ext uri="{FF2B5EF4-FFF2-40B4-BE49-F238E27FC236}">
                              <a16:creationId xmlns:a16="http://schemas.microsoft.com/office/drawing/2014/main" id="{71DED0ED-3F78-DB45-8731-7380CED3FE6A}"/>
                            </a:ext>
                          </a:extLst>
                        </p:cNvPr>
                        <p:cNvPicPr/>
                        <p:nvPr/>
                      </p:nvPicPr>
                      <p:blipFill>
                        <a:blip r:embed="rId9"/>
                        <a:stretch>
                          <a:fillRect/>
                        </a:stretch>
                      </p:blipFill>
                      <p:spPr>
                        <a:xfrm>
                          <a:off x="6000893" y="2120596"/>
                          <a:ext cx="685876" cy="198268"/>
                        </a:xfrm>
                        <a:prstGeom prst="rect">
                          <a:avLst/>
                        </a:prstGeom>
                      </p:spPr>
                    </p:pic>
                  </p:oleObj>
                </mc:Fallback>
              </mc:AlternateContent>
            </a:graphicData>
          </a:graphic>
        </p:graphicFrame>
      </p:grpSp>
    </p:spTree>
    <p:extLst>
      <p:ext uri="{BB962C8B-B14F-4D97-AF65-F5344CB8AC3E}">
        <p14:creationId xmlns:p14="http://schemas.microsoft.com/office/powerpoint/2010/main" val="160059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dissolve">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dissolve">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dissolve">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dissolve">
                                      <p:cBhvr>
                                        <p:cTn id="42" dur="500"/>
                                        <p:tgtEl>
                                          <p:spTgt spid="4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dissolve">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8" grpId="0"/>
      <p:bldP spid="42" grpId="0"/>
      <p:bldP spid="2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44.)</a:t>
            </a:r>
          </a:p>
        </p:txBody>
      </p:sp>
      <p:sp>
        <p:nvSpPr>
          <p:cNvPr id="5" name="TextBox 4"/>
          <p:cNvSpPr txBox="1"/>
          <p:nvPr/>
        </p:nvSpPr>
        <p:spPr>
          <a:xfrm>
            <a:off x="313057" y="284801"/>
            <a:ext cx="8526143" cy="769441"/>
          </a:xfrm>
          <a:prstGeom prst="rect">
            <a:avLst/>
          </a:prstGeom>
          <a:noFill/>
        </p:spPr>
        <p:txBody>
          <a:bodyPr wrap="square" rtlCol="0">
            <a:spAutoFit/>
          </a:bodyPr>
          <a:lstStyle/>
          <a:p>
            <a:pPr algn="ctr"/>
            <a:r>
              <a:rPr lang="en-US" sz="4400" dirty="0">
                <a:solidFill>
                  <a:srgbClr val="FF0000"/>
                </a:solidFill>
                <a:latin typeface="Apple Chancery"/>
                <a:cs typeface="Apple Chancery"/>
              </a:rPr>
              <a:t>R</a:t>
            </a:r>
            <a:r>
              <a:rPr lang="en-US" sz="3600" dirty="0">
                <a:solidFill>
                  <a:srgbClr val="FF0000"/>
                </a:solidFill>
                <a:latin typeface="Apple Chancery"/>
                <a:cs typeface="Apple Chancery"/>
              </a:rPr>
              <a:t>ELATIVE  </a:t>
            </a:r>
            <a:r>
              <a:rPr lang="en-US" sz="4400" dirty="0">
                <a:solidFill>
                  <a:srgbClr val="FF0000"/>
                </a:solidFill>
                <a:latin typeface="Apple Chancery"/>
                <a:cs typeface="Apple Chancery"/>
              </a:rPr>
              <a:t>M</a:t>
            </a:r>
            <a:r>
              <a:rPr lang="en-US" sz="3600" dirty="0">
                <a:solidFill>
                  <a:srgbClr val="FF0000"/>
                </a:solidFill>
                <a:latin typeface="Apple Chancery"/>
                <a:cs typeface="Apple Chancery"/>
              </a:rPr>
              <a:t>OTION  </a:t>
            </a:r>
            <a:r>
              <a:rPr lang="en-US" sz="4400" dirty="0">
                <a:solidFill>
                  <a:srgbClr val="FF0000"/>
                </a:solidFill>
                <a:latin typeface="Apple Chancery"/>
                <a:cs typeface="Apple Chancery"/>
              </a:rPr>
              <a:t>P</a:t>
            </a:r>
            <a:r>
              <a:rPr lang="en-US" sz="3600" dirty="0">
                <a:solidFill>
                  <a:srgbClr val="FF0000"/>
                </a:solidFill>
                <a:latin typeface="Apple Chancery"/>
                <a:cs typeface="Apple Chancery"/>
              </a:rPr>
              <a:t>ROBLEMS</a:t>
            </a:r>
            <a:endParaRPr lang="en-US" sz="3200" dirty="0">
              <a:latin typeface="Apple Chancery"/>
              <a:cs typeface="Apple Chancery"/>
            </a:endParaRPr>
          </a:p>
        </p:txBody>
      </p:sp>
      <p:sp>
        <p:nvSpPr>
          <p:cNvPr id="6" name="TextBox 5"/>
          <p:cNvSpPr txBox="1"/>
          <p:nvPr/>
        </p:nvSpPr>
        <p:spPr>
          <a:xfrm>
            <a:off x="313057" y="1401032"/>
            <a:ext cx="8605991" cy="1815882"/>
          </a:xfrm>
          <a:prstGeom prst="rect">
            <a:avLst/>
          </a:prstGeom>
          <a:noFill/>
        </p:spPr>
        <p:txBody>
          <a:bodyPr wrap="square" rtlCol="0">
            <a:spAutoFit/>
          </a:bodyPr>
          <a:lstStyle/>
          <a:p>
            <a:r>
              <a:rPr lang="en-US" sz="3200" dirty="0">
                <a:solidFill>
                  <a:srgbClr val="FF0000"/>
                </a:solidFill>
                <a:latin typeface="Apple Chancery"/>
                <a:cs typeface="Apple Chancery"/>
              </a:rPr>
              <a:t>C</a:t>
            </a:r>
            <a:r>
              <a:rPr lang="en-US" sz="2400" dirty="0">
                <a:solidFill>
                  <a:srgbClr val="FF0000"/>
                </a:solidFill>
                <a:latin typeface="Apple Chancery"/>
                <a:cs typeface="Apple Chancery"/>
              </a:rPr>
              <a:t>ONSIDER </a:t>
            </a:r>
            <a:r>
              <a:rPr lang="en-US" sz="2000" dirty="0">
                <a:latin typeface="Times New Roman"/>
                <a:cs typeface="Times New Roman"/>
              </a:rPr>
              <a:t>a stream moving to the right with velocity                        .  Let’s say you have a boat that can move in standing water with velocity magnitude equal to                    .  How fast will the boat be traveling</a:t>
            </a:r>
          </a:p>
          <a:p>
            <a:r>
              <a:rPr lang="en-US" sz="2000" i="1" dirty="0">
                <a:latin typeface="Times New Roman"/>
                <a:cs typeface="Times New Roman"/>
              </a:rPr>
              <a:t>relative to the shoreline </a:t>
            </a:r>
            <a:r>
              <a:rPr lang="en-US" sz="2000" dirty="0">
                <a:latin typeface="Times New Roman"/>
                <a:cs typeface="Times New Roman"/>
              </a:rPr>
              <a:t>if the boat</a:t>
            </a:r>
          </a:p>
          <a:p>
            <a:r>
              <a:rPr lang="en-US" sz="2000" dirty="0">
                <a:latin typeface="Times New Roman"/>
                <a:cs typeface="Times New Roman"/>
              </a:rPr>
              <a:t>travels </a:t>
            </a:r>
            <a:r>
              <a:rPr lang="en-US" sz="2000" i="1" dirty="0">
                <a:latin typeface="Times New Roman"/>
                <a:cs typeface="Times New Roman"/>
              </a:rPr>
              <a:t>downstream</a:t>
            </a:r>
            <a:r>
              <a:rPr lang="en-US" sz="2000" dirty="0">
                <a:latin typeface="Times New Roman"/>
                <a:cs typeface="Times New Roman"/>
              </a:rPr>
              <a:t>?</a:t>
            </a:r>
            <a:endParaRPr lang="en-US" sz="2000" dirty="0">
              <a:latin typeface="Apple Chancery"/>
              <a:cs typeface="Apple Chancery"/>
            </a:endParaRPr>
          </a:p>
        </p:txBody>
      </p:sp>
      <p:sp>
        <p:nvSpPr>
          <p:cNvPr id="2" name="Freeform 1"/>
          <p:cNvSpPr/>
          <p:nvPr/>
        </p:nvSpPr>
        <p:spPr>
          <a:xfrm>
            <a:off x="4533900" y="2755901"/>
            <a:ext cx="4229100" cy="1841500"/>
          </a:xfrm>
          <a:custGeom>
            <a:avLst/>
            <a:gdLst>
              <a:gd name="connsiteX0" fmla="*/ 203200 w 4229100"/>
              <a:gd name="connsiteY0" fmla="*/ 38100 h 1828800"/>
              <a:gd name="connsiteX1" fmla="*/ 292100 w 4229100"/>
              <a:gd name="connsiteY1" fmla="*/ 50800 h 1828800"/>
              <a:gd name="connsiteX2" fmla="*/ 368300 w 4229100"/>
              <a:gd name="connsiteY2" fmla="*/ 76200 h 1828800"/>
              <a:gd name="connsiteX3" fmla="*/ 419100 w 4229100"/>
              <a:gd name="connsiteY3" fmla="*/ 88900 h 1828800"/>
              <a:gd name="connsiteX4" fmla="*/ 1295400 w 4229100"/>
              <a:gd name="connsiteY4" fmla="*/ 76200 h 1828800"/>
              <a:gd name="connsiteX5" fmla="*/ 1447800 w 4229100"/>
              <a:gd name="connsiteY5" fmla="*/ 50800 h 1828800"/>
              <a:gd name="connsiteX6" fmla="*/ 1511300 w 4229100"/>
              <a:gd name="connsiteY6" fmla="*/ 25400 h 1828800"/>
              <a:gd name="connsiteX7" fmla="*/ 1879600 w 4229100"/>
              <a:gd name="connsiteY7" fmla="*/ 25400 h 1828800"/>
              <a:gd name="connsiteX8" fmla="*/ 1917700 w 4229100"/>
              <a:gd name="connsiteY8" fmla="*/ 38100 h 1828800"/>
              <a:gd name="connsiteX9" fmla="*/ 2336800 w 4229100"/>
              <a:gd name="connsiteY9" fmla="*/ 25400 h 1828800"/>
              <a:gd name="connsiteX10" fmla="*/ 2844800 w 4229100"/>
              <a:gd name="connsiteY10" fmla="*/ 38100 h 1828800"/>
              <a:gd name="connsiteX11" fmla="*/ 4013200 w 4229100"/>
              <a:gd name="connsiteY11" fmla="*/ 25400 h 1828800"/>
              <a:gd name="connsiteX12" fmla="*/ 4051300 w 4229100"/>
              <a:gd name="connsiteY12" fmla="*/ 12700 h 1828800"/>
              <a:gd name="connsiteX13" fmla="*/ 4102100 w 4229100"/>
              <a:gd name="connsiteY13" fmla="*/ 0 h 1828800"/>
              <a:gd name="connsiteX14" fmla="*/ 4165600 w 4229100"/>
              <a:gd name="connsiteY14" fmla="*/ 101600 h 1828800"/>
              <a:gd name="connsiteX15" fmla="*/ 4178300 w 4229100"/>
              <a:gd name="connsiteY15" fmla="*/ 533400 h 1828800"/>
              <a:gd name="connsiteX16" fmla="*/ 4191000 w 4229100"/>
              <a:gd name="connsiteY16" fmla="*/ 609600 h 1828800"/>
              <a:gd name="connsiteX17" fmla="*/ 4229100 w 4229100"/>
              <a:gd name="connsiteY17" fmla="*/ 939800 h 1828800"/>
              <a:gd name="connsiteX18" fmla="*/ 4203700 w 4229100"/>
              <a:gd name="connsiteY18" fmla="*/ 1524000 h 1828800"/>
              <a:gd name="connsiteX19" fmla="*/ 4178300 w 4229100"/>
              <a:gd name="connsiteY19" fmla="*/ 1562100 h 1828800"/>
              <a:gd name="connsiteX20" fmla="*/ 4127500 w 4229100"/>
              <a:gd name="connsiteY20" fmla="*/ 1739900 h 1828800"/>
              <a:gd name="connsiteX21" fmla="*/ 4114800 w 4229100"/>
              <a:gd name="connsiteY21" fmla="*/ 1778000 h 1828800"/>
              <a:gd name="connsiteX22" fmla="*/ 4000500 w 4229100"/>
              <a:gd name="connsiteY22" fmla="*/ 1828800 h 1828800"/>
              <a:gd name="connsiteX23" fmla="*/ 3670300 w 4229100"/>
              <a:gd name="connsiteY23" fmla="*/ 1816100 h 1828800"/>
              <a:gd name="connsiteX24" fmla="*/ 3594100 w 4229100"/>
              <a:gd name="connsiteY24" fmla="*/ 1790700 h 1828800"/>
              <a:gd name="connsiteX25" fmla="*/ 3505200 w 4229100"/>
              <a:gd name="connsiteY25" fmla="*/ 1752600 h 1828800"/>
              <a:gd name="connsiteX26" fmla="*/ 2933700 w 4229100"/>
              <a:gd name="connsiteY26" fmla="*/ 1765300 h 1828800"/>
              <a:gd name="connsiteX27" fmla="*/ 2654300 w 4229100"/>
              <a:gd name="connsiteY27" fmla="*/ 1790700 h 1828800"/>
              <a:gd name="connsiteX28" fmla="*/ 2260600 w 4229100"/>
              <a:gd name="connsiteY28" fmla="*/ 1778000 h 1828800"/>
              <a:gd name="connsiteX29" fmla="*/ 2108200 w 4229100"/>
              <a:gd name="connsiteY29" fmla="*/ 1765300 h 1828800"/>
              <a:gd name="connsiteX30" fmla="*/ 1917700 w 4229100"/>
              <a:gd name="connsiteY30" fmla="*/ 1752600 h 1828800"/>
              <a:gd name="connsiteX31" fmla="*/ 1803400 w 4229100"/>
              <a:gd name="connsiteY31" fmla="*/ 1701800 h 1828800"/>
              <a:gd name="connsiteX32" fmla="*/ 1803400 w 4229100"/>
              <a:gd name="connsiteY32" fmla="*/ 1701800 h 1828800"/>
              <a:gd name="connsiteX33" fmla="*/ 1701800 w 4229100"/>
              <a:gd name="connsiteY33" fmla="*/ 1651000 h 1828800"/>
              <a:gd name="connsiteX34" fmla="*/ 1409700 w 4229100"/>
              <a:gd name="connsiteY34" fmla="*/ 1663700 h 1828800"/>
              <a:gd name="connsiteX35" fmla="*/ 1358900 w 4229100"/>
              <a:gd name="connsiteY35" fmla="*/ 1676400 h 1828800"/>
              <a:gd name="connsiteX36" fmla="*/ 1054100 w 4229100"/>
              <a:gd name="connsiteY36" fmla="*/ 1714500 h 1828800"/>
              <a:gd name="connsiteX37" fmla="*/ 914400 w 4229100"/>
              <a:gd name="connsiteY37" fmla="*/ 1739900 h 1828800"/>
              <a:gd name="connsiteX38" fmla="*/ 838200 w 4229100"/>
              <a:gd name="connsiteY38" fmla="*/ 1752600 h 1828800"/>
              <a:gd name="connsiteX39" fmla="*/ 749300 w 4229100"/>
              <a:gd name="connsiteY39" fmla="*/ 1778000 h 1828800"/>
              <a:gd name="connsiteX40" fmla="*/ 520700 w 4229100"/>
              <a:gd name="connsiteY40" fmla="*/ 1765300 h 1828800"/>
              <a:gd name="connsiteX41" fmla="*/ 482600 w 4229100"/>
              <a:gd name="connsiteY41" fmla="*/ 1739900 h 1828800"/>
              <a:gd name="connsiteX42" fmla="*/ 431800 w 4229100"/>
              <a:gd name="connsiteY42" fmla="*/ 1714500 h 1828800"/>
              <a:gd name="connsiteX43" fmla="*/ 342900 w 4229100"/>
              <a:gd name="connsiteY43" fmla="*/ 1676400 h 1828800"/>
              <a:gd name="connsiteX44" fmla="*/ 88900 w 4229100"/>
              <a:gd name="connsiteY44" fmla="*/ 1651000 h 1828800"/>
              <a:gd name="connsiteX45" fmla="*/ 127000 w 4229100"/>
              <a:gd name="connsiteY45" fmla="*/ 1168400 h 1828800"/>
              <a:gd name="connsiteX46" fmla="*/ 114300 w 4229100"/>
              <a:gd name="connsiteY46" fmla="*/ 876300 h 1828800"/>
              <a:gd name="connsiteX47" fmla="*/ 76200 w 4229100"/>
              <a:gd name="connsiteY47" fmla="*/ 685800 h 1828800"/>
              <a:gd name="connsiteX48" fmla="*/ 50800 w 4229100"/>
              <a:gd name="connsiteY48" fmla="*/ 584200 h 1828800"/>
              <a:gd name="connsiteX49" fmla="*/ 38100 w 4229100"/>
              <a:gd name="connsiteY49" fmla="*/ 546100 h 1828800"/>
              <a:gd name="connsiteX50" fmla="*/ 12700 w 4229100"/>
              <a:gd name="connsiteY50" fmla="*/ 419100 h 1828800"/>
              <a:gd name="connsiteX51" fmla="*/ 0 w 4229100"/>
              <a:gd name="connsiteY51" fmla="*/ 292100 h 1828800"/>
              <a:gd name="connsiteX52" fmla="*/ 25400 w 4229100"/>
              <a:gd name="connsiteY52" fmla="*/ 165100 h 1828800"/>
              <a:gd name="connsiteX53" fmla="*/ 38100 w 4229100"/>
              <a:gd name="connsiteY53" fmla="*/ 114300 h 1828800"/>
              <a:gd name="connsiteX54" fmla="*/ 50800 w 4229100"/>
              <a:gd name="connsiteY54" fmla="*/ 76200 h 1828800"/>
              <a:gd name="connsiteX55" fmla="*/ 127000 w 4229100"/>
              <a:gd name="connsiteY55" fmla="*/ 50800 h 1828800"/>
              <a:gd name="connsiteX56" fmla="*/ 203200 w 4229100"/>
              <a:gd name="connsiteY56" fmla="*/ 0 h 1828800"/>
              <a:gd name="connsiteX57" fmla="*/ 203200 w 4229100"/>
              <a:gd name="connsiteY57" fmla="*/ 381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229100" h="1828800">
                <a:moveTo>
                  <a:pt x="203200" y="38100"/>
                </a:moveTo>
                <a:cubicBezTo>
                  <a:pt x="218017" y="46567"/>
                  <a:pt x="262932" y="44069"/>
                  <a:pt x="292100" y="50800"/>
                </a:cubicBezTo>
                <a:cubicBezTo>
                  <a:pt x="318188" y="56820"/>
                  <a:pt x="342325" y="69706"/>
                  <a:pt x="368300" y="76200"/>
                </a:cubicBezTo>
                <a:lnTo>
                  <a:pt x="419100" y="88900"/>
                </a:lnTo>
                <a:cubicBezTo>
                  <a:pt x="711200" y="84667"/>
                  <a:pt x="1003469" y="87012"/>
                  <a:pt x="1295400" y="76200"/>
                </a:cubicBezTo>
                <a:cubicBezTo>
                  <a:pt x="1346865" y="74294"/>
                  <a:pt x="1447800" y="50800"/>
                  <a:pt x="1447800" y="50800"/>
                </a:cubicBezTo>
                <a:cubicBezTo>
                  <a:pt x="1468967" y="42333"/>
                  <a:pt x="1489464" y="31951"/>
                  <a:pt x="1511300" y="25400"/>
                </a:cubicBezTo>
                <a:cubicBezTo>
                  <a:pt x="1626744" y="-9233"/>
                  <a:pt x="1778270" y="21178"/>
                  <a:pt x="1879600" y="25400"/>
                </a:cubicBezTo>
                <a:cubicBezTo>
                  <a:pt x="1892300" y="29633"/>
                  <a:pt x="1904313" y="38100"/>
                  <a:pt x="1917700" y="38100"/>
                </a:cubicBezTo>
                <a:cubicBezTo>
                  <a:pt x="2057464" y="38100"/>
                  <a:pt x="2197036" y="25400"/>
                  <a:pt x="2336800" y="25400"/>
                </a:cubicBezTo>
                <a:cubicBezTo>
                  <a:pt x="2506186" y="25400"/>
                  <a:pt x="2675467" y="33867"/>
                  <a:pt x="2844800" y="38100"/>
                </a:cubicBezTo>
                <a:lnTo>
                  <a:pt x="4013200" y="25400"/>
                </a:lnTo>
                <a:cubicBezTo>
                  <a:pt x="4026584" y="25118"/>
                  <a:pt x="4038428" y="16378"/>
                  <a:pt x="4051300" y="12700"/>
                </a:cubicBezTo>
                <a:cubicBezTo>
                  <a:pt x="4068083" y="7905"/>
                  <a:pt x="4085167" y="4233"/>
                  <a:pt x="4102100" y="0"/>
                </a:cubicBezTo>
                <a:cubicBezTo>
                  <a:pt x="4176044" y="18486"/>
                  <a:pt x="4160544" y="-2051"/>
                  <a:pt x="4165600" y="101600"/>
                </a:cubicBezTo>
                <a:cubicBezTo>
                  <a:pt x="4172616" y="245425"/>
                  <a:pt x="4171109" y="389584"/>
                  <a:pt x="4178300" y="533400"/>
                </a:cubicBezTo>
                <a:cubicBezTo>
                  <a:pt x="4179586" y="559118"/>
                  <a:pt x="4188350" y="583986"/>
                  <a:pt x="4191000" y="609600"/>
                </a:cubicBezTo>
                <a:cubicBezTo>
                  <a:pt x="4224864" y="936948"/>
                  <a:pt x="4184493" y="805980"/>
                  <a:pt x="4229100" y="939800"/>
                </a:cubicBezTo>
                <a:cubicBezTo>
                  <a:pt x="4220633" y="1134533"/>
                  <a:pt x="4219559" y="1329729"/>
                  <a:pt x="4203700" y="1524000"/>
                </a:cubicBezTo>
                <a:cubicBezTo>
                  <a:pt x="4202458" y="1539213"/>
                  <a:pt x="4184499" y="1548152"/>
                  <a:pt x="4178300" y="1562100"/>
                </a:cubicBezTo>
                <a:cubicBezTo>
                  <a:pt x="4155397" y="1613633"/>
                  <a:pt x="4141745" y="1687668"/>
                  <a:pt x="4127500" y="1739900"/>
                </a:cubicBezTo>
                <a:cubicBezTo>
                  <a:pt x="4123978" y="1752815"/>
                  <a:pt x="4123370" y="1767716"/>
                  <a:pt x="4114800" y="1778000"/>
                </a:cubicBezTo>
                <a:cubicBezTo>
                  <a:pt x="4077362" y="1822925"/>
                  <a:pt x="4053518" y="1818196"/>
                  <a:pt x="4000500" y="1828800"/>
                </a:cubicBezTo>
                <a:cubicBezTo>
                  <a:pt x="3890433" y="1824567"/>
                  <a:pt x="3779967" y="1826381"/>
                  <a:pt x="3670300" y="1816100"/>
                </a:cubicBezTo>
                <a:cubicBezTo>
                  <a:pt x="3643643" y="1813601"/>
                  <a:pt x="3619500" y="1799167"/>
                  <a:pt x="3594100" y="1790700"/>
                </a:cubicBezTo>
                <a:cubicBezTo>
                  <a:pt x="3538039" y="1772013"/>
                  <a:pt x="3567974" y="1783987"/>
                  <a:pt x="3505200" y="1752600"/>
                </a:cubicBezTo>
                <a:lnTo>
                  <a:pt x="2933700" y="1765300"/>
                </a:lnTo>
                <a:cubicBezTo>
                  <a:pt x="2842987" y="1768428"/>
                  <a:pt x="2745250" y="1780594"/>
                  <a:pt x="2654300" y="1790700"/>
                </a:cubicBezTo>
                <a:lnTo>
                  <a:pt x="2260600" y="1778000"/>
                </a:lnTo>
                <a:cubicBezTo>
                  <a:pt x="2209679" y="1775632"/>
                  <a:pt x="2159037" y="1769066"/>
                  <a:pt x="2108200" y="1765300"/>
                </a:cubicBezTo>
                <a:lnTo>
                  <a:pt x="1917700" y="1752600"/>
                </a:lnTo>
                <a:cubicBezTo>
                  <a:pt x="1857323" y="1712348"/>
                  <a:pt x="1894080" y="1732027"/>
                  <a:pt x="1803400" y="1701800"/>
                </a:cubicBezTo>
                <a:lnTo>
                  <a:pt x="1803400" y="1701800"/>
                </a:lnTo>
                <a:cubicBezTo>
                  <a:pt x="1728421" y="1656812"/>
                  <a:pt x="1763318" y="1671506"/>
                  <a:pt x="1701800" y="1651000"/>
                </a:cubicBezTo>
                <a:cubicBezTo>
                  <a:pt x="1604433" y="1655233"/>
                  <a:pt x="1506892" y="1656501"/>
                  <a:pt x="1409700" y="1663700"/>
                </a:cubicBezTo>
                <a:cubicBezTo>
                  <a:pt x="1392293" y="1664989"/>
                  <a:pt x="1376220" y="1674235"/>
                  <a:pt x="1358900" y="1676400"/>
                </a:cubicBezTo>
                <a:cubicBezTo>
                  <a:pt x="951454" y="1727331"/>
                  <a:pt x="1462602" y="1646416"/>
                  <a:pt x="1054100" y="1714500"/>
                </a:cubicBezTo>
                <a:cubicBezTo>
                  <a:pt x="829561" y="1751923"/>
                  <a:pt x="1109651" y="1704400"/>
                  <a:pt x="914400" y="1739900"/>
                </a:cubicBezTo>
                <a:cubicBezTo>
                  <a:pt x="889065" y="1744506"/>
                  <a:pt x="863450" y="1747550"/>
                  <a:pt x="838200" y="1752600"/>
                </a:cubicBezTo>
                <a:cubicBezTo>
                  <a:pt x="798333" y="1760573"/>
                  <a:pt x="785613" y="1765896"/>
                  <a:pt x="749300" y="1778000"/>
                </a:cubicBezTo>
                <a:cubicBezTo>
                  <a:pt x="673100" y="1773767"/>
                  <a:pt x="596250" y="1776093"/>
                  <a:pt x="520700" y="1765300"/>
                </a:cubicBezTo>
                <a:cubicBezTo>
                  <a:pt x="505590" y="1763141"/>
                  <a:pt x="495852" y="1747473"/>
                  <a:pt x="482600" y="1739900"/>
                </a:cubicBezTo>
                <a:cubicBezTo>
                  <a:pt x="466162" y="1730507"/>
                  <a:pt x="448238" y="1723893"/>
                  <a:pt x="431800" y="1714500"/>
                </a:cubicBezTo>
                <a:cubicBezTo>
                  <a:pt x="384015" y="1687194"/>
                  <a:pt x="402975" y="1683909"/>
                  <a:pt x="342900" y="1676400"/>
                </a:cubicBezTo>
                <a:cubicBezTo>
                  <a:pt x="258468" y="1665846"/>
                  <a:pt x="173567" y="1659467"/>
                  <a:pt x="88900" y="1651000"/>
                </a:cubicBezTo>
                <a:cubicBezTo>
                  <a:pt x="94905" y="1584940"/>
                  <a:pt x="127000" y="1261067"/>
                  <a:pt x="127000" y="1168400"/>
                </a:cubicBezTo>
                <a:cubicBezTo>
                  <a:pt x="127000" y="1070941"/>
                  <a:pt x="122623" y="973403"/>
                  <a:pt x="114300" y="876300"/>
                </a:cubicBezTo>
                <a:cubicBezTo>
                  <a:pt x="96957" y="673967"/>
                  <a:pt x="102520" y="782305"/>
                  <a:pt x="76200" y="685800"/>
                </a:cubicBezTo>
                <a:cubicBezTo>
                  <a:pt x="67015" y="652121"/>
                  <a:pt x="61839" y="617318"/>
                  <a:pt x="50800" y="584200"/>
                </a:cubicBezTo>
                <a:cubicBezTo>
                  <a:pt x="46567" y="571500"/>
                  <a:pt x="41004" y="559168"/>
                  <a:pt x="38100" y="546100"/>
                </a:cubicBezTo>
                <a:cubicBezTo>
                  <a:pt x="-24178" y="265849"/>
                  <a:pt x="63306" y="621524"/>
                  <a:pt x="12700" y="419100"/>
                </a:cubicBezTo>
                <a:cubicBezTo>
                  <a:pt x="8467" y="376767"/>
                  <a:pt x="0" y="334644"/>
                  <a:pt x="0" y="292100"/>
                </a:cubicBezTo>
                <a:cubicBezTo>
                  <a:pt x="0" y="216241"/>
                  <a:pt x="9760" y="219839"/>
                  <a:pt x="25400" y="165100"/>
                </a:cubicBezTo>
                <a:cubicBezTo>
                  <a:pt x="30195" y="148317"/>
                  <a:pt x="33305" y="131083"/>
                  <a:pt x="38100" y="114300"/>
                </a:cubicBezTo>
                <a:cubicBezTo>
                  <a:pt x="41778" y="101428"/>
                  <a:pt x="39907" y="83981"/>
                  <a:pt x="50800" y="76200"/>
                </a:cubicBezTo>
                <a:cubicBezTo>
                  <a:pt x="72587" y="60638"/>
                  <a:pt x="127000" y="50800"/>
                  <a:pt x="127000" y="50800"/>
                </a:cubicBezTo>
                <a:cubicBezTo>
                  <a:pt x="149907" y="27893"/>
                  <a:pt x="166441" y="0"/>
                  <a:pt x="203200" y="0"/>
                </a:cubicBezTo>
                <a:cubicBezTo>
                  <a:pt x="212666" y="0"/>
                  <a:pt x="188383" y="29633"/>
                  <a:pt x="203200" y="38100"/>
                </a:cubicBezTo>
                <a:close/>
              </a:path>
            </a:pathLst>
          </a:custGeom>
          <a:solidFill>
            <a:srgbClr val="3366FF">
              <a:alpha val="65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p:cNvSpPr/>
          <p:nvPr/>
        </p:nvSpPr>
        <p:spPr>
          <a:xfrm>
            <a:off x="8636000" y="2476500"/>
            <a:ext cx="406401" cy="2489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445001" y="2605088"/>
            <a:ext cx="292099" cy="19716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 name="Object 8"/>
          <p:cNvGraphicFramePr>
            <a:graphicFrameLocks noChangeAspect="1"/>
          </p:cNvGraphicFramePr>
          <p:nvPr/>
        </p:nvGraphicFramePr>
        <p:xfrm>
          <a:off x="6521450" y="1500188"/>
          <a:ext cx="1517650" cy="411162"/>
        </p:xfrm>
        <a:graphic>
          <a:graphicData uri="http://schemas.openxmlformats.org/presentationml/2006/ole">
            <mc:AlternateContent xmlns:mc="http://schemas.openxmlformats.org/markup-compatibility/2006">
              <mc:Choice xmlns:v="urn:schemas-microsoft-com:vml" Requires="v">
                <p:oleObj name="Equation" r:id="rId2" imgW="939800" imgH="254000" progId="Equation.DSMT4">
                  <p:embed/>
                </p:oleObj>
              </mc:Choice>
              <mc:Fallback>
                <p:oleObj name="Equation" r:id="rId2" imgW="939800" imgH="254000" progId="Equation.DSMT4">
                  <p:embed/>
                  <p:pic>
                    <p:nvPicPr>
                      <p:cNvPr id="9" name="Object 8"/>
                      <p:cNvPicPr/>
                      <p:nvPr/>
                    </p:nvPicPr>
                    <p:blipFill>
                      <a:blip r:embed="rId3"/>
                      <a:stretch>
                        <a:fillRect/>
                      </a:stretch>
                    </p:blipFill>
                    <p:spPr>
                      <a:xfrm>
                        <a:off x="6521450" y="1500188"/>
                        <a:ext cx="1517650" cy="411162"/>
                      </a:xfrm>
                      <a:prstGeom prst="rect">
                        <a:avLst/>
                      </a:prstGeom>
                    </p:spPr>
                  </p:pic>
                </p:oleObj>
              </mc:Fallback>
            </mc:AlternateContent>
          </a:graphicData>
        </a:graphic>
      </p:graphicFrame>
      <p:graphicFrame>
        <p:nvGraphicFramePr>
          <p:cNvPr id="10" name="Object 9"/>
          <p:cNvGraphicFramePr>
            <a:graphicFrameLocks noChangeAspect="1"/>
          </p:cNvGraphicFramePr>
          <p:nvPr/>
        </p:nvGraphicFramePr>
        <p:xfrm>
          <a:off x="1235075" y="2255838"/>
          <a:ext cx="1292225" cy="327025"/>
        </p:xfrm>
        <a:graphic>
          <a:graphicData uri="http://schemas.openxmlformats.org/presentationml/2006/ole">
            <mc:AlternateContent xmlns:mc="http://schemas.openxmlformats.org/markup-compatibility/2006">
              <mc:Choice xmlns:v="urn:schemas-microsoft-com:vml" Requires="v">
                <p:oleObj name="Equation" r:id="rId4" imgW="800100" imgH="203200" progId="Equation.DSMT4">
                  <p:embed/>
                </p:oleObj>
              </mc:Choice>
              <mc:Fallback>
                <p:oleObj name="Equation" r:id="rId4" imgW="800100" imgH="203200" progId="Equation.DSMT4">
                  <p:embed/>
                  <p:pic>
                    <p:nvPicPr>
                      <p:cNvPr id="10" name="Object 9"/>
                      <p:cNvPicPr/>
                      <p:nvPr/>
                    </p:nvPicPr>
                    <p:blipFill>
                      <a:blip r:embed="rId5"/>
                      <a:stretch>
                        <a:fillRect/>
                      </a:stretch>
                    </p:blipFill>
                    <p:spPr>
                      <a:xfrm>
                        <a:off x="1235075" y="2255838"/>
                        <a:ext cx="1292225" cy="327025"/>
                      </a:xfrm>
                      <a:prstGeom prst="rect">
                        <a:avLst/>
                      </a:prstGeom>
                    </p:spPr>
                  </p:pic>
                </p:oleObj>
              </mc:Fallback>
            </mc:AlternateContent>
          </a:graphicData>
        </a:graphic>
      </p:graphicFrame>
      <p:sp>
        <p:nvSpPr>
          <p:cNvPr id="11" name="TextBox 10"/>
          <p:cNvSpPr txBox="1"/>
          <p:nvPr/>
        </p:nvSpPr>
        <p:spPr>
          <a:xfrm>
            <a:off x="313056" y="3267932"/>
            <a:ext cx="4017643" cy="1938992"/>
          </a:xfrm>
          <a:prstGeom prst="rect">
            <a:avLst/>
          </a:prstGeom>
          <a:noFill/>
        </p:spPr>
        <p:txBody>
          <a:bodyPr wrap="square" rtlCol="0">
            <a:spAutoFit/>
          </a:bodyPr>
          <a:lstStyle/>
          <a:p>
            <a:r>
              <a:rPr lang="en-US" sz="2000" dirty="0">
                <a:latin typeface="Times New Roman"/>
                <a:cs typeface="Times New Roman"/>
              </a:rPr>
              <a:t>This is a </a:t>
            </a:r>
            <a:r>
              <a:rPr lang="en-US" sz="2000" i="1" dirty="0">
                <a:latin typeface="Times New Roman"/>
                <a:cs typeface="Times New Roman"/>
              </a:rPr>
              <a:t>relative velocity </a:t>
            </a:r>
            <a:r>
              <a:rPr lang="en-US" sz="2000" dirty="0">
                <a:latin typeface="Times New Roman"/>
                <a:cs typeface="Times New Roman"/>
              </a:rPr>
              <a:t>in the sense that it </a:t>
            </a:r>
            <a:r>
              <a:rPr lang="en-US" sz="2000" i="1" dirty="0">
                <a:latin typeface="Times New Roman"/>
                <a:cs typeface="Times New Roman"/>
              </a:rPr>
              <a:t>isn’t </a:t>
            </a:r>
            <a:r>
              <a:rPr lang="en-US" sz="2000" dirty="0">
                <a:latin typeface="Times New Roman"/>
                <a:cs typeface="Times New Roman"/>
              </a:rPr>
              <a:t>the boat’s inherent velocity, it’s its velocity </a:t>
            </a:r>
            <a:r>
              <a:rPr lang="en-US" sz="2000" i="1" dirty="0">
                <a:latin typeface="Times New Roman"/>
                <a:cs typeface="Times New Roman"/>
              </a:rPr>
              <a:t>relative to the shoreline</a:t>
            </a:r>
            <a:r>
              <a:rPr lang="en-US" sz="2000" dirty="0">
                <a:latin typeface="Times New Roman"/>
                <a:cs typeface="Times New Roman"/>
              </a:rPr>
              <a:t>, so we will tag it     .  In this case, just adding the two velocities together yields:</a:t>
            </a:r>
            <a:endParaRPr lang="en-US" sz="2000" dirty="0">
              <a:latin typeface="Apple Chancery"/>
              <a:cs typeface="Apple Chancery"/>
            </a:endParaRPr>
          </a:p>
        </p:txBody>
      </p:sp>
      <p:graphicFrame>
        <p:nvGraphicFramePr>
          <p:cNvPr id="12" name="Object 11"/>
          <p:cNvGraphicFramePr>
            <a:graphicFrameLocks noChangeAspect="1"/>
          </p:cNvGraphicFramePr>
          <p:nvPr/>
        </p:nvGraphicFramePr>
        <p:xfrm>
          <a:off x="3525838" y="4253030"/>
          <a:ext cx="266700" cy="328612"/>
        </p:xfrm>
        <a:graphic>
          <a:graphicData uri="http://schemas.openxmlformats.org/presentationml/2006/ole">
            <mc:AlternateContent xmlns:mc="http://schemas.openxmlformats.org/markup-compatibility/2006">
              <mc:Choice xmlns:v="urn:schemas-microsoft-com:vml" Requires="v">
                <p:oleObj name="Equation" r:id="rId6" imgW="165100" imgH="203200" progId="Equation.DSMT4">
                  <p:embed/>
                </p:oleObj>
              </mc:Choice>
              <mc:Fallback>
                <p:oleObj name="Equation" r:id="rId6" imgW="165100" imgH="203200" progId="Equation.DSMT4">
                  <p:embed/>
                  <p:pic>
                    <p:nvPicPr>
                      <p:cNvPr id="12" name="Object 11"/>
                      <p:cNvPicPr/>
                      <p:nvPr/>
                    </p:nvPicPr>
                    <p:blipFill>
                      <a:blip r:embed="rId7"/>
                      <a:stretch>
                        <a:fillRect/>
                      </a:stretch>
                    </p:blipFill>
                    <p:spPr>
                      <a:xfrm>
                        <a:off x="3525838" y="4253030"/>
                        <a:ext cx="266700" cy="328612"/>
                      </a:xfrm>
                      <a:prstGeom prst="rect">
                        <a:avLst/>
                      </a:prstGeom>
                    </p:spPr>
                  </p:pic>
                </p:oleObj>
              </mc:Fallback>
            </mc:AlternateContent>
          </a:graphicData>
        </a:graphic>
      </p:graphicFrame>
      <p:cxnSp>
        <p:nvCxnSpPr>
          <p:cNvPr id="7" name="Straight Arrow Connector 6"/>
          <p:cNvCxnSpPr/>
          <p:nvPr/>
        </p:nvCxnSpPr>
        <p:spPr>
          <a:xfrm>
            <a:off x="5143500" y="3458432"/>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5805488" y="3598132"/>
            <a:ext cx="1370013"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21" name="Group 20"/>
          <p:cNvGrpSpPr/>
          <p:nvPr/>
        </p:nvGrpSpPr>
        <p:grpSpPr>
          <a:xfrm>
            <a:off x="5519738" y="3830647"/>
            <a:ext cx="571500" cy="246169"/>
            <a:chOff x="5207000" y="5219624"/>
            <a:chExt cx="766762" cy="330276"/>
          </a:xfrm>
        </p:grpSpPr>
        <p:sp>
          <p:nvSpPr>
            <p:cNvPr id="14" name="Rectangle 13"/>
            <p:cNvSpPr/>
            <p:nvPr/>
          </p:nvSpPr>
          <p:spPr>
            <a:xfrm>
              <a:off x="5207000" y="5219624"/>
              <a:ext cx="571500" cy="330276"/>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562600" y="5219624"/>
              <a:ext cx="411162" cy="330276"/>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3" name="Straight Arrow Connector 22"/>
          <p:cNvCxnSpPr/>
          <p:nvPr/>
        </p:nvCxnSpPr>
        <p:spPr>
          <a:xfrm>
            <a:off x="5156993" y="3953732"/>
            <a:ext cx="2018508"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p:cNvGraphicFramePr>
            <a:graphicFrameLocks noChangeAspect="1"/>
          </p:cNvGraphicFramePr>
          <p:nvPr/>
        </p:nvGraphicFramePr>
        <p:xfrm>
          <a:off x="6242844" y="3992563"/>
          <a:ext cx="1147762" cy="328612"/>
        </p:xfrm>
        <a:graphic>
          <a:graphicData uri="http://schemas.openxmlformats.org/presentationml/2006/ole">
            <mc:AlternateContent xmlns:mc="http://schemas.openxmlformats.org/markup-compatibility/2006">
              <mc:Choice xmlns:v="urn:schemas-microsoft-com:vml" Requires="v">
                <p:oleObj name="Equation" r:id="rId8" imgW="711200" imgH="203200" progId="Equation.DSMT4">
                  <p:embed/>
                </p:oleObj>
              </mc:Choice>
              <mc:Fallback>
                <p:oleObj name="Equation" r:id="rId8" imgW="711200" imgH="203200" progId="Equation.DSMT4">
                  <p:embed/>
                  <p:pic>
                    <p:nvPicPr>
                      <p:cNvPr id="25" name="Object 24"/>
                      <p:cNvPicPr/>
                      <p:nvPr/>
                    </p:nvPicPr>
                    <p:blipFill>
                      <a:blip r:embed="rId9"/>
                      <a:stretch>
                        <a:fillRect/>
                      </a:stretch>
                    </p:blipFill>
                    <p:spPr>
                      <a:xfrm>
                        <a:off x="6242844" y="3992563"/>
                        <a:ext cx="1147762" cy="328612"/>
                      </a:xfrm>
                      <a:prstGeom prst="rect">
                        <a:avLst/>
                      </a:prstGeom>
                    </p:spPr>
                  </p:pic>
                </p:oleObj>
              </mc:Fallback>
            </mc:AlternateContent>
          </a:graphicData>
        </a:graphic>
      </p:graphicFrame>
      <p:cxnSp>
        <p:nvCxnSpPr>
          <p:cNvPr id="26" name="Straight Arrow Connector 25"/>
          <p:cNvCxnSpPr/>
          <p:nvPr/>
        </p:nvCxnSpPr>
        <p:spPr>
          <a:xfrm>
            <a:off x="7697788" y="3014663"/>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390606" y="2951349"/>
            <a:ext cx="1528442" cy="369332"/>
          </a:xfrm>
          <a:prstGeom prst="rect">
            <a:avLst/>
          </a:prstGeom>
          <a:noFill/>
        </p:spPr>
        <p:txBody>
          <a:bodyPr wrap="square" rtlCol="0">
            <a:spAutoFit/>
          </a:bodyPr>
          <a:lstStyle/>
          <a:p>
            <a:r>
              <a:rPr lang="en-US" dirty="0">
                <a:latin typeface="Times New Roman"/>
                <a:cs typeface="Times New Roman"/>
              </a:rPr>
              <a:t>downstream</a:t>
            </a:r>
            <a:endParaRPr lang="en-US" sz="2000" dirty="0">
              <a:latin typeface="Apple Chancery"/>
              <a:cs typeface="Apple Chancery"/>
            </a:endParaRPr>
          </a:p>
        </p:txBody>
      </p:sp>
      <p:graphicFrame>
        <p:nvGraphicFramePr>
          <p:cNvPr id="43" name="Object 42"/>
          <p:cNvGraphicFramePr>
            <a:graphicFrameLocks noChangeAspect="1"/>
          </p:cNvGraphicFramePr>
          <p:nvPr/>
        </p:nvGraphicFramePr>
        <p:xfrm>
          <a:off x="3079750" y="5206924"/>
          <a:ext cx="2762250" cy="1085850"/>
        </p:xfrm>
        <a:graphic>
          <a:graphicData uri="http://schemas.openxmlformats.org/presentationml/2006/ole">
            <mc:AlternateContent xmlns:mc="http://schemas.openxmlformats.org/markup-compatibility/2006">
              <mc:Choice xmlns:v="urn:schemas-microsoft-com:vml" Requires="v">
                <p:oleObj name="Equation" r:id="rId10" imgW="1714500" imgH="673100" progId="Equation.DSMT4">
                  <p:embed/>
                </p:oleObj>
              </mc:Choice>
              <mc:Fallback>
                <p:oleObj name="Equation" r:id="rId10" imgW="1714500" imgH="673100" progId="Equation.DSMT4">
                  <p:embed/>
                  <p:pic>
                    <p:nvPicPr>
                      <p:cNvPr id="43" name="Object 42"/>
                      <p:cNvPicPr/>
                      <p:nvPr/>
                    </p:nvPicPr>
                    <p:blipFill>
                      <a:blip r:embed="rId11"/>
                      <a:stretch>
                        <a:fillRect/>
                      </a:stretch>
                    </p:blipFill>
                    <p:spPr>
                      <a:xfrm>
                        <a:off x="3079750" y="5206924"/>
                        <a:ext cx="2762250" cy="1085850"/>
                      </a:xfrm>
                      <a:prstGeom prst="rect">
                        <a:avLst/>
                      </a:prstGeom>
                    </p:spPr>
                  </p:pic>
                </p:oleObj>
              </mc:Fallback>
            </mc:AlternateContent>
          </a:graphicData>
        </a:graphic>
      </p:graphicFrame>
      <p:graphicFrame>
        <p:nvGraphicFramePr>
          <p:cNvPr id="28" name="Object 27"/>
          <p:cNvGraphicFramePr>
            <a:graphicFrameLocks noChangeAspect="1"/>
          </p:cNvGraphicFramePr>
          <p:nvPr/>
        </p:nvGraphicFramePr>
        <p:xfrm>
          <a:off x="5326064" y="3103626"/>
          <a:ext cx="266700" cy="328612"/>
        </p:xfrm>
        <a:graphic>
          <a:graphicData uri="http://schemas.openxmlformats.org/presentationml/2006/ole">
            <mc:AlternateContent xmlns:mc="http://schemas.openxmlformats.org/markup-compatibility/2006">
              <mc:Choice xmlns:v="urn:schemas-microsoft-com:vml" Requires="v">
                <p:oleObj name="Equation" r:id="rId12" imgW="165100" imgH="203200" progId="Equation.DSMT4">
                  <p:embed/>
                </p:oleObj>
              </mc:Choice>
              <mc:Fallback>
                <p:oleObj name="Equation" r:id="rId12" imgW="165100" imgH="203200" progId="Equation.DSMT4">
                  <p:embed/>
                  <p:pic>
                    <p:nvPicPr>
                      <p:cNvPr id="28" name="Object 27"/>
                      <p:cNvPicPr/>
                      <p:nvPr/>
                    </p:nvPicPr>
                    <p:blipFill>
                      <a:blip r:embed="rId13"/>
                      <a:stretch>
                        <a:fillRect/>
                      </a:stretch>
                    </p:blipFill>
                    <p:spPr>
                      <a:xfrm>
                        <a:off x="5326064" y="3103626"/>
                        <a:ext cx="266700" cy="328612"/>
                      </a:xfrm>
                      <a:prstGeom prst="rect">
                        <a:avLst/>
                      </a:prstGeom>
                    </p:spPr>
                  </p:pic>
                </p:oleObj>
              </mc:Fallback>
            </mc:AlternateContent>
          </a:graphicData>
        </a:graphic>
      </p:graphicFrame>
      <p:graphicFrame>
        <p:nvGraphicFramePr>
          <p:cNvPr id="29" name="Object 28"/>
          <p:cNvGraphicFramePr>
            <a:graphicFrameLocks noChangeAspect="1"/>
          </p:cNvGraphicFramePr>
          <p:nvPr/>
        </p:nvGraphicFramePr>
        <p:xfrm>
          <a:off x="6257925" y="3269302"/>
          <a:ext cx="287338" cy="328613"/>
        </p:xfrm>
        <a:graphic>
          <a:graphicData uri="http://schemas.openxmlformats.org/presentationml/2006/ole">
            <mc:AlternateContent xmlns:mc="http://schemas.openxmlformats.org/markup-compatibility/2006">
              <mc:Choice xmlns:v="urn:schemas-microsoft-com:vml" Requires="v">
                <p:oleObj name="Equation" r:id="rId14" imgW="177800" imgH="203200" progId="Equation.DSMT4">
                  <p:embed/>
                </p:oleObj>
              </mc:Choice>
              <mc:Fallback>
                <p:oleObj name="Equation" r:id="rId14" imgW="177800" imgH="203200" progId="Equation.DSMT4">
                  <p:embed/>
                  <p:pic>
                    <p:nvPicPr>
                      <p:cNvPr id="29" name="Object 28"/>
                      <p:cNvPicPr/>
                      <p:nvPr/>
                    </p:nvPicPr>
                    <p:blipFill>
                      <a:blip r:embed="rId15"/>
                      <a:stretch>
                        <a:fillRect/>
                      </a:stretch>
                    </p:blipFill>
                    <p:spPr>
                      <a:xfrm>
                        <a:off x="6257925" y="3269302"/>
                        <a:ext cx="287338" cy="328613"/>
                      </a:xfrm>
                      <a:prstGeom prst="rect">
                        <a:avLst/>
                      </a:prstGeom>
                    </p:spPr>
                  </p:pic>
                </p:oleObj>
              </mc:Fallback>
            </mc:AlternateContent>
          </a:graphicData>
        </a:graphic>
      </p:graphicFrame>
      <p:sp>
        <p:nvSpPr>
          <p:cNvPr id="30" name="TextBox 29"/>
          <p:cNvSpPr txBox="1"/>
          <p:nvPr/>
        </p:nvSpPr>
        <p:spPr>
          <a:xfrm>
            <a:off x="313056" y="6227058"/>
            <a:ext cx="4017643" cy="400110"/>
          </a:xfrm>
          <a:prstGeom prst="rect">
            <a:avLst/>
          </a:prstGeom>
          <a:noFill/>
        </p:spPr>
        <p:txBody>
          <a:bodyPr wrap="square" rtlCol="0">
            <a:spAutoFit/>
          </a:bodyPr>
          <a:lstStyle/>
          <a:p>
            <a:r>
              <a:rPr lang="en-US" sz="2000" dirty="0">
                <a:latin typeface="Times New Roman"/>
                <a:cs typeface="Times New Roman"/>
              </a:rPr>
              <a:t>which makes sense!</a:t>
            </a:r>
            <a:endParaRPr lang="en-US" sz="2000" dirty="0">
              <a:latin typeface="Apple Chancery"/>
              <a:cs typeface="Apple Chancery"/>
            </a:endParaRPr>
          </a:p>
        </p:txBody>
      </p:sp>
    </p:spTree>
    <p:extLst>
      <p:ext uri="{BB962C8B-B14F-4D97-AF65-F5344CB8AC3E}">
        <p14:creationId xmlns:p14="http://schemas.microsoft.com/office/powerpoint/2010/main" val="1715517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45.)</a:t>
            </a:r>
          </a:p>
        </p:txBody>
      </p:sp>
      <p:sp>
        <p:nvSpPr>
          <p:cNvPr id="6" name="TextBox 5"/>
          <p:cNvSpPr txBox="1"/>
          <p:nvPr/>
        </p:nvSpPr>
        <p:spPr>
          <a:xfrm>
            <a:off x="233209" y="463585"/>
            <a:ext cx="8605991" cy="584775"/>
          </a:xfrm>
          <a:prstGeom prst="rect">
            <a:avLst/>
          </a:prstGeom>
          <a:noFill/>
        </p:spPr>
        <p:txBody>
          <a:bodyPr wrap="square" rtlCol="0">
            <a:spAutoFit/>
          </a:bodyPr>
          <a:lstStyle/>
          <a:p>
            <a:r>
              <a:rPr lang="en-US" sz="3200" dirty="0">
                <a:solidFill>
                  <a:srgbClr val="FF0000"/>
                </a:solidFill>
                <a:latin typeface="Apple Chancery"/>
                <a:cs typeface="Apple Chancery"/>
              </a:rPr>
              <a:t>How does this</a:t>
            </a:r>
            <a:r>
              <a:rPr lang="en-US" sz="2400" dirty="0">
                <a:solidFill>
                  <a:srgbClr val="FF0000"/>
                </a:solidFill>
                <a:latin typeface="Apple Chancery"/>
                <a:cs typeface="Apple Chancery"/>
              </a:rPr>
              <a:t> </a:t>
            </a:r>
            <a:r>
              <a:rPr lang="en-US" sz="2000" dirty="0">
                <a:latin typeface="Times New Roman"/>
                <a:cs typeface="Times New Roman"/>
              </a:rPr>
              <a:t>mesh with what we have already said?</a:t>
            </a:r>
            <a:endParaRPr lang="en-US" sz="2000" dirty="0">
              <a:latin typeface="Apple Chancery"/>
              <a:cs typeface="Apple Chancery"/>
            </a:endParaRPr>
          </a:p>
        </p:txBody>
      </p:sp>
      <p:sp>
        <p:nvSpPr>
          <p:cNvPr id="2" name="Freeform 1"/>
          <p:cNvSpPr/>
          <p:nvPr/>
        </p:nvSpPr>
        <p:spPr>
          <a:xfrm>
            <a:off x="4705351" y="1305534"/>
            <a:ext cx="4229100" cy="1841500"/>
          </a:xfrm>
          <a:custGeom>
            <a:avLst/>
            <a:gdLst>
              <a:gd name="connsiteX0" fmla="*/ 203200 w 4229100"/>
              <a:gd name="connsiteY0" fmla="*/ 38100 h 1828800"/>
              <a:gd name="connsiteX1" fmla="*/ 292100 w 4229100"/>
              <a:gd name="connsiteY1" fmla="*/ 50800 h 1828800"/>
              <a:gd name="connsiteX2" fmla="*/ 368300 w 4229100"/>
              <a:gd name="connsiteY2" fmla="*/ 76200 h 1828800"/>
              <a:gd name="connsiteX3" fmla="*/ 419100 w 4229100"/>
              <a:gd name="connsiteY3" fmla="*/ 88900 h 1828800"/>
              <a:gd name="connsiteX4" fmla="*/ 1295400 w 4229100"/>
              <a:gd name="connsiteY4" fmla="*/ 76200 h 1828800"/>
              <a:gd name="connsiteX5" fmla="*/ 1447800 w 4229100"/>
              <a:gd name="connsiteY5" fmla="*/ 50800 h 1828800"/>
              <a:gd name="connsiteX6" fmla="*/ 1511300 w 4229100"/>
              <a:gd name="connsiteY6" fmla="*/ 25400 h 1828800"/>
              <a:gd name="connsiteX7" fmla="*/ 1879600 w 4229100"/>
              <a:gd name="connsiteY7" fmla="*/ 25400 h 1828800"/>
              <a:gd name="connsiteX8" fmla="*/ 1917700 w 4229100"/>
              <a:gd name="connsiteY8" fmla="*/ 38100 h 1828800"/>
              <a:gd name="connsiteX9" fmla="*/ 2336800 w 4229100"/>
              <a:gd name="connsiteY9" fmla="*/ 25400 h 1828800"/>
              <a:gd name="connsiteX10" fmla="*/ 2844800 w 4229100"/>
              <a:gd name="connsiteY10" fmla="*/ 38100 h 1828800"/>
              <a:gd name="connsiteX11" fmla="*/ 4013200 w 4229100"/>
              <a:gd name="connsiteY11" fmla="*/ 25400 h 1828800"/>
              <a:gd name="connsiteX12" fmla="*/ 4051300 w 4229100"/>
              <a:gd name="connsiteY12" fmla="*/ 12700 h 1828800"/>
              <a:gd name="connsiteX13" fmla="*/ 4102100 w 4229100"/>
              <a:gd name="connsiteY13" fmla="*/ 0 h 1828800"/>
              <a:gd name="connsiteX14" fmla="*/ 4165600 w 4229100"/>
              <a:gd name="connsiteY14" fmla="*/ 101600 h 1828800"/>
              <a:gd name="connsiteX15" fmla="*/ 4178300 w 4229100"/>
              <a:gd name="connsiteY15" fmla="*/ 533400 h 1828800"/>
              <a:gd name="connsiteX16" fmla="*/ 4191000 w 4229100"/>
              <a:gd name="connsiteY16" fmla="*/ 609600 h 1828800"/>
              <a:gd name="connsiteX17" fmla="*/ 4229100 w 4229100"/>
              <a:gd name="connsiteY17" fmla="*/ 939800 h 1828800"/>
              <a:gd name="connsiteX18" fmla="*/ 4203700 w 4229100"/>
              <a:gd name="connsiteY18" fmla="*/ 1524000 h 1828800"/>
              <a:gd name="connsiteX19" fmla="*/ 4178300 w 4229100"/>
              <a:gd name="connsiteY19" fmla="*/ 1562100 h 1828800"/>
              <a:gd name="connsiteX20" fmla="*/ 4127500 w 4229100"/>
              <a:gd name="connsiteY20" fmla="*/ 1739900 h 1828800"/>
              <a:gd name="connsiteX21" fmla="*/ 4114800 w 4229100"/>
              <a:gd name="connsiteY21" fmla="*/ 1778000 h 1828800"/>
              <a:gd name="connsiteX22" fmla="*/ 4000500 w 4229100"/>
              <a:gd name="connsiteY22" fmla="*/ 1828800 h 1828800"/>
              <a:gd name="connsiteX23" fmla="*/ 3670300 w 4229100"/>
              <a:gd name="connsiteY23" fmla="*/ 1816100 h 1828800"/>
              <a:gd name="connsiteX24" fmla="*/ 3594100 w 4229100"/>
              <a:gd name="connsiteY24" fmla="*/ 1790700 h 1828800"/>
              <a:gd name="connsiteX25" fmla="*/ 3505200 w 4229100"/>
              <a:gd name="connsiteY25" fmla="*/ 1752600 h 1828800"/>
              <a:gd name="connsiteX26" fmla="*/ 2933700 w 4229100"/>
              <a:gd name="connsiteY26" fmla="*/ 1765300 h 1828800"/>
              <a:gd name="connsiteX27" fmla="*/ 2654300 w 4229100"/>
              <a:gd name="connsiteY27" fmla="*/ 1790700 h 1828800"/>
              <a:gd name="connsiteX28" fmla="*/ 2260600 w 4229100"/>
              <a:gd name="connsiteY28" fmla="*/ 1778000 h 1828800"/>
              <a:gd name="connsiteX29" fmla="*/ 2108200 w 4229100"/>
              <a:gd name="connsiteY29" fmla="*/ 1765300 h 1828800"/>
              <a:gd name="connsiteX30" fmla="*/ 1917700 w 4229100"/>
              <a:gd name="connsiteY30" fmla="*/ 1752600 h 1828800"/>
              <a:gd name="connsiteX31" fmla="*/ 1803400 w 4229100"/>
              <a:gd name="connsiteY31" fmla="*/ 1701800 h 1828800"/>
              <a:gd name="connsiteX32" fmla="*/ 1803400 w 4229100"/>
              <a:gd name="connsiteY32" fmla="*/ 1701800 h 1828800"/>
              <a:gd name="connsiteX33" fmla="*/ 1701800 w 4229100"/>
              <a:gd name="connsiteY33" fmla="*/ 1651000 h 1828800"/>
              <a:gd name="connsiteX34" fmla="*/ 1409700 w 4229100"/>
              <a:gd name="connsiteY34" fmla="*/ 1663700 h 1828800"/>
              <a:gd name="connsiteX35" fmla="*/ 1358900 w 4229100"/>
              <a:gd name="connsiteY35" fmla="*/ 1676400 h 1828800"/>
              <a:gd name="connsiteX36" fmla="*/ 1054100 w 4229100"/>
              <a:gd name="connsiteY36" fmla="*/ 1714500 h 1828800"/>
              <a:gd name="connsiteX37" fmla="*/ 914400 w 4229100"/>
              <a:gd name="connsiteY37" fmla="*/ 1739900 h 1828800"/>
              <a:gd name="connsiteX38" fmla="*/ 838200 w 4229100"/>
              <a:gd name="connsiteY38" fmla="*/ 1752600 h 1828800"/>
              <a:gd name="connsiteX39" fmla="*/ 749300 w 4229100"/>
              <a:gd name="connsiteY39" fmla="*/ 1778000 h 1828800"/>
              <a:gd name="connsiteX40" fmla="*/ 520700 w 4229100"/>
              <a:gd name="connsiteY40" fmla="*/ 1765300 h 1828800"/>
              <a:gd name="connsiteX41" fmla="*/ 482600 w 4229100"/>
              <a:gd name="connsiteY41" fmla="*/ 1739900 h 1828800"/>
              <a:gd name="connsiteX42" fmla="*/ 431800 w 4229100"/>
              <a:gd name="connsiteY42" fmla="*/ 1714500 h 1828800"/>
              <a:gd name="connsiteX43" fmla="*/ 342900 w 4229100"/>
              <a:gd name="connsiteY43" fmla="*/ 1676400 h 1828800"/>
              <a:gd name="connsiteX44" fmla="*/ 88900 w 4229100"/>
              <a:gd name="connsiteY44" fmla="*/ 1651000 h 1828800"/>
              <a:gd name="connsiteX45" fmla="*/ 127000 w 4229100"/>
              <a:gd name="connsiteY45" fmla="*/ 1168400 h 1828800"/>
              <a:gd name="connsiteX46" fmla="*/ 114300 w 4229100"/>
              <a:gd name="connsiteY46" fmla="*/ 876300 h 1828800"/>
              <a:gd name="connsiteX47" fmla="*/ 76200 w 4229100"/>
              <a:gd name="connsiteY47" fmla="*/ 685800 h 1828800"/>
              <a:gd name="connsiteX48" fmla="*/ 50800 w 4229100"/>
              <a:gd name="connsiteY48" fmla="*/ 584200 h 1828800"/>
              <a:gd name="connsiteX49" fmla="*/ 38100 w 4229100"/>
              <a:gd name="connsiteY49" fmla="*/ 546100 h 1828800"/>
              <a:gd name="connsiteX50" fmla="*/ 12700 w 4229100"/>
              <a:gd name="connsiteY50" fmla="*/ 419100 h 1828800"/>
              <a:gd name="connsiteX51" fmla="*/ 0 w 4229100"/>
              <a:gd name="connsiteY51" fmla="*/ 292100 h 1828800"/>
              <a:gd name="connsiteX52" fmla="*/ 25400 w 4229100"/>
              <a:gd name="connsiteY52" fmla="*/ 165100 h 1828800"/>
              <a:gd name="connsiteX53" fmla="*/ 38100 w 4229100"/>
              <a:gd name="connsiteY53" fmla="*/ 114300 h 1828800"/>
              <a:gd name="connsiteX54" fmla="*/ 50800 w 4229100"/>
              <a:gd name="connsiteY54" fmla="*/ 76200 h 1828800"/>
              <a:gd name="connsiteX55" fmla="*/ 127000 w 4229100"/>
              <a:gd name="connsiteY55" fmla="*/ 50800 h 1828800"/>
              <a:gd name="connsiteX56" fmla="*/ 203200 w 4229100"/>
              <a:gd name="connsiteY56" fmla="*/ 0 h 1828800"/>
              <a:gd name="connsiteX57" fmla="*/ 203200 w 4229100"/>
              <a:gd name="connsiteY57" fmla="*/ 381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229100" h="1828800">
                <a:moveTo>
                  <a:pt x="203200" y="38100"/>
                </a:moveTo>
                <a:cubicBezTo>
                  <a:pt x="218017" y="46567"/>
                  <a:pt x="262932" y="44069"/>
                  <a:pt x="292100" y="50800"/>
                </a:cubicBezTo>
                <a:cubicBezTo>
                  <a:pt x="318188" y="56820"/>
                  <a:pt x="342325" y="69706"/>
                  <a:pt x="368300" y="76200"/>
                </a:cubicBezTo>
                <a:lnTo>
                  <a:pt x="419100" y="88900"/>
                </a:lnTo>
                <a:cubicBezTo>
                  <a:pt x="711200" y="84667"/>
                  <a:pt x="1003469" y="87012"/>
                  <a:pt x="1295400" y="76200"/>
                </a:cubicBezTo>
                <a:cubicBezTo>
                  <a:pt x="1346865" y="74294"/>
                  <a:pt x="1447800" y="50800"/>
                  <a:pt x="1447800" y="50800"/>
                </a:cubicBezTo>
                <a:cubicBezTo>
                  <a:pt x="1468967" y="42333"/>
                  <a:pt x="1489464" y="31951"/>
                  <a:pt x="1511300" y="25400"/>
                </a:cubicBezTo>
                <a:cubicBezTo>
                  <a:pt x="1626744" y="-9233"/>
                  <a:pt x="1778270" y="21178"/>
                  <a:pt x="1879600" y="25400"/>
                </a:cubicBezTo>
                <a:cubicBezTo>
                  <a:pt x="1892300" y="29633"/>
                  <a:pt x="1904313" y="38100"/>
                  <a:pt x="1917700" y="38100"/>
                </a:cubicBezTo>
                <a:cubicBezTo>
                  <a:pt x="2057464" y="38100"/>
                  <a:pt x="2197036" y="25400"/>
                  <a:pt x="2336800" y="25400"/>
                </a:cubicBezTo>
                <a:cubicBezTo>
                  <a:pt x="2506186" y="25400"/>
                  <a:pt x="2675467" y="33867"/>
                  <a:pt x="2844800" y="38100"/>
                </a:cubicBezTo>
                <a:lnTo>
                  <a:pt x="4013200" y="25400"/>
                </a:lnTo>
                <a:cubicBezTo>
                  <a:pt x="4026584" y="25118"/>
                  <a:pt x="4038428" y="16378"/>
                  <a:pt x="4051300" y="12700"/>
                </a:cubicBezTo>
                <a:cubicBezTo>
                  <a:pt x="4068083" y="7905"/>
                  <a:pt x="4085167" y="4233"/>
                  <a:pt x="4102100" y="0"/>
                </a:cubicBezTo>
                <a:cubicBezTo>
                  <a:pt x="4176044" y="18486"/>
                  <a:pt x="4160544" y="-2051"/>
                  <a:pt x="4165600" y="101600"/>
                </a:cubicBezTo>
                <a:cubicBezTo>
                  <a:pt x="4172616" y="245425"/>
                  <a:pt x="4171109" y="389584"/>
                  <a:pt x="4178300" y="533400"/>
                </a:cubicBezTo>
                <a:cubicBezTo>
                  <a:pt x="4179586" y="559118"/>
                  <a:pt x="4188350" y="583986"/>
                  <a:pt x="4191000" y="609600"/>
                </a:cubicBezTo>
                <a:cubicBezTo>
                  <a:pt x="4224864" y="936948"/>
                  <a:pt x="4184493" y="805980"/>
                  <a:pt x="4229100" y="939800"/>
                </a:cubicBezTo>
                <a:cubicBezTo>
                  <a:pt x="4220633" y="1134533"/>
                  <a:pt x="4219559" y="1329729"/>
                  <a:pt x="4203700" y="1524000"/>
                </a:cubicBezTo>
                <a:cubicBezTo>
                  <a:pt x="4202458" y="1539213"/>
                  <a:pt x="4184499" y="1548152"/>
                  <a:pt x="4178300" y="1562100"/>
                </a:cubicBezTo>
                <a:cubicBezTo>
                  <a:pt x="4155397" y="1613633"/>
                  <a:pt x="4141745" y="1687668"/>
                  <a:pt x="4127500" y="1739900"/>
                </a:cubicBezTo>
                <a:cubicBezTo>
                  <a:pt x="4123978" y="1752815"/>
                  <a:pt x="4123370" y="1767716"/>
                  <a:pt x="4114800" y="1778000"/>
                </a:cubicBezTo>
                <a:cubicBezTo>
                  <a:pt x="4077362" y="1822925"/>
                  <a:pt x="4053518" y="1818196"/>
                  <a:pt x="4000500" y="1828800"/>
                </a:cubicBezTo>
                <a:cubicBezTo>
                  <a:pt x="3890433" y="1824567"/>
                  <a:pt x="3779967" y="1826381"/>
                  <a:pt x="3670300" y="1816100"/>
                </a:cubicBezTo>
                <a:cubicBezTo>
                  <a:pt x="3643643" y="1813601"/>
                  <a:pt x="3619500" y="1799167"/>
                  <a:pt x="3594100" y="1790700"/>
                </a:cubicBezTo>
                <a:cubicBezTo>
                  <a:pt x="3538039" y="1772013"/>
                  <a:pt x="3567974" y="1783987"/>
                  <a:pt x="3505200" y="1752600"/>
                </a:cubicBezTo>
                <a:lnTo>
                  <a:pt x="2933700" y="1765300"/>
                </a:lnTo>
                <a:cubicBezTo>
                  <a:pt x="2842987" y="1768428"/>
                  <a:pt x="2745250" y="1780594"/>
                  <a:pt x="2654300" y="1790700"/>
                </a:cubicBezTo>
                <a:lnTo>
                  <a:pt x="2260600" y="1778000"/>
                </a:lnTo>
                <a:cubicBezTo>
                  <a:pt x="2209679" y="1775632"/>
                  <a:pt x="2159037" y="1769066"/>
                  <a:pt x="2108200" y="1765300"/>
                </a:cubicBezTo>
                <a:lnTo>
                  <a:pt x="1917700" y="1752600"/>
                </a:lnTo>
                <a:cubicBezTo>
                  <a:pt x="1857323" y="1712348"/>
                  <a:pt x="1894080" y="1732027"/>
                  <a:pt x="1803400" y="1701800"/>
                </a:cubicBezTo>
                <a:lnTo>
                  <a:pt x="1803400" y="1701800"/>
                </a:lnTo>
                <a:cubicBezTo>
                  <a:pt x="1728421" y="1656812"/>
                  <a:pt x="1763318" y="1671506"/>
                  <a:pt x="1701800" y="1651000"/>
                </a:cubicBezTo>
                <a:cubicBezTo>
                  <a:pt x="1604433" y="1655233"/>
                  <a:pt x="1506892" y="1656501"/>
                  <a:pt x="1409700" y="1663700"/>
                </a:cubicBezTo>
                <a:cubicBezTo>
                  <a:pt x="1392293" y="1664989"/>
                  <a:pt x="1376220" y="1674235"/>
                  <a:pt x="1358900" y="1676400"/>
                </a:cubicBezTo>
                <a:cubicBezTo>
                  <a:pt x="951454" y="1727331"/>
                  <a:pt x="1462602" y="1646416"/>
                  <a:pt x="1054100" y="1714500"/>
                </a:cubicBezTo>
                <a:cubicBezTo>
                  <a:pt x="829561" y="1751923"/>
                  <a:pt x="1109651" y="1704400"/>
                  <a:pt x="914400" y="1739900"/>
                </a:cubicBezTo>
                <a:cubicBezTo>
                  <a:pt x="889065" y="1744506"/>
                  <a:pt x="863450" y="1747550"/>
                  <a:pt x="838200" y="1752600"/>
                </a:cubicBezTo>
                <a:cubicBezTo>
                  <a:pt x="798333" y="1760573"/>
                  <a:pt x="785613" y="1765896"/>
                  <a:pt x="749300" y="1778000"/>
                </a:cubicBezTo>
                <a:cubicBezTo>
                  <a:pt x="673100" y="1773767"/>
                  <a:pt x="596250" y="1776093"/>
                  <a:pt x="520700" y="1765300"/>
                </a:cubicBezTo>
                <a:cubicBezTo>
                  <a:pt x="505590" y="1763141"/>
                  <a:pt x="495852" y="1747473"/>
                  <a:pt x="482600" y="1739900"/>
                </a:cubicBezTo>
                <a:cubicBezTo>
                  <a:pt x="466162" y="1730507"/>
                  <a:pt x="448238" y="1723893"/>
                  <a:pt x="431800" y="1714500"/>
                </a:cubicBezTo>
                <a:cubicBezTo>
                  <a:pt x="384015" y="1687194"/>
                  <a:pt x="402975" y="1683909"/>
                  <a:pt x="342900" y="1676400"/>
                </a:cubicBezTo>
                <a:cubicBezTo>
                  <a:pt x="258468" y="1665846"/>
                  <a:pt x="173567" y="1659467"/>
                  <a:pt x="88900" y="1651000"/>
                </a:cubicBezTo>
                <a:cubicBezTo>
                  <a:pt x="94905" y="1584940"/>
                  <a:pt x="127000" y="1261067"/>
                  <a:pt x="127000" y="1168400"/>
                </a:cubicBezTo>
                <a:cubicBezTo>
                  <a:pt x="127000" y="1070941"/>
                  <a:pt x="122623" y="973403"/>
                  <a:pt x="114300" y="876300"/>
                </a:cubicBezTo>
                <a:cubicBezTo>
                  <a:pt x="96957" y="673967"/>
                  <a:pt x="102520" y="782305"/>
                  <a:pt x="76200" y="685800"/>
                </a:cubicBezTo>
                <a:cubicBezTo>
                  <a:pt x="67015" y="652121"/>
                  <a:pt x="61839" y="617318"/>
                  <a:pt x="50800" y="584200"/>
                </a:cubicBezTo>
                <a:cubicBezTo>
                  <a:pt x="46567" y="571500"/>
                  <a:pt x="41004" y="559168"/>
                  <a:pt x="38100" y="546100"/>
                </a:cubicBezTo>
                <a:cubicBezTo>
                  <a:pt x="-24178" y="265849"/>
                  <a:pt x="63306" y="621524"/>
                  <a:pt x="12700" y="419100"/>
                </a:cubicBezTo>
                <a:cubicBezTo>
                  <a:pt x="8467" y="376767"/>
                  <a:pt x="0" y="334644"/>
                  <a:pt x="0" y="292100"/>
                </a:cubicBezTo>
                <a:cubicBezTo>
                  <a:pt x="0" y="216241"/>
                  <a:pt x="9760" y="219839"/>
                  <a:pt x="25400" y="165100"/>
                </a:cubicBezTo>
                <a:cubicBezTo>
                  <a:pt x="30195" y="148317"/>
                  <a:pt x="33305" y="131083"/>
                  <a:pt x="38100" y="114300"/>
                </a:cubicBezTo>
                <a:cubicBezTo>
                  <a:pt x="41778" y="101428"/>
                  <a:pt x="39907" y="83981"/>
                  <a:pt x="50800" y="76200"/>
                </a:cubicBezTo>
                <a:cubicBezTo>
                  <a:pt x="72587" y="60638"/>
                  <a:pt x="127000" y="50800"/>
                  <a:pt x="127000" y="50800"/>
                </a:cubicBezTo>
                <a:cubicBezTo>
                  <a:pt x="149907" y="27893"/>
                  <a:pt x="166441" y="0"/>
                  <a:pt x="203200" y="0"/>
                </a:cubicBezTo>
                <a:cubicBezTo>
                  <a:pt x="212666" y="0"/>
                  <a:pt x="188383" y="29633"/>
                  <a:pt x="203200" y="38100"/>
                </a:cubicBezTo>
                <a:close/>
              </a:path>
            </a:pathLst>
          </a:custGeom>
          <a:solidFill>
            <a:srgbClr val="3366FF">
              <a:alpha val="65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p:cNvSpPr/>
          <p:nvPr/>
        </p:nvSpPr>
        <p:spPr>
          <a:xfrm>
            <a:off x="8636000" y="2476500"/>
            <a:ext cx="406401" cy="2489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616452" y="1154721"/>
            <a:ext cx="292099" cy="19716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A69E1662-C9F9-8648-8C10-C1A2D8C5B89D}"/>
              </a:ext>
            </a:extLst>
          </p:cNvPr>
          <p:cNvGrpSpPr/>
          <p:nvPr/>
        </p:nvGrpSpPr>
        <p:grpSpPr>
          <a:xfrm>
            <a:off x="538009" y="1029188"/>
            <a:ext cx="4199091" cy="2923877"/>
            <a:chOff x="538009" y="1029188"/>
            <a:chExt cx="4199091" cy="2923877"/>
          </a:xfrm>
        </p:grpSpPr>
        <p:sp>
          <p:nvSpPr>
            <p:cNvPr id="31" name="TextBox 30">
              <a:extLst>
                <a:ext uri="{FF2B5EF4-FFF2-40B4-BE49-F238E27FC236}">
                  <a16:creationId xmlns:a16="http://schemas.microsoft.com/office/drawing/2014/main" id="{19D6596C-557E-D044-A35E-C8D025BD9AF0}"/>
                </a:ext>
              </a:extLst>
            </p:cNvPr>
            <p:cNvSpPr txBox="1"/>
            <p:nvPr/>
          </p:nvSpPr>
          <p:spPr>
            <a:xfrm>
              <a:off x="538009" y="1029188"/>
              <a:ext cx="4199091" cy="2923877"/>
            </a:xfrm>
            <a:prstGeom prst="rect">
              <a:avLst/>
            </a:prstGeom>
            <a:noFill/>
          </p:spPr>
          <p:txBody>
            <a:bodyPr wrap="square" rtlCol="0">
              <a:spAutoFit/>
            </a:bodyPr>
            <a:lstStyle/>
            <a:p>
              <a:r>
                <a:rPr lang="en-US" sz="2400" dirty="0">
                  <a:solidFill>
                    <a:srgbClr val="FF0000"/>
                  </a:solidFill>
                  <a:latin typeface="Apple Chancery"/>
                  <a:cs typeface="Apple Chancery"/>
                </a:rPr>
                <a:t>In this case, </a:t>
              </a:r>
              <a:r>
                <a:rPr lang="en-US" sz="2000" dirty="0">
                  <a:latin typeface="Times New Roman"/>
                  <a:cs typeface="Times New Roman"/>
                </a:rPr>
                <a:t>the shoreline is the fixed frame, the stream is the moving frame with velocity                            relative to the fixed frame and the boat can move with velocity                       relative to the fixed shoreline if given the chance.  The question is, “What is the boat’s velocity in the stream’s frame?”  The math suggests:</a:t>
              </a:r>
              <a:endParaRPr lang="en-US" sz="2000" dirty="0">
                <a:latin typeface="Apple Chancery"/>
                <a:cs typeface="Apple Chancery"/>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4155271547"/>
                </p:ext>
              </p:extLst>
            </p:nvPr>
          </p:nvGraphicFramePr>
          <p:xfrm>
            <a:off x="2637554" y="1717416"/>
            <a:ext cx="1517650" cy="411162"/>
          </p:xfrm>
          <a:graphic>
            <a:graphicData uri="http://schemas.openxmlformats.org/presentationml/2006/ole">
              <mc:AlternateContent xmlns:mc="http://schemas.openxmlformats.org/markup-compatibility/2006">
                <mc:Choice xmlns:v="urn:schemas-microsoft-com:vml" Requires="v">
                  <p:oleObj name="Equation" r:id="rId2" imgW="939800" imgH="254000" progId="Equation.DSMT4">
                    <p:embed/>
                  </p:oleObj>
                </mc:Choice>
                <mc:Fallback>
                  <p:oleObj name="Equation" r:id="rId2" imgW="939800" imgH="254000" progId="Equation.DSMT4">
                    <p:embed/>
                    <p:pic>
                      <p:nvPicPr>
                        <p:cNvPr id="9" name="Object 8"/>
                        <p:cNvPicPr/>
                        <p:nvPr/>
                      </p:nvPicPr>
                      <p:blipFill>
                        <a:blip r:embed="rId3"/>
                        <a:stretch>
                          <a:fillRect/>
                        </a:stretch>
                      </p:blipFill>
                      <p:spPr>
                        <a:xfrm>
                          <a:off x="2637554" y="1717416"/>
                          <a:ext cx="1517650" cy="411162"/>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033955127"/>
                </p:ext>
              </p:extLst>
            </p:nvPr>
          </p:nvGraphicFramePr>
          <p:xfrm>
            <a:off x="2993472" y="2367156"/>
            <a:ext cx="1292225" cy="327025"/>
          </p:xfrm>
          <a:graphic>
            <a:graphicData uri="http://schemas.openxmlformats.org/presentationml/2006/ole">
              <mc:AlternateContent xmlns:mc="http://schemas.openxmlformats.org/markup-compatibility/2006">
                <mc:Choice xmlns:v="urn:schemas-microsoft-com:vml" Requires="v">
                  <p:oleObj name="Equation" r:id="rId4" imgW="800100" imgH="203200" progId="Equation.DSMT4">
                    <p:embed/>
                  </p:oleObj>
                </mc:Choice>
                <mc:Fallback>
                  <p:oleObj name="Equation" r:id="rId4" imgW="800100" imgH="203200" progId="Equation.DSMT4">
                    <p:embed/>
                    <p:pic>
                      <p:nvPicPr>
                        <p:cNvPr id="10" name="Object 9"/>
                        <p:cNvPicPr/>
                        <p:nvPr/>
                      </p:nvPicPr>
                      <p:blipFill>
                        <a:blip r:embed="rId5"/>
                        <a:stretch>
                          <a:fillRect/>
                        </a:stretch>
                      </p:blipFill>
                      <p:spPr>
                        <a:xfrm>
                          <a:off x="2993472" y="2367156"/>
                          <a:ext cx="1292225" cy="327025"/>
                        </a:xfrm>
                        <a:prstGeom prst="rect">
                          <a:avLst/>
                        </a:prstGeom>
                      </p:spPr>
                    </p:pic>
                  </p:oleObj>
                </mc:Fallback>
              </mc:AlternateContent>
            </a:graphicData>
          </a:graphic>
        </p:graphicFrame>
      </p:grpSp>
      <p:cxnSp>
        <p:nvCxnSpPr>
          <p:cNvPr id="7" name="Straight Arrow Connector 6"/>
          <p:cNvCxnSpPr/>
          <p:nvPr/>
        </p:nvCxnSpPr>
        <p:spPr>
          <a:xfrm>
            <a:off x="5314951" y="2008065"/>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5976939" y="2147765"/>
            <a:ext cx="1370013"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21" name="Group 20"/>
          <p:cNvGrpSpPr/>
          <p:nvPr/>
        </p:nvGrpSpPr>
        <p:grpSpPr>
          <a:xfrm>
            <a:off x="5691189" y="2380280"/>
            <a:ext cx="571500" cy="246169"/>
            <a:chOff x="5207000" y="5219624"/>
            <a:chExt cx="766762" cy="330276"/>
          </a:xfrm>
        </p:grpSpPr>
        <p:sp>
          <p:nvSpPr>
            <p:cNvPr id="14" name="Rectangle 13"/>
            <p:cNvSpPr/>
            <p:nvPr/>
          </p:nvSpPr>
          <p:spPr>
            <a:xfrm>
              <a:off x="5207000" y="5219624"/>
              <a:ext cx="571500" cy="330276"/>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562600" y="5219624"/>
              <a:ext cx="411162" cy="330276"/>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3" name="Straight Arrow Connector 22"/>
          <p:cNvCxnSpPr/>
          <p:nvPr/>
        </p:nvCxnSpPr>
        <p:spPr>
          <a:xfrm>
            <a:off x="5328444" y="2503365"/>
            <a:ext cx="2018508"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p:cNvGraphicFramePr>
            <a:graphicFrameLocks noChangeAspect="1"/>
          </p:cNvGraphicFramePr>
          <p:nvPr>
            <p:extLst>
              <p:ext uri="{D42A27DB-BD31-4B8C-83A1-F6EECF244321}">
                <p14:modId xmlns:p14="http://schemas.microsoft.com/office/powerpoint/2010/main" val="1657161581"/>
              </p:ext>
            </p:extLst>
          </p:nvPr>
        </p:nvGraphicFramePr>
        <p:xfrm>
          <a:off x="6414295" y="2542196"/>
          <a:ext cx="1147762" cy="328612"/>
        </p:xfrm>
        <a:graphic>
          <a:graphicData uri="http://schemas.openxmlformats.org/presentationml/2006/ole">
            <mc:AlternateContent xmlns:mc="http://schemas.openxmlformats.org/markup-compatibility/2006">
              <mc:Choice xmlns:v="urn:schemas-microsoft-com:vml" Requires="v">
                <p:oleObj name="Equation" r:id="rId6" imgW="711200" imgH="203200" progId="Equation.DSMT4">
                  <p:embed/>
                </p:oleObj>
              </mc:Choice>
              <mc:Fallback>
                <p:oleObj name="Equation" r:id="rId6" imgW="711200" imgH="203200" progId="Equation.DSMT4">
                  <p:embed/>
                  <p:pic>
                    <p:nvPicPr>
                      <p:cNvPr id="25" name="Object 24"/>
                      <p:cNvPicPr/>
                      <p:nvPr/>
                    </p:nvPicPr>
                    <p:blipFill>
                      <a:blip r:embed="rId7"/>
                      <a:stretch>
                        <a:fillRect/>
                      </a:stretch>
                    </p:blipFill>
                    <p:spPr>
                      <a:xfrm>
                        <a:off x="6414295" y="2542196"/>
                        <a:ext cx="1147762" cy="328612"/>
                      </a:xfrm>
                      <a:prstGeom prst="rect">
                        <a:avLst/>
                      </a:prstGeom>
                    </p:spPr>
                  </p:pic>
                </p:oleObj>
              </mc:Fallback>
            </mc:AlternateContent>
          </a:graphicData>
        </a:graphic>
      </p:graphicFrame>
      <p:cxnSp>
        <p:nvCxnSpPr>
          <p:cNvPr id="26" name="Straight Arrow Connector 25"/>
          <p:cNvCxnSpPr/>
          <p:nvPr/>
        </p:nvCxnSpPr>
        <p:spPr>
          <a:xfrm>
            <a:off x="7869239" y="1564296"/>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390606" y="2951349"/>
            <a:ext cx="1528442" cy="369332"/>
          </a:xfrm>
          <a:prstGeom prst="rect">
            <a:avLst/>
          </a:prstGeom>
          <a:noFill/>
        </p:spPr>
        <p:txBody>
          <a:bodyPr wrap="square" rtlCol="0">
            <a:spAutoFit/>
          </a:bodyPr>
          <a:lstStyle/>
          <a:p>
            <a:r>
              <a:rPr lang="en-US" dirty="0">
                <a:latin typeface="Times New Roman"/>
                <a:cs typeface="Times New Roman"/>
              </a:rPr>
              <a:t>downstream</a:t>
            </a:r>
            <a:endParaRPr lang="en-US" sz="2000" dirty="0">
              <a:latin typeface="Apple Chancery"/>
              <a:cs typeface="Apple Chancery"/>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1510125306"/>
              </p:ext>
            </p:extLst>
          </p:nvPr>
        </p:nvGraphicFramePr>
        <p:xfrm>
          <a:off x="5497515" y="1653259"/>
          <a:ext cx="266700" cy="328612"/>
        </p:xfrm>
        <a:graphic>
          <a:graphicData uri="http://schemas.openxmlformats.org/presentationml/2006/ole">
            <mc:AlternateContent xmlns:mc="http://schemas.openxmlformats.org/markup-compatibility/2006">
              <mc:Choice xmlns:v="urn:schemas-microsoft-com:vml" Requires="v">
                <p:oleObj name="Equation" r:id="rId8" imgW="165100" imgH="203200" progId="Equation.DSMT4">
                  <p:embed/>
                </p:oleObj>
              </mc:Choice>
              <mc:Fallback>
                <p:oleObj name="Equation" r:id="rId8" imgW="165100" imgH="203200" progId="Equation.DSMT4">
                  <p:embed/>
                  <p:pic>
                    <p:nvPicPr>
                      <p:cNvPr id="28" name="Object 27"/>
                      <p:cNvPicPr/>
                      <p:nvPr/>
                    </p:nvPicPr>
                    <p:blipFill>
                      <a:blip r:embed="rId9"/>
                      <a:stretch>
                        <a:fillRect/>
                      </a:stretch>
                    </p:blipFill>
                    <p:spPr>
                      <a:xfrm>
                        <a:off x="5497515" y="1653259"/>
                        <a:ext cx="266700" cy="328612"/>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3719424236"/>
              </p:ext>
            </p:extLst>
          </p:nvPr>
        </p:nvGraphicFramePr>
        <p:xfrm>
          <a:off x="6429376" y="1818935"/>
          <a:ext cx="287338" cy="328613"/>
        </p:xfrm>
        <a:graphic>
          <a:graphicData uri="http://schemas.openxmlformats.org/presentationml/2006/ole">
            <mc:AlternateContent xmlns:mc="http://schemas.openxmlformats.org/markup-compatibility/2006">
              <mc:Choice xmlns:v="urn:schemas-microsoft-com:vml" Requires="v">
                <p:oleObj name="Equation" r:id="rId10" imgW="177800" imgH="203200" progId="Equation.DSMT4">
                  <p:embed/>
                </p:oleObj>
              </mc:Choice>
              <mc:Fallback>
                <p:oleObj name="Equation" r:id="rId10" imgW="177800" imgH="203200" progId="Equation.DSMT4">
                  <p:embed/>
                  <p:pic>
                    <p:nvPicPr>
                      <p:cNvPr id="29" name="Object 28"/>
                      <p:cNvPicPr/>
                      <p:nvPr/>
                    </p:nvPicPr>
                    <p:blipFill>
                      <a:blip r:embed="rId11"/>
                      <a:stretch>
                        <a:fillRect/>
                      </a:stretch>
                    </p:blipFill>
                    <p:spPr>
                      <a:xfrm>
                        <a:off x="6429376" y="1818935"/>
                        <a:ext cx="287338" cy="328613"/>
                      </a:xfrm>
                      <a:prstGeom prst="rect">
                        <a:avLst/>
                      </a:prstGeom>
                    </p:spPr>
                  </p:pic>
                </p:oleObj>
              </mc:Fallback>
            </mc:AlternateContent>
          </a:graphicData>
        </a:graphic>
      </p:graphicFrame>
      <p:graphicFrame>
        <p:nvGraphicFramePr>
          <p:cNvPr id="32" name="Object 31">
            <a:extLst>
              <a:ext uri="{FF2B5EF4-FFF2-40B4-BE49-F238E27FC236}">
                <a16:creationId xmlns:a16="http://schemas.microsoft.com/office/drawing/2014/main" id="{4E63AB0A-9B3B-4A4E-AF68-3EBED0F67F4D}"/>
              </a:ext>
            </a:extLst>
          </p:cNvPr>
          <p:cNvGraphicFramePr>
            <a:graphicFrameLocks noChangeAspect="1"/>
          </p:cNvGraphicFramePr>
          <p:nvPr>
            <p:extLst>
              <p:ext uri="{D42A27DB-BD31-4B8C-83A1-F6EECF244321}">
                <p14:modId xmlns:p14="http://schemas.microsoft.com/office/powerpoint/2010/main" val="3291656868"/>
              </p:ext>
            </p:extLst>
          </p:nvPr>
        </p:nvGraphicFramePr>
        <p:xfrm>
          <a:off x="2432050" y="4137025"/>
          <a:ext cx="4608513" cy="1039813"/>
        </p:xfrm>
        <a:graphic>
          <a:graphicData uri="http://schemas.openxmlformats.org/presentationml/2006/ole">
            <mc:AlternateContent xmlns:mc="http://schemas.openxmlformats.org/markup-compatibility/2006">
              <mc:Choice xmlns:v="urn:schemas-microsoft-com:vml" Requires="v">
                <p:oleObj name="Equation" r:id="rId12" imgW="2654300" imgH="596900" progId="Equation.DSMT4">
                  <p:embed/>
                </p:oleObj>
              </mc:Choice>
              <mc:Fallback>
                <p:oleObj name="Equation" r:id="rId12" imgW="2654300" imgH="596900" progId="Equation.DSMT4">
                  <p:embed/>
                  <p:pic>
                    <p:nvPicPr>
                      <p:cNvPr id="41" name="Object 40">
                        <a:extLst>
                          <a:ext uri="{FF2B5EF4-FFF2-40B4-BE49-F238E27FC236}">
                            <a16:creationId xmlns:a16="http://schemas.microsoft.com/office/drawing/2014/main" id="{7C671A59-409B-A24F-AAA1-B3D7C9545C13}"/>
                          </a:ext>
                        </a:extLst>
                      </p:cNvPr>
                      <p:cNvPicPr/>
                      <p:nvPr/>
                    </p:nvPicPr>
                    <p:blipFill>
                      <a:blip r:embed="rId13"/>
                      <a:stretch>
                        <a:fillRect/>
                      </a:stretch>
                    </p:blipFill>
                    <p:spPr>
                      <a:xfrm>
                        <a:off x="2432050" y="4137025"/>
                        <a:ext cx="4608513" cy="1039813"/>
                      </a:xfrm>
                      <a:prstGeom prst="rect">
                        <a:avLst/>
                      </a:prstGeom>
                    </p:spPr>
                  </p:pic>
                </p:oleObj>
              </mc:Fallback>
            </mc:AlternateContent>
          </a:graphicData>
        </a:graphic>
      </p:graphicFrame>
      <p:sp>
        <p:nvSpPr>
          <p:cNvPr id="33" name="TextBox 32">
            <a:extLst>
              <a:ext uri="{FF2B5EF4-FFF2-40B4-BE49-F238E27FC236}">
                <a16:creationId xmlns:a16="http://schemas.microsoft.com/office/drawing/2014/main" id="{4C0FCB18-EAC5-744B-ACF8-8BE8167C63CF}"/>
              </a:ext>
            </a:extLst>
          </p:cNvPr>
          <p:cNvSpPr txBox="1"/>
          <p:nvPr/>
        </p:nvSpPr>
        <p:spPr>
          <a:xfrm>
            <a:off x="233209" y="5377187"/>
            <a:ext cx="4199091" cy="461665"/>
          </a:xfrm>
          <a:prstGeom prst="rect">
            <a:avLst/>
          </a:prstGeom>
          <a:noFill/>
        </p:spPr>
        <p:txBody>
          <a:bodyPr wrap="square" rtlCol="0">
            <a:spAutoFit/>
          </a:bodyPr>
          <a:lstStyle/>
          <a:p>
            <a:r>
              <a:rPr lang="en-US" sz="2400" dirty="0">
                <a:solidFill>
                  <a:srgbClr val="FF0000"/>
                </a:solidFill>
                <a:latin typeface="Apple Chancery"/>
                <a:cs typeface="Apple Chancery"/>
              </a:rPr>
              <a:t>This is </a:t>
            </a:r>
            <a:r>
              <a:rPr lang="en-US" sz="2000" dirty="0">
                <a:latin typeface="Times New Roman"/>
                <a:cs typeface="Times New Roman"/>
              </a:rPr>
              <a:t>just as we concluded before.</a:t>
            </a:r>
            <a:endParaRPr lang="en-US" sz="2000" dirty="0">
              <a:latin typeface="Apple Chancery"/>
              <a:cs typeface="Apple Chancery"/>
            </a:endParaRPr>
          </a:p>
        </p:txBody>
      </p:sp>
      <p:sp>
        <p:nvSpPr>
          <p:cNvPr id="34" name="TextBox 33">
            <a:extLst>
              <a:ext uri="{FF2B5EF4-FFF2-40B4-BE49-F238E27FC236}">
                <a16:creationId xmlns:a16="http://schemas.microsoft.com/office/drawing/2014/main" id="{EA49E9E2-DE59-9F48-B5D7-7D70285F042F}"/>
              </a:ext>
            </a:extLst>
          </p:cNvPr>
          <p:cNvSpPr txBox="1"/>
          <p:nvPr/>
        </p:nvSpPr>
        <p:spPr>
          <a:xfrm>
            <a:off x="235825" y="5886760"/>
            <a:ext cx="8698626" cy="461665"/>
          </a:xfrm>
          <a:prstGeom prst="rect">
            <a:avLst/>
          </a:prstGeom>
          <a:noFill/>
        </p:spPr>
        <p:txBody>
          <a:bodyPr wrap="square" rtlCol="0">
            <a:spAutoFit/>
          </a:bodyPr>
          <a:lstStyle/>
          <a:p>
            <a:r>
              <a:rPr lang="en-US" sz="2400" dirty="0">
                <a:solidFill>
                  <a:srgbClr val="FF0000"/>
                </a:solidFill>
                <a:latin typeface="Apple Chancery"/>
                <a:cs typeface="Apple Chancery"/>
              </a:rPr>
              <a:t>Clearly, </a:t>
            </a:r>
            <a:r>
              <a:rPr lang="en-US" sz="2000" dirty="0">
                <a:latin typeface="Times New Roman"/>
                <a:cs typeface="Times New Roman"/>
              </a:rPr>
              <a:t>the trick is to identify what part is what part in the problem. </a:t>
            </a:r>
            <a:endParaRPr lang="en-US" sz="2000" dirty="0">
              <a:latin typeface="Apple Chancery"/>
              <a:cs typeface="Apple Chancery"/>
            </a:endParaRPr>
          </a:p>
        </p:txBody>
      </p:sp>
    </p:spTree>
    <p:extLst>
      <p:ext uri="{BB962C8B-B14F-4D97-AF65-F5344CB8AC3E}">
        <p14:creationId xmlns:p14="http://schemas.microsoft.com/office/powerpoint/2010/main" val="230847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dissolv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dissolv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dissolv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46.)</a:t>
            </a:r>
          </a:p>
        </p:txBody>
      </p:sp>
      <p:sp>
        <p:nvSpPr>
          <p:cNvPr id="3" name="Rectangle 2"/>
          <p:cNvSpPr/>
          <p:nvPr/>
        </p:nvSpPr>
        <p:spPr>
          <a:xfrm>
            <a:off x="8636000" y="2476500"/>
            <a:ext cx="406401" cy="2489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relative motion car and ball.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304800"/>
            <a:ext cx="9144000" cy="5715000"/>
          </a:xfrm>
          <a:prstGeom prst="rect">
            <a:avLst/>
          </a:prstGeom>
        </p:spPr>
      </p:pic>
    </p:spTree>
    <p:extLst>
      <p:ext uri="{BB962C8B-B14F-4D97-AF65-F5344CB8AC3E}">
        <p14:creationId xmlns:p14="http://schemas.microsoft.com/office/powerpoint/2010/main" val="36152145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47.)</a:t>
            </a:r>
          </a:p>
        </p:txBody>
      </p:sp>
      <p:sp>
        <p:nvSpPr>
          <p:cNvPr id="6" name="TextBox 5"/>
          <p:cNvSpPr txBox="1"/>
          <p:nvPr/>
        </p:nvSpPr>
        <p:spPr>
          <a:xfrm>
            <a:off x="198757" y="131032"/>
            <a:ext cx="8526143" cy="584776"/>
          </a:xfrm>
          <a:prstGeom prst="rect">
            <a:avLst/>
          </a:prstGeom>
          <a:noFill/>
        </p:spPr>
        <p:txBody>
          <a:bodyPr wrap="square" rtlCol="0">
            <a:spAutoFit/>
          </a:bodyPr>
          <a:lstStyle/>
          <a:p>
            <a:r>
              <a:rPr lang="en-US" sz="3200" dirty="0">
                <a:solidFill>
                  <a:srgbClr val="FF0000"/>
                </a:solidFill>
                <a:latin typeface="Apple Chancery"/>
                <a:cs typeface="Apple Chancery"/>
              </a:rPr>
              <a:t>What about </a:t>
            </a:r>
            <a:r>
              <a:rPr lang="en-US" sz="2000" dirty="0">
                <a:latin typeface="Times New Roman"/>
                <a:cs typeface="Times New Roman"/>
              </a:rPr>
              <a:t>traveling </a:t>
            </a:r>
            <a:r>
              <a:rPr lang="en-US" sz="2000" i="1" dirty="0">
                <a:latin typeface="Times New Roman"/>
                <a:cs typeface="Times New Roman"/>
              </a:rPr>
              <a:t>upstream</a:t>
            </a:r>
            <a:r>
              <a:rPr lang="en-US" sz="2000" dirty="0">
                <a:latin typeface="Times New Roman"/>
                <a:cs typeface="Times New Roman"/>
              </a:rPr>
              <a:t>? </a:t>
            </a:r>
            <a:endParaRPr lang="en-US" sz="2000" dirty="0">
              <a:latin typeface="Apple Chancery"/>
              <a:cs typeface="Apple Chancery"/>
            </a:endParaRPr>
          </a:p>
        </p:txBody>
      </p:sp>
      <p:sp>
        <p:nvSpPr>
          <p:cNvPr id="2" name="Freeform 1"/>
          <p:cNvSpPr/>
          <p:nvPr/>
        </p:nvSpPr>
        <p:spPr>
          <a:xfrm>
            <a:off x="4724399" y="3917951"/>
            <a:ext cx="4229100" cy="1841500"/>
          </a:xfrm>
          <a:custGeom>
            <a:avLst/>
            <a:gdLst>
              <a:gd name="connsiteX0" fmla="*/ 203200 w 4229100"/>
              <a:gd name="connsiteY0" fmla="*/ 38100 h 1828800"/>
              <a:gd name="connsiteX1" fmla="*/ 292100 w 4229100"/>
              <a:gd name="connsiteY1" fmla="*/ 50800 h 1828800"/>
              <a:gd name="connsiteX2" fmla="*/ 368300 w 4229100"/>
              <a:gd name="connsiteY2" fmla="*/ 76200 h 1828800"/>
              <a:gd name="connsiteX3" fmla="*/ 419100 w 4229100"/>
              <a:gd name="connsiteY3" fmla="*/ 88900 h 1828800"/>
              <a:gd name="connsiteX4" fmla="*/ 1295400 w 4229100"/>
              <a:gd name="connsiteY4" fmla="*/ 76200 h 1828800"/>
              <a:gd name="connsiteX5" fmla="*/ 1447800 w 4229100"/>
              <a:gd name="connsiteY5" fmla="*/ 50800 h 1828800"/>
              <a:gd name="connsiteX6" fmla="*/ 1511300 w 4229100"/>
              <a:gd name="connsiteY6" fmla="*/ 25400 h 1828800"/>
              <a:gd name="connsiteX7" fmla="*/ 1879600 w 4229100"/>
              <a:gd name="connsiteY7" fmla="*/ 25400 h 1828800"/>
              <a:gd name="connsiteX8" fmla="*/ 1917700 w 4229100"/>
              <a:gd name="connsiteY8" fmla="*/ 38100 h 1828800"/>
              <a:gd name="connsiteX9" fmla="*/ 2336800 w 4229100"/>
              <a:gd name="connsiteY9" fmla="*/ 25400 h 1828800"/>
              <a:gd name="connsiteX10" fmla="*/ 2844800 w 4229100"/>
              <a:gd name="connsiteY10" fmla="*/ 38100 h 1828800"/>
              <a:gd name="connsiteX11" fmla="*/ 4013200 w 4229100"/>
              <a:gd name="connsiteY11" fmla="*/ 25400 h 1828800"/>
              <a:gd name="connsiteX12" fmla="*/ 4051300 w 4229100"/>
              <a:gd name="connsiteY12" fmla="*/ 12700 h 1828800"/>
              <a:gd name="connsiteX13" fmla="*/ 4102100 w 4229100"/>
              <a:gd name="connsiteY13" fmla="*/ 0 h 1828800"/>
              <a:gd name="connsiteX14" fmla="*/ 4165600 w 4229100"/>
              <a:gd name="connsiteY14" fmla="*/ 101600 h 1828800"/>
              <a:gd name="connsiteX15" fmla="*/ 4178300 w 4229100"/>
              <a:gd name="connsiteY15" fmla="*/ 533400 h 1828800"/>
              <a:gd name="connsiteX16" fmla="*/ 4191000 w 4229100"/>
              <a:gd name="connsiteY16" fmla="*/ 609600 h 1828800"/>
              <a:gd name="connsiteX17" fmla="*/ 4229100 w 4229100"/>
              <a:gd name="connsiteY17" fmla="*/ 939800 h 1828800"/>
              <a:gd name="connsiteX18" fmla="*/ 4203700 w 4229100"/>
              <a:gd name="connsiteY18" fmla="*/ 1524000 h 1828800"/>
              <a:gd name="connsiteX19" fmla="*/ 4178300 w 4229100"/>
              <a:gd name="connsiteY19" fmla="*/ 1562100 h 1828800"/>
              <a:gd name="connsiteX20" fmla="*/ 4127500 w 4229100"/>
              <a:gd name="connsiteY20" fmla="*/ 1739900 h 1828800"/>
              <a:gd name="connsiteX21" fmla="*/ 4114800 w 4229100"/>
              <a:gd name="connsiteY21" fmla="*/ 1778000 h 1828800"/>
              <a:gd name="connsiteX22" fmla="*/ 4000500 w 4229100"/>
              <a:gd name="connsiteY22" fmla="*/ 1828800 h 1828800"/>
              <a:gd name="connsiteX23" fmla="*/ 3670300 w 4229100"/>
              <a:gd name="connsiteY23" fmla="*/ 1816100 h 1828800"/>
              <a:gd name="connsiteX24" fmla="*/ 3594100 w 4229100"/>
              <a:gd name="connsiteY24" fmla="*/ 1790700 h 1828800"/>
              <a:gd name="connsiteX25" fmla="*/ 3505200 w 4229100"/>
              <a:gd name="connsiteY25" fmla="*/ 1752600 h 1828800"/>
              <a:gd name="connsiteX26" fmla="*/ 2933700 w 4229100"/>
              <a:gd name="connsiteY26" fmla="*/ 1765300 h 1828800"/>
              <a:gd name="connsiteX27" fmla="*/ 2654300 w 4229100"/>
              <a:gd name="connsiteY27" fmla="*/ 1790700 h 1828800"/>
              <a:gd name="connsiteX28" fmla="*/ 2260600 w 4229100"/>
              <a:gd name="connsiteY28" fmla="*/ 1778000 h 1828800"/>
              <a:gd name="connsiteX29" fmla="*/ 2108200 w 4229100"/>
              <a:gd name="connsiteY29" fmla="*/ 1765300 h 1828800"/>
              <a:gd name="connsiteX30" fmla="*/ 1917700 w 4229100"/>
              <a:gd name="connsiteY30" fmla="*/ 1752600 h 1828800"/>
              <a:gd name="connsiteX31" fmla="*/ 1803400 w 4229100"/>
              <a:gd name="connsiteY31" fmla="*/ 1701800 h 1828800"/>
              <a:gd name="connsiteX32" fmla="*/ 1803400 w 4229100"/>
              <a:gd name="connsiteY32" fmla="*/ 1701800 h 1828800"/>
              <a:gd name="connsiteX33" fmla="*/ 1701800 w 4229100"/>
              <a:gd name="connsiteY33" fmla="*/ 1651000 h 1828800"/>
              <a:gd name="connsiteX34" fmla="*/ 1409700 w 4229100"/>
              <a:gd name="connsiteY34" fmla="*/ 1663700 h 1828800"/>
              <a:gd name="connsiteX35" fmla="*/ 1358900 w 4229100"/>
              <a:gd name="connsiteY35" fmla="*/ 1676400 h 1828800"/>
              <a:gd name="connsiteX36" fmla="*/ 1054100 w 4229100"/>
              <a:gd name="connsiteY36" fmla="*/ 1714500 h 1828800"/>
              <a:gd name="connsiteX37" fmla="*/ 914400 w 4229100"/>
              <a:gd name="connsiteY37" fmla="*/ 1739900 h 1828800"/>
              <a:gd name="connsiteX38" fmla="*/ 838200 w 4229100"/>
              <a:gd name="connsiteY38" fmla="*/ 1752600 h 1828800"/>
              <a:gd name="connsiteX39" fmla="*/ 749300 w 4229100"/>
              <a:gd name="connsiteY39" fmla="*/ 1778000 h 1828800"/>
              <a:gd name="connsiteX40" fmla="*/ 520700 w 4229100"/>
              <a:gd name="connsiteY40" fmla="*/ 1765300 h 1828800"/>
              <a:gd name="connsiteX41" fmla="*/ 482600 w 4229100"/>
              <a:gd name="connsiteY41" fmla="*/ 1739900 h 1828800"/>
              <a:gd name="connsiteX42" fmla="*/ 431800 w 4229100"/>
              <a:gd name="connsiteY42" fmla="*/ 1714500 h 1828800"/>
              <a:gd name="connsiteX43" fmla="*/ 342900 w 4229100"/>
              <a:gd name="connsiteY43" fmla="*/ 1676400 h 1828800"/>
              <a:gd name="connsiteX44" fmla="*/ 88900 w 4229100"/>
              <a:gd name="connsiteY44" fmla="*/ 1651000 h 1828800"/>
              <a:gd name="connsiteX45" fmla="*/ 127000 w 4229100"/>
              <a:gd name="connsiteY45" fmla="*/ 1168400 h 1828800"/>
              <a:gd name="connsiteX46" fmla="*/ 114300 w 4229100"/>
              <a:gd name="connsiteY46" fmla="*/ 876300 h 1828800"/>
              <a:gd name="connsiteX47" fmla="*/ 76200 w 4229100"/>
              <a:gd name="connsiteY47" fmla="*/ 685800 h 1828800"/>
              <a:gd name="connsiteX48" fmla="*/ 50800 w 4229100"/>
              <a:gd name="connsiteY48" fmla="*/ 584200 h 1828800"/>
              <a:gd name="connsiteX49" fmla="*/ 38100 w 4229100"/>
              <a:gd name="connsiteY49" fmla="*/ 546100 h 1828800"/>
              <a:gd name="connsiteX50" fmla="*/ 12700 w 4229100"/>
              <a:gd name="connsiteY50" fmla="*/ 419100 h 1828800"/>
              <a:gd name="connsiteX51" fmla="*/ 0 w 4229100"/>
              <a:gd name="connsiteY51" fmla="*/ 292100 h 1828800"/>
              <a:gd name="connsiteX52" fmla="*/ 25400 w 4229100"/>
              <a:gd name="connsiteY52" fmla="*/ 165100 h 1828800"/>
              <a:gd name="connsiteX53" fmla="*/ 38100 w 4229100"/>
              <a:gd name="connsiteY53" fmla="*/ 114300 h 1828800"/>
              <a:gd name="connsiteX54" fmla="*/ 50800 w 4229100"/>
              <a:gd name="connsiteY54" fmla="*/ 76200 h 1828800"/>
              <a:gd name="connsiteX55" fmla="*/ 127000 w 4229100"/>
              <a:gd name="connsiteY55" fmla="*/ 50800 h 1828800"/>
              <a:gd name="connsiteX56" fmla="*/ 203200 w 4229100"/>
              <a:gd name="connsiteY56" fmla="*/ 0 h 1828800"/>
              <a:gd name="connsiteX57" fmla="*/ 203200 w 4229100"/>
              <a:gd name="connsiteY57" fmla="*/ 381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229100" h="1828800">
                <a:moveTo>
                  <a:pt x="203200" y="38100"/>
                </a:moveTo>
                <a:cubicBezTo>
                  <a:pt x="218017" y="46567"/>
                  <a:pt x="262932" y="44069"/>
                  <a:pt x="292100" y="50800"/>
                </a:cubicBezTo>
                <a:cubicBezTo>
                  <a:pt x="318188" y="56820"/>
                  <a:pt x="342325" y="69706"/>
                  <a:pt x="368300" y="76200"/>
                </a:cubicBezTo>
                <a:lnTo>
                  <a:pt x="419100" y="88900"/>
                </a:lnTo>
                <a:cubicBezTo>
                  <a:pt x="711200" y="84667"/>
                  <a:pt x="1003469" y="87012"/>
                  <a:pt x="1295400" y="76200"/>
                </a:cubicBezTo>
                <a:cubicBezTo>
                  <a:pt x="1346865" y="74294"/>
                  <a:pt x="1447800" y="50800"/>
                  <a:pt x="1447800" y="50800"/>
                </a:cubicBezTo>
                <a:cubicBezTo>
                  <a:pt x="1468967" y="42333"/>
                  <a:pt x="1489464" y="31951"/>
                  <a:pt x="1511300" y="25400"/>
                </a:cubicBezTo>
                <a:cubicBezTo>
                  <a:pt x="1626744" y="-9233"/>
                  <a:pt x="1778270" y="21178"/>
                  <a:pt x="1879600" y="25400"/>
                </a:cubicBezTo>
                <a:cubicBezTo>
                  <a:pt x="1892300" y="29633"/>
                  <a:pt x="1904313" y="38100"/>
                  <a:pt x="1917700" y="38100"/>
                </a:cubicBezTo>
                <a:cubicBezTo>
                  <a:pt x="2057464" y="38100"/>
                  <a:pt x="2197036" y="25400"/>
                  <a:pt x="2336800" y="25400"/>
                </a:cubicBezTo>
                <a:cubicBezTo>
                  <a:pt x="2506186" y="25400"/>
                  <a:pt x="2675467" y="33867"/>
                  <a:pt x="2844800" y="38100"/>
                </a:cubicBezTo>
                <a:lnTo>
                  <a:pt x="4013200" y="25400"/>
                </a:lnTo>
                <a:cubicBezTo>
                  <a:pt x="4026584" y="25118"/>
                  <a:pt x="4038428" y="16378"/>
                  <a:pt x="4051300" y="12700"/>
                </a:cubicBezTo>
                <a:cubicBezTo>
                  <a:pt x="4068083" y="7905"/>
                  <a:pt x="4085167" y="4233"/>
                  <a:pt x="4102100" y="0"/>
                </a:cubicBezTo>
                <a:cubicBezTo>
                  <a:pt x="4176044" y="18486"/>
                  <a:pt x="4160544" y="-2051"/>
                  <a:pt x="4165600" y="101600"/>
                </a:cubicBezTo>
                <a:cubicBezTo>
                  <a:pt x="4172616" y="245425"/>
                  <a:pt x="4171109" y="389584"/>
                  <a:pt x="4178300" y="533400"/>
                </a:cubicBezTo>
                <a:cubicBezTo>
                  <a:pt x="4179586" y="559118"/>
                  <a:pt x="4188350" y="583986"/>
                  <a:pt x="4191000" y="609600"/>
                </a:cubicBezTo>
                <a:cubicBezTo>
                  <a:pt x="4224864" y="936948"/>
                  <a:pt x="4184493" y="805980"/>
                  <a:pt x="4229100" y="939800"/>
                </a:cubicBezTo>
                <a:cubicBezTo>
                  <a:pt x="4220633" y="1134533"/>
                  <a:pt x="4219559" y="1329729"/>
                  <a:pt x="4203700" y="1524000"/>
                </a:cubicBezTo>
                <a:cubicBezTo>
                  <a:pt x="4202458" y="1539213"/>
                  <a:pt x="4184499" y="1548152"/>
                  <a:pt x="4178300" y="1562100"/>
                </a:cubicBezTo>
                <a:cubicBezTo>
                  <a:pt x="4155397" y="1613633"/>
                  <a:pt x="4141745" y="1687668"/>
                  <a:pt x="4127500" y="1739900"/>
                </a:cubicBezTo>
                <a:cubicBezTo>
                  <a:pt x="4123978" y="1752815"/>
                  <a:pt x="4123370" y="1767716"/>
                  <a:pt x="4114800" y="1778000"/>
                </a:cubicBezTo>
                <a:cubicBezTo>
                  <a:pt x="4077362" y="1822925"/>
                  <a:pt x="4053518" y="1818196"/>
                  <a:pt x="4000500" y="1828800"/>
                </a:cubicBezTo>
                <a:cubicBezTo>
                  <a:pt x="3890433" y="1824567"/>
                  <a:pt x="3779967" y="1826381"/>
                  <a:pt x="3670300" y="1816100"/>
                </a:cubicBezTo>
                <a:cubicBezTo>
                  <a:pt x="3643643" y="1813601"/>
                  <a:pt x="3619500" y="1799167"/>
                  <a:pt x="3594100" y="1790700"/>
                </a:cubicBezTo>
                <a:cubicBezTo>
                  <a:pt x="3538039" y="1772013"/>
                  <a:pt x="3567974" y="1783987"/>
                  <a:pt x="3505200" y="1752600"/>
                </a:cubicBezTo>
                <a:lnTo>
                  <a:pt x="2933700" y="1765300"/>
                </a:lnTo>
                <a:cubicBezTo>
                  <a:pt x="2842987" y="1768428"/>
                  <a:pt x="2745250" y="1780594"/>
                  <a:pt x="2654300" y="1790700"/>
                </a:cubicBezTo>
                <a:lnTo>
                  <a:pt x="2260600" y="1778000"/>
                </a:lnTo>
                <a:cubicBezTo>
                  <a:pt x="2209679" y="1775632"/>
                  <a:pt x="2159037" y="1769066"/>
                  <a:pt x="2108200" y="1765300"/>
                </a:cubicBezTo>
                <a:lnTo>
                  <a:pt x="1917700" y="1752600"/>
                </a:lnTo>
                <a:cubicBezTo>
                  <a:pt x="1857323" y="1712348"/>
                  <a:pt x="1894080" y="1732027"/>
                  <a:pt x="1803400" y="1701800"/>
                </a:cubicBezTo>
                <a:lnTo>
                  <a:pt x="1803400" y="1701800"/>
                </a:lnTo>
                <a:cubicBezTo>
                  <a:pt x="1728421" y="1656812"/>
                  <a:pt x="1763318" y="1671506"/>
                  <a:pt x="1701800" y="1651000"/>
                </a:cubicBezTo>
                <a:cubicBezTo>
                  <a:pt x="1604433" y="1655233"/>
                  <a:pt x="1506892" y="1656501"/>
                  <a:pt x="1409700" y="1663700"/>
                </a:cubicBezTo>
                <a:cubicBezTo>
                  <a:pt x="1392293" y="1664989"/>
                  <a:pt x="1376220" y="1674235"/>
                  <a:pt x="1358900" y="1676400"/>
                </a:cubicBezTo>
                <a:cubicBezTo>
                  <a:pt x="951454" y="1727331"/>
                  <a:pt x="1462602" y="1646416"/>
                  <a:pt x="1054100" y="1714500"/>
                </a:cubicBezTo>
                <a:cubicBezTo>
                  <a:pt x="829561" y="1751923"/>
                  <a:pt x="1109651" y="1704400"/>
                  <a:pt x="914400" y="1739900"/>
                </a:cubicBezTo>
                <a:cubicBezTo>
                  <a:pt x="889065" y="1744506"/>
                  <a:pt x="863450" y="1747550"/>
                  <a:pt x="838200" y="1752600"/>
                </a:cubicBezTo>
                <a:cubicBezTo>
                  <a:pt x="798333" y="1760573"/>
                  <a:pt x="785613" y="1765896"/>
                  <a:pt x="749300" y="1778000"/>
                </a:cubicBezTo>
                <a:cubicBezTo>
                  <a:pt x="673100" y="1773767"/>
                  <a:pt x="596250" y="1776093"/>
                  <a:pt x="520700" y="1765300"/>
                </a:cubicBezTo>
                <a:cubicBezTo>
                  <a:pt x="505590" y="1763141"/>
                  <a:pt x="495852" y="1747473"/>
                  <a:pt x="482600" y="1739900"/>
                </a:cubicBezTo>
                <a:cubicBezTo>
                  <a:pt x="466162" y="1730507"/>
                  <a:pt x="448238" y="1723893"/>
                  <a:pt x="431800" y="1714500"/>
                </a:cubicBezTo>
                <a:cubicBezTo>
                  <a:pt x="384015" y="1687194"/>
                  <a:pt x="402975" y="1683909"/>
                  <a:pt x="342900" y="1676400"/>
                </a:cubicBezTo>
                <a:cubicBezTo>
                  <a:pt x="258468" y="1665846"/>
                  <a:pt x="173567" y="1659467"/>
                  <a:pt x="88900" y="1651000"/>
                </a:cubicBezTo>
                <a:cubicBezTo>
                  <a:pt x="94905" y="1584940"/>
                  <a:pt x="127000" y="1261067"/>
                  <a:pt x="127000" y="1168400"/>
                </a:cubicBezTo>
                <a:cubicBezTo>
                  <a:pt x="127000" y="1070941"/>
                  <a:pt x="122623" y="973403"/>
                  <a:pt x="114300" y="876300"/>
                </a:cubicBezTo>
                <a:cubicBezTo>
                  <a:pt x="96957" y="673967"/>
                  <a:pt x="102520" y="782305"/>
                  <a:pt x="76200" y="685800"/>
                </a:cubicBezTo>
                <a:cubicBezTo>
                  <a:pt x="67015" y="652121"/>
                  <a:pt x="61839" y="617318"/>
                  <a:pt x="50800" y="584200"/>
                </a:cubicBezTo>
                <a:cubicBezTo>
                  <a:pt x="46567" y="571500"/>
                  <a:pt x="41004" y="559168"/>
                  <a:pt x="38100" y="546100"/>
                </a:cubicBezTo>
                <a:cubicBezTo>
                  <a:pt x="-24178" y="265849"/>
                  <a:pt x="63306" y="621524"/>
                  <a:pt x="12700" y="419100"/>
                </a:cubicBezTo>
                <a:cubicBezTo>
                  <a:pt x="8467" y="376767"/>
                  <a:pt x="0" y="334644"/>
                  <a:pt x="0" y="292100"/>
                </a:cubicBezTo>
                <a:cubicBezTo>
                  <a:pt x="0" y="216241"/>
                  <a:pt x="9760" y="219839"/>
                  <a:pt x="25400" y="165100"/>
                </a:cubicBezTo>
                <a:cubicBezTo>
                  <a:pt x="30195" y="148317"/>
                  <a:pt x="33305" y="131083"/>
                  <a:pt x="38100" y="114300"/>
                </a:cubicBezTo>
                <a:cubicBezTo>
                  <a:pt x="41778" y="101428"/>
                  <a:pt x="39907" y="83981"/>
                  <a:pt x="50800" y="76200"/>
                </a:cubicBezTo>
                <a:cubicBezTo>
                  <a:pt x="72587" y="60638"/>
                  <a:pt x="127000" y="50800"/>
                  <a:pt x="127000" y="50800"/>
                </a:cubicBezTo>
                <a:cubicBezTo>
                  <a:pt x="149907" y="27893"/>
                  <a:pt x="166441" y="0"/>
                  <a:pt x="203200" y="0"/>
                </a:cubicBezTo>
                <a:cubicBezTo>
                  <a:pt x="212666" y="0"/>
                  <a:pt x="188383" y="29633"/>
                  <a:pt x="203200" y="38100"/>
                </a:cubicBezTo>
                <a:close/>
              </a:path>
            </a:pathLst>
          </a:custGeom>
          <a:solidFill>
            <a:srgbClr val="3366FF">
              <a:alpha val="65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p:cNvSpPr/>
          <p:nvPr/>
        </p:nvSpPr>
        <p:spPr>
          <a:xfrm>
            <a:off x="8839200" y="3767138"/>
            <a:ext cx="270347" cy="20875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711698" y="3917951"/>
            <a:ext cx="203201" cy="18208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6123783" y="4164199"/>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5" name="Object 14"/>
          <p:cNvGraphicFramePr>
            <a:graphicFrameLocks noChangeAspect="1"/>
          </p:cNvGraphicFramePr>
          <p:nvPr>
            <p:extLst>
              <p:ext uri="{D42A27DB-BD31-4B8C-83A1-F6EECF244321}">
                <p14:modId xmlns:p14="http://schemas.microsoft.com/office/powerpoint/2010/main" val="3105894632"/>
              </p:ext>
            </p:extLst>
          </p:nvPr>
        </p:nvGraphicFramePr>
        <p:xfrm>
          <a:off x="6319326" y="4138613"/>
          <a:ext cx="266700" cy="328612"/>
        </p:xfrm>
        <a:graphic>
          <a:graphicData uri="http://schemas.openxmlformats.org/presentationml/2006/ole">
            <mc:AlternateContent xmlns:mc="http://schemas.openxmlformats.org/markup-compatibility/2006">
              <mc:Choice xmlns:v="urn:schemas-microsoft-com:vml" Requires="v">
                <p:oleObj name="Equation" r:id="rId2" imgW="165100" imgH="203200" progId="Equation.DSMT4">
                  <p:embed/>
                </p:oleObj>
              </mc:Choice>
              <mc:Fallback>
                <p:oleObj name="Equation" r:id="rId2" imgW="165100" imgH="203200" progId="Equation.DSMT4">
                  <p:embed/>
                  <p:pic>
                    <p:nvPicPr>
                      <p:cNvPr id="0" name=""/>
                      <p:cNvPicPr/>
                      <p:nvPr/>
                    </p:nvPicPr>
                    <p:blipFill>
                      <a:blip r:embed="rId3"/>
                      <a:stretch>
                        <a:fillRect/>
                      </a:stretch>
                    </p:blipFill>
                    <p:spPr>
                      <a:xfrm>
                        <a:off x="6319326" y="4138613"/>
                        <a:ext cx="266700" cy="328612"/>
                      </a:xfrm>
                      <a:prstGeom prst="rect">
                        <a:avLst/>
                      </a:prstGeom>
                    </p:spPr>
                  </p:pic>
                </p:oleObj>
              </mc:Fallback>
            </mc:AlternateContent>
          </a:graphicData>
        </a:graphic>
      </p:graphicFrame>
      <p:cxnSp>
        <p:nvCxnSpPr>
          <p:cNvPr id="18" name="Straight Arrow Connector 17"/>
          <p:cNvCxnSpPr/>
          <p:nvPr/>
        </p:nvCxnSpPr>
        <p:spPr>
          <a:xfrm rot="16200000">
            <a:off x="5438776" y="4837968"/>
            <a:ext cx="1370013"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21" name="Group 20"/>
          <p:cNvGrpSpPr/>
          <p:nvPr/>
        </p:nvGrpSpPr>
        <p:grpSpPr>
          <a:xfrm rot="16200000">
            <a:off x="6114203" y="4785528"/>
            <a:ext cx="571500" cy="246169"/>
            <a:chOff x="5207000" y="5219624"/>
            <a:chExt cx="766762" cy="330276"/>
          </a:xfrm>
        </p:grpSpPr>
        <p:sp>
          <p:nvSpPr>
            <p:cNvPr id="14" name="Rectangle 13"/>
            <p:cNvSpPr/>
            <p:nvPr/>
          </p:nvSpPr>
          <p:spPr>
            <a:xfrm>
              <a:off x="5207000" y="5219624"/>
              <a:ext cx="571500" cy="330276"/>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562600" y="5219624"/>
              <a:ext cx="411162" cy="330276"/>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22" name="Object 21"/>
          <p:cNvGraphicFramePr>
            <a:graphicFrameLocks noChangeAspect="1"/>
          </p:cNvGraphicFramePr>
          <p:nvPr>
            <p:extLst>
              <p:ext uri="{D42A27DB-BD31-4B8C-83A1-F6EECF244321}">
                <p14:modId xmlns:p14="http://schemas.microsoft.com/office/powerpoint/2010/main" val="1418345854"/>
              </p:ext>
            </p:extLst>
          </p:nvPr>
        </p:nvGraphicFramePr>
        <p:xfrm>
          <a:off x="5775323" y="4622862"/>
          <a:ext cx="287338" cy="328613"/>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p:nvPr/>
                    </p:nvPicPr>
                    <p:blipFill>
                      <a:blip r:embed="rId5"/>
                      <a:stretch>
                        <a:fillRect/>
                      </a:stretch>
                    </p:blipFill>
                    <p:spPr>
                      <a:xfrm>
                        <a:off x="5775323" y="4622862"/>
                        <a:ext cx="287338" cy="328613"/>
                      </a:xfrm>
                      <a:prstGeom prst="rect">
                        <a:avLst/>
                      </a:prstGeom>
                    </p:spPr>
                  </p:pic>
                </p:oleObj>
              </mc:Fallback>
            </mc:AlternateContent>
          </a:graphicData>
        </a:graphic>
      </p:graphicFrame>
      <p:cxnSp>
        <p:nvCxnSpPr>
          <p:cNvPr id="23" name="Straight Arrow Connector 22"/>
          <p:cNvCxnSpPr/>
          <p:nvPr/>
        </p:nvCxnSpPr>
        <p:spPr>
          <a:xfrm flipV="1">
            <a:off x="6123783" y="4176713"/>
            <a:ext cx="688743" cy="1346262"/>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p:cNvGraphicFramePr>
            <a:graphicFrameLocks noChangeAspect="1"/>
          </p:cNvGraphicFramePr>
          <p:nvPr>
            <p:extLst>
              <p:ext uri="{D42A27DB-BD31-4B8C-83A1-F6EECF244321}">
                <p14:modId xmlns:p14="http://schemas.microsoft.com/office/powerpoint/2010/main" val="281719598"/>
              </p:ext>
            </p:extLst>
          </p:nvPr>
        </p:nvGraphicFramePr>
        <p:xfrm>
          <a:off x="6614320" y="4622863"/>
          <a:ext cx="1147762" cy="328612"/>
        </p:xfrm>
        <a:graphic>
          <a:graphicData uri="http://schemas.openxmlformats.org/presentationml/2006/ole">
            <mc:AlternateContent xmlns:mc="http://schemas.openxmlformats.org/markup-compatibility/2006">
              <mc:Choice xmlns:v="urn:schemas-microsoft-com:vml" Requires="v">
                <p:oleObj name="Equation" r:id="rId6" imgW="711200" imgH="203200" progId="Equation.DSMT4">
                  <p:embed/>
                </p:oleObj>
              </mc:Choice>
              <mc:Fallback>
                <p:oleObj name="Equation" r:id="rId6" imgW="711200" imgH="203200" progId="Equation.DSMT4">
                  <p:embed/>
                  <p:pic>
                    <p:nvPicPr>
                      <p:cNvPr id="0" name=""/>
                      <p:cNvPicPr/>
                      <p:nvPr/>
                    </p:nvPicPr>
                    <p:blipFill>
                      <a:blip r:embed="rId7"/>
                      <a:stretch>
                        <a:fillRect/>
                      </a:stretch>
                    </p:blipFill>
                    <p:spPr>
                      <a:xfrm>
                        <a:off x="6614320" y="4622863"/>
                        <a:ext cx="1147762" cy="328612"/>
                      </a:xfrm>
                      <a:prstGeom prst="rect">
                        <a:avLst/>
                      </a:prstGeom>
                    </p:spPr>
                  </p:pic>
                </p:oleObj>
              </mc:Fallback>
            </mc:AlternateContent>
          </a:graphicData>
        </a:graphic>
      </p:graphicFrame>
      <p:cxnSp>
        <p:nvCxnSpPr>
          <p:cNvPr id="26" name="Straight Arrow Connector 25"/>
          <p:cNvCxnSpPr/>
          <p:nvPr/>
        </p:nvCxnSpPr>
        <p:spPr>
          <a:xfrm>
            <a:off x="7888287" y="4176713"/>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581105" y="4113399"/>
            <a:ext cx="1528442" cy="369332"/>
          </a:xfrm>
          <a:prstGeom prst="rect">
            <a:avLst/>
          </a:prstGeom>
          <a:noFill/>
        </p:spPr>
        <p:txBody>
          <a:bodyPr wrap="square" rtlCol="0">
            <a:spAutoFit/>
          </a:bodyPr>
          <a:lstStyle/>
          <a:p>
            <a:r>
              <a:rPr lang="en-US" dirty="0">
                <a:latin typeface="Times New Roman"/>
                <a:cs typeface="Times New Roman"/>
              </a:rPr>
              <a:t>downstream</a:t>
            </a:r>
            <a:endParaRPr lang="en-US" sz="2000" dirty="0">
              <a:latin typeface="Apple Chancery"/>
              <a:cs typeface="Apple Chancery"/>
            </a:endParaRPr>
          </a:p>
        </p:txBody>
      </p:sp>
      <p:sp>
        <p:nvSpPr>
          <p:cNvPr id="28" name="Freeform 27"/>
          <p:cNvSpPr/>
          <p:nvPr/>
        </p:nvSpPr>
        <p:spPr>
          <a:xfrm>
            <a:off x="4618039" y="980113"/>
            <a:ext cx="4229100" cy="1841500"/>
          </a:xfrm>
          <a:custGeom>
            <a:avLst/>
            <a:gdLst>
              <a:gd name="connsiteX0" fmla="*/ 203200 w 4229100"/>
              <a:gd name="connsiteY0" fmla="*/ 38100 h 1828800"/>
              <a:gd name="connsiteX1" fmla="*/ 292100 w 4229100"/>
              <a:gd name="connsiteY1" fmla="*/ 50800 h 1828800"/>
              <a:gd name="connsiteX2" fmla="*/ 368300 w 4229100"/>
              <a:gd name="connsiteY2" fmla="*/ 76200 h 1828800"/>
              <a:gd name="connsiteX3" fmla="*/ 419100 w 4229100"/>
              <a:gd name="connsiteY3" fmla="*/ 88900 h 1828800"/>
              <a:gd name="connsiteX4" fmla="*/ 1295400 w 4229100"/>
              <a:gd name="connsiteY4" fmla="*/ 76200 h 1828800"/>
              <a:gd name="connsiteX5" fmla="*/ 1447800 w 4229100"/>
              <a:gd name="connsiteY5" fmla="*/ 50800 h 1828800"/>
              <a:gd name="connsiteX6" fmla="*/ 1511300 w 4229100"/>
              <a:gd name="connsiteY6" fmla="*/ 25400 h 1828800"/>
              <a:gd name="connsiteX7" fmla="*/ 1879600 w 4229100"/>
              <a:gd name="connsiteY7" fmla="*/ 25400 h 1828800"/>
              <a:gd name="connsiteX8" fmla="*/ 1917700 w 4229100"/>
              <a:gd name="connsiteY8" fmla="*/ 38100 h 1828800"/>
              <a:gd name="connsiteX9" fmla="*/ 2336800 w 4229100"/>
              <a:gd name="connsiteY9" fmla="*/ 25400 h 1828800"/>
              <a:gd name="connsiteX10" fmla="*/ 2844800 w 4229100"/>
              <a:gd name="connsiteY10" fmla="*/ 38100 h 1828800"/>
              <a:gd name="connsiteX11" fmla="*/ 4013200 w 4229100"/>
              <a:gd name="connsiteY11" fmla="*/ 25400 h 1828800"/>
              <a:gd name="connsiteX12" fmla="*/ 4051300 w 4229100"/>
              <a:gd name="connsiteY12" fmla="*/ 12700 h 1828800"/>
              <a:gd name="connsiteX13" fmla="*/ 4102100 w 4229100"/>
              <a:gd name="connsiteY13" fmla="*/ 0 h 1828800"/>
              <a:gd name="connsiteX14" fmla="*/ 4165600 w 4229100"/>
              <a:gd name="connsiteY14" fmla="*/ 101600 h 1828800"/>
              <a:gd name="connsiteX15" fmla="*/ 4178300 w 4229100"/>
              <a:gd name="connsiteY15" fmla="*/ 533400 h 1828800"/>
              <a:gd name="connsiteX16" fmla="*/ 4191000 w 4229100"/>
              <a:gd name="connsiteY16" fmla="*/ 609600 h 1828800"/>
              <a:gd name="connsiteX17" fmla="*/ 4229100 w 4229100"/>
              <a:gd name="connsiteY17" fmla="*/ 939800 h 1828800"/>
              <a:gd name="connsiteX18" fmla="*/ 4203700 w 4229100"/>
              <a:gd name="connsiteY18" fmla="*/ 1524000 h 1828800"/>
              <a:gd name="connsiteX19" fmla="*/ 4178300 w 4229100"/>
              <a:gd name="connsiteY19" fmla="*/ 1562100 h 1828800"/>
              <a:gd name="connsiteX20" fmla="*/ 4127500 w 4229100"/>
              <a:gd name="connsiteY20" fmla="*/ 1739900 h 1828800"/>
              <a:gd name="connsiteX21" fmla="*/ 4114800 w 4229100"/>
              <a:gd name="connsiteY21" fmla="*/ 1778000 h 1828800"/>
              <a:gd name="connsiteX22" fmla="*/ 4000500 w 4229100"/>
              <a:gd name="connsiteY22" fmla="*/ 1828800 h 1828800"/>
              <a:gd name="connsiteX23" fmla="*/ 3670300 w 4229100"/>
              <a:gd name="connsiteY23" fmla="*/ 1816100 h 1828800"/>
              <a:gd name="connsiteX24" fmla="*/ 3594100 w 4229100"/>
              <a:gd name="connsiteY24" fmla="*/ 1790700 h 1828800"/>
              <a:gd name="connsiteX25" fmla="*/ 3505200 w 4229100"/>
              <a:gd name="connsiteY25" fmla="*/ 1752600 h 1828800"/>
              <a:gd name="connsiteX26" fmla="*/ 2933700 w 4229100"/>
              <a:gd name="connsiteY26" fmla="*/ 1765300 h 1828800"/>
              <a:gd name="connsiteX27" fmla="*/ 2654300 w 4229100"/>
              <a:gd name="connsiteY27" fmla="*/ 1790700 h 1828800"/>
              <a:gd name="connsiteX28" fmla="*/ 2260600 w 4229100"/>
              <a:gd name="connsiteY28" fmla="*/ 1778000 h 1828800"/>
              <a:gd name="connsiteX29" fmla="*/ 2108200 w 4229100"/>
              <a:gd name="connsiteY29" fmla="*/ 1765300 h 1828800"/>
              <a:gd name="connsiteX30" fmla="*/ 1917700 w 4229100"/>
              <a:gd name="connsiteY30" fmla="*/ 1752600 h 1828800"/>
              <a:gd name="connsiteX31" fmla="*/ 1803400 w 4229100"/>
              <a:gd name="connsiteY31" fmla="*/ 1701800 h 1828800"/>
              <a:gd name="connsiteX32" fmla="*/ 1803400 w 4229100"/>
              <a:gd name="connsiteY32" fmla="*/ 1701800 h 1828800"/>
              <a:gd name="connsiteX33" fmla="*/ 1701800 w 4229100"/>
              <a:gd name="connsiteY33" fmla="*/ 1651000 h 1828800"/>
              <a:gd name="connsiteX34" fmla="*/ 1409700 w 4229100"/>
              <a:gd name="connsiteY34" fmla="*/ 1663700 h 1828800"/>
              <a:gd name="connsiteX35" fmla="*/ 1358900 w 4229100"/>
              <a:gd name="connsiteY35" fmla="*/ 1676400 h 1828800"/>
              <a:gd name="connsiteX36" fmla="*/ 1054100 w 4229100"/>
              <a:gd name="connsiteY36" fmla="*/ 1714500 h 1828800"/>
              <a:gd name="connsiteX37" fmla="*/ 914400 w 4229100"/>
              <a:gd name="connsiteY37" fmla="*/ 1739900 h 1828800"/>
              <a:gd name="connsiteX38" fmla="*/ 838200 w 4229100"/>
              <a:gd name="connsiteY38" fmla="*/ 1752600 h 1828800"/>
              <a:gd name="connsiteX39" fmla="*/ 749300 w 4229100"/>
              <a:gd name="connsiteY39" fmla="*/ 1778000 h 1828800"/>
              <a:gd name="connsiteX40" fmla="*/ 520700 w 4229100"/>
              <a:gd name="connsiteY40" fmla="*/ 1765300 h 1828800"/>
              <a:gd name="connsiteX41" fmla="*/ 482600 w 4229100"/>
              <a:gd name="connsiteY41" fmla="*/ 1739900 h 1828800"/>
              <a:gd name="connsiteX42" fmla="*/ 431800 w 4229100"/>
              <a:gd name="connsiteY42" fmla="*/ 1714500 h 1828800"/>
              <a:gd name="connsiteX43" fmla="*/ 342900 w 4229100"/>
              <a:gd name="connsiteY43" fmla="*/ 1676400 h 1828800"/>
              <a:gd name="connsiteX44" fmla="*/ 88900 w 4229100"/>
              <a:gd name="connsiteY44" fmla="*/ 1651000 h 1828800"/>
              <a:gd name="connsiteX45" fmla="*/ 127000 w 4229100"/>
              <a:gd name="connsiteY45" fmla="*/ 1168400 h 1828800"/>
              <a:gd name="connsiteX46" fmla="*/ 114300 w 4229100"/>
              <a:gd name="connsiteY46" fmla="*/ 876300 h 1828800"/>
              <a:gd name="connsiteX47" fmla="*/ 76200 w 4229100"/>
              <a:gd name="connsiteY47" fmla="*/ 685800 h 1828800"/>
              <a:gd name="connsiteX48" fmla="*/ 50800 w 4229100"/>
              <a:gd name="connsiteY48" fmla="*/ 584200 h 1828800"/>
              <a:gd name="connsiteX49" fmla="*/ 38100 w 4229100"/>
              <a:gd name="connsiteY49" fmla="*/ 546100 h 1828800"/>
              <a:gd name="connsiteX50" fmla="*/ 12700 w 4229100"/>
              <a:gd name="connsiteY50" fmla="*/ 419100 h 1828800"/>
              <a:gd name="connsiteX51" fmla="*/ 0 w 4229100"/>
              <a:gd name="connsiteY51" fmla="*/ 292100 h 1828800"/>
              <a:gd name="connsiteX52" fmla="*/ 25400 w 4229100"/>
              <a:gd name="connsiteY52" fmla="*/ 165100 h 1828800"/>
              <a:gd name="connsiteX53" fmla="*/ 38100 w 4229100"/>
              <a:gd name="connsiteY53" fmla="*/ 114300 h 1828800"/>
              <a:gd name="connsiteX54" fmla="*/ 50800 w 4229100"/>
              <a:gd name="connsiteY54" fmla="*/ 76200 h 1828800"/>
              <a:gd name="connsiteX55" fmla="*/ 127000 w 4229100"/>
              <a:gd name="connsiteY55" fmla="*/ 50800 h 1828800"/>
              <a:gd name="connsiteX56" fmla="*/ 203200 w 4229100"/>
              <a:gd name="connsiteY56" fmla="*/ 0 h 1828800"/>
              <a:gd name="connsiteX57" fmla="*/ 203200 w 4229100"/>
              <a:gd name="connsiteY57" fmla="*/ 381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229100" h="1828800">
                <a:moveTo>
                  <a:pt x="203200" y="38100"/>
                </a:moveTo>
                <a:cubicBezTo>
                  <a:pt x="218017" y="46567"/>
                  <a:pt x="262932" y="44069"/>
                  <a:pt x="292100" y="50800"/>
                </a:cubicBezTo>
                <a:cubicBezTo>
                  <a:pt x="318188" y="56820"/>
                  <a:pt x="342325" y="69706"/>
                  <a:pt x="368300" y="76200"/>
                </a:cubicBezTo>
                <a:lnTo>
                  <a:pt x="419100" y="88900"/>
                </a:lnTo>
                <a:cubicBezTo>
                  <a:pt x="711200" y="84667"/>
                  <a:pt x="1003469" y="87012"/>
                  <a:pt x="1295400" y="76200"/>
                </a:cubicBezTo>
                <a:cubicBezTo>
                  <a:pt x="1346865" y="74294"/>
                  <a:pt x="1447800" y="50800"/>
                  <a:pt x="1447800" y="50800"/>
                </a:cubicBezTo>
                <a:cubicBezTo>
                  <a:pt x="1468967" y="42333"/>
                  <a:pt x="1489464" y="31951"/>
                  <a:pt x="1511300" y="25400"/>
                </a:cubicBezTo>
                <a:cubicBezTo>
                  <a:pt x="1626744" y="-9233"/>
                  <a:pt x="1778270" y="21178"/>
                  <a:pt x="1879600" y="25400"/>
                </a:cubicBezTo>
                <a:cubicBezTo>
                  <a:pt x="1892300" y="29633"/>
                  <a:pt x="1904313" y="38100"/>
                  <a:pt x="1917700" y="38100"/>
                </a:cubicBezTo>
                <a:cubicBezTo>
                  <a:pt x="2057464" y="38100"/>
                  <a:pt x="2197036" y="25400"/>
                  <a:pt x="2336800" y="25400"/>
                </a:cubicBezTo>
                <a:cubicBezTo>
                  <a:pt x="2506186" y="25400"/>
                  <a:pt x="2675467" y="33867"/>
                  <a:pt x="2844800" y="38100"/>
                </a:cubicBezTo>
                <a:lnTo>
                  <a:pt x="4013200" y="25400"/>
                </a:lnTo>
                <a:cubicBezTo>
                  <a:pt x="4026584" y="25118"/>
                  <a:pt x="4038428" y="16378"/>
                  <a:pt x="4051300" y="12700"/>
                </a:cubicBezTo>
                <a:cubicBezTo>
                  <a:pt x="4068083" y="7905"/>
                  <a:pt x="4085167" y="4233"/>
                  <a:pt x="4102100" y="0"/>
                </a:cubicBezTo>
                <a:cubicBezTo>
                  <a:pt x="4176044" y="18486"/>
                  <a:pt x="4160544" y="-2051"/>
                  <a:pt x="4165600" y="101600"/>
                </a:cubicBezTo>
                <a:cubicBezTo>
                  <a:pt x="4172616" y="245425"/>
                  <a:pt x="4171109" y="389584"/>
                  <a:pt x="4178300" y="533400"/>
                </a:cubicBezTo>
                <a:cubicBezTo>
                  <a:pt x="4179586" y="559118"/>
                  <a:pt x="4188350" y="583986"/>
                  <a:pt x="4191000" y="609600"/>
                </a:cubicBezTo>
                <a:cubicBezTo>
                  <a:pt x="4224864" y="936948"/>
                  <a:pt x="4184493" y="805980"/>
                  <a:pt x="4229100" y="939800"/>
                </a:cubicBezTo>
                <a:cubicBezTo>
                  <a:pt x="4220633" y="1134533"/>
                  <a:pt x="4219559" y="1329729"/>
                  <a:pt x="4203700" y="1524000"/>
                </a:cubicBezTo>
                <a:cubicBezTo>
                  <a:pt x="4202458" y="1539213"/>
                  <a:pt x="4184499" y="1548152"/>
                  <a:pt x="4178300" y="1562100"/>
                </a:cubicBezTo>
                <a:cubicBezTo>
                  <a:pt x="4155397" y="1613633"/>
                  <a:pt x="4141745" y="1687668"/>
                  <a:pt x="4127500" y="1739900"/>
                </a:cubicBezTo>
                <a:cubicBezTo>
                  <a:pt x="4123978" y="1752815"/>
                  <a:pt x="4123370" y="1767716"/>
                  <a:pt x="4114800" y="1778000"/>
                </a:cubicBezTo>
                <a:cubicBezTo>
                  <a:pt x="4077362" y="1822925"/>
                  <a:pt x="4053518" y="1818196"/>
                  <a:pt x="4000500" y="1828800"/>
                </a:cubicBezTo>
                <a:cubicBezTo>
                  <a:pt x="3890433" y="1824567"/>
                  <a:pt x="3779967" y="1826381"/>
                  <a:pt x="3670300" y="1816100"/>
                </a:cubicBezTo>
                <a:cubicBezTo>
                  <a:pt x="3643643" y="1813601"/>
                  <a:pt x="3619500" y="1799167"/>
                  <a:pt x="3594100" y="1790700"/>
                </a:cubicBezTo>
                <a:cubicBezTo>
                  <a:pt x="3538039" y="1772013"/>
                  <a:pt x="3567974" y="1783987"/>
                  <a:pt x="3505200" y="1752600"/>
                </a:cubicBezTo>
                <a:lnTo>
                  <a:pt x="2933700" y="1765300"/>
                </a:lnTo>
                <a:cubicBezTo>
                  <a:pt x="2842987" y="1768428"/>
                  <a:pt x="2745250" y="1780594"/>
                  <a:pt x="2654300" y="1790700"/>
                </a:cubicBezTo>
                <a:lnTo>
                  <a:pt x="2260600" y="1778000"/>
                </a:lnTo>
                <a:cubicBezTo>
                  <a:pt x="2209679" y="1775632"/>
                  <a:pt x="2159037" y="1769066"/>
                  <a:pt x="2108200" y="1765300"/>
                </a:cubicBezTo>
                <a:lnTo>
                  <a:pt x="1917700" y="1752600"/>
                </a:lnTo>
                <a:cubicBezTo>
                  <a:pt x="1857323" y="1712348"/>
                  <a:pt x="1894080" y="1732027"/>
                  <a:pt x="1803400" y="1701800"/>
                </a:cubicBezTo>
                <a:lnTo>
                  <a:pt x="1803400" y="1701800"/>
                </a:lnTo>
                <a:cubicBezTo>
                  <a:pt x="1728421" y="1656812"/>
                  <a:pt x="1763318" y="1671506"/>
                  <a:pt x="1701800" y="1651000"/>
                </a:cubicBezTo>
                <a:cubicBezTo>
                  <a:pt x="1604433" y="1655233"/>
                  <a:pt x="1506892" y="1656501"/>
                  <a:pt x="1409700" y="1663700"/>
                </a:cubicBezTo>
                <a:cubicBezTo>
                  <a:pt x="1392293" y="1664989"/>
                  <a:pt x="1376220" y="1674235"/>
                  <a:pt x="1358900" y="1676400"/>
                </a:cubicBezTo>
                <a:cubicBezTo>
                  <a:pt x="951454" y="1727331"/>
                  <a:pt x="1462602" y="1646416"/>
                  <a:pt x="1054100" y="1714500"/>
                </a:cubicBezTo>
                <a:cubicBezTo>
                  <a:pt x="829561" y="1751923"/>
                  <a:pt x="1109651" y="1704400"/>
                  <a:pt x="914400" y="1739900"/>
                </a:cubicBezTo>
                <a:cubicBezTo>
                  <a:pt x="889065" y="1744506"/>
                  <a:pt x="863450" y="1747550"/>
                  <a:pt x="838200" y="1752600"/>
                </a:cubicBezTo>
                <a:cubicBezTo>
                  <a:pt x="798333" y="1760573"/>
                  <a:pt x="785613" y="1765896"/>
                  <a:pt x="749300" y="1778000"/>
                </a:cubicBezTo>
                <a:cubicBezTo>
                  <a:pt x="673100" y="1773767"/>
                  <a:pt x="596250" y="1776093"/>
                  <a:pt x="520700" y="1765300"/>
                </a:cubicBezTo>
                <a:cubicBezTo>
                  <a:pt x="505590" y="1763141"/>
                  <a:pt x="495852" y="1747473"/>
                  <a:pt x="482600" y="1739900"/>
                </a:cubicBezTo>
                <a:cubicBezTo>
                  <a:pt x="466162" y="1730507"/>
                  <a:pt x="448238" y="1723893"/>
                  <a:pt x="431800" y="1714500"/>
                </a:cubicBezTo>
                <a:cubicBezTo>
                  <a:pt x="384015" y="1687194"/>
                  <a:pt x="402975" y="1683909"/>
                  <a:pt x="342900" y="1676400"/>
                </a:cubicBezTo>
                <a:cubicBezTo>
                  <a:pt x="258468" y="1665846"/>
                  <a:pt x="173567" y="1659467"/>
                  <a:pt x="88900" y="1651000"/>
                </a:cubicBezTo>
                <a:cubicBezTo>
                  <a:pt x="94905" y="1584940"/>
                  <a:pt x="127000" y="1261067"/>
                  <a:pt x="127000" y="1168400"/>
                </a:cubicBezTo>
                <a:cubicBezTo>
                  <a:pt x="127000" y="1070941"/>
                  <a:pt x="122623" y="973403"/>
                  <a:pt x="114300" y="876300"/>
                </a:cubicBezTo>
                <a:cubicBezTo>
                  <a:pt x="96957" y="673967"/>
                  <a:pt x="102520" y="782305"/>
                  <a:pt x="76200" y="685800"/>
                </a:cubicBezTo>
                <a:cubicBezTo>
                  <a:pt x="67015" y="652121"/>
                  <a:pt x="61839" y="617318"/>
                  <a:pt x="50800" y="584200"/>
                </a:cubicBezTo>
                <a:cubicBezTo>
                  <a:pt x="46567" y="571500"/>
                  <a:pt x="41004" y="559168"/>
                  <a:pt x="38100" y="546100"/>
                </a:cubicBezTo>
                <a:cubicBezTo>
                  <a:pt x="-24178" y="265849"/>
                  <a:pt x="63306" y="621524"/>
                  <a:pt x="12700" y="419100"/>
                </a:cubicBezTo>
                <a:cubicBezTo>
                  <a:pt x="8467" y="376767"/>
                  <a:pt x="0" y="334644"/>
                  <a:pt x="0" y="292100"/>
                </a:cubicBezTo>
                <a:cubicBezTo>
                  <a:pt x="0" y="216241"/>
                  <a:pt x="9760" y="219839"/>
                  <a:pt x="25400" y="165100"/>
                </a:cubicBezTo>
                <a:cubicBezTo>
                  <a:pt x="30195" y="148317"/>
                  <a:pt x="33305" y="131083"/>
                  <a:pt x="38100" y="114300"/>
                </a:cubicBezTo>
                <a:cubicBezTo>
                  <a:pt x="41778" y="101428"/>
                  <a:pt x="39907" y="83981"/>
                  <a:pt x="50800" y="76200"/>
                </a:cubicBezTo>
                <a:cubicBezTo>
                  <a:pt x="72587" y="60638"/>
                  <a:pt x="127000" y="50800"/>
                  <a:pt x="127000" y="50800"/>
                </a:cubicBezTo>
                <a:cubicBezTo>
                  <a:pt x="149907" y="27893"/>
                  <a:pt x="166441" y="0"/>
                  <a:pt x="203200" y="0"/>
                </a:cubicBezTo>
                <a:cubicBezTo>
                  <a:pt x="212666" y="0"/>
                  <a:pt x="188383" y="29633"/>
                  <a:pt x="203200" y="38100"/>
                </a:cubicBezTo>
                <a:close/>
              </a:path>
            </a:pathLst>
          </a:custGeom>
          <a:solidFill>
            <a:srgbClr val="3366FF">
              <a:alpha val="65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Rectangle 28"/>
          <p:cNvSpPr/>
          <p:nvPr/>
        </p:nvSpPr>
        <p:spPr>
          <a:xfrm>
            <a:off x="8720139" y="913437"/>
            <a:ext cx="283047" cy="19081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4503738" y="913437"/>
            <a:ext cx="317502" cy="17916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a:off x="5476877" y="1504106"/>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2" name="Object 31"/>
          <p:cNvGraphicFramePr>
            <a:graphicFrameLocks noChangeAspect="1"/>
          </p:cNvGraphicFramePr>
          <p:nvPr>
            <p:extLst>
              <p:ext uri="{D42A27DB-BD31-4B8C-83A1-F6EECF244321}">
                <p14:modId xmlns:p14="http://schemas.microsoft.com/office/powerpoint/2010/main" val="3067179520"/>
              </p:ext>
            </p:extLst>
          </p:nvPr>
        </p:nvGraphicFramePr>
        <p:xfrm>
          <a:off x="5662615" y="1149975"/>
          <a:ext cx="266700" cy="328612"/>
        </p:xfrm>
        <a:graphic>
          <a:graphicData uri="http://schemas.openxmlformats.org/presentationml/2006/ole">
            <mc:AlternateContent xmlns:mc="http://schemas.openxmlformats.org/markup-compatibility/2006">
              <mc:Choice xmlns:v="urn:schemas-microsoft-com:vml" Requires="v">
                <p:oleObj name="Equation" r:id="rId8" imgW="165100" imgH="203200" progId="Equation.DSMT4">
                  <p:embed/>
                </p:oleObj>
              </mc:Choice>
              <mc:Fallback>
                <p:oleObj name="Equation" r:id="rId8" imgW="165100" imgH="203200" progId="Equation.DSMT4">
                  <p:embed/>
                  <p:pic>
                    <p:nvPicPr>
                      <p:cNvPr id="0" name=""/>
                      <p:cNvPicPr/>
                      <p:nvPr/>
                    </p:nvPicPr>
                    <p:blipFill>
                      <a:blip r:embed="rId9"/>
                      <a:stretch>
                        <a:fillRect/>
                      </a:stretch>
                    </p:blipFill>
                    <p:spPr>
                      <a:xfrm>
                        <a:off x="5662615" y="1149975"/>
                        <a:ext cx="266700" cy="328612"/>
                      </a:xfrm>
                      <a:prstGeom prst="rect">
                        <a:avLst/>
                      </a:prstGeom>
                    </p:spPr>
                  </p:pic>
                </p:oleObj>
              </mc:Fallback>
            </mc:AlternateContent>
          </a:graphicData>
        </a:graphic>
      </p:graphicFrame>
      <p:cxnSp>
        <p:nvCxnSpPr>
          <p:cNvPr id="33" name="Straight Arrow Connector 32"/>
          <p:cNvCxnSpPr/>
          <p:nvPr/>
        </p:nvCxnSpPr>
        <p:spPr>
          <a:xfrm flipH="1">
            <a:off x="5449094" y="1712128"/>
            <a:ext cx="1370013"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4" name="Group 33"/>
          <p:cNvGrpSpPr/>
          <p:nvPr/>
        </p:nvGrpSpPr>
        <p:grpSpPr>
          <a:xfrm flipH="1">
            <a:off x="6870190" y="2023840"/>
            <a:ext cx="571500" cy="246169"/>
            <a:chOff x="5207000" y="5219624"/>
            <a:chExt cx="766762" cy="330276"/>
          </a:xfrm>
        </p:grpSpPr>
        <p:sp>
          <p:nvSpPr>
            <p:cNvPr id="35" name="Rectangle 34"/>
            <p:cNvSpPr/>
            <p:nvPr/>
          </p:nvSpPr>
          <p:spPr>
            <a:xfrm>
              <a:off x="5207000" y="5219624"/>
              <a:ext cx="571500" cy="330276"/>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5562600" y="5219624"/>
              <a:ext cx="411162" cy="330276"/>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37" name="Object 36"/>
          <p:cNvGraphicFramePr>
            <a:graphicFrameLocks noChangeAspect="1"/>
          </p:cNvGraphicFramePr>
          <p:nvPr>
            <p:extLst>
              <p:ext uri="{D42A27DB-BD31-4B8C-83A1-F6EECF244321}">
                <p14:modId xmlns:p14="http://schemas.microsoft.com/office/powerpoint/2010/main" val="2038088092"/>
              </p:ext>
            </p:extLst>
          </p:nvPr>
        </p:nvGraphicFramePr>
        <p:xfrm>
          <a:off x="6039645" y="1675446"/>
          <a:ext cx="287338" cy="328613"/>
        </p:xfrm>
        <a:graphic>
          <a:graphicData uri="http://schemas.openxmlformats.org/presentationml/2006/ole">
            <mc:AlternateContent xmlns:mc="http://schemas.openxmlformats.org/markup-compatibility/2006">
              <mc:Choice xmlns:v="urn:schemas-microsoft-com:vml" Requires="v">
                <p:oleObj name="Equation" r:id="rId10" imgW="177800" imgH="203200" progId="Equation.DSMT4">
                  <p:embed/>
                </p:oleObj>
              </mc:Choice>
              <mc:Fallback>
                <p:oleObj name="Equation" r:id="rId10" imgW="177800" imgH="203200" progId="Equation.DSMT4">
                  <p:embed/>
                  <p:pic>
                    <p:nvPicPr>
                      <p:cNvPr id="0" name=""/>
                      <p:cNvPicPr/>
                      <p:nvPr/>
                    </p:nvPicPr>
                    <p:blipFill>
                      <a:blip r:embed="rId11"/>
                      <a:stretch>
                        <a:fillRect/>
                      </a:stretch>
                    </p:blipFill>
                    <p:spPr>
                      <a:xfrm>
                        <a:off x="6039645" y="1675446"/>
                        <a:ext cx="287338" cy="328613"/>
                      </a:xfrm>
                      <a:prstGeom prst="rect">
                        <a:avLst/>
                      </a:prstGeom>
                    </p:spPr>
                  </p:pic>
                </p:oleObj>
              </mc:Fallback>
            </mc:AlternateContent>
          </a:graphicData>
        </a:graphic>
      </p:graphicFrame>
      <p:cxnSp>
        <p:nvCxnSpPr>
          <p:cNvPr id="38" name="Straight Arrow Connector 37"/>
          <p:cNvCxnSpPr/>
          <p:nvPr/>
        </p:nvCxnSpPr>
        <p:spPr>
          <a:xfrm flipH="1">
            <a:off x="6092823" y="2146925"/>
            <a:ext cx="726284"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3669005779"/>
              </p:ext>
            </p:extLst>
          </p:nvPr>
        </p:nvGraphicFramePr>
        <p:xfrm>
          <a:off x="6000751" y="2240587"/>
          <a:ext cx="1147762" cy="328613"/>
        </p:xfrm>
        <a:graphic>
          <a:graphicData uri="http://schemas.openxmlformats.org/presentationml/2006/ole">
            <mc:AlternateContent xmlns:mc="http://schemas.openxmlformats.org/markup-compatibility/2006">
              <mc:Choice xmlns:v="urn:schemas-microsoft-com:vml" Requires="v">
                <p:oleObj name="Equation" r:id="rId12" imgW="711200" imgH="203200" progId="Equation.DSMT4">
                  <p:embed/>
                </p:oleObj>
              </mc:Choice>
              <mc:Fallback>
                <p:oleObj name="Equation" r:id="rId12" imgW="711200" imgH="203200" progId="Equation.DSMT4">
                  <p:embed/>
                  <p:pic>
                    <p:nvPicPr>
                      <p:cNvPr id="0" name=""/>
                      <p:cNvPicPr/>
                      <p:nvPr/>
                    </p:nvPicPr>
                    <p:blipFill>
                      <a:blip r:embed="rId13"/>
                      <a:stretch>
                        <a:fillRect/>
                      </a:stretch>
                    </p:blipFill>
                    <p:spPr>
                      <a:xfrm>
                        <a:off x="6000751" y="2240587"/>
                        <a:ext cx="1147762" cy="328613"/>
                      </a:xfrm>
                      <a:prstGeom prst="rect">
                        <a:avLst/>
                      </a:prstGeom>
                    </p:spPr>
                  </p:pic>
                </p:oleObj>
              </mc:Fallback>
            </mc:AlternateContent>
          </a:graphicData>
        </a:graphic>
      </p:graphicFrame>
      <p:cxnSp>
        <p:nvCxnSpPr>
          <p:cNvPr id="40" name="Straight Arrow Connector 39"/>
          <p:cNvCxnSpPr/>
          <p:nvPr/>
        </p:nvCxnSpPr>
        <p:spPr>
          <a:xfrm>
            <a:off x="7781927" y="1238875"/>
            <a:ext cx="698500"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7474745" y="1175561"/>
            <a:ext cx="1528442" cy="369332"/>
          </a:xfrm>
          <a:prstGeom prst="rect">
            <a:avLst/>
          </a:prstGeom>
          <a:noFill/>
        </p:spPr>
        <p:txBody>
          <a:bodyPr wrap="square" rtlCol="0">
            <a:spAutoFit/>
          </a:bodyPr>
          <a:lstStyle/>
          <a:p>
            <a:r>
              <a:rPr lang="en-US" dirty="0">
                <a:latin typeface="Times New Roman"/>
                <a:cs typeface="Times New Roman"/>
              </a:rPr>
              <a:t>downstream</a:t>
            </a:r>
            <a:endParaRPr lang="en-US" sz="2000" dirty="0">
              <a:latin typeface="Apple Chancery"/>
              <a:cs typeface="Apple Chancery"/>
            </a:endParaRPr>
          </a:p>
        </p:txBody>
      </p:sp>
      <p:graphicFrame>
        <p:nvGraphicFramePr>
          <p:cNvPr id="43" name="Object 42"/>
          <p:cNvGraphicFramePr>
            <a:graphicFrameLocks noChangeAspect="1"/>
          </p:cNvGraphicFramePr>
          <p:nvPr>
            <p:extLst>
              <p:ext uri="{D42A27DB-BD31-4B8C-83A1-F6EECF244321}">
                <p14:modId xmlns:p14="http://schemas.microsoft.com/office/powerpoint/2010/main" val="2391242053"/>
              </p:ext>
            </p:extLst>
          </p:nvPr>
        </p:nvGraphicFramePr>
        <p:xfrm>
          <a:off x="1009650" y="1461909"/>
          <a:ext cx="2825750" cy="963613"/>
        </p:xfrm>
        <a:graphic>
          <a:graphicData uri="http://schemas.openxmlformats.org/presentationml/2006/ole">
            <mc:AlternateContent xmlns:mc="http://schemas.openxmlformats.org/markup-compatibility/2006">
              <mc:Choice xmlns:v="urn:schemas-microsoft-com:vml" Requires="v">
                <p:oleObj name="Equation" r:id="rId14" imgW="1752600" imgH="596900" progId="Equation.DSMT4">
                  <p:embed/>
                </p:oleObj>
              </mc:Choice>
              <mc:Fallback>
                <p:oleObj name="Equation" r:id="rId14" imgW="1752600" imgH="596900" progId="Equation.DSMT4">
                  <p:embed/>
                  <p:pic>
                    <p:nvPicPr>
                      <p:cNvPr id="0" name=""/>
                      <p:cNvPicPr/>
                      <p:nvPr/>
                    </p:nvPicPr>
                    <p:blipFill>
                      <a:blip r:embed="rId15"/>
                      <a:stretch>
                        <a:fillRect/>
                      </a:stretch>
                    </p:blipFill>
                    <p:spPr>
                      <a:xfrm>
                        <a:off x="1009650" y="1461909"/>
                        <a:ext cx="2825750" cy="963613"/>
                      </a:xfrm>
                      <a:prstGeom prst="rect">
                        <a:avLst/>
                      </a:prstGeom>
                    </p:spPr>
                  </p:pic>
                </p:oleObj>
              </mc:Fallback>
            </mc:AlternateContent>
          </a:graphicData>
        </a:graphic>
      </p:graphicFrame>
      <p:sp>
        <p:nvSpPr>
          <p:cNvPr id="44" name="TextBox 43"/>
          <p:cNvSpPr txBox="1"/>
          <p:nvPr/>
        </p:nvSpPr>
        <p:spPr>
          <a:xfrm>
            <a:off x="198757" y="2425522"/>
            <a:ext cx="4263072" cy="1200329"/>
          </a:xfrm>
          <a:prstGeom prst="rect">
            <a:avLst/>
          </a:prstGeom>
          <a:noFill/>
        </p:spPr>
        <p:txBody>
          <a:bodyPr wrap="square" rtlCol="0">
            <a:spAutoFit/>
          </a:bodyPr>
          <a:lstStyle/>
          <a:p>
            <a:r>
              <a:rPr lang="en-US" sz="3200" dirty="0">
                <a:solidFill>
                  <a:srgbClr val="FF0000"/>
                </a:solidFill>
                <a:latin typeface="Apple Chancery"/>
                <a:cs typeface="Apple Chancery"/>
              </a:rPr>
              <a:t>What happens </a:t>
            </a:r>
            <a:r>
              <a:rPr lang="en-US" sz="2000" dirty="0">
                <a:latin typeface="Times New Roman"/>
                <a:cs typeface="Times New Roman"/>
              </a:rPr>
              <a:t>if the boat points itself directly ACROSS the stream? </a:t>
            </a:r>
            <a:endParaRPr lang="en-US" sz="2000" dirty="0">
              <a:latin typeface="Apple Chancery"/>
              <a:cs typeface="Apple Chancery"/>
            </a:endParaRPr>
          </a:p>
        </p:txBody>
      </p:sp>
      <p:sp>
        <p:nvSpPr>
          <p:cNvPr id="45" name="TextBox 44"/>
          <p:cNvSpPr txBox="1"/>
          <p:nvPr/>
        </p:nvSpPr>
        <p:spPr>
          <a:xfrm>
            <a:off x="448626" y="725887"/>
            <a:ext cx="4263072" cy="707886"/>
          </a:xfrm>
          <a:prstGeom prst="rect">
            <a:avLst/>
          </a:prstGeom>
          <a:noFill/>
        </p:spPr>
        <p:txBody>
          <a:bodyPr wrap="square" rtlCol="0">
            <a:spAutoFit/>
          </a:bodyPr>
          <a:lstStyle/>
          <a:p>
            <a:r>
              <a:rPr lang="en-US" sz="2000" dirty="0">
                <a:latin typeface="Times New Roman"/>
                <a:cs typeface="Times New Roman"/>
              </a:rPr>
              <a:t>The vectors oppose one another, so subtract the two yields:</a:t>
            </a:r>
            <a:endParaRPr lang="en-US" sz="2000" dirty="0">
              <a:latin typeface="Apple Chancery"/>
              <a:cs typeface="Apple Chancery"/>
            </a:endParaRPr>
          </a:p>
        </p:txBody>
      </p:sp>
      <p:sp>
        <p:nvSpPr>
          <p:cNvPr id="47" name="TextBox 46"/>
          <p:cNvSpPr txBox="1"/>
          <p:nvPr/>
        </p:nvSpPr>
        <p:spPr>
          <a:xfrm>
            <a:off x="448626" y="3608520"/>
            <a:ext cx="4263072" cy="1323439"/>
          </a:xfrm>
          <a:prstGeom prst="rect">
            <a:avLst/>
          </a:prstGeom>
          <a:noFill/>
        </p:spPr>
        <p:txBody>
          <a:bodyPr wrap="square" rtlCol="0">
            <a:spAutoFit/>
          </a:bodyPr>
          <a:lstStyle/>
          <a:p>
            <a:r>
              <a:rPr lang="en-US" sz="2000" dirty="0">
                <a:latin typeface="Times New Roman"/>
                <a:cs typeface="Times New Roman"/>
              </a:rPr>
              <a:t>This is also an </a:t>
            </a:r>
            <a:r>
              <a:rPr lang="en-US" sz="2000" i="1" dirty="0">
                <a:latin typeface="Times New Roman"/>
                <a:cs typeface="Times New Roman"/>
              </a:rPr>
              <a:t>add the vectors</a:t>
            </a:r>
            <a:r>
              <a:rPr lang="en-US" sz="2000" dirty="0">
                <a:latin typeface="Times New Roman"/>
                <a:cs typeface="Times New Roman"/>
              </a:rPr>
              <a:t> problem, except now the vectors aren’t aligned.  Laying each vector out ignoring the other vectors, then adding yields:</a:t>
            </a:r>
            <a:endParaRPr lang="en-US" sz="2000" dirty="0">
              <a:latin typeface="Apple Chancery"/>
              <a:cs typeface="Apple Chancery"/>
            </a:endParaRPr>
          </a:p>
        </p:txBody>
      </p:sp>
      <p:graphicFrame>
        <p:nvGraphicFramePr>
          <p:cNvPr id="48" name="Object 47"/>
          <p:cNvGraphicFramePr>
            <a:graphicFrameLocks noChangeAspect="1"/>
          </p:cNvGraphicFramePr>
          <p:nvPr>
            <p:extLst>
              <p:ext uri="{D42A27DB-BD31-4B8C-83A1-F6EECF244321}">
                <p14:modId xmlns:p14="http://schemas.microsoft.com/office/powerpoint/2010/main" val="733363464"/>
              </p:ext>
            </p:extLst>
          </p:nvPr>
        </p:nvGraphicFramePr>
        <p:xfrm>
          <a:off x="215900" y="5041107"/>
          <a:ext cx="5057776" cy="1436687"/>
        </p:xfrm>
        <a:graphic>
          <a:graphicData uri="http://schemas.openxmlformats.org/presentationml/2006/ole">
            <mc:AlternateContent xmlns:mc="http://schemas.openxmlformats.org/markup-compatibility/2006">
              <mc:Choice xmlns:v="urn:schemas-microsoft-com:vml" Requires="v">
                <p:oleObj name="Equation" r:id="rId16" imgW="3136900" imgH="889000" progId="Equation.DSMT4">
                  <p:embed/>
                </p:oleObj>
              </mc:Choice>
              <mc:Fallback>
                <p:oleObj name="Equation" r:id="rId16" imgW="3136900" imgH="889000" progId="Equation.DSMT4">
                  <p:embed/>
                  <p:pic>
                    <p:nvPicPr>
                      <p:cNvPr id="0" name=""/>
                      <p:cNvPicPr/>
                      <p:nvPr/>
                    </p:nvPicPr>
                    <p:blipFill>
                      <a:blip r:embed="rId17"/>
                      <a:stretch>
                        <a:fillRect/>
                      </a:stretch>
                    </p:blipFill>
                    <p:spPr>
                      <a:xfrm>
                        <a:off x="215900" y="5041107"/>
                        <a:ext cx="5057776" cy="1436687"/>
                      </a:xfrm>
                      <a:prstGeom prst="rect">
                        <a:avLst/>
                      </a:prstGeom>
                    </p:spPr>
                  </p:pic>
                </p:oleObj>
              </mc:Fallback>
            </mc:AlternateContent>
          </a:graphicData>
        </a:graphic>
      </p:graphicFrame>
    </p:spTree>
    <p:extLst>
      <p:ext uri="{BB962C8B-B14F-4D97-AF65-F5344CB8AC3E}">
        <p14:creationId xmlns:p14="http://schemas.microsoft.com/office/powerpoint/2010/main" val="192389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dissolve">
                                      <p:cBhvr>
                                        <p:cTn id="23" dur="500"/>
                                        <p:tgtEl>
                                          <p:spTgt spid="26"/>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dissolve">
                                      <p:cBhvr>
                                        <p:cTn id="26" dur="500"/>
                                        <p:tgtEl>
                                          <p:spTgt spid="27"/>
                                        </p:tgtEl>
                                      </p:cBhvr>
                                    </p:animEffect>
                                  </p:childTnLst>
                                </p:cTn>
                              </p:par>
                              <p:par>
                                <p:cTn id="27" presetID="9"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ssolve">
                                      <p:cBhvr>
                                        <p:cTn id="29" dur="500"/>
                                        <p:tgtEl>
                                          <p:spTgt spid="7"/>
                                        </p:tgtEl>
                                      </p:cBhvr>
                                    </p:animEffect>
                                  </p:childTnLst>
                                </p:cTn>
                              </p:par>
                              <p:par>
                                <p:cTn id="30" presetID="9"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ssolve">
                                      <p:cBhvr>
                                        <p:cTn id="32" dur="500"/>
                                        <p:tgtEl>
                                          <p:spTgt spid="15"/>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dissolve">
                                      <p:cBhvr>
                                        <p:cTn id="35" dur="500"/>
                                        <p:tgtEl>
                                          <p:spTgt spid="2"/>
                                        </p:tgtEl>
                                      </p:cBhvr>
                                    </p:animEffect>
                                  </p:childTnLst>
                                </p:cTn>
                              </p:par>
                              <p:par>
                                <p:cTn id="36" presetID="9" presetClass="entr" presetSubtype="0"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dissolve">
                                      <p:cBhvr>
                                        <p:cTn id="38" dur="500"/>
                                        <p:tgtEl>
                                          <p:spTgt spid="21"/>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dissolve">
                                      <p:cBhvr>
                                        <p:cTn id="41" dur="500"/>
                                        <p:tgtEl>
                                          <p:spTgt spid="44"/>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dissolve">
                                      <p:cBhvr>
                                        <p:cTn id="46" dur="500"/>
                                        <p:tgtEl>
                                          <p:spTgt spid="47"/>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dissolve">
                                      <p:cBhvr>
                                        <p:cTn id="51" dur="500"/>
                                        <p:tgtEl>
                                          <p:spTgt spid="22"/>
                                        </p:tgtEl>
                                      </p:cBhvr>
                                    </p:animEffect>
                                  </p:childTnLst>
                                </p:cTn>
                              </p:par>
                              <p:par>
                                <p:cTn id="52" presetID="9" presetClass="entr" presetSubtype="0"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dissolve">
                                      <p:cBhvr>
                                        <p:cTn id="54" dur="500"/>
                                        <p:tgtEl>
                                          <p:spTgt spid="18"/>
                                        </p:tgtEl>
                                      </p:cBhvr>
                                    </p:animEffect>
                                  </p:childTnLst>
                                </p:cTn>
                              </p:par>
                              <p:par>
                                <p:cTn id="55" presetID="9"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dissolve">
                                      <p:cBhvr>
                                        <p:cTn id="57" dur="500"/>
                                        <p:tgtEl>
                                          <p:spTgt spid="23"/>
                                        </p:tgtEl>
                                      </p:cBhvr>
                                    </p:animEffect>
                                  </p:childTnLst>
                                </p:cTn>
                              </p:par>
                              <p:par>
                                <p:cTn id="58" presetID="9" presetClass="entr" presetSubtype="0" fill="hold"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dissolve">
                                      <p:cBhvr>
                                        <p:cTn id="60" dur="500"/>
                                        <p:tgtEl>
                                          <p:spTgt spid="25"/>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dissolve">
                                      <p:cBhvr>
                                        <p:cTn id="6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44" grpId="0"/>
      <p:bldP spid="4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48.)</a:t>
            </a:r>
          </a:p>
        </p:txBody>
      </p:sp>
      <p:sp>
        <p:nvSpPr>
          <p:cNvPr id="6" name="TextBox 5"/>
          <p:cNvSpPr txBox="1"/>
          <p:nvPr/>
        </p:nvSpPr>
        <p:spPr>
          <a:xfrm>
            <a:off x="1079500" y="1063113"/>
            <a:ext cx="7366000" cy="2739211"/>
          </a:xfrm>
          <a:prstGeom prst="rect">
            <a:avLst/>
          </a:prstGeom>
          <a:noFill/>
        </p:spPr>
        <p:txBody>
          <a:bodyPr wrap="square" rtlCol="0">
            <a:spAutoFit/>
          </a:bodyPr>
          <a:lstStyle/>
          <a:p>
            <a:r>
              <a:rPr lang="en-US" sz="3200" dirty="0">
                <a:solidFill>
                  <a:srgbClr val="FF0000"/>
                </a:solidFill>
                <a:latin typeface="Apple Chancery"/>
                <a:cs typeface="Apple Chancery"/>
              </a:rPr>
              <a:t>On the next slide, a video </a:t>
            </a:r>
            <a:r>
              <a:rPr lang="en-US" sz="2000" dirty="0">
                <a:latin typeface="Times New Roman"/>
                <a:cs typeface="Times New Roman"/>
              </a:rPr>
              <a:t>shows two airplanes trying to land in a crosswind.  </a:t>
            </a:r>
          </a:p>
          <a:p>
            <a:endParaRPr lang="en-US" sz="2000" dirty="0">
              <a:latin typeface="Times New Roman"/>
              <a:cs typeface="Times New Roman"/>
            </a:endParaRPr>
          </a:p>
          <a:p>
            <a:r>
              <a:rPr lang="en-US" sz="2000" dirty="0">
                <a:latin typeface="Times New Roman"/>
                <a:cs typeface="Times New Roman"/>
              </a:rPr>
              <a:t>To start with, just focus on the first plane.  Assume it is moving </a:t>
            </a:r>
            <a:r>
              <a:rPr lang="en-US" sz="2000" dirty="0">
                <a:solidFill>
                  <a:srgbClr val="0000FF"/>
                </a:solidFill>
                <a:latin typeface="Times New Roman"/>
                <a:cs typeface="Times New Roman"/>
              </a:rPr>
              <a:t>150 mph</a:t>
            </a:r>
            <a:r>
              <a:rPr lang="en-US" sz="2000" dirty="0">
                <a:latin typeface="Times New Roman"/>
                <a:cs typeface="Times New Roman"/>
              </a:rPr>
              <a:t> and the </a:t>
            </a:r>
            <a:r>
              <a:rPr lang="en-US" sz="2000" dirty="0">
                <a:solidFill>
                  <a:srgbClr val="0000FF"/>
                </a:solidFill>
                <a:latin typeface="Times New Roman"/>
                <a:cs typeface="Times New Roman"/>
              </a:rPr>
              <a:t>crosswind is blowing directly across </a:t>
            </a:r>
            <a:r>
              <a:rPr lang="en-US" sz="2000" dirty="0">
                <a:latin typeface="Times New Roman"/>
                <a:cs typeface="Times New Roman"/>
              </a:rPr>
              <a:t>(i.e., perpendicular to) </a:t>
            </a:r>
            <a:r>
              <a:rPr lang="en-US" sz="2000" dirty="0">
                <a:solidFill>
                  <a:srgbClr val="0000FF"/>
                </a:solidFill>
                <a:latin typeface="Times New Roman"/>
                <a:cs typeface="Times New Roman"/>
              </a:rPr>
              <a:t>the runway</a:t>
            </a:r>
            <a:r>
              <a:rPr lang="en-US" sz="2000" dirty="0">
                <a:latin typeface="Times New Roman"/>
                <a:cs typeface="Times New Roman"/>
              </a:rPr>
              <a:t>.  Take whatever information you need from the video to determine the </a:t>
            </a:r>
            <a:r>
              <a:rPr lang="en-US" sz="2000" dirty="0">
                <a:solidFill>
                  <a:srgbClr val="FF0000"/>
                </a:solidFill>
                <a:latin typeface="Times New Roman"/>
                <a:cs typeface="Times New Roman"/>
              </a:rPr>
              <a:t>speed of the crosswind’s velocity</a:t>
            </a:r>
            <a:r>
              <a:rPr lang="en-US" sz="2000" dirty="0">
                <a:latin typeface="Times New Roman"/>
                <a:cs typeface="Times New Roman"/>
              </a:rPr>
              <a:t>.</a:t>
            </a:r>
          </a:p>
          <a:p>
            <a:endParaRPr lang="en-US" sz="2000" dirty="0">
              <a:latin typeface="Times New Roman"/>
              <a:cs typeface="Times New Roman"/>
            </a:endParaRPr>
          </a:p>
        </p:txBody>
      </p:sp>
      <p:sp>
        <p:nvSpPr>
          <p:cNvPr id="3" name="Rectangle 2"/>
          <p:cNvSpPr/>
          <p:nvPr/>
        </p:nvSpPr>
        <p:spPr>
          <a:xfrm>
            <a:off x="8356600" y="2324100"/>
            <a:ext cx="406401" cy="2489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4130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49.)</a:t>
            </a:r>
          </a:p>
        </p:txBody>
      </p:sp>
      <p:sp>
        <p:nvSpPr>
          <p:cNvPr id="3" name="Rectangle 2"/>
          <p:cNvSpPr/>
          <p:nvPr/>
        </p:nvSpPr>
        <p:spPr>
          <a:xfrm>
            <a:off x="8356600" y="2324100"/>
            <a:ext cx="406401" cy="2489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051299" y="2184400"/>
            <a:ext cx="406401" cy="2489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lane in crosswin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336137"/>
            <a:ext cx="9144000" cy="5715000"/>
          </a:xfrm>
          <a:prstGeom prst="rect">
            <a:avLst/>
          </a:prstGeom>
        </p:spPr>
      </p:pic>
    </p:spTree>
    <p:extLst>
      <p:ext uri="{BB962C8B-B14F-4D97-AF65-F5344CB8AC3E}">
        <p14:creationId xmlns:p14="http://schemas.microsoft.com/office/powerpoint/2010/main" val="35447029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50.)</a:t>
            </a:r>
          </a:p>
        </p:txBody>
      </p:sp>
      <p:sp>
        <p:nvSpPr>
          <p:cNvPr id="6" name="TextBox 5"/>
          <p:cNvSpPr txBox="1"/>
          <p:nvPr/>
        </p:nvSpPr>
        <p:spPr>
          <a:xfrm>
            <a:off x="313057" y="491613"/>
            <a:ext cx="5192325" cy="1815882"/>
          </a:xfrm>
          <a:prstGeom prst="rect">
            <a:avLst/>
          </a:prstGeom>
          <a:noFill/>
        </p:spPr>
        <p:txBody>
          <a:bodyPr wrap="square" rtlCol="0">
            <a:spAutoFit/>
          </a:bodyPr>
          <a:lstStyle/>
          <a:p>
            <a:r>
              <a:rPr lang="en-US" sz="3200" dirty="0">
                <a:solidFill>
                  <a:srgbClr val="FF0000"/>
                </a:solidFill>
                <a:latin typeface="Apple Chancery"/>
                <a:cs typeface="Apple Chancery"/>
              </a:rPr>
              <a:t>I’m going to approximate </a:t>
            </a:r>
            <a:r>
              <a:rPr lang="en-US" sz="2000" dirty="0">
                <a:latin typeface="Times New Roman"/>
                <a:cs typeface="Times New Roman"/>
              </a:rPr>
              <a:t>the first plane’s angle with the runway at             .       We need a coordinate axis, so I’m going to assume we are looking from above, down on the runway, which is oriented as shown. </a:t>
            </a:r>
            <a:endParaRPr lang="en-US" sz="2000" dirty="0">
              <a:latin typeface="Apple Chancery"/>
              <a:cs typeface="Apple Chancery"/>
            </a:endParaRPr>
          </a:p>
        </p:txBody>
      </p:sp>
      <p:cxnSp>
        <p:nvCxnSpPr>
          <p:cNvPr id="7" name="Straight Arrow Connector 6"/>
          <p:cNvCxnSpPr/>
          <p:nvPr/>
        </p:nvCxnSpPr>
        <p:spPr>
          <a:xfrm>
            <a:off x="7092950" y="4262439"/>
            <a:ext cx="884237" cy="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2" name="Object 21"/>
          <p:cNvGraphicFramePr>
            <a:graphicFrameLocks noChangeAspect="1"/>
          </p:cNvGraphicFramePr>
          <p:nvPr>
            <p:extLst>
              <p:ext uri="{D42A27DB-BD31-4B8C-83A1-F6EECF244321}">
                <p14:modId xmlns:p14="http://schemas.microsoft.com/office/powerpoint/2010/main" val="2559202241"/>
              </p:ext>
            </p:extLst>
          </p:nvPr>
        </p:nvGraphicFramePr>
        <p:xfrm>
          <a:off x="7048500" y="2862263"/>
          <a:ext cx="288925" cy="369887"/>
        </p:xfrm>
        <a:graphic>
          <a:graphicData uri="http://schemas.openxmlformats.org/presentationml/2006/ole">
            <mc:AlternateContent xmlns:mc="http://schemas.openxmlformats.org/markup-compatibility/2006">
              <mc:Choice xmlns:v="urn:schemas-microsoft-com:vml" Requires="v">
                <p:oleObj name="Equation" r:id="rId2" imgW="177800" imgH="228600" progId="Equation.DSMT4">
                  <p:embed/>
                </p:oleObj>
              </mc:Choice>
              <mc:Fallback>
                <p:oleObj name="Equation" r:id="rId2" imgW="177800" imgH="228600" progId="Equation.DSMT4">
                  <p:embed/>
                  <p:pic>
                    <p:nvPicPr>
                      <p:cNvPr id="0" name=""/>
                      <p:cNvPicPr/>
                      <p:nvPr/>
                    </p:nvPicPr>
                    <p:blipFill>
                      <a:blip r:embed="rId3"/>
                      <a:stretch>
                        <a:fillRect/>
                      </a:stretch>
                    </p:blipFill>
                    <p:spPr>
                      <a:xfrm>
                        <a:off x="7048500" y="2862263"/>
                        <a:ext cx="288925" cy="369887"/>
                      </a:xfrm>
                      <a:prstGeom prst="rect">
                        <a:avLst/>
                      </a:prstGeom>
                    </p:spPr>
                  </p:pic>
                </p:oleObj>
              </mc:Fallback>
            </mc:AlternateContent>
          </a:graphicData>
        </a:graphic>
      </p:graphicFrame>
      <p:cxnSp>
        <p:nvCxnSpPr>
          <p:cNvPr id="23" name="Straight Arrow Connector 22"/>
          <p:cNvCxnSpPr/>
          <p:nvPr/>
        </p:nvCxnSpPr>
        <p:spPr>
          <a:xfrm>
            <a:off x="8027193" y="1739900"/>
            <a:ext cx="0" cy="2522539"/>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p:cNvGraphicFramePr>
            <a:graphicFrameLocks noChangeAspect="1"/>
          </p:cNvGraphicFramePr>
          <p:nvPr>
            <p:extLst>
              <p:ext uri="{D42A27DB-BD31-4B8C-83A1-F6EECF244321}">
                <p14:modId xmlns:p14="http://schemas.microsoft.com/office/powerpoint/2010/main" val="2292724488"/>
              </p:ext>
            </p:extLst>
          </p:nvPr>
        </p:nvGraphicFramePr>
        <p:xfrm>
          <a:off x="7365455" y="4262439"/>
          <a:ext cx="307975" cy="328612"/>
        </p:xfrm>
        <a:graphic>
          <a:graphicData uri="http://schemas.openxmlformats.org/presentationml/2006/ole">
            <mc:AlternateContent xmlns:mc="http://schemas.openxmlformats.org/markup-compatibility/2006">
              <mc:Choice xmlns:v="urn:schemas-microsoft-com:vml" Requires="v">
                <p:oleObj name="Equation" r:id="rId4" imgW="190500" imgH="203200" progId="Equation.DSMT4">
                  <p:embed/>
                </p:oleObj>
              </mc:Choice>
              <mc:Fallback>
                <p:oleObj name="Equation" r:id="rId4" imgW="190500" imgH="203200" progId="Equation.DSMT4">
                  <p:embed/>
                  <p:pic>
                    <p:nvPicPr>
                      <p:cNvPr id="0" name=""/>
                      <p:cNvPicPr/>
                      <p:nvPr/>
                    </p:nvPicPr>
                    <p:blipFill>
                      <a:blip r:embed="rId5"/>
                      <a:stretch>
                        <a:fillRect/>
                      </a:stretch>
                    </p:blipFill>
                    <p:spPr>
                      <a:xfrm>
                        <a:off x="7365455" y="4262439"/>
                        <a:ext cx="307975" cy="328612"/>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73115086"/>
              </p:ext>
            </p:extLst>
          </p:nvPr>
        </p:nvGraphicFramePr>
        <p:xfrm>
          <a:off x="787400" y="4978400"/>
          <a:ext cx="2489200" cy="1092200"/>
        </p:xfrm>
        <a:graphic>
          <a:graphicData uri="http://schemas.openxmlformats.org/presentationml/2006/ole">
            <mc:AlternateContent xmlns:mc="http://schemas.openxmlformats.org/markup-compatibility/2006">
              <mc:Choice xmlns:v="urn:schemas-microsoft-com:vml" Requires="v">
                <p:oleObj name="Equation" r:id="rId6" imgW="1422400" imgH="622300" progId="Equation.DSMT4">
                  <p:embed/>
                </p:oleObj>
              </mc:Choice>
              <mc:Fallback>
                <p:oleObj name="Equation" r:id="rId6" imgW="1422400" imgH="622300" progId="Equation.DSMT4">
                  <p:embed/>
                  <p:pic>
                    <p:nvPicPr>
                      <p:cNvPr id="0" name=""/>
                      <p:cNvPicPr/>
                      <p:nvPr/>
                    </p:nvPicPr>
                    <p:blipFill>
                      <a:blip r:embed="rId7"/>
                      <a:stretch>
                        <a:fillRect/>
                      </a:stretch>
                    </p:blipFill>
                    <p:spPr>
                      <a:xfrm>
                        <a:off x="787400" y="4978400"/>
                        <a:ext cx="2489200" cy="1092200"/>
                      </a:xfrm>
                      <a:prstGeom prst="rect">
                        <a:avLst/>
                      </a:prstGeom>
                    </p:spPr>
                  </p:pic>
                </p:oleObj>
              </mc:Fallback>
            </mc:AlternateContent>
          </a:graphicData>
        </a:graphic>
      </p:graphicFrame>
      <p:cxnSp>
        <p:nvCxnSpPr>
          <p:cNvPr id="4" name="Straight Connector 3"/>
          <p:cNvCxnSpPr/>
          <p:nvPr/>
        </p:nvCxnSpPr>
        <p:spPr>
          <a:xfrm>
            <a:off x="6502400" y="660400"/>
            <a:ext cx="0" cy="52959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8585201" y="660400"/>
            <a:ext cx="0" cy="52959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6692899" y="491613"/>
            <a:ext cx="0" cy="564292"/>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763577" y="2489"/>
            <a:ext cx="1678623" cy="646331"/>
          </a:xfrm>
          <a:prstGeom prst="rect">
            <a:avLst/>
          </a:prstGeom>
          <a:noFill/>
        </p:spPr>
        <p:txBody>
          <a:bodyPr wrap="square" rtlCol="0">
            <a:spAutoFit/>
          </a:bodyPr>
          <a:lstStyle/>
          <a:p>
            <a:r>
              <a:rPr lang="en-US" dirty="0">
                <a:latin typeface="Times New Roman"/>
                <a:cs typeface="Times New Roman"/>
              </a:rPr>
              <a:t>plane coming this way</a:t>
            </a:r>
            <a:endParaRPr lang="en-US" dirty="0">
              <a:latin typeface="Apple Chancery"/>
              <a:cs typeface="Apple Chancery"/>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2137387118"/>
              </p:ext>
            </p:extLst>
          </p:nvPr>
        </p:nvGraphicFramePr>
        <p:xfrm>
          <a:off x="4203700" y="987425"/>
          <a:ext cx="844550" cy="357188"/>
        </p:xfrm>
        <a:graphic>
          <a:graphicData uri="http://schemas.openxmlformats.org/presentationml/2006/ole">
            <mc:AlternateContent xmlns:mc="http://schemas.openxmlformats.org/markup-compatibility/2006">
              <mc:Choice xmlns:v="urn:schemas-microsoft-com:vml" Requires="v">
                <p:oleObj name="Equation" r:id="rId8" imgW="482600" imgH="203200" progId="Equation.DSMT4">
                  <p:embed/>
                </p:oleObj>
              </mc:Choice>
              <mc:Fallback>
                <p:oleObj name="Equation" r:id="rId8" imgW="482600" imgH="203200" progId="Equation.DSMT4">
                  <p:embed/>
                  <p:pic>
                    <p:nvPicPr>
                      <p:cNvPr id="0" name=""/>
                      <p:cNvPicPr/>
                      <p:nvPr/>
                    </p:nvPicPr>
                    <p:blipFill>
                      <a:blip r:embed="rId9"/>
                      <a:stretch>
                        <a:fillRect/>
                      </a:stretch>
                    </p:blipFill>
                    <p:spPr>
                      <a:xfrm>
                        <a:off x="4203700" y="987425"/>
                        <a:ext cx="844550" cy="357188"/>
                      </a:xfrm>
                      <a:prstGeom prst="rect">
                        <a:avLst/>
                      </a:prstGeom>
                    </p:spPr>
                  </p:pic>
                </p:oleObj>
              </mc:Fallback>
            </mc:AlternateContent>
          </a:graphicData>
        </a:graphic>
      </p:graphicFrame>
      <p:sp>
        <p:nvSpPr>
          <p:cNvPr id="29" name="TextBox 28"/>
          <p:cNvSpPr txBox="1"/>
          <p:nvPr/>
        </p:nvSpPr>
        <p:spPr>
          <a:xfrm>
            <a:off x="7594600" y="1093569"/>
            <a:ext cx="1435100" cy="646331"/>
          </a:xfrm>
          <a:prstGeom prst="rect">
            <a:avLst/>
          </a:prstGeom>
          <a:noFill/>
        </p:spPr>
        <p:txBody>
          <a:bodyPr wrap="square" rtlCol="0">
            <a:spAutoFit/>
          </a:bodyPr>
          <a:lstStyle/>
          <a:p>
            <a:r>
              <a:rPr lang="en-US" dirty="0">
                <a:latin typeface="Times New Roman"/>
                <a:cs typeface="Times New Roman"/>
              </a:rPr>
              <a:t>actual path of the plane</a:t>
            </a:r>
            <a:endParaRPr lang="en-US" dirty="0">
              <a:latin typeface="Apple Chancery"/>
              <a:cs typeface="Apple Chancery"/>
            </a:endParaRPr>
          </a:p>
        </p:txBody>
      </p:sp>
      <p:cxnSp>
        <p:nvCxnSpPr>
          <p:cNvPr id="30" name="Straight Arrow Connector 29"/>
          <p:cNvCxnSpPr/>
          <p:nvPr/>
        </p:nvCxnSpPr>
        <p:spPr>
          <a:xfrm flipH="1">
            <a:off x="7048500" y="1739900"/>
            <a:ext cx="978694" cy="2522539"/>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6" name="Group 35"/>
          <p:cNvGrpSpPr/>
          <p:nvPr/>
        </p:nvGrpSpPr>
        <p:grpSpPr>
          <a:xfrm rot="1292985">
            <a:off x="7687468" y="3229049"/>
            <a:ext cx="679450" cy="571500"/>
            <a:chOff x="3806825" y="4305301"/>
            <a:chExt cx="679450" cy="571500"/>
          </a:xfrm>
        </p:grpSpPr>
        <p:sp>
          <p:nvSpPr>
            <p:cNvPr id="32" name="Freeform 31"/>
            <p:cNvSpPr/>
            <p:nvPr/>
          </p:nvSpPr>
          <p:spPr>
            <a:xfrm>
              <a:off x="4150492" y="4305301"/>
              <a:ext cx="101653" cy="571500"/>
            </a:xfrm>
            <a:custGeom>
              <a:avLst/>
              <a:gdLst>
                <a:gd name="connsiteX0" fmla="*/ 0 w 101653"/>
                <a:gd name="connsiteY0" fmla="*/ 571500 h 571500"/>
                <a:gd name="connsiteX1" fmla="*/ 50800 w 101653"/>
                <a:gd name="connsiteY1" fmla="*/ 561975 h 571500"/>
                <a:gd name="connsiteX2" fmla="*/ 79375 w 101653"/>
                <a:gd name="connsiteY2" fmla="*/ 514350 h 571500"/>
                <a:gd name="connsiteX3" fmla="*/ 101600 w 101653"/>
                <a:gd name="connsiteY3" fmla="*/ 377825 h 571500"/>
                <a:gd name="connsiteX4" fmla="*/ 73025 w 101653"/>
                <a:gd name="connsiteY4" fmla="*/ 196850 h 571500"/>
                <a:gd name="connsiteX5" fmla="*/ 0 w 101653"/>
                <a:gd name="connsiteY5" fmla="*/ 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653" h="571500">
                  <a:moveTo>
                    <a:pt x="0" y="571500"/>
                  </a:moveTo>
                  <a:cubicBezTo>
                    <a:pt x="18785" y="571500"/>
                    <a:pt x="37571" y="571500"/>
                    <a:pt x="50800" y="561975"/>
                  </a:cubicBezTo>
                  <a:cubicBezTo>
                    <a:pt x="64029" y="552450"/>
                    <a:pt x="70908" y="545042"/>
                    <a:pt x="79375" y="514350"/>
                  </a:cubicBezTo>
                  <a:cubicBezTo>
                    <a:pt x="87842" y="483658"/>
                    <a:pt x="102658" y="430742"/>
                    <a:pt x="101600" y="377825"/>
                  </a:cubicBezTo>
                  <a:cubicBezTo>
                    <a:pt x="100542" y="324908"/>
                    <a:pt x="89958" y="259821"/>
                    <a:pt x="73025" y="196850"/>
                  </a:cubicBezTo>
                  <a:cubicBezTo>
                    <a:pt x="56092" y="133879"/>
                    <a:pt x="0" y="0"/>
                    <a:pt x="0" y="0"/>
                  </a:cubicBezTo>
                </a:path>
              </a:pathLst>
            </a:custGeom>
            <a:solidFill>
              <a:srgbClr val="FFFFFF"/>
            </a:solid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Freeform 32"/>
            <p:cNvSpPr/>
            <p:nvPr/>
          </p:nvSpPr>
          <p:spPr>
            <a:xfrm flipH="1">
              <a:off x="4046429" y="4305301"/>
              <a:ext cx="101653" cy="571500"/>
            </a:xfrm>
            <a:custGeom>
              <a:avLst/>
              <a:gdLst>
                <a:gd name="connsiteX0" fmla="*/ 0 w 101653"/>
                <a:gd name="connsiteY0" fmla="*/ 571500 h 571500"/>
                <a:gd name="connsiteX1" fmla="*/ 50800 w 101653"/>
                <a:gd name="connsiteY1" fmla="*/ 561975 h 571500"/>
                <a:gd name="connsiteX2" fmla="*/ 79375 w 101653"/>
                <a:gd name="connsiteY2" fmla="*/ 514350 h 571500"/>
                <a:gd name="connsiteX3" fmla="*/ 101600 w 101653"/>
                <a:gd name="connsiteY3" fmla="*/ 377825 h 571500"/>
                <a:gd name="connsiteX4" fmla="*/ 73025 w 101653"/>
                <a:gd name="connsiteY4" fmla="*/ 196850 h 571500"/>
                <a:gd name="connsiteX5" fmla="*/ 0 w 101653"/>
                <a:gd name="connsiteY5" fmla="*/ 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653" h="571500">
                  <a:moveTo>
                    <a:pt x="0" y="571500"/>
                  </a:moveTo>
                  <a:cubicBezTo>
                    <a:pt x="18785" y="571500"/>
                    <a:pt x="37571" y="571500"/>
                    <a:pt x="50800" y="561975"/>
                  </a:cubicBezTo>
                  <a:cubicBezTo>
                    <a:pt x="64029" y="552450"/>
                    <a:pt x="70908" y="545042"/>
                    <a:pt x="79375" y="514350"/>
                  </a:cubicBezTo>
                  <a:cubicBezTo>
                    <a:pt x="87842" y="483658"/>
                    <a:pt x="102658" y="430742"/>
                    <a:pt x="101600" y="377825"/>
                  </a:cubicBezTo>
                  <a:cubicBezTo>
                    <a:pt x="100542" y="324908"/>
                    <a:pt x="89958" y="259821"/>
                    <a:pt x="73025" y="196850"/>
                  </a:cubicBezTo>
                  <a:cubicBezTo>
                    <a:pt x="56092" y="133879"/>
                    <a:pt x="0" y="0"/>
                    <a:pt x="0" y="0"/>
                  </a:cubicBezTo>
                </a:path>
              </a:pathLst>
            </a:custGeom>
            <a:solidFill>
              <a:srgbClr val="FFFFFF"/>
            </a:solid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Rounded Rectangle 33"/>
            <p:cNvSpPr/>
            <p:nvPr/>
          </p:nvSpPr>
          <p:spPr>
            <a:xfrm>
              <a:off x="3806825" y="4648200"/>
              <a:ext cx="679450" cy="45719"/>
            </a:xfrm>
            <a:prstGeom prst="roundRect">
              <a:avLst/>
            </a:prstGeom>
            <a:solidFill>
              <a:srgbClr val="33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ounded Rectangle 34"/>
            <p:cNvSpPr/>
            <p:nvPr/>
          </p:nvSpPr>
          <p:spPr>
            <a:xfrm flipV="1">
              <a:off x="4046429" y="4363719"/>
              <a:ext cx="205715" cy="45719"/>
            </a:xfrm>
            <a:prstGeom prst="roundRect">
              <a:avLst/>
            </a:prstGeom>
            <a:solidFill>
              <a:srgbClr val="33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39" name="Object 38"/>
          <p:cNvGraphicFramePr>
            <a:graphicFrameLocks noChangeAspect="1"/>
          </p:cNvGraphicFramePr>
          <p:nvPr>
            <p:extLst>
              <p:ext uri="{D42A27DB-BD31-4B8C-83A1-F6EECF244321}">
                <p14:modId xmlns:p14="http://schemas.microsoft.com/office/powerpoint/2010/main" val="153878029"/>
              </p:ext>
            </p:extLst>
          </p:nvPr>
        </p:nvGraphicFramePr>
        <p:xfrm>
          <a:off x="7772400" y="2429463"/>
          <a:ext cx="204787" cy="287338"/>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0" name=""/>
                      <p:cNvPicPr/>
                      <p:nvPr/>
                    </p:nvPicPr>
                    <p:blipFill>
                      <a:blip r:embed="rId11"/>
                      <a:stretch>
                        <a:fillRect/>
                      </a:stretch>
                    </p:blipFill>
                    <p:spPr>
                      <a:xfrm>
                        <a:off x="7772400" y="2429463"/>
                        <a:ext cx="204787" cy="287338"/>
                      </a:xfrm>
                      <a:prstGeom prst="rect">
                        <a:avLst/>
                      </a:prstGeom>
                    </p:spPr>
                  </p:pic>
                </p:oleObj>
              </mc:Fallback>
            </mc:AlternateContent>
          </a:graphicData>
        </a:graphic>
      </p:graphicFrame>
      <p:sp>
        <p:nvSpPr>
          <p:cNvPr id="40" name="Freeform 39"/>
          <p:cNvSpPr/>
          <p:nvPr/>
        </p:nvSpPr>
        <p:spPr>
          <a:xfrm>
            <a:off x="7772400" y="2374900"/>
            <a:ext cx="254000" cy="54563"/>
          </a:xfrm>
          <a:custGeom>
            <a:avLst/>
            <a:gdLst>
              <a:gd name="connsiteX0" fmla="*/ 0 w 254000"/>
              <a:gd name="connsiteY0" fmla="*/ 0 h 54563"/>
              <a:gd name="connsiteX1" fmla="*/ 114300 w 254000"/>
              <a:gd name="connsiteY1" fmla="*/ 50800 h 54563"/>
              <a:gd name="connsiteX2" fmla="*/ 254000 w 254000"/>
              <a:gd name="connsiteY2" fmla="*/ 50800 h 54563"/>
            </a:gdLst>
            <a:ahLst/>
            <a:cxnLst>
              <a:cxn ang="0">
                <a:pos x="connsiteX0" y="connsiteY0"/>
              </a:cxn>
              <a:cxn ang="0">
                <a:pos x="connsiteX1" y="connsiteY1"/>
              </a:cxn>
              <a:cxn ang="0">
                <a:pos x="connsiteX2" y="connsiteY2"/>
              </a:cxn>
            </a:cxnLst>
            <a:rect l="l" t="t" r="r" b="b"/>
            <a:pathLst>
              <a:path w="254000" h="54563">
                <a:moveTo>
                  <a:pt x="0" y="0"/>
                </a:moveTo>
                <a:cubicBezTo>
                  <a:pt x="35983" y="21166"/>
                  <a:pt x="71967" y="42333"/>
                  <a:pt x="114300" y="50800"/>
                </a:cubicBezTo>
                <a:cubicBezTo>
                  <a:pt x="156633" y="59267"/>
                  <a:pt x="254000" y="50800"/>
                  <a:pt x="254000" y="508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TextBox 30"/>
          <p:cNvSpPr txBox="1"/>
          <p:nvPr/>
        </p:nvSpPr>
        <p:spPr>
          <a:xfrm>
            <a:off x="311082" y="2501900"/>
            <a:ext cx="5192325" cy="2246769"/>
          </a:xfrm>
          <a:prstGeom prst="rect">
            <a:avLst/>
          </a:prstGeom>
          <a:noFill/>
        </p:spPr>
        <p:txBody>
          <a:bodyPr wrap="square" rtlCol="0">
            <a:spAutoFit/>
          </a:bodyPr>
          <a:lstStyle/>
          <a:p>
            <a:r>
              <a:rPr lang="en-US" sz="2000" dirty="0">
                <a:latin typeface="Times New Roman"/>
                <a:cs typeface="Times New Roman"/>
              </a:rPr>
              <a:t>We know the planes “no wind” speed is 150 mph, and we know the plane has to be turned into the wind to keep it moving straight down the runway.  Drawing the vectors as we know them yields the sketch to the right, and from it, the relationship between the plane’s </a:t>
            </a:r>
            <a:r>
              <a:rPr lang="en-US" sz="2000" i="1" dirty="0">
                <a:latin typeface="Times New Roman"/>
                <a:cs typeface="Times New Roman"/>
              </a:rPr>
              <a:t>windless </a:t>
            </a:r>
            <a:r>
              <a:rPr lang="en-US" sz="2000" dirty="0">
                <a:latin typeface="Times New Roman"/>
                <a:cs typeface="Times New Roman"/>
              </a:rPr>
              <a:t>velocity and the wind’s velocity must be:</a:t>
            </a:r>
            <a:endParaRPr lang="en-US" sz="2000" dirty="0">
              <a:latin typeface="Apple Chancery"/>
              <a:cs typeface="Apple Chancery"/>
            </a:endParaRPr>
          </a:p>
        </p:txBody>
      </p:sp>
      <p:graphicFrame>
        <p:nvGraphicFramePr>
          <p:cNvPr id="37" name="Object 36"/>
          <p:cNvGraphicFramePr>
            <a:graphicFrameLocks noChangeAspect="1"/>
          </p:cNvGraphicFramePr>
          <p:nvPr>
            <p:extLst>
              <p:ext uri="{D42A27DB-BD31-4B8C-83A1-F6EECF244321}">
                <p14:modId xmlns:p14="http://schemas.microsoft.com/office/powerpoint/2010/main" val="2133274151"/>
              </p:ext>
            </p:extLst>
          </p:nvPr>
        </p:nvGraphicFramePr>
        <p:xfrm>
          <a:off x="3662363" y="4978400"/>
          <a:ext cx="2555875" cy="1092200"/>
        </p:xfrm>
        <a:graphic>
          <a:graphicData uri="http://schemas.openxmlformats.org/presentationml/2006/ole">
            <mc:AlternateContent xmlns:mc="http://schemas.openxmlformats.org/markup-compatibility/2006">
              <mc:Choice xmlns:v="urn:schemas-microsoft-com:vml" Requires="v">
                <p:oleObj name="Equation" r:id="rId12" imgW="1460500" imgH="622300" progId="Equation.DSMT4">
                  <p:embed/>
                </p:oleObj>
              </mc:Choice>
              <mc:Fallback>
                <p:oleObj name="Equation" r:id="rId12" imgW="1460500" imgH="622300" progId="Equation.DSMT4">
                  <p:embed/>
                  <p:pic>
                    <p:nvPicPr>
                      <p:cNvPr id="0" name=""/>
                      <p:cNvPicPr/>
                      <p:nvPr/>
                    </p:nvPicPr>
                    <p:blipFill>
                      <a:blip r:embed="rId13"/>
                      <a:stretch>
                        <a:fillRect/>
                      </a:stretch>
                    </p:blipFill>
                    <p:spPr>
                      <a:xfrm>
                        <a:off x="3662363" y="4978400"/>
                        <a:ext cx="2555875" cy="1092200"/>
                      </a:xfrm>
                      <a:prstGeom prst="rect">
                        <a:avLst/>
                      </a:prstGeom>
                    </p:spPr>
                  </p:pic>
                </p:oleObj>
              </mc:Fallback>
            </mc:AlternateContent>
          </a:graphicData>
        </a:graphic>
      </p:graphicFrame>
    </p:spTree>
    <p:extLst>
      <p:ext uri="{BB962C8B-B14F-4D97-AF65-F5344CB8AC3E}">
        <p14:creationId xmlns:p14="http://schemas.microsoft.com/office/powerpoint/2010/main" val="1359400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0" grpId="0" animBg="1"/>
      <p:bldP spid="3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51.)</a:t>
            </a:r>
          </a:p>
        </p:txBody>
      </p:sp>
      <p:sp>
        <p:nvSpPr>
          <p:cNvPr id="6" name="TextBox 5"/>
          <p:cNvSpPr txBox="1"/>
          <p:nvPr/>
        </p:nvSpPr>
        <p:spPr>
          <a:xfrm>
            <a:off x="1079500" y="1063113"/>
            <a:ext cx="7366000" cy="3354765"/>
          </a:xfrm>
          <a:prstGeom prst="rect">
            <a:avLst/>
          </a:prstGeom>
          <a:noFill/>
        </p:spPr>
        <p:txBody>
          <a:bodyPr wrap="square" rtlCol="0">
            <a:spAutoFit/>
          </a:bodyPr>
          <a:lstStyle/>
          <a:p>
            <a:r>
              <a:rPr lang="en-US" sz="3200" dirty="0">
                <a:solidFill>
                  <a:srgbClr val="FF0000"/>
                </a:solidFill>
                <a:latin typeface="Apple Chancery"/>
                <a:cs typeface="Apple Chancery"/>
              </a:rPr>
              <a:t>Back to the video:</a:t>
            </a:r>
          </a:p>
          <a:p>
            <a:endParaRPr lang="en-US" sz="2000" dirty="0">
              <a:latin typeface="Times New Roman"/>
              <a:cs typeface="Times New Roman"/>
            </a:endParaRPr>
          </a:p>
          <a:p>
            <a:r>
              <a:rPr lang="en-US" sz="2000" dirty="0">
                <a:latin typeface="Times New Roman"/>
                <a:cs typeface="Times New Roman"/>
              </a:rPr>
              <a:t>Now, FOR FUN (don’t take a lot of time on this—it’s more complicated), consider the second plane.  As shown, it </a:t>
            </a:r>
            <a:r>
              <a:rPr lang="en-US" sz="2000" i="1" dirty="0">
                <a:latin typeface="Times New Roman"/>
                <a:cs typeface="Times New Roman"/>
              </a:rPr>
              <a:t>would </a:t>
            </a:r>
            <a:r>
              <a:rPr lang="en-US" sz="2000" dirty="0">
                <a:latin typeface="Times New Roman"/>
                <a:cs typeface="Times New Roman"/>
              </a:rPr>
              <a:t>be moving 150 mph but it has run into both a crosswind </a:t>
            </a:r>
            <a:r>
              <a:rPr lang="en-US" sz="2000" i="1" dirty="0">
                <a:latin typeface="Times New Roman"/>
                <a:cs typeface="Times New Roman"/>
              </a:rPr>
              <a:t>and</a:t>
            </a:r>
            <a:r>
              <a:rPr lang="en-US" sz="2000" dirty="0">
                <a:latin typeface="Times New Roman"/>
                <a:cs typeface="Times New Roman"/>
              </a:rPr>
              <a:t> a headwind.  As such, it is seemingly floating as it comes in for its landing moving only, maybe, 100 mph along the line of the runway.  With that approximation, take whatever additional information is required to determine the wind velocity (as a vector), relative to the line of the runway, for </a:t>
            </a:r>
            <a:r>
              <a:rPr lang="en-US" sz="2000" i="1" dirty="0">
                <a:latin typeface="Times New Roman"/>
                <a:cs typeface="Times New Roman"/>
              </a:rPr>
              <a:t>that </a:t>
            </a:r>
            <a:r>
              <a:rPr lang="en-US" sz="2000" dirty="0">
                <a:latin typeface="Times New Roman"/>
                <a:cs typeface="Times New Roman"/>
              </a:rPr>
              <a:t>situation.  </a:t>
            </a:r>
            <a:endParaRPr lang="en-US" sz="2000" dirty="0">
              <a:latin typeface="Apple Chancery"/>
              <a:cs typeface="Apple Chancery"/>
            </a:endParaRPr>
          </a:p>
        </p:txBody>
      </p:sp>
      <p:sp>
        <p:nvSpPr>
          <p:cNvPr id="3" name="Rectangle 2"/>
          <p:cNvSpPr/>
          <p:nvPr/>
        </p:nvSpPr>
        <p:spPr>
          <a:xfrm>
            <a:off x="8356600" y="2324100"/>
            <a:ext cx="406401" cy="2489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1365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52.)</a:t>
            </a:r>
          </a:p>
        </p:txBody>
      </p:sp>
      <p:sp>
        <p:nvSpPr>
          <p:cNvPr id="3" name="Rectangle 2"/>
          <p:cNvSpPr/>
          <p:nvPr/>
        </p:nvSpPr>
        <p:spPr>
          <a:xfrm>
            <a:off x="8356600" y="2324100"/>
            <a:ext cx="406401" cy="2489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051299" y="2184400"/>
            <a:ext cx="406401" cy="2489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lane in crosswin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336137"/>
            <a:ext cx="9144000" cy="5715000"/>
          </a:xfrm>
          <a:prstGeom prst="rect">
            <a:avLst/>
          </a:prstGeom>
        </p:spPr>
      </p:pic>
    </p:spTree>
    <p:extLst>
      <p:ext uri="{BB962C8B-B14F-4D97-AF65-F5344CB8AC3E}">
        <p14:creationId xmlns:p14="http://schemas.microsoft.com/office/powerpoint/2010/main" val="3664160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53.)</a:t>
            </a:r>
          </a:p>
        </p:txBody>
      </p:sp>
      <p:sp>
        <p:nvSpPr>
          <p:cNvPr id="6" name="TextBox 5"/>
          <p:cNvSpPr txBox="1"/>
          <p:nvPr/>
        </p:nvSpPr>
        <p:spPr>
          <a:xfrm>
            <a:off x="313057" y="631313"/>
            <a:ext cx="5266861" cy="3046988"/>
          </a:xfrm>
          <a:prstGeom prst="rect">
            <a:avLst/>
          </a:prstGeom>
          <a:noFill/>
        </p:spPr>
        <p:txBody>
          <a:bodyPr wrap="square" rtlCol="0">
            <a:spAutoFit/>
          </a:bodyPr>
          <a:lstStyle/>
          <a:p>
            <a:r>
              <a:rPr lang="en-US" sz="3200" dirty="0">
                <a:solidFill>
                  <a:srgbClr val="FF0000"/>
                </a:solidFill>
                <a:latin typeface="Apple Chancery"/>
                <a:cs typeface="Apple Chancery"/>
              </a:rPr>
              <a:t>Let’s approximate </a:t>
            </a:r>
            <a:r>
              <a:rPr lang="en-US" sz="2000" dirty="0">
                <a:latin typeface="Times New Roman"/>
                <a:cs typeface="Times New Roman"/>
              </a:rPr>
              <a:t>the second plane’s average angle with the runway at             .  Using the same set-up as before, our vector assembly will oriented as shown to the right, where      is the velocity of the plane </a:t>
            </a:r>
            <a:r>
              <a:rPr lang="en-US" sz="2000" i="1" dirty="0">
                <a:latin typeface="Times New Roman"/>
                <a:cs typeface="Times New Roman"/>
              </a:rPr>
              <a:t>relative to the runway</a:t>
            </a:r>
            <a:r>
              <a:rPr lang="en-US" sz="2000" dirty="0">
                <a:latin typeface="Times New Roman"/>
                <a:cs typeface="Times New Roman"/>
              </a:rPr>
              <a:t>.  All the information we know about the situation is included in the sketch (I’d prefer to make       reference line </a:t>
            </a:r>
            <a:r>
              <a:rPr lang="en-US" sz="2000" i="1" dirty="0">
                <a:latin typeface="Times New Roman"/>
                <a:cs typeface="Times New Roman"/>
              </a:rPr>
              <a:t>along the runway, </a:t>
            </a:r>
            <a:r>
              <a:rPr lang="en-US" sz="2000" dirty="0">
                <a:latin typeface="Times New Roman"/>
                <a:cs typeface="Times New Roman"/>
              </a:rPr>
              <a:t>but it works better on the sketch as shown). </a:t>
            </a:r>
          </a:p>
        </p:txBody>
      </p:sp>
      <p:cxnSp>
        <p:nvCxnSpPr>
          <p:cNvPr id="7" name="Straight Arrow Connector 6"/>
          <p:cNvCxnSpPr/>
          <p:nvPr/>
        </p:nvCxnSpPr>
        <p:spPr>
          <a:xfrm flipV="1">
            <a:off x="7092950" y="3759200"/>
            <a:ext cx="933450" cy="503239"/>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2" name="Object 21"/>
          <p:cNvGraphicFramePr>
            <a:graphicFrameLocks noChangeAspect="1"/>
          </p:cNvGraphicFramePr>
          <p:nvPr>
            <p:extLst>
              <p:ext uri="{D42A27DB-BD31-4B8C-83A1-F6EECF244321}">
                <p14:modId xmlns:p14="http://schemas.microsoft.com/office/powerpoint/2010/main" val="1552346105"/>
              </p:ext>
            </p:extLst>
          </p:nvPr>
        </p:nvGraphicFramePr>
        <p:xfrm>
          <a:off x="6638925" y="2896191"/>
          <a:ext cx="825500" cy="369888"/>
        </p:xfrm>
        <a:graphic>
          <a:graphicData uri="http://schemas.openxmlformats.org/presentationml/2006/ole">
            <mc:AlternateContent xmlns:mc="http://schemas.openxmlformats.org/markup-compatibility/2006">
              <mc:Choice xmlns:v="urn:schemas-microsoft-com:vml" Requires="v">
                <p:oleObj name="Equation" r:id="rId2" imgW="508000" imgH="228600" progId="Equation.DSMT4">
                  <p:embed/>
                </p:oleObj>
              </mc:Choice>
              <mc:Fallback>
                <p:oleObj name="Equation" r:id="rId2" imgW="508000" imgH="228600" progId="Equation.DSMT4">
                  <p:embed/>
                  <p:pic>
                    <p:nvPicPr>
                      <p:cNvPr id="0" name=""/>
                      <p:cNvPicPr/>
                      <p:nvPr/>
                    </p:nvPicPr>
                    <p:blipFill>
                      <a:blip r:embed="rId3"/>
                      <a:stretch>
                        <a:fillRect/>
                      </a:stretch>
                    </p:blipFill>
                    <p:spPr>
                      <a:xfrm>
                        <a:off x="6638925" y="2896191"/>
                        <a:ext cx="825500" cy="369888"/>
                      </a:xfrm>
                      <a:prstGeom prst="rect">
                        <a:avLst/>
                      </a:prstGeom>
                    </p:spPr>
                  </p:pic>
                </p:oleObj>
              </mc:Fallback>
            </mc:AlternateContent>
          </a:graphicData>
        </a:graphic>
      </p:graphicFrame>
      <p:cxnSp>
        <p:nvCxnSpPr>
          <p:cNvPr id="23" name="Straight Arrow Connector 22"/>
          <p:cNvCxnSpPr/>
          <p:nvPr/>
        </p:nvCxnSpPr>
        <p:spPr>
          <a:xfrm>
            <a:off x="8027193" y="1739900"/>
            <a:ext cx="1" cy="201930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p:cNvGraphicFramePr>
            <a:graphicFrameLocks noChangeAspect="1"/>
          </p:cNvGraphicFramePr>
          <p:nvPr>
            <p:extLst>
              <p:ext uri="{D42A27DB-BD31-4B8C-83A1-F6EECF244321}">
                <p14:modId xmlns:p14="http://schemas.microsoft.com/office/powerpoint/2010/main" val="3566928887"/>
              </p:ext>
            </p:extLst>
          </p:nvPr>
        </p:nvGraphicFramePr>
        <p:xfrm>
          <a:off x="7418388" y="3594894"/>
          <a:ext cx="307975" cy="328612"/>
        </p:xfrm>
        <a:graphic>
          <a:graphicData uri="http://schemas.openxmlformats.org/presentationml/2006/ole">
            <mc:AlternateContent xmlns:mc="http://schemas.openxmlformats.org/markup-compatibility/2006">
              <mc:Choice xmlns:v="urn:schemas-microsoft-com:vml" Requires="v">
                <p:oleObj name="Equation" r:id="rId4" imgW="190500" imgH="203200" progId="Equation.DSMT4">
                  <p:embed/>
                </p:oleObj>
              </mc:Choice>
              <mc:Fallback>
                <p:oleObj name="Equation" r:id="rId4" imgW="190500" imgH="203200" progId="Equation.DSMT4">
                  <p:embed/>
                  <p:pic>
                    <p:nvPicPr>
                      <p:cNvPr id="0" name=""/>
                      <p:cNvPicPr/>
                      <p:nvPr/>
                    </p:nvPicPr>
                    <p:blipFill>
                      <a:blip r:embed="rId5"/>
                      <a:stretch>
                        <a:fillRect/>
                      </a:stretch>
                    </p:blipFill>
                    <p:spPr>
                      <a:xfrm>
                        <a:off x="7418388" y="3594894"/>
                        <a:ext cx="307975" cy="328612"/>
                      </a:xfrm>
                      <a:prstGeom prst="rect">
                        <a:avLst/>
                      </a:prstGeom>
                    </p:spPr>
                  </p:pic>
                </p:oleObj>
              </mc:Fallback>
            </mc:AlternateContent>
          </a:graphicData>
        </a:graphic>
      </p:graphicFrame>
      <p:cxnSp>
        <p:nvCxnSpPr>
          <p:cNvPr id="4" name="Straight Connector 3"/>
          <p:cNvCxnSpPr/>
          <p:nvPr/>
        </p:nvCxnSpPr>
        <p:spPr>
          <a:xfrm>
            <a:off x="6502400" y="660400"/>
            <a:ext cx="0" cy="467360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8585201" y="660400"/>
            <a:ext cx="0" cy="467360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6692899" y="491613"/>
            <a:ext cx="0" cy="564292"/>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763577" y="2489"/>
            <a:ext cx="1678623" cy="646331"/>
          </a:xfrm>
          <a:prstGeom prst="rect">
            <a:avLst/>
          </a:prstGeom>
          <a:noFill/>
        </p:spPr>
        <p:txBody>
          <a:bodyPr wrap="square" rtlCol="0">
            <a:spAutoFit/>
          </a:bodyPr>
          <a:lstStyle/>
          <a:p>
            <a:r>
              <a:rPr lang="en-US" dirty="0">
                <a:latin typeface="Times New Roman"/>
                <a:cs typeface="Times New Roman"/>
              </a:rPr>
              <a:t>plane coming this way</a:t>
            </a:r>
            <a:endParaRPr lang="en-US" dirty="0">
              <a:latin typeface="Apple Chancery"/>
              <a:cs typeface="Apple Chancery"/>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4156439387"/>
              </p:ext>
            </p:extLst>
          </p:nvPr>
        </p:nvGraphicFramePr>
        <p:xfrm>
          <a:off x="4593943" y="1127125"/>
          <a:ext cx="844550" cy="357188"/>
        </p:xfrm>
        <a:graphic>
          <a:graphicData uri="http://schemas.openxmlformats.org/presentationml/2006/ole">
            <mc:AlternateContent xmlns:mc="http://schemas.openxmlformats.org/markup-compatibility/2006">
              <mc:Choice xmlns:v="urn:schemas-microsoft-com:vml" Requires="v">
                <p:oleObj name="Equation" r:id="rId6" imgW="482600" imgH="203200" progId="Equation.DSMT4">
                  <p:embed/>
                </p:oleObj>
              </mc:Choice>
              <mc:Fallback>
                <p:oleObj name="Equation" r:id="rId6" imgW="482600" imgH="203200" progId="Equation.DSMT4">
                  <p:embed/>
                  <p:pic>
                    <p:nvPicPr>
                      <p:cNvPr id="0" name=""/>
                      <p:cNvPicPr/>
                      <p:nvPr/>
                    </p:nvPicPr>
                    <p:blipFill>
                      <a:blip r:embed="rId7"/>
                      <a:stretch>
                        <a:fillRect/>
                      </a:stretch>
                    </p:blipFill>
                    <p:spPr>
                      <a:xfrm>
                        <a:off x="4593943" y="1127125"/>
                        <a:ext cx="844550" cy="357188"/>
                      </a:xfrm>
                      <a:prstGeom prst="rect">
                        <a:avLst/>
                      </a:prstGeom>
                    </p:spPr>
                  </p:pic>
                </p:oleObj>
              </mc:Fallback>
            </mc:AlternateContent>
          </a:graphicData>
        </a:graphic>
      </p:graphicFrame>
      <p:sp>
        <p:nvSpPr>
          <p:cNvPr id="29" name="TextBox 28"/>
          <p:cNvSpPr txBox="1"/>
          <p:nvPr/>
        </p:nvSpPr>
        <p:spPr>
          <a:xfrm>
            <a:off x="7594600" y="1093569"/>
            <a:ext cx="1435100" cy="646331"/>
          </a:xfrm>
          <a:prstGeom prst="rect">
            <a:avLst/>
          </a:prstGeom>
          <a:noFill/>
        </p:spPr>
        <p:txBody>
          <a:bodyPr wrap="square" rtlCol="0">
            <a:spAutoFit/>
          </a:bodyPr>
          <a:lstStyle/>
          <a:p>
            <a:r>
              <a:rPr lang="en-US" dirty="0">
                <a:latin typeface="Times New Roman"/>
                <a:cs typeface="Times New Roman"/>
              </a:rPr>
              <a:t>actual path of the plane</a:t>
            </a:r>
            <a:endParaRPr lang="en-US" dirty="0">
              <a:latin typeface="Apple Chancery"/>
              <a:cs typeface="Apple Chancery"/>
            </a:endParaRPr>
          </a:p>
        </p:txBody>
      </p:sp>
      <p:cxnSp>
        <p:nvCxnSpPr>
          <p:cNvPr id="30" name="Straight Arrow Connector 29"/>
          <p:cNvCxnSpPr/>
          <p:nvPr/>
        </p:nvCxnSpPr>
        <p:spPr>
          <a:xfrm flipH="1">
            <a:off x="7048500" y="1739900"/>
            <a:ext cx="978694" cy="2522539"/>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6" name="Group 35"/>
          <p:cNvGrpSpPr/>
          <p:nvPr/>
        </p:nvGrpSpPr>
        <p:grpSpPr>
          <a:xfrm rot="1292985">
            <a:off x="7675810" y="2874769"/>
            <a:ext cx="679450" cy="571500"/>
            <a:chOff x="3806825" y="4305301"/>
            <a:chExt cx="679450" cy="571500"/>
          </a:xfrm>
        </p:grpSpPr>
        <p:sp>
          <p:nvSpPr>
            <p:cNvPr id="32" name="Freeform 31"/>
            <p:cNvSpPr/>
            <p:nvPr/>
          </p:nvSpPr>
          <p:spPr>
            <a:xfrm>
              <a:off x="4150492" y="4305301"/>
              <a:ext cx="101653" cy="571500"/>
            </a:xfrm>
            <a:custGeom>
              <a:avLst/>
              <a:gdLst>
                <a:gd name="connsiteX0" fmla="*/ 0 w 101653"/>
                <a:gd name="connsiteY0" fmla="*/ 571500 h 571500"/>
                <a:gd name="connsiteX1" fmla="*/ 50800 w 101653"/>
                <a:gd name="connsiteY1" fmla="*/ 561975 h 571500"/>
                <a:gd name="connsiteX2" fmla="*/ 79375 w 101653"/>
                <a:gd name="connsiteY2" fmla="*/ 514350 h 571500"/>
                <a:gd name="connsiteX3" fmla="*/ 101600 w 101653"/>
                <a:gd name="connsiteY3" fmla="*/ 377825 h 571500"/>
                <a:gd name="connsiteX4" fmla="*/ 73025 w 101653"/>
                <a:gd name="connsiteY4" fmla="*/ 196850 h 571500"/>
                <a:gd name="connsiteX5" fmla="*/ 0 w 101653"/>
                <a:gd name="connsiteY5" fmla="*/ 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653" h="571500">
                  <a:moveTo>
                    <a:pt x="0" y="571500"/>
                  </a:moveTo>
                  <a:cubicBezTo>
                    <a:pt x="18785" y="571500"/>
                    <a:pt x="37571" y="571500"/>
                    <a:pt x="50800" y="561975"/>
                  </a:cubicBezTo>
                  <a:cubicBezTo>
                    <a:pt x="64029" y="552450"/>
                    <a:pt x="70908" y="545042"/>
                    <a:pt x="79375" y="514350"/>
                  </a:cubicBezTo>
                  <a:cubicBezTo>
                    <a:pt x="87842" y="483658"/>
                    <a:pt x="102658" y="430742"/>
                    <a:pt x="101600" y="377825"/>
                  </a:cubicBezTo>
                  <a:cubicBezTo>
                    <a:pt x="100542" y="324908"/>
                    <a:pt x="89958" y="259821"/>
                    <a:pt x="73025" y="196850"/>
                  </a:cubicBezTo>
                  <a:cubicBezTo>
                    <a:pt x="56092" y="133879"/>
                    <a:pt x="0" y="0"/>
                    <a:pt x="0" y="0"/>
                  </a:cubicBezTo>
                </a:path>
              </a:pathLst>
            </a:custGeom>
            <a:solidFill>
              <a:srgbClr val="FFFFFF"/>
            </a:solid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Freeform 32"/>
            <p:cNvSpPr/>
            <p:nvPr/>
          </p:nvSpPr>
          <p:spPr>
            <a:xfrm flipH="1">
              <a:off x="4046429" y="4305301"/>
              <a:ext cx="101653" cy="571500"/>
            </a:xfrm>
            <a:custGeom>
              <a:avLst/>
              <a:gdLst>
                <a:gd name="connsiteX0" fmla="*/ 0 w 101653"/>
                <a:gd name="connsiteY0" fmla="*/ 571500 h 571500"/>
                <a:gd name="connsiteX1" fmla="*/ 50800 w 101653"/>
                <a:gd name="connsiteY1" fmla="*/ 561975 h 571500"/>
                <a:gd name="connsiteX2" fmla="*/ 79375 w 101653"/>
                <a:gd name="connsiteY2" fmla="*/ 514350 h 571500"/>
                <a:gd name="connsiteX3" fmla="*/ 101600 w 101653"/>
                <a:gd name="connsiteY3" fmla="*/ 377825 h 571500"/>
                <a:gd name="connsiteX4" fmla="*/ 73025 w 101653"/>
                <a:gd name="connsiteY4" fmla="*/ 196850 h 571500"/>
                <a:gd name="connsiteX5" fmla="*/ 0 w 101653"/>
                <a:gd name="connsiteY5" fmla="*/ 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653" h="571500">
                  <a:moveTo>
                    <a:pt x="0" y="571500"/>
                  </a:moveTo>
                  <a:cubicBezTo>
                    <a:pt x="18785" y="571500"/>
                    <a:pt x="37571" y="571500"/>
                    <a:pt x="50800" y="561975"/>
                  </a:cubicBezTo>
                  <a:cubicBezTo>
                    <a:pt x="64029" y="552450"/>
                    <a:pt x="70908" y="545042"/>
                    <a:pt x="79375" y="514350"/>
                  </a:cubicBezTo>
                  <a:cubicBezTo>
                    <a:pt x="87842" y="483658"/>
                    <a:pt x="102658" y="430742"/>
                    <a:pt x="101600" y="377825"/>
                  </a:cubicBezTo>
                  <a:cubicBezTo>
                    <a:pt x="100542" y="324908"/>
                    <a:pt x="89958" y="259821"/>
                    <a:pt x="73025" y="196850"/>
                  </a:cubicBezTo>
                  <a:cubicBezTo>
                    <a:pt x="56092" y="133879"/>
                    <a:pt x="0" y="0"/>
                    <a:pt x="0" y="0"/>
                  </a:cubicBezTo>
                </a:path>
              </a:pathLst>
            </a:custGeom>
            <a:solidFill>
              <a:srgbClr val="FFFFFF"/>
            </a:solid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Rounded Rectangle 33"/>
            <p:cNvSpPr/>
            <p:nvPr/>
          </p:nvSpPr>
          <p:spPr>
            <a:xfrm>
              <a:off x="3806825" y="4648200"/>
              <a:ext cx="679450" cy="45719"/>
            </a:xfrm>
            <a:prstGeom prst="roundRect">
              <a:avLst/>
            </a:prstGeom>
            <a:solidFill>
              <a:srgbClr val="33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ounded Rectangle 34"/>
            <p:cNvSpPr/>
            <p:nvPr/>
          </p:nvSpPr>
          <p:spPr>
            <a:xfrm flipV="1">
              <a:off x="4046429" y="4363719"/>
              <a:ext cx="205715" cy="45719"/>
            </a:xfrm>
            <a:prstGeom prst="roundRect">
              <a:avLst/>
            </a:prstGeom>
            <a:solidFill>
              <a:srgbClr val="33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39" name="Object 38"/>
          <p:cNvGraphicFramePr>
            <a:graphicFrameLocks noChangeAspect="1"/>
          </p:cNvGraphicFramePr>
          <p:nvPr>
            <p:extLst>
              <p:ext uri="{D42A27DB-BD31-4B8C-83A1-F6EECF244321}">
                <p14:modId xmlns:p14="http://schemas.microsoft.com/office/powerpoint/2010/main" val="3983972589"/>
              </p:ext>
            </p:extLst>
          </p:nvPr>
        </p:nvGraphicFramePr>
        <p:xfrm>
          <a:off x="7739063" y="2429463"/>
          <a:ext cx="677862" cy="327025"/>
        </p:xfrm>
        <a:graphic>
          <a:graphicData uri="http://schemas.openxmlformats.org/presentationml/2006/ole">
            <mc:AlternateContent xmlns:mc="http://schemas.openxmlformats.org/markup-compatibility/2006">
              <mc:Choice xmlns:v="urn:schemas-microsoft-com:vml" Requires="v">
                <p:oleObj name="Equation" r:id="rId8" imgW="419100" imgH="203200" progId="Equation.DSMT4">
                  <p:embed/>
                </p:oleObj>
              </mc:Choice>
              <mc:Fallback>
                <p:oleObj name="Equation" r:id="rId8" imgW="419100" imgH="203200" progId="Equation.DSMT4">
                  <p:embed/>
                  <p:pic>
                    <p:nvPicPr>
                      <p:cNvPr id="0" name=""/>
                      <p:cNvPicPr/>
                      <p:nvPr/>
                    </p:nvPicPr>
                    <p:blipFill>
                      <a:blip r:embed="rId9"/>
                      <a:stretch>
                        <a:fillRect/>
                      </a:stretch>
                    </p:blipFill>
                    <p:spPr>
                      <a:xfrm>
                        <a:off x="7739063" y="2429463"/>
                        <a:ext cx="677862" cy="327025"/>
                      </a:xfrm>
                      <a:prstGeom prst="rect">
                        <a:avLst/>
                      </a:prstGeom>
                    </p:spPr>
                  </p:pic>
                </p:oleObj>
              </mc:Fallback>
            </mc:AlternateContent>
          </a:graphicData>
        </a:graphic>
      </p:graphicFrame>
      <p:sp>
        <p:nvSpPr>
          <p:cNvPr id="40" name="Freeform 39"/>
          <p:cNvSpPr/>
          <p:nvPr/>
        </p:nvSpPr>
        <p:spPr>
          <a:xfrm>
            <a:off x="7772400" y="2374900"/>
            <a:ext cx="254000" cy="54563"/>
          </a:xfrm>
          <a:custGeom>
            <a:avLst/>
            <a:gdLst>
              <a:gd name="connsiteX0" fmla="*/ 0 w 254000"/>
              <a:gd name="connsiteY0" fmla="*/ 0 h 54563"/>
              <a:gd name="connsiteX1" fmla="*/ 114300 w 254000"/>
              <a:gd name="connsiteY1" fmla="*/ 50800 h 54563"/>
              <a:gd name="connsiteX2" fmla="*/ 254000 w 254000"/>
              <a:gd name="connsiteY2" fmla="*/ 50800 h 54563"/>
            </a:gdLst>
            <a:ahLst/>
            <a:cxnLst>
              <a:cxn ang="0">
                <a:pos x="connsiteX0" y="connsiteY0"/>
              </a:cxn>
              <a:cxn ang="0">
                <a:pos x="connsiteX1" y="connsiteY1"/>
              </a:cxn>
              <a:cxn ang="0">
                <a:pos x="connsiteX2" y="connsiteY2"/>
              </a:cxn>
            </a:cxnLst>
            <a:rect l="l" t="t" r="r" b="b"/>
            <a:pathLst>
              <a:path w="254000" h="54563">
                <a:moveTo>
                  <a:pt x="0" y="0"/>
                </a:moveTo>
                <a:cubicBezTo>
                  <a:pt x="35983" y="21166"/>
                  <a:pt x="71967" y="42333"/>
                  <a:pt x="114300" y="50800"/>
                </a:cubicBezTo>
                <a:cubicBezTo>
                  <a:pt x="156633" y="59267"/>
                  <a:pt x="254000" y="50800"/>
                  <a:pt x="254000" y="508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1" name="Object 30"/>
          <p:cNvGraphicFramePr>
            <a:graphicFrameLocks noChangeAspect="1"/>
          </p:cNvGraphicFramePr>
          <p:nvPr>
            <p:extLst>
              <p:ext uri="{D42A27DB-BD31-4B8C-83A1-F6EECF244321}">
                <p14:modId xmlns:p14="http://schemas.microsoft.com/office/powerpoint/2010/main" val="3730551407"/>
              </p:ext>
            </p:extLst>
          </p:nvPr>
        </p:nvGraphicFramePr>
        <p:xfrm>
          <a:off x="8107364" y="3380981"/>
          <a:ext cx="803275" cy="328612"/>
        </p:xfrm>
        <a:graphic>
          <a:graphicData uri="http://schemas.openxmlformats.org/presentationml/2006/ole">
            <mc:AlternateContent xmlns:mc="http://schemas.openxmlformats.org/markup-compatibility/2006">
              <mc:Choice xmlns:v="urn:schemas-microsoft-com:vml" Requires="v">
                <p:oleObj name="Equation" r:id="rId10" imgW="495300" imgH="203200" progId="Equation.DSMT4">
                  <p:embed/>
                </p:oleObj>
              </mc:Choice>
              <mc:Fallback>
                <p:oleObj name="Equation" r:id="rId10" imgW="495300" imgH="203200" progId="Equation.DSMT4">
                  <p:embed/>
                  <p:pic>
                    <p:nvPicPr>
                      <p:cNvPr id="0" name=""/>
                      <p:cNvPicPr/>
                      <p:nvPr/>
                    </p:nvPicPr>
                    <p:blipFill>
                      <a:blip r:embed="rId11"/>
                      <a:stretch>
                        <a:fillRect/>
                      </a:stretch>
                    </p:blipFill>
                    <p:spPr>
                      <a:xfrm>
                        <a:off x="8107364" y="3380981"/>
                        <a:ext cx="803275" cy="328612"/>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575754189"/>
              </p:ext>
            </p:extLst>
          </p:nvPr>
        </p:nvGraphicFramePr>
        <p:xfrm>
          <a:off x="1091915" y="2078542"/>
          <a:ext cx="288925" cy="357187"/>
        </p:xfrm>
        <a:graphic>
          <a:graphicData uri="http://schemas.openxmlformats.org/presentationml/2006/ole">
            <mc:AlternateContent xmlns:mc="http://schemas.openxmlformats.org/markup-compatibility/2006">
              <mc:Choice xmlns:v="urn:schemas-microsoft-com:vml" Requires="v">
                <p:oleObj name="Equation" r:id="rId12" imgW="165100" imgH="203200" progId="Equation.DSMT4">
                  <p:embed/>
                </p:oleObj>
              </mc:Choice>
              <mc:Fallback>
                <p:oleObj name="Equation" r:id="rId12" imgW="165100" imgH="203200" progId="Equation.DSMT4">
                  <p:embed/>
                  <p:pic>
                    <p:nvPicPr>
                      <p:cNvPr id="0" name=""/>
                      <p:cNvPicPr/>
                      <p:nvPr/>
                    </p:nvPicPr>
                    <p:blipFill>
                      <a:blip r:embed="rId13"/>
                      <a:stretch>
                        <a:fillRect/>
                      </a:stretch>
                    </p:blipFill>
                    <p:spPr>
                      <a:xfrm>
                        <a:off x="1091915" y="2078542"/>
                        <a:ext cx="288925" cy="357187"/>
                      </a:xfrm>
                      <a:prstGeom prst="rect">
                        <a:avLst/>
                      </a:prstGeom>
                    </p:spPr>
                  </p:pic>
                </p:oleObj>
              </mc:Fallback>
            </mc:AlternateContent>
          </a:graphicData>
        </a:graphic>
      </p:graphicFrame>
      <p:cxnSp>
        <p:nvCxnSpPr>
          <p:cNvPr id="8" name="Straight Connector 7"/>
          <p:cNvCxnSpPr/>
          <p:nvPr/>
        </p:nvCxnSpPr>
        <p:spPr>
          <a:xfrm flipH="1">
            <a:off x="7166744" y="4262439"/>
            <a:ext cx="940620" cy="0"/>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38" name="Freeform 37"/>
          <p:cNvSpPr/>
          <p:nvPr/>
        </p:nvSpPr>
        <p:spPr>
          <a:xfrm rot="14610679">
            <a:off x="7399573" y="4131159"/>
            <a:ext cx="221229" cy="45719"/>
          </a:xfrm>
          <a:custGeom>
            <a:avLst/>
            <a:gdLst>
              <a:gd name="connsiteX0" fmla="*/ 0 w 254000"/>
              <a:gd name="connsiteY0" fmla="*/ 0 h 54563"/>
              <a:gd name="connsiteX1" fmla="*/ 114300 w 254000"/>
              <a:gd name="connsiteY1" fmla="*/ 50800 h 54563"/>
              <a:gd name="connsiteX2" fmla="*/ 254000 w 254000"/>
              <a:gd name="connsiteY2" fmla="*/ 50800 h 54563"/>
            </a:gdLst>
            <a:ahLst/>
            <a:cxnLst>
              <a:cxn ang="0">
                <a:pos x="connsiteX0" y="connsiteY0"/>
              </a:cxn>
              <a:cxn ang="0">
                <a:pos x="connsiteX1" y="connsiteY1"/>
              </a:cxn>
              <a:cxn ang="0">
                <a:pos x="connsiteX2" y="connsiteY2"/>
              </a:cxn>
            </a:cxnLst>
            <a:rect l="l" t="t" r="r" b="b"/>
            <a:pathLst>
              <a:path w="254000" h="54563">
                <a:moveTo>
                  <a:pt x="0" y="0"/>
                </a:moveTo>
                <a:cubicBezTo>
                  <a:pt x="35983" y="21166"/>
                  <a:pt x="71967" y="42333"/>
                  <a:pt x="114300" y="50800"/>
                </a:cubicBezTo>
                <a:cubicBezTo>
                  <a:pt x="156633" y="59267"/>
                  <a:pt x="254000" y="50800"/>
                  <a:pt x="254000" y="508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1260230073"/>
              </p:ext>
            </p:extLst>
          </p:nvPr>
        </p:nvGraphicFramePr>
        <p:xfrm>
          <a:off x="7532688" y="3989388"/>
          <a:ext cx="206375" cy="306387"/>
        </p:xfrm>
        <a:graphic>
          <a:graphicData uri="http://schemas.openxmlformats.org/presentationml/2006/ole">
            <mc:AlternateContent xmlns:mc="http://schemas.openxmlformats.org/markup-compatibility/2006">
              <mc:Choice xmlns:v="urn:schemas-microsoft-com:vml" Requires="v">
                <p:oleObj name="Equation" r:id="rId14" imgW="127000" imgH="190500" progId="Equation.DSMT4">
                  <p:embed/>
                </p:oleObj>
              </mc:Choice>
              <mc:Fallback>
                <p:oleObj name="Equation" r:id="rId14" imgW="127000" imgH="190500" progId="Equation.DSMT4">
                  <p:embed/>
                  <p:pic>
                    <p:nvPicPr>
                      <p:cNvPr id="0" name=""/>
                      <p:cNvPicPr/>
                      <p:nvPr/>
                    </p:nvPicPr>
                    <p:blipFill>
                      <a:blip r:embed="rId15"/>
                      <a:stretch>
                        <a:fillRect/>
                      </a:stretch>
                    </p:blipFill>
                    <p:spPr>
                      <a:xfrm>
                        <a:off x="7532688" y="3989388"/>
                        <a:ext cx="206375" cy="306387"/>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2177051277"/>
              </p:ext>
            </p:extLst>
          </p:nvPr>
        </p:nvGraphicFramePr>
        <p:xfrm>
          <a:off x="1228007" y="3026352"/>
          <a:ext cx="422275" cy="334963"/>
        </p:xfrm>
        <a:graphic>
          <a:graphicData uri="http://schemas.openxmlformats.org/presentationml/2006/ole">
            <mc:AlternateContent xmlns:mc="http://schemas.openxmlformats.org/markup-compatibility/2006">
              <mc:Choice xmlns:v="urn:schemas-microsoft-com:vml" Requires="v">
                <p:oleObj name="Equation" r:id="rId16" imgW="241300" imgH="190500" progId="Equation.DSMT4">
                  <p:embed/>
                </p:oleObj>
              </mc:Choice>
              <mc:Fallback>
                <p:oleObj name="Equation" r:id="rId16" imgW="241300" imgH="190500" progId="Equation.DSMT4">
                  <p:embed/>
                  <p:pic>
                    <p:nvPicPr>
                      <p:cNvPr id="0" name=""/>
                      <p:cNvPicPr/>
                      <p:nvPr/>
                    </p:nvPicPr>
                    <p:blipFill>
                      <a:blip r:embed="rId17"/>
                      <a:stretch>
                        <a:fillRect/>
                      </a:stretch>
                    </p:blipFill>
                    <p:spPr>
                      <a:xfrm>
                        <a:off x="1228007" y="3026352"/>
                        <a:ext cx="422275" cy="334963"/>
                      </a:xfrm>
                      <a:prstGeom prst="rect">
                        <a:avLst/>
                      </a:prstGeom>
                    </p:spPr>
                  </p:pic>
                </p:oleObj>
              </mc:Fallback>
            </mc:AlternateContent>
          </a:graphicData>
        </a:graphic>
      </p:graphicFrame>
      <p:sp>
        <p:nvSpPr>
          <p:cNvPr id="44" name="TextBox 43"/>
          <p:cNvSpPr txBox="1"/>
          <p:nvPr/>
        </p:nvSpPr>
        <p:spPr>
          <a:xfrm>
            <a:off x="284095" y="3770916"/>
            <a:ext cx="5192325" cy="400110"/>
          </a:xfrm>
          <a:prstGeom prst="rect">
            <a:avLst/>
          </a:prstGeom>
          <a:noFill/>
        </p:spPr>
        <p:txBody>
          <a:bodyPr wrap="square" rtlCol="0">
            <a:spAutoFit/>
          </a:bodyPr>
          <a:lstStyle/>
          <a:p>
            <a:r>
              <a:rPr lang="en-US" sz="2000" dirty="0">
                <a:latin typeface="Times New Roman"/>
                <a:cs typeface="Times New Roman"/>
              </a:rPr>
              <a:t>We need to do this in components.</a:t>
            </a:r>
          </a:p>
        </p:txBody>
      </p:sp>
      <p:sp>
        <p:nvSpPr>
          <p:cNvPr id="46" name="TextBox 45"/>
          <p:cNvSpPr txBox="1"/>
          <p:nvPr/>
        </p:nvSpPr>
        <p:spPr>
          <a:xfrm>
            <a:off x="313057" y="61405"/>
            <a:ext cx="5192325" cy="400110"/>
          </a:xfrm>
          <a:prstGeom prst="rect">
            <a:avLst/>
          </a:prstGeom>
          <a:noFill/>
        </p:spPr>
        <p:txBody>
          <a:bodyPr wrap="square" rtlCol="0">
            <a:spAutoFit/>
          </a:bodyPr>
          <a:lstStyle/>
          <a:p>
            <a:r>
              <a:rPr lang="en-US" sz="2000" i="1" dirty="0">
                <a:solidFill>
                  <a:srgbClr val="0000FF"/>
                </a:solidFill>
                <a:latin typeface="Times New Roman"/>
                <a:cs typeface="Times New Roman"/>
              </a:rPr>
              <a:t>This is for fun. Don’t take lots of time on it!</a:t>
            </a:r>
          </a:p>
        </p:txBody>
      </p:sp>
    </p:spTree>
    <p:extLst>
      <p:ext uri="{BB962C8B-B14F-4D97-AF65-F5344CB8AC3E}">
        <p14:creationId xmlns:p14="http://schemas.microsoft.com/office/powerpoint/2010/main" val="2016597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0" grpId="0" animBg="1"/>
      <p:bldP spid="4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54.)</a:t>
            </a:r>
          </a:p>
        </p:txBody>
      </p:sp>
      <p:cxnSp>
        <p:nvCxnSpPr>
          <p:cNvPr id="7" name="Straight Arrow Connector 6"/>
          <p:cNvCxnSpPr/>
          <p:nvPr/>
        </p:nvCxnSpPr>
        <p:spPr>
          <a:xfrm flipV="1">
            <a:off x="7092950" y="3759200"/>
            <a:ext cx="933450" cy="503239"/>
          </a:xfrm>
          <a:prstGeom prst="straightConnector1">
            <a:avLst/>
          </a:prstGeom>
          <a:ln w="952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2" name="Object 21"/>
          <p:cNvGraphicFramePr>
            <a:graphicFrameLocks noChangeAspect="1"/>
          </p:cNvGraphicFramePr>
          <p:nvPr>
            <p:extLst>
              <p:ext uri="{D42A27DB-BD31-4B8C-83A1-F6EECF244321}">
                <p14:modId xmlns:p14="http://schemas.microsoft.com/office/powerpoint/2010/main" val="3002655379"/>
              </p:ext>
            </p:extLst>
          </p:nvPr>
        </p:nvGraphicFramePr>
        <p:xfrm>
          <a:off x="5688013" y="2397125"/>
          <a:ext cx="1630362" cy="593725"/>
        </p:xfrm>
        <a:graphic>
          <a:graphicData uri="http://schemas.openxmlformats.org/presentationml/2006/ole">
            <mc:AlternateContent xmlns:mc="http://schemas.openxmlformats.org/markup-compatibility/2006">
              <mc:Choice xmlns:v="urn:schemas-microsoft-com:vml" Requires="v">
                <p:oleObj name="Equation" r:id="rId2" imgW="1003300" imgH="368300" progId="Equation.DSMT4">
                  <p:embed/>
                </p:oleObj>
              </mc:Choice>
              <mc:Fallback>
                <p:oleObj name="Equation" r:id="rId2" imgW="1003300" imgH="368300" progId="Equation.DSMT4">
                  <p:embed/>
                  <p:pic>
                    <p:nvPicPr>
                      <p:cNvPr id="0" name=""/>
                      <p:cNvPicPr/>
                      <p:nvPr/>
                    </p:nvPicPr>
                    <p:blipFill>
                      <a:blip r:embed="rId3"/>
                      <a:stretch>
                        <a:fillRect/>
                      </a:stretch>
                    </p:blipFill>
                    <p:spPr>
                      <a:xfrm>
                        <a:off x="5688013" y="2397125"/>
                        <a:ext cx="1630362" cy="593725"/>
                      </a:xfrm>
                      <a:prstGeom prst="rect">
                        <a:avLst/>
                      </a:prstGeom>
                    </p:spPr>
                  </p:pic>
                </p:oleObj>
              </mc:Fallback>
            </mc:AlternateContent>
          </a:graphicData>
        </a:graphic>
      </p:graphicFrame>
      <p:cxnSp>
        <p:nvCxnSpPr>
          <p:cNvPr id="23" name="Straight Arrow Connector 22"/>
          <p:cNvCxnSpPr/>
          <p:nvPr/>
        </p:nvCxnSpPr>
        <p:spPr>
          <a:xfrm>
            <a:off x="8027193" y="1739900"/>
            <a:ext cx="1" cy="2019300"/>
          </a:xfrm>
          <a:prstGeom prst="straightConnector1">
            <a:avLst/>
          </a:prstGeom>
          <a:ln w="952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p:cNvGraphicFramePr>
            <a:graphicFrameLocks noChangeAspect="1"/>
          </p:cNvGraphicFramePr>
          <p:nvPr>
            <p:extLst>
              <p:ext uri="{D42A27DB-BD31-4B8C-83A1-F6EECF244321}">
                <p14:modId xmlns:p14="http://schemas.microsoft.com/office/powerpoint/2010/main" val="2143647569"/>
              </p:ext>
            </p:extLst>
          </p:nvPr>
        </p:nvGraphicFramePr>
        <p:xfrm>
          <a:off x="7418388" y="3594894"/>
          <a:ext cx="307975" cy="328612"/>
        </p:xfrm>
        <a:graphic>
          <a:graphicData uri="http://schemas.openxmlformats.org/presentationml/2006/ole">
            <mc:AlternateContent xmlns:mc="http://schemas.openxmlformats.org/markup-compatibility/2006">
              <mc:Choice xmlns:v="urn:schemas-microsoft-com:vml" Requires="v">
                <p:oleObj name="Equation" r:id="rId4" imgW="190500" imgH="203200" progId="Equation.DSMT4">
                  <p:embed/>
                </p:oleObj>
              </mc:Choice>
              <mc:Fallback>
                <p:oleObj name="Equation" r:id="rId4" imgW="190500" imgH="203200" progId="Equation.DSMT4">
                  <p:embed/>
                  <p:pic>
                    <p:nvPicPr>
                      <p:cNvPr id="0" name=""/>
                      <p:cNvPicPr/>
                      <p:nvPr/>
                    </p:nvPicPr>
                    <p:blipFill>
                      <a:blip r:embed="rId5"/>
                      <a:stretch>
                        <a:fillRect/>
                      </a:stretch>
                    </p:blipFill>
                    <p:spPr>
                      <a:xfrm>
                        <a:off x="7418388" y="3594894"/>
                        <a:ext cx="307975" cy="328612"/>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6606069"/>
              </p:ext>
            </p:extLst>
          </p:nvPr>
        </p:nvGraphicFramePr>
        <p:xfrm>
          <a:off x="236538" y="2249488"/>
          <a:ext cx="5334000" cy="1114425"/>
        </p:xfrm>
        <a:graphic>
          <a:graphicData uri="http://schemas.openxmlformats.org/presentationml/2006/ole">
            <mc:AlternateContent xmlns:mc="http://schemas.openxmlformats.org/markup-compatibility/2006">
              <mc:Choice xmlns:v="urn:schemas-microsoft-com:vml" Requires="v">
                <p:oleObj name="Equation" r:id="rId6" imgW="3048000" imgH="635000" progId="Equation.DSMT4">
                  <p:embed/>
                </p:oleObj>
              </mc:Choice>
              <mc:Fallback>
                <p:oleObj name="Equation" r:id="rId6" imgW="3048000" imgH="635000" progId="Equation.DSMT4">
                  <p:embed/>
                  <p:pic>
                    <p:nvPicPr>
                      <p:cNvPr id="0" name=""/>
                      <p:cNvPicPr/>
                      <p:nvPr/>
                    </p:nvPicPr>
                    <p:blipFill>
                      <a:blip r:embed="rId7"/>
                      <a:stretch>
                        <a:fillRect/>
                      </a:stretch>
                    </p:blipFill>
                    <p:spPr>
                      <a:xfrm>
                        <a:off x="236538" y="2249488"/>
                        <a:ext cx="5334000" cy="1114425"/>
                      </a:xfrm>
                      <a:prstGeom prst="rect">
                        <a:avLst/>
                      </a:prstGeom>
                    </p:spPr>
                  </p:pic>
                </p:oleObj>
              </mc:Fallback>
            </mc:AlternateContent>
          </a:graphicData>
        </a:graphic>
      </p:graphicFrame>
      <p:cxnSp>
        <p:nvCxnSpPr>
          <p:cNvPr id="4" name="Straight Connector 3"/>
          <p:cNvCxnSpPr/>
          <p:nvPr/>
        </p:nvCxnSpPr>
        <p:spPr>
          <a:xfrm>
            <a:off x="6502400" y="660400"/>
            <a:ext cx="0" cy="467360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8585201" y="660400"/>
            <a:ext cx="0" cy="467360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H="1">
            <a:off x="7048500" y="1739900"/>
            <a:ext cx="978694" cy="2522539"/>
          </a:xfrm>
          <a:prstGeom prst="straightConnector1">
            <a:avLst/>
          </a:prstGeom>
          <a:ln w="952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3181095915"/>
              </p:ext>
            </p:extLst>
          </p:nvPr>
        </p:nvGraphicFramePr>
        <p:xfrm>
          <a:off x="7739063" y="2429463"/>
          <a:ext cx="677862" cy="327025"/>
        </p:xfrm>
        <a:graphic>
          <a:graphicData uri="http://schemas.openxmlformats.org/presentationml/2006/ole">
            <mc:AlternateContent xmlns:mc="http://schemas.openxmlformats.org/markup-compatibility/2006">
              <mc:Choice xmlns:v="urn:schemas-microsoft-com:vml" Requires="v">
                <p:oleObj name="Equation" r:id="rId8" imgW="419100" imgH="203200" progId="Equation.DSMT4">
                  <p:embed/>
                </p:oleObj>
              </mc:Choice>
              <mc:Fallback>
                <p:oleObj name="Equation" r:id="rId8" imgW="419100" imgH="203200" progId="Equation.DSMT4">
                  <p:embed/>
                  <p:pic>
                    <p:nvPicPr>
                      <p:cNvPr id="0" name=""/>
                      <p:cNvPicPr/>
                      <p:nvPr/>
                    </p:nvPicPr>
                    <p:blipFill>
                      <a:blip r:embed="rId9"/>
                      <a:stretch>
                        <a:fillRect/>
                      </a:stretch>
                    </p:blipFill>
                    <p:spPr>
                      <a:xfrm>
                        <a:off x="7739063" y="2429463"/>
                        <a:ext cx="677862" cy="327025"/>
                      </a:xfrm>
                      <a:prstGeom prst="rect">
                        <a:avLst/>
                      </a:prstGeom>
                    </p:spPr>
                  </p:pic>
                </p:oleObj>
              </mc:Fallback>
            </mc:AlternateContent>
          </a:graphicData>
        </a:graphic>
      </p:graphicFrame>
      <p:sp>
        <p:nvSpPr>
          <p:cNvPr id="40" name="Freeform 39"/>
          <p:cNvSpPr/>
          <p:nvPr/>
        </p:nvSpPr>
        <p:spPr>
          <a:xfrm>
            <a:off x="7772400" y="2374900"/>
            <a:ext cx="254000" cy="54563"/>
          </a:xfrm>
          <a:custGeom>
            <a:avLst/>
            <a:gdLst>
              <a:gd name="connsiteX0" fmla="*/ 0 w 254000"/>
              <a:gd name="connsiteY0" fmla="*/ 0 h 54563"/>
              <a:gd name="connsiteX1" fmla="*/ 114300 w 254000"/>
              <a:gd name="connsiteY1" fmla="*/ 50800 h 54563"/>
              <a:gd name="connsiteX2" fmla="*/ 254000 w 254000"/>
              <a:gd name="connsiteY2" fmla="*/ 50800 h 54563"/>
            </a:gdLst>
            <a:ahLst/>
            <a:cxnLst>
              <a:cxn ang="0">
                <a:pos x="connsiteX0" y="connsiteY0"/>
              </a:cxn>
              <a:cxn ang="0">
                <a:pos x="connsiteX1" y="connsiteY1"/>
              </a:cxn>
              <a:cxn ang="0">
                <a:pos x="connsiteX2" y="connsiteY2"/>
              </a:cxn>
            </a:cxnLst>
            <a:rect l="l" t="t" r="r" b="b"/>
            <a:pathLst>
              <a:path w="254000" h="54563">
                <a:moveTo>
                  <a:pt x="0" y="0"/>
                </a:moveTo>
                <a:cubicBezTo>
                  <a:pt x="35983" y="21166"/>
                  <a:pt x="71967" y="42333"/>
                  <a:pt x="114300" y="50800"/>
                </a:cubicBezTo>
                <a:cubicBezTo>
                  <a:pt x="156633" y="59267"/>
                  <a:pt x="254000" y="50800"/>
                  <a:pt x="254000" y="508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1" name="Object 30"/>
          <p:cNvGraphicFramePr>
            <a:graphicFrameLocks noChangeAspect="1"/>
          </p:cNvGraphicFramePr>
          <p:nvPr>
            <p:extLst>
              <p:ext uri="{D42A27DB-BD31-4B8C-83A1-F6EECF244321}">
                <p14:modId xmlns:p14="http://schemas.microsoft.com/office/powerpoint/2010/main" val="358883198"/>
              </p:ext>
            </p:extLst>
          </p:nvPr>
        </p:nvGraphicFramePr>
        <p:xfrm>
          <a:off x="8107364" y="2898775"/>
          <a:ext cx="803275" cy="328612"/>
        </p:xfrm>
        <a:graphic>
          <a:graphicData uri="http://schemas.openxmlformats.org/presentationml/2006/ole">
            <mc:AlternateContent xmlns:mc="http://schemas.openxmlformats.org/markup-compatibility/2006">
              <mc:Choice xmlns:v="urn:schemas-microsoft-com:vml" Requires="v">
                <p:oleObj name="Equation" r:id="rId10" imgW="495300" imgH="203200" progId="Equation.DSMT4">
                  <p:embed/>
                </p:oleObj>
              </mc:Choice>
              <mc:Fallback>
                <p:oleObj name="Equation" r:id="rId10" imgW="495300" imgH="203200" progId="Equation.DSMT4">
                  <p:embed/>
                  <p:pic>
                    <p:nvPicPr>
                      <p:cNvPr id="0" name=""/>
                      <p:cNvPicPr/>
                      <p:nvPr/>
                    </p:nvPicPr>
                    <p:blipFill>
                      <a:blip r:embed="rId11"/>
                      <a:stretch>
                        <a:fillRect/>
                      </a:stretch>
                    </p:blipFill>
                    <p:spPr>
                      <a:xfrm>
                        <a:off x="8107364" y="2898775"/>
                        <a:ext cx="803275" cy="328612"/>
                      </a:xfrm>
                      <a:prstGeom prst="rect">
                        <a:avLst/>
                      </a:prstGeom>
                    </p:spPr>
                  </p:pic>
                </p:oleObj>
              </mc:Fallback>
            </mc:AlternateContent>
          </a:graphicData>
        </a:graphic>
      </p:graphicFrame>
      <p:cxnSp>
        <p:nvCxnSpPr>
          <p:cNvPr id="8" name="Straight Connector 7"/>
          <p:cNvCxnSpPr/>
          <p:nvPr/>
        </p:nvCxnSpPr>
        <p:spPr>
          <a:xfrm flipH="1">
            <a:off x="7166744" y="4262439"/>
            <a:ext cx="940620" cy="0"/>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38" name="Freeform 37"/>
          <p:cNvSpPr/>
          <p:nvPr/>
        </p:nvSpPr>
        <p:spPr>
          <a:xfrm rot="14610679">
            <a:off x="7399573" y="4131159"/>
            <a:ext cx="221229" cy="45719"/>
          </a:xfrm>
          <a:custGeom>
            <a:avLst/>
            <a:gdLst>
              <a:gd name="connsiteX0" fmla="*/ 0 w 254000"/>
              <a:gd name="connsiteY0" fmla="*/ 0 h 54563"/>
              <a:gd name="connsiteX1" fmla="*/ 114300 w 254000"/>
              <a:gd name="connsiteY1" fmla="*/ 50800 h 54563"/>
              <a:gd name="connsiteX2" fmla="*/ 254000 w 254000"/>
              <a:gd name="connsiteY2" fmla="*/ 50800 h 54563"/>
            </a:gdLst>
            <a:ahLst/>
            <a:cxnLst>
              <a:cxn ang="0">
                <a:pos x="connsiteX0" y="connsiteY0"/>
              </a:cxn>
              <a:cxn ang="0">
                <a:pos x="connsiteX1" y="connsiteY1"/>
              </a:cxn>
              <a:cxn ang="0">
                <a:pos x="connsiteX2" y="connsiteY2"/>
              </a:cxn>
            </a:cxnLst>
            <a:rect l="l" t="t" r="r" b="b"/>
            <a:pathLst>
              <a:path w="254000" h="54563">
                <a:moveTo>
                  <a:pt x="0" y="0"/>
                </a:moveTo>
                <a:cubicBezTo>
                  <a:pt x="35983" y="21166"/>
                  <a:pt x="71967" y="42333"/>
                  <a:pt x="114300" y="50800"/>
                </a:cubicBezTo>
                <a:cubicBezTo>
                  <a:pt x="156633" y="59267"/>
                  <a:pt x="254000" y="50800"/>
                  <a:pt x="254000" y="508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348312782"/>
              </p:ext>
            </p:extLst>
          </p:nvPr>
        </p:nvGraphicFramePr>
        <p:xfrm>
          <a:off x="7532688" y="3989388"/>
          <a:ext cx="206375" cy="306387"/>
        </p:xfrm>
        <a:graphic>
          <a:graphicData uri="http://schemas.openxmlformats.org/presentationml/2006/ole">
            <mc:AlternateContent xmlns:mc="http://schemas.openxmlformats.org/markup-compatibility/2006">
              <mc:Choice xmlns:v="urn:schemas-microsoft-com:vml" Requires="v">
                <p:oleObj name="Equation" r:id="rId12" imgW="127000" imgH="190500" progId="Equation.DSMT4">
                  <p:embed/>
                </p:oleObj>
              </mc:Choice>
              <mc:Fallback>
                <p:oleObj name="Equation" r:id="rId12" imgW="127000" imgH="190500" progId="Equation.DSMT4">
                  <p:embed/>
                  <p:pic>
                    <p:nvPicPr>
                      <p:cNvPr id="0" name=""/>
                      <p:cNvPicPr/>
                      <p:nvPr/>
                    </p:nvPicPr>
                    <p:blipFill>
                      <a:blip r:embed="rId13"/>
                      <a:stretch>
                        <a:fillRect/>
                      </a:stretch>
                    </p:blipFill>
                    <p:spPr>
                      <a:xfrm>
                        <a:off x="7532688" y="3989388"/>
                        <a:ext cx="206375" cy="306387"/>
                      </a:xfrm>
                      <a:prstGeom prst="rect">
                        <a:avLst/>
                      </a:prstGeom>
                    </p:spPr>
                  </p:pic>
                </p:oleObj>
              </mc:Fallback>
            </mc:AlternateContent>
          </a:graphicData>
        </a:graphic>
      </p:graphicFrame>
      <p:cxnSp>
        <p:nvCxnSpPr>
          <p:cNvPr id="42" name="Straight Arrow Connector 41"/>
          <p:cNvCxnSpPr/>
          <p:nvPr/>
        </p:nvCxnSpPr>
        <p:spPr>
          <a:xfrm>
            <a:off x="7048499" y="1739900"/>
            <a:ext cx="1" cy="2358638"/>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H="1" flipV="1">
            <a:off x="7048500" y="1739900"/>
            <a:ext cx="936413" cy="1"/>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extLst>
              <p:ext uri="{D42A27DB-BD31-4B8C-83A1-F6EECF244321}">
                <p14:modId xmlns:p14="http://schemas.microsoft.com/office/powerpoint/2010/main" val="1405667392"/>
              </p:ext>
            </p:extLst>
          </p:nvPr>
        </p:nvGraphicFramePr>
        <p:xfrm>
          <a:off x="6740526" y="3217468"/>
          <a:ext cx="677862" cy="327025"/>
        </p:xfrm>
        <a:graphic>
          <a:graphicData uri="http://schemas.openxmlformats.org/presentationml/2006/ole">
            <mc:AlternateContent xmlns:mc="http://schemas.openxmlformats.org/markup-compatibility/2006">
              <mc:Choice xmlns:v="urn:schemas-microsoft-com:vml" Requires="v">
                <p:oleObj name="Equation" r:id="rId14" imgW="419100" imgH="203200" progId="Equation.DSMT4">
                  <p:embed/>
                </p:oleObj>
              </mc:Choice>
              <mc:Fallback>
                <p:oleObj name="Equation" r:id="rId14" imgW="419100" imgH="203200" progId="Equation.DSMT4">
                  <p:embed/>
                  <p:pic>
                    <p:nvPicPr>
                      <p:cNvPr id="0" name=""/>
                      <p:cNvPicPr/>
                      <p:nvPr/>
                    </p:nvPicPr>
                    <p:blipFill>
                      <a:blip r:embed="rId9"/>
                      <a:stretch>
                        <a:fillRect/>
                      </a:stretch>
                    </p:blipFill>
                    <p:spPr>
                      <a:xfrm>
                        <a:off x="6740526" y="3217468"/>
                        <a:ext cx="677862" cy="327025"/>
                      </a:xfrm>
                      <a:prstGeom prst="rect">
                        <a:avLst/>
                      </a:prstGeom>
                    </p:spPr>
                  </p:pic>
                </p:oleObj>
              </mc:Fallback>
            </mc:AlternateContent>
          </a:graphicData>
        </a:graphic>
      </p:graphicFrame>
      <p:sp>
        <p:nvSpPr>
          <p:cNvPr id="49" name="Freeform 48"/>
          <p:cNvSpPr/>
          <p:nvPr/>
        </p:nvSpPr>
        <p:spPr>
          <a:xfrm flipV="1">
            <a:off x="7039744" y="3552280"/>
            <a:ext cx="254000" cy="54563"/>
          </a:xfrm>
          <a:custGeom>
            <a:avLst/>
            <a:gdLst>
              <a:gd name="connsiteX0" fmla="*/ 0 w 254000"/>
              <a:gd name="connsiteY0" fmla="*/ 0 h 54563"/>
              <a:gd name="connsiteX1" fmla="*/ 114300 w 254000"/>
              <a:gd name="connsiteY1" fmla="*/ 50800 h 54563"/>
              <a:gd name="connsiteX2" fmla="*/ 254000 w 254000"/>
              <a:gd name="connsiteY2" fmla="*/ 50800 h 54563"/>
            </a:gdLst>
            <a:ahLst/>
            <a:cxnLst>
              <a:cxn ang="0">
                <a:pos x="connsiteX0" y="connsiteY0"/>
              </a:cxn>
              <a:cxn ang="0">
                <a:pos x="connsiteX1" y="connsiteY1"/>
              </a:cxn>
              <a:cxn ang="0">
                <a:pos x="connsiteX2" y="connsiteY2"/>
              </a:cxn>
            </a:cxnLst>
            <a:rect l="l" t="t" r="r" b="b"/>
            <a:pathLst>
              <a:path w="254000" h="54563">
                <a:moveTo>
                  <a:pt x="0" y="0"/>
                </a:moveTo>
                <a:cubicBezTo>
                  <a:pt x="35983" y="21166"/>
                  <a:pt x="71967" y="42333"/>
                  <a:pt x="114300" y="50800"/>
                </a:cubicBezTo>
                <a:cubicBezTo>
                  <a:pt x="156633" y="59267"/>
                  <a:pt x="254000" y="50800"/>
                  <a:pt x="254000" y="508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1" name="Straight Arrow Connector 50"/>
          <p:cNvCxnSpPr/>
          <p:nvPr/>
        </p:nvCxnSpPr>
        <p:spPr>
          <a:xfrm flipV="1">
            <a:off x="7219976" y="4263217"/>
            <a:ext cx="781844" cy="1"/>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7995496" y="3843208"/>
            <a:ext cx="0" cy="370799"/>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3" name="Object 52"/>
          <p:cNvGraphicFramePr>
            <a:graphicFrameLocks noChangeAspect="1"/>
          </p:cNvGraphicFramePr>
          <p:nvPr>
            <p:extLst>
              <p:ext uri="{D42A27DB-BD31-4B8C-83A1-F6EECF244321}">
                <p14:modId xmlns:p14="http://schemas.microsoft.com/office/powerpoint/2010/main" val="1954564603"/>
              </p:ext>
            </p:extLst>
          </p:nvPr>
        </p:nvGraphicFramePr>
        <p:xfrm>
          <a:off x="7165975" y="4324350"/>
          <a:ext cx="887413" cy="349250"/>
        </p:xfrm>
        <a:graphic>
          <a:graphicData uri="http://schemas.openxmlformats.org/presentationml/2006/ole">
            <mc:AlternateContent xmlns:mc="http://schemas.openxmlformats.org/markup-compatibility/2006">
              <mc:Choice xmlns:v="urn:schemas-microsoft-com:vml" Requires="v">
                <p:oleObj name="Equation" r:id="rId15" imgW="546100" imgH="215900" progId="Equation.DSMT4">
                  <p:embed/>
                </p:oleObj>
              </mc:Choice>
              <mc:Fallback>
                <p:oleObj name="Equation" r:id="rId15" imgW="546100" imgH="215900" progId="Equation.DSMT4">
                  <p:embed/>
                  <p:pic>
                    <p:nvPicPr>
                      <p:cNvPr id="0" name=""/>
                      <p:cNvPicPr/>
                      <p:nvPr/>
                    </p:nvPicPr>
                    <p:blipFill>
                      <a:blip r:embed="rId16"/>
                      <a:stretch>
                        <a:fillRect/>
                      </a:stretch>
                    </p:blipFill>
                    <p:spPr>
                      <a:xfrm>
                        <a:off x="7165975" y="4324350"/>
                        <a:ext cx="887413" cy="349250"/>
                      </a:xfrm>
                      <a:prstGeom prst="rect">
                        <a:avLst/>
                      </a:prstGeom>
                    </p:spPr>
                  </p:pic>
                </p:oleObj>
              </mc:Fallback>
            </mc:AlternateContent>
          </a:graphicData>
        </a:graphic>
      </p:graphicFrame>
      <p:graphicFrame>
        <p:nvGraphicFramePr>
          <p:cNvPr id="54" name="Object 53"/>
          <p:cNvGraphicFramePr>
            <a:graphicFrameLocks noChangeAspect="1"/>
          </p:cNvGraphicFramePr>
          <p:nvPr>
            <p:extLst>
              <p:ext uri="{D42A27DB-BD31-4B8C-83A1-F6EECF244321}">
                <p14:modId xmlns:p14="http://schemas.microsoft.com/office/powerpoint/2010/main" val="3571702106"/>
              </p:ext>
            </p:extLst>
          </p:nvPr>
        </p:nvGraphicFramePr>
        <p:xfrm>
          <a:off x="8069263" y="3843338"/>
          <a:ext cx="908050" cy="369887"/>
        </p:xfrm>
        <a:graphic>
          <a:graphicData uri="http://schemas.openxmlformats.org/presentationml/2006/ole">
            <mc:AlternateContent xmlns:mc="http://schemas.openxmlformats.org/markup-compatibility/2006">
              <mc:Choice xmlns:v="urn:schemas-microsoft-com:vml" Requires="v">
                <p:oleObj name="Equation" r:id="rId17" imgW="558800" imgH="228600" progId="Equation.DSMT4">
                  <p:embed/>
                </p:oleObj>
              </mc:Choice>
              <mc:Fallback>
                <p:oleObj name="Equation" r:id="rId17" imgW="558800" imgH="228600" progId="Equation.DSMT4">
                  <p:embed/>
                  <p:pic>
                    <p:nvPicPr>
                      <p:cNvPr id="0" name=""/>
                      <p:cNvPicPr/>
                      <p:nvPr/>
                    </p:nvPicPr>
                    <p:blipFill>
                      <a:blip r:embed="rId18"/>
                      <a:stretch>
                        <a:fillRect/>
                      </a:stretch>
                    </p:blipFill>
                    <p:spPr>
                      <a:xfrm>
                        <a:off x="8069263" y="3843338"/>
                        <a:ext cx="908050" cy="369887"/>
                      </a:xfrm>
                      <a:prstGeom prst="rect">
                        <a:avLst/>
                      </a:prstGeom>
                    </p:spPr>
                  </p:pic>
                </p:oleObj>
              </mc:Fallback>
            </mc:AlternateContent>
          </a:graphicData>
        </a:graphic>
      </p:graphicFrame>
      <p:graphicFrame>
        <p:nvGraphicFramePr>
          <p:cNvPr id="55" name="Object 54"/>
          <p:cNvGraphicFramePr>
            <a:graphicFrameLocks noChangeAspect="1"/>
          </p:cNvGraphicFramePr>
          <p:nvPr>
            <p:extLst>
              <p:ext uri="{D42A27DB-BD31-4B8C-83A1-F6EECF244321}">
                <p14:modId xmlns:p14="http://schemas.microsoft.com/office/powerpoint/2010/main" val="2389108810"/>
              </p:ext>
            </p:extLst>
          </p:nvPr>
        </p:nvGraphicFramePr>
        <p:xfrm>
          <a:off x="6738144" y="1043248"/>
          <a:ext cx="1589087" cy="593725"/>
        </p:xfrm>
        <a:graphic>
          <a:graphicData uri="http://schemas.openxmlformats.org/presentationml/2006/ole">
            <mc:AlternateContent xmlns:mc="http://schemas.openxmlformats.org/markup-compatibility/2006">
              <mc:Choice xmlns:v="urn:schemas-microsoft-com:vml" Requires="v">
                <p:oleObj name="Equation" r:id="rId19" imgW="977900" imgH="368300" progId="Equation.DSMT4">
                  <p:embed/>
                </p:oleObj>
              </mc:Choice>
              <mc:Fallback>
                <p:oleObj name="Equation" r:id="rId19" imgW="977900" imgH="368300" progId="Equation.DSMT4">
                  <p:embed/>
                  <p:pic>
                    <p:nvPicPr>
                      <p:cNvPr id="0" name=""/>
                      <p:cNvPicPr/>
                      <p:nvPr/>
                    </p:nvPicPr>
                    <p:blipFill>
                      <a:blip r:embed="rId20"/>
                      <a:stretch>
                        <a:fillRect/>
                      </a:stretch>
                    </p:blipFill>
                    <p:spPr>
                      <a:xfrm>
                        <a:off x="6738144" y="1043248"/>
                        <a:ext cx="1589087" cy="593725"/>
                      </a:xfrm>
                      <a:prstGeom prst="rect">
                        <a:avLst/>
                      </a:prstGeom>
                    </p:spPr>
                  </p:pic>
                </p:oleObj>
              </mc:Fallback>
            </mc:AlternateContent>
          </a:graphicData>
        </a:graphic>
      </p:graphicFrame>
      <p:sp>
        <p:nvSpPr>
          <p:cNvPr id="56" name="TextBox 55"/>
          <p:cNvSpPr txBox="1"/>
          <p:nvPr/>
        </p:nvSpPr>
        <p:spPr>
          <a:xfrm>
            <a:off x="313057" y="3595276"/>
            <a:ext cx="5192325" cy="1323439"/>
          </a:xfrm>
          <a:prstGeom prst="rect">
            <a:avLst/>
          </a:prstGeom>
          <a:noFill/>
        </p:spPr>
        <p:txBody>
          <a:bodyPr wrap="square" rtlCol="0">
            <a:spAutoFit/>
          </a:bodyPr>
          <a:lstStyle/>
          <a:p>
            <a:r>
              <a:rPr lang="en-US" sz="2000" dirty="0">
                <a:latin typeface="Times New Roman"/>
                <a:cs typeface="Times New Roman"/>
              </a:rPr>
              <a:t>Along the “x” direction perpendicular to the runway, the vector components have to add to zero (the plane isn’t moving perpendicular to the runway), so:</a:t>
            </a:r>
          </a:p>
        </p:txBody>
      </p:sp>
      <p:graphicFrame>
        <p:nvGraphicFramePr>
          <p:cNvPr id="57" name="Object 56"/>
          <p:cNvGraphicFramePr>
            <a:graphicFrameLocks noChangeAspect="1"/>
          </p:cNvGraphicFramePr>
          <p:nvPr>
            <p:extLst>
              <p:ext uri="{D42A27DB-BD31-4B8C-83A1-F6EECF244321}">
                <p14:modId xmlns:p14="http://schemas.microsoft.com/office/powerpoint/2010/main" val="2367948544"/>
              </p:ext>
            </p:extLst>
          </p:nvPr>
        </p:nvGraphicFramePr>
        <p:xfrm>
          <a:off x="1252538" y="5051526"/>
          <a:ext cx="3733800" cy="1114425"/>
        </p:xfrm>
        <a:graphic>
          <a:graphicData uri="http://schemas.openxmlformats.org/presentationml/2006/ole">
            <mc:AlternateContent xmlns:mc="http://schemas.openxmlformats.org/markup-compatibility/2006">
              <mc:Choice xmlns:v="urn:schemas-microsoft-com:vml" Requires="v">
                <p:oleObj name="Equation" r:id="rId21" imgW="2133600" imgH="635000" progId="Equation.DSMT4">
                  <p:embed/>
                </p:oleObj>
              </mc:Choice>
              <mc:Fallback>
                <p:oleObj name="Equation" r:id="rId21" imgW="2133600" imgH="635000" progId="Equation.DSMT4">
                  <p:embed/>
                  <p:pic>
                    <p:nvPicPr>
                      <p:cNvPr id="0" name=""/>
                      <p:cNvPicPr/>
                      <p:nvPr/>
                    </p:nvPicPr>
                    <p:blipFill>
                      <a:blip r:embed="rId22"/>
                      <a:stretch>
                        <a:fillRect/>
                      </a:stretch>
                    </p:blipFill>
                    <p:spPr>
                      <a:xfrm>
                        <a:off x="1252538" y="5051526"/>
                        <a:ext cx="3733800" cy="1114425"/>
                      </a:xfrm>
                      <a:prstGeom prst="rect">
                        <a:avLst/>
                      </a:prstGeom>
                    </p:spPr>
                  </p:pic>
                </p:oleObj>
              </mc:Fallback>
            </mc:AlternateContent>
          </a:graphicData>
        </a:graphic>
      </p:graphicFrame>
      <p:sp>
        <p:nvSpPr>
          <p:cNvPr id="32" name="TextBox 31"/>
          <p:cNvSpPr txBox="1"/>
          <p:nvPr/>
        </p:nvSpPr>
        <p:spPr>
          <a:xfrm>
            <a:off x="313057" y="475900"/>
            <a:ext cx="5732143" cy="1631216"/>
          </a:xfrm>
          <a:prstGeom prst="rect">
            <a:avLst/>
          </a:prstGeom>
          <a:noFill/>
        </p:spPr>
        <p:txBody>
          <a:bodyPr wrap="square" rtlCol="0">
            <a:spAutoFit/>
          </a:bodyPr>
          <a:lstStyle/>
          <a:p>
            <a:r>
              <a:rPr lang="en-US" sz="2000" dirty="0">
                <a:latin typeface="Times New Roman"/>
                <a:cs typeface="Times New Roman"/>
              </a:rPr>
              <a:t>Along the “y” (runway) direction, the difference between the plane’s “free speed” component and the wind speed component will give us the plane’s </a:t>
            </a:r>
            <a:r>
              <a:rPr lang="en-US" sz="2000" i="1" dirty="0">
                <a:latin typeface="Times New Roman"/>
                <a:cs typeface="Times New Roman"/>
              </a:rPr>
              <a:t>relative speed</a:t>
            </a:r>
            <a:r>
              <a:rPr lang="en-US" sz="2000" dirty="0">
                <a:latin typeface="Times New Roman"/>
                <a:cs typeface="Times New Roman"/>
              </a:rPr>
              <a:t>.  Showing the components on the sketch and making </a:t>
            </a:r>
            <a:r>
              <a:rPr lang="en-US" sz="2000" i="1" dirty="0">
                <a:latin typeface="Times New Roman"/>
                <a:cs typeface="Times New Roman"/>
              </a:rPr>
              <a:t>down</a:t>
            </a:r>
            <a:r>
              <a:rPr lang="en-US" sz="2000" dirty="0">
                <a:latin typeface="Times New Roman"/>
                <a:cs typeface="Times New Roman"/>
              </a:rPr>
              <a:t> positive, that leaves us with:</a:t>
            </a:r>
          </a:p>
        </p:txBody>
      </p:sp>
    </p:spTree>
    <p:extLst>
      <p:ext uri="{BB962C8B-B14F-4D97-AF65-F5344CB8AC3E}">
        <p14:creationId xmlns:p14="http://schemas.microsoft.com/office/powerpoint/2010/main" val="315373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55.)</a:t>
            </a:r>
          </a:p>
        </p:txBody>
      </p:sp>
      <p:cxnSp>
        <p:nvCxnSpPr>
          <p:cNvPr id="7" name="Straight Arrow Connector 6"/>
          <p:cNvCxnSpPr/>
          <p:nvPr/>
        </p:nvCxnSpPr>
        <p:spPr>
          <a:xfrm flipV="1">
            <a:off x="7092950" y="3759200"/>
            <a:ext cx="933450" cy="503239"/>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2" name="Object 21"/>
          <p:cNvGraphicFramePr>
            <a:graphicFrameLocks noChangeAspect="1"/>
          </p:cNvGraphicFramePr>
          <p:nvPr>
            <p:extLst>
              <p:ext uri="{D42A27DB-BD31-4B8C-83A1-F6EECF244321}">
                <p14:modId xmlns:p14="http://schemas.microsoft.com/office/powerpoint/2010/main" val="3383101968"/>
              </p:ext>
            </p:extLst>
          </p:nvPr>
        </p:nvGraphicFramePr>
        <p:xfrm>
          <a:off x="6638925" y="2896191"/>
          <a:ext cx="825500" cy="369888"/>
        </p:xfrm>
        <a:graphic>
          <a:graphicData uri="http://schemas.openxmlformats.org/presentationml/2006/ole">
            <mc:AlternateContent xmlns:mc="http://schemas.openxmlformats.org/markup-compatibility/2006">
              <mc:Choice xmlns:v="urn:schemas-microsoft-com:vml" Requires="v">
                <p:oleObj name="Equation" r:id="rId2" imgW="508000" imgH="228600" progId="Equation.DSMT4">
                  <p:embed/>
                </p:oleObj>
              </mc:Choice>
              <mc:Fallback>
                <p:oleObj name="Equation" r:id="rId2" imgW="508000" imgH="228600" progId="Equation.DSMT4">
                  <p:embed/>
                  <p:pic>
                    <p:nvPicPr>
                      <p:cNvPr id="0" name=""/>
                      <p:cNvPicPr/>
                      <p:nvPr/>
                    </p:nvPicPr>
                    <p:blipFill>
                      <a:blip r:embed="rId3"/>
                      <a:stretch>
                        <a:fillRect/>
                      </a:stretch>
                    </p:blipFill>
                    <p:spPr>
                      <a:xfrm>
                        <a:off x="6638925" y="2896191"/>
                        <a:ext cx="825500" cy="369888"/>
                      </a:xfrm>
                      <a:prstGeom prst="rect">
                        <a:avLst/>
                      </a:prstGeom>
                    </p:spPr>
                  </p:pic>
                </p:oleObj>
              </mc:Fallback>
            </mc:AlternateContent>
          </a:graphicData>
        </a:graphic>
      </p:graphicFrame>
      <p:cxnSp>
        <p:nvCxnSpPr>
          <p:cNvPr id="23" name="Straight Arrow Connector 22"/>
          <p:cNvCxnSpPr/>
          <p:nvPr/>
        </p:nvCxnSpPr>
        <p:spPr>
          <a:xfrm>
            <a:off x="8027193" y="1739900"/>
            <a:ext cx="1" cy="2019300"/>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p:cNvGraphicFramePr>
            <a:graphicFrameLocks noChangeAspect="1"/>
          </p:cNvGraphicFramePr>
          <p:nvPr>
            <p:extLst>
              <p:ext uri="{D42A27DB-BD31-4B8C-83A1-F6EECF244321}">
                <p14:modId xmlns:p14="http://schemas.microsoft.com/office/powerpoint/2010/main" val="3135785533"/>
              </p:ext>
            </p:extLst>
          </p:nvPr>
        </p:nvGraphicFramePr>
        <p:xfrm>
          <a:off x="7418388" y="3594894"/>
          <a:ext cx="307975" cy="328612"/>
        </p:xfrm>
        <a:graphic>
          <a:graphicData uri="http://schemas.openxmlformats.org/presentationml/2006/ole">
            <mc:AlternateContent xmlns:mc="http://schemas.openxmlformats.org/markup-compatibility/2006">
              <mc:Choice xmlns:v="urn:schemas-microsoft-com:vml" Requires="v">
                <p:oleObj name="Equation" r:id="rId4" imgW="190500" imgH="203200" progId="Equation.DSMT4">
                  <p:embed/>
                </p:oleObj>
              </mc:Choice>
              <mc:Fallback>
                <p:oleObj name="Equation" r:id="rId4" imgW="190500" imgH="203200" progId="Equation.DSMT4">
                  <p:embed/>
                  <p:pic>
                    <p:nvPicPr>
                      <p:cNvPr id="0" name=""/>
                      <p:cNvPicPr/>
                      <p:nvPr/>
                    </p:nvPicPr>
                    <p:blipFill>
                      <a:blip r:embed="rId5"/>
                      <a:stretch>
                        <a:fillRect/>
                      </a:stretch>
                    </p:blipFill>
                    <p:spPr>
                      <a:xfrm>
                        <a:off x="7418388" y="3594894"/>
                        <a:ext cx="307975" cy="328612"/>
                      </a:xfrm>
                      <a:prstGeom prst="rect">
                        <a:avLst/>
                      </a:prstGeom>
                    </p:spPr>
                  </p:pic>
                </p:oleObj>
              </mc:Fallback>
            </mc:AlternateContent>
          </a:graphicData>
        </a:graphic>
      </p:graphicFrame>
      <p:cxnSp>
        <p:nvCxnSpPr>
          <p:cNvPr id="4" name="Straight Connector 3"/>
          <p:cNvCxnSpPr/>
          <p:nvPr/>
        </p:nvCxnSpPr>
        <p:spPr>
          <a:xfrm>
            <a:off x="6502400" y="660400"/>
            <a:ext cx="0" cy="4382691"/>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8585201" y="660400"/>
            <a:ext cx="0" cy="4382691"/>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6692899" y="491613"/>
            <a:ext cx="0" cy="564292"/>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763577" y="2489"/>
            <a:ext cx="1678623" cy="646331"/>
          </a:xfrm>
          <a:prstGeom prst="rect">
            <a:avLst/>
          </a:prstGeom>
          <a:noFill/>
        </p:spPr>
        <p:txBody>
          <a:bodyPr wrap="square" rtlCol="0">
            <a:spAutoFit/>
          </a:bodyPr>
          <a:lstStyle/>
          <a:p>
            <a:r>
              <a:rPr lang="en-US" dirty="0">
                <a:latin typeface="Times New Roman"/>
                <a:cs typeface="Times New Roman"/>
              </a:rPr>
              <a:t>plane coming this way</a:t>
            </a:r>
            <a:endParaRPr lang="en-US" dirty="0">
              <a:latin typeface="Apple Chancery"/>
              <a:cs typeface="Apple Chancery"/>
            </a:endParaRPr>
          </a:p>
        </p:txBody>
      </p:sp>
      <p:sp>
        <p:nvSpPr>
          <p:cNvPr id="29" name="TextBox 28"/>
          <p:cNvSpPr txBox="1"/>
          <p:nvPr/>
        </p:nvSpPr>
        <p:spPr>
          <a:xfrm>
            <a:off x="7594600" y="1093569"/>
            <a:ext cx="1435100" cy="646331"/>
          </a:xfrm>
          <a:prstGeom prst="rect">
            <a:avLst/>
          </a:prstGeom>
          <a:noFill/>
        </p:spPr>
        <p:txBody>
          <a:bodyPr wrap="square" rtlCol="0">
            <a:spAutoFit/>
          </a:bodyPr>
          <a:lstStyle/>
          <a:p>
            <a:r>
              <a:rPr lang="en-US" dirty="0">
                <a:latin typeface="Times New Roman"/>
                <a:cs typeface="Times New Roman"/>
              </a:rPr>
              <a:t>actual path of the plane</a:t>
            </a:r>
            <a:endParaRPr lang="en-US" dirty="0">
              <a:latin typeface="Apple Chancery"/>
              <a:cs typeface="Apple Chancery"/>
            </a:endParaRPr>
          </a:p>
        </p:txBody>
      </p:sp>
      <p:cxnSp>
        <p:nvCxnSpPr>
          <p:cNvPr id="30" name="Straight Arrow Connector 29"/>
          <p:cNvCxnSpPr/>
          <p:nvPr/>
        </p:nvCxnSpPr>
        <p:spPr>
          <a:xfrm flipH="1">
            <a:off x="7048500" y="1739900"/>
            <a:ext cx="978694" cy="2522539"/>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6" name="Group 35"/>
          <p:cNvGrpSpPr/>
          <p:nvPr/>
        </p:nvGrpSpPr>
        <p:grpSpPr>
          <a:xfrm rot="1292985">
            <a:off x="7675810" y="2874769"/>
            <a:ext cx="679450" cy="571500"/>
            <a:chOff x="3806825" y="4305301"/>
            <a:chExt cx="679450" cy="571500"/>
          </a:xfrm>
        </p:grpSpPr>
        <p:sp>
          <p:nvSpPr>
            <p:cNvPr id="32" name="Freeform 31"/>
            <p:cNvSpPr/>
            <p:nvPr/>
          </p:nvSpPr>
          <p:spPr>
            <a:xfrm>
              <a:off x="4150492" y="4305301"/>
              <a:ext cx="101653" cy="571500"/>
            </a:xfrm>
            <a:custGeom>
              <a:avLst/>
              <a:gdLst>
                <a:gd name="connsiteX0" fmla="*/ 0 w 101653"/>
                <a:gd name="connsiteY0" fmla="*/ 571500 h 571500"/>
                <a:gd name="connsiteX1" fmla="*/ 50800 w 101653"/>
                <a:gd name="connsiteY1" fmla="*/ 561975 h 571500"/>
                <a:gd name="connsiteX2" fmla="*/ 79375 w 101653"/>
                <a:gd name="connsiteY2" fmla="*/ 514350 h 571500"/>
                <a:gd name="connsiteX3" fmla="*/ 101600 w 101653"/>
                <a:gd name="connsiteY3" fmla="*/ 377825 h 571500"/>
                <a:gd name="connsiteX4" fmla="*/ 73025 w 101653"/>
                <a:gd name="connsiteY4" fmla="*/ 196850 h 571500"/>
                <a:gd name="connsiteX5" fmla="*/ 0 w 101653"/>
                <a:gd name="connsiteY5" fmla="*/ 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653" h="571500">
                  <a:moveTo>
                    <a:pt x="0" y="571500"/>
                  </a:moveTo>
                  <a:cubicBezTo>
                    <a:pt x="18785" y="571500"/>
                    <a:pt x="37571" y="571500"/>
                    <a:pt x="50800" y="561975"/>
                  </a:cubicBezTo>
                  <a:cubicBezTo>
                    <a:pt x="64029" y="552450"/>
                    <a:pt x="70908" y="545042"/>
                    <a:pt x="79375" y="514350"/>
                  </a:cubicBezTo>
                  <a:cubicBezTo>
                    <a:pt x="87842" y="483658"/>
                    <a:pt x="102658" y="430742"/>
                    <a:pt x="101600" y="377825"/>
                  </a:cubicBezTo>
                  <a:cubicBezTo>
                    <a:pt x="100542" y="324908"/>
                    <a:pt x="89958" y="259821"/>
                    <a:pt x="73025" y="196850"/>
                  </a:cubicBezTo>
                  <a:cubicBezTo>
                    <a:pt x="56092" y="133879"/>
                    <a:pt x="0" y="0"/>
                    <a:pt x="0" y="0"/>
                  </a:cubicBezTo>
                </a:path>
              </a:pathLst>
            </a:custGeom>
            <a:solidFill>
              <a:srgbClr val="FFFFFF"/>
            </a:solid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Freeform 32"/>
            <p:cNvSpPr/>
            <p:nvPr/>
          </p:nvSpPr>
          <p:spPr>
            <a:xfrm flipH="1">
              <a:off x="4046429" y="4305301"/>
              <a:ext cx="101653" cy="571500"/>
            </a:xfrm>
            <a:custGeom>
              <a:avLst/>
              <a:gdLst>
                <a:gd name="connsiteX0" fmla="*/ 0 w 101653"/>
                <a:gd name="connsiteY0" fmla="*/ 571500 h 571500"/>
                <a:gd name="connsiteX1" fmla="*/ 50800 w 101653"/>
                <a:gd name="connsiteY1" fmla="*/ 561975 h 571500"/>
                <a:gd name="connsiteX2" fmla="*/ 79375 w 101653"/>
                <a:gd name="connsiteY2" fmla="*/ 514350 h 571500"/>
                <a:gd name="connsiteX3" fmla="*/ 101600 w 101653"/>
                <a:gd name="connsiteY3" fmla="*/ 377825 h 571500"/>
                <a:gd name="connsiteX4" fmla="*/ 73025 w 101653"/>
                <a:gd name="connsiteY4" fmla="*/ 196850 h 571500"/>
                <a:gd name="connsiteX5" fmla="*/ 0 w 101653"/>
                <a:gd name="connsiteY5" fmla="*/ 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653" h="571500">
                  <a:moveTo>
                    <a:pt x="0" y="571500"/>
                  </a:moveTo>
                  <a:cubicBezTo>
                    <a:pt x="18785" y="571500"/>
                    <a:pt x="37571" y="571500"/>
                    <a:pt x="50800" y="561975"/>
                  </a:cubicBezTo>
                  <a:cubicBezTo>
                    <a:pt x="64029" y="552450"/>
                    <a:pt x="70908" y="545042"/>
                    <a:pt x="79375" y="514350"/>
                  </a:cubicBezTo>
                  <a:cubicBezTo>
                    <a:pt x="87842" y="483658"/>
                    <a:pt x="102658" y="430742"/>
                    <a:pt x="101600" y="377825"/>
                  </a:cubicBezTo>
                  <a:cubicBezTo>
                    <a:pt x="100542" y="324908"/>
                    <a:pt x="89958" y="259821"/>
                    <a:pt x="73025" y="196850"/>
                  </a:cubicBezTo>
                  <a:cubicBezTo>
                    <a:pt x="56092" y="133879"/>
                    <a:pt x="0" y="0"/>
                    <a:pt x="0" y="0"/>
                  </a:cubicBezTo>
                </a:path>
              </a:pathLst>
            </a:custGeom>
            <a:solidFill>
              <a:srgbClr val="FFFFFF"/>
            </a:solid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Rounded Rectangle 33"/>
            <p:cNvSpPr/>
            <p:nvPr/>
          </p:nvSpPr>
          <p:spPr>
            <a:xfrm>
              <a:off x="3806825" y="4648200"/>
              <a:ext cx="679450" cy="45719"/>
            </a:xfrm>
            <a:prstGeom prst="roundRect">
              <a:avLst/>
            </a:prstGeom>
            <a:solidFill>
              <a:srgbClr val="33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ounded Rectangle 34"/>
            <p:cNvSpPr/>
            <p:nvPr/>
          </p:nvSpPr>
          <p:spPr>
            <a:xfrm flipV="1">
              <a:off x="4046429" y="4363719"/>
              <a:ext cx="205715" cy="45719"/>
            </a:xfrm>
            <a:prstGeom prst="roundRect">
              <a:avLst/>
            </a:prstGeom>
            <a:solidFill>
              <a:srgbClr val="33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39" name="Object 38"/>
          <p:cNvGraphicFramePr>
            <a:graphicFrameLocks noChangeAspect="1"/>
          </p:cNvGraphicFramePr>
          <p:nvPr>
            <p:extLst>
              <p:ext uri="{D42A27DB-BD31-4B8C-83A1-F6EECF244321}">
                <p14:modId xmlns:p14="http://schemas.microsoft.com/office/powerpoint/2010/main" val="3077853296"/>
              </p:ext>
            </p:extLst>
          </p:nvPr>
        </p:nvGraphicFramePr>
        <p:xfrm>
          <a:off x="7739063" y="2429463"/>
          <a:ext cx="677862" cy="327025"/>
        </p:xfrm>
        <a:graphic>
          <a:graphicData uri="http://schemas.openxmlformats.org/presentationml/2006/ole">
            <mc:AlternateContent xmlns:mc="http://schemas.openxmlformats.org/markup-compatibility/2006">
              <mc:Choice xmlns:v="urn:schemas-microsoft-com:vml" Requires="v">
                <p:oleObj name="Equation" r:id="rId6" imgW="419100" imgH="203200" progId="Equation.DSMT4">
                  <p:embed/>
                </p:oleObj>
              </mc:Choice>
              <mc:Fallback>
                <p:oleObj name="Equation" r:id="rId6" imgW="419100" imgH="203200" progId="Equation.DSMT4">
                  <p:embed/>
                  <p:pic>
                    <p:nvPicPr>
                      <p:cNvPr id="0" name=""/>
                      <p:cNvPicPr/>
                      <p:nvPr/>
                    </p:nvPicPr>
                    <p:blipFill>
                      <a:blip r:embed="rId7"/>
                      <a:stretch>
                        <a:fillRect/>
                      </a:stretch>
                    </p:blipFill>
                    <p:spPr>
                      <a:xfrm>
                        <a:off x="7739063" y="2429463"/>
                        <a:ext cx="677862" cy="327025"/>
                      </a:xfrm>
                      <a:prstGeom prst="rect">
                        <a:avLst/>
                      </a:prstGeom>
                    </p:spPr>
                  </p:pic>
                </p:oleObj>
              </mc:Fallback>
            </mc:AlternateContent>
          </a:graphicData>
        </a:graphic>
      </p:graphicFrame>
      <p:sp>
        <p:nvSpPr>
          <p:cNvPr id="40" name="Freeform 39"/>
          <p:cNvSpPr/>
          <p:nvPr/>
        </p:nvSpPr>
        <p:spPr>
          <a:xfrm>
            <a:off x="7772400" y="2374900"/>
            <a:ext cx="254000" cy="54563"/>
          </a:xfrm>
          <a:custGeom>
            <a:avLst/>
            <a:gdLst>
              <a:gd name="connsiteX0" fmla="*/ 0 w 254000"/>
              <a:gd name="connsiteY0" fmla="*/ 0 h 54563"/>
              <a:gd name="connsiteX1" fmla="*/ 114300 w 254000"/>
              <a:gd name="connsiteY1" fmla="*/ 50800 h 54563"/>
              <a:gd name="connsiteX2" fmla="*/ 254000 w 254000"/>
              <a:gd name="connsiteY2" fmla="*/ 50800 h 54563"/>
            </a:gdLst>
            <a:ahLst/>
            <a:cxnLst>
              <a:cxn ang="0">
                <a:pos x="connsiteX0" y="connsiteY0"/>
              </a:cxn>
              <a:cxn ang="0">
                <a:pos x="connsiteX1" y="connsiteY1"/>
              </a:cxn>
              <a:cxn ang="0">
                <a:pos x="connsiteX2" y="connsiteY2"/>
              </a:cxn>
            </a:cxnLst>
            <a:rect l="l" t="t" r="r" b="b"/>
            <a:pathLst>
              <a:path w="254000" h="54563">
                <a:moveTo>
                  <a:pt x="0" y="0"/>
                </a:moveTo>
                <a:cubicBezTo>
                  <a:pt x="35983" y="21166"/>
                  <a:pt x="71967" y="42333"/>
                  <a:pt x="114300" y="50800"/>
                </a:cubicBezTo>
                <a:cubicBezTo>
                  <a:pt x="156633" y="59267"/>
                  <a:pt x="254000" y="50800"/>
                  <a:pt x="254000" y="508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1" name="Object 30"/>
          <p:cNvGraphicFramePr>
            <a:graphicFrameLocks noChangeAspect="1"/>
          </p:cNvGraphicFramePr>
          <p:nvPr>
            <p:extLst>
              <p:ext uri="{D42A27DB-BD31-4B8C-83A1-F6EECF244321}">
                <p14:modId xmlns:p14="http://schemas.microsoft.com/office/powerpoint/2010/main" val="1584652314"/>
              </p:ext>
            </p:extLst>
          </p:nvPr>
        </p:nvGraphicFramePr>
        <p:xfrm>
          <a:off x="8107364" y="3380981"/>
          <a:ext cx="803275" cy="328612"/>
        </p:xfrm>
        <a:graphic>
          <a:graphicData uri="http://schemas.openxmlformats.org/presentationml/2006/ole">
            <mc:AlternateContent xmlns:mc="http://schemas.openxmlformats.org/markup-compatibility/2006">
              <mc:Choice xmlns:v="urn:schemas-microsoft-com:vml" Requires="v">
                <p:oleObj name="Equation" r:id="rId8" imgW="495300" imgH="203200" progId="Equation.DSMT4">
                  <p:embed/>
                </p:oleObj>
              </mc:Choice>
              <mc:Fallback>
                <p:oleObj name="Equation" r:id="rId8" imgW="495300" imgH="203200" progId="Equation.DSMT4">
                  <p:embed/>
                  <p:pic>
                    <p:nvPicPr>
                      <p:cNvPr id="0" name=""/>
                      <p:cNvPicPr/>
                      <p:nvPr/>
                    </p:nvPicPr>
                    <p:blipFill>
                      <a:blip r:embed="rId9"/>
                      <a:stretch>
                        <a:fillRect/>
                      </a:stretch>
                    </p:blipFill>
                    <p:spPr>
                      <a:xfrm>
                        <a:off x="8107364" y="3380981"/>
                        <a:ext cx="803275" cy="328612"/>
                      </a:xfrm>
                      <a:prstGeom prst="rect">
                        <a:avLst/>
                      </a:prstGeom>
                    </p:spPr>
                  </p:pic>
                </p:oleObj>
              </mc:Fallback>
            </mc:AlternateContent>
          </a:graphicData>
        </a:graphic>
      </p:graphicFrame>
      <p:cxnSp>
        <p:nvCxnSpPr>
          <p:cNvPr id="8" name="Straight Connector 7"/>
          <p:cNvCxnSpPr/>
          <p:nvPr/>
        </p:nvCxnSpPr>
        <p:spPr>
          <a:xfrm flipH="1">
            <a:off x="7166744" y="4262439"/>
            <a:ext cx="940620" cy="0"/>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38" name="Freeform 37"/>
          <p:cNvSpPr/>
          <p:nvPr/>
        </p:nvSpPr>
        <p:spPr>
          <a:xfrm rot="14610679">
            <a:off x="7399573" y="4131159"/>
            <a:ext cx="221229" cy="45719"/>
          </a:xfrm>
          <a:custGeom>
            <a:avLst/>
            <a:gdLst>
              <a:gd name="connsiteX0" fmla="*/ 0 w 254000"/>
              <a:gd name="connsiteY0" fmla="*/ 0 h 54563"/>
              <a:gd name="connsiteX1" fmla="*/ 114300 w 254000"/>
              <a:gd name="connsiteY1" fmla="*/ 50800 h 54563"/>
              <a:gd name="connsiteX2" fmla="*/ 254000 w 254000"/>
              <a:gd name="connsiteY2" fmla="*/ 50800 h 54563"/>
            </a:gdLst>
            <a:ahLst/>
            <a:cxnLst>
              <a:cxn ang="0">
                <a:pos x="connsiteX0" y="connsiteY0"/>
              </a:cxn>
              <a:cxn ang="0">
                <a:pos x="connsiteX1" y="connsiteY1"/>
              </a:cxn>
              <a:cxn ang="0">
                <a:pos x="connsiteX2" y="connsiteY2"/>
              </a:cxn>
            </a:cxnLst>
            <a:rect l="l" t="t" r="r" b="b"/>
            <a:pathLst>
              <a:path w="254000" h="54563">
                <a:moveTo>
                  <a:pt x="0" y="0"/>
                </a:moveTo>
                <a:cubicBezTo>
                  <a:pt x="35983" y="21166"/>
                  <a:pt x="71967" y="42333"/>
                  <a:pt x="114300" y="50800"/>
                </a:cubicBezTo>
                <a:cubicBezTo>
                  <a:pt x="156633" y="59267"/>
                  <a:pt x="254000" y="50800"/>
                  <a:pt x="254000" y="508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1067095217"/>
              </p:ext>
            </p:extLst>
          </p:nvPr>
        </p:nvGraphicFramePr>
        <p:xfrm>
          <a:off x="7532688" y="3989388"/>
          <a:ext cx="206375" cy="306387"/>
        </p:xfrm>
        <a:graphic>
          <a:graphicData uri="http://schemas.openxmlformats.org/presentationml/2006/ole">
            <mc:AlternateContent xmlns:mc="http://schemas.openxmlformats.org/markup-compatibility/2006">
              <mc:Choice xmlns:v="urn:schemas-microsoft-com:vml" Requires="v">
                <p:oleObj name="Equation" r:id="rId10" imgW="127000" imgH="190500" progId="Equation.DSMT4">
                  <p:embed/>
                </p:oleObj>
              </mc:Choice>
              <mc:Fallback>
                <p:oleObj name="Equation" r:id="rId10" imgW="127000" imgH="190500" progId="Equation.DSMT4">
                  <p:embed/>
                  <p:pic>
                    <p:nvPicPr>
                      <p:cNvPr id="0" name=""/>
                      <p:cNvPicPr/>
                      <p:nvPr/>
                    </p:nvPicPr>
                    <p:blipFill>
                      <a:blip r:embed="rId11"/>
                      <a:stretch>
                        <a:fillRect/>
                      </a:stretch>
                    </p:blipFill>
                    <p:spPr>
                      <a:xfrm>
                        <a:off x="7532688" y="3989388"/>
                        <a:ext cx="206375" cy="306387"/>
                      </a:xfrm>
                      <a:prstGeom prst="rect">
                        <a:avLst/>
                      </a:prstGeom>
                    </p:spPr>
                  </p:pic>
                </p:oleObj>
              </mc:Fallback>
            </mc:AlternateContent>
          </a:graphicData>
        </a:graphic>
      </p:graphicFrame>
      <p:sp>
        <p:nvSpPr>
          <p:cNvPr id="42" name="TextBox 41"/>
          <p:cNvSpPr txBox="1"/>
          <p:nvPr/>
        </p:nvSpPr>
        <p:spPr>
          <a:xfrm>
            <a:off x="313057" y="490471"/>
            <a:ext cx="6035356" cy="1938992"/>
          </a:xfrm>
          <a:prstGeom prst="rect">
            <a:avLst/>
          </a:prstGeom>
          <a:noFill/>
        </p:spPr>
        <p:txBody>
          <a:bodyPr wrap="square" rtlCol="0">
            <a:spAutoFit/>
          </a:bodyPr>
          <a:lstStyle/>
          <a:p>
            <a:r>
              <a:rPr lang="en-US" sz="2000" dirty="0">
                <a:latin typeface="Times New Roman"/>
                <a:cs typeface="Times New Roman"/>
              </a:rPr>
              <a:t>Really minor mathematical trick:  The way to solve two equations like this </a:t>
            </a:r>
          </a:p>
          <a:p>
            <a:endParaRPr lang="en-US" sz="2000" dirty="0">
              <a:latin typeface="Times New Roman"/>
              <a:cs typeface="Times New Roman"/>
            </a:endParaRPr>
          </a:p>
          <a:p>
            <a:endParaRPr lang="en-US" sz="2000" dirty="0">
              <a:latin typeface="Times New Roman"/>
              <a:cs typeface="Times New Roman"/>
            </a:endParaRPr>
          </a:p>
          <a:p>
            <a:r>
              <a:rPr lang="en-US" sz="2000" dirty="0">
                <a:latin typeface="Times New Roman"/>
                <a:cs typeface="Times New Roman"/>
              </a:rPr>
              <a:t>divide one into the other and notice that sine/cosine is equal to tangent, or:</a:t>
            </a:r>
          </a:p>
        </p:txBody>
      </p:sp>
      <p:graphicFrame>
        <p:nvGraphicFramePr>
          <p:cNvPr id="44" name="Object 43"/>
          <p:cNvGraphicFramePr>
            <a:graphicFrameLocks noChangeAspect="1"/>
          </p:cNvGraphicFramePr>
          <p:nvPr>
            <p:extLst>
              <p:ext uri="{D42A27DB-BD31-4B8C-83A1-F6EECF244321}">
                <p14:modId xmlns:p14="http://schemas.microsoft.com/office/powerpoint/2010/main" val="3325803738"/>
              </p:ext>
            </p:extLst>
          </p:nvPr>
        </p:nvGraphicFramePr>
        <p:xfrm>
          <a:off x="1287463" y="1262063"/>
          <a:ext cx="3444875" cy="357187"/>
        </p:xfrm>
        <a:graphic>
          <a:graphicData uri="http://schemas.openxmlformats.org/presentationml/2006/ole">
            <mc:AlternateContent xmlns:mc="http://schemas.openxmlformats.org/markup-compatibility/2006">
              <mc:Choice xmlns:v="urn:schemas-microsoft-com:vml" Requires="v">
                <p:oleObj name="Equation" r:id="rId12" imgW="1968500" imgH="203200" progId="Equation.DSMT4">
                  <p:embed/>
                </p:oleObj>
              </mc:Choice>
              <mc:Fallback>
                <p:oleObj name="Equation" r:id="rId12" imgW="1968500" imgH="203200" progId="Equation.DSMT4">
                  <p:embed/>
                  <p:pic>
                    <p:nvPicPr>
                      <p:cNvPr id="0" name=""/>
                      <p:cNvPicPr/>
                      <p:nvPr/>
                    </p:nvPicPr>
                    <p:blipFill>
                      <a:blip r:embed="rId13"/>
                      <a:stretch>
                        <a:fillRect/>
                      </a:stretch>
                    </p:blipFill>
                    <p:spPr>
                      <a:xfrm>
                        <a:off x="1287463" y="1262063"/>
                        <a:ext cx="3444875" cy="357187"/>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4089946743"/>
              </p:ext>
            </p:extLst>
          </p:nvPr>
        </p:nvGraphicFramePr>
        <p:xfrm>
          <a:off x="2108200" y="2674938"/>
          <a:ext cx="1844675" cy="1182687"/>
        </p:xfrm>
        <a:graphic>
          <a:graphicData uri="http://schemas.openxmlformats.org/presentationml/2006/ole">
            <mc:AlternateContent xmlns:mc="http://schemas.openxmlformats.org/markup-compatibility/2006">
              <mc:Choice xmlns:v="urn:schemas-microsoft-com:vml" Requires="v">
                <p:oleObj name="Equation" r:id="rId14" imgW="1054100" imgH="673100" progId="Equation.DSMT4">
                  <p:embed/>
                </p:oleObj>
              </mc:Choice>
              <mc:Fallback>
                <p:oleObj name="Equation" r:id="rId14" imgW="1054100" imgH="673100" progId="Equation.DSMT4">
                  <p:embed/>
                  <p:pic>
                    <p:nvPicPr>
                      <p:cNvPr id="0" name=""/>
                      <p:cNvPicPr/>
                      <p:nvPr/>
                    </p:nvPicPr>
                    <p:blipFill>
                      <a:blip r:embed="rId15"/>
                      <a:stretch>
                        <a:fillRect/>
                      </a:stretch>
                    </p:blipFill>
                    <p:spPr>
                      <a:xfrm>
                        <a:off x="2108200" y="2674938"/>
                        <a:ext cx="1844675" cy="1182687"/>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2435231722"/>
              </p:ext>
            </p:extLst>
          </p:nvPr>
        </p:nvGraphicFramePr>
        <p:xfrm>
          <a:off x="1885950" y="4092575"/>
          <a:ext cx="2444750" cy="825500"/>
        </p:xfrm>
        <a:graphic>
          <a:graphicData uri="http://schemas.openxmlformats.org/presentationml/2006/ole">
            <mc:AlternateContent xmlns:mc="http://schemas.openxmlformats.org/markup-compatibility/2006">
              <mc:Choice xmlns:v="urn:schemas-microsoft-com:vml" Requires="v">
                <p:oleObj name="Equation" r:id="rId16" imgW="1397000" imgH="469900" progId="Equation.DSMT4">
                  <p:embed/>
                </p:oleObj>
              </mc:Choice>
              <mc:Fallback>
                <p:oleObj name="Equation" r:id="rId16" imgW="1397000" imgH="469900" progId="Equation.DSMT4">
                  <p:embed/>
                  <p:pic>
                    <p:nvPicPr>
                      <p:cNvPr id="0" name=""/>
                      <p:cNvPicPr/>
                      <p:nvPr/>
                    </p:nvPicPr>
                    <p:blipFill>
                      <a:blip r:embed="rId17"/>
                      <a:stretch>
                        <a:fillRect/>
                      </a:stretch>
                    </p:blipFill>
                    <p:spPr>
                      <a:xfrm>
                        <a:off x="1885950" y="4092575"/>
                        <a:ext cx="2444750" cy="825500"/>
                      </a:xfrm>
                      <a:prstGeom prst="rect">
                        <a:avLst/>
                      </a:prstGeom>
                    </p:spPr>
                  </p:pic>
                </p:oleObj>
              </mc:Fallback>
            </mc:AlternateContent>
          </a:graphicData>
        </a:graphic>
      </p:graphicFrame>
      <p:graphicFrame>
        <p:nvGraphicFramePr>
          <p:cNvPr id="47" name="Object 46"/>
          <p:cNvGraphicFramePr>
            <a:graphicFrameLocks noChangeAspect="1"/>
          </p:cNvGraphicFramePr>
          <p:nvPr>
            <p:extLst>
              <p:ext uri="{D42A27DB-BD31-4B8C-83A1-F6EECF244321}">
                <p14:modId xmlns:p14="http://schemas.microsoft.com/office/powerpoint/2010/main" val="394289546"/>
              </p:ext>
            </p:extLst>
          </p:nvPr>
        </p:nvGraphicFramePr>
        <p:xfrm>
          <a:off x="1184492" y="4160839"/>
          <a:ext cx="469756" cy="344488"/>
        </p:xfrm>
        <a:graphic>
          <a:graphicData uri="http://schemas.openxmlformats.org/presentationml/2006/ole">
            <mc:AlternateContent xmlns:mc="http://schemas.openxmlformats.org/markup-compatibility/2006">
              <mc:Choice xmlns:v="urn:schemas-microsoft-com:vml" Requires="v">
                <p:oleObj name="Equation" r:id="rId18" imgW="190500" imgH="139700" progId="Equation.DSMT4">
                  <p:embed/>
                </p:oleObj>
              </mc:Choice>
              <mc:Fallback>
                <p:oleObj name="Equation" r:id="rId18" imgW="190500" imgH="139700" progId="Equation.DSMT4">
                  <p:embed/>
                  <p:pic>
                    <p:nvPicPr>
                      <p:cNvPr id="0" name=""/>
                      <p:cNvPicPr/>
                      <p:nvPr/>
                    </p:nvPicPr>
                    <p:blipFill>
                      <a:blip r:embed="rId19"/>
                      <a:stretch>
                        <a:fillRect/>
                      </a:stretch>
                    </p:blipFill>
                    <p:spPr>
                      <a:xfrm>
                        <a:off x="1184492" y="4160839"/>
                        <a:ext cx="469756" cy="344488"/>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3866817743"/>
              </p:ext>
            </p:extLst>
          </p:nvPr>
        </p:nvGraphicFramePr>
        <p:xfrm>
          <a:off x="1885950" y="5199063"/>
          <a:ext cx="2644775" cy="425450"/>
        </p:xfrm>
        <a:graphic>
          <a:graphicData uri="http://schemas.openxmlformats.org/presentationml/2006/ole">
            <mc:AlternateContent xmlns:mc="http://schemas.openxmlformats.org/markup-compatibility/2006">
              <mc:Choice xmlns:v="urn:schemas-microsoft-com:vml" Requires="v">
                <p:oleObj name="Equation" r:id="rId20" imgW="1511300" imgH="241300" progId="Equation.DSMT4">
                  <p:embed/>
                </p:oleObj>
              </mc:Choice>
              <mc:Fallback>
                <p:oleObj name="Equation" r:id="rId20" imgW="1511300" imgH="241300" progId="Equation.DSMT4">
                  <p:embed/>
                  <p:pic>
                    <p:nvPicPr>
                      <p:cNvPr id="0" name=""/>
                      <p:cNvPicPr/>
                      <p:nvPr/>
                    </p:nvPicPr>
                    <p:blipFill>
                      <a:blip r:embed="rId21"/>
                      <a:stretch>
                        <a:fillRect/>
                      </a:stretch>
                    </p:blipFill>
                    <p:spPr>
                      <a:xfrm>
                        <a:off x="1885950" y="5199063"/>
                        <a:ext cx="2644775" cy="425450"/>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991556910"/>
              </p:ext>
            </p:extLst>
          </p:nvPr>
        </p:nvGraphicFramePr>
        <p:xfrm>
          <a:off x="1184492" y="5199856"/>
          <a:ext cx="469756" cy="344488"/>
        </p:xfrm>
        <a:graphic>
          <a:graphicData uri="http://schemas.openxmlformats.org/presentationml/2006/ole">
            <mc:AlternateContent xmlns:mc="http://schemas.openxmlformats.org/markup-compatibility/2006">
              <mc:Choice xmlns:v="urn:schemas-microsoft-com:vml" Requires="v">
                <p:oleObj name="Equation" r:id="rId22" imgW="190500" imgH="139700" progId="Equation.DSMT4">
                  <p:embed/>
                </p:oleObj>
              </mc:Choice>
              <mc:Fallback>
                <p:oleObj name="Equation" r:id="rId22" imgW="190500" imgH="139700" progId="Equation.DSMT4">
                  <p:embed/>
                  <p:pic>
                    <p:nvPicPr>
                      <p:cNvPr id="0" name=""/>
                      <p:cNvPicPr/>
                      <p:nvPr/>
                    </p:nvPicPr>
                    <p:blipFill>
                      <a:blip r:embed="rId19"/>
                      <a:stretch>
                        <a:fillRect/>
                      </a:stretch>
                    </p:blipFill>
                    <p:spPr>
                      <a:xfrm>
                        <a:off x="1184492" y="5199856"/>
                        <a:ext cx="469756" cy="344488"/>
                      </a:xfrm>
                      <a:prstGeom prst="rect">
                        <a:avLst/>
                      </a:prstGeom>
                    </p:spPr>
                  </p:pic>
                </p:oleObj>
              </mc:Fallback>
            </mc:AlternateContent>
          </a:graphicData>
        </a:graphic>
      </p:graphicFrame>
      <p:sp>
        <p:nvSpPr>
          <p:cNvPr id="52" name="TextBox 51"/>
          <p:cNvSpPr txBox="1"/>
          <p:nvPr/>
        </p:nvSpPr>
        <p:spPr>
          <a:xfrm>
            <a:off x="313057" y="5836503"/>
            <a:ext cx="8597582" cy="707886"/>
          </a:xfrm>
          <a:prstGeom prst="rect">
            <a:avLst/>
          </a:prstGeom>
          <a:noFill/>
        </p:spPr>
        <p:txBody>
          <a:bodyPr wrap="square" rtlCol="0">
            <a:spAutoFit/>
          </a:bodyPr>
          <a:lstStyle/>
          <a:p>
            <a:r>
              <a:rPr lang="en-US" sz="2000" i="1" dirty="0">
                <a:solidFill>
                  <a:srgbClr val="0000FF"/>
                </a:solidFill>
                <a:latin typeface="Times New Roman"/>
                <a:cs typeface="Times New Roman"/>
              </a:rPr>
              <a:t>Again, lots of minutia here.  </a:t>
            </a:r>
            <a:r>
              <a:rPr lang="en-US" sz="2000" dirty="0">
                <a:solidFill>
                  <a:srgbClr val="0000FF"/>
                </a:solidFill>
                <a:latin typeface="Times New Roman"/>
                <a:cs typeface="Times New Roman"/>
              </a:rPr>
              <a:t>This is not bad thinking fodder, but it’s </a:t>
            </a:r>
            <a:r>
              <a:rPr lang="en-US" sz="2000">
                <a:solidFill>
                  <a:srgbClr val="0000FF"/>
                </a:solidFill>
                <a:latin typeface="Times New Roman"/>
                <a:cs typeface="Times New Roman"/>
              </a:rPr>
              <a:t>a lot  </a:t>
            </a:r>
            <a:r>
              <a:rPr lang="en-US" sz="2000" dirty="0">
                <a:solidFill>
                  <a:srgbClr val="0000FF"/>
                </a:solidFill>
                <a:latin typeface="Times New Roman"/>
                <a:cs typeface="Times New Roman"/>
              </a:rPr>
              <a:t>more complicated than an AP question is likely to be!</a:t>
            </a:r>
            <a:endParaRPr lang="en-US" sz="2000" i="1" dirty="0">
              <a:solidFill>
                <a:srgbClr val="0000FF"/>
              </a:solidFill>
              <a:latin typeface="Times New Roman"/>
              <a:cs typeface="Times New Roman"/>
            </a:endParaRPr>
          </a:p>
        </p:txBody>
      </p:sp>
    </p:spTree>
    <p:extLst>
      <p:ext uri="{BB962C8B-B14F-4D97-AF65-F5344CB8AC3E}">
        <p14:creationId xmlns:p14="http://schemas.microsoft.com/office/powerpoint/2010/main" val="88844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56.)</a:t>
            </a:r>
          </a:p>
        </p:txBody>
      </p:sp>
      <p:sp>
        <p:nvSpPr>
          <p:cNvPr id="5" name="TextBox 4"/>
          <p:cNvSpPr txBox="1"/>
          <p:nvPr/>
        </p:nvSpPr>
        <p:spPr>
          <a:xfrm>
            <a:off x="313057" y="30801"/>
            <a:ext cx="8526143" cy="769441"/>
          </a:xfrm>
          <a:prstGeom prst="rect">
            <a:avLst/>
          </a:prstGeom>
          <a:noFill/>
        </p:spPr>
        <p:txBody>
          <a:bodyPr wrap="square" rtlCol="0">
            <a:spAutoFit/>
          </a:bodyPr>
          <a:lstStyle/>
          <a:p>
            <a:pPr algn="ctr"/>
            <a:r>
              <a:rPr lang="en-US" sz="4400" dirty="0">
                <a:solidFill>
                  <a:srgbClr val="FF0000"/>
                </a:solidFill>
                <a:latin typeface="Apple Chancery"/>
                <a:cs typeface="Apple Chancery"/>
              </a:rPr>
              <a:t>Ball in the Cup Lab</a:t>
            </a:r>
            <a:endParaRPr lang="en-US" sz="3200" dirty="0">
              <a:latin typeface="Apple Chancery"/>
              <a:cs typeface="Apple Chancery"/>
            </a:endParaRPr>
          </a:p>
        </p:txBody>
      </p:sp>
      <p:sp>
        <p:nvSpPr>
          <p:cNvPr id="6" name="TextBox 5"/>
          <p:cNvSpPr txBox="1"/>
          <p:nvPr/>
        </p:nvSpPr>
        <p:spPr>
          <a:xfrm>
            <a:off x="160659" y="933271"/>
            <a:ext cx="4487540" cy="1200329"/>
          </a:xfrm>
          <a:prstGeom prst="rect">
            <a:avLst/>
          </a:prstGeom>
          <a:noFill/>
        </p:spPr>
        <p:txBody>
          <a:bodyPr wrap="square" rtlCol="0">
            <a:spAutoFit/>
          </a:bodyPr>
          <a:lstStyle/>
          <a:p>
            <a:r>
              <a:rPr lang="en-US" sz="3200" dirty="0">
                <a:solidFill>
                  <a:srgbClr val="FF0000"/>
                </a:solidFill>
                <a:latin typeface="Apple Chancery"/>
                <a:cs typeface="Apple Chancery"/>
              </a:rPr>
              <a:t>Your task </a:t>
            </a:r>
            <a:r>
              <a:rPr lang="en-US" sz="2000" dirty="0">
                <a:latin typeface="Times New Roman"/>
                <a:cs typeface="Times New Roman"/>
              </a:rPr>
              <a:t>is to determine </a:t>
            </a:r>
            <a:r>
              <a:rPr lang="en-US" sz="2000" dirty="0">
                <a:solidFill>
                  <a:srgbClr val="0000FF"/>
                </a:solidFill>
                <a:latin typeface="Times New Roman"/>
                <a:cs typeface="Times New Roman"/>
              </a:rPr>
              <a:t>where you would have to put a cup </a:t>
            </a:r>
            <a:r>
              <a:rPr lang="en-US" sz="2000" dirty="0">
                <a:latin typeface="Times New Roman"/>
                <a:cs typeface="Times New Roman"/>
              </a:rPr>
              <a:t>so a ball rolling off a table would land in the cup.  </a:t>
            </a:r>
            <a:endParaRPr lang="en-US" sz="2000" dirty="0">
              <a:latin typeface="Apple Chancery"/>
              <a:cs typeface="Apple Chancery"/>
            </a:endParaRPr>
          </a:p>
        </p:txBody>
      </p:sp>
      <p:sp>
        <p:nvSpPr>
          <p:cNvPr id="2" name="Rectangle 1"/>
          <p:cNvSpPr/>
          <p:nvPr/>
        </p:nvSpPr>
        <p:spPr>
          <a:xfrm>
            <a:off x="5007692" y="1676400"/>
            <a:ext cx="1672507" cy="131594"/>
          </a:xfrm>
          <a:prstGeom prst="rect">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rot="5400000">
            <a:off x="5159970" y="2726730"/>
            <a:ext cx="1986359" cy="114300"/>
          </a:xfrm>
          <a:prstGeom prst="rect">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 name="Straight Connector 3"/>
          <p:cNvCxnSpPr>
            <a:cxnSpLocks/>
          </p:cNvCxnSpPr>
          <p:nvPr/>
        </p:nvCxnSpPr>
        <p:spPr>
          <a:xfrm>
            <a:off x="5213350" y="3777059"/>
            <a:ext cx="3625850" cy="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5930900" y="1143000"/>
            <a:ext cx="749300" cy="520700"/>
          </a:xfrm>
          <a:custGeom>
            <a:avLst/>
            <a:gdLst>
              <a:gd name="connsiteX0" fmla="*/ 0 w 749300"/>
              <a:gd name="connsiteY0" fmla="*/ 0 h 520700"/>
              <a:gd name="connsiteX1" fmla="*/ 88900 w 749300"/>
              <a:gd name="connsiteY1" fmla="*/ 203200 h 520700"/>
              <a:gd name="connsiteX2" fmla="*/ 203200 w 749300"/>
              <a:gd name="connsiteY2" fmla="*/ 355600 h 520700"/>
              <a:gd name="connsiteX3" fmla="*/ 381000 w 749300"/>
              <a:gd name="connsiteY3" fmla="*/ 457200 h 520700"/>
              <a:gd name="connsiteX4" fmla="*/ 749300 w 749300"/>
              <a:gd name="connsiteY4" fmla="*/ 520700 h 52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300" h="520700">
                <a:moveTo>
                  <a:pt x="0" y="0"/>
                </a:moveTo>
                <a:cubicBezTo>
                  <a:pt x="27516" y="71966"/>
                  <a:pt x="55033" y="143933"/>
                  <a:pt x="88900" y="203200"/>
                </a:cubicBezTo>
                <a:cubicBezTo>
                  <a:pt x="122767" y="262467"/>
                  <a:pt x="154517" y="313267"/>
                  <a:pt x="203200" y="355600"/>
                </a:cubicBezTo>
                <a:cubicBezTo>
                  <a:pt x="251883" y="397933"/>
                  <a:pt x="289983" y="429683"/>
                  <a:pt x="381000" y="457200"/>
                </a:cubicBezTo>
                <a:cubicBezTo>
                  <a:pt x="472017" y="484717"/>
                  <a:pt x="749300" y="520700"/>
                  <a:pt x="749300" y="52070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Freeform 8"/>
          <p:cNvSpPr/>
          <p:nvPr/>
        </p:nvSpPr>
        <p:spPr>
          <a:xfrm>
            <a:off x="5937250" y="1152525"/>
            <a:ext cx="730250" cy="504825"/>
          </a:xfrm>
          <a:custGeom>
            <a:avLst/>
            <a:gdLst>
              <a:gd name="connsiteX0" fmla="*/ 730250 w 730250"/>
              <a:gd name="connsiteY0" fmla="*/ 504825 h 504825"/>
              <a:gd name="connsiteX1" fmla="*/ 12700 w 730250"/>
              <a:gd name="connsiteY1" fmla="*/ 504825 h 504825"/>
              <a:gd name="connsiteX2" fmla="*/ 0 w 730250"/>
              <a:gd name="connsiteY2" fmla="*/ 0 h 504825"/>
            </a:gdLst>
            <a:ahLst/>
            <a:cxnLst>
              <a:cxn ang="0">
                <a:pos x="connsiteX0" y="connsiteY0"/>
              </a:cxn>
              <a:cxn ang="0">
                <a:pos x="connsiteX1" y="connsiteY1"/>
              </a:cxn>
              <a:cxn ang="0">
                <a:pos x="connsiteX2" y="connsiteY2"/>
              </a:cxn>
            </a:cxnLst>
            <a:rect l="l" t="t" r="r" b="b"/>
            <a:pathLst>
              <a:path w="730250" h="504825">
                <a:moveTo>
                  <a:pt x="730250" y="504825"/>
                </a:moveTo>
                <a:lnTo>
                  <a:pt x="12700" y="504825"/>
                </a:lnTo>
                <a:lnTo>
                  <a:pt x="0" y="0"/>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Oval 9"/>
          <p:cNvSpPr/>
          <p:nvPr/>
        </p:nvSpPr>
        <p:spPr>
          <a:xfrm>
            <a:off x="5956300" y="1112837"/>
            <a:ext cx="79375" cy="79375"/>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6627812" y="1565275"/>
            <a:ext cx="79375" cy="79375"/>
          </a:xfrm>
          <a:prstGeom prst="ellipse">
            <a:avLst/>
          </a:prstGeom>
          <a:solidFill>
            <a:srgbClr val="FF0000">
              <a:alpha val="49000"/>
            </a:srgbClr>
          </a:solidFill>
          <a:ln>
            <a:solidFill>
              <a:srgbClr val="000000"/>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flipV="1">
            <a:off x="6750050" y="1600200"/>
            <a:ext cx="495300" cy="317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4" name="Freeform 13"/>
          <p:cNvSpPr/>
          <p:nvPr/>
        </p:nvSpPr>
        <p:spPr>
          <a:xfrm>
            <a:off x="6769100" y="1599654"/>
            <a:ext cx="1371600" cy="2083346"/>
          </a:xfrm>
          <a:custGeom>
            <a:avLst/>
            <a:gdLst>
              <a:gd name="connsiteX0" fmla="*/ 0 w 1371600"/>
              <a:gd name="connsiteY0" fmla="*/ 546 h 2083346"/>
              <a:gd name="connsiteX1" fmla="*/ 215900 w 1371600"/>
              <a:gd name="connsiteY1" fmla="*/ 13246 h 2083346"/>
              <a:gd name="connsiteX2" fmla="*/ 495300 w 1371600"/>
              <a:gd name="connsiteY2" fmla="*/ 89446 h 2083346"/>
              <a:gd name="connsiteX3" fmla="*/ 736600 w 1371600"/>
              <a:gd name="connsiteY3" fmla="*/ 229146 h 2083346"/>
              <a:gd name="connsiteX4" fmla="*/ 927100 w 1371600"/>
              <a:gd name="connsiteY4" fmla="*/ 445046 h 2083346"/>
              <a:gd name="connsiteX5" fmla="*/ 1092200 w 1371600"/>
              <a:gd name="connsiteY5" fmla="*/ 775246 h 2083346"/>
              <a:gd name="connsiteX6" fmla="*/ 1257300 w 1371600"/>
              <a:gd name="connsiteY6" fmla="*/ 1422946 h 2083346"/>
              <a:gd name="connsiteX7" fmla="*/ 1371600 w 1371600"/>
              <a:gd name="connsiteY7" fmla="*/ 2083346 h 208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1600" h="2083346">
                <a:moveTo>
                  <a:pt x="0" y="546"/>
                </a:moveTo>
                <a:cubicBezTo>
                  <a:pt x="66675" y="-513"/>
                  <a:pt x="133350" y="-1571"/>
                  <a:pt x="215900" y="13246"/>
                </a:cubicBezTo>
                <a:cubicBezTo>
                  <a:pt x="298450" y="28063"/>
                  <a:pt x="408517" y="53463"/>
                  <a:pt x="495300" y="89446"/>
                </a:cubicBezTo>
                <a:cubicBezTo>
                  <a:pt x="582083" y="125429"/>
                  <a:pt x="664633" y="169879"/>
                  <a:pt x="736600" y="229146"/>
                </a:cubicBezTo>
                <a:cubicBezTo>
                  <a:pt x="808567" y="288413"/>
                  <a:pt x="867833" y="354029"/>
                  <a:pt x="927100" y="445046"/>
                </a:cubicBezTo>
                <a:cubicBezTo>
                  <a:pt x="986367" y="536063"/>
                  <a:pt x="1037167" y="612263"/>
                  <a:pt x="1092200" y="775246"/>
                </a:cubicBezTo>
                <a:cubicBezTo>
                  <a:pt x="1147233" y="938229"/>
                  <a:pt x="1210733" y="1204929"/>
                  <a:pt x="1257300" y="1422946"/>
                </a:cubicBezTo>
                <a:cubicBezTo>
                  <a:pt x="1303867" y="1640963"/>
                  <a:pt x="1371600" y="2083346"/>
                  <a:pt x="1371600" y="2083346"/>
                </a:cubicBezTo>
              </a:path>
            </a:pathLst>
          </a:cu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Snip Same Side Corner Rectangle 14"/>
          <p:cNvSpPr/>
          <p:nvPr/>
        </p:nvSpPr>
        <p:spPr>
          <a:xfrm rot="10800000">
            <a:off x="8039100" y="3599260"/>
            <a:ext cx="203200" cy="177800"/>
          </a:xfrm>
          <a:prstGeom prst="snip2Same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6" name="Object 55"/>
          <p:cNvGraphicFramePr>
            <a:graphicFrameLocks noChangeAspect="1"/>
          </p:cNvGraphicFramePr>
          <p:nvPr/>
        </p:nvGraphicFramePr>
        <p:xfrm>
          <a:off x="6769100" y="1192212"/>
          <a:ext cx="311150" cy="355600"/>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56" name="Object 55"/>
                      <p:cNvPicPr/>
                      <p:nvPr/>
                    </p:nvPicPr>
                    <p:blipFill>
                      <a:blip r:embed="rId3"/>
                      <a:stretch>
                        <a:fillRect/>
                      </a:stretch>
                    </p:blipFill>
                    <p:spPr>
                      <a:xfrm>
                        <a:off x="6769100" y="1192212"/>
                        <a:ext cx="311150" cy="355600"/>
                      </a:xfrm>
                      <a:prstGeom prst="rect">
                        <a:avLst/>
                      </a:prstGeom>
                    </p:spPr>
                  </p:pic>
                </p:oleObj>
              </mc:Fallback>
            </mc:AlternateContent>
          </a:graphicData>
        </a:graphic>
      </p:graphicFrame>
      <p:cxnSp>
        <p:nvCxnSpPr>
          <p:cNvPr id="19" name="Straight Arrow Connector 18"/>
          <p:cNvCxnSpPr/>
          <p:nvPr/>
        </p:nvCxnSpPr>
        <p:spPr>
          <a:xfrm>
            <a:off x="8686800" y="1600200"/>
            <a:ext cx="0" cy="217685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a:off x="6769100" y="4018359"/>
            <a:ext cx="13716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2" name="Object 71"/>
          <p:cNvGraphicFramePr>
            <a:graphicFrameLocks noChangeAspect="1"/>
          </p:cNvGraphicFramePr>
          <p:nvPr/>
        </p:nvGraphicFramePr>
        <p:xfrm>
          <a:off x="8763000" y="2292350"/>
          <a:ext cx="222250" cy="288925"/>
        </p:xfrm>
        <a:graphic>
          <a:graphicData uri="http://schemas.openxmlformats.org/presentationml/2006/ole">
            <mc:AlternateContent xmlns:mc="http://schemas.openxmlformats.org/markup-compatibility/2006">
              <mc:Choice xmlns:v="urn:schemas-microsoft-com:vml" Requires="v">
                <p:oleObj name="Equation" r:id="rId4" imgW="127000" imgH="165100" progId="Equation.DSMT4">
                  <p:embed/>
                </p:oleObj>
              </mc:Choice>
              <mc:Fallback>
                <p:oleObj name="Equation" r:id="rId4" imgW="127000" imgH="165100" progId="Equation.DSMT4">
                  <p:embed/>
                  <p:pic>
                    <p:nvPicPr>
                      <p:cNvPr id="72" name="Object 71"/>
                      <p:cNvPicPr/>
                      <p:nvPr/>
                    </p:nvPicPr>
                    <p:blipFill>
                      <a:blip r:embed="rId5"/>
                      <a:stretch>
                        <a:fillRect/>
                      </a:stretch>
                    </p:blipFill>
                    <p:spPr>
                      <a:xfrm>
                        <a:off x="8763000" y="2292350"/>
                        <a:ext cx="222250" cy="288925"/>
                      </a:xfrm>
                      <a:prstGeom prst="rect">
                        <a:avLst/>
                      </a:prstGeom>
                    </p:spPr>
                  </p:pic>
                </p:oleObj>
              </mc:Fallback>
            </mc:AlternateContent>
          </a:graphicData>
        </a:graphic>
      </p:graphicFrame>
      <p:graphicFrame>
        <p:nvGraphicFramePr>
          <p:cNvPr id="73" name="Object 72"/>
          <p:cNvGraphicFramePr>
            <a:graphicFrameLocks noChangeAspect="1"/>
          </p:cNvGraphicFramePr>
          <p:nvPr/>
        </p:nvGraphicFramePr>
        <p:xfrm>
          <a:off x="7296150" y="4054475"/>
          <a:ext cx="222250" cy="222250"/>
        </p:xfrm>
        <a:graphic>
          <a:graphicData uri="http://schemas.openxmlformats.org/presentationml/2006/ole">
            <mc:AlternateContent xmlns:mc="http://schemas.openxmlformats.org/markup-compatibility/2006">
              <mc:Choice xmlns:v="urn:schemas-microsoft-com:vml" Requires="v">
                <p:oleObj name="Equation" r:id="rId6" imgW="127000" imgH="127000" progId="Equation.DSMT4">
                  <p:embed/>
                </p:oleObj>
              </mc:Choice>
              <mc:Fallback>
                <p:oleObj name="Equation" r:id="rId6" imgW="127000" imgH="127000" progId="Equation.DSMT4">
                  <p:embed/>
                  <p:pic>
                    <p:nvPicPr>
                      <p:cNvPr id="73" name="Object 72"/>
                      <p:cNvPicPr/>
                      <p:nvPr/>
                    </p:nvPicPr>
                    <p:blipFill>
                      <a:blip r:embed="rId7"/>
                      <a:stretch>
                        <a:fillRect/>
                      </a:stretch>
                    </p:blipFill>
                    <p:spPr>
                      <a:xfrm>
                        <a:off x="7296150" y="4054475"/>
                        <a:ext cx="222250" cy="222250"/>
                      </a:xfrm>
                      <a:prstGeom prst="rect">
                        <a:avLst/>
                      </a:prstGeom>
                    </p:spPr>
                  </p:pic>
                </p:oleObj>
              </mc:Fallback>
            </mc:AlternateContent>
          </a:graphicData>
        </a:graphic>
      </p:graphicFrame>
      <p:sp>
        <p:nvSpPr>
          <p:cNvPr id="22" name="TextBox 21">
            <a:extLst>
              <a:ext uri="{FF2B5EF4-FFF2-40B4-BE49-F238E27FC236}">
                <a16:creationId xmlns:a16="http://schemas.microsoft.com/office/drawing/2014/main" id="{CE932326-54EE-264C-8A60-F2F05C509D40}"/>
              </a:ext>
            </a:extLst>
          </p:cNvPr>
          <p:cNvSpPr txBox="1"/>
          <p:nvPr/>
        </p:nvSpPr>
        <p:spPr>
          <a:xfrm>
            <a:off x="527999" y="2457410"/>
            <a:ext cx="4685351"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 briefly </a:t>
            </a:r>
            <a:r>
              <a:rPr lang="en-US" sz="2000" dirty="0">
                <a:solidFill>
                  <a:srgbClr val="1626FF"/>
                </a:solidFill>
                <a:latin typeface="Times New Roman" panose="02020603050405020304" pitchFamily="18" charset="0"/>
                <a:cs typeface="Times New Roman" panose="02020603050405020304" pitchFamily="18" charset="0"/>
              </a:rPr>
              <a:t>explain</a:t>
            </a:r>
            <a:r>
              <a:rPr lang="en-US" sz="2000" dirty="0">
                <a:latin typeface="Times New Roman" panose="02020603050405020304" pitchFamily="18" charset="0"/>
                <a:cs typeface="Times New Roman" panose="02020603050405020304" pitchFamily="18" charset="0"/>
              </a:rPr>
              <a:t> how you will determine the </a:t>
            </a:r>
            <a:r>
              <a:rPr lang="en-US" sz="2000" dirty="0">
                <a:solidFill>
                  <a:srgbClr val="1626FF"/>
                </a:solidFill>
                <a:latin typeface="Times New Roman" panose="02020603050405020304" pitchFamily="18" charset="0"/>
                <a:cs typeface="Times New Roman" panose="02020603050405020304" pitchFamily="18" charset="0"/>
              </a:rPr>
              <a:t>velocity of the ball </a:t>
            </a:r>
            <a:r>
              <a:rPr lang="en-US" sz="2000" dirty="0">
                <a:latin typeface="Times New Roman" panose="02020603050405020304" pitchFamily="18" charset="0"/>
                <a:cs typeface="Times New Roman" panose="02020603050405020304" pitchFamily="18" charset="0"/>
              </a:rPr>
              <a:t>as it leaves the ramp.</a:t>
            </a:r>
          </a:p>
        </p:txBody>
      </p:sp>
      <p:sp>
        <p:nvSpPr>
          <p:cNvPr id="23" name="TextBox 22">
            <a:extLst>
              <a:ext uri="{FF2B5EF4-FFF2-40B4-BE49-F238E27FC236}">
                <a16:creationId xmlns:a16="http://schemas.microsoft.com/office/drawing/2014/main" id="{580C7E8B-40F7-DC4E-BE70-85C0623E2EE7}"/>
              </a:ext>
            </a:extLst>
          </p:cNvPr>
          <p:cNvSpPr txBox="1"/>
          <p:nvPr/>
        </p:nvSpPr>
        <p:spPr>
          <a:xfrm>
            <a:off x="5213350" y="4279709"/>
            <a:ext cx="3867150" cy="1077218"/>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(Note: Don’t let the ball roll off the tabletop as you are trying to determine its constant velocity after leaving the incline.  You don’t get to see how it will fly before your run!!!)</a:t>
            </a:r>
          </a:p>
        </p:txBody>
      </p:sp>
      <p:sp>
        <p:nvSpPr>
          <p:cNvPr id="24" name="TextBox 23">
            <a:extLst>
              <a:ext uri="{FF2B5EF4-FFF2-40B4-BE49-F238E27FC236}">
                <a16:creationId xmlns:a16="http://schemas.microsoft.com/office/drawing/2014/main" id="{D945E498-0F09-B249-A91B-4D851A9F4CFB}"/>
              </a:ext>
            </a:extLst>
          </p:cNvPr>
          <p:cNvSpPr txBox="1"/>
          <p:nvPr/>
        </p:nvSpPr>
        <p:spPr>
          <a:xfrm>
            <a:off x="527999" y="3172128"/>
            <a:ext cx="444682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b.) </a:t>
            </a:r>
            <a:r>
              <a:rPr lang="en-US" sz="2000" dirty="0">
                <a:solidFill>
                  <a:srgbClr val="1626FF"/>
                </a:solidFill>
                <a:latin typeface="Times New Roman" panose="02020603050405020304" pitchFamily="18" charset="0"/>
                <a:cs typeface="Times New Roman" panose="02020603050405020304" pitchFamily="18" charset="0"/>
              </a:rPr>
              <a:t>Draw a sketch </a:t>
            </a:r>
            <a:r>
              <a:rPr lang="en-US" sz="2000" dirty="0">
                <a:latin typeface="Times New Roman" panose="02020603050405020304" pitchFamily="18" charset="0"/>
                <a:cs typeface="Times New Roman" panose="02020603050405020304" pitchFamily="18" charset="0"/>
              </a:rPr>
              <a:t>of the system.</a:t>
            </a:r>
          </a:p>
        </p:txBody>
      </p:sp>
      <p:sp>
        <p:nvSpPr>
          <p:cNvPr id="25" name="TextBox 24">
            <a:extLst>
              <a:ext uri="{FF2B5EF4-FFF2-40B4-BE49-F238E27FC236}">
                <a16:creationId xmlns:a16="http://schemas.microsoft.com/office/drawing/2014/main" id="{87971477-A7D8-FA43-89B2-CD2C13CDFAE2}"/>
              </a:ext>
            </a:extLst>
          </p:cNvPr>
          <p:cNvSpPr txBox="1"/>
          <p:nvPr/>
        </p:nvSpPr>
        <p:spPr>
          <a:xfrm>
            <a:off x="527999" y="3575764"/>
            <a:ext cx="4539618" cy="163121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c.) </a:t>
            </a:r>
            <a:r>
              <a:rPr lang="en-US" sz="2000" dirty="0">
                <a:solidFill>
                  <a:srgbClr val="1626FF"/>
                </a:solidFill>
                <a:latin typeface="Times New Roman" panose="02020603050405020304" pitchFamily="18" charset="0"/>
                <a:cs typeface="Times New Roman" panose="02020603050405020304" pitchFamily="18" charset="0"/>
              </a:rPr>
              <a:t>Derive an expression </a:t>
            </a:r>
            <a:r>
              <a:rPr lang="en-US" sz="2000" dirty="0">
                <a:latin typeface="Times New Roman" panose="02020603050405020304" pitchFamily="18" charset="0"/>
                <a:cs typeface="Times New Roman" panose="02020603050405020304" pitchFamily="18" charset="0"/>
              </a:rPr>
              <a:t>for </a:t>
            </a:r>
            <a:r>
              <a:rPr lang="en-US" sz="2000" dirty="0">
                <a:solidFill>
                  <a:srgbClr val="1626FF"/>
                </a:solidFill>
                <a:latin typeface="Times New Roman" panose="02020603050405020304" pitchFamily="18" charset="0"/>
                <a:cs typeface="Times New Roman" panose="02020603050405020304" pitchFamily="18" charset="0"/>
              </a:rPr>
              <a:t>cup’s x-coordinate</a:t>
            </a:r>
            <a:r>
              <a:rPr lang="en-US" sz="2000" dirty="0">
                <a:latin typeface="Times New Roman" panose="02020603050405020304" pitchFamily="18" charset="0"/>
                <a:cs typeface="Times New Roman" panose="02020603050405020304" pitchFamily="18" charset="0"/>
              </a:rPr>
              <a:t> if it is to land in the cup.  This should be in terms of </a:t>
            </a:r>
            <a:r>
              <a:rPr lang="en-US" sz="2000" i="1" dirty="0">
                <a:solidFill>
                  <a:srgbClr val="1134FF"/>
                </a:solidFill>
                <a:latin typeface="Times New Roman" panose="02020603050405020304" pitchFamily="18" charset="0"/>
                <a:cs typeface="Times New Roman" panose="02020603050405020304" pitchFamily="18" charset="0"/>
              </a:rPr>
              <a:t>g, h </a:t>
            </a:r>
            <a:r>
              <a:rPr lang="en-US" sz="2000" dirty="0">
                <a:latin typeface="Times New Roman" panose="02020603050405020304" pitchFamily="18" charset="0"/>
                <a:cs typeface="Times New Roman" panose="02020603050405020304" pitchFamily="18" charset="0"/>
              </a:rPr>
              <a:t>and the velocity </a:t>
            </a:r>
            <a:r>
              <a:rPr lang="en-US" sz="2000" i="1" dirty="0">
                <a:solidFill>
                  <a:srgbClr val="1134FF"/>
                </a:solidFill>
                <a:latin typeface="Times New Roman" panose="02020603050405020304" pitchFamily="18" charset="0"/>
                <a:cs typeface="Times New Roman" panose="02020603050405020304" pitchFamily="18" charset="0"/>
              </a:rPr>
              <a:t>v</a:t>
            </a:r>
            <a:r>
              <a:rPr lang="en-US" sz="2000" dirty="0">
                <a:latin typeface="Times New Roman" panose="02020603050405020304" pitchFamily="18" charset="0"/>
                <a:cs typeface="Times New Roman" panose="02020603050405020304" pitchFamily="18" charset="0"/>
              </a:rPr>
              <a:t> of the ball as it leaves the ramp</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(note that the ball leaves in the horizontal).</a:t>
            </a:r>
          </a:p>
        </p:txBody>
      </p:sp>
      <p:sp>
        <p:nvSpPr>
          <p:cNvPr id="26" name="TextBox 25">
            <a:extLst>
              <a:ext uri="{FF2B5EF4-FFF2-40B4-BE49-F238E27FC236}">
                <a16:creationId xmlns:a16="http://schemas.microsoft.com/office/drawing/2014/main" id="{9CCED393-F0C0-3E41-A19B-C3DC4DA5ED81}"/>
              </a:ext>
            </a:extLst>
          </p:cNvPr>
          <p:cNvSpPr txBox="1"/>
          <p:nvPr/>
        </p:nvSpPr>
        <p:spPr>
          <a:xfrm>
            <a:off x="527999" y="5727422"/>
            <a:ext cx="8311201"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 </a:t>
            </a:r>
            <a:r>
              <a:rPr lang="en-US" sz="2000" dirty="0">
                <a:solidFill>
                  <a:srgbClr val="1134FF"/>
                </a:solidFill>
                <a:latin typeface="Times New Roman" panose="02020603050405020304" pitchFamily="18" charset="0"/>
                <a:cs typeface="Times New Roman" panose="02020603050405020304" pitchFamily="18" charset="0"/>
              </a:rPr>
              <a:t>take</a:t>
            </a:r>
            <a:r>
              <a:rPr lang="en-US" sz="2000" dirty="0">
                <a:latin typeface="Times New Roman" panose="02020603050405020304" pitchFamily="18" charset="0"/>
                <a:cs typeface="Times New Roman" panose="02020603050405020304" pitchFamily="18" charset="0"/>
              </a:rPr>
              <a:t> the </a:t>
            </a:r>
            <a:r>
              <a:rPr lang="en-US" sz="2000" dirty="0">
                <a:solidFill>
                  <a:srgbClr val="1134FF"/>
                </a:solidFill>
                <a:latin typeface="Times New Roman" panose="02020603050405020304" pitchFamily="18" charset="0"/>
                <a:cs typeface="Times New Roman" panose="02020603050405020304" pitchFamily="18" charset="0"/>
              </a:rPr>
              <a:t>data</a:t>
            </a:r>
            <a:r>
              <a:rPr lang="en-US" sz="2000" dirty="0">
                <a:latin typeface="Times New Roman" panose="02020603050405020304" pitchFamily="18" charset="0"/>
                <a:cs typeface="Times New Roman" panose="02020603050405020304" pitchFamily="18" charset="0"/>
              </a:rPr>
              <a:t> needed to determine the coordinate, </a:t>
            </a:r>
            <a:r>
              <a:rPr lang="en-US" sz="2000" dirty="0">
                <a:solidFill>
                  <a:srgbClr val="1134FF"/>
                </a:solidFill>
                <a:latin typeface="Times New Roman" panose="02020603050405020304" pitchFamily="18" charset="0"/>
                <a:cs typeface="Times New Roman" panose="02020603050405020304" pitchFamily="18" charset="0"/>
              </a:rPr>
              <a:t>place the cup</a:t>
            </a:r>
            <a:r>
              <a:rPr lang="en-US" sz="2000" dirty="0">
                <a:latin typeface="Times New Roman" panose="02020603050405020304" pitchFamily="18" charset="0"/>
                <a:cs typeface="Times New Roman" panose="02020603050405020304" pitchFamily="18" charset="0"/>
              </a:rPr>
              <a:t>, then </a:t>
            </a:r>
            <a:r>
              <a:rPr lang="en-US" sz="2000" dirty="0">
                <a:solidFill>
                  <a:srgbClr val="1134FF"/>
                </a:solidFill>
                <a:latin typeface="Times New Roman" panose="02020603050405020304" pitchFamily="18" charset="0"/>
                <a:cs typeface="Times New Roman" panose="02020603050405020304" pitchFamily="18" charset="0"/>
              </a:rPr>
              <a:t>we will all make our run at the same time </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hee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hee</a:t>
            </a:r>
            <a:r>
              <a:rPr lang="en-US" sz="2000" dirty="0">
                <a:latin typeface="Times New Roman" panose="02020603050405020304" pitchFamily="18" charset="0"/>
                <a:cs typeface="Times New Roman" panose="02020603050405020304" pitchFamily="18" charset="0"/>
              </a:rPr>
              <a:t>).</a:t>
            </a:r>
          </a:p>
        </p:txBody>
      </p:sp>
      <p:sp>
        <p:nvSpPr>
          <p:cNvPr id="28" name="TextBox 27">
            <a:extLst>
              <a:ext uri="{FF2B5EF4-FFF2-40B4-BE49-F238E27FC236}">
                <a16:creationId xmlns:a16="http://schemas.microsoft.com/office/drawing/2014/main" id="{28092FD0-BCB3-1248-A759-01B57758777C}"/>
              </a:ext>
            </a:extLst>
          </p:cNvPr>
          <p:cNvSpPr txBox="1"/>
          <p:nvPr/>
        </p:nvSpPr>
        <p:spPr>
          <a:xfrm>
            <a:off x="160659" y="2129178"/>
            <a:ext cx="1830625"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For homework:</a:t>
            </a:r>
            <a:endParaRPr lang="en-US" sz="2000" dirty="0">
              <a:latin typeface="Times New Roman" panose="02020603050405020304" pitchFamily="18" charset="0"/>
              <a:cs typeface="Times New Roman" panose="02020603050405020304" pitchFamily="18" charset="0"/>
            </a:endParaRPr>
          </a:p>
        </p:txBody>
      </p:sp>
      <p:sp>
        <p:nvSpPr>
          <p:cNvPr id="29" name="TextBox 28">
            <a:extLst>
              <a:ext uri="{FF2B5EF4-FFF2-40B4-BE49-F238E27FC236}">
                <a16:creationId xmlns:a16="http://schemas.microsoft.com/office/drawing/2014/main" id="{85BD2B33-2E82-1E4C-B727-60E9941DA3A9}"/>
              </a:ext>
            </a:extLst>
          </p:cNvPr>
          <p:cNvSpPr txBox="1"/>
          <p:nvPr/>
        </p:nvSpPr>
        <p:spPr>
          <a:xfrm>
            <a:off x="160659" y="5348287"/>
            <a:ext cx="1212317"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In class: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28322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flipV="1">
            <a:off x="4658582" y="1543253"/>
            <a:ext cx="3571018" cy="3016254"/>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53" name="Freeform 52"/>
          <p:cNvSpPr/>
          <p:nvPr/>
        </p:nvSpPr>
        <p:spPr>
          <a:xfrm>
            <a:off x="4673600" y="3109995"/>
            <a:ext cx="3911600" cy="1423905"/>
          </a:xfrm>
          <a:custGeom>
            <a:avLst/>
            <a:gdLst>
              <a:gd name="connsiteX0" fmla="*/ 0 w 3911600"/>
              <a:gd name="connsiteY0" fmla="*/ 1423905 h 1423905"/>
              <a:gd name="connsiteX1" fmla="*/ 469900 w 3911600"/>
              <a:gd name="connsiteY1" fmla="*/ 1068305 h 1423905"/>
              <a:gd name="connsiteX2" fmla="*/ 1028700 w 3911600"/>
              <a:gd name="connsiteY2" fmla="*/ 725405 h 1423905"/>
              <a:gd name="connsiteX3" fmla="*/ 1714500 w 3911600"/>
              <a:gd name="connsiteY3" fmla="*/ 382505 h 1423905"/>
              <a:gd name="connsiteX4" fmla="*/ 2578100 w 3911600"/>
              <a:gd name="connsiteY4" fmla="*/ 103105 h 1423905"/>
              <a:gd name="connsiteX5" fmla="*/ 3340100 w 3911600"/>
              <a:gd name="connsiteY5" fmla="*/ 1505 h 1423905"/>
              <a:gd name="connsiteX6" fmla="*/ 3911600 w 3911600"/>
              <a:gd name="connsiteY6" fmla="*/ 39605 h 142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1600" h="1423905">
                <a:moveTo>
                  <a:pt x="0" y="1423905"/>
                </a:moveTo>
                <a:cubicBezTo>
                  <a:pt x="149225" y="1304313"/>
                  <a:pt x="298450" y="1184722"/>
                  <a:pt x="469900" y="1068305"/>
                </a:cubicBezTo>
                <a:cubicBezTo>
                  <a:pt x="641350" y="951888"/>
                  <a:pt x="821267" y="839705"/>
                  <a:pt x="1028700" y="725405"/>
                </a:cubicBezTo>
                <a:cubicBezTo>
                  <a:pt x="1236133" y="611105"/>
                  <a:pt x="1456267" y="486222"/>
                  <a:pt x="1714500" y="382505"/>
                </a:cubicBezTo>
                <a:cubicBezTo>
                  <a:pt x="1972733" y="278788"/>
                  <a:pt x="2307167" y="166605"/>
                  <a:pt x="2578100" y="103105"/>
                </a:cubicBezTo>
                <a:cubicBezTo>
                  <a:pt x="2849033" y="39605"/>
                  <a:pt x="3117850" y="12088"/>
                  <a:pt x="3340100" y="1505"/>
                </a:cubicBezTo>
                <a:cubicBezTo>
                  <a:pt x="3562350" y="-9078"/>
                  <a:pt x="3911600" y="39605"/>
                  <a:pt x="3911600" y="39605"/>
                </a:cubicBezTo>
              </a:path>
            </a:pathLst>
          </a:cu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57.)</a:t>
            </a:r>
          </a:p>
        </p:txBody>
      </p:sp>
      <p:sp>
        <p:nvSpPr>
          <p:cNvPr id="5" name="TextBox 4"/>
          <p:cNvSpPr txBox="1"/>
          <p:nvPr/>
        </p:nvSpPr>
        <p:spPr>
          <a:xfrm>
            <a:off x="313057" y="30801"/>
            <a:ext cx="8526143" cy="769441"/>
          </a:xfrm>
          <a:prstGeom prst="rect">
            <a:avLst/>
          </a:prstGeom>
          <a:noFill/>
        </p:spPr>
        <p:txBody>
          <a:bodyPr wrap="square" rtlCol="0">
            <a:spAutoFit/>
          </a:bodyPr>
          <a:lstStyle/>
          <a:p>
            <a:pPr algn="ctr"/>
            <a:r>
              <a:rPr lang="en-US" sz="4400" dirty="0">
                <a:solidFill>
                  <a:srgbClr val="FF0000"/>
                </a:solidFill>
                <a:latin typeface="Apple Chancery"/>
                <a:cs typeface="Apple Chancery"/>
              </a:rPr>
              <a:t>Marshmallow Gun Problem</a:t>
            </a:r>
            <a:endParaRPr lang="en-US" sz="3200" dirty="0">
              <a:latin typeface="Apple Chancery"/>
              <a:cs typeface="Apple Chancery"/>
            </a:endParaRPr>
          </a:p>
        </p:txBody>
      </p:sp>
      <p:sp>
        <p:nvSpPr>
          <p:cNvPr id="6" name="TextBox 5"/>
          <p:cNvSpPr txBox="1"/>
          <p:nvPr/>
        </p:nvSpPr>
        <p:spPr>
          <a:xfrm>
            <a:off x="313057" y="933271"/>
            <a:ext cx="3623944" cy="3662541"/>
          </a:xfrm>
          <a:prstGeom prst="rect">
            <a:avLst/>
          </a:prstGeom>
          <a:noFill/>
        </p:spPr>
        <p:txBody>
          <a:bodyPr wrap="square" rtlCol="0">
            <a:spAutoFit/>
          </a:bodyPr>
          <a:lstStyle/>
          <a:p>
            <a:r>
              <a:rPr lang="en-US" sz="3200" dirty="0">
                <a:solidFill>
                  <a:srgbClr val="FF0000"/>
                </a:solidFill>
                <a:latin typeface="Apple Chancery"/>
                <a:cs typeface="Apple Chancery"/>
              </a:rPr>
              <a:t>A teacher </a:t>
            </a:r>
            <a:r>
              <a:rPr lang="en-US" sz="2000" dirty="0">
                <a:latin typeface="Times New Roman"/>
                <a:cs typeface="Times New Roman"/>
              </a:rPr>
              <a:t>who likes to reward his best students with treats has built a marshmallow-shooting gun that he uses to dole out treats.  To make things interesting, he has set things up so that a hanging student (off a wall) begins to free fall when the trigger is pulled.  Ignoring friction, how should he aim the gun? </a:t>
            </a:r>
            <a:endParaRPr lang="en-US" sz="2000" dirty="0">
              <a:latin typeface="Apple Chancery"/>
              <a:cs typeface="Apple Chancery"/>
            </a:endParaRPr>
          </a:p>
        </p:txBody>
      </p:sp>
      <p:cxnSp>
        <p:nvCxnSpPr>
          <p:cNvPr id="23" name="Straight Arrow Connector 22"/>
          <p:cNvCxnSpPr/>
          <p:nvPr/>
        </p:nvCxnSpPr>
        <p:spPr>
          <a:xfrm flipV="1">
            <a:off x="4625975" y="3900564"/>
            <a:ext cx="822325" cy="684136"/>
          </a:xfrm>
          <a:prstGeom prst="straightConnector1">
            <a:avLst/>
          </a:prstGeom>
          <a:ln w="28575"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p:cNvGraphicFramePr>
            <a:graphicFrameLocks noChangeAspect="1"/>
          </p:cNvGraphicFramePr>
          <p:nvPr>
            <p:extLst>
              <p:ext uri="{D42A27DB-BD31-4B8C-83A1-F6EECF244321}">
                <p14:modId xmlns:p14="http://schemas.microsoft.com/office/powerpoint/2010/main" val="3382671272"/>
              </p:ext>
            </p:extLst>
          </p:nvPr>
        </p:nvGraphicFramePr>
        <p:xfrm>
          <a:off x="4962525" y="4302125"/>
          <a:ext cx="287338" cy="328613"/>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0" name=""/>
                      <p:cNvPicPr/>
                      <p:nvPr/>
                    </p:nvPicPr>
                    <p:blipFill>
                      <a:blip r:embed="rId3"/>
                      <a:stretch>
                        <a:fillRect/>
                      </a:stretch>
                    </p:blipFill>
                    <p:spPr>
                      <a:xfrm>
                        <a:off x="4962525" y="4302125"/>
                        <a:ext cx="287338" cy="328613"/>
                      </a:xfrm>
                      <a:prstGeom prst="rect">
                        <a:avLst/>
                      </a:prstGeom>
                    </p:spPr>
                  </p:pic>
                </p:oleObj>
              </mc:Fallback>
            </mc:AlternateContent>
          </a:graphicData>
        </a:graphic>
      </p:graphicFrame>
      <p:cxnSp>
        <p:nvCxnSpPr>
          <p:cNvPr id="13" name="Straight Connector 12"/>
          <p:cNvCxnSpPr/>
          <p:nvPr/>
        </p:nvCxnSpPr>
        <p:spPr>
          <a:xfrm>
            <a:off x="4660900" y="5867400"/>
            <a:ext cx="41275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8788400" y="901842"/>
            <a:ext cx="0" cy="496555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35" name="Group 34"/>
          <p:cNvGrpSpPr/>
          <p:nvPr/>
        </p:nvGrpSpPr>
        <p:grpSpPr>
          <a:xfrm rot="19624667">
            <a:off x="3668884" y="4781291"/>
            <a:ext cx="1079740" cy="457200"/>
            <a:chOff x="4965460" y="3086100"/>
            <a:chExt cx="1079740" cy="457200"/>
          </a:xfrm>
        </p:grpSpPr>
        <p:sp>
          <p:nvSpPr>
            <p:cNvPr id="24" name="Freeform 23"/>
            <p:cNvSpPr/>
            <p:nvPr/>
          </p:nvSpPr>
          <p:spPr>
            <a:xfrm>
              <a:off x="4965460" y="3086100"/>
              <a:ext cx="1079740" cy="457200"/>
            </a:xfrm>
            <a:custGeom>
              <a:avLst/>
              <a:gdLst>
                <a:gd name="connsiteX0" fmla="*/ 240 w 1079740"/>
                <a:gd name="connsiteY0" fmla="*/ 406400 h 457200"/>
                <a:gd name="connsiteX1" fmla="*/ 25640 w 1079740"/>
                <a:gd name="connsiteY1" fmla="*/ 304800 h 457200"/>
                <a:gd name="connsiteX2" fmla="*/ 76440 w 1079740"/>
                <a:gd name="connsiteY2" fmla="*/ 228600 h 457200"/>
                <a:gd name="connsiteX3" fmla="*/ 139940 w 1079740"/>
                <a:gd name="connsiteY3" fmla="*/ 165100 h 457200"/>
                <a:gd name="connsiteX4" fmla="*/ 254240 w 1079740"/>
                <a:gd name="connsiteY4" fmla="*/ 114300 h 457200"/>
                <a:gd name="connsiteX5" fmla="*/ 355840 w 1079740"/>
                <a:gd name="connsiteY5" fmla="*/ 127000 h 457200"/>
                <a:gd name="connsiteX6" fmla="*/ 368540 w 1079740"/>
                <a:gd name="connsiteY6" fmla="*/ 88900 h 457200"/>
                <a:gd name="connsiteX7" fmla="*/ 381240 w 1079740"/>
                <a:gd name="connsiteY7" fmla="*/ 0 h 457200"/>
                <a:gd name="connsiteX8" fmla="*/ 470140 w 1079740"/>
                <a:gd name="connsiteY8" fmla="*/ 38100 h 457200"/>
                <a:gd name="connsiteX9" fmla="*/ 482840 w 1079740"/>
                <a:gd name="connsiteY9" fmla="*/ 76200 h 457200"/>
                <a:gd name="connsiteX10" fmla="*/ 559040 w 1079740"/>
                <a:gd name="connsiteY10" fmla="*/ 114300 h 457200"/>
                <a:gd name="connsiteX11" fmla="*/ 686040 w 1079740"/>
                <a:gd name="connsiteY11" fmla="*/ 76200 h 457200"/>
                <a:gd name="connsiteX12" fmla="*/ 940040 w 1079740"/>
                <a:gd name="connsiteY12" fmla="*/ 63500 h 457200"/>
                <a:gd name="connsiteX13" fmla="*/ 1067040 w 1079740"/>
                <a:gd name="connsiteY13" fmla="*/ 63500 h 457200"/>
                <a:gd name="connsiteX14" fmla="*/ 1079740 w 1079740"/>
                <a:gd name="connsiteY14" fmla="*/ 101600 h 457200"/>
                <a:gd name="connsiteX15" fmla="*/ 1054340 w 1079740"/>
                <a:gd name="connsiteY15" fmla="*/ 152400 h 457200"/>
                <a:gd name="connsiteX16" fmla="*/ 901940 w 1079740"/>
                <a:gd name="connsiteY16" fmla="*/ 165100 h 457200"/>
                <a:gd name="connsiteX17" fmla="*/ 622540 w 1079740"/>
                <a:gd name="connsiteY17" fmla="*/ 190500 h 457200"/>
                <a:gd name="connsiteX18" fmla="*/ 597140 w 1079740"/>
                <a:gd name="connsiteY18" fmla="*/ 228600 h 457200"/>
                <a:gd name="connsiteX19" fmla="*/ 533640 w 1079740"/>
                <a:gd name="connsiteY19" fmla="*/ 368300 h 457200"/>
                <a:gd name="connsiteX20" fmla="*/ 457440 w 1079740"/>
                <a:gd name="connsiteY20" fmla="*/ 393700 h 457200"/>
                <a:gd name="connsiteX21" fmla="*/ 393940 w 1079740"/>
                <a:gd name="connsiteY21" fmla="*/ 381000 h 457200"/>
                <a:gd name="connsiteX22" fmla="*/ 355840 w 1079740"/>
                <a:gd name="connsiteY22" fmla="*/ 304800 h 457200"/>
                <a:gd name="connsiteX23" fmla="*/ 317740 w 1079740"/>
                <a:gd name="connsiteY23" fmla="*/ 292100 h 457200"/>
                <a:gd name="connsiteX24" fmla="*/ 279640 w 1079740"/>
                <a:gd name="connsiteY24" fmla="*/ 304800 h 457200"/>
                <a:gd name="connsiteX25" fmla="*/ 266940 w 1079740"/>
                <a:gd name="connsiteY25" fmla="*/ 342900 h 457200"/>
                <a:gd name="connsiteX26" fmla="*/ 254240 w 1079740"/>
                <a:gd name="connsiteY26" fmla="*/ 431800 h 457200"/>
                <a:gd name="connsiteX27" fmla="*/ 216140 w 1079740"/>
                <a:gd name="connsiteY27" fmla="*/ 444500 h 457200"/>
                <a:gd name="connsiteX28" fmla="*/ 152640 w 1079740"/>
                <a:gd name="connsiteY28" fmla="*/ 457200 h 457200"/>
                <a:gd name="connsiteX29" fmla="*/ 51040 w 1079740"/>
                <a:gd name="connsiteY29" fmla="*/ 444500 h 457200"/>
                <a:gd name="connsiteX30" fmla="*/ 12940 w 1079740"/>
                <a:gd name="connsiteY30" fmla="*/ 368300 h 457200"/>
                <a:gd name="connsiteX31" fmla="*/ 240 w 1079740"/>
                <a:gd name="connsiteY31" fmla="*/ 4064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79740" h="457200">
                  <a:moveTo>
                    <a:pt x="240" y="406400"/>
                  </a:moveTo>
                  <a:cubicBezTo>
                    <a:pt x="2357" y="395817"/>
                    <a:pt x="13436" y="326767"/>
                    <a:pt x="25640" y="304800"/>
                  </a:cubicBezTo>
                  <a:cubicBezTo>
                    <a:pt x="40465" y="278115"/>
                    <a:pt x="59507" y="254000"/>
                    <a:pt x="76440" y="228600"/>
                  </a:cubicBezTo>
                  <a:cubicBezTo>
                    <a:pt x="99612" y="193842"/>
                    <a:pt x="99835" y="182925"/>
                    <a:pt x="139940" y="165100"/>
                  </a:cubicBezTo>
                  <a:cubicBezTo>
                    <a:pt x="275960" y="104647"/>
                    <a:pt x="168015" y="171783"/>
                    <a:pt x="254240" y="114300"/>
                  </a:cubicBezTo>
                  <a:cubicBezTo>
                    <a:pt x="288107" y="118533"/>
                    <a:pt x="322523" y="134404"/>
                    <a:pt x="355840" y="127000"/>
                  </a:cubicBezTo>
                  <a:cubicBezTo>
                    <a:pt x="368908" y="124096"/>
                    <a:pt x="365915" y="102027"/>
                    <a:pt x="368540" y="88900"/>
                  </a:cubicBezTo>
                  <a:cubicBezTo>
                    <a:pt x="374411" y="59547"/>
                    <a:pt x="377007" y="29633"/>
                    <a:pt x="381240" y="0"/>
                  </a:cubicBezTo>
                  <a:cubicBezTo>
                    <a:pt x="411745" y="7626"/>
                    <a:pt x="448214" y="10692"/>
                    <a:pt x="470140" y="38100"/>
                  </a:cubicBezTo>
                  <a:cubicBezTo>
                    <a:pt x="478503" y="48553"/>
                    <a:pt x="474477" y="65747"/>
                    <a:pt x="482840" y="76200"/>
                  </a:cubicBezTo>
                  <a:cubicBezTo>
                    <a:pt x="500745" y="98581"/>
                    <a:pt x="533941" y="105934"/>
                    <a:pt x="559040" y="114300"/>
                  </a:cubicBezTo>
                  <a:cubicBezTo>
                    <a:pt x="573288" y="109551"/>
                    <a:pt x="660448" y="78333"/>
                    <a:pt x="686040" y="76200"/>
                  </a:cubicBezTo>
                  <a:cubicBezTo>
                    <a:pt x="770520" y="69160"/>
                    <a:pt x="855373" y="67733"/>
                    <a:pt x="940040" y="63500"/>
                  </a:cubicBezTo>
                  <a:cubicBezTo>
                    <a:pt x="986959" y="47860"/>
                    <a:pt x="1008667" y="34314"/>
                    <a:pt x="1067040" y="63500"/>
                  </a:cubicBezTo>
                  <a:cubicBezTo>
                    <a:pt x="1079014" y="69487"/>
                    <a:pt x="1075507" y="88900"/>
                    <a:pt x="1079740" y="101600"/>
                  </a:cubicBezTo>
                  <a:cubicBezTo>
                    <a:pt x="1071273" y="118533"/>
                    <a:pt x="1072169" y="146032"/>
                    <a:pt x="1054340" y="152400"/>
                  </a:cubicBezTo>
                  <a:cubicBezTo>
                    <a:pt x="1006334" y="169545"/>
                    <a:pt x="952663" y="160028"/>
                    <a:pt x="901940" y="165100"/>
                  </a:cubicBezTo>
                  <a:cubicBezTo>
                    <a:pt x="600892" y="195205"/>
                    <a:pt x="1078962" y="157898"/>
                    <a:pt x="622540" y="190500"/>
                  </a:cubicBezTo>
                  <a:cubicBezTo>
                    <a:pt x="614073" y="203200"/>
                    <a:pt x="602499" y="214308"/>
                    <a:pt x="597140" y="228600"/>
                  </a:cubicBezTo>
                  <a:cubicBezTo>
                    <a:pt x="581960" y="269080"/>
                    <a:pt x="591454" y="349029"/>
                    <a:pt x="533640" y="368300"/>
                  </a:cubicBezTo>
                  <a:lnTo>
                    <a:pt x="457440" y="393700"/>
                  </a:lnTo>
                  <a:cubicBezTo>
                    <a:pt x="436273" y="389467"/>
                    <a:pt x="412682" y="391710"/>
                    <a:pt x="393940" y="381000"/>
                  </a:cubicBezTo>
                  <a:cubicBezTo>
                    <a:pt x="338980" y="349594"/>
                    <a:pt x="392780" y="341740"/>
                    <a:pt x="355840" y="304800"/>
                  </a:cubicBezTo>
                  <a:cubicBezTo>
                    <a:pt x="346374" y="295334"/>
                    <a:pt x="330440" y="296333"/>
                    <a:pt x="317740" y="292100"/>
                  </a:cubicBezTo>
                  <a:cubicBezTo>
                    <a:pt x="305040" y="296333"/>
                    <a:pt x="289106" y="295334"/>
                    <a:pt x="279640" y="304800"/>
                  </a:cubicBezTo>
                  <a:cubicBezTo>
                    <a:pt x="270174" y="314266"/>
                    <a:pt x="269565" y="329773"/>
                    <a:pt x="266940" y="342900"/>
                  </a:cubicBezTo>
                  <a:cubicBezTo>
                    <a:pt x="261069" y="372253"/>
                    <a:pt x="267627" y="405026"/>
                    <a:pt x="254240" y="431800"/>
                  </a:cubicBezTo>
                  <a:cubicBezTo>
                    <a:pt x="248253" y="443774"/>
                    <a:pt x="229127" y="441253"/>
                    <a:pt x="216140" y="444500"/>
                  </a:cubicBezTo>
                  <a:cubicBezTo>
                    <a:pt x="195199" y="449735"/>
                    <a:pt x="173807" y="452967"/>
                    <a:pt x="152640" y="457200"/>
                  </a:cubicBezTo>
                  <a:cubicBezTo>
                    <a:pt x="118773" y="452967"/>
                    <a:pt x="82729" y="457176"/>
                    <a:pt x="51040" y="444500"/>
                  </a:cubicBezTo>
                  <a:cubicBezTo>
                    <a:pt x="23790" y="433600"/>
                    <a:pt x="25577" y="387255"/>
                    <a:pt x="12940" y="368300"/>
                  </a:cubicBezTo>
                  <a:cubicBezTo>
                    <a:pt x="10592" y="364778"/>
                    <a:pt x="-1877" y="416983"/>
                    <a:pt x="240" y="406400"/>
                  </a:cubicBezTo>
                  <a:close/>
                </a:path>
              </a:pathLst>
            </a:custGeom>
            <a:no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Freeform 32"/>
            <p:cNvSpPr/>
            <p:nvPr/>
          </p:nvSpPr>
          <p:spPr>
            <a:xfrm>
              <a:off x="5292725" y="3295650"/>
              <a:ext cx="279400" cy="86006"/>
            </a:xfrm>
            <a:custGeom>
              <a:avLst/>
              <a:gdLst>
                <a:gd name="connsiteX0" fmla="*/ 279400 w 279400"/>
                <a:gd name="connsiteY0" fmla="*/ 0 h 86006"/>
                <a:gd name="connsiteX1" fmla="*/ 238125 w 279400"/>
                <a:gd name="connsiteY1" fmla="*/ 3175 h 86006"/>
                <a:gd name="connsiteX2" fmla="*/ 206375 w 279400"/>
                <a:gd name="connsiteY2" fmla="*/ 12700 h 86006"/>
                <a:gd name="connsiteX3" fmla="*/ 196850 w 279400"/>
                <a:gd name="connsiteY3" fmla="*/ 19050 h 86006"/>
                <a:gd name="connsiteX4" fmla="*/ 187325 w 279400"/>
                <a:gd name="connsiteY4" fmla="*/ 22225 h 86006"/>
                <a:gd name="connsiteX5" fmla="*/ 171450 w 279400"/>
                <a:gd name="connsiteY5" fmla="*/ 31750 h 86006"/>
                <a:gd name="connsiteX6" fmla="*/ 165100 w 279400"/>
                <a:gd name="connsiteY6" fmla="*/ 41275 h 86006"/>
                <a:gd name="connsiteX7" fmla="*/ 136525 w 279400"/>
                <a:gd name="connsiteY7" fmla="*/ 57150 h 86006"/>
                <a:gd name="connsiteX8" fmla="*/ 123825 w 279400"/>
                <a:gd name="connsiteY8" fmla="*/ 60325 h 86006"/>
                <a:gd name="connsiteX9" fmla="*/ 104775 w 279400"/>
                <a:gd name="connsiteY9" fmla="*/ 66675 h 86006"/>
                <a:gd name="connsiteX10" fmla="*/ 82550 w 279400"/>
                <a:gd name="connsiteY10" fmla="*/ 73025 h 86006"/>
                <a:gd name="connsiteX11" fmla="*/ 69850 w 279400"/>
                <a:gd name="connsiteY11" fmla="*/ 76200 h 86006"/>
                <a:gd name="connsiteX12" fmla="*/ 60325 w 279400"/>
                <a:gd name="connsiteY12" fmla="*/ 79375 h 86006"/>
                <a:gd name="connsiteX13" fmla="*/ 28575 w 279400"/>
                <a:gd name="connsiteY13" fmla="*/ 85725 h 86006"/>
                <a:gd name="connsiteX14" fmla="*/ 0 w 279400"/>
                <a:gd name="connsiteY14" fmla="*/ 85725 h 8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400" h="86006">
                  <a:moveTo>
                    <a:pt x="279400" y="0"/>
                  </a:moveTo>
                  <a:cubicBezTo>
                    <a:pt x="265642" y="1058"/>
                    <a:pt x="251829" y="1563"/>
                    <a:pt x="238125" y="3175"/>
                  </a:cubicBezTo>
                  <a:cubicBezTo>
                    <a:pt x="232737" y="3809"/>
                    <a:pt x="208388" y="11358"/>
                    <a:pt x="206375" y="12700"/>
                  </a:cubicBezTo>
                  <a:cubicBezTo>
                    <a:pt x="203200" y="14817"/>
                    <a:pt x="200263" y="17343"/>
                    <a:pt x="196850" y="19050"/>
                  </a:cubicBezTo>
                  <a:cubicBezTo>
                    <a:pt x="193857" y="20547"/>
                    <a:pt x="190318" y="20728"/>
                    <a:pt x="187325" y="22225"/>
                  </a:cubicBezTo>
                  <a:cubicBezTo>
                    <a:pt x="181805" y="24985"/>
                    <a:pt x="176742" y="28575"/>
                    <a:pt x="171450" y="31750"/>
                  </a:cubicBezTo>
                  <a:cubicBezTo>
                    <a:pt x="169333" y="34925"/>
                    <a:pt x="167972" y="38762"/>
                    <a:pt x="165100" y="41275"/>
                  </a:cubicBezTo>
                  <a:cubicBezTo>
                    <a:pt x="154074" y="50923"/>
                    <a:pt x="148550" y="53714"/>
                    <a:pt x="136525" y="57150"/>
                  </a:cubicBezTo>
                  <a:cubicBezTo>
                    <a:pt x="132329" y="58349"/>
                    <a:pt x="128005" y="59071"/>
                    <a:pt x="123825" y="60325"/>
                  </a:cubicBezTo>
                  <a:cubicBezTo>
                    <a:pt x="117414" y="62248"/>
                    <a:pt x="111269" y="65052"/>
                    <a:pt x="104775" y="66675"/>
                  </a:cubicBezTo>
                  <a:cubicBezTo>
                    <a:pt x="65073" y="76601"/>
                    <a:pt x="114434" y="63915"/>
                    <a:pt x="82550" y="73025"/>
                  </a:cubicBezTo>
                  <a:cubicBezTo>
                    <a:pt x="78354" y="74224"/>
                    <a:pt x="74046" y="75001"/>
                    <a:pt x="69850" y="76200"/>
                  </a:cubicBezTo>
                  <a:cubicBezTo>
                    <a:pt x="66632" y="77119"/>
                    <a:pt x="63543" y="78456"/>
                    <a:pt x="60325" y="79375"/>
                  </a:cubicBezTo>
                  <a:cubicBezTo>
                    <a:pt x="51695" y="81841"/>
                    <a:pt x="36710" y="85183"/>
                    <a:pt x="28575" y="85725"/>
                  </a:cubicBezTo>
                  <a:cubicBezTo>
                    <a:pt x="19071" y="86359"/>
                    <a:pt x="9525" y="85725"/>
                    <a:pt x="0" y="85725"/>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Freeform 33"/>
            <p:cNvSpPr/>
            <p:nvPr/>
          </p:nvSpPr>
          <p:spPr>
            <a:xfrm>
              <a:off x="5387265" y="3365365"/>
              <a:ext cx="69265" cy="67068"/>
            </a:xfrm>
            <a:custGeom>
              <a:avLst/>
              <a:gdLst>
                <a:gd name="connsiteX0" fmla="*/ 13410 w 69265"/>
                <a:gd name="connsiteY0" fmla="*/ 135 h 67068"/>
                <a:gd name="connsiteX1" fmla="*/ 22935 w 69265"/>
                <a:gd name="connsiteY1" fmla="*/ 16010 h 67068"/>
                <a:gd name="connsiteX2" fmla="*/ 32460 w 69265"/>
                <a:gd name="connsiteY2" fmla="*/ 22360 h 67068"/>
                <a:gd name="connsiteX3" fmla="*/ 54685 w 69265"/>
                <a:gd name="connsiteY3" fmla="*/ 47760 h 67068"/>
                <a:gd name="connsiteX4" fmla="*/ 67385 w 69265"/>
                <a:gd name="connsiteY4" fmla="*/ 66810 h 67068"/>
                <a:gd name="connsiteX5" fmla="*/ 48335 w 69265"/>
                <a:gd name="connsiteY5" fmla="*/ 57285 h 67068"/>
                <a:gd name="connsiteX6" fmla="*/ 38810 w 69265"/>
                <a:gd name="connsiteY6" fmla="*/ 47760 h 67068"/>
                <a:gd name="connsiteX7" fmla="*/ 19760 w 69265"/>
                <a:gd name="connsiteY7" fmla="*/ 35060 h 67068"/>
                <a:gd name="connsiteX8" fmla="*/ 10235 w 69265"/>
                <a:gd name="connsiteY8" fmla="*/ 28710 h 67068"/>
                <a:gd name="connsiteX9" fmla="*/ 710 w 69265"/>
                <a:gd name="connsiteY9" fmla="*/ 25535 h 67068"/>
                <a:gd name="connsiteX10" fmla="*/ 13410 w 69265"/>
                <a:gd name="connsiteY10" fmla="*/ 135 h 67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265" h="67068">
                  <a:moveTo>
                    <a:pt x="13410" y="135"/>
                  </a:moveTo>
                  <a:cubicBezTo>
                    <a:pt x="17114" y="-1452"/>
                    <a:pt x="18919" y="11325"/>
                    <a:pt x="22935" y="16010"/>
                  </a:cubicBezTo>
                  <a:cubicBezTo>
                    <a:pt x="25418" y="18907"/>
                    <a:pt x="29947" y="19488"/>
                    <a:pt x="32460" y="22360"/>
                  </a:cubicBezTo>
                  <a:cubicBezTo>
                    <a:pt x="58389" y="51993"/>
                    <a:pt x="33254" y="33473"/>
                    <a:pt x="54685" y="47760"/>
                  </a:cubicBezTo>
                  <a:cubicBezTo>
                    <a:pt x="58918" y="54110"/>
                    <a:pt x="74625" y="69223"/>
                    <a:pt x="67385" y="66810"/>
                  </a:cubicBezTo>
                  <a:cubicBezTo>
                    <a:pt x="57839" y="63628"/>
                    <a:pt x="56541" y="64124"/>
                    <a:pt x="48335" y="57285"/>
                  </a:cubicBezTo>
                  <a:cubicBezTo>
                    <a:pt x="44886" y="54410"/>
                    <a:pt x="42354" y="50517"/>
                    <a:pt x="38810" y="47760"/>
                  </a:cubicBezTo>
                  <a:cubicBezTo>
                    <a:pt x="32786" y="43075"/>
                    <a:pt x="26110" y="39293"/>
                    <a:pt x="19760" y="35060"/>
                  </a:cubicBezTo>
                  <a:cubicBezTo>
                    <a:pt x="16585" y="32943"/>
                    <a:pt x="13855" y="29917"/>
                    <a:pt x="10235" y="28710"/>
                  </a:cubicBezTo>
                  <a:lnTo>
                    <a:pt x="710" y="25535"/>
                  </a:lnTo>
                  <a:cubicBezTo>
                    <a:pt x="-3134" y="14002"/>
                    <a:pt x="9706" y="1722"/>
                    <a:pt x="13410" y="135"/>
                  </a:cubicBezTo>
                  <a:close/>
                </a:path>
              </a:pathLst>
            </a:custGeom>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8402239" y="1054242"/>
            <a:ext cx="365924" cy="1054100"/>
            <a:chOff x="6426200" y="1295400"/>
            <a:chExt cx="864109" cy="2489200"/>
          </a:xfrm>
          <a:effectLst/>
        </p:grpSpPr>
        <p:sp>
          <p:nvSpPr>
            <p:cNvPr id="36" name="Freeform 35"/>
            <p:cNvSpPr/>
            <p:nvPr/>
          </p:nvSpPr>
          <p:spPr>
            <a:xfrm>
              <a:off x="6426200" y="1295400"/>
              <a:ext cx="864109" cy="2489200"/>
            </a:xfrm>
            <a:custGeom>
              <a:avLst/>
              <a:gdLst>
                <a:gd name="connsiteX0" fmla="*/ 317500 w 864109"/>
                <a:gd name="connsiteY0" fmla="*/ 266700 h 2489200"/>
                <a:gd name="connsiteX1" fmla="*/ 368300 w 864109"/>
                <a:gd name="connsiteY1" fmla="*/ 63500 h 2489200"/>
                <a:gd name="connsiteX2" fmla="*/ 406400 w 864109"/>
                <a:gd name="connsiteY2" fmla="*/ 50800 h 2489200"/>
                <a:gd name="connsiteX3" fmla="*/ 419100 w 864109"/>
                <a:gd name="connsiteY3" fmla="*/ 12700 h 2489200"/>
                <a:gd name="connsiteX4" fmla="*/ 457200 w 864109"/>
                <a:gd name="connsiteY4" fmla="*/ 0 h 2489200"/>
                <a:gd name="connsiteX5" fmla="*/ 571500 w 864109"/>
                <a:gd name="connsiteY5" fmla="*/ 12700 h 2489200"/>
                <a:gd name="connsiteX6" fmla="*/ 673100 w 864109"/>
                <a:gd name="connsiteY6" fmla="*/ 76200 h 2489200"/>
                <a:gd name="connsiteX7" fmla="*/ 685800 w 864109"/>
                <a:gd name="connsiteY7" fmla="*/ 114300 h 2489200"/>
                <a:gd name="connsiteX8" fmla="*/ 711200 w 864109"/>
                <a:gd name="connsiteY8" fmla="*/ 152400 h 2489200"/>
                <a:gd name="connsiteX9" fmla="*/ 736600 w 864109"/>
                <a:gd name="connsiteY9" fmla="*/ 228600 h 2489200"/>
                <a:gd name="connsiteX10" fmla="*/ 711200 w 864109"/>
                <a:gd name="connsiteY10" fmla="*/ 355600 h 2489200"/>
                <a:gd name="connsiteX11" fmla="*/ 685800 w 864109"/>
                <a:gd name="connsiteY11" fmla="*/ 393700 h 2489200"/>
                <a:gd name="connsiteX12" fmla="*/ 609600 w 864109"/>
                <a:gd name="connsiteY12" fmla="*/ 444500 h 2489200"/>
                <a:gd name="connsiteX13" fmla="*/ 673100 w 864109"/>
                <a:gd name="connsiteY13" fmla="*/ 508000 h 2489200"/>
                <a:gd name="connsiteX14" fmla="*/ 685800 w 864109"/>
                <a:gd name="connsiteY14" fmla="*/ 546100 h 2489200"/>
                <a:gd name="connsiteX15" fmla="*/ 711200 w 864109"/>
                <a:gd name="connsiteY15" fmla="*/ 584200 h 2489200"/>
                <a:gd name="connsiteX16" fmla="*/ 736600 w 864109"/>
                <a:gd name="connsiteY16" fmla="*/ 927100 h 2489200"/>
                <a:gd name="connsiteX17" fmla="*/ 749300 w 864109"/>
                <a:gd name="connsiteY17" fmla="*/ 1231900 h 2489200"/>
                <a:gd name="connsiteX18" fmla="*/ 800100 w 864109"/>
                <a:gd name="connsiteY18" fmla="*/ 1244600 h 2489200"/>
                <a:gd name="connsiteX19" fmla="*/ 825500 w 864109"/>
                <a:gd name="connsiteY19" fmla="*/ 1282700 h 2489200"/>
                <a:gd name="connsiteX20" fmla="*/ 863600 w 864109"/>
                <a:gd name="connsiteY20" fmla="*/ 1308100 h 2489200"/>
                <a:gd name="connsiteX21" fmla="*/ 838200 w 864109"/>
                <a:gd name="connsiteY21" fmla="*/ 1524000 h 2489200"/>
                <a:gd name="connsiteX22" fmla="*/ 825500 w 864109"/>
                <a:gd name="connsiteY22" fmla="*/ 1562100 h 2489200"/>
                <a:gd name="connsiteX23" fmla="*/ 787400 w 864109"/>
                <a:gd name="connsiteY23" fmla="*/ 1587500 h 2489200"/>
                <a:gd name="connsiteX24" fmla="*/ 774700 w 864109"/>
                <a:gd name="connsiteY24" fmla="*/ 1625600 h 2489200"/>
                <a:gd name="connsiteX25" fmla="*/ 749300 w 864109"/>
                <a:gd name="connsiteY25" fmla="*/ 1663700 h 2489200"/>
                <a:gd name="connsiteX26" fmla="*/ 736600 w 864109"/>
                <a:gd name="connsiteY26" fmla="*/ 1943100 h 2489200"/>
                <a:gd name="connsiteX27" fmla="*/ 723900 w 864109"/>
                <a:gd name="connsiteY27" fmla="*/ 2032000 h 2489200"/>
                <a:gd name="connsiteX28" fmla="*/ 762000 w 864109"/>
                <a:gd name="connsiteY28" fmla="*/ 2273300 h 2489200"/>
                <a:gd name="connsiteX29" fmla="*/ 787400 w 864109"/>
                <a:gd name="connsiteY29" fmla="*/ 2311400 h 2489200"/>
                <a:gd name="connsiteX30" fmla="*/ 749300 w 864109"/>
                <a:gd name="connsiteY30" fmla="*/ 2476500 h 2489200"/>
                <a:gd name="connsiteX31" fmla="*/ 685800 w 864109"/>
                <a:gd name="connsiteY31" fmla="*/ 2489200 h 2489200"/>
                <a:gd name="connsiteX32" fmla="*/ 469900 w 864109"/>
                <a:gd name="connsiteY32" fmla="*/ 2451100 h 2489200"/>
                <a:gd name="connsiteX33" fmla="*/ 393700 w 864109"/>
                <a:gd name="connsiteY33" fmla="*/ 2425700 h 2489200"/>
                <a:gd name="connsiteX34" fmla="*/ 355600 w 864109"/>
                <a:gd name="connsiteY34" fmla="*/ 2413000 h 2489200"/>
                <a:gd name="connsiteX35" fmla="*/ 228600 w 864109"/>
                <a:gd name="connsiteY35" fmla="*/ 2425700 h 2489200"/>
                <a:gd name="connsiteX36" fmla="*/ 139700 w 864109"/>
                <a:gd name="connsiteY36" fmla="*/ 2476500 h 2489200"/>
                <a:gd name="connsiteX37" fmla="*/ 76200 w 864109"/>
                <a:gd name="connsiteY37" fmla="*/ 2451100 h 2489200"/>
                <a:gd name="connsiteX38" fmla="*/ 38100 w 864109"/>
                <a:gd name="connsiteY38" fmla="*/ 2438400 h 2489200"/>
                <a:gd name="connsiteX39" fmla="*/ 0 w 864109"/>
                <a:gd name="connsiteY39" fmla="*/ 2387600 h 2489200"/>
                <a:gd name="connsiteX40" fmla="*/ 12700 w 864109"/>
                <a:gd name="connsiteY40" fmla="*/ 2324100 h 2489200"/>
                <a:gd name="connsiteX41" fmla="*/ 88900 w 864109"/>
                <a:gd name="connsiteY41" fmla="*/ 2260600 h 2489200"/>
                <a:gd name="connsiteX42" fmla="*/ 355600 w 864109"/>
                <a:gd name="connsiteY42" fmla="*/ 2260600 h 2489200"/>
                <a:gd name="connsiteX43" fmla="*/ 406400 w 864109"/>
                <a:gd name="connsiteY43" fmla="*/ 2235200 h 2489200"/>
                <a:gd name="connsiteX44" fmla="*/ 457200 w 864109"/>
                <a:gd name="connsiteY44" fmla="*/ 2222500 h 2489200"/>
                <a:gd name="connsiteX45" fmla="*/ 495300 w 864109"/>
                <a:gd name="connsiteY45" fmla="*/ 2197100 h 2489200"/>
                <a:gd name="connsiteX46" fmla="*/ 520700 w 864109"/>
                <a:gd name="connsiteY46" fmla="*/ 2159000 h 2489200"/>
                <a:gd name="connsiteX47" fmla="*/ 558800 w 864109"/>
                <a:gd name="connsiteY47" fmla="*/ 2070100 h 2489200"/>
                <a:gd name="connsiteX48" fmla="*/ 520700 w 864109"/>
                <a:gd name="connsiteY48" fmla="*/ 1778000 h 2489200"/>
                <a:gd name="connsiteX49" fmla="*/ 495300 w 864109"/>
                <a:gd name="connsiteY49" fmla="*/ 1714500 h 2489200"/>
                <a:gd name="connsiteX50" fmla="*/ 457200 w 864109"/>
                <a:gd name="connsiteY50" fmla="*/ 1562100 h 2489200"/>
                <a:gd name="connsiteX51" fmla="*/ 457200 w 864109"/>
                <a:gd name="connsiteY51" fmla="*/ 1066800 h 2489200"/>
                <a:gd name="connsiteX52" fmla="*/ 431800 w 864109"/>
                <a:gd name="connsiteY52" fmla="*/ 952500 h 2489200"/>
                <a:gd name="connsiteX53" fmla="*/ 444500 w 864109"/>
                <a:gd name="connsiteY53" fmla="*/ 774700 h 2489200"/>
                <a:gd name="connsiteX54" fmla="*/ 469900 w 864109"/>
                <a:gd name="connsiteY54" fmla="*/ 698500 h 2489200"/>
                <a:gd name="connsiteX55" fmla="*/ 482600 w 864109"/>
                <a:gd name="connsiteY55" fmla="*/ 571500 h 2489200"/>
                <a:gd name="connsiteX56" fmla="*/ 508000 w 864109"/>
                <a:gd name="connsiteY56" fmla="*/ 495300 h 2489200"/>
                <a:gd name="connsiteX57" fmla="*/ 469900 w 864109"/>
                <a:gd name="connsiteY57" fmla="*/ 482600 h 2489200"/>
                <a:gd name="connsiteX58" fmla="*/ 419100 w 864109"/>
                <a:gd name="connsiteY58" fmla="*/ 469900 h 2489200"/>
                <a:gd name="connsiteX59" fmla="*/ 393700 w 864109"/>
                <a:gd name="connsiteY59" fmla="*/ 431800 h 2489200"/>
                <a:gd name="connsiteX60" fmla="*/ 381000 w 864109"/>
                <a:gd name="connsiteY60" fmla="*/ 355600 h 2489200"/>
                <a:gd name="connsiteX61" fmla="*/ 292100 w 864109"/>
                <a:gd name="connsiteY61" fmla="*/ 393700 h 2489200"/>
                <a:gd name="connsiteX62" fmla="*/ 254000 w 864109"/>
                <a:gd name="connsiteY62" fmla="*/ 381000 h 2489200"/>
                <a:gd name="connsiteX63" fmla="*/ 241300 w 864109"/>
                <a:gd name="connsiteY63" fmla="*/ 266700 h 2489200"/>
                <a:gd name="connsiteX64" fmla="*/ 279400 w 864109"/>
                <a:gd name="connsiteY64" fmla="*/ 228600 h 2489200"/>
                <a:gd name="connsiteX65" fmla="*/ 355600 w 864109"/>
                <a:gd name="connsiteY65" fmla="*/ 203200 h 248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864109" h="2489200">
                  <a:moveTo>
                    <a:pt x="317500" y="266700"/>
                  </a:moveTo>
                  <a:cubicBezTo>
                    <a:pt x="324551" y="182087"/>
                    <a:pt x="302690" y="118175"/>
                    <a:pt x="368300" y="63500"/>
                  </a:cubicBezTo>
                  <a:cubicBezTo>
                    <a:pt x="378584" y="54930"/>
                    <a:pt x="393700" y="55033"/>
                    <a:pt x="406400" y="50800"/>
                  </a:cubicBezTo>
                  <a:cubicBezTo>
                    <a:pt x="410633" y="38100"/>
                    <a:pt x="409634" y="22166"/>
                    <a:pt x="419100" y="12700"/>
                  </a:cubicBezTo>
                  <a:cubicBezTo>
                    <a:pt x="428566" y="3234"/>
                    <a:pt x="443813" y="0"/>
                    <a:pt x="457200" y="0"/>
                  </a:cubicBezTo>
                  <a:cubicBezTo>
                    <a:pt x="495534" y="0"/>
                    <a:pt x="533400" y="8467"/>
                    <a:pt x="571500" y="12700"/>
                  </a:cubicBezTo>
                  <a:cubicBezTo>
                    <a:pt x="640998" y="35866"/>
                    <a:pt x="644924" y="19848"/>
                    <a:pt x="673100" y="76200"/>
                  </a:cubicBezTo>
                  <a:cubicBezTo>
                    <a:pt x="679087" y="88174"/>
                    <a:pt x="679813" y="102326"/>
                    <a:pt x="685800" y="114300"/>
                  </a:cubicBezTo>
                  <a:cubicBezTo>
                    <a:pt x="692626" y="127952"/>
                    <a:pt x="705001" y="138452"/>
                    <a:pt x="711200" y="152400"/>
                  </a:cubicBezTo>
                  <a:cubicBezTo>
                    <a:pt x="722074" y="176866"/>
                    <a:pt x="736600" y="228600"/>
                    <a:pt x="736600" y="228600"/>
                  </a:cubicBezTo>
                  <a:cubicBezTo>
                    <a:pt x="731920" y="261362"/>
                    <a:pt x="728933" y="320134"/>
                    <a:pt x="711200" y="355600"/>
                  </a:cubicBezTo>
                  <a:cubicBezTo>
                    <a:pt x="704374" y="369252"/>
                    <a:pt x="697287" y="383649"/>
                    <a:pt x="685800" y="393700"/>
                  </a:cubicBezTo>
                  <a:cubicBezTo>
                    <a:pt x="662826" y="413802"/>
                    <a:pt x="609600" y="444500"/>
                    <a:pt x="609600" y="444500"/>
                  </a:cubicBezTo>
                  <a:cubicBezTo>
                    <a:pt x="638175" y="558800"/>
                    <a:pt x="593725" y="444500"/>
                    <a:pt x="673100" y="508000"/>
                  </a:cubicBezTo>
                  <a:cubicBezTo>
                    <a:pt x="683553" y="516363"/>
                    <a:pt x="679813" y="534126"/>
                    <a:pt x="685800" y="546100"/>
                  </a:cubicBezTo>
                  <a:cubicBezTo>
                    <a:pt x="692626" y="559752"/>
                    <a:pt x="702733" y="571500"/>
                    <a:pt x="711200" y="584200"/>
                  </a:cubicBezTo>
                  <a:cubicBezTo>
                    <a:pt x="735220" y="752342"/>
                    <a:pt x="724298" y="656452"/>
                    <a:pt x="736600" y="927100"/>
                  </a:cubicBezTo>
                  <a:cubicBezTo>
                    <a:pt x="741217" y="1028683"/>
                    <a:pt x="729357" y="1132187"/>
                    <a:pt x="749300" y="1231900"/>
                  </a:cubicBezTo>
                  <a:cubicBezTo>
                    <a:pt x="752723" y="1249016"/>
                    <a:pt x="783167" y="1240367"/>
                    <a:pt x="800100" y="1244600"/>
                  </a:cubicBezTo>
                  <a:cubicBezTo>
                    <a:pt x="808567" y="1257300"/>
                    <a:pt x="814707" y="1271907"/>
                    <a:pt x="825500" y="1282700"/>
                  </a:cubicBezTo>
                  <a:cubicBezTo>
                    <a:pt x="836293" y="1293493"/>
                    <a:pt x="862798" y="1292858"/>
                    <a:pt x="863600" y="1308100"/>
                  </a:cubicBezTo>
                  <a:cubicBezTo>
                    <a:pt x="867409" y="1380463"/>
                    <a:pt x="848949" y="1452339"/>
                    <a:pt x="838200" y="1524000"/>
                  </a:cubicBezTo>
                  <a:cubicBezTo>
                    <a:pt x="836214" y="1537239"/>
                    <a:pt x="833863" y="1551647"/>
                    <a:pt x="825500" y="1562100"/>
                  </a:cubicBezTo>
                  <a:cubicBezTo>
                    <a:pt x="815965" y="1574019"/>
                    <a:pt x="800100" y="1579033"/>
                    <a:pt x="787400" y="1587500"/>
                  </a:cubicBezTo>
                  <a:cubicBezTo>
                    <a:pt x="783167" y="1600200"/>
                    <a:pt x="780687" y="1613626"/>
                    <a:pt x="774700" y="1625600"/>
                  </a:cubicBezTo>
                  <a:cubicBezTo>
                    <a:pt x="767874" y="1639252"/>
                    <a:pt x="751119" y="1648545"/>
                    <a:pt x="749300" y="1663700"/>
                  </a:cubicBezTo>
                  <a:cubicBezTo>
                    <a:pt x="738192" y="1756265"/>
                    <a:pt x="743014" y="1850091"/>
                    <a:pt x="736600" y="1943100"/>
                  </a:cubicBezTo>
                  <a:cubicBezTo>
                    <a:pt x="734540" y="1972963"/>
                    <a:pt x="728133" y="2002367"/>
                    <a:pt x="723900" y="2032000"/>
                  </a:cubicBezTo>
                  <a:cubicBezTo>
                    <a:pt x="727130" y="2073990"/>
                    <a:pt x="724735" y="2217403"/>
                    <a:pt x="762000" y="2273300"/>
                  </a:cubicBezTo>
                  <a:lnTo>
                    <a:pt x="787400" y="2311400"/>
                  </a:lnTo>
                  <a:cubicBezTo>
                    <a:pt x="786632" y="2319079"/>
                    <a:pt x="793474" y="2451258"/>
                    <a:pt x="749300" y="2476500"/>
                  </a:cubicBezTo>
                  <a:cubicBezTo>
                    <a:pt x="730558" y="2487210"/>
                    <a:pt x="706967" y="2484967"/>
                    <a:pt x="685800" y="2489200"/>
                  </a:cubicBezTo>
                  <a:cubicBezTo>
                    <a:pt x="411431" y="2468095"/>
                    <a:pt x="601073" y="2503569"/>
                    <a:pt x="469900" y="2451100"/>
                  </a:cubicBezTo>
                  <a:cubicBezTo>
                    <a:pt x="445041" y="2441156"/>
                    <a:pt x="419100" y="2434167"/>
                    <a:pt x="393700" y="2425700"/>
                  </a:cubicBezTo>
                  <a:lnTo>
                    <a:pt x="355600" y="2413000"/>
                  </a:lnTo>
                  <a:cubicBezTo>
                    <a:pt x="313267" y="2417233"/>
                    <a:pt x="270200" y="2416786"/>
                    <a:pt x="228600" y="2425700"/>
                  </a:cubicBezTo>
                  <a:cubicBezTo>
                    <a:pt x="204854" y="2430788"/>
                    <a:pt x="160734" y="2462478"/>
                    <a:pt x="139700" y="2476500"/>
                  </a:cubicBezTo>
                  <a:cubicBezTo>
                    <a:pt x="118533" y="2468033"/>
                    <a:pt x="97546" y="2459105"/>
                    <a:pt x="76200" y="2451100"/>
                  </a:cubicBezTo>
                  <a:cubicBezTo>
                    <a:pt x="63665" y="2446400"/>
                    <a:pt x="48384" y="2446970"/>
                    <a:pt x="38100" y="2438400"/>
                  </a:cubicBezTo>
                  <a:cubicBezTo>
                    <a:pt x="21839" y="2424849"/>
                    <a:pt x="12700" y="2404533"/>
                    <a:pt x="0" y="2387600"/>
                  </a:cubicBezTo>
                  <a:cubicBezTo>
                    <a:pt x="4233" y="2366433"/>
                    <a:pt x="3047" y="2343407"/>
                    <a:pt x="12700" y="2324100"/>
                  </a:cubicBezTo>
                  <a:cubicBezTo>
                    <a:pt x="24923" y="2299654"/>
                    <a:pt x="67019" y="2275187"/>
                    <a:pt x="88900" y="2260600"/>
                  </a:cubicBezTo>
                  <a:cubicBezTo>
                    <a:pt x="199553" y="2270659"/>
                    <a:pt x="247054" y="2283860"/>
                    <a:pt x="355600" y="2260600"/>
                  </a:cubicBezTo>
                  <a:cubicBezTo>
                    <a:pt x="374112" y="2256633"/>
                    <a:pt x="388673" y="2241847"/>
                    <a:pt x="406400" y="2235200"/>
                  </a:cubicBezTo>
                  <a:cubicBezTo>
                    <a:pt x="422743" y="2229071"/>
                    <a:pt x="440267" y="2226733"/>
                    <a:pt x="457200" y="2222500"/>
                  </a:cubicBezTo>
                  <a:cubicBezTo>
                    <a:pt x="469900" y="2214033"/>
                    <a:pt x="484507" y="2207893"/>
                    <a:pt x="495300" y="2197100"/>
                  </a:cubicBezTo>
                  <a:cubicBezTo>
                    <a:pt x="506093" y="2186307"/>
                    <a:pt x="513127" y="2172252"/>
                    <a:pt x="520700" y="2159000"/>
                  </a:cubicBezTo>
                  <a:cubicBezTo>
                    <a:pt x="545809" y="2115058"/>
                    <a:pt x="544552" y="2112844"/>
                    <a:pt x="558800" y="2070100"/>
                  </a:cubicBezTo>
                  <a:cubicBezTo>
                    <a:pt x="482238" y="1955258"/>
                    <a:pt x="557147" y="2081721"/>
                    <a:pt x="520700" y="1778000"/>
                  </a:cubicBezTo>
                  <a:cubicBezTo>
                    <a:pt x="517984" y="1755365"/>
                    <a:pt x="503091" y="1735925"/>
                    <a:pt x="495300" y="1714500"/>
                  </a:cubicBezTo>
                  <a:cubicBezTo>
                    <a:pt x="464337" y="1629352"/>
                    <a:pt x="471820" y="1649820"/>
                    <a:pt x="457200" y="1562100"/>
                  </a:cubicBezTo>
                  <a:cubicBezTo>
                    <a:pt x="472943" y="1310219"/>
                    <a:pt x="477209" y="1356927"/>
                    <a:pt x="457200" y="1066800"/>
                  </a:cubicBezTo>
                  <a:cubicBezTo>
                    <a:pt x="453313" y="1010436"/>
                    <a:pt x="446917" y="997852"/>
                    <a:pt x="431800" y="952500"/>
                  </a:cubicBezTo>
                  <a:cubicBezTo>
                    <a:pt x="436033" y="893233"/>
                    <a:pt x="435686" y="833460"/>
                    <a:pt x="444500" y="774700"/>
                  </a:cubicBezTo>
                  <a:cubicBezTo>
                    <a:pt x="448472" y="748222"/>
                    <a:pt x="469900" y="698500"/>
                    <a:pt x="469900" y="698500"/>
                  </a:cubicBezTo>
                  <a:cubicBezTo>
                    <a:pt x="474133" y="656167"/>
                    <a:pt x="474760" y="613316"/>
                    <a:pt x="482600" y="571500"/>
                  </a:cubicBezTo>
                  <a:cubicBezTo>
                    <a:pt x="487534" y="545185"/>
                    <a:pt x="508000" y="495300"/>
                    <a:pt x="508000" y="495300"/>
                  </a:cubicBezTo>
                  <a:cubicBezTo>
                    <a:pt x="495300" y="491067"/>
                    <a:pt x="482772" y="486278"/>
                    <a:pt x="469900" y="482600"/>
                  </a:cubicBezTo>
                  <a:cubicBezTo>
                    <a:pt x="453117" y="477805"/>
                    <a:pt x="433623" y="479582"/>
                    <a:pt x="419100" y="469900"/>
                  </a:cubicBezTo>
                  <a:cubicBezTo>
                    <a:pt x="406400" y="461433"/>
                    <a:pt x="402167" y="444500"/>
                    <a:pt x="393700" y="431800"/>
                  </a:cubicBezTo>
                  <a:cubicBezTo>
                    <a:pt x="389467" y="406400"/>
                    <a:pt x="399208" y="373808"/>
                    <a:pt x="381000" y="355600"/>
                  </a:cubicBezTo>
                  <a:cubicBezTo>
                    <a:pt x="364598" y="339198"/>
                    <a:pt x="301694" y="387304"/>
                    <a:pt x="292100" y="393700"/>
                  </a:cubicBezTo>
                  <a:cubicBezTo>
                    <a:pt x="279400" y="389467"/>
                    <a:pt x="264453" y="389363"/>
                    <a:pt x="254000" y="381000"/>
                  </a:cubicBezTo>
                  <a:cubicBezTo>
                    <a:pt x="216293" y="350834"/>
                    <a:pt x="222756" y="308424"/>
                    <a:pt x="241300" y="266700"/>
                  </a:cubicBezTo>
                  <a:cubicBezTo>
                    <a:pt x="248594" y="250287"/>
                    <a:pt x="263700" y="237322"/>
                    <a:pt x="279400" y="228600"/>
                  </a:cubicBezTo>
                  <a:cubicBezTo>
                    <a:pt x="302805" y="215597"/>
                    <a:pt x="355600" y="203200"/>
                    <a:pt x="355600" y="20320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Freeform 36"/>
            <p:cNvSpPr/>
            <p:nvPr/>
          </p:nvSpPr>
          <p:spPr>
            <a:xfrm>
              <a:off x="6553200" y="1828800"/>
              <a:ext cx="587428" cy="685800"/>
            </a:xfrm>
            <a:custGeom>
              <a:avLst/>
              <a:gdLst>
                <a:gd name="connsiteX0" fmla="*/ 419100 w 587428"/>
                <a:gd name="connsiteY0" fmla="*/ 0 h 685800"/>
                <a:gd name="connsiteX1" fmla="*/ 355600 w 587428"/>
                <a:gd name="connsiteY1" fmla="*/ 12700 h 685800"/>
                <a:gd name="connsiteX2" fmla="*/ 330200 w 587428"/>
                <a:gd name="connsiteY2" fmla="*/ 50800 h 685800"/>
                <a:gd name="connsiteX3" fmla="*/ 292100 w 587428"/>
                <a:gd name="connsiteY3" fmla="*/ 88900 h 685800"/>
                <a:gd name="connsiteX4" fmla="*/ 266700 w 587428"/>
                <a:gd name="connsiteY4" fmla="*/ 165100 h 685800"/>
                <a:gd name="connsiteX5" fmla="*/ 228600 w 587428"/>
                <a:gd name="connsiteY5" fmla="*/ 241300 h 685800"/>
                <a:gd name="connsiteX6" fmla="*/ 190500 w 587428"/>
                <a:gd name="connsiteY6" fmla="*/ 279400 h 685800"/>
                <a:gd name="connsiteX7" fmla="*/ 139700 w 587428"/>
                <a:gd name="connsiteY7" fmla="*/ 355600 h 685800"/>
                <a:gd name="connsiteX8" fmla="*/ 114300 w 587428"/>
                <a:gd name="connsiteY8" fmla="*/ 393700 h 685800"/>
                <a:gd name="connsiteX9" fmla="*/ 88900 w 587428"/>
                <a:gd name="connsiteY9" fmla="*/ 431800 h 685800"/>
                <a:gd name="connsiteX10" fmla="*/ 63500 w 587428"/>
                <a:gd name="connsiteY10" fmla="*/ 508000 h 685800"/>
                <a:gd name="connsiteX11" fmla="*/ 0 w 587428"/>
                <a:gd name="connsiteY11" fmla="*/ 622300 h 685800"/>
                <a:gd name="connsiteX12" fmla="*/ 88900 w 587428"/>
                <a:gd name="connsiteY12" fmla="*/ 685800 h 685800"/>
                <a:gd name="connsiteX13" fmla="*/ 127000 w 587428"/>
                <a:gd name="connsiteY13" fmla="*/ 673100 h 685800"/>
                <a:gd name="connsiteX14" fmla="*/ 177800 w 587428"/>
                <a:gd name="connsiteY14" fmla="*/ 596900 h 685800"/>
                <a:gd name="connsiteX15" fmla="*/ 203200 w 587428"/>
                <a:gd name="connsiteY15" fmla="*/ 558800 h 685800"/>
                <a:gd name="connsiteX16" fmla="*/ 241300 w 587428"/>
                <a:gd name="connsiteY16" fmla="*/ 469900 h 685800"/>
                <a:gd name="connsiteX17" fmla="*/ 330200 w 587428"/>
                <a:gd name="connsiteY17" fmla="*/ 355600 h 685800"/>
                <a:gd name="connsiteX18" fmla="*/ 406400 w 587428"/>
                <a:gd name="connsiteY18" fmla="*/ 279400 h 685800"/>
                <a:gd name="connsiteX19" fmla="*/ 457200 w 587428"/>
                <a:gd name="connsiteY19" fmla="*/ 215900 h 685800"/>
                <a:gd name="connsiteX20" fmla="*/ 469900 w 587428"/>
                <a:gd name="connsiteY20" fmla="*/ 177800 h 685800"/>
                <a:gd name="connsiteX21" fmla="*/ 533400 w 587428"/>
                <a:gd name="connsiteY21" fmla="*/ 101600 h 685800"/>
                <a:gd name="connsiteX22" fmla="*/ 558800 w 587428"/>
                <a:gd name="connsiteY22"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7428" h="685800">
                  <a:moveTo>
                    <a:pt x="419100" y="0"/>
                  </a:moveTo>
                  <a:cubicBezTo>
                    <a:pt x="397933" y="4233"/>
                    <a:pt x="374342" y="1990"/>
                    <a:pt x="355600" y="12700"/>
                  </a:cubicBezTo>
                  <a:cubicBezTo>
                    <a:pt x="342348" y="20273"/>
                    <a:pt x="339971" y="39074"/>
                    <a:pt x="330200" y="50800"/>
                  </a:cubicBezTo>
                  <a:cubicBezTo>
                    <a:pt x="318702" y="64598"/>
                    <a:pt x="304800" y="76200"/>
                    <a:pt x="292100" y="88900"/>
                  </a:cubicBezTo>
                  <a:lnTo>
                    <a:pt x="266700" y="165100"/>
                  </a:lnTo>
                  <a:cubicBezTo>
                    <a:pt x="253972" y="203285"/>
                    <a:pt x="255955" y="208474"/>
                    <a:pt x="228600" y="241300"/>
                  </a:cubicBezTo>
                  <a:cubicBezTo>
                    <a:pt x="217102" y="255098"/>
                    <a:pt x="201527" y="265223"/>
                    <a:pt x="190500" y="279400"/>
                  </a:cubicBezTo>
                  <a:cubicBezTo>
                    <a:pt x="171758" y="303497"/>
                    <a:pt x="156633" y="330200"/>
                    <a:pt x="139700" y="355600"/>
                  </a:cubicBezTo>
                  <a:lnTo>
                    <a:pt x="114300" y="393700"/>
                  </a:lnTo>
                  <a:cubicBezTo>
                    <a:pt x="105833" y="406400"/>
                    <a:pt x="93727" y="417320"/>
                    <a:pt x="88900" y="431800"/>
                  </a:cubicBezTo>
                  <a:cubicBezTo>
                    <a:pt x="80433" y="457200"/>
                    <a:pt x="78352" y="485723"/>
                    <a:pt x="63500" y="508000"/>
                  </a:cubicBezTo>
                  <a:cubicBezTo>
                    <a:pt x="5274" y="595339"/>
                    <a:pt x="22353" y="555240"/>
                    <a:pt x="0" y="622300"/>
                  </a:cubicBezTo>
                  <a:cubicBezTo>
                    <a:pt x="88900" y="651933"/>
                    <a:pt x="67733" y="622300"/>
                    <a:pt x="88900" y="685800"/>
                  </a:cubicBezTo>
                  <a:cubicBezTo>
                    <a:pt x="101600" y="681567"/>
                    <a:pt x="115861" y="680526"/>
                    <a:pt x="127000" y="673100"/>
                  </a:cubicBezTo>
                  <a:cubicBezTo>
                    <a:pt x="181169" y="636988"/>
                    <a:pt x="154499" y="643502"/>
                    <a:pt x="177800" y="596900"/>
                  </a:cubicBezTo>
                  <a:cubicBezTo>
                    <a:pt x="184626" y="583248"/>
                    <a:pt x="196374" y="572452"/>
                    <a:pt x="203200" y="558800"/>
                  </a:cubicBezTo>
                  <a:cubicBezTo>
                    <a:pt x="255754" y="453693"/>
                    <a:pt x="162018" y="602036"/>
                    <a:pt x="241300" y="469900"/>
                  </a:cubicBezTo>
                  <a:cubicBezTo>
                    <a:pt x="323839" y="332335"/>
                    <a:pt x="257702" y="442597"/>
                    <a:pt x="330200" y="355600"/>
                  </a:cubicBezTo>
                  <a:cubicBezTo>
                    <a:pt x="392102" y="281318"/>
                    <a:pt x="309052" y="352411"/>
                    <a:pt x="406400" y="279400"/>
                  </a:cubicBezTo>
                  <a:cubicBezTo>
                    <a:pt x="438322" y="183635"/>
                    <a:pt x="391548" y="297964"/>
                    <a:pt x="457200" y="215900"/>
                  </a:cubicBezTo>
                  <a:cubicBezTo>
                    <a:pt x="465563" y="205447"/>
                    <a:pt x="463913" y="189774"/>
                    <a:pt x="469900" y="177800"/>
                  </a:cubicBezTo>
                  <a:cubicBezTo>
                    <a:pt x="497129" y="123342"/>
                    <a:pt x="494078" y="152157"/>
                    <a:pt x="533400" y="101600"/>
                  </a:cubicBezTo>
                  <a:cubicBezTo>
                    <a:pt x="596227" y="20822"/>
                    <a:pt x="603674" y="44874"/>
                    <a:pt x="558800" y="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Freeform 37"/>
            <p:cNvSpPr/>
            <p:nvPr/>
          </p:nvSpPr>
          <p:spPr>
            <a:xfrm>
              <a:off x="6464300" y="2476500"/>
              <a:ext cx="192342" cy="165100"/>
            </a:xfrm>
            <a:custGeom>
              <a:avLst/>
              <a:gdLst>
                <a:gd name="connsiteX0" fmla="*/ 101600 w 192342"/>
                <a:gd name="connsiteY0" fmla="*/ 0 h 165100"/>
                <a:gd name="connsiteX1" fmla="*/ 38100 w 192342"/>
                <a:gd name="connsiteY1" fmla="*/ 38100 h 165100"/>
                <a:gd name="connsiteX2" fmla="*/ 0 w 192342"/>
                <a:gd name="connsiteY2" fmla="*/ 63500 h 165100"/>
                <a:gd name="connsiteX3" fmla="*/ 38100 w 192342"/>
                <a:gd name="connsiteY3" fmla="*/ 50800 h 165100"/>
                <a:gd name="connsiteX4" fmla="*/ 50800 w 192342"/>
                <a:gd name="connsiteY4" fmla="*/ 88900 h 165100"/>
                <a:gd name="connsiteX5" fmla="*/ 50800 w 192342"/>
                <a:gd name="connsiteY5" fmla="*/ 165100 h 165100"/>
                <a:gd name="connsiteX6" fmla="*/ 101600 w 192342"/>
                <a:gd name="connsiteY6" fmla="*/ 114300 h 165100"/>
                <a:gd name="connsiteX7" fmla="*/ 177800 w 192342"/>
                <a:gd name="connsiteY7" fmla="*/ 139700 h 165100"/>
                <a:gd name="connsiteX8" fmla="*/ 165100 w 192342"/>
                <a:gd name="connsiteY8" fmla="*/ 63500 h 165100"/>
                <a:gd name="connsiteX9" fmla="*/ 177800 w 192342"/>
                <a:gd name="connsiteY9" fmla="*/ 25400 h 165100"/>
                <a:gd name="connsiteX10" fmla="*/ 177800 w 192342"/>
                <a:gd name="connsiteY10" fmla="*/ 1270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2342" h="165100">
                  <a:moveTo>
                    <a:pt x="101600" y="0"/>
                  </a:moveTo>
                  <a:cubicBezTo>
                    <a:pt x="80433" y="12700"/>
                    <a:pt x="59032" y="25017"/>
                    <a:pt x="38100" y="38100"/>
                  </a:cubicBezTo>
                  <a:cubicBezTo>
                    <a:pt x="25157" y="46190"/>
                    <a:pt x="0" y="48236"/>
                    <a:pt x="0" y="63500"/>
                  </a:cubicBezTo>
                  <a:cubicBezTo>
                    <a:pt x="0" y="76887"/>
                    <a:pt x="25400" y="55033"/>
                    <a:pt x="38100" y="50800"/>
                  </a:cubicBezTo>
                  <a:cubicBezTo>
                    <a:pt x="42333" y="63500"/>
                    <a:pt x="50800" y="75513"/>
                    <a:pt x="50800" y="88900"/>
                  </a:cubicBezTo>
                  <a:cubicBezTo>
                    <a:pt x="50800" y="190500"/>
                    <a:pt x="16933" y="63500"/>
                    <a:pt x="50800" y="165100"/>
                  </a:cubicBezTo>
                  <a:cubicBezTo>
                    <a:pt x="60476" y="136071"/>
                    <a:pt x="58057" y="109462"/>
                    <a:pt x="101600" y="114300"/>
                  </a:cubicBezTo>
                  <a:cubicBezTo>
                    <a:pt x="128210" y="117257"/>
                    <a:pt x="177800" y="139700"/>
                    <a:pt x="177800" y="139700"/>
                  </a:cubicBezTo>
                  <a:cubicBezTo>
                    <a:pt x="209722" y="43935"/>
                    <a:pt x="181513" y="161977"/>
                    <a:pt x="165100" y="63500"/>
                  </a:cubicBezTo>
                  <a:cubicBezTo>
                    <a:pt x="162899" y="50295"/>
                    <a:pt x="174553" y="38387"/>
                    <a:pt x="177800" y="25400"/>
                  </a:cubicBezTo>
                  <a:cubicBezTo>
                    <a:pt x="178827" y="21293"/>
                    <a:pt x="177800" y="16933"/>
                    <a:pt x="177800" y="1270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 name="Freeform 38"/>
            <p:cNvSpPr/>
            <p:nvPr/>
          </p:nvSpPr>
          <p:spPr>
            <a:xfrm>
              <a:off x="6896100" y="2450172"/>
              <a:ext cx="279400" cy="51728"/>
            </a:xfrm>
            <a:custGeom>
              <a:avLst/>
              <a:gdLst>
                <a:gd name="connsiteX0" fmla="*/ 0 w 279400"/>
                <a:gd name="connsiteY0" fmla="*/ 51728 h 51728"/>
                <a:gd name="connsiteX1" fmla="*/ 139700 w 279400"/>
                <a:gd name="connsiteY1" fmla="*/ 26328 h 51728"/>
                <a:gd name="connsiteX2" fmla="*/ 203200 w 279400"/>
                <a:gd name="connsiteY2" fmla="*/ 13628 h 51728"/>
                <a:gd name="connsiteX3" fmla="*/ 241300 w 279400"/>
                <a:gd name="connsiteY3" fmla="*/ 928 h 51728"/>
                <a:gd name="connsiteX4" fmla="*/ 279400 w 279400"/>
                <a:gd name="connsiteY4" fmla="*/ 928 h 51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00" h="51728">
                  <a:moveTo>
                    <a:pt x="0" y="51728"/>
                  </a:moveTo>
                  <a:cubicBezTo>
                    <a:pt x="156855" y="20357"/>
                    <a:pt x="-39036" y="58825"/>
                    <a:pt x="139700" y="26328"/>
                  </a:cubicBezTo>
                  <a:cubicBezTo>
                    <a:pt x="160938" y="22467"/>
                    <a:pt x="182259" y="18863"/>
                    <a:pt x="203200" y="13628"/>
                  </a:cubicBezTo>
                  <a:cubicBezTo>
                    <a:pt x="216187" y="10381"/>
                    <a:pt x="228095" y="3129"/>
                    <a:pt x="241300" y="928"/>
                  </a:cubicBezTo>
                  <a:cubicBezTo>
                    <a:pt x="253827" y="-1160"/>
                    <a:pt x="266700" y="928"/>
                    <a:pt x="279400" y="928"/>
                  </a:cubicBezTo>
                </a:path>
              </a:pathLst>
            </a:custGeom>
            <a:ln w="381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2" name="Freeform 41"/>
          <p:cNvSpPr/>
          <p:nvPr/>
        </p:nvSpPr>
        <p:spPr>
          <a:xfrm>
            <a:off x="8721725" y="1311275"/>
            <a:ext cx="66675" cy="133946"/>
          </a:xfrm>
          <a:custGeom>
            <a:avLst/>
            <a:gdLst>
              <a:gd name="connsiteX0" fmla="*/ 0 w 66675"/>
              <a:gd name="connsiteY0" fmla="*/ 25400 h 133946"/>
              <a:gd name="connsiteX1" fmla="*/ 3175 w 66675"/>
              <a:gd name="connsiteY1" fmla="*/ 130175 h 133946"/>
              <a:gd name="connsiteX2" fmla="*/ 6350 w 66675"/>
              <a:gd name="connsiteY2" fmla="*/ 117475 h 133946"/>
              <a:gd name="connsiteX3" fmla="*/ 9525 w 66675"/>
              <a:gd name="connsiteY3" fmla="*/ 66675 h 133946"/>
              <a:gd name="connsiteX4" fmla="*/ 19050 w 66675"/>
              <a:gd name="connsiteY4" fmla="*/ 19050 h 133946"/>
              <a:gd name="connsiteX5" fmla="*/ 25400 w 66675"/>
              <a:gd name="connsiteY5" fmla="*/ 38100 h 133946"/>
              <a:gd name="connsiteX6" fmla="*/ 34925 w 66675"/>
              <a:gd name="connsiteY6" fmla="*/ 130175 h 133946"/>
              <a:gd name="connsiteX7" fmla="*/ 31750 w 66675"/>
              <a:gd name="connsiteY7" fmla="*/ 25400 h 133946"/>
              <a:gd name="connsiteX8" fmla="*/ 34925 w 66675"/>
              <a:gd name="connsiteY8" fmla="*/ 9525 h 133946"/>
              <a:gd name="connsiteX9" fmla="*/ 41275 w 66675"/>
              <a:gd name="connsiteY9" fmla="*/ 0 h 133946"/>
              <a:gd name="connsiteX10" fmla="*/ 53975 w 66675"/>
              <a:gd name="connsiteY10" fmla="*/ 19050 h 133946"/>
              <a:gd name="connsiteX11" fmla="*/ 60325 w 66675"/>
              <a:gd name="connsiteY11" fmla="*/ 28575 h 133946"/>
              <a:gd name="connsiteX12" fmla="*/ 66675 w 66675"/>
              <a:gd name="connsiteY12" fmla="*/ 47625 h 133946"/>
              <a:gd name="connsiteX13" fmla="*/ 63500 w 66675"/>
              <a:gd name="connsiteY13" fmla="*/ 88900 h 133946"/>
              <a:gd name="connsiteX14" fmla="*/ 60325 w 66675"/>
              <a:gd name="connsiteY14" fmla="*/ 120650 h 133946"/>
              <a:gd name="connsiteX15" fmla="*/ 50800 w 66675"/>
              <a:gd name="connsiteY15" fmla="*/ 130175 h 133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6675" h="133946">
                <a:moveTo>
                  <a:pt x="0" y="25400"/>
                </a:moveTo>
                <a:cubicBezTo>
                  <a:pt x="1058" y="60325"/>
                  <a:pt x="771" y="95317"/>
                  <a:pt x="3175" y="130175"/>
                </a:cubicBezTo>
                <a:cubicBezTo>
                  <a:pt x="3475" y="134528"/>
                  <a:pt x="5916" y="121817"/>
                  <a:pt x="6350" y="117475"/>
                </a:cubicBezTo>
                <a:cubicBezTo>
                  <a:pt x="8038" y="100593"/>
                  <a:pt x="7718" y="83545"/>
                  <a:pt x="9525" y="66675"/>
                </a:cubicBezTo>
                <a:cubicBezTo>
                  <a:pt x="12794" y="36169"/>
                  <a:pt x="12748" y="37957"/>
                  <a:pt x="19050" y="19050"/>
                </a:cubicBezTo>
                <a:cubicBezTo>
                  <a:pt x="21167" y="25400"/>
                  <a:pt x="25143" y="31411"/>
                  <a:pt x="25400" y="38100"/>
                </a:cubicBezTo>
                <a:cubicBezTo>
                  <a:pt x="28722" y="124463"/>
                  <a:pt x="13300" y="97738"/>
                  <a:pt x="34925" y="130175"/>
                </a:cubicBezTo>
                <a:cubicBezTo>
                  <a:pt x="33867" y="95250"/>
                  <a:pt x="31750" y="60341"/>
                  <a:pt x="31750" y="25400"/>
                </a:cubicBezTo>
                <a:cubicBezTo>
                  <a:pt x="31750" y="20004"/>
                  <a:pt x="33030" y="14578"/>
                  <a:pt x="34925" y="9525"/>
                </a:cubicBezTo>
                <a:cubicBezTo>
                  <a:pt x="36265" y="5952"/>
                  <a:pt x="39158" y="3175"/>
                  <a:pt x="41275" y="0"/>
                </a:cubicBezTo>
                <a:lnTo>
                  <a:pt x="53975" y="19050"/>
                </a:lnTo>
                <a:cubicBezTo>
                  <a:pt x="56092" y="22225"/>
                  <a:pt x="59118" y="24955"/>
                  <a:pt x="60325" y="28575"/>
                </a:cubicBezTo>
                <a:lnTo>
                  <a:pt x="66675" y="47625"/>
                </a:lnTo>
                <a:cubicBezTo>
                  <a:pt x="65617" y="61383"/>
                  <a:pt x="64695" y="75153"/>
                  <a:pt x="63500" y="88900"/>
                </a:cubicBezTo>
                <a:cubicBezTo>
                  <a:pt x="62579" y="99496"/>
                  <a:pt x="63688" y="110560"/>
                  <a:pt x="60325" y="120650"/>
                </a:cubicBezTo>
                <a:cubicBezTo>
                  <a:pt x="49919" y="151867"/>
                  <a:pt x="50800" y="116450"/>
                  <a:pt x="50800" y="130175"/>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46" name="Group 45"/>
          <p:cNvGrpSpPr/>
          <p:nvPr/>
        </p:nvGrpSpPr>
        <p:grpSpPr>
          <a:xfrm>
            <a:off x="8453038" y="2981921"/>
            <a:ext cx="365924" cy="1054100"/>
            <a:chOff x="6426200" y="1295400"/>
            <a:chExt cx="864109" cy="2489200"/>
          </a:xfrm>
          <a:effectLst/>
        </p:grpSpPr>
        <p:sp>
          <p:nvSpPr>
            <p:cNvPr id="47" name="Freeform 46"/>
            <p:cNvSpPr/>
            <p:nvPr/>
          </p:nvSpPr>
          <p:spPr>
            <a:xfrm>
              <a:off x="6426200" y="1295400"/>
              <a:ext cx="864109" cy="2489200"/>
            </a:xfrm>
            <a:custGeom>
              <a:avLst/>
              <a:gdLst>
                <a:gd name="connsiteX0" fmla="*/ 317500 w 864109"/>
                <a:gd name="connsiteY0" fmla="*/ 266700 h 2489200"/>
                <a:gd name="connsiteX1" fmla="*/ 368300 w 864109"/>
                <a:gd name="connsiteY1" fmla="*/ 63500 h 2489200"/>
                <a:gd name="connsiteX2" fmla="*/ 406400 w 864109"/>
                <a:gd name="connsiteY2" fmla="*/ 50800 h 2489200"/>
                <a:gd name="connsiteX3" fmla="*/ 419100 w 864109"/>
                <a:gd name="connsiteY3" fmla="*/ 12700 h 2489200"/>
                <a:gd name="connsiteX4" fmla="*/ 457200 w 864109"/>
                <a:gd name="connsiteY4" fmla="*/ 0 h 2489200"/>
                <a:gd name="connsiteX5" fmla="*/ 571500 w 864109"/>
                <a:gd name="connsiteY5" fmla="*/ 12700 h 2489200"/>
                <a:gd name="connsiteX6" fmla="*/ 673100 w 864109"/>
                <a:gd name="connsiteY6" fmla="*/ 76200 h 2489200"/>
                <a:gd name="connsiteX7" fmla="*/ 685800 w 864109"/>
                <a:gd name="connsiteY7" fmla="*/ 114300 h 2489200"/>
                <a:gd name="connsiteX8" fmla="*/ 711200 w 864109"/>
                <a:gd name="connsiteY8" fmla="*/ 152400 h 2489200"/>
                <a:gd name="connsiteX9" fmla="*/ 736600 w 864109"/>
                <a:gd name="connsiteY9" fmla="*/ 228600 h 2489200"/>
                <a:gd name="connsiteX10" fmla="*/ 711200 w 864109"/>
                <a:gd name="connsiteY10" fmla="*/ 355600 h 2489200"/>
                <a:gd name="connsiteX11" fmla="*/ 685800 w 864109"/>
                <a:gd name="connsiteY11" fmla="*/ 393700 h 2489200"/>
                <a:gd name="connsiteX12" fmla="*/ 609600 w 864109"/>
                <a:gd name="connsiteY12" fmla="*/ 444500 h 2489200"/>
                <a:gd name="connsiteX13" fmla="*/ 673100 w 864109"/>
                <a:gd name="connsiteY13" fmla="*/ 508000 h 2489200"/>
                <a:gd name="connsiteX14" fmla="*/ 685800 w 864109"/>
                <a:gd name="connsiteY14" fmla="*/ 546100 h 2489200"/>
                <a:gd name="connsiteX15" fmla="*/ 711200 w 864109"/>
                <a:gd name="connsiteY15" fmla="*/ 584200 h 2489200"/>
                <a:gd name="connsiteX16" fmla="*/ 736600 w 864109"/>
                <a:gd name="connsiteY16" fmla="*/ 927100 h 2489200"/>
                <a:gd name="connsiteX17" fmla="*/ 749300 w 864109"/>
                <a:gd name="connsiteY17" fmla="*/ 1231900 h 2489200"/>
                <a:gd name="connsiteX18" fmla="*/ 800100 w 864109"/>
                <a:gd name="connsiteY18" fmla="*/ 1244600 h 2489200"/>
                <a:gd name="connsiteX19" fmla="*/ 825500 w 864109"/>
                <a:gd name="connsiteY19" fmla="*/ 1282700 h 2489200"/>
                <a:gd name="connsiteX20" fmla="*/ 863600 w 864109"/>
                <a:gd name="connsiteY20" fmla="*/ 1308100 h 2489200"/>
                <a:gd name="connsiteX21" fmla="*/ 838200 w 864109"/>
                <a:gd name="connsiteY21" fmla="*/ 1524000 h 2489200"/>
                <a:gd name="connsiteX22" fmla="*/ 825500 w 864109"/>
                <a:gd name="connsiteY22" fmla="*/ 1562100 h 2489200"/>
                <a:gd name="connsiteX23" fmla="*/ 787400 w 864109"/>
                <a:gd name="connsiteY23" fmla="*/ 1587500 h 2489200"/>
                <a:gd name="connsiteX24" fmla="*/ 774700 w 864109"/>
                <a:gd name="connsiteY24" fmla="*/ 1625600 h 2489200"/>
                <a:gd name="connsiteX25" fmla="*/ 749300 w 864109"/>
                <a:gd name="connsiteY25" fmla="*/ 1663700 h 2489200"/>
                <a:gd name="connsiteX26" fmla="*/ 736600 w 864109"/>
                <a:gd name="connsiteY26" fmla="*/ 1943100 h 2489200"/>
                <a:gd name="connsiteX27" fmla="*/ 723900 w 864109"/>
                <a:gd name="connsiteY27" fmla="*/ 2032000 h 2489200"/>
                <a:gd name="connsiteX28" fmla="*/ 762000 w 864109"/>
                <a:gd name="connsiteY28" fmla="*/ 2273300 h 2489200"/>
                <a:gd name="connsiteX29" fmla="*/ 787400 w 864109"/>
                <a:gd name="connsiteY29" fmla="*/ 2311400 h 2489200"/>
                <a:gd name="connsiteX30" fmla="*/ 749300 w 864109"/>
                <a:gd name="connsiteY30" fmla="*/ 2476500 h 2489200"/>
                <a:gd name="connsiteX31" fmla="*/ 685800 w 864109"/>
                <a:gd name="connsiteY31" fmla="*/ 2489200 h 2489200"/>
                <a:gd name="connsiteX32" fmla="*/ 469900 w 864109"/>
                <a:gd name="connsiteY32" fmla="*/ 2451100 h 2489200"/>
                <a:gd name="connsiteX33" fmla="*/ 393700 w 864109"/>
                <a:gd name="connsiteY33" fmla="*/ 2425700 h 2489200"/>
                <a:gd name="connsiteX34" fmla="*/ 355600 w 864109"/>
                <a:gd name="connsiteY34" fmla="*/ 2413000 h 2489200"/>
                <a:gd name="connsiteX35" fmla="*/ 228600 w 864109"/>
                <a:gd name="connsiteY35" fmla="*/ 2425700 h 2489200"/>
                <a:gd name="connsiteX36" fmla="*/ 139700 w 864109"/>
                <a:gd name="connsiteY36" fmla="*/ 2476500 h 2489200"/>
                <a:gd name="connsiteX37" fmla="*/ 76200 w 864109"/>
                <a:gd name="connsiteY37" fmla="*/ 2451100 h 2489200"/>
                <a:gd name="connsiteX38" fmla="*/ 38100 w 864109"/>
                <a:gd name="connsiteY38" fmla="*/ 2438400 h 2489200"/>
                <a:gd name="connsiteX39" fmla="*/ 0 w 864109"/>
                <a:gd name="connsiteY39" fmla="*/ 2387600 h 2489200"/>
                <a:gd name="connsiteX40" fmla="*/ 12700 w 864109"/>
                <a:gd name="connsiteY40" fmla="*/ 2324100 h 2489200"/>
                <a:gd name="connsiteX41" fmla="*/ 88900 w 864109"/>
                <a:gd name="connsiteY41" fmla="*/ 2260600 h 2489200"/>
                <a:gd name="connsiteX42" fmla="*/ 355600 w 864109"/>
                <a:gd name="connsiteY42" fmla="*/ 2260600 h 2489200"/>
                <a:gd name="connsiteX43" fmla="*/ 406400 w 864109"/>
                <a:gd name="connsiteY43" fmla="*/ 2235200 h 2489200"/>
                <a:gd name="connsiteX44" fmla="*/ 457200 w 864109"/>
                <a:gd name="connsiteY44" fmla="*/ 2222500 h 2489200"/>
                <a:gd name="connsiteX45" fmla="*/ 495300 w 864109"/>
                <a:gd name="connsiteY45" fmla="*/ 2197100 h 2489200"/>
                <a:gd name="connsiteX46" fmla="*/ 520700 w 864109"/>
                <a:gd name="connsiteY46" fmla="*/ 2159000 h 2489200"/>
                <a:gd name="connsiteX47" fmla="*/ 558800 w 864109"/>
                <a:gd name="connsiteY47" fmla="*/ 2070100 h 2489200"/>
                <a:gd name="connsiteX48" fmla="*/ 520700 w 864109"/>
                <a:gd name="connsiteY48" fmla="*/ 1778000 h 2489200"/>
                <a:gd name="connsiteX49" fmla="*/ 495300 w 864109"/>
                <a:gd name="connsiteY49" fmla="*/ 1714500 h 2489200"/>
                <a:gd name="connsiteX50" fmla="*/ 457200 w 864109"/>
                <a:gd name="connsiteY50" fmla="*/ 1562100 h 2489200"/>
                <a:gd name="connsiteX51" fmla="*/ 457200 w 864109"/>
                <a:gd name="connsiteY51" fmla="*/ 1066800 h 2489200"/>
                <a:gd name="connsiteX52" fmla="*/ 431800 w 864109"/>
                <a:gd name="connsiteY52" fmla="*/ 952500 h 2489200"/>
                <a:gd name="connsiteX53" fmla="*/ 444500 w 864109"/>
                <a:gd name="connsiteY53" fmla="*/ 774700 h 2489200"/>
                <a:gd name="connsiteX54" fmla="*/ 469900 w 864109"/>
                <a:gd name="connsiteY54" fmla="*/ 698500 h 2489200"/>
                <a:gd name="connsiteX55" fmla="*/ 482600 w 864109"/>
                <a:gd name="connsiteY55" fmla="*/ 571500 h 2489200"/>
                <a:gd name="connsiteX56" fmla="*/ 508000 w 864109"/>
                <a:gd name="connsiteY56" fmla="*/ 495300 h 2489200"/>
                <a:gd name="connsiteX57" fmla="*/ 469900 w 864109"/>
                <a:gd name="connsiteY57" fmla="*/ 482600 h 2489200"/>
                <a:gd name="connsiteX58" fmla="*/ 419100 w 864109"/>
                <a:gd name="connsiteY58" fmla="*/ 469900 h 2489200"/>
                <a:gd name="connsiteX59" fmla="*/ 393700 w 864109"/>
                <a:gd name="connsiteY59" fmla="*/ 431800 h 2489200"/>
                <a:gd name="connsiteX60" fmla="*/ 381000 w 864109"/>
                <a:gd name="connsiteY60" fmla="*/ 355600 h 2489200"/>
                <a:gd name="connsiteX61" fmla="*/ 292100 w 864109"/>
                <a:gd name="connsiteY61" fmla="*/ 393700 h 2489200"/>
                <a:gd name="connsiteX62" fmla="*/ 254000 w 864109"/>
                <a:gd name="connsiteY62" fmla="*/ 381000 h 2489200"/>
                <a:gd name="connsiteX63" fmla="*/ 241300 w 864109"/>
                <a:gd name="connsiteY63" fmla="*/ 266700 h 2489200"/>
                <a:gd name="connsiteX64" fmla="*/ 279400 w 864109"/>
                <a:gd name="connsiteY64" fmla="*/ 228600 h 2489200"/>
                <a:gd name="connsiteX65" fmla="*/ 355600 w 864109"/>
                <a:gd name="connsiteY65" fmla="*/ 203200 h 248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864109" h="2489200">
                  <a:moveTo>
                    <a:pt x="317500" y="266700"/>
                  </a:moveTo>
                  <a:cubicBezTo>
                    <a:pt x="324551" y="182087"/>
                    <a:pt x="302690" y="118175"/>
                    <a:pt x="368300" y="63500"/>
                  </a:cubicBezTo>
                  <a:cubicBezTo>
                    <a:pt x="378584" y="54930"/>
                    <a:pt x="393700" y="55033"/>
                    <a:pt x="406400" y="50800"/>
                  </a:cubicBezTo>
                  <a:cubicBezTo>
                    <a:pt x="410633" y="38100"/>
                    <a:pt x="409634" y="22166"/>
                    <a:pt x="419100" y="12700"/>
                  </a:cubicBezTo>
                  <a:cubicBezTo>
                    <a:pt x="428566" y="3234"/>
                    <a:pt x="443813" y="0"/>
                    <a:pt x="457200" y="0"/>
                  </a:cubicBezTo>
                  <a:cubicBezTo>
                    <a:pt x="495534" y="0"/>
                    <a:pt x="533400" y="8467"/>
                    <a:pt x="571500" y="12700"/>
                  </a:cubicBezTo>
                  <a:cubicBezTo>
                    <a:pt x="640998" y="35866"/>
                    <a:pt x="644924" y="19848"/>
                    <a:pt x="673100" y="76200"/>
                  </a:cubicBezTo>
                  <a:cubicBezTo>
                    <a:pt x="679087" y="88174"/>
                    <a:pt x="679813" y="102326"/>
                    <a:pt x="685800" y="114300"/>
                  </a:cubicBezTo>
                  <a:cubicBezTo>
                    <a:pt x="692626" y="127952"/>
                    <a:pt x="705001" y="138452"/>
                    <a:pt x="711200" y="152400"/>
                  </a:cubicBezTo>
                  <a:cubicBezTo>
                    <a:pt x="722074" y="176866"/>
                    <a:pt x="736600" y="228600"/>
                    <a:pt x="736600" y="228600"/>
                  </a:cubicBezTo>
                  <a:cubicBezTo>
                    <a:pt x="731920" y="261362"/>
                    <a:pt x="728933" y="320134"/>
                    <a:pt x="711200" y="355600"/>
                  </a:cubicBezTo>
                  <a:cubicBezTo>
                    <a:pt x="704374" y="369252"/>
                    <a:pt x="697287" y="383649"/>
                    <a:pt x="685800" y="393700"/>
                  </a:cubicBezTo>
                  <a:cubicBezTo>
                    <a:pt x="662826" y="413802"/>
                    <a:pt x="609600" y="444500"/>
                    <a:pt x="609600" y="444500"/>
                  </a:cubicBezTo>
                  <a:cubicBezTo>
                    <a:pt x="638175" y="558800"/>
                    <a:pt x="593725" y="444500"/>
                    <a:pt x="673100" y="508000"/>
                  </a:cubicBezTo>
                  <a:cubicBezTo>
                    <a:pt x="683553" y="516363"/>
                    <a:pt x="679813" y="534126"/>
                    <a:pt x="685800" y="546100"/>
                  </a:cubicBezTo>
                  <a:cubicBezTo>
                    <a:pt x="692626" y="559752"/>
                    <a:pt x="702733" y="571500"/>
                    <a:pt x="711200" y="584200"/>
                  </a:cubicBezTo>
                  <a:cubicBezTo>
                    <a:pt x="735220" y="752342"/>
                    <a:pt x="724298" y="656452"/>
                    <a:pt x="736600" y="927100"/>
                  </a:cubicBezTo>
                  <a:cubicBezTo>
                    <a:pt x="741217" y="1028683"/>
                    <a:pt x="729357" y="1132187"/>
                    <a:pt x="749300" y="1231900"/>
                  </a:cubicBezTo>
                  <a:cubicBezTo>
                    <a:pt x="752723" y="1249016"/>
                    <a:pt x="783167" y="1240367"/>
                    <a:pt x="800100" y="1244600"/>
                  </a:cubicBezTo>
                  <a:cubicBezTo>
                    <a:pt x="808567" y="1257300"/>
                    <a:pt x="814707" y="1271907"/>
                    <a:pt x="825500" y="1282700"/>
                  </a:cubicBezTo>
                  <a:cubicBezTo>
                    <a:pt x="836293" y="1293493"/>
                    <a:pt x="862798" y="1292858"/>
                    <a:pt x="863600" y="1308100"/>
                  </a:cubicBezTo>
                  <a:cubicBezTo>
                    <a:pt x="867409" y="1380463"/>
                    <a:pt x="848949" y="1452339"/>
                    <a:pt x="838200" y="1524000"/>
                  </a:cubicBezTo>
                  <a:cubicBezTo>
                    <a:pt x="836214" y="1537239"/>
                    <a:pt x="833863" y="1551647"/>
                    <a:pt x="825500" y="1562100"/>
                  </a:cubicBezTo>
                  <a:cubicBezTo>
                    <a:pt x="815965" y="1574019"/>
                    <a:pt x="800100" y="1579033"/>
                    <a:pt x="787400" y="1587500"/>
                  </a:cubicBezTo>
                  <a:cubicBezTo>
                    <a:pt x="783167" y="1600200"/>
                    <a:pt x="780687" y="1613626"/>
                    <a:pt x="774700" y="1625600"/>
                  </a:cubicBezTo>
                  <a:cubicBezTo>
                    <a:pt x="767874" y="1639252"/>
                    <a:pt x="751119" y="1648545"/>
                    <a:pt x="749300" y="1663700"/>
                  </a:cubicBezTo>
                  <a:cubicBezTo>
                    <a:pt x="738192" y="1756265"/>
                    <a:pt x="743014" y="1850091"/>
                    <a:pt x="736600" y="1943100"/>
                  </a:cubicBezTo>
                  <a:cubicBezTo>
                    <a:pt x="734540" y="1972963"/>
                    <a:pt x="728133" y="2002367"/>
                    <a:pt x="723900" y="2032000"/>
                  </a:cubicBezTo>
                  <a:cubicBezTo>
                    <a:pt x="727130" y="2073990"/>
                    <a:pt x="724735" y="2217403"/>
                    <a:pt x="762000" y="2273300"/>
                  </a:cubicBezTo>
                  <a:lnTo>
                    <a:pt x="787400" y="2311400"/>
                  </a:lnTo>
                  <a:cubicBezTo>
                    <a:pt x="786632" y="2319079"/>
                    <a:pt x="793474" y="2451258"/>
                    <a:pt x="749300" y="2476500"/>
                  </a:cubicBezTo>
                  <a:cubicBezTo>
                    <a:pt x="730558" y="2487210"/>
                    <a:pt x="706967" y="2484967"/>
                    <a:pt x="685800" y="2489200"/>
                  </a:cubicBezTo>
                  <a:cubicBezTo>
                    <a:pt x="411431" y="2468095"/>
                    <a:pt x="601073" y="2503569"/>
                    <a:pt x="469900" y="2451100"/>
                  </a:cubicBezTo>
                  <a:cubicBezTo>
                    <a:pt x="445041" y="2441156"/>
                    <a:pt x="419100" y="2434167"/>
                    <a:pt x="393700" y="2425700"/>
                  </a:cubicBezTo>
                  <a:lnTo>
                    <a:pt x="355600" y="2413000"/>
                  </a:lnTo>
                  <a:cubicBezTo>
                    <a:pt x="313267" y="2417233"/>
                    <a:pt x="270200" y="2416786"/>
                    <a:pt x="228600" y="2425700"/>
                  </a:cubicBezTo>
                  <a:cubicBezTo>
                    <a:pt x="204854" y="2430788"/>
                    <a:pt x="160734" y="2462478"/>
                    <a:pt x="139700" y="2476500"/>
                  </a:cubicBezTo>
                  <a:cubicBezTo>
                    <a:pt x="118533" y="2468033"/>
                    <a:pt x="97546" y="2459105"/>
                    <a:pt x="76200" y="2451100"/>
                  </a:cubicBezTo>
                  <a:cubicBezTo>
                    <a:pt x="63665" y="2446400"/>
                    <a:pt x="48384" y="2446970"/>
                    <a:pt x="38100" y="2438400"/>
                  </a:cubicBezTo>
                  <a:cubicBezTo>
                    <a:pt x="21839" y="2424849"/>
                    <a:pt x="12700" y="2404533"/>
                    <a:pt x="0" y="2387600"/>
                  </a:cubicBezTo>
                  <a:cubicBezTo>
                    <a:pt x="4233" y="2366433"/>
                    <a:pt x="3047" y="2343407"/>
                    <a:pt x="12700" y="2324100"/>
                  </a:cubicBezTo>
                  <a:cubicBezTo>
                    <a:pt x="24923" y="2299654"/>
                    <a:pt x="67019" y="2275187"/>
                    <a:pt x="88900" y="2260600"/>
                  </a:cubicBezTo>
                  <a:cubicBezTo>
                    <a:pt x="199553" y="2270659"/>
                    <a:pt x="247054" y="2283860"/>
                    <a:pt x="355600" y="2260600"/>
                  </a:cubicBezTo>
                  <a:cubicBezTo>
                    <a:pt x="374112" y="2256633"/>
                    <a:pt x="388673" y="2241847"/>
                    <a:pt x="406400" y="2235200"/>
                  </a:cubicBezTo>
                  <a:cubicBezTo>
                    <a:pt x="422743" y="2229071"/>
                    <a:pt x="440267" y="2226733"/>
                    <a:pt x="457200" y="2222500"/>
                  </a:cubicBezTo>
                  <a:cubicBezTo>
                    <a:pt x="469900" y="2214033"/>
                    <a:pt x="484507" y="2207893"/>
                    <a:pt x="495300" y="2197100"/>
                  </a:cubicBezTo>
                  <a:cubicBezTo>
                    <a:pt x="506093" y="2186307"/>
                    <a:pt x="513127" y="2172252"/>
                    <a:pt x="520700" y="2159000"/>
                  </a:cubicBezTo>
                  <a:cubicBezTo>
                    <a:pt x="545809" y="2115058"/>
                    <a:pt x="544552" y="2112844"/>
                    <a:pt x="558800" y="2070100"/>
                  </a:cubicBezTo>
                  <a:cubicBezTo>
                    <a:pt x="482238" y="1955258"/>
                    <a:pt x="557147" y="2081721"/>
                    <a:pt x="520700" y="1778000"/>
                  </a:cubicBezTo>
                  <a:cubicBezTo>
                    <a:pt x="517984" y="1755365"/>
                    <a:pt x="503091" y="1735925"/>
                    <a:pt x="495300" y="1714500"/>
                  </a:cubicBezTo>
                  <a:cubicBezTo>
                    <a:pt x="464337" y="1629352"/>
                    <a:pt x="471820" y="1649820"/>
                    <a:pt x="457200" y="1562100"/>
                  </a:cubicBezTo>
                  <a:cubicBezTo>
                    <a:pt x="472943" y="1310219"/>
                    <a:pt x="477209" y="1356927"/>
                    <a:pt x="457200" y="1066800"/>
                  </a:cubicBezTo>
                  <a:cubicBezTo>
                    <a:pt x="453313" y="1010436"/>
                    <a:pt x="446917" y="997852"/>
                    <a:pt x="431800" y="952500"/>
                  </a:cubicBezTo>
                  <a:cubicBezTo>
                    <a:pt x="436033" y="893233"/>
                    <a:pt x="435686" y="833460"/>
                    <a:pt x="444500" y="774700"/>
                  </a:cubicBezTo>
                  <a:cubicBezTo>
                    <a:pt x="448472" y="748222"/>
                    <a:pt x="469900" y="698500"/>
                    <a:pt x="469900" y="698500"/>
                  </a:cubicBezTo>
                  <a:cubicBezTo>
                    <a:pt x="474133" y="656167"/>
                    <a:pt x="474760" y="613316"/>
                    <a:pt x="482600" y="571500"/>
                  </a:cubicBezTo>
                  <a:cubicBezTo>
                    <a:pt x="487534" y="545185"/>
                    <a:pt x="508000" y="495300"/>
                    <a:pt x="508000" y="495300"/>
                  </a:cubicBezTo>
                  <a:cubicBezTo>
                    <a:pt x="495300" y="491067"/>
                    <a:pt x="482772" y="486278"/>
                    <a:pt x="469900" y="482600"/>
                  </a:cubicBezTo>
                  <a:cubicBezTo>
                    <a:pt x="453117" y="477805"/>
                    <a:pt x="433623" y="479582"/>
                    <a:pt x="419100" y="469900"/>
                  </a:cubicBezTo>
                  <a:cubicBezTo>
                    <a:pt x="406400" y="461433"/>
                    <a:pt x="402167" y="444500"/>
                    <a:pt x="393700" y="431800"/>
                  </a:cubicBezTo>
                  <a:cubicBezTo>
                    <a:pt x="389467" y="406400"/>
                    <a:pt x="399208" y="373808"/>
                    <a:pt x="381000" y="355600"/>
                  </a:cubicBezTo>
                  <a:cubicBezTo>
                    <a:pt x="364598" y="339198"/>
                    <a:pt x="301694" y="387304"/>
                    <a:pt x="292100" y="393700"/>
                  </a:cubicBezTo>
                  <a:cubicBezTo>
                    <a:pt x="279400" y="389467"/>
                    <a:pt x="264453" y="389363"/>
                    <a:pt x="254000" y="381000"/>
                  </a:cubicBezTo>
                  <a:cubicBezTo>
                    <a:pt x="216293" y="350834"/>
                    <a:pt x="222756" y="308424"/>
                    <a:pt x="241300" y="266700"/>
                  </a:cubicBezTo>
                  <a:cubicBezTo>
                    <a:pt x="248594" y="250287"/>
                    <a:pt x="263700" y="237322"/>
                    <a:pt x="279400" y="228600"/>
                  </a:cubicBezTo>
                  <a:cubicBezTo>
                    <a:pt x="302805" y="215597"/>
                    <a:pt x="355600" y="203200"/>
                    <a:pt x="355600" y="20320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 name="Freeform 47"/>
            <p:cNvSpPr/>
            <p:nvPr/>
          </p:nvSpPr>
          <p:spPr>
            <a:xfrm>
              <a:off x="6553200" y="1828800"/>
              <a:ext cx="587428" cy="685800"/>
            </a:xfrm>
            <a:custGeom>
              <a:avLst/>
              <a:gdLst>
                <a:gd name="connsiteX0" fmla="*/ 419100 w 587428"/>
                <a:gd name="connsiteY0" fmla="*/ 0 h 685800"/>
                <a:gd name="connsiteX1" fmla="*/ 355600 w 587428"/>
                <a:gd name="connsiteY1" fmla="*/ 12700 h 685800"/>
                <a:gd name="connsiteX2" fmla="*/ 330200 w 587428"/>
                <a:gd name="connsiteY2" fmla="*/ 50800 h 685800"/>
                <a:gd name="connsiteX3" fmla="*/ 292100 w 587428"/>
                <a:gd name="connsiteY3" fmla="*/ 88900 h 685800"/>
                <a:gd name="connsiteX4" fmla="*/ 266700 w 587428"/>
                <a:gd name="connsiteY4" fmla="*/ 165100 h 685800"/>
                <a:gd name="connsiteX5" fmla="*/ 228600 w 587428"/>
                <a:gd name="connsiteY5" fmla="*/ 241300 h 685800"/>
                <a:gd name="connsiteX6" fmla="*/ 190500 w 587428"/>
                <a:gd name="connsiteY6" fmla="*/ 279400 h 685800"/>
                <a:gd name="connsiteX7" fmla="*/ 139700 w 587428"/>
                <a:gd name="connsiteY7" fmla="*/ 355600 h 685800"/>
                <a:gd name="connsiteX8" fmla="*/ 114300 w 587428"/>
                <a:gd name="connsiteY8" fmla="*/ 393700 h 685800"/>
                <a:gd name="connsiteX9" fmla="*/ 88900 w 587428"/>
                <a:gd name="connsiteY9" fmla="*/ 431800 h 685800"/>
                <a:gd name="connsiteX10" fmla="*/ 63500 w 587428"/>
                <a:gd name="connsiteY10" fmla="*/ 508000 h 685800"/>
                <a:gd name="connsiteX11" fmla="*/ 0 w 587428"/>
                <a:gd name="connsiteY11" fmla="*/ 622300 h 685800"/>
                <a:gd name="connsiteX12" fmla="*/ 88900 w 587428"/>
                <a:gd name="connsiteY12" fmla="*/ 685800 h 685800"/>
                <a:gd name="connsiteX13" fmla="*/ 127000 w 587428"/>
                <a:gd name="connsiteY13" fmla="*/ 673100 h 685800"/>
                <a:gd name="connsiteX14" fmla="*/ 177800 w 587428"/>
                <a:gd name="connsiteY14" fmla="*/ 596900 h 685800"/>
                <a:gd name="connsiteX15" fmla="*/ 203200 w 587428"/>
                <a:gd name="connsiteY15" fmla="*/ 558800 h 685800"/>
                <a:gd name="connsiteX16" fmla="*/ 241300 w 587428"/>
                <a:gd name="connsiteY16" fmla="*/ 469900 h 685800"/>
                <a:gd name="connsiteX17" fmla="*/ 330200 w 587428"/>
                <a:gd name="connsiteY17" fmla="*/ 355600 h 685800"/>
                <a:gd name="connsiteX18" fmla="*/ 406400 w 587428"/>
                <a:gd name="connsiteY18" fmla="*/ 279400 h 685800"/>
                <a:gd name="connsiteX19" fmla="*/ 457200 w 587428"/>
                <a:gd name="connsiteY19" fmla="*/ 215900 h 685800"/>
                <a:gd name="connsiteX20" fmla="*/ 469900 w 587428"/>
                <a:gd name="connsiteY20" fmla="*/ 177800 h 685800"/>
                <a:gd name="connsiteX21" fmla="*/ 533400 w 587428"/>
                <a:gd name="connsiteY21" fmla="*/ 101600 h 685800"/>
                <a:gd name="connsiteX22" fmla="*/ 558800 w 587428"/>
                <a:gd name="connsiteY22"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7428" h="685800">
                  <a:moveTo>
                    <a:pt x="419100" y="0"/>
                  </a:moveTo>
                  <a:cubicBezTo>
                    <a:pt x="397933" y="4233"/>
                    <a:pt x="374342" y="1990"/>
                    <a:pt x="355600" y="12700"/>
                  </a:cubicBezTo>
                  <a:cubicBezTo>
                    <a:pt x="342348" y="20273"/>
                    <a:pt x="339971" y="39074"/>
                    <a:pt x="330200" y="50800"/>
                  </a:cubicBezTo>
                  <a:cubicBezTo>
                    <a:pt x="318702" y="64598"/>
                    <a:pt x="304800" y="76200"/>
                    <a:pt x="292100" y="88900"/>
                  </a:cubicBezTo>
                  <a:lnTo>
                    <a:pt x="266700" y="165100"/>
                  </a:lnTo>
                  <a:cubicBezTo>
                    <a:pt x="253972" y="203285"/>
                    <a:pt x="255955" y="208474"/>
                    <a:pt x="228600" y="241300"/>
                  </a:cubicBezTo>
                  <a:cubicBezTo>
                    <a:pt x="217102" y="255098"/>
                    <a:pt x="201527" y="265223"/>
                    <a:pt x="190500" y="279400"/>
                  </a:cubicBezTo>
                  <a:cubicBezTo>
                    <a:pt x="171758" y="303497"/>
                    <a:pt x="156633" y="330200"/>
                    <a:pt x="139700" y="355600"/>
                  </a:cubicBezTo>
                  <a:lnTo>
                    <a:pt x="114300" y="393700"/>
                  </a:lnTo>
                  <a:cubicBezTo>
                    <a:pt x="105833" y="406400"/>
                    <a:pt x="93727" y="417320"/>
                    <a:pt x="88900" y="431800"/>
                  </a:cubicBezTo>
                  <a:cubicBezTo>
                    <a:pt x="80433" y="457200"/>
                    <a:pt x="78352" y="485723"/>
                    <a:pt x="63500" y="508000"/>
                  </a:cubicBezTo>
                  <a:cubicBezTo>
                    <a:pt x="5274" y="595339"/>
                    <a:pt x="22353" y="555240"/>
                    <a:pt x="0" y="622300"/>
                  </a:cubicBezTo>
                  <a:cubicBezTo>
                    <a:pt x="88900" y="651933"/>
                    <a:pt x="67733" y="622300"/>
                    <a:pt x="88900" y="685800"/>
                  </a:cubicBezTo>
                  <a:cubicBezTo>
                    <a:pt x="101600" y="681567"/>
                    <a:pt x="115861" y="680526"/>
                    <a:pt x="127000" y="673100"/>
                  </a:cubicBezTo>
                  <a:cubicBezTo>
                    <a:pt x="181169" y="636988"/>
                    <a:pt x="154499" y="643502"/>
                    <a:pt x="177800" y="596900"/>
                  </a:cubicBezTo>
                  <a:cubicBezTo>
                    <a:pt x="184626" y="583248"/>
                    <a:pt x="196374" y="572452"/>
                    <a:pt x="203200" y="558800"/>
                  </a:cubicBezTo>
                  <a:cubicBezTo>
                    <a:pt x="255754" y="453693"/>
                    <a:pt x="162018" y="602036"/>
                    <a:pt x="241300" y="469900"/>
                  </a:cubicBezTo>
                  <a:cubicBezTo>
                    <a:pt x="323839" y="332335"/>
                    <a:pt x="257702" y="442597"/>
                    <a:pt x="330200" y="355600"/>
                  </a:cubicBezTo>
                  <a:cubicBezTo>
                    <a:pt x="392102" y="281318"/>
                    <a:pt x="309052" y="352411"/>
                    <a:pt x="406400" y="279400"/>
                  </a:cubicBezTo>
                  <a:cubicBezTo>
                    <a:pt x="438322" y="183635"/>
                    <a:pt x="391548" y="297964"/>
                    <a:pt x="457200" y="215900"/>
                  </a:cubicBezTo>
                  <a:cubicBezTo>
                    <a:pt x="465563" y="205447"/>
                    <a:pt x="463913" y="189774"/>
                    <a:pt x="469900" y="177800"/>
                  </a:cubicBezTo>
                  <a:cubicBezTo>
                    <a:pt x="497129" y="123342"/>
                    <a:pt x="494078" y="152157"/>
                    <a:pt x="533400" y="101600"/>
                  </a:cubicBezTo>
                  <a:cubicBezTo>
                    <a:pt x="596227" y="20822"/>
                    <a:pt x="603674" y="44874"/>
                    <a:pt x="558800" y="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 name="Freeform 48"/>
            <p:cNvSpPr/>
            <p:nvPr/>
          </p:nvSpPr>
          <p:spPr>
            <a:xfrm>
              <a:off x="6464300" y="2476500"/>
              <a:ext cx="192342" cy="165100"/>
            </a:xfrm>
            <a:custGeom>
              <a:avLst/>
              <a:gdLst>
                <a:gd name="connsiteX0" fmla="*/ 101600 w 192342"/>
                <a:gd name="connsiteY0" fmla="*/ 0 h 165100"/>
                <a:gd name="connsiteX1" fmla="*/ 38100 w 192342"/>
                <a:gd name="connsiteY1" fmla="*/ 38100 h 165100"/>
                <a:gd name="connsiteX2" fmla="*/ 0 w 192342"/>
                <a:gd name="connsiteY2" fmla="*/ 63500 h 165100"/>
                <a:gd name="connsiteX3" fmla="*/ 38100 w 192342"/>
                <a:gd name="connsiteY3" fmla="*/ 50800 h 165100"/>
                <a:gd name="connsiteX4" fmla="*/ 50800 w 192342"/>
                <a:gd name="connsiteY4" fmla="*/ 88900 h 165100"/>
                <a:gd name="connsiteX5" fmla="*/ 50800 w 192342"/>
                <a:gd name="connsiteY5" fmla="*/ 165100 h 165100"/>
                <a:gd name="connsiteX6" fmla="*/ 101600 w 192342"/>
                <a:gd name="connsiteY6" fmla="*/ 114300 h 165100"/>
                <a:gd name="connsiteX7" fmla="*/ 177800 w 192342"/>
                <a:gd name="connsiteY7" fmla="*/ 139700 h 165100"/>
                <a:gd name="connsiteX8" fmla="*/ 165100 w 192342"/>
                <a:gd name="connsiteY8" fmla="*/ 63500 h 165100"/>
                <a:gd name="connsiteX9" fmla="*/ 177800 w 192342"/>
                <a:gd name="connsiteY9" fmla="*/ 25400 h 165100"/>
                <a:gd name="connsiteX10" fmla="*/ 177800 w 192342"/>
                <a:gd name="connsiteY10" fmla="*/ 1270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2342" h="165100">
                  <a:moveTo>
                    <a:pt x="101600" y="0"/>
                  </a:moveTo>
                  <a:cubicBezTo>
                    <a:pt x="80433" y="12700"/>
                    <a:pt x="59032" y="25017"/>
                    <a:pt x="38100" y="38100"/>
                  </a:cubicBezTo>
                  <a:cubicBezTo>
                    <a:pt x="25157" y="46190"/>
                    <a:pt x="0" y="48236"/>
                    <a:pt x="0" y="63500"/>
                  </a:cubicBezTo>
                  <a:cubicBezTo>
                    <a:pt x="0" y="76887"/>
                    <a:pt x="25400" y="55033"/>
                    <a:pt x="38100" y="50800"/>
                  </a:cubicBezTo>
                  <a:cubicBezTo>
                    <a:pt x="42333" y="63500"/>
                    <a:pt x="50800" y="75513"/>
                    <a:pt x="50800" y="88900"/>
                  </a:cubicBezTo>
                  <a:cubicBezTo>
                    <a:pt x="50800" y="190500"/>
                    <a:pt x="16933" y="63500"/>
                    <a:pt x="50800" y="165100"/>
                  </a:cubicBezTo>
                  <a:cubicBezTo>
                    <a:pt x="60476" y="136071"/>
                    <a:pt x="58057" y="109462"/>
                    <a:pt x="101600" y="114300"/>
                  </a:cubicBezTo>
                  <a:cubicBezTo>
                    <a:pt x="128210" y="117257"/>
                    <a:pt x="177800" y="139700"/>
                    <a:pt x="177800" y="139700"/>
                  </a:cubicBezTo>
                  <a:cubicBezTo>
                    <a:pt x="209722" y="43935"/>
                    <a:pt x="181513" y="161977"/>
                    <a:pt x="165100" y="63500"/>
                  </a:cubicBezTo>
                  <a:cubicBezTo>
                    <a:pt x="162899" y="50295"/>
                    <a:pt x="174553" y="38387"/>
                    <a:pt x="177800" y="25400"/>
                  </a:cubicBezTo>
                  <a:cubicBezTo>
                    <a:pt x="178827" y="21293"/>
                    <a:pt x="177800" y="16933"/>
                    <a:pt x="177800" y="1270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0" name="Freeform 49"/>
            <p:cNvSpPr/>
            <p:nvPr/>
          </p:nvSpPr>
          <p:spPr>
            <a:xfrm>
              <a:off x="6896100" y="2450172"/>
              <a:ext cx="279400" cy="51728"/>
            </a:xfrm>
            <a:custGeom>
              <a:avLst/>
              <a:gdLst>
                <a:gd name="connsiteX0" fmla="*/ 0 w 279400"/>
                <a:gd name="connsiteY0" fmla="*/ 51728 h 51728"/>
                <a:gd name="connsiteX1" fmla="*/ 139700 w 279400"/>
                <a:gd name="connsiteY1" fmla="*/ 26328 h 51728"/>
                <a:gd name="connsiteX2" fmla="*/ 203200 w 279400"/>
                <a:gd name="connsiteY2" fmla="*/ 13628 h 51728"/>
                <a:gd name="connsiteX3" fmla="*/ 241300 w 279400"/>
                <a:gd name="connsiteY3" fmla="*/ 928 h 51728"/>
                <a:gd name="connsiteX4" fmla="*/ 279400 w 279400"/>
                <a:gd name="connsiteY4" fmla="*/ 928 h 51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00" h="51728">
                  <a:moveTo>
                    <a:pt x="0" y="51728"/>
                  </a:moveTo>
                  <a:cubicBezTo>
                    <a:pt x="156855" y="20357"/>
                    <a:pt x="-39036" y="58825"/>
                    <a:pt x="139700" y="26328"/>
                  </a:cubicBezTo>
                  <a:cubicBezTo>
                    <a:pt x="160938" y="22467"/>
                    <a:pt x="182259" y="18863"/>
                    <a:pt x="203200" y="13628"/>
                  </a:cubicBezTo>
                  <a:cubicBezTo>
                    <a:pt x="216187" y="10381"/>
                    <a:pt x="228095" y="3129"/>
                    <a:pt x="241300" y="928"/>
                  </a:cubicBezTo>
                  <a:cubicBezTo>
                    <a:pt x="253827" y="-1160"/>
                    <a:pt x="266700" y="928"/>
                    <a:pt x="279400" y="928"/>
                  </a:cubicBezTo>
                </a:path>
              </a:pathLst>
            </a:custGeom>
            <a:ln w="381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52" name="Straight Connector 51"/>
          <p:cNvCxnSpPr/>
          <p:nvPr/>
        </p:nvCxnSpPr>
        <p:spPr>
          <a:xfrm>
            <a:off x="6588982" y="2933894"/>
            <a:ext cx="0" cy="469706"/>
          </a:xfrm>
          <a:prstGeom prst="line">
            <a:avLst/>
          </a:prstGeom>
          <a:ln w="12700"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7370032" y="2276669"/>
            <a:ext cx="0" cy="898331"/>
          </a:xfrm>
          <a:prstGeom prst="line">
            <a:avLst/>
          </a:prstGeom>
          <a:ln w="12700" cmpd="sng">
            <a:solidFill>
              <a:srgbClr val="0000FF"/>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8346278" y="1464368"/>
            <a:ext cx="0" cy="469706"/>
          </a:xfrm>
          <a:prstGeom prst="line">
            <a:avLst/>
          </a:prstGeom>
          <a:ln w="12700"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grpSp>
        <p:nvGrpSpPr>
          <p:cNvPr id="60" name="Group 59"/>
          <p:cNvGrpSpPr/>
          <p:nvPr/>
        </p:nvGrpSpPr>
        <p:grpSpPr>
          <a:xfrm>
            <a:off x="8554639" y="1473342"/>
            <a:ext cx="365924" cy="1054100"/>
            <a:chOff x="6426200" y="1295400"/>
            <a:chExt cx="864109" cy="2489200"/>
          </a:xfrm>
          <a:effectLst/>
        </p:grpSpPr>
        <p:sp>
          <p:nvSpPr>
            <p:cNvPr id="61" name="Freeform 60"/>
            <p:cNvSpPr/>
            <p:nvPr/>
          </p:nvSpPr>
          <p:spPr>
            <a:xfrm>
              <a:off x="6426200" y="1295400"/>
              <a:ext cx="864109" cy="2489200"/>
            </a:xfrm>
            <a:custGeom>
              <a:avLst/>
              <a:gdLst>
                <a:gd name="connsiteX0" fmla="*/ 317500 w 864109"/>
                <a:gd name="connsiteY0" fmla="*/ 266700 h 2489200"/>
                <a:gd name="connsiteX1" fmla="*/ 368300 w 864109"/>
                <a:gd name="connsiteY1" fmla="*/ 63500 h 2489200"/>
                <a:gd name="connsiteX2" fmla="*/ 406400 w 864109"/>
                <a:gd name="connsiteY2" fmla="*/ 50800 h 2489200"/>
                <a:gd name="connsiteX3" fmla="*/ 419100 w 864109"/>
                <a:gd name="connsiteY3" fmla="*/ 12700 h 2489200"/>
                <a:gd name="connsiteX4" fmla="*/ 457200 w 864109"/>
                <a:gd name="connsiteY4" fmla="*/ 0 h 2489200"/>
                <a:gd name="connsiteX5" fmla="*/ 571500 w 864109"/>
                <a:gd name="connsiteY5" fmla="*/ 12700 h 2489200"/>
                <a:gd name="connsiteX6" fmla="*/ 673100 w 864109"/>
                <a:gd name="connsiteY6" fmla="*/ 76200 h 2489200"/>
                <a:gd name="connsiteX7" fmla="*/ 685800 w 864109"/>
                <a:gd name="connsiteY7" fmla="*/ 114300 h 2489200"/>
                <a:gd name="connsiteX8" fmla="*/ 711200 w 864109"/>
                <a:gd name="connsiteY8" fmla="*/ 152400 h 2489200"/>
                <a:gd name="connsiteX9" fmla="*/ 736600 w 864109"/>
                <a:gd name="connsiteY9" fmla="*/ 228600 h 2489200"/>
                <a:gd name="connsiteX10" fmla="*/ 711200 w 864109"/>
                <a:gd name="connsiteY10" fmla="*/ 355600 h 2489200"/>
                <a:gd name="connsiteX11" fmla="*/ 685800 w 864109"/>
                <a:gd name="connsiteY11" fmla="*/ 393700 h 2489200"/>
                <a:gd name="connsiteX12" fmla="*/ 609600 w 864109"/>
                <a:gd name="connsiteY12" fmla="*/ 444500 h 2489200"/>
                <a:gd name="connsiteX13" fmla="*/ 673100 w 864109"/>
                <a:gd name="connsiteY13" fmla="*/ 508000 h 2489200"/>
                <a:gd name="connsiteX14" fmla="*/ 685800 w 864109"/>
                <a:gd name="connsiteY14" fmla="*/ 546100 h 2489200"/>
                <a:gd name="connsiteX15" fmla="*/ 711200 w 864109"/>
                <a:gd name="connsiteY15" fmla="*/ 584200 h 2489200"/>
                <a:gd name="connsiteX16" fmla="*/ 736600 w 864109"/>
                <a:gd name="connsiteY16" fmla="*/ 927100 h 2489200"/>
                <a:gd name="connsiteX17" fmla="*/ 749300 w 864109"/>
                <a:gd name="connsiteY17" fmla="*/ 1231900 h 2489200"/>
                <a:gd name="connsiteX18" fmla="*/ 800100 w 864109"/>
                <a:gd name="connsiteY18" fmla="*/ 1244600 h 2489200"/>
                <a:gd name="connsiteX19" fmla="*/ 825500 w 864109"/>
                <a:gd name="connsiteY19" fmla="*/ 1282700 h 2489200"/>
                <a:gd name="connsiteX20" fmla="*/ 863600 w 864109"/>
                <a:gd name="connsiteY20" fmla="*/ 1308100 h 2489200"/>
                <a:gd name="connsiteX21" fmla="*/ 838200 w 864109"/>
                <a:gd name="connsiteY21" fmla="*/ 1524000 h 2489200"/>
                <a:gd name="connsiteX22" fmla="*/ 825500 w 864109"/>
                <a:gd name="connsiteY22" fmla="*/ 1562100 h 2489200"/>
                <a:gd name="connsiteX23" fmla="*/ 787400 w 864109"/>
                <a:gd name="connsiteY23" fmla="*/ 1587500 h 2489200"/>
                <a:gd name="connsiteX24" fmla="*/ 774700 w 864109"/>
                <a:gd name="connsiteY24" fmla="*/ 1625600 h 2489200"/>
                <a:gd name="connsiteX25" fmla="*/ 749300 w 864109"/>
                <a:gd name="connsiteY25" fmla="*/ 1663700 h 2489200"/>
                <a:gd name="connsiteX26" fmla="*/ 736600 w 864109"/>
                <a:gd name="connsiteY26" fmla="*/ 1943100 h 2489200"/>
                <a:gd name="connsiteX27" fmla="*/ 723900 w 864109"/>
                <a:gd name="connsiteY27" fmla="*/ 2032000 h 2489200"/>
                <a:gd name="connsiteX28" fmla="*/ 762000 w 864109"/>
                <a:gd name="connsiteY28" fmla="*/ 2273300 h 2489200"/>
                <a:gd name="connsiteX29" fmla="*/ 787400 w 864109"/>
                <a:gd name="connsiteY29" fmla="*/ 2311400 h 2489200"/>
                <a:gd name="connsiteX30" fmla="*/ 749300 w 864109"/>
                <a:gd name="connsiteY30" fmla="*/ 2476500 h 2489200"/>
                <a:gd name="connsiteX31" fmla="*/ 685800 w 864109"/>
                <a:gd name="connsiteY31" fmla="*/ 2489200 h 2489200"/>
                <a:gd name="connsiteX32" fmla="*/ 469900 w 864109"/>
                <a:gd name="connsiteY32" fmla="*/ 2451100 h 2489200"/>
                <a:gd name="connsiteX33" fmla="*/ 393700 w 864109"/>
                <a:gd name="connsiteY33" fmla="*/ 2425700 h 2489200"/>
                <a:gd name="connsiteX34" fmla="*/ 355600 w 864109"/>
                <a:gd name="connsiteY34" fmla="*/ 2413000 h 2489200"/>
                <a:gd name="connsiteX35" fmla="*/ 228600 w 864109"/>
                <a:gd name="connsiteY35" fmla="*/ 2425700 h 2489200"/>
                <a:gd name="connsiteX36" fmla="*/ 139700 w 864109"/>
                <a:gd name="connsiteY36" fmla="*/ 2476500 h 2489200"/>
                <a:gd name="connsiteX37" fmla="*/ 76200 w 864109"/>
                <a:gd name="connsiteY37" fmla="*/ 2451100 h 2489200"/>
                <a:gd name="connsiteX38" fmla="*/ 38100 w 864109"/>
                <a:gd name="connsiteY38" fmla="*/ 2438400 h 2489200"/>
                <a:gd name="connsiteX39" fmla="*/ 0 w 864109"/>
                <a:gd name="connsiteY39" fmla="*/ 2387600 h 2489200"/>
                <a:gd name="connsiteX40" fmla="*/ 12700 w 864109"/>
                <a:gd name="connsiteY40" fmla="*/ 2324100 h 2489200"/>
                <a:gd name="connsiteX41" fmla="*/ 88900 w 864109"/>
                <a:gd name="connsiteY41" fmla="*/ 2260600 h 2489200"/>
                <a:gd name="connsiteX42" fmla="*/ 355600 w 864109"/>
                <a:gd name="connsiteY42" fmla="*/ 2260600 h 2489200"/>
                <a:gd name="connsiteX43" fmla="*/ 406400 w 864109"/>
                <a:gd name="connsiteY43" fmla="*/ 2235200 h 2489200"/>
                <a:gd name="connsiteX44" fmla="*/ 457200 w 864109"/>
                <a:gd name="connsiteY44" fmla="*/ 2222500 h 2489200"/>
                <a:gd name="connsiteX45" fmla="*/ 495300 w 864109"/>
                <a:gd name="connsiteY45" fmla="*/ 2197100 h 2489200"/>
                <a:gd name="connsiteX46" fmla="*/ 520700 w 864109"/>
                <a:gd name="connsiteY46" fmla="*/ 2159000 h 2489200"/>
                <a:gd name="connsiteX47" fmla="*/ 558800 w 864109"/>
                <a:gd name="connsiteY47" fmla="*/ 2070100 h 2489200"/>
                <a:gd name="connsiteX48" fmla="*/ 520700 w 864109"/>
                <a:gd name="connsiteY48" fmla="*/ 1778000 h 2489200"/>
                <a:gd name="connsiteX49" fmla="*/ 495300 w 864109"/>
                <a:gd name="connsiteY49" fmla="*/ 1714500 h 2489200"/>
                <a:gd name="connsiteX50" fmla="*/ 457200 w 864109"/>
                <a:gd name="connsiteY50" fmla="*/ 1562100 h 2489200"/>
                <a:gd name="connsiteX51" fmla="*/ 457200 w 864109"/>
                <a:gd name="connsiteY51" fmla="*/ 1066800 h 2489200"/>
                <a:gd name="connsiteX52" fmla="*/ 431800 w 864109"/>
                <a:gd name="connsiteY52" fmla="*/ 952500 h 2489200"/>
                <a:gd name="connsiteX53" fmla="*/ 444500 w 864109"/>
                <a:gd name="connsiteY53" fmla="*/ 774700 h 2489200"/>
                <a:gd name="connsiteX54" fmla="*/ 469900 w 864109"/>
                <a:gd name="connsiteY54" fmla="*/ 698500 h 2489200"/>
                <a:gd name="connsiteX55" fmla="*/ 482600 w 864109"/>
                <a:gd name="connsiteY55" fmla="*/ 571500 h 2489200"/>
                <a:gd name="connsiteX56" fmla="*/ 508000 w 864109"/>
                <a:gd name="connsiteY56" fmla="*/ 495300 h 2489200"/>
                <a:gd name="connsiteX57" fmla="*/ 469900 w 864109"/>
                <a:gd name="connsiteY57" fmla="*/ 482600 h 2489200"/>
                <a:gd name="connsiteX58" fmla="*/ 419100 w 864109"/>
                <a:gd name="connsiteY58" fmla="*/ 469900 h 2489200"/>
                <a:gd name="connsiteX59" fmla="*/ 393700 w 864109"/>
                <a:gd name="connsiteY59" fmla="*/ 431800 h 2489200"/>
                <a:gd name="connsiteX60" fmla="*/ 381000 w 864109"/>
                <a:gd name="connsiteY60" fmla="*/ 355600 h 2489200"/>
                <a:gd name="connsiteX61" fmla="*/ 292100 w 864109"/>
                <a:gd name="connsiteY61" fmla="*/ 393700 h 2489200"/>
                <a:gd name="connsiteX62" fmla="*/ 254000 w 864109"/>
                <a:gd name="connsiteY62" fmla="*/ 381000 h 2489200"/>
                <a:gd name="connsiteX63" fmla="*/ 241300 w 864109"/>
                <a:gd name="connsiteY63" fmla="*/ 266700 h 2489200"/>
                <a:gd name="connsiteX64" fmla="*/ 279400 w 864109"/>
                <a:gd name="connsiteY64" fmla="*/ 228600 h 2489200"/>
                <a:gd name="connsiteX65" fmla="*/ 355600 w 864109"/>
                <a:gd name="connsiteY65" fmla="*/ 203200 h 248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864109" h="2489200">
                  <a:moveTo>
                    <a:pt x="317500" y="266700"/>
                  </a:moveTo>
                  <a:cubicBezTo>
                    <a:pt x="324551" y="182087"/>
                    <a:pt x="302690" y="118175"/>
                    <a:pt x="368300" y="63500"/>
                  </a:cubicBezTo>
                  <a:cubicBezTo>
                    <a:pt x="378584" y="54930"/>
                    <a:pt x="393700" y="55033"/>
                    <a:pt x="406400" y="50800"/>
                  </a:cubicBezTo>
                  <a:cubicBezTo>
                    <a:pt x="410633" y="38100"/>
                    <a:pt x="409634" y="22166"/>
                    <a:pt x="419100" y="12700"/>
                  </a:cubicBezTo>
                  <a:cubicBezTo>
                    <a:pt x="428566" y="3234"/>
                    <a:pt x="443813" y="0"/>
                    <a:pt x="457200" y="0"/>
                  </a:cubicBezTo>
                  <a:cubicBezTo>
                    <a:pt x="495534" y="0"/>
                    <a:pt x="533400" y="8467"/>
                    <a:pt x="571500" y="12700"/>
                  </a:cubicBezTo>
                  <a:cubicBezTo>
                    <a:pt x="640998" y="35866"/>
                    <a:pt x="644924" y="19848"/>
                    <a:pt x="673100" y="76200"/>
                  </a:cubicBezTo>
                  <a:cubicBezTo>
                    <a:pt x="679087" y="88174"/>
                    <a:pt x="679813" y="102326"/>
                    <a:pt x="685800" y="114300"/>
                  </a:cubicBezTo>
                  <a:cubicBezTo>
                    <a:pt x="692626" y="127952"/>
                    <a:pt x="705001" y="138452"/>
                    <a:pt x="711200" y="152400"/>
                  </a:cubicBezTo>
                  <a:cubicBezTo>
                    <a:pt x="722074" y="176866"/>
                    <a:pt x="736600" y="228600"/>
                    <a:pt x="736600" y="228600"/>
                  </a:cubicBezTo>
                  <a:cubicBezTo>
                    <a:pt x="731920" y="261362"/>
                    <a:pt x="728933" y="320134"/>
                    <a:pt x="711200" y="355600"/>
                  </a:cubicBezTo>
                  <a:cubicBezTo>
                    <a:pt x="704374" y="369252"/>
                    <a:pt x="697287" y="383649"/>
                    <a:pt x="685800" y="393700"/>
                  </a:cubicBezTo>
                  <a:cubicBezTo>
                    <a:pt x="662826" y="413802"/>
                    <a:pt x="609600" y="444500"/>
                    <a:pt x="609600" y="444500"/>
                  </a:cubicBezTo>
                  <a:cubicBezTo>
                    <a:pt x="638175" y="558800"/>
                    <a:pt x="593725" y="444500"/>
                    <a:pt x="673100" y="508000"/>
                  </a:cubicBezTo>
                  <a:cubicBezTo>
                    <a:pt x="683553" y="516363"/>
                    <a:pt x="679813" y="534126"/>
                    <a:pt x="685800" y="546100"/>
                  </a:cubicBezTo>
                  <a:cubicBezTo>
                    <a:pt x="692626" y="559752"/>
                    <a:pt x="702733" y="571500"/>
                    <a:pt x="711200" y="584200"/>
                  </a:cubicBezTo>
                  <a:cubicBezTo>
                    <a:pt x="735220" y="752342"/>
                    <a:pt x="724298" y="656452"/>
                    <a:pt x="736600" y="927100"/>
                  </a:cubicBezTo>
                  <a:cubicBezTo>
                    <a:pt x="741217" y="1028683"/>
                    <a:pt x="729357" y="1132187"/>
                    <a:pt x="749300" y="1231900"/>
                  </a:cubicBezTo>
                  <a:cubicBezTo>
                    <a:pt x="752723" y="1249016"/>
                    <a:pt x="783167" y="1240367"/>
                    <a:pt x="800100" y="1244600"/>
                  </a:cubicBezTo>
                  <a:cubicBezTo>
                    <a:pt x="808567" y="1257300"/>
                    <a:pt x="814707" y="1271907"/>
                    <a:pt x="825500" y="1282700"/>
                  </a:cubicBezTo>
                  <a:cubicBezTo>
                    <a:pt x="836293" y="1293493"/>
                    <a:pt x="862798" y="1292858"/>
                    <a:pt x="863600" y="1308100"/>
                  </a:cubicBezTo>
                  <a:cubicBezTo>
                    <a:pt x="867409" y="1380463"/>
                    <a:pt x="848949" y="1452339"/>
                    <a:pt x="838200" y="1524000"/>
                  </a:cubicBezTo>
                  <a:cubicBezTo>
                    <a:pt x="836214" y="1537239"/>
                    <a:pt x="833863" y="1551647"/>
                    <a:pt x="825500" y="1562100"/>
                  </a:cubicBezTo>
                  <a:cubicBezTo>
                    <a:pt x="815965" y="1574019"/>
                    <a:pt x="800100" y="1579033"/>
                    <a:pt x="787400" y="1587500"/>
                  </a:cubicBezTo>
                  <a:cubicBezTo>
                    <a:pt x="783167" y="1600200"/>
                    <a:pt x="780687" y="1613626"/>
                    <a:pt x="774700" y="1625600"/>
                  </a:cubicBezTo>
                  <a:cubicBezTo>
                    <a:pt x="767874" y="1639252"/>
                    <a:pt x="751119" y="1648545"/>
                    <a:pt x="749300" y="1663700"/>
                  </a:cubicBezTo>
                  <a:cubicBezTo>
                    <a:pt x="738192" y="1756265"/>
                    <a:pt x="743014" y="1850091"/>
                    <a:pt x="736600" y="1943100"/>
                  </a:cubicBezTo>
                  <a:cubicBezTo>
                    <a:pt x="734540" y="1972963"/>
                    <a:pt x="728133" y="2002367"/>
                    <a:pt x="723900" y="2032000"/>
                  </a:cubicBezTo>
                  <a:cubicBezTo>
                    <a:pt x="727130" y="2073990"/>
                    <a:pt x="724735" y="2217403"/>
                    <a:pt x="762000" y="2273300"/>
                  </a:cubicBezTo>
                  <a:lnTo>
                    <a:pt x="787400" y="2311400"/>
                  </a:lnTo>
                  <a:cubicBezTo>
                    <a:pt x="786632" y="2319079"/>
                    <a:pt x="793474" y="2451258"/>
                    <a:pt x="749300" y="2476500"/>
                  </a:cubicBezTo>
                  <a:cubicBezTo>
                    <a:pt x="730558" y="2487210"/>
                    <a:pt x="706967" y="2484967"/>
                    <a:pt x="685800" y="2489200"/>
                  </a:cubicBezTo>
                  <a:cubicBezTo>
                    <a:pt x="411431" y="2468095"/>
                    <a:pt x="601073" y="2503569"/>
                    <a:pt x="469900" y="2451100"/>
                  </a:cubicBezTo>
                  <a:cubicBezTo>
                    <a:pt x="445041" y="2441156"/>
                    <a:pt x="419100" y="2434167"/>
                    <a:pt x="393700" y="2425700"/>
                  </a:cubicBezTo>
                  <a:lnTo>
                    <a:pt x="355600" y="2413000"/>
                  </a:lnTo>
                  <a:cubicBezTo>
                    <a:pt x="313267" y="2417233"/>
                    <a:pt x="270200" y="2416786"/>
                    <a:pt x="228600" y="2425700"/>
                  </a:cubicBezTo>
                  <a:cubicBezTo>
                    <a:pt x="204854" y="2430788"/>
                    <a:pt x="160734" y="2462478"/>
                    <a:pt x="139700" y="2476500"/>
                  </a:cubicBezTo>
                  <a:cubicBezTo>
                    <a:pt x="118533" y="2468033"/>
                    <a:pt x="97546" y="2459105"/>
                    <a:pt x="76200" y="2451100"/>
                  </a:cubicBezTo>
                  <a:cubicBezTo>
                    <a:pt x="63665" y="2446400"/>
                    <a:pt x="48384" y="2446970"/>
                    <a:pt x="38100" y="2438400"/>
                  </a:cubicBezTo>
                  <a:cubicBezTo>
                    <a:pt x="21839" y="2424849"/>
                    <a:pt x="12700" y="2404533"/>
                    <a:pt x="0" y="2387600"/>
                  </a:cubicBezTo>
                  <a:cubicBezTo>
                    <a:pt x="4233" y="2366433"/>
                    <a:pt x="3047" y="2343407"/>
                    <a:pt x="12700" y="2324100"/>
                  </a:cubicBezTo>
                  <a:cubicBezTo>
                    <a:pt x="24923" y="2299654"/>
                    <a:pt x="67019" y="2275187"/>
                    <a:pt x="88900" y="2260600"/>
                  </a:cubicBezTo>
                  <a:cubicBezTo>
                    <a:pt x="199553" y="2270659"/>
                    <a:pt x="247054" y="2283860"/>
                    <a:pt x="355600" y="2260600"/>
                  </a:cubicBezTo>
                  <a:cubicBezTo>
                    <a:pt x="374112" y="2256633"/>
                    <a:pt x="388673" y="2241847"/>
                    <a:pt x="406400" y="2235200"/>
                  </a:cubicBezTo>
                  <a:cubicBezTo>
                    <a:pt x="422743" y="2229071"/>
                    <a:pt x="440267" y="2226733"/>
                    <a:pt x="457200" y="2222500"/>
                  </a:cubicBezTo>
                  <a:cubicBezTo>
                    <a:pt x="469900" y="2214033"/>
                    <a:pt x="484507" y="2207893"/>
                    <a:pt x="495300" y="2197100"/>
                  </a:cubicBezTo>
                  <a:cubicBezTo>
                    <a:pt x="506093" y="2186307"/>
                    <a:pt x="513127" y="2172252"/>
                    <a:pt x="520700" y="2159000"/>
                  </a:cubicBezTo>
                  <a:cubicBezTo>
                    <a:pt x="545809" y="2115058"/>
                    <a:pt x="544552" y="2112844"/>
                    <a:pt x="558800" y="2070100"/>
                  </a:cubicBezTo>
                  <a:cubicBezTo>
                    <a:pt x="482238" y="1955258"/>
                    <a:pt x="557147" y="2081721"/>
                    <a:pt x="520700" y="1778000"/>
                  </a:cubicBezTo>
                  <a:cubicBezTo>
                    <a:pt x="517984" y="1755365"/>
                    <a:pt x="503091" y="1735925"/>
                    <a:pt x="495300" y="1714500"/>
                  </a:cubicBezTo>
                  <a:cubicBezTo>
                    <a:pt x="464337" y="1629352"/>
                    <a:pt x="471820" y="1649820"/>
                    <a:pt x="457200" y="1562100"/>
                  </a:cubicBezTo>
                  <a:cubicBezTo>
                    <a:pt x="472943" y="1310219"/>
                    <a:pt x="477209" y="1356927"/>
                    <a:pt x="457200" y="1066800"/>
                  </a:cubicBezTo>
                  <a:cubicBezTo>
                    <a:pt x="453313" y="1010436"/>
                    <a:pt x="446917" y="997852"/>
                    <a:pt x="431800" y="952500"/>
                  </a:cubicBezTo>
                  <a:cubicBezTo>
                    <a:pt x="436033" y="893233"/>
                    <a:pt x="435686" y="833460"/>
                    <a:pt x="444500" y="774700"/>
                  </a:cubicBezTo>
                  <a:cubicBezTo>
                    <a:pt x="448472" y="748222"/>
                    <a:pt x="469900" y="698500"/>
                    <a:pt x="469900" y="698500"/>
                  </a:cubicBezTo>
                  <a:cubicBezTo>
                    <a:pt x="474133" y="656167"/>
                    <a:pt x="474760" y="613316"/>
                    <a:pt x="482600" y="571500"/>
                  </a:cubicBezTo>
                  <a:cubicBezTo>
                    <a:pt x="487534" y="545185"/>
                    <a:pt x="508000" y="495300"/>
                    <a:pt x="508000" y="495300"/>
                  </a:cubicBezTo>
                  <a:cubicBezTo>
                    <a:pt x="495300" y="491067"/>
                    <a:pt x="482772" y="486278"/>
                    <a:pt x="469900" y="482600"/>
                  </a:cubicBezTo>
                  <a:cubicBezTo>
                    <a:pt x="453117" y="477805"/>
                    <a:pt x="433623" y="479582"/>
                    <a:pt x="419100" y="469900"/>
                  </a:cubicBezTo>
                  <a:cubicBezTo>
                    <a:pt x="406400" y="461433"/>
                    <a:pt x="402167" y="444500"/>
                    <a:pt x="393700" y="431800"/>
                  </a:cubicBezTo>
                  <a:cubicBezTo>
                    <a:pt x="389467" y="406400"/>
                    <a:pt x="399208" y="373808"/>
                    <a:pt x="381000" y="355600"/>
                  </a:cubicBezTo>
                  <a:cubicBezTo>
                    <a:pt x="364598" y="339198"/>
                    <a:pt x="301694" y="387304"/>
                    <a:pt x="292100" y="393700"/>
                  </a:cubicBezTo>
                  <a:cubicBezTo>
                    <a:pt x="279400" y="389467"/>
                    <a:pt x="264453" y="389363"/>
                    <a:pt x="254000" y="381000"/>
                  </a:cubicBezTo>
                  <a:cubicBezTo>
                    <a:pt x="216293" y="350834"/>
                    <a:pt x="222756" y="308424"/>
                    <a:pt x="241300" y="266700"/>
                  </a:cubicBezTo>
                  <a:cubicBezTo>
                    <a:pt x="248594" y="250287"/>
                    <a:pt x="263700" y="237322"/>
                    <a:pt x="279400" y="228600"/>
                  </a:cubicBezTo>
                  <a:cubicBezTo>
                    <a:pt x="302805" y="215597"/>
                    <a:pt x="355600" y="203200"/>
                    <a:pt x="355600" y="203200"/>
                  </a:cubicBezTo>
                </a:path>
              </a:pathLst>
            </a:cu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2" name="Freeform 61"/>
            <p:cNvSpPr/>
            <p:nvPr/>
          </p:nvSpPr>
          <p:spPr>
            <a:xfrm>
              <a:off x="6553200" y="1828800"/>
              <a:ext cx="587428" cy="685800"/>
            </a:xfrm>
            <a:custGeom>
              <a:avLst/>
              <a:gdLst>
                <a:gd name="connsiteX0" fmla="*/ 419100 w 587428"/>
                <a:gd name="connsiteY0" fmla="*/ 0 h 685800"/>
                <a:gd name="connsiteX1" fmla="*/ 355600 w 587428"/>
                <a:gd name="connsiteY1" fmla="*/ 12700 h 685800"/>
                <a:gd name="connsiteX2" fmla="*/ 330200 w 587428"/>
                <a:gd name="connsiteY2" fmla="*/ 50800 h 685800"/>
                <a:gd name="connsiteX3" fmla="*/ 292100 w 587428"/>
                <a:gd name="connsiteY3" fmla="*/ 88900 h 685800"/>
                <a:gd name="connsiteX4" fmla="*/ 266700 w 587428"/>
                <a:gd name="connsiteY4" fmla="*/ 165100 h 685800"/>
                <a:gd name="connsiteX5" fmla="*/ 228600 w 587428"/>
                <a:gd name="connsiteY5" fmla="*/ 241300 h 685800"/>
                <a:gd name="connsiteX6" fmla="*/ 190500 w 587428"/>
                <a:gd name="connsiteY6" fmla="*/ 279400 h 685800"/>
                <a:gd name="connsiteX7" fmla="*/ 139700 w 587428"/>
                <a:gd name="connsiteY7" fmla="*/ 355600 h 685800"/>
                <a:gd name="connsiteX8" fmla="*/ 114300 w 587428"/>
                <a:gd name="connsiteY8" fmla="*/ 393700 h 685800"/>
                <a:gd name="connsiteX9" fmla="*/ 88900 w 587428"/>
                <a:gd name="connsiteY9" fmla="*/ 431800 h 685800"/>
                <a:gd name="connsiteX10" fmla="*/ 63500 w 587428"/>
                <a:gd name="connsiteY10" fmla="*/ 508000 h 685800"/>
                <a:gd name="connsiteX11" fmla="*/ 0 w 587428"/>
                <a:gd name="connsiteY11" fmla="*/ 622300 h 685800"/>
                <a:gd name="connsiteX12" fmla="*/ 88900 w 587428"/>
                <a:gd name="connsiteY12" fmla="*/ 685800 h 685800"/>
                <a:gd name="connsiteX13" fmla="*/ 127000 w 587428"/>
                <a:gd name="connsiteY13" fmla="*/ 673100 h 685800"/>
                <a:gd name="connsiteX14" fmla="*/ 177800 w 587428"/>
                <a:gd name="connsiteY14" fmla="*/ 596900 h 685800"/>
                <a:gd name="connsiteX15" fmla="*/ 203200 w 587428"/>
                <a:gd name="connsiteY15" fmla="*/ 558800 h 685800"/>
                <a:gd name="connsiteX16" fmla="*/ 241300 w 587428"/>
                <a:gd name="connsiteY16" fmla="*/ 469900 h 685800"/>
                <a:gd name="connsiteX17" fmla="*/ 330200 w 587428"/>
                <a:gd name="connsiteY17" fmla="*/ 355600 h 685800"/>
                <a:gd name="connsiteX18" fmla="*/ 406400 w 587428"/>
                <a:gd name="connsiteY18" fmla="*/ 279400 h 685800"/>
                <a:gd name="connsiteX19" fmla="*/ 457200 w 587428"/>
                <a:gd name="connsiteY19" fmla="*/ 215900 h 685800"/>
                <a:gd name="connsiteX20" fmla="*/ 469900 w 587428"/>
                <a:gd name="connsiteY20" fmla="*/ 177800 h 685800"/>
                <a:gd name="connsiteX21" fmla="*/ 533400 w 587428"/>
                <a:gd name="connsiteY21" fmla="*/ 101600 h 685800"/>
                <a:gd name="connsiteX22" fmla="*/ 558800 w 587428"/>
                <a:gd name="connsiteY22"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7428" h="685800">
                  <a:moveTo>
                    <a:pt x="419100" y="0"/>
                  </a:moveTo>
                  <a:cubicBezTo>
                    <a:pt x="397933" y="4233"/>
                    <a:pt x="374342" y="1990"/>
                    <a:pt x="355600" y="12700"/>
                  </a:cubicBezTo>
                  <a:cubicBezTo>
                    <a:pt x="342348" y="20273"/>
                    <a:pt x="339971" y="39074"/>
                    <a:pt x="330200" y="50800"/>
                  </a:cubicBezTo>
                  <a:cubicBezTo>
                    <a:pt x="318702" y="64598"/>
                    <a:pt x="304800" y="76200"/>
                    <a:pt x="292100" y="88900"/>
                  </a:cubicBezTo>
                  <a:lnTo>
                    <a:pt x="266700" y="165100"/>
                  </a:lnTo>
                  <a:cubicBezTo>
                    <a:pt x="253972" y="203285"/>
                    <a:pt x="255955" y="208474"/>
                    <a:pt x="228600" y="241300"/>
                  </a:cubicBezTo>
                  <a:cubicBezTo>
                    <a:pt x="217102" y="255098"/>
                    <a:pt x="201527" y="265223"/>
                    <a:pt x="190500" y="279400"/>
                  </a:cubicBezTo>
                  <a:cubicBezTo>
                    <a:pt x="171758" y="303497"/>
                    <a:pt x="156633" y="330200"/>
                    <a:pt x="139700" y="355600"/>
                  </a:cubicBezTo>
                  <a:lnTo>
                    <a:pt x="114300" y="393700"/>
                  </a:lnTo>
                  <a:cubicBezTo>
                    <a:pt x="105833" y="406400"/>
                    <a:pt x="93727" y="417320"/>
                    <a:pt x="88900" y="431800"/>
                  </a:cubicBezTo>
                  <a:cubicBezTo>
                    <a:pt x="80433" y="457200"/>
                    <a:pt x="78352" y="485723"/>
                    <a:pt x="63500" y="508000"/>
                  </a:cubicBezTo>
                  <a:cubicBezTo>
                    <a:pt x="5274" y="595339"/>
                    <a:pt x="22353" y="555240"/>
                    <a:pt x="0" y="622300"/>
                  </a:cubicBezTo>
                  <a:cubicBezTo>
                    <a:pt x="88900" y="651933"/>
                    <a:pt x="67733" y="622300"/>
                    <a:pt x="88900" y="685800"/>
                  </a:cubicBezTo>
                  <a:cubicBezTo>
                    <a:pt x="101600" y="681567"/>
                    <a:pt x="115861" y="680526"/>
                    <a:pt x="127000" y="673100"/>
                  </a:cubicBezTo>
                  <a:cubicBezTo>
                    <a:pt x="181169" y="636988"/>
                    <a:pt x="154499" y="643502"/>
                    <a:pt x="177800" y="596900"/>
                  </a:cubicBezTo>
                  <a:cubicBezTo>
                    <a:pt x="184626" y="583248"/>
                    <a:pt x="196374" y="572452"/>
                    <a:pt x="203200" y="558800"/>
                  </a:cubicBezTo>
                  <a:cubicBezTo>
                    <a:pt x="255754" y="453693"/>
                    <a:pt x="162018" y="602036"/>
                    <a:pt x="241300" y="469900"/>
                  </a:cubicBezTo>
                  <a:cubicBezTo>
                    <a:pt x="323839" y="332335"/>
                    <a:pt x="257702" y="442597"/>
                    <a:pt x="330200" y="355600"/>
                  </a:cubicBezTo>
                  <a:cubicBezTo>
                    <a:pt x="392102" y="281318"/>
                    <a:pt x="309052" y="352411"/>
                    <a:pt x="406400" y="279400"/>
                  </a:cubicBezTo>
                  <a:cubicBezTo>
                    <a:pt x="438322" y="183635"/>
                    <a:pt x="391548" y="297964"/>
                    <a:pt x="457200" y="215900"/>
                  </a:cubicBezTo>
                  <a:cubicBezTo>
                    <a:pt x="465563" y="205447"/>
                    <a:pt x="463913" y="189774"/>
                    <a:pt x="469900" y="177800"/>
                  </a:cubicBezTo>
                  <a:cubicBezTo>
                    <a:pt x="497129" y="123342"/>
                    <a:pt x="494078" y="152157"/>
                    <a:pt x="533400" y="101600"/>
                  </a:cubicBezTo>
                  <a:cubicBezTo>
                    <a:pt x="596227" y="20822"/>
                    <a:pt x="603674" y="44874"/>
                    <a:pt x="558800" y="0"/>
                  </a:cubicBezTo>
                </a:path>
              </a:pathLst>
            </a:cu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Freeform 62"/>
            <p:cNvSpPr/>
            <p:nvPr/>
          </p:nvSpPr>
          <p:spPr>
            <a:xfrm>
              <a:off x="6464300" y="2476500"/>
              <a:ext cx="192342" cy="165100"/>
            </a:xfrm>
            <a:custGeom>
              <a:avLst/>
              <a:gdLst>
                <a:gd name="connsiteX0" fmla="*/ 101600 w 192342"/>
                <a:gd name="connsiteY0" fmla="*/ 0 h 165100"/>
                <a:gd name="connsiteX1" fmla="*/ 38100 w 192342"/>
                <a:gd name="connsiteY1" fmla="*/ 38100 h 165100"/>
                <a:gd name="connsiteX2" fmla="*/ 0 w 192342"/>
                <a:gd name="connsiteY2" fmla="*/ 63500 h 165100"/>
                <a:gd name="connsiteX3" fmla="*/ 38100 w 192342"/>
                <a:gd name="connsiteY3" fmla="*/ 50800 h 165100"/>
                <a:gd name="connsiteX4" fmla="*/ 50800 w 192342"/>
                <a:gd name="connsiteY4" fmla="*/ 88900 h 165100"/>
                <a:gd name="connsiteX5" fmla="*/ 50800 w 192342"/>
                <a:gd name="connsiteY5" fmla="*/ 165100 h 165100"/>
                <a:gd name="connsiteX6" fmla="*/ 101600 w 192342"/>
                <a:gd name="connsiteY6" fmla="*/ 114300 h 165100"/>
                <a:gd name="connsiteX7" fmla="*/ 177800 w 192342"/>
                <a:gd name="connsiteY7" fmla="*/ 139700 h 165100"/>
                <a:gd name="connsiteX8" fmla="*/ 165100 w 192342"/>
                <a:gd name="connsiteY8" fmla="*/ 63500 h 165100"/>
                <a:gd name="connsiteX9" fmla="*/ 177800 w 192342"/>
                <a:gd name="connsiteY9" fmla="*/ 25400 h 165100"/>
                <a:gd name="connsiteX10" fmla="*/ 177800 w 192342"/>
                <a:gd name="connsiteY10" fmla="*/ 1270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2342" h="165100">
                  <a:moveTo>
                    <a:pt x="101600" y="0"/>
                  </a:moveTo>
                  <a:cubicBezTo>
                    <a:pt x="80433" y="12700"/>
                    <a:pt x="59032" y="25017"/>
                    <a:pt x="38100" y="38100"/>
                  </a:cubicBezTo>
                  <a:cubicBezTo>
                    <a:pt x="25157" y="46190"/>
                    <a:pt x="0" y="48236"/>
                    <a:pt x="0" y="63500"/>
                  </a:cubicBezTo>
                  <a:cubicBezTo>
                    <a:pt x="0" y="76887"/>
                    <a:pt x="25400" y="55033"/>
                    <a:pt x="38100" y="50800"/>
                  </a:cubicBezTo>
                  <a:cubicBezTo>
                    <a:pt x="42333" y="63500"/>
                    <a:pt x="50800" y="75513"/>
                    <a:pt x="50800" y="88900"/>
                  </a:cubicBezTo>
                  <a:cubicBezTo>
                    <a:pt x="50800" y="190500"/>
                    <a:pt x="16933" y="63500"/>
                    <a:pt x="50800" y="165100"/>
                  </a:cubicBezTo>
                  <a:cubicBezTo>
                    <a:pt x="60476" y="136071"/>
                    <a:pt x="58057" y="109462"/>
                    <a:pt x="101600" y="114300"/>
                  </a:cubicBezTo>
                  <a:cubicBezTo>
                    <a:pt x="128210" y="117257"/>
                    <a:pt x="177800" y="139700"/>
                    <a:pt x="177800" y="139700"/>
                  </a:cubicBezTo>
                  <a:cubicBezTo>
                    <a:pt x="209722" y="43935"/>
                    <a:pt x="181513" y="161977"/>
                    <a:pt x="165100" y="63500"/>
                  </a:cubicBezTo>
                  <a:cubicBezTo>
                    <a:pt x="162899" y="50295"/>
                    <a:pt x="174553" y="38387"/>
                    <a:pt x="177800" y="25400"/>
                  </a:cubicBezTo>
                  <a:cubicBezTo>
                    <a:pt x="178827" y="21293"/>
                    <a:pt x="177800" y="16933"/>
                    <a:pt x="177800" y="12700"/>
                  </a:cubicBezTo>
                </a:path>
              </a:pathLst>
            </a:cu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4" name="Freeform 63"/>
            <p:cNvSpPr/>
            <p:nvPr/>
          </p:nvSpPr>
          <p:spPr>
            <a:xfrm>
              <a:off x="6896100" y="2450172"/>
              <a:ext cx="279400" cy="51728"/>
            </a:xfrm>
            <a:custGeom>
              <a:avLst/>
              <a:gdLst>
                <a:gd name="connsiteX0" fmla="*/ 0 w 279400"/>
                <a:gd name="connsiteY0" fmla="*/ 51728 h 51728"/>
                <a:gd name="connsiteX1" fmla="*/ 139700 w 279400"/>
                <a:gd name="connsiteY1" fmla="*/ 26328 h 51728"/>
                <a:gd name="connsiteX2" fmla="*/ 203200 w 279400"/>
                <a:gd name="connsiteY2" fmla="*/ 13628 h 51728"/>
                <a:gd name="connsiteX3" fmla="*/ 241300 w 279400"/>
                <a:gd name="connsiteY3" fmla="*/ 928 h 51728"/>
                <a:gd name="connsiteX4" fmla="*/ 279400 w 279400"/>
                <a:gd name="connsiteY4" fmla="*/ 928 h 51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00" h="51728">
                  <a:moveTo>
                    <a:pt x="0" y="51728"/>
                  </a:moveTo>
                  <a:cubicBezTo>
                    <a:pt x="156855" y="20357"/>
                    <a:pt x="-39036" y="58825"/>
                    <a:pt x="139700" y="26328"/>
                  </a:cubicBezTo>
                  <a:cubicBezTo>
                    <a:pt x="160938" y="22467"/>
                    <a:pt x="182259" y="18863"/>
                    <a:pt x="203200" y="13628"/>
                  </a:cubicBezTo>
                  <a:cubicBezTo>
                    <a:pt x="216187" y="10381"/>
                    <a:pt x="228095" y="3129"/>
                    <a:pt x="241300" y="928"/>
                  </a:cubicBezTo>
                  <a:cubicBezTo>
                    <a:pt x="253827" y="-1160"/>
                    <a:pt x="266700" y="928"/>
                    <a:pt x="279400" y="928"/>
                  </a:cubicBezTo>
                </a:path>
              </a:pathLst>
            </a:cu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65" name="Straight Connector 64"/>
          <p:cNvCxnSpPr/>
          <p:nvPr/>
        </p:nvCxnSpPr>
        <p:spPr>
          <a:xfrm>
            <a:off x="8204187" y="1578668"/>
            <a:ext cx="0" cy="898331"/>
          </a:xfrm>
          <a:prstGeom prst="line">
            <a:avLst/>
          </a:prstGeom>
          <a:ln w="12700" cmpd="sng">
            <a:solidFill>
              <a:srgbClr val="0000FF"/>
            </a:solidFill>
            <a:prstDash val="dash"/>
          </a:ln>
          <a:effectLst/>
        </p:spPr>
        <p:style>
          <a:lnRef idx="2">
            <a:schemeClr val="accent1"/>
          </a:lnRef>
          <a:fillRef idx="0">
            <a:schemeClr val="accent1"/>
          </a:fillRef>
          <a:effectRef idx="1">
            <a:schemeClr val="accent1"/>
          </a:effectRef>
          <a:fontRef idx="minor">
            <a:schemeClr val="tx1"/>
          </a:fontRef>
        </p:style>
      </p:cxnSp>
      <p:grpSp>
        <p:nvGrpSpPr>
          <p:cNvPr id="66" name="Group 65"/>
          <p:cNvGrpSpPr/>
          <p:nvPr/>
        </p:nvGrpSpPr>
        <p:grpSpPr>
          <a:xfrm>
            <a:off x="8733554" y="1965921"/>
            <a:ext cx="365924" cy="1054100"/>
            <a:chOff x="6426200" y="1295400"/>
            <a:chExt cx="864109" cy="2489200"/>
          </a:xfrm>
          <a:effectLst/>
        </p:grpSpPr>
        <p:sp>
          <p:nvSpPr>
            <p:cNvPr id="67" name="Freeform 66"/>
            <p:cNvSpPr/>
            <p:nvPr/>
          </p:nvSpPr>
          <p:spPr>
            <a:xfrm>
              <a:off x="6426200" y="1295400"/>
              <a:ext cx="864109" cy="2489200"/>
            </a:xfrm>
            <a:custGeom>
              <a:avLst/>
              <a:gdLst>
                <a:gd name="connsiteX0" fmla="*/ 317500 w 864109"/>
                <a:gd name="connsiteY0" fmla="*/ 266700 h 2489200"/>
                <a:gd name="connsiteX1" fmla="*/ 368300 w 864109"/>
                <a:gd name="connsiteY1" fmla="*/ 63500 h 2489200"/>
                <a:gd name="connsiteX2" fmla="*/ 406400 w 864109"/>
                <a:gd name="connsiteY2" fmla="*/ 50800 h 2489200"/>
                <a:gd name="connsiteX3" fmla="*/ 419100 w 864109"/>
                <a:gd name="connsiteY3" fmla="*/ 12700 h 2489200"/>
                <a:gd name="connsiteX4" fmla="*/ 457200 w 864109"/>
                <a:gd name="connsiteY4" fmla="*/ 0 h 2489200"/>
                <a:gd name="connsiteX5" fmla="*/ 571500 w 864109"/>
                <a:gd name="connsiteY5" fmla="*/ 12700 h 2489200"/>
                <a:gd name="connsiteX6" fmla="*/ 673100 w 864109"/>
                <a:gd name="connsiteY6" fmla="*/ 76200 h 2489200"/>
                <a:gd name="connsiteX7" fmla="*/ 685800 w 864109"/>
                <a:gd name="connsiteY7" fmla="*/ 114300 h 2489200"/>
                <a:gd name="connsiteX8" fmla="*/ 711200 w 864109"/>
                <a:gd name="connsiteY8" fmla="*/ 152400 h 2489200"/>
                <a:gd name="connsiteX9" fmla="*/ 736600 w 864109"/>
                <a:gd name="connsiteY9" fmla="*/ 228600 h 2489200"/>
                <a:gd name="connsiteX10" fmla="*/ 711200 w 864109"/>
                <a:gd name="connsiteY10" fmla="*/ 355600 h 2489200"/>
                <a:gd name="connsiteX11" fmla="*/ 685800 w 864109"/>
                <a:gd name="connsiteY11" fmla="*/ 393700 h 2489200"/>
                <a:gd name="connsiteX12" fmla="*/ 609600 w 864109"/>
                <a:gd name="connsiteY12" fmla="*/ 444500 h 2489200"/>
                <a:gd name="connsiteX13" fmla="*/ 673100 w 864109"/>
                <a:gd name="connsiteY13" fmla="*/ 508000 h 2489200"/>
                <a:gd name="connsiteX14" fmla="*/ 685800 w 864109"/>
                <a:gd name="connsiteY14" fmla="*/ 546100 h 2489200"/>
                <a:gd name="connsiteX15" fmla="*/ 711200 w 864109"/>
                <a:gd name="connsiteY15" fmla="*/ 584200 h 2489200"/>
                <a:gd name="connsiteX16" fmla="*/ 736600 w 864109"/>
                <a:gd name="connsiteY16" fmla="*/ 927100 h 2489200"/>
                <a:gd name="connsiteX17" fmla="*/ 749300 w 864109"/>
                <a:gd name="connsiteY17" fmla="*/ 1231900 h 2489200"/>
                <a:gd name="connsiteX18" fmla="*/ 800100 w 864109"/>
                <a:gd name="connsiteY18" fmla="*/ 1244600 h 2489200"/>
                <a:gd name="connsiteX19" fmla="*/ 825500 w 864109"/>
                <a:gd name="connsiteY19" fmla="*/ 1282700 h 2489200"/>
                <a:gd name="connsiteX20" fmla="*/ 863600 w 864109"/>
                <a:gd name="connsiteY20" fmla="*/ 1308100 h 2489200"/>
                <a:gd name="connsiteX21" fmla="*/ 838200 w 864109"/>
                <a:gd name="connsiteY21" fmla="*/ 1524000 h 2489200"/>
                <a:gd name="connsiteX22" fmla="*/ 825500 w 864109"/>
                <a:gd name="connsiteY22" fmla="*/ 1562100 h 2489200"/>
                <a:gd name="connsiteX23" fmla="*/ 787400 w 864109"/>
                <a:gd name="connsiteY23" fmla="*/ 1587500 h 2489200"/>
                <a:gd name="connsiteX24" fmla="*/ 774700 w 864109"/>
                <a:gd name="connsiteY24" fmla="*/ 1625600 h 2489200"/>
                <a:gd name="connsiteX25" fmla="*/ 749300 w 864109"/>
                <a:gd name="connsiteY25" fmla="*/ 1663700 h 2489200"/>
                <a:gd name="connsiteX26" fmla="*/ 736600 w 864109"/>
                <a:gd name="connsiteY26" fmla="*/ 1943100 h 2489200"/>
                <a:gd name="connsiteX27" fmla="*/ 723900 w 864109"/>
                <a:gd name="connsiteY27" fmla="*/ 2032000 h 2489200"/>
                <a:gd name="connsiteX28" fmla="*/ 762000 w 864109"/>
                <a:gd name="connsiteY28" fmla="*/ 2273300 h 2489200"/>
                <a:gd name="connsiteX29" fmla="*/ 787400 w 864109"/>
                <a:gd name="connsiteY29" fmla="*/ 2311400 h 2489200"/>
                <a:gd name="connsiteX30" fmla="*/ 749300 w 864109"/>
                <a:gd name="connsiteY30" fmla="*/ 2476500 h 2489200"/>
                <a:gd name="connsiteX31" fmla="*/ 685800 w 864109"/>
                <a:gd name="connsiteY31" fmla="*/ 2489200 h 2489200"/>
                <a:gd name="connsiteX32" fmla="*/ 469900 w 864109"/>
                <a:gd name="connsiteY32" fmla="*/ 2451100 h 2489200"/>
                <a:gd name="connsiteX33" fmla="*/ 393700 w 864109"/>
                <a:gd name="connsiteY33" fmla="*/ 2425700 h 2489200"/>
                <a:gd name="connsiteX34" fmla="*/ 355600 w 864109"/>
                <a:gd name="connsiteY34" fmla="*/ 2413000 h 2489200"/>
                <a:gd name="connsiteX35" fmla="*/ 228600 w 864109"/>
                <a:gd name="connsiteY35" fmla="*/ 2425700 h 2489200"/>
                <a:gd name="connsiteX36" fmla="*/ 139700 w 864109"/>
                <a:gd name="connsiteY36" fmla="*/ 2476500 h 2489200"/>
                <a:gd name="connsiteX37" fmla="*/ 76200 w 864109"/>
                <a:gd name="connsiteY37" fmla="*/ 2451100 h 2489200"/>
                <a:gd name="connsiteX38" fmla="*/ 38100 w 864109"/>
                <a:gd name="connsiteY38" fmla="*/ 2438400 h 2489200"/>
                <a:gd name="connsiteX39" fmla="*/ 0 w 864109"/>
                <a:gd name="connsiteY39" fmla="*/ 2387600 h 2489200"/>
                <a:gd name="connsiteX40" fmla="*/ 12700 w 864109"/>
                <a:gd name="connsiteY40" fmla="*/ 2324100 h 2489200"/>
                <a:gd name="connsiteX41" fmla="*/ 88900 w 864109"/>
                <a:gd name="connsiteY41" fmla="*/ 2260600 h 2489200"/>
                <a:gd name="connsiteX42" fmla="*/ 355600 w 864109"/>
                <a:gd name="connsiteY42" fmla="*/ 2260600 h 2489200"/>
                <a:gd name="connsiteX43" fmla="*/ 406400 w 864109"/>
                <a:gd name="connsiteY43" fmla="*/ 2235200 h 2489200"/>
                <a:gd name="connsiteX44" fmla="*/ 457200 w 864109"/>
                <a:gd name="connsiteY44" fmla="*/ 2222500 h 2489200"/>
                <a:gd name="connsiteX45" fmla="*/ 495300 w 864109"/>
                <a:gd name="connsiteY45" fmla="*/ 2197100 h 2489200"/>
                <a:gd name="connsiteX46" fmla="*/ 520700 w 864109"/>
                <a:gd name="connsiteY46" fmla="*/ 2159000 h 2489200"/>
                <a:gd name="connsiteX47" fmla="*/ 558800 w 864109"/>
                <a:gd name="connsiteY47" fmla="*/ 2070100 h 2489200"/>
                <a:gd name="connsiteX48" fmla="*/ 520700 w 864109"/>
                <a:gd name="connsiteY48" fmla="*/ 1778000 h 2489200"/>
                <a:gd name="connsiteX49" fmla="*/ 495300 w 864109"/>
                <a:gd name="connsiteY49" fmla="*/ 1714500 h 2489200"/>
                <a:gd name="connsiteX50" fmla="*/ 457200 w 864109"/>
                <a:gd name="connsiteY50" fmla="*/ 1562100 h 2489200"/>
                <a:gd name="connsiteX51" fmla="*/ 457200 w 864109"/>
                <a:gd name="connsiteY51" fmla="*/ 1066800 h 2489200"/>
                <a:gd name="connsiteX52" fmla="*/ 431800 w 864109"/>
                <a:gd name="connsiteY52" fmla="*/ 952500 h 2489200"/>
                <a:gd name="connsiteX53" fmla="*/ 444500 w 864109"/>
                <a:gd name="connsiteY53" fmla="*/ 774700 h 2489200"/>
                <a:gd name="connsiteX54" fmla="*/ 469900 w 864109"/>
                <a:gd name="connsiteY54" fmla="*/ 698500 h 2489200"/>
                <a:gd name="connsiteX55" fmla="*/ 482600 w 864109"/>
                <a:gd name="connsiteY55" fmla="*/ 571500 h 2489200"/>
                <a:gd name="connsiteX56" fmla="*/ 508000 w 864109"/>
                <a:gd name="connsiteY56" fmla="*/ 495300 h 2489200"/>
                <a:gd name="connsiteX57" fmla="*/ 469900 w 864109"/>
                <a:gd name="connsiteY57" fmla="*/ 482600 h 2489200"/>
                <a:gd name="connsiteX58" fmla="*/ 419100 w 864109"/>
                <a:gd name="connsiteY58" fmla="*/ 469900 h 2489200"/>
                <a:gd name="connsiteX59" fmla="*/ 393700 w 864109"/>
                <a:gd name="connsiteY59" fmla="*/ 431800 h 2489200"/>
                <a:gd name="connsiteX60" fmla="*/ 381000 w 864109"/>
                <a:gd name="connsiteY60" fmla="*/ 355600 h 2489200"/>
                <a:gd name="connsiteX61" fmla="*/ 292100 w 864109"/>
                <a:gd name="connsiteY61" fmla="*/ 393700 h 2489200"/>
                <a:gd name="connsiteX62" fmla="*/ 254000 w 864109"/>
                <a:gd name="connsiteY62" fmla="*/ 381000 h 2489200"/>
                <a:gd name="connsiteX63" fmla="*/ 241300 w 864109"/>
                <a:gd name="connsiteY63" fmla="*/ 266700 h 2489200"/>
                <a:gd name="connsiteX64" fmla="*/ 279400 w 864109"/>
                <a:gd name="connsiteY64" fmla="*/ 228600 h 2489200"/>
                <a:gd name="connsiteX65" fmla="*/ 355600 w 864109"/>
                <a:gd name="connsiteY65" fmla="*/ 203200 h 248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864109" h="2489200">
                  <a:moveTo>
                    <a:pt x="317500" y="266700"/>
                  </a:moveTo>
                  <a:cubicBezTo>
                    <a:pt x="324551" y="182087"/>
                    <a:pt x="302690" y="118175"/>
                    <a:pt x="368300" y="63500"/>
                  </a:cubicBezTo>
                  <a:cubicBezTo>
                    <a:pt x="378584" y="54930"/>
                    <a:pt x="393700" y="55033"/>
                    <a:pt x="406400" y="50800"/>
                  </a:cubicBezTo>
                  <a:cubicBezTo>
                    <a:pt x="410633" y="38100"/>
                    <a:pt x="409634" y="22166"/>
                    <a:pt x="419100" y="12700"/>
                  </a:cubicBezTo>
                  <a:cubicBezTo>
                    <a:pt x="428566" y="3234"/>
                    <a:pt x="443813" y="0"/>
                    <a:pt x="457200" y="0"/>
                  </a:cubicBezTo>
                  <a:cubicBezTo>
                    <a:pt x="495534" y="0"/>
                    <a:pt x="533400" y="8467"/>
                    <a:pt x="571500" y="12700"/>
                  </a:cubicBezTo>
                  <a:cubicBezTo>
                    <a:pt x="640998" y="35866"/>
                    <a:pt x="644924" y="19848"/>
                    <a:pt x="673100" y="76200"/>
                  </a:cubicBezTo>
                  <a:cubicBezTo>
                    <a:pt x="679087" y="88174"/>
                    <a:pt x="679813" y="102326"/>
                    <a:pt x="685800" y="114300"/>
                  </a:cubicBezTo>
                  <a:cubicBezTo>
                    <a:pt x="692626" y="127952"/>
                    <a:pt x="705001" y="138452"/>
                    <a:pt x="711200" y="152400"/>
                  </a:cubicBezTo>
                  <a:cubicBezTo>
                    <a:pt x="722074" y="176866"/>
                    <a:pt x="736600" y="228600"/>
                    <a:pt x="736600" y="228600"/>
                  </a:cubicBezTo>
                  <a:cubicBezTo>
                    <a:pt x="731920" y="261362"/>
                    <a:pt x="728933" y="320134"/>
                    <a:pt x="711200" y="355600"/>
                  </a:cubicBezTo>
                  <a:cubicBezTo>
                    <a:pt x="704374" y="369252"/>
                    <a:pt x="697287" y="383649"/>
                    <a:pt x="685800" y="393700"/>
                  </a:cubicBezTo>
                  <a:cubicBezTo>
                    <a:pt x="662826" y="413802"/>
                    <a:pt x="609600" y="444500"/>
                    <a:pt x="609600" y="444500"/>
                  </a:cubicBezTo>
                  <a:cubicBezTo>
                    <a:pt x="638175" y="558800"/>
                    <a:pt x="593725" y="444500"/>
                    <a:pt x="673100" y="508000"/>
                  </a:cubicBezTo>
                  <a:cubicBezTo>
                    <a:pt x="683553" y="516363"/>
                    <a:pt x="679813" y="534126"/>
                    <a:pt x="685800" y="546100"/>
                  </a:cubicBezTo>
                  <a:cubicBezTo>
                    <a:pt x="692626" y="559752"/>
                    <a:pt x="702733" y="571500"/>
                    <a:pt x="711200" y="584200"/>
                  </a:cubicBezTo>
                  <a:cubicBezTo>
                    <a:pt x="735220" y="752342"/>
                    <a:pt x="724298" y="656452"/>
                    <a:pt x="736600" y="927100"/>
                  </a:cubicBezTo>
                  <a:cubicBezTo>
                    <a:pt x="741217" y="1028683"/>
                    <a:pt x="729357" y="1132187"/>
                    <a:pt x="749300" y="1231900"/>
                  </a:cubicBezTo>
                  <a:cubicBezTo>
                    <a:pt x="752723" y="1249016"/>
                    <a:pt x="783167" y="1240367"/>
                    <a:pt x="800100" y="1244600"/>
                  </a:cubicBezTo>
                  <a:cubicBezTo>
                    <a:pt x="808567" y="1257300"/>
                    <a:pt x="814707" y="1271907"/>
                    <a:pt x="825500" y="1282700"/>
                  </a:cubicBezTo>
                  <a:cubicBezTo>
                    <a:pt x="836293" y="1293493"/>
                    <a:pt x="862798" y="1292858"/>
                    <a:pt x="863600" y="1308100"/>
                  </a:cubicBezTo>
                  <a:cubicBezTo>
                    <a:pt x="867409" y="1380463"/>
                    <a:pt x="848949" y="1452339"/>
                    <a:pt x="838200" y="1524000"/>
                  </a:cubicBezTo>
                  <a:cubicBezTo>
                    <a:pt x="836214" y="1537239"/>
                    <a:pt x="833863" y="1551647"/>
                    <a:pt x="825500" y="1562100"/>
                  </a:cubicBezTo>
                  <a:cubicBezTo>
                    <a:pt x="815965" y="1574019"/>
                    <a:pt x="800100" y="1579033"/>
                    <a:pt x="787400" y="1587500"/>
                  </a:cubicBezTo>
                  <a:cubicBezTo>
                    <a:pt x="783167" y="1600200"/>
                    <a:pt x="780687" y="1613626"/>
                    <a:pt x="774700" y="1625600"/>
                  </a:cubicBezTo>
                  <a:cubicBezTo>
                    <a:pt x="767874" y="1639252"/>
                    <a:pt x="751119" y="1648545"/>
                    <a:pt x="749300" y="1663700"/>
                  </a:cubicBezTo>
                  <a:cubicBezTo>
                    <a:pt x="738192" y="1756265"/>
                    <a:pt x="743014" y="1850091"/>
                    <a:pt x="736600" y="1943100"/>
                  </a:cubicBezTo>
                  <a:cubicBezTo>
                    <a:pt x="734540" y="1972963"/>
                    <a:pt x="728133" y="2002367"/>
                    <a:pt x="723900" y="2032000"/>
                  </a:cubicBezTo>
                  <a:cubicBezTo>
                    <a:pt x="727130" y="2073990"/>
                    <a:pt x="724735" y="2217403"/>
                    <a:pt x="762000" y="2273300"/>
                  </a:cubicBezTo>
                  <a:lnTo>
                    <a:pt x="787400" y="2311400"/>
                  </a:lnTo>
                  <a:cubicBezTo>
                    <a:pt x="786632" y="2319079"/>
                    <a:pt x="793474" y="2451258"/>
                    <a:pt x="749300" y="2476500"/>
                  </a:cubicBezTo>
                  <a:cubicBezTo>
                    <a:pt x="730558" y="2487210"/>
                    <a:pt x="706967" y="2484967"/>
                    <a:pt x="685800" y="2489200"/>
                  </a:cubicBezTo>
                  <a:cubicBezTo>
                    <a:pt x="411431" y="2468095"/>
                    <a:pt x="601073" y="2503569"/>
                    <a:pt x="469900" y="2451100"/>
                  </a:cubicBezTo>
                  <a:cubicBezTo>
                    <a:pt x="445041" y="2441156"/>
                    <a:pt x="419100" y="2434167"/>
                    <a:pt x="393700" y="2425700"/>
                  </a:cubicBezTo>
                  <a:lnTo>
                    <a:pt x="355600" y="2413000"/>
                  </a:lnTo>
                  <a:cubicBezTo>
                    <a:pt x="313267" y="2417233"/>
                    <a:pt x="270200" y="2416786"/>
                    <a:pt x="228600" y="2425700"/>
                  </a:cubicBezTo>
                  <a:cubicBezTo>
                    <a:pt x="204854" y="2430788"/>
                    <a:pt x="160734" y="2462478"/>
                    <a:pt x="139700" y="2476500"/>
                  </a:cubicBezTo>
                  <a:cubicBezTo>
                    <a:pt x="118533" y="2468033"/>
                    <a:pt x="97546" y="2459105"/>
                    <a:pt x="76200" y="2451100"/>
                  </a:cubicBezTo>
                  <a:cubicBezTo>
                    <a:pt x="63665" y="2446400"/>
                    <a:pt x="48384" y="2446970"/>
                    <a:pt x="38100" y="2438400"/>
                  </a:cubicBezTo>
                  <a:cubicBezTo>
                    <a:pt x="21839" y="2424849"/>
                    <a:pt x="12700" y="2404533"/>
                    <a:pt x="0" y="2387600"/>
                  </a:cubicBezTo>
                  <a:cubicBezTo>
                    <a:pt x="4233" y="2366433"/>
                    <a:pt x="3047" y="2343407"/>
                    <a:pt x="12700" y="2324100"/>
                  </a:cubicBezTo>
                  <a:cubicBezTo>
                    <a:pt x="24923" y="2299654"/>
                    <a:pt x="67019" y="2275187"/>
                    <a:pt x="88900" y="2260600"/>
                  </a:cubicBezTo>
                  <a:cubicBezTo>
                    <a:pt x="199553" y="2270659"/>
                    <a:pt x="247054" y="2283860"/>
                    <a:pt x="355600" y="2260600"/>
                  </a:cubicBezTo>
                  <a:cubicBezTo>
                    <a:pt x="374112" y="2256633"/>
                    <a:pt x="388673" y="2241847"/>
                    <a:pt x="406400" y="2235200"/>
                  </a:cubicBezTo>
                  <a:cubicBezTo>
                    <a:pt x="422743" y="2229071"/>
                    <a:pt x="440267" y="2226733"/>
                    <a:pt x="457200" y="2222500"/>
                  </a:cubicBezTo>
                  <a:cubicBezTo>
                    <a:pt x="469900" y="2214033"/>
                    <a:pt x="484507" y="2207893"/>
                    <a:pt x="495300" y="2197100"/>
                  </a:cubicBezTo>
                  <a:cubicBezTo>
                    <a:pt x="506093" y="2186307"/>
                    <a:pt x="513127" y="2172252"/>
                    <a:pt x="520700" y="2159000"/>
                  </a:cubicBezTo>
                  <a:cubicBezTo>
                    <a:pt x="545809" y="2115058"/>
                    <a:pt x="544552" y="2112844"/>
                    <a:pt x="558800" y="2070100"/>
                  </a:cubicBezTo>
                  <a:cubicBezTo>
                    <a:pt x="482238" y="1955258"/>
                    <a:pt x="557147" y="2081721"/>
                    <a:pt x="520700" y="1778000"/>
                  </a:cubicBezTo>
                  <a:cubicBezTo>
                    <a:pt x="517984" y="1755365"/>
                    <a:pt x="503091" y="1735925"/>
                    <a:pt x="495300" y="1714500"/>
                  </a:cubicBezTo>
                  <a:cubicBezTo>
                    <a:pt x="464337" y="1629352"/>
                    <a:pt x="471820" y="1649820"/>
                    <a:pt x="457200" y="1562100"/>
                  </a:cubicBezTo>
                  <a:cubicBezTo>
                    <a:pt x="472943" y="1310219"/>
                    <a:pt x="477209" y="1356927"/>
                    <a:pt x="457200" y="1066800"/>
                  </a:cubicBezTo>
                  <a:cubicBezTo>
                    <a:pt x="453313" y="1010436"/>
                    <a:pt x="446917" y="997852"/>
                    <a:pt x="431800" y="952500"/>
                  </a:cubicBezTo>
                  <a:cubicBezTo>
                    <a:pt x="436033" y="893233"/>
                    <a:pt x="435686" y="833460"/>
                    <a:pt x="444500" y="774700"/>
                  </a:cubicBezTo>
                  <a:cubicBezTo>
                    <a:pt x="448472" y="748222"/>
                    <a:pt x="469900" y="698500"/>
                    <a:pt x="469900" y="698500"/>
                  </a:cubicBezTo>
                  <a:cubicBezTo>
                    <a:pt x="474133" y="656167"/>
                    <a:pt x="474760" y="613316"/>
                    <a:pt x="482600" y="571500"/>
                  </a:cubicBezTo>
                  <a:cubicBezTo>
                    <a:pt x="487534" y="545185"/>
                    <a:pt x="508000" y="495300"/>
                    <a:pt x="508000" y="495300"/>
                  </a:cubicBezTo>
                  <a:cubicBezTo>
                    <a:pt x="495300" y="491067"/>
                    <a:pt x="482772" y="486278"/>
                    <a:pt x="469900" y="482600"/>
                  </a:cubicBezTo>
                  <a:cubicBezTo>
                    <a:pt x="453117" y="477805"/>
                    <a:pt x="433623" y="479582"/>
                    <a:pt x="419100" y="469900"/>
                  </a:cubicBezTo>
                  <a:cubicBezTo>
                    <a:pt x="406400" y="461433"/>
                    <a:pt x="402167" y="444500"/>
                    <a:pt x="393700" y="431800"/>
                  </a:cubicBezTo>
                  <a:cubicBezTo>
                    <a:pt x="389467" y="406400"/>
                    <a:pt x="399208" y="373808"/>
                    <a:pt x="381000" y="355600"/>
                  </a:cubicBezTo>
                  <a:cubicBezTo>
                    <a:pt x="364598" y="339198"/>
                    <a:pt x="301694" y="387304"/>
                    <a:pt x="292100" y="393700"/>
                  </a:cubicBezTo>
                  <a:cubicBezTo>
                    <a:pt x="279400" y="389467"/>
                    <a:pt x="264453" y="389363"/>
                    <a:pt x="254000" y="381000"/>
                  </a:cubicBezTo>
                  <a:cubicBezTo>
                    <a:pt x="216293" y="350834"/>
                    <a:pt x="222756" y="308424"/>
                    <a:pt x="241300" y="266700"/>
                  </a:cubicBezTo>
                  <a:cubicBezTo>
                    <a:pt x="248594" y="250287"/>
                    <a:pt x="263700" y="237322"/>
                    <a:pt x="279400" y="228600"/>
                  </a:cubicBezTo>
                  <a:cubicBezTo>
                    <a:pt x="302805" y="215597"/>
                    <a:pt x="355600" y="203200"/>
                    <a:pt x="355600" y="20320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Freeform 67"/>
            <p:cNvSpPr/>
            <p:nvPr/>
          </p:nvSpPr>
          <p:spPr>
            <a:xfrm>
              <a:off x="6553200" y="1828800"/>
              <a:ext cx="587428" cy="685800"/>
            </a:xfrm>
            <a:custGeom>
              <a:avLst/>
              <a:gdLst>
                <a:gd name="connsiteX0" fmla="*/ 419100 w 587428"/>
                <a:gd name="connsiteY0" fmla="*/ 0 h 685800"/>
                <a:gd name="connsiteX1" fmla="*/ 355600 w 587428"/>
                <a:gd name="connsiteY1" fmla="*/ 12700 h 685800"/>
                <a:gd name="connsiteX2" fmla="*/ 330200 w 587428"/>
                <a:gd name="connsiteY2" fmla="*/ 50800 h 685800"/>
                <a:gd name="connsiteX3" fmla="*/ 292100 w 587428"/>
                <a:gd name="connsiteY3" fmla="*/ 88900 h 685800"/>
                <a:gd name="connsiteX4" fmla="*/ 266700 w 587428"/>
                <a:gd name="connsiteY4" fmla="*/ 165100 h 685800"/>
                <a:gd name="connsiteX5" fmla="*/ 228600 w 587428"/>
                <a:gd name="connsiteY5" fmla="*/ 241300 h 685800"/>
                <a:gd name="connsiteX6" fmla="*/ 190500 w 587428"/>
                <a:gd name="connsiteY6" fmla="*/ 279400 h 685800"/>
                <a:gd name="connsiteX7" fmla="*/ 139700 w 587428"/>
                <a:gd name="connsiteY7" fmla="*/ 355600 h 685800"/>
                <a:gd name="connsiteX8" fmla="*/ 114300 w 587428"/>
                <a:gd name="connsiteY8" fmla="*/ 393700 h 685800"/>
                <a:gd name="connsiteX9" fmla="*/ 88900 w 587428"/>
                <a:gd name="connsiteY9" fmla="*/ 431800 h 685800"/>
                <a:gd name="connsiteX10" fmla="*/ 63500 w 587428"/>
                <a:gd name="connsiteY10" fmla="*/ 508000 h 685800"/>
                <a:gd name="connsiteX11" fmla="*/ 0 w 587428"/>
                <a:gd name="connsiteY11" fmla="*/ 622300 h 685800"/>
                <a:gd name="connsiteX12" fmla="*/ 88900 w 587428"/>
                <a:gd name="connsiteY12" fmla="*/ 685800 h 685800"/>
                <a:gd name="connsiteX13" fmla="*/ 127000 w 587428"/>
                <a:gd name="connsiteY13" fmla="*/ 673100 h 685800"/>
                <a:gd name="connsiteX14" fmla="*/ 177800 w 587428"/>
                <a:gd name="connsiteY14" fmla="*/ 596900 h 685800"/>
                <a:gd name="connsiteX15" fmla="*/ 203200 w 587428"/>
                <a:gd name="connsiteY15" fmla="*/ 558800 h 685800"/>
                <a:gd name="connsiteX16" fmla="*/ 241300 w 587428"/>
                <a:gd name="connsiteY16" fmla="*/ 469900 h 685800"/>
                <a:gd name="connsiteX17" fmla="*/ 330200 w 587428"/>
                <a:gd name="connsiteY17" fmla="*/ 355600 h 685800"/>
                <a:gd name="connsiteX18" fmla="*/ 406400 w 587428"/>
                <a:gd name="connsiteY18" fmla="*/ 279400 h 685800"/>
                <a:gd name="connsiteX19" fmla="*/ 457200 w 587428"/>
                <a:gd name="connsiteY19" fmla="*/ 215900 h 685800"/>
                <a:gd name="connsiteX20" fmla="*/ 469900 w 587428"/>
                <a:gd name="connsiteY20" fmla="*/ 177800 h 685800"/>
                <a:gd name="connsiteX21" fmla="*/ 533400 w 587428"/>
                <a:gd name="connsiteY21" fmla="*/ 101600 h 685800"/>
                <a:gd name="connsiteX22" fmla="*/ 558800 w 587428"/>
                <a:gd name="connsiteY22"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7428" h="685800">
                  <a:moveTo>
                    <a:pt x="419100" y="0"/>
                  </a:moveTo>
                  <a:cubicBezTo>
                    <a:pt x="397933" y="4233"/>
                    <a:pt x="374342" y="1990"/>
                    <a:pt x="355600" y="12700"/>
                  </a:cubicBezTo>
                  <a:cubicBezTo>
                    <a:pt x="342348" y="20273"/>
                    <a:pt x="339971" y="39074"/>
                    <a:pt x="330200" y="50800"/>
                  </a:cubicBezTo>
                  <a:cubicBezTo>
                    <a:pt x="318702" y="64598"/>
                    <a:pt x="304800" y="76200"/>
                    <a:pt x="292100" y="88900"/>
                  </a:cubicBezTo>
                  <a:lnTo>
                    <a:pt x="266700" y="165100"/>
                  </a:lnTo>
                  <a:cubicBezTo>
                    <a:pt x="253972" y="203285"/>
                    <a:pt x="255955" y="208474"/>
                    <a:pt x="228600" y="241300"/>
                  </a:cubicBezTo>
                  <a:cubicBezTo>
                    <a:pt x="217102" y="255098"/>
                    <a:pt x="201527" y="265223"/>
                    <a:pt x="190500" y="279400"/>
                  </a:cubicBezTo>
                  <a:cubicBezTo>
                    <a:pt x="171758" y="303497"/>
                    <a:pt x="156633" y="330200"/>
                    <a:pt x="139700" y="355600"/>
                  </a:cubicBezTo>
                  <a:lnTo>
                    <a:pt x="114300" y="393700"/>
                  </a:lnTo>
                  <a:cubicBezTo>
                    <a:pt x="105833" y="406400"/>
                    <a:pt x="93727" y="417320"/>
                    <a:pt x="88900" y="431800"/>
                  </a:cubicBezTo>
                  <a:cubicBezTo>
                    <a:pt x="80433" y="457200"/>
                    <a:pt x="78352" y="485723"/>
                    <a:pt x="63500" y="508000"/>
                  </a:cubicBezTo>
                  <a:cubicBezTo>
                    <a:pt x="5274" y="595339"/>
                    <a:pt x="22353" y="555240"/>
                    <a:pt x="0" y="622300"/>
                  </a:cubicBezTo>
                  <a:cubicBezTo>
                    <a:pt x="88900" y="651933"/>
                    <a:pt x="67733" y="622300"/>
                    <a:pt x="88900" y="685800"/>
                  </a:cubicBezTo>
                  <a:cubicBezTo>
                    <a:pt x="101600" y="681567"/>
                    <a:pt x="115861" y="680526"/>
                    <a:pt x="127000" y="673100"/>
                  </a:cubicBezTo>
                  <a:cubicBezTo>
                    <a:pt x="181169" y="636988"/>
                    <a:pt x="154499" y="643502"/>
                    <a:pt x="177800" y="596900"/>
                  </a:cubicBezTo>
                  <a:cubicBezTo>
                    <a:pt x="184626" y="583248"/>
                    <a:pt x="196374" y="572452"/>
                    <a:pt x="203200" y="558800"/>
                  </a:cubicBezTo>
                  <a:cubicBezTo>
                    <a:pt x="255754" y="453693"/>
                    <a:pt x="162018" y="602036"/>
                    <a:pt x="241300" y="469900"/>
                  </a:cubicBezTo>
                  <a:cubicBezTo>
                    <a:pt x="323839" y="332335"/>
                    <a:pt x="257702" y="442597"/>
                    <a:pt x="330200" y="355600"/>
                  </a:cubicBezTo>
                  <a:cubicBezTo>
                    <a:pt x="392102" y="281318"/>
                    <a:pt x="309052" y="352411"/>
                    <a:pt x="406400" y="279400"/>
                  </a:cubicBezTo>
                  <a:cubicBezTo>
                    <a:pt x="438322" y="183635"/>
                    <a:pt x="391548" y="297964"/>
                    <a:pt x="457200" y="215900"/>
                  </a:cubicBezTo>
                  <a:cubicBezTo>
                    <a:pt x="465563" y="205447"/>
                    <a:pt x="463913" y="189774"/>
                    <a:pt x="469900" y="177800"/>
                  </a:cubicBezTo>
                  <a:cubicBezTo>
                    <a:pt x="497129" y="123342"/>
                    <a:pt x="494078" y="152157"/>
                    <a:pt x="533400" y="101600"/>
                  </a:cubicBezTo>
                  <a:cubicBezTo>
                    <a:pt x="596227" y="20822"/>
                    <a:pt x="603674" y="44874"/>
                    <a:pt x="558800" y="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9" name="Freeform 68"/>
            <p:cNvSpPr/>
            <p:nvPr/>
          </p:nvSpPr>
          <p:spPr>
            <a:xfrm>
              <a:off x="6464300" y="2476500"/>
              <a:ext cx="192342" cy="165100"/>
            </a:xfrm>
            <a:custGeom>
              <a:avLst/>
              <a:gdLst>
                <a:gd name="connsiteX0" fmla="*/ 101600 w 192342"/>
                <a:gd name="connsiteY0" fmla="*/ 0 h 165100"/>
                <a:gd name="connsiteX1" fmla="*/ 38100 w 192342"/>
                <a:gd name="connsiteY1" fmla="*/ 38100 h 165100"/>
                <a:gd name="connsiteX2" fmla="*/ 0 w 192342"/>
                <a:gd name="connsiteY2" fmla="*/ 63500 h 165100"/>
                <a:gd name="connsiteX3" fmla="*/ 38100 w 192342"/>
                <a:gd name="connsiteY3" fmla="*/ 50800 h 165100"/>
                <a:gd name="connsiteX4" fmla="*/ 50800 w 192342"/>
                <a:gd name="connsiteY4" fmla="*/ 88900 h 165100"/>
                <a:gd name="connsiteX5" fmla="*/ 50800 w 192342"/>
                <a:gd name="connsiteY5" fmla="*/ 165100 h 165100"/>
                <a:gd name="connsiteX6" fmla="*/ 101600 w 192342"/>
                <a:gd name="connsiteY6" fmla="*/ 114300 h 165100"/>
                <a:gd name="connsiteX7" fmla="*/ 177800 w 192342"/>
                <a:gd name="connsiteY7" fmla="*/ 139700 h 165100"/>
                <a:gd name="connsiteX8" fmla="*/ 165100 w 192342"/>
                <a:gd name="connsiteY8" fmla="*/ 63500 h 165100"/>
                <a:gd name="connsiteX9" fmla="*/ 177800 w 192342"/>
                <a:gd name="connsiteY9" fmla="*/ 25400 h 165100"/>
                <a:gd name="connsiteX10" fmla="*/ 177800 w 192342"/>
                <a:gd name="connsiteY10" fmla="*/ 1270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2342" h="165100">
                  <a:moveTo>
                    <a:pt x="101600" y="0"/>
                  </a:moveTo>
                  <a:cubicBezTo>
                    <a:pt x="80433" y="12700"/>
                    <a:pt x="59032" y="25017"/>
                    <a:pt x="38100" y="38100"/>
                  </a:cubicBezTo>
                  <a:cubicBezTo>
                    <a:pt x="25157" y="46190"/>
                    <a:pt x="0" y="48236"/>
                    <a:pt x="0" y="63500"/>
                  </a:cubicBezTo>
                  <a:cubicBezTo>
                    <a:pt x="0" y="76887"/>
                    <a:pt x="25400" y="55033"/>
                    <a:pt x="38100" y="50800"/>
                  </a:cubicBezTo>
                  <a:cubicBezTo>
                    <a:pt x="42333" y="63500"/>
                    <a:pt x="50800" y="75513"/>
                    <a:pt x="50800" y="88900"/>
                  </a:cubicBezTo>
                  <a:cubicBezTo>
                    <a:pt x="50800" y="190500"/>
                    <a:pt x="16933" y="63500"/>
                    <a:pt x="50800" y="165100"/>
                  </a:cubicBezTo>
                  <a:cubicBezTo>
                    <a:pt x="60476" y="136071"/>
                    <a:pt x="58057" y="109462"/>
                    <a:pt x="101600" y="114300"/>
                  </a:cubicBezTo>
                  <a:cubicBezTo>
                    <a:pt x="128210" y="117257"/>
                    <a:pt x="177800" y="139700"/>
                    <a:pt x="177800" y="139700"/>
                  </a:cubicBezTo>
                  <a:cubicBezTo>
                    <a:pt x="209722" y="43935"/>
                    <a:pt x="181513" y="161977"/>
                    <a:pt x="165100" y="63500"/>
                  </a:cubicBezTo>
                  <a:cubicBezTo>
                    <a:pt x="162899" y="50295"/>
                    <a:pt x="174553" y="38387"/>
                    <a:pt x="177800" y="25400"/>
                  </a:cubicBezTo>
                  <a:cubicBezTo>
                    <a:pt x="178827" y="21293"/>
                    <a:pt x="177800" y="16933"/>
                    <a:pt x="177800" y="1270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0" name="Freeform 69"/>
            <p:cNvSpPr/>
            <p:nvPr/>
          </p:nvSpPr>
          <p:spPr>
            <a:xfrm>
              <a:off x="6896100" y="2450172"/>
              <a:ext cx="279400" cy="51728"/>
            </a:xfrm>
            <a:custGeom>
              <a:avLst/>
              <a:gdLst>
                <a:gd name="connsiteX0" fmla="*/ 0 w 279400"/>
                <a:gd name="connsiteY0" fmla="*/ 51728 h 51728"/>
                <a:gd name="connsiteX1" fmla="*/ 139700 w 279400"/>
                <a:gd name="connsiteY1" fmla="*/ 26328 h 51728"/>
                <a:gd name="connsiteX2" fmla="*/ 203200 w 279400"/>
                <a:gd name="connsiteY2" fmla="*/ 13628 h 51728"/>
                <a:gd name="connsiteX3" fmla="*/ 241300 w 279400"/>
                <a:gd name="connsiteY3" fmla="*/ 928 h 51728"/>
                <a:gd name="connsiteX4" fmla="*/ 279400 w 279400"/>
                <a:gd name="connsiteY4" fmla="*/ 928 h 51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00" h="51728">
                  <a:moveTo>
                    <a:pt x="0" y="51728"/>
                  </a:moveTo>
                  <a:cubicBezTo>
                    <a:pt x="156855" y="20357"/>
                    <a:pt x="-39036" y="58825"/>
                    <a:pt x="139700" y="26328"/>
                  </a:cubicBezTo>
                  <a:cubicBezTo>
                    <a:pt x="160938" y="22467"/>
                    <a:pt x="182259" y="18863"/>
                    <a:pt x="203200" y="13628"/>
                  </a:cubicBezTo>
                  <a:cubicBezTo>
                    <a:pt x="216187" y="10381"/>
                    <a:pt x="228095" y="3129"/>
                    <a:pt x="241300" y="928"/>
                  </a:cubicBezTo>
                  <a:cubicBezTo>
                    <a:pt x="253827" y="-1160"/>
                    <a:pt x="266700" y="928"/>
                    <a:pt x="279400" y="928"/>
                  </a:cubicBezTo>
                </a:path>
              </a:pathLst>
            </a:custGeom>
            <a:ln w="381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74" name="TextBox 73"/>
          <p:cNvSpPr txBox="1"/>
          <p:nvPr/>
        </p:nvSpPr>
        <p:spPr>
          <a:xfrm>
            <a:off x="313057" y="4637567"/>
            <a:ext cx="3623944" cy="1508105"/>
          </a:xfrm>
          <a:prstGeom prst="rect">
            <a:avLst/>
          </a:prstGeom>
          <a:noFill/>
        </p:spPr>
        <p:txBody>
          <a:bodyPr wrap="square" rtlCol="0">
            <a:spAutoFit/>
          </a:bodyPr>
          <a:lstStyle/>
          <a:p>
            <a:r>
              <a:rPr lang="en-US" sz="3200" dirty="0">
                <a:solidFill>
                  <a:srgbClr val="FF0000"/>
                </a:solidFill>
                <a:latin typeface="Apple Chancery"/>
                <a:cs typeface="Apple Chancery"/>
              </a:rPr>
              <a:t>Notice </a:t>
            </a:r>
            <a:r>
              <a:rPr lang="en-US" sz="2000" dirty="0">
                <a:latin typeface="Times New Roman"/>
                <a:cs typeface="Times New Roman"/>
              </a:rPr>
              <a:t>that the velocity magnitude doesn’t matter.  If its fast, </a:t>
            </a:r>
            <a:r>
              <a:rPr lang="en-US" sz="2000">
                <a:latin typeface="Times New Roman"/>
                <a:cs typeface="Times New Roman"/>
              </a:rPr>
              <a:t>the marshmallow gets </a:t>
            </a:r>
            <a:r>
              <a:rPr lang="en-US" sz="2000" dirty="0">
                <a:latin typeface="Times New Roman"/>
                <a:cs typeface="Times New Roman"/>
              </a:rPr>
              <a:t>there before the guy falls far.  If it’s</a:t>
            </a:r>
            <a:endParaRPr lang="en-US" sz="2000" dirty="0">
              <a:latin typeface="Apple Chancery"/>
              <a:cs typeface="Apple Chancery"/>
            </a:endParaRPr>
          </a:p>
        </p:txBody>
      </p:sp>
      <p:sp>
        <p:nvSpPr>
          <p:cNvPr id="75" name="TextBox 74"/>
          <p:cNvSpPr txBox="1"/>
          <p:nvPr/>
        </p:nvSpPr>
        <p:spPr>
          <a:xfrm>
            <a:off x="313056" y="6027985"/>
            <a:ext cx="8716643" cy="400110"/>
          </a:xfrm>
          <a:prstGeom prst="rect">
            <a:avLst/>
          </a:prstGeom>
          <a:noFill/>
        </p:spPr>
        <p:txBody>
          <a:bodyPr wrap="square" rtlCol="0">
            <a:spAutoFit/>
          </a:bodyPr>
          <a:lstStyle/>
          <a:p>
            <a:r>
              <a:rPr lang="en-US" sz="2000" dirty="0">
                <a:latin typeface="Times New Roman"/>
                <a:cs typeface="Times New Roman"/>
              </a:rPr>
              <a:t>slow, it gets there later and the guy falls farther.  Either way works. </a:t>
            </a:r>
            <a:endParaRPr lang="en-US" sz="2000" dirty="0">
              <a:latin typeface="Apple Chancery"/>
              <a:cs typeface="Apple Chancery"/>
            </a:endParaRPr>
          </a:p>
        </p:txBody>
      </p:sp>
    </p:spTree>
    <p:extLst>
      <p:ext uri="{BB962C8B-B14F-4D97-AF65-F5344CB8AC3E}">
        <p14:creationId xmlns:p14="http://schemas.microsoft.com/office/powerpoint/2010/main" val="343149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74" grpId="0"/>
      <p:bldP spid="7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2C1025E-A820-0B4B-8413-86ACB17FB4CF}">
  <we:reference id="4b785c87-866c-4bad-85d8-5d1ae467ac9a" version="3.14.0.0" store="EXCatalog" storeType="EXCatalog"/>
  <we:alternateReferences>
    <we:reference id="WA104381909" version="3.14.0.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6736</TotalTime>
  <Words>4606</Words>
  <Application>Microsoft Macintosh PowerPoint</Application>
  <PresentationFormat>On-screen Show (4:3)</PresentationFormat>
  <Paragraphs>297</Paragraphs>
  <Slides>57</Slides>
  <Notes>1</Notes>
  <HiddenSlides>0</HiddenSlides>
  <MMClips>9</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65" baseType="lpstr">
      <vt:lpstr>Apple Chancery</vt:lpstr>
      <vt:lpstr>Arial</vt:lpstr>
      <vt:lpstr>Calibri</vt:lpstr>
      <vt:lpstr>Cambria Math</vt:lpstr>
      <vt:lpstr>Symbol</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223</cp:revision>
  <cp:lastPrinted>2025-08-20T01:00:22Z</cp:lastPrinted>
  <dcterms:created xsi:type="dcterms:W3CDTF">2017-08-16T17:34:12Z</dcterms:created>
  <dcterms:modified xsi:type="dcterms:W3CDTF">2025-09-26T16:11:33Z</dcterms:modified>
</cp:coreProperties>
</file>