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3"/>
  </p:notesMasterIdLst>
  <p:sldIdLst>
    <p:sldId id="257" r:id="rId2"/>
    <p:sldId id="307" r:id="rId3"/>
    <p:sldId id="318" r:id="rId4"/>
    <p:sldId id="258" r:id="rId5"/>
    <p:sldId id="259" r:id="rId6"/>
    <p:sldId id="260" r:id="rId7"/>
    <p:sldId id="261" r:id="rId8"/>
    <p:sldId id="262" r:id="rId9"/>
    <p:sldId id="263" r:id="rId10"/>
    <p:sldId id="264" r:id="rId11"/>
    <p:sldId id="265" r:id="rId12"/>
    <p:sldId id="266" r:id="rId13"/>
    <p:sldId id="267" r:id="rId14"/>
    <p:sldId id="274" r:id="rId15"/>
    <p:sldId id="277" r:id="rId16"/>
    <p:sldId id="278" r:id="rId17"/>
    <p:sldId id="279" r:id="rId18"/>
    <p:sldId id="280" r:id="rId19"/>
    <p:sldId id="294" r:id="rId20"/>
    <p:sldId id="295" r:id="rId21"/>
    <p:sldId id="300" r:id="rId22"/>
    <p:sldId id="301" r:id="rId23"/>
    <p:sldId id="302" r:id="rId24"/>
    <p:sldId id="298" r:id="rId25"/>
    <p:sldId id="288" r:id="rId26"/>
    <p:sldId id="293" r:id="rId27"/>
    <p:sldId id="303" r:id="rId28"/>
    <p:sldId id="305" r:id="rId29"/>
    <p:sldId id="291" r:id="rId30"/>
    <p:sldId id="281" r:id="rId31"/>
    <p:sldId id="289" r:id="rId32"/>
    <p:sldId id="282" r:id="rId33"/>
    <p:sldId id="283" r:id="rId34"/>
    <p:sldId id="285" r:id="rId35"/>
    <p:sldId id="308" r:id="rId36"/>
    <p:sldId id="320" r:id="rId37"/>
    <p:sldId id="319" r:id="rId38"/>
    <p:sldId id="311" r:id="rId39"/>
    <p:sldId id="312" r:id="rId40"/>
    <p:sldId id="315" r:id="rId41"/>
    <p:sldId id="317" r:id="rId4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253D4"/>
    <a:srgbClr val="1429C0"/>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8088"/>
    <p:restoredTop sz="94787"/>
  </p:normalViewPr>
  <p:slideViewPr>
    <p:cSldViewPr snapToGrid="0" snapToObjects="1">
      <p:cViewPr varScale="1">
        <p:scale>
          <a:sx n="144" d="100"/>
          <a:sy n="144" d="100"/>
        </p:scale>
        <p:origin x="320" y="19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B425B84-32D1-B043-A832-D907D06A3C0F}" type="datetimeFigureOut">
              <a:rPr lang="en-US" smtClean="0"/>
              <a:t>9/26/25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5645D46-5C5A-0E4A-A2ED-1ED1B5ADF746}" type="slidenum">
              <a:rPr lang="en-US" smtClean="0"/>
              <a:t>‹#›</a:t>
            </a:fld>
            <a:endParaRPr lang="en-US"/>
          </a:p>
        </p:txBody>
      </p:sp>
    </p:spTree>
    <p:extLst>
      <p:ext uri="{BB962C8B-B14F-4D97-AF65-F5344CB8AC3E}">
        <p14:creationId xmlns:p14="http://schemas.microsoft.com/office/powerpoint/2010/main" val="330689697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p:cNvSpPr>
          <p:nvPr>
            <p:ph type="sldNum" sz="quarter" idx="5"/>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fld id="{FDC99702-F3D3-634C-B5F3-415EC1A601F9}" type="slidenum">
              <a:rPr lang="en-US" sz="1200"/>
              <a:pPr eaLnBrk="1" hangingPunct="1"/>
              <a:t>8</a:t>
            </a:fld>
            <a:endParaRPr lang="en-US" sz="1200"/>
          </a:p>
        </p:txBody>
      </p:sp>
      <p:sp>
        <p:nvSpPr>
          <p:cNvPr id="140291" name="Rectangle 2"/>
          <p:cNvSpPr>
            <a:spLocks noGrp="1" noRot="1" noChangeAspect="1" noChangeArrowheads="1"/>
          </p:cNvSpPr>
          <p:nvPr>
            <p:ph type="sldImg"/>
          </p:nvPr>
        </p:nvSpPr>
        <p:spPr>
          <a:solidFill>
            <a:srgbClr val="FFFFFF"/>
          </a:solidFill>
          <a:ln/>
        </p:spPr>
      </p:sp>
      <p:sp>
        <p:nvSpPr>
          <p:cNvPr id="140292" name="Rectangle 3"/>
          <p:cNvSpPr>
            <a:spLocks noGrp="1" noChangeArrowheads="1"/>
          </p:cNvSpPr>
          <p:nvPr>
            <p:ph type="body" idx="1"/>
          </p:nvPr>
        </p:nvSpPr>
        <p:spPr>
          <a:xfrm>
            <a:off x="685800" y="4343400"/>
            <a:ext cx="5486400" cy="4114800"/>
          </a:xfr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sz="1600">
              <a:latin typeface="Lucida Grande" charset="0"/>
              <a:cs typeface="Lucida Grande" charset="0"/>
              <a:sym typeface="Lucida Grande"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p:cNvSpPr>
          <p:nvPr>
            <p:ph type="sldNum" sz="quarter" idx="5"/>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fld id="{FDC99702-F3D3-634C-B5F3-415EC1A601F9}" type="slidenum">
              <a:rPr lang="en-US" sz="1200"/>
              <a:pPr eaLnBrk="1" hangingPunct="1"/>
              <a:t>9</a:t>
            </a:fld>
            <a:endParaRPr lang="en-US" sz="1200"/>
          </a:p>
        </p:txBody>
      </p:sp>
      <p:sp>
        <p:nvSpPr>
          <p:cNvPr id="140291" name="Rectangle 2"/>
          <p:cNvSpPr>
            <a:spLocks noGrp="1" noRot="1" noChangeAspect="1" noChangeArrowheads="1"/>
          </p:cNvSpPr>
          <p:nvPr>
            <p:ph type="sldImg"/>
          </p:nvPr>
        </p:nvSpPr>
        <p:spPr>
          <a:solidFill>
            <a:srgbClr val="FFFFFF"/>
          </a:solidFill>
          <a:ln/>
        </p:spPr>
      </p:sp>
      <p:sp>
        <p:nvSpPr>
          <p:cNvPr id="140292" name="Rectangle 3"/>
          <p:cNvSpPr>
            <a:spLocks noGrp="1" noChangeArrowheads="1"/>
          </p:cNvSpPr>
          <p:nvPr>
            <p:ph type="body" idx="1"/>
          </p:nvPr>
        </p:nvSpPr>
        <p:spPr>
          <a:xfrm>
            <a:off x="685800" y="4343400"/>
            <a:ext cx="5486400" cy="4114800"/>
          </a:xfr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sz="1600">
              <a:latin typeface="Lucida Grande" charset="0"/>
              <a:cs typeface="Lucida Grande" charset="0"/>
              <a:sym typeface="Lucida Grande"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p:cNvSpPr>
          <p:nvPr>
            <p:ph type="sldNum" sz="quarter" idx="5"/>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fld id="{FDC99702-F3D3-634C-B5F3-415EC1A601F9}" type="slidenum">
              <a:rPr lang="en-US" sz="1200"/>
              <a:pPr eaLnBrk="1" hangingPunct="1"/>
              <a:t>10</a:t>
            </a:fld>
            <a:endParaRPr lang="en-US" sz="1200"/>
          </a:p>
        </p:txBody>
      </p:sp>
      <p:sp>
        <p:nvSpPr>
          <p:cNvPr id="140291" name="Rectangle 2"/>
          <p:cNvSpPr>
            <a:spLocks noGrp="1" noRot="1" noChangeAspect="1" noChangeArrowheads="1"/>
          </p:cNvSpPr>
          <p:nvPr>
            <p:ph type="sldImg"/>
          </p:nvPr>
        </p:nvSpPr>
        <p:spPr>
          <a:solidFill>
            <a:srgbClr val="FFFFFF"/>
          </a:solidFill>
          <a:ln/>
        </p:spPr>
      </p:sp>
      <p:sp>
        <p:nvSpPr>
          <p:cNvPr id="140292" name="Rectangle 3"/>
          <p:cNvSpPr>
            <a:spLocks noGrp="1" noChangeArrowheads="1"/>
          </p:cNvSpPr>
          <p:nvPr>
            <p:ph type="body" idx="1"/>
          </p:nvPr>
        </p:nvSpPr>
        <p:spPr>
          <a:xfrm>
            <a:off x="685800" y="4343400"/>
            <a:ext cx="5486400" cy="4114800"/>
          </a:xfr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sz="1600">
              <a:latin typeface="Lucida Grande" charset="0"/>
              <a:cs typeface="Lucida Grande" charset="0"/>
              <a:sym typeface="Lucida Grande"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p:cNvSpPr>
          <p:nvPr>
            <p:ph type="sldNum" sz="quarter" idx="5"/>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fld id="{FDC99702-F3D3-634C-B5F3-415EC1A601F9}" type="slidenum">
              <a:rPr lang="en-US" sz="1200"/>
              <a:pPr eaLnBrk="1" hangingPunct="1"/>
              <a:t>11</a:t>
            </a:fld>
            <a:endParaRPr lang="en-US" sz="1200"/>
          </a:p>
        </p:txBody>
      </p:sp>
      <p:sp>
        <p:nvSpPr>
          <p:cNvPr id="140291" name="Rectangle 2"/>
          <p:cNvSpPr>
            <a:spLocks noGrp="1" noRot="1" noChangeAspect="1" noChangeArrowheads="1"/>
          </p:cNvSpPr>
          <p:nvPr>
            <p:ph type="sldImg"/>
          </p:nvPr>
        </p:nvSpPr>
        <p:spPr>
          <a:solidFill>
            <a:srgbClr val="FFFFFF"/>
          </a:solidFill>
          <a:ln/>
        </p:spPr>
      </p:sp>
      <p:sp>
        <p:nvSpPr>
          <p:cNvPr id="140292" name="Rectangle 3"/>
          <p:cNvSpPr>
            <a:spLocks noGrp="1" noChangeArrowheads="1"/>
          </p:cNvSpPr>
          <p:nvPr>
            <p:ph type="body" idx="1"/>
          </p:nvPr>
        </p:nvSpPr>
        <p:spPr>
          <a:xfrm>
            <a:off x="685800" y="4343400"/>
            <a:ext cx="5486400" cy="4114800"/>
          </a:xfr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sz="1600">
              <a:latin typeface="Lucida Grande" charset="0"/>
              <a:cs typeface="Lucida Grande" charset="0"/>
              <a:sym typeface="Lucida Grande"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p:cNvSpPr>
            <a:spLocks noGrp="1"/>
          </p:cNvSpPr>
          <p:nvPr>
            <p:ph type="sldNum" sz="quarter" idx="5"/>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fld id="{08F70473-9605-0F46-94D4-4B34B44899EE}" type="slidenum">
              <a:rPr lang="en-US" sz="1200"/>
              <a:pPr eaLnBrk="1" hangingPunct="1"/>
              <a:t>12</a:t>
            </a:fld>
            <a:endParaRPr lang="en-US" sz="1200"/>
          </a:p>
        </p:txBody>
      </p:sp>
      <p:sp>
        <p:nvSpPr>
          <p:cNvPr id="148483" name="Rectangle 2"/>
          <p:cNvSpPr>
            <a:spLocks noGrp="1" noRot="1" noChangeAspect="1" noChangeArrowheads="1"/>
          </p:cNvSpPr>
          <p:nvPr>
            <p:ph type="sldImg"/>
          </p:nvPr>
        </p:nvSpPr>
        <p:spPr>
          <a:solidFill>
            <a:srgbClr val="FFFFFF"/>
          </a:solidFill>
          <a:ln/>
        </p:spPr>
      </p:sp>
      <p:sp>
        <p:nvSpPr>
          <p:cNvPr id="148484" name="Rectangle 3"/>
          <p:cNvSpPr>
            <a:spLocks noGrp="1" noChangeArrowheads="1"/>
          </p:cNvSpPr>
          <p:nvPr>
            <p:ph type="body" idx="1"/>
          </p:nvPr>
        </p:nvSpPr>
        <p:spPr>
          <a:xfrm>
            <a:off x="685800" y="4343400"/>
            <a:ext cx="5486400" cy="4114800"/>
          </a:xfr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sz="1600">
              <a:latin typeface="Lucida Grande" charset="0"/>
              <a:cs typeface="Lucida Grande" charset="0"/>
              <a:sym typeface="Lucida Grande"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p:cNvSpPr>
          <p:nvPr>
            <p:ph type="sldNum" sz="quarter" idx="5"/>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fld id="{FDC99702-F3D3-634C-B5F3-415EC1A601F9}" type="slidenum">
              <a:rPr lang="en-US" sz="1200"/>
              <a:pPr eaLnBrk="1" hangingPunct="1"/>
              <a:t>14</a:t>
            </a:fld>
            <a:endParaRPr lang="en-US" sz="1200"/>
          </a:p>
        </p:txBody>
      </p:sp>
      <p:sp>
        <p:nvSpPr>
          <p:cNvPr id="140291" name="Rectangle 2"/>
          <p:cNvSpPr>
            <a:spLocks noGrp="1" noRot="1" noChangeAspect="1" noChangeArrowheads="1"/>
          </p:cNvSpPr>
          <p:nvPr>
            <p:ph type="sldImg"/>
          </p:nvPr>
        </p:nvSpPr>
        <p:spPr>
          <a:solidFill>
            <a:srgbClr val="FFFFFF"/>
          </a:solidFill>
          <a:ln/>
        </p:spPr>
      </p:sp>
      <p:sp>
        <p:nvSpPr>
          <p:cNvPr id="140292" name="Rectangle 3"/>
          <p:cNvSpPr>
            <a:spLocks noGrp="1" noChangeArrowheads="1"/>
          </p:cNvSpPr>
          <p:nvPr>
            <p:ph type="body" idx="1"/>
          </p:nvPr>
        </p:nvSpPr>
        <p:spPr>
          <a:xfrm>
            <a:off x="685800" y="4343400"/>
            <a:ext cx="5486400" cy="4114800"/>
          </a:xfr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sz="1600">
              <a:latin typeface="Lucida Grande" charset="0"/>
              <a:cs typeface="Lucida Grande" charset="0"/>
              <a:sym typeface="Lucida Grande"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p:cNvSpPr>
          <p:nvPr>
            <p:ph type="sldNum" sz="quarter" idx="5"/>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fld id="{FDC99702-F3D3-634C-B5F3-415EC1A601F9}" type="slidenum">
              <a:rPr lang="en-US" sz="1200"/>
              <a:pPr eaLnBrk="1" hangingPunct="1"/>
              <a:t>15</a:t>
            </a:fld>
            <a:endParaRPr lang="en-US" sz="1200"/>
          </a:p>
        </p:txBody>
      </p:sp>
      <p:sp>
        <p:nvSpPr>
          <p:cNvPr id="140291" name="Rectangle 2"/>
          <p:cNvSpPr>
            <a:spLocks noGrp="1" noRot="1" noChangeAspect="1" noChangeArrowheads="1"/>
          </p:cNvSpPr>
          <p:nvPr>
            <p:ph type="sldImg"/>
          </p:nvPr>
        </p:nvSpPr>
        <p:spPr>
          <a:solidFill>
            <a:srgbClr val="FFFFFF"/>
          </a:solidFill>
          <a:ln/>
        </p:spPr>
      </p:sp>
      <p:sp>
        <p:nvSpPr>
          <p:cNvPr id="140292" name="Rectangle 3"/>
          <p:cNvSpPr>
            <a:spLocks noGrp="1" noChangeArrowheads="1"/>
          </p:cNvSpPr>
          <p:nvPr>
            <p:ph type="body" idx="1"/>
          </p:nvPr>
        </p:nvSpPr>
        <p:spPr>
          <a:xfrm>
            <a:off x="685800" y="4343400"/>
            <a:ext cx="5486400" cy="4114800"/>
          </a:xfr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sz="1600">
              <a:latin typeface="Lucida Grande" charset="0"/>
              <a:cs typeface="Lucida Grande" charset="0"/>
              <a:sym typeface="Lucida Grande"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p:cNvSpPr>
          <p:nvPr>
            <p:ph type="sldNum" sz="quarter" idx="5"/>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fld id="{FDC99702-F3D3-634C-B5F3-415EC1A601F9}" type="slidenum">
              <a:rPr lang="en-US" sz="1200"/>
              <a:pPr eaLnBrk="1" hangingPunct="1"/>
              <a:t>16</a:t>
            </a:fld>
            <a:endParaRPr lang="en-US" sz="1200"/>
          </a:p>
        </p:txBody>
      </p:sp>
      <p:sp>
        <p:nvSpPr>
          <p:cNvPr id="140291" name="Rectangle 2"/>
          <p:cNvSpPr>
            <a:spLocks noGrp="1" noRot="1" noChangeAspect="1" noChangeArrowheads="1"/>
          </p:cNvSpPr>
          <p:nvPr>
            <p:ph type="sldImg"/>
          </p:nvPr>
        </p:nvSpPr>
        <p:spPr>
          <a:solidFill>
            <a:srgbClr val="FFFFFF"/>
          </a:solidFill>
          <a:ln/>
        </p:spPr>
      </p:sp>
      <p:sp>
        <p:nvSpPr>
          <p:cNvPr id="140292" name="Rectangle 3"/>
          <p:cNvSpPr>
            <a:spLocks noGrp="1" noChangeArrowheads="1"/>
          </p:cNvSpPr>
          <p:nvPr>
            <p:ph type="body" idx="1"/>
          </p:nvPr>
        </p:nvSpPr>
        <p:spPr>
          <a:xfrm>
            <a:off x="685800" y="4343400"/>
            <a:ext cx="5486400" cy="4114800"/>
          </a:xfr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sz="1600">
              <a:latin typeface="Lucida Grande" charset="0"/>
              <a:cs typeface="Lucida Grande" charset="0"/>
              <a:sym typeface="Lucida Grande"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p:cNvSpPr>
          <p:nvPr>
            <p:ph type="sldNum" sz="quarter" idx="5"/>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fld id="{FDC99702-F3D3-634C-B5F3-415EC1A601F9}" type="slidenum">
              <a:rPr lang="en-US" sz="1200"/>
              <a:pPr eaLnBrk="1" hangingPunct="1"/>
              <a:t>17</a:t>
            </a:fld>
            <a:endParaRPr lang="en-US" sz="1200"/>
          </a:p>
        </p:txBody>
      </p:sp>
      <p:sp>
        <p:nvSpPr>
          <p:cNvPr id="140291" name="Rectangle 2"/>
          <p:cNvSpPr>
            <a:spLocks noGrp="1" noRot="1" noChangeAspect="1" noChangeArrowheads="1"/>
          </p:cNvSpPr>
          <p:nvPr>
            <p:ph type="sldImg"/>
          </p:nvPr>
        </p:nvSpPr>
        <p:spPr>
          <a:solidFill>
            <a:srgbClr val="FFFFFF"/>
          </a:solidFill>
          <a:ln/>
        </p:spPr>
      </p:sp>
      <p:sp>
        <p:nvSpPr>
          <p:cNvPr id="140292" name="Rectangle 3"/>
          <p:cNvSpPr>
            <a:spLocks noGrp="1" noChangeArrowheads="1"/>
          </p:cNvSpPr>
          <p:nvPr>
            <p:ph type="body" idx="1"/>
          </p:nvPr>
        </p:nvSpPr>
        <p:spPr>
          <a:xfrm>
            <a:off x="685800" y="4343400"/>
            <a:ext cx="5486400" cy="4114800"/>
          </a:xfr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sz="1600">
              <a:latin typeface="Lucida Grande" charset="0"/>
              <a:cs typeface="Lucida Grande" charset="0"/>
              <a:sym typeface="Lucida Grande"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p:cNvSpPr>
          <p:nvPr>
            <p:ph type="sldNum" sz="quarter" idx="5"/>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fld id="{FDC99702-F3D3-634C-B5F3-415EC1A601F9}" type="slidenum">
              <a:rPr lang="en-US" sz="1200"/>
              <a:pPr eaLnBrk="1" hangingPunct="1"/>
              <a:t>18</a:t>
            </a:fld>
            <a:endParaRPr lang="en-US" sz="1200"/>
          </a:p>
        </p:txBody>
      </p:sp>
      <p:sp>
        <p:nvSpPr>
          <p:cNvPr id="140291" name="Rectangle 2"/>
          <p:cNvSpPr>
            <a:spLocks noGrp="1" noRot="1" noChangeAspect="1" noChangeArrowheads="1"/>
          </p:cNvSpPr>
          <p:nvPr>
            <p:ph type="sldImg"/>
          </p:nvPr>
        </p:nvSpPr>
        <p:spPr>
          <a:solidFill>
            <a:srgbClr val="FFFFFF"/>
          </a:solidFill>
          <a:ln/>
        </p:spPr>
      </p:sp>
      <p:sp>
        <p:nvSpPr>
          <p:cNvPr id="140292" name="Rectangle 3"/>
          <p:cNvSpPr>
            <a:spLocks noGrp="1" noChangeArrowheads="1"/>
          </p:cNvSpPr>
          <p:nvPr>
            <p:ph type="body" idx="1"/>
          </p:nvPr>
        </p:nvSpPr>
        <p:spPr>
          <a:xfrm>
            <a:off x="685800" y="4343400"/>
            <a:ext cx="5486400" cy="4114800"/>
          </a:xfr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sz="1600">
              <a:latin typeface="Lucida Grande" charset="0"/>
              <a:cs typeface="Lucida Grande" charset="0"/>
              <a:sym typeface="Lucida Grande"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p:cNvSpPr>
          <p:nvPr>
            <p:ph type="sldNum" sz="quarter" idx="5"/>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fld id="{FDC99702-F3D3-634C-B5F3-415EC1A601F9}" type="slidenum">
              <a:rPr lang="en-US" sz="1200"/>
              <a:pPr eaLnBrk="1" hangingPunct="1"/>
              <a:t>19</a:t>
            </a:fld>
            <a:endParaRPr lang="en-US" sz="1200"/>
          </a:p>
        </p:txBody>
      </p:sp>
      <p:sp>
        <p:nvSpPr>
          <p:cNvPr id="140291" name="Rectangle 2"/>
          <p:cNvSpPr>
            <a:spLocks noGrp="1" noRot="1" noChangeAspect="1" noChangeArrowheads="1"/>
          </p:cNvSpPr>
          <p:nvPr>
            <p:ph type="sldImg"/>
          </p:nvPr>
        </p:nvSpPr>
        <p:spPr>
          <a:solidFill>
            <a:srgbClr val="FFFFFF"/>
          </a:solidFill>
          <a:ln/>
        </p:spPr>
      </p:sp>
      <p:sp>
        <p:nvSpPr>
          <p:cNvPr id="140292" name="Rectangle 3"/>
          <p:cNvSpPr>
            <a:spLocks noGrp="1" noChangeArrowheads="1"/>
          </p:cNvSpPr>
          <p:nvPr>
            <p:ph type="body" idx="1"/>
          </p:nvPr>
        </p:nvSpPr>
        <p:spPr>
          <a:xfrm>
            <a:off x="685800" y="4343400"/>
            <a:ext cx="5486400" cy="4114800"/>
          </a:xfr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sz="1600">
              <a:latin typeface="Lucida Grande" charset="0"/>
              <a:cs typeface="Lucida Grande" charset="0"/>
              <a:sym typeface="Lucida Grande"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p:cNvSpPr>
          <p:nvPr>
            <p:ph type="sldNum" sz="quarter" idx="5"/>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fld id="{FDC99702-F3D3-634C-B5F3-415EC1A601F9}" type="slidenum">
              <a:rPr lang="en-US" sz="1200"/>
              <a:pPr eaLnBrk="1" hangingPunct="1"/>
              <a:t>20</a:t>
            </a:fld>
            <a:endParaRPr lang="en-US" sz="1200"/>
          </a:p>
        </p:txBody>
      </p:sp>
      <p:sp>
        <p:nvSpPr>
          <p:cNvPr id="140291" name="Rectangle 2"/>
          <p:cNvSpPr>
            <a:spLocks noGrp="1" noRot="1" noChangeAspect="1" noChangeArrowheads="1"/>
          </p:cNvSpPr>
          <p:nvPr>
            <p:ph type="sldImg"/>
          </p:nvPr>
        </p:nvSpPr>
        <p:spPr>
          <a:solidFill>
            <a:srgbClr val="FFFFFF"/>
          </a:solidFill>
          <a:ln/>
        </p:spPr>
      </p:sp>
      <p:sp>
        <p:nvSpPr>
          <p:cNvPr id="140292" name="Rectangle 3"/>
          <p:cNvSpPr>
            <a:spLocks noGrp="1" noChangeArrowheads="1"/>
          </p:cNvSpPr>
          <p:nvPr>
            <p:ph type="body" idx="1"/>
          </p:nvPr>
        </p:nvSpPr>
        <p:spPr>
          <a:xfrm>
            <a:off x="685800" y="4343400"/>
            <a:ext cx="5486400" cy="4114800"/>
          </a:xfr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sz="1600">
              <a:latin typeface="Lucida Grande" charset="0"/>
              <a:cs typeface="Lucida Grande" charset="0"/>
              <a:sym typeface="Lucida Grande"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p:cNvSpPr>
          <p:nvPr>
            <p:ph type="sldNum" sz="quarter" idx="5"/>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fld id="{FDC99702-F3D3-634C-B5F3-415EC1A601F9}" type="slidenum">
              <a:rPr lang="en-US" sz="1200"/>
              <a:pPr eaLnBrk="1" hangingPunct="1"/>
              <a:t>21</a:t>
            </a:fld>
            <a:endParaRPr lang="en-US" sz="1200"/>
          </a:p>
        </p:txBody>
      </p:sp>
      <p:sp>
        <p:nvSpPr>
          <p:cNvPr id="140291" name="Rectangle 2"/>
          <p:cNvSpPr>
            <a:spLocks noGrp="1" noRot="1" noChangeAspect="1" noChangeArrowheads="1"/>
          </p:cNvSpPr>
          <p:nvPr>
            <p:ph type="sldImg"/>
          </p:nvPr>
        </p:nvSpPr>
        <p:spPr>
          <a:solidFill>
            <a:srgbClr val="FFFFFF"/>
          </a:solidFill>
          <a:ln/>
        </p:spPr>
      </p:sp>
      <p:sp>
        <p:nvSpPr>
          <p:cNvPr id="140292" name="Rectangle 3"/>
          <p:cNvSpPr>
            <a:spLocks noGrp="1" noChangeArrowheads="1"/>
          </p:cNvSpPr>
          <p:nvPr>
            <p:ph type="body" idx="1"/>
          </p:nvPr>
        </p:nvSpPr>
        <p:spPr>
          <a:xfrm>
            <a:off x="685800" y="4343400"/>
            <a:ext cx="5486400" cy="4114800"/>
          </a:xfr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sz="1600">
              <a:latin typeface="Lucida Grande" charset="0"/>
              <a:cs typeface="Lucida Grande" charset="0"/>
              <a:sym typeface="Lucida Grande"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p:cNvSpPr>
          <p:nvPr>
            <p:ph type="sldNum" sz="quarter" idx="5"/>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fld id="{FDC99702-F3D3-634C-B5F3-415EC1A601F9}" type="slidenum">
              <a:rPr lang="en-US" sz="1200"/>
              <a:pPr eaLnBrk="1" hangingPunct="1"/>
              <a:t>22</a:t>
            </a:fld>
            <a:endParaRPr lang="en-US" sz="1200"/>
          </a:p>
        </p:txBody>
      </p:sp>
      <p:sp>
        <p:nvSpPr>
          <p:cNvPr id="140291" name="Rectangle 2"/>
          <p:cNvSpPr>
            <a:spLocks noGrp="1" noRot="1" noChangeAspect="1" noChangeArrowheads="1"/>
          </p:cNvSpPr>
          <p:nvPr>
            <p:ph type="sldImg"/>
          </p:nvPr>
        </p:nvSpPr>
        <p:spPr>
          <a:solidFill>
            <a:srgbClr val="FFFFFF"/>
          </a:solidFill>
          <a:ln/>
        </p:spPr>
      </p:sp>
      <p:sp>
        <p:nvSpPr>
          <p:cNvPr id="140292" name="Rectangle 3"/>
          <p:cNvSpPr>
            <a:spLocks noGrp="1" noChangeArrowheads="1"/>
          </p:cNvSpPr>
          <p:nvPr>
            <p:ph type="body" idx="1"/>
          </p:nvPr>
        </p:nvSpPr>
        <p:spPr>
          <a:xfrm>
            <a:off x="685800" y="4343400"/>
            <a:ext cx="5486400" cy="4114800"/>
          </a:xfr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sz="1600">
              <a:latin typeface="Lucida Grande" charset="0"/>
              <a:cs typeface="Lucida Grande" charset="0"/>
              <a:sym typeface="Lucida Grande"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p:cNvSpPr>
          <p:nvPr>
            <p:ph type="sldNum" sz="quarter" idx="5"/>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fld id="{FDC99702-F3D3-634C-B5F3-415EC1A601F9}" type="slidenum">
              <a:rPr lang="en-US" sz="1200"/>
              <a:pPr eaLnBrk="1" hangingPunct="1"/>
              <a:t>23</a:t>
            </a:fld>
            <a:endParaRPr lang="en-US" sz="1200"/>
          </a:p>
        </p:txBody>
      </p:sp>
      <p:sp>
        <p:nvSpPr>
          <p:cNvPr id="140291" name="Rectangle 2"/>
          <p:cNvSpPr>
            <a:spLocks noGrp="1" noRot="1" noChangeAspect="1" noChangeArrowheads="1"/>
          </p:cNvSpPr>
          <p:nvPr>
            <p:ph type="sldImg"/>
          </p:nvPr>
        </p:nvSpPr>
        <p:spPr>
          <a:solidFill>
            <a:srgbClr val="FFFFFF"/>
          </a:solidFill>
          <a:ln/>
        </p:spPr>
      </p:sp>
      <p:sp>
        <p:nvSpPr>
          <p:cNvPr id="140292" name="Rectangle 3"/>
          <p:cNvSpPr>
            <a:spLocks noGrp="1" noChangeArrowheads="1"/>
          </p:cNvSpPr>
          <p:nvPr>
            <p:ph type="body" idx="1"/>
          </p:nvPr>
        </p:nvSpPr>
        <p:spPr>
          <a:xfrm>
            <a:off x="685800" y="4343400"/>
            <a:ext cx="5486400" cy="4114800"/>
          </a:xfr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sz="1600">
              <a:latin typeface="Lucida Grande" charset="0"/>
              <a:cs typeface="Lucida Grande" charset="0"/>
              <a:sym typeface="Lucida Grande"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p:cNvSpPr>
          <p:nvPr>
            <p:ph type="sldNum" sz="quarter" idx="5"/>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fld id="{FDC99702-F3D3-634C-B5F3-415EC1A601F9}" type="slidenum">
              <a:rPr lang="en-US" sz="1200"/>
              <a:pPr eaLnBrk="1" hangingPunct="1"/>
              <a:t>24</a:t>
            </a:fld>
            <a:endParaRPr lang="en-US" sz="1200"/>
          </a:p>
        </p:txBody>
      </p:sp>
      <p:sp>
        <p:nvSpPr>
          <p:cNvPr id="140291" name="Rectangle 2"/>
          <p:cNvSpPr>
            <a:spLocks noGrp="1" noRot="1" noChangeAspect="1" noChangeArrowheads="1"/>
          </p:cNvSpPr>
          <p:nvPr>
            <p:ph type="sldImg"/>
          </p:nvPr>
        </p:nvSpPr>
        <p:spPr>
          <a:solidFill>
            <a:srgbClr val="FFFFFF"/>
          </a:solidFill>
          <a:ln/>
        </p:spPr>
      </p:sp>
      <p:sp>
        <p:nvSpPr>
          <p:cNvPr id="140292" name="Rectangle 3"/>
          <p:cNvSpPr>
            <a:spLocks noGrp="1" noChangeArrowheads="1"/>
          </p:cNvSpPr>
          <p:nvPr>
            <p:ph type="body" idx="1"/>
          </p:nvPr>
        </p:nvSpPr>
        <p:spPr>
          <a:xfrm>
            <a:off x="685800" y="4343400"/>
            <a:ext cx="5486400" cy="4114800"/>
          </a:xfr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sz="1600">
              <a:latin typeface="Lucida Grande" charset="0"/>
              <a:cs typeface="Lucida Grande" charset="0"/>
              <a:sym typeface="Lucida Grande"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p:cNvSpPr>
          <p:nvPr>
            <p:ph type="sldNum" sz="quarter" idx="5"/>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fld id="{FDC99702-F3D3-634C-B5F3-415EC1A601F9}" type="slidenum">
              <a:rPr lang="en-US" sz="1200"/>
              <a:pPr eaLnBrk="1" hangingPunct="1"/>
              <a:t>25</a:t>
            </a:fld>
            <a:endParaRPr lang="en-US" sz="1200"/>
          </a:p>
        </p:txBody>
      </p:sp>
      <p:sp>
        <p:nvSpPr>
          <p:cNvPr id="140291" name="Rectangle 2"/>
          <p:cNvSpPr>
            <a:spLocks noGrp="1" noRot="1" noChangeAspect="1" noChangeArrowheads="1"/>
          </p:cNvSpPr>
          <p:nvPr>
            <p:ph type="sldImg"/>
          </p:nvPr>
        </p:nvSpPr>
        <p:spPr>
          <a:solidFill>
            <a:srgbClr val="FFFFFF"/>
          </a:solidFill>
          <a:ln/>
        </p:spPr>
      </p:sp>
      <p:sp>
        <p:nvSpPr>
          <p:cNvPr id="140292" name="Rectangle 3"/>
          <p:cNvSpPr>
            <a:spLocks noGrp="1" noChangeArrowheads="1"/>
          </p:cNvSpPr>
          <p:nvPr>
            <p:ph type="body" idx="1"/>
          </p:nvPr>
        </p:nvSpPr>
        <p:spPr>
          <a:xfrm>
            <a:off x="685800" y="4343400"/>
            <a:ext cx="5486400" cy="4114800"/>
          </a:xfr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sz="1600">
              <a:latin typeface="Lucida Grande" charset="0"/>
              <a:cs typeface="Lucida Grande" charset="0"/>
              <a:sym typeface="Lucida Grande"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p:cNvSpPr>
          <p:nvPr>
            <p:ph type="sldNum" sz="quarter" idx="5"/>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fld id="{FDC99702-F3D3-634C-B5F3-415EC1A601F9}" type="slidenum">
              <a:rPr lang="en-US" sz="1200"/>
              <a:pPr eaLnBrk="1" hangingPunct="1"/>
              <a:t>26</a:t>
            </a:fld>
            <a:endParaRPr lang="en-US" sz="1200"/>
          </a:p>
        </p:txBody>
      </p:sp>
      <p:sp>
        <p:nvSpPr>
          <p:cNvPr id="140291" name="Rectangle 2"/>
          <p:cNvSpPr>
            <a:spLocks noGrp="1" noRot="1" noChangeAspect="1" noChangeArrowheads="1"/>
          </p:cNvSpPr>
          <p:nvPr>
            <p:ph type="sldImg"/>
          </p:nvPr>
        </p:nvSpPr>
        <p:spPr>
          <a:solidFill>
            <a:srgbClr val="FFFFFF"/>
          </a:solidFill>
          <a:ln/>
        </p:spPr>
      </p:sp>
      <p:sp>
        <p:nvSpPr>
          <p:cNvPr id="140292" name="Rectangle 3"/>
          <p:cNvSpPr>
            <a:spLocks noGrp="1" noChangeArrowheads="1"/>
          </p:cNvSpPr>
          <p:nvPr>
            <p:ph type="body" idx="1"/>
          </p:nvPr>
        </p:nvSpPr>
        <p:spPr>
          <a:xfrm>
            <a:off x="685800" y="4343400"/>
            <a:ext cx="5486400" cy="4114800"/>
          </a:xfr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sz="1600">
              <a:latin typeface="Lucida Grande" charset="0"/>
              <a:cs typeface="Lucida Grande" charset="0"/>
              <a:sym typeface="Lucida Grande"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p:cNvSpPr>
          <p:nvPr>
            <p:ph type="sldNum" sz="quarter" idx="5"/>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fld id="{FDC99702-F3D3-634C-B5F3-415EC1A601F9}" type="slidenum">
              <a:rPr lang="en-US" sz="1200"/>
              <a:pPr eaLnBrk="1" hangingPunct="1"/>
              <a:t>27</a:t>
            </a:fld>
            <a:endParaRPr lang="en-US" sz="1200"/>
          </a:p>
        </p:txBody>
      </p:sp>
      <p:sp>
        <p:nvSpPr>
          <p:cNvPr id="140291" name="Rectangle 2"/>
          <p:cNvSpPr>
            <a:spLocks noGrp="1" noRot="1" noChangeAspect="1" noChangeArrowheads="1"/>
          </p:cNvSpPr>
          <p:nvPr>
            <p:ph type="sldImg"/>
          </p:nvPr>
        </p:nvSpPr>
        <p:spPr>
          <a:solidFill>
            <a:srgbClr val="FFFFFF"/>
          </a:solidFill>
          <a:ln/>
        </p:spPr>
      </p:sp>
      <p:sp>
        <p:nvSpPr>
          <p:cNvPr id="140292" name="Rectangle 3"/>
          <p:cNvSpPr>
            <a:spLocks noGrp="1" noChangeArrowheads="1"/>
          </p:cNvSpPr>
          <p:nvPr>
            <p:ph type="body" idx="1"/>
          </p:nvPr>
        </p:nvSpPr>
        <p:spPr>
          <a:xfrm>
            <a:off x="685800" y="4343400"/>
            <a:ext cx="5486400" cy="4114800"/>
          </a:xfr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sz="1600">
              <a:latin typeface="Lucida Grande" charset="0"/>
              <a:cs typeface="Lucida Grande" charset="0"/>
              <a:sym typeface="Lucida Grande"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p:cNvSpPr>
          <p:nvPr>
            <p:ph type="sldNum" sz="quarter" idx="5"/>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fld id="{FDC99702-F3D3-634C-B5F3-415EC1A601F9}" type="slidenum">
              <a:rPr lang="en-US" sz="1200"/>
              <a:pPr eaLnBrk="1" hangingPunct="1"/>
              <a:t>28</a:t>
            </a:fld>
            <a:endParaRPr lang="en-US" sz="1200"/>
          </a:p>
        </p:txBody>
      </p:sp>
      <p:sp>
        <p:nvSpPr>
          <p:cNvPr id="140291" name="Rectangle 2"/>
          <p:cNvSpPr>
            <a:spLocks noGrp="1" noRot="1" noChangeAspect="1" noChangeArrowheads="1"/>
          </p:cNvSpPr>
          <p:nvPr>
            <p:ph type="sldImg"/>
          </p:nvPr>
        </p:nvSpPr>
        <p:spPr>
          <a:solidFill>
            <a:srgbClr val="FFFFFF"/>
          </a:solidFill>
          <a:ln/>
        </p:spPr>
      </p:sp>
      <p:sp>
        <p:nvSpPr>
          <p:cNvPr id="140292" name="Rectangle 3"/>
          <p:cNvSpPr>
            <a:spLocks noGrp="1" noChangeArrowheads="1"/>
          </p:cNvSpPr>
          <p:nvPr>
            <p:ph type="body" idx="1"/>
          </p:nvPr>
        </p:nvSpPr>
        <p:spPr>
          <a:xfrm>
            <a:off x="685800" y="4343400"/>
            <a:ext cx="5486400" cy="4114800"/>
          </a:xfr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sz="1600">
              <a:latin typeface="Lucida Grande" charset="0"/>
              <a:cs typeface="Lucida Grande" charset="0"/>
              <a:sym typeface="Lucida Grande"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p:cNvSpPr>
          <p:nvPr>
            <p:ph type="sldNum" sz="quarter" idx="5"/>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fld id="{FDC99702-F3D3-634C-B5F3-415EC1A601F9}" type="slidenum">
              <a:rPr lang="en-US" sz="1200"/>
              <a:pPr eaLnBrk="1" hangingPunct="1"/>
              <a:t>29</a:t>
            </a:fld>
            <a:endParaRPr lang="en-US" sz="1200"/>
          </a:p>
        </p:txBody>
      </p:sp>
      <p:sp>
        <p:nvSpPr>
          <p:cNvPr id="140291" name="Rectangle 2"/>
          <p:cNvSpPr>
            <a:spLocks noGrp="1" noRot="1" noChangeAspect="1" noChangeArrowheads="1"/>
          </p:cNvSpPr>
          <p:nvPr>
            <p:ph type="sldImg"/>
          </p:nvPr>
        </p:nvSpPr>
        <p:spPr>
          <a:solidFill>
            <a:srgbClr val="FFFFFF"/>
          </a:solidFill>
          <a:ln/>
        </p:spPr>
      </p:sp>
      <p:sp>
        <p:nvSpPr>
          <p:cNvPr id="140292" name="Rectangle 3"/>
          <p:cNvSpPr>
            <a:spLocks noGrp="1" noChangeArrowheads="1"/>
          </p:cNvSpPr>
          <p:nvPr>
            <p:ph type="body" idx="1"/>
          </p:nvPr>
        </p:nvSpPr>
        <p:spPr>
          <a:xfrm>
            <a:off x="685800" y="4343400"/>
            <a:ext cx="5486400" cy="4114800"/>
          </a:xfr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sz="1600">
              <a:latin typeface="Lucida Grande" charset="0"/>
              <a:cs typeface="Lucida Grande" charset="0"/>
              <a:sym typeface="Lucida Grande"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p:cNvSpPr>
          <p:nvPr>
            <p:ph type="sldNum" sz="quarter" idx="5"/>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fld id="{FDC99702-F3D3-634C-B5F3-415EC1A601F9}" type="slidenum">
              <a:rPr lang="en-US" sz="1200"/>
              <a:pPr eaLnBrk="1" hangingPunct="1"/>
              <a:t>30</a:t>
            </a:fld>
            <a:endParaRPr lang="en-US" sz="1200"/>
          </a:p>
        </p:txBody>
      </p:sp>
      <p:sp>
        <p:nvSpPr>
          <p:cNvPr id="140291" name="Rectangle 2"/>
          <p:cNvSpPr>
            <a:spLocks noGrp="1" noRot="1" noChangeAspect="1" noChangeArrowheads="1"/>
          </p:cNvSpPr>
          <p:nvPr>
            <p:ph type="sldImg"/>
          </p:nvPr>
        </p:nvSpPr>
        <p:spPr>
          <a:solidFill>
            <a:srgbClr val="FFFFFF"/>
          </a:solidFill>
          <a:ln/>
        </p:spPr>
      </p:sp>
      <p:sp>
        <p:nvSpPr>
          <p:cNvPr id="140292" name="Rectangle 3"/>
          <p:cNvSpPr>
            <a:spLocks noGrp="1" noChangeArrowheads="1"/>
          </p:cNvSpPr>
          <p:nvPr>
            <p:ph type="body" idx="1"/>
          </p:nvPr>
        </p:nvSpPr>
        <p:spPr>
          <a:xfrm>
            <a:off x="685800" y="4343400"/>
            <a:ext cx="5486400" cy="4114800"/>
          </a:xfr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sz="1600">
              <a:latin typeface="Lucida Grande" charset="0"/>
              <a:cs typeface="Lucida Grande" charset="0"/>
              <a:sym typeface="Lucida Grande"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p:cNvSpPr>
          <p:nvPr>
            <p:ph type="sldNum" sz="quarter" idx="5"/>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fld id="{FDC99702-F3D3-634C-B5F3-415EC1A601F9}" type="slidenum">
              <a:rPr lang="en-US" sz="1200"/>
              <a:pPr eaLnBrk="1" hangingPunct="1"/>
              <a:t>31</a:t>
            </a:fld>
            <a:endParaRPr lang="en-US" sz="1200"/>
          </a:p>
        </p:txBody>
      </p:sp>
      <p:sp>
        <p:nvSpPr>
          <p:cNvPr id="140291" name="Rectangle 2"/>
          <p:cNvSpPr>
            <a:spLocks noGrp="1" noRot="1" noChangeAspect="1" noChangeArrowheads="1"/>
          </p:cNvSpPr>
          <p:nvPr>
            <p:ph type="sldImg"/>
          </p:nvPr>
        </p:nvSpPr>
        <p:spPr>
          <a:solidFill>
            <a:srgbClr val="FFFFFF"/>
          </a:solidFill>
          <a:ln/>
        </p:spPr>
      </p:sp>
      <p:sp>
        <p:nvSpPr>
          <p:cNvPr id="140292" name="Rectangle 3"/>
          <p:cNvSpPr>
            <a:spLocks noGrp="1" noChangeArrowheads="1"/>
          </p:cNvSpPr>
          <p:nvPr>
            <p:ph type="body" idx="1"/>
          </p:nvPr>
        </p:nvSpPr>
        <p:spPr>
          <a:xfrm>
            <a:off x="685800" y="4343400"/>
            <a:ext cx="5486400" cy="4114800"/>
          </a:xfr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sz="1600">
              <a:latin typeface="Lucida Grande" charset="0"/>
              <a:cs typeface="Lucida Grande" charset="0"/>
              <a:sym typeface="Lucida Grande"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p:cNvSpPr>
          <p:nvPr>
            <p:ph type="sldNum" sz="quarter" idx="5"/>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fld id="{FDC99702-F3D3-634C-B5F3-415EC1A601F9}" type="slidenum">
              <a:rPr lang="en-US" sz="1200"/>
              <a:pPr eaLnBrk="1" hangingPunct="1"/>
              <a:t>32</a:t>
            </a:fld>
            <a:endParaRPr lang="en-US" sz="1200"/>
          </a:p>
        </p:txBody>
      </p:sp>
      <p:sp>
        <p:nvSpPr>
          <p:cNvPr id="140291" name="Rectangle 2"/>
          <p:cNvSpPr>
            <a:spLocks noGrp="1" noRot="1" noChangeAspect="1" noChangeArrowheads="1"/>
          </p:cNvSpPr>
          <p:nvPr>
            <p:ph type="sldImg"/>
          </p:nvPr>
        </p:nvSpPr>
        <p:spPr>
          <a:solidFill>
            <a:srgbClr val="FFFFFF"/>
          </a:solidFill>
          <a:ln/>
        </p:spPr>
      </p:sp>
      <p:sp>
        <p:nvSpPr>
          <p:cNvPr id="140292" name="Rectangle 3"/>
          <p:cNvSpPr>
            <a:spLocks noGrp="1" noChangeArrowheads="1"/>
          </p:cNvSpPr>
          <p:nvPr>
            <p:ph type="body" idx="1"/>
          </p:nvPr>
        </p:nvSpPr>
        <p:spPr>
          <a:xfrm>
            <a:off x="685800" y="4343400"/>
            <a:ext cx="5486400" cy="4114800"/>
          </a:xfr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sz="1600">
              <a:latin typeface="Lucida Grande" charset="0"/>
              <a:cs typeface="Lucida Grande" charset="0"/>
              <a:sym typeface="Lucida Grande"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p:cNvSpPr>
          <p:nvPr>
            <p:ph type="sldNum" sz="quarter" idx="5"/>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fld id="{FDC99702-F3D3-634C-B5F3-415EC1A601F9}" type="slidenum">
              <a:rPr lang="en-US" sz="1200"/>
              <a:pPr eaLnBrk="1" hangingPunct="1"/>
              <a:t>33</a:t>
            </a:fld>
            <a:endParaRPr lang="en-US" sz="1200"/>
          </a:p>
        </p:txBody>
      </p:sp>
      <p:sp>
        <p:nvSpPr>
          <p:cNvPr id="140291" name="Rectangle 2"/>
          <p:cNvSpPr>
            <a:spLocks noGrp="1" noRot="1" noChangeAspect="1" noChangeArrowheads="1"/>
          </p:cNvSpPr>
          <p:nvPr>
            <p:ph type="sldImg"/>
          </p:nvPr>
        </p:nvSpPr>
        <p:spPr>
          <a:solidFill>
            <a:srgbClr val="FFFFFF"/>
          </a:solidFill>
          <a:ln/>
        </p:spPr>
      </p:sp>
      <p:sp>
        <p:nvSpPr>
          <p:cNvPr id="140292" name="Rectangle 3"/>
          <p:cNvSpPr>
            <a:spLocks noGrp="1" noChangeArrowheads="1"/>
          </p:cNvSpPr>
          <p:nvPr>
            <p:ph type="body" idx="1"/>
          </p:nvPr>
        </p:nvSpPr>
        <p:spPr>
          <a:xfrm>
            <a:off x="685800" y="4343400"/>
            <a:ext cx="5486400" cy="4114800"/>
          </a:xfr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sz="1600">
              <a:latin typeface="Lucida Grande" charset="0"/>
              <a:cs typeface="Lucida Grande" charset="0"/>
              <a:sym typeface="Lucida Grande"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p:cNvSpPr>
          <p:nvPr>
            <p:ph type="sldNum" sz="quarter" idx="5"/>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fld id="{FDC99702-F3D3-634C-B5F3-415EC1A601F9}" type="slidenum">
              <a:rPr lang="en-US" sz="1200"/>
              <a:pPr eaLnBrk="1" hangingPunct="1"/>
              <a:t>34</a:t>
            </a:fld>
            <a:endParaRPr lang="en-US" sz="1200"/>
          </a:p>
        </p:txBody>
      </p:sp>
      <p:sp>
        <p:nvSpPr>
          <p:cNvPr id="140291" name="Rectangle 2"/>
          <p:cNvSpPr>
            <a:spLocks noGrp="1" noRot="1" noChangeAspect="1" noChangeArrowheads="1"/>
          </p:cNvSpPr>
          <p:nvPr>
            <p:ph type="sldImg"/>
          </p:nvPr>
        </p:nvSpPr>
        <p:spPr>
          <a:solidFill>
            <a:srgbClr val="FFFFFF"/>
          </a:solidFill>
          <a:ln/>
        </p:spPr>
      </p:sp>
      <p:sp>
        <p:nvSpPr>
          <p:cNvPr id="140292" name="Rectangle 3"/>
          <p:cNvSpPr>
            <a:spLocks noGrp="1" noChangeArrowheads="1"/>
          </p:cNvSpPr>
          <p:nvPr>
            <p:ph type="body" idx="1"/>
          </p:nvPr>
        </p:nvSpPr>
        <p:spPr>
          <a:xfrm>
            <a:off x="685800" y="4343400"/>
            <a:ext cx="5486400" cy="4114800"/>
          </a:xfr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sz="1600">
              <a:latin typeface="Lucida Grande" charset="0"/>
              <a:cs typeface="Lucida Grande" charset="0"/>
              <a:sym typeface="Lucida Grande"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8601910E-86AD-2F48-AD4D-0ADEB081155F}" type="datetimeFigureOut">
              <a:rPr lang="en-US" smtClean="0"/>
              <a:t>9/26/25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E4E9E59-0416-2145-8638-43EE41C68B90}" type="slidenum">
              <a:rPr lang="en-US" smtClean="0"/>
              <a:t>‹#›</a:t>
            </a:fld>
            <a:endParaRPr lang="en-US"/>
          </a:p>
        </p:txBody>
      </p:sp>
    </p:spTree>
    <p:extLst>
      <p:ext uri="{BB962C8B-B14F-4D97-AF65-F5344CB8AC3E}">
        <p14:creationId xmlns:p14="http://schemas.microsoft.com/office/powerpoint/2010/main" val="8555870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601910E-86AD-2F48-AD4D-0ADEB081155F}" type="datetimeFigureOut">
              <a:rPr lang="en-US" smtClean="0"/>
              <a:t>9/26/25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E4E9E59-0416-2145-8638-43EE41C68B90}" type="slidenum">
              <a:rPr lang="en-US" smtClean="0"/>
              <a:t>‹#›</a:t>
            </a:fld>
            <a:endParaRPr lang="en-US"/>
          </a:p>
        </p:txBody>
      </p:sp>
    </p:spTree>
    <p:extLst>
      <p:ext uri="{BB962C8B-B14F-4D97-AF65-F5344CB8AC3E}">
        <p14:creationId xmlns:p14="http://schemas.microsoft.com/office/powerpoint/2010/main" val="29474398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601910E-86AD-2F48-AD4D-0ADEB081155F}" type="datetimeFigureOut">
              <a:rPr lang="en-US" smtClean="0"/>
              <a:t>9/26/25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E4E9E59-0416-2145-8638-43EE41C68B90}" type="slidenum">
              <a:rPr lang="en-US" smtClean="0"/>
              <a:t>‹#›</a:t>
            </a:fld>
            <a:endParaRPr lang="en-US"/>
          </a:p>
        </p:txBody>
      </p:sp>
    </p:spTree>
    <p:extLst>
      <p:ext uri="{BB962C8B-B14F-4D97-AF65-F5344CB8AC3E}">
        <p14:creationId xmlns:p14="http://schemas.microsoft.com/office/powerpoint/2010/main" val="38233788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601910E-86AD-2F48-AD4D-0ADEB081155F}" type="datetimeFigureOut">
              <a:rPr lang="en-US" smtClean="0"/>
              <a:t>9/26/25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E4E9E59-0416-2145-8638-43EE41C68B90}" type="slidenum">
              <a:rPr lang="en-US" smtClean="0"/>
              <a:t>‹#›</a:t>
            </a:fld>
            <a:endParaRPr lang="en-US"/>
          </a:p>
        </p:txBody>
      </p:sp>
    </p:spTree>
    <p:extLst>
      <p:ext uri="{BB962C8B-B14F-4D97-AF65-F5344CB8AC3E}">
        <p14:creationId xmlns:p14="http://schemas.microsoft.com/office/powerpoint/2010/main" val="38611694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601910E-86AD-2F48-AD4D-0ADEB081155F}" type="datetimeFigureOut">
              <a:rPr lang="en-US" smtClean="0"/>
              <a:t>9/26/25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E4E9E59-0416-2145-8638-43EE41C68B90}" type="slidenum">
              <a:rPr lang="en-US" smtClean="0"/>
              <a:t>‹#›</a:t>
            </a:fld>
            <a:endParaRPr lang="en-US"/>
          </a:p>
        </p:txBody>
      </p:sp>
    </p:spTree>
    <p:extLst>
      <p:ext uri="{BB962C8B-B14F-4D97-AF65-F5344CB8AC3E}">
        <p14:creationId xmlns:p14="http://schemas.microsoft.com/office/powerpoint/2010/main" val="22263903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601910E-86AD-2F48-AD4D-0ADEB081155F}" type="datetimeFigureOut">
              <a:rPr lang="en-US" smtClean="0"/>
              <a:t>9/26/25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E4E9E59-0416-2145-8638-43EE41C68B90}" type="slidenum">
              <a:rPr lang="en-US" smtClean="0"/>
              <a:t>‹#›</a:t>
            </a:fld>
            <a:endParaRPr lang="en-US"/>
          </a:p>
        </p:txBody>
      </p:sp>
    </p:spTree>
    <p:extLst>
      <p:ext uri="{BB962C8B-B14F-4D97-AF65-F5344CB8AC3E}">
        <p14:creationId xmlns:p14="http://schemas.microsoft.com/office/powerpoint/2010/main" val="10405290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601910E-86AD-2F48-AD4D-0ADEB081155F}" type="datetimeFigureOut">
              <a:rPr lang="en-US" smtClean="0"/>
              <a:t>9/26/25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E4E9E59-0416-2145-8638-43EE41C68B90}" type="slidenum">
              <a:rPr lang="en-US" smtClean="0"/>
              <a:t>‹#›</a:t>
            </a:fld>
            <a:endParaRPr lang="en-US"/>
          </a:p>
        </p:txBody>
      </p:sp>
    </p:spTree>
    <p:extLst>
      <p:ext uri="{BB962C8B-B14F-4D97-AF65-F5344CB8AC3E}">
        <p14:creationId xmlns:p14="http://schemas.microsoft.com/office/powerpoint/2010/main" val="24485292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601910E-86AD-2F48-AD4D-0ADEB081155F}" type="datetimeFigureOut">
              <a:rPr lang="en-US" smtClean="0"/>
              <a:t>9/26/25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E4E9E59-0416-2145-8638-43EE41C68B90}" type="slidenum">
              <a:rPr lang="en-US" smtClean="0"/>
              <a:t>‹#›</a:t>
            </a:fld>
            <a:endParaRPr lang="en-US"/>
          </a:p>
        </p:txBody>
      </p:sp>
    </p:spTree>
    <p:extLst>
      <p:ext uri="{BB962C8B-B14F-4D97-AF65-F5344CB8AC3E}">
        <p14:creationId xmlns:p14="http://schemas.microsoft.com/office/powerpoint/2010/main" val="40575590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601910E-86AD-2F48-AD4D-0ADEB081155F}" type="datetimeFigureOut">
              <a:rPr lang="en-US" smtClean="0"/>
              <a:t>9/26/25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E4E9E59-0416-2145-8638-43EE41C68B90}" type="slidenum">
              <a:rPr lang="en-US" smtClean="0"/>
              <a:t>‹#›</a:t>
            </a:fld>
            <a:endParaRPr lang="en-US"/>
          </a:p>
        </p:txBody>
      </p:sp>
    </p:spTree>
    <p:extLst>
      <p:ext uri="{BB962C8B-B14F-4D97-AF65-F5344CB8AC3E}">
        <p14:creationId xmlns:p14="http://schemas.microsoft.com/office/powerpoint/2010/main" val="24294762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601910E-86AD-2F48-AD4D-0ADEB081155F}" type="datetimeFigureOut">
              <a:rPr lang="en-US" smtClean="0"/>
              <a:t>9/26/25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E4E9E59-0416-2145-8638-43EE41C68B90}" type="slidenum">
              <a:rPr lang="en-US" smtClean="0"/>
              <a:t>‹#›</a:t>
            </a:fld>
            <a:endParaRPr lang="en-US"/>
          </a:p>
        </p:txBody>
      </p:sp>
    </p:spTree>
    <p:extLst>
      <p:ext uri="{BB962C8B-B14F-4D97-AF65-F5344CB8AC3E}">
        <p14:creationId xmlns:p14="http://schemas.microsoft.com/office/powerpoint/2010/main" val="23831967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601910E-86AD-2F48-AD4D-0ADEB081155F}" type="datetimeFigureOut">
              <a:rPr lang="en-US" smtClean="0"/>
              <a:t>9/26/25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E4E9E59-0416-2145-8638-43EE41C68B90}" type="slidenum">
              <a:rPr lang="en-US" smtClean="0"/>
              <a:t>‹#›</a:t>
            </a:fld>
            <a:endParaRPr lang="en-US"/>
          </a:p>
        </p:txBody>
      </p:sp>
    </p:spTree>
    <p:extLst>
      <p:ext uri="{BB962C8B-B14F-4D97-AF65-F5344CB8AC3E}">
        <p14:creationId xmlns:p14="http://schemas.microsoft.com/office/powerpoint/2010/main" val="42116273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601910E-86AD-2F48-AD4D-0ADEB081155F}" type="datetimeFigureOut">
              <a:rPr lang="en-US" smtClean="0"/>
              <a:t>9/26/25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E4E9E59-0416-2145-8638-43EE41C68B90}" type="slidenum">
              <a:rPr lang="en-US" smtClean="0"/>
              <a:t>‹#›</a:t>
            </a:fld>
            <a:endParaRPr lang="en-US"/>
          </a:p>
        </p:txBody>
      </p:sp>
    </p:spTree>
    <p:extLst>
      <p:ext uri="{BB962C8B-B14F-4D97-AF65-F5344CB8AC3E}">
        <p14:creationId xmlns:p14="http://schemas.microsoft.com/office/powerpoint/2010/main" val="353235403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oleObject" Target="../embeddings/oleObject1.bin"/><Relationship Id="rId1" Type="http://schemas.openxmlformats.org/officeDocument/2006/relationships/slideLayout" Target="../slideLayouts/slideLayout2.xml"/><Relationship Id="rId5" Type="http://schemas.openxmlformats.org/officeDocument/2006/relationships/image" Target="../media/image3.emf"/><Relationship Id="rId4" Type="http://schemas.openxmlformats.org/officeDocument/2006/relationships/oleObject" Target="../embeddings/oleObject2.bin"/></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oleObject" Target="../embeddings/oleObject3.bin"/><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oleObject" Target="../embeddings/oleObject4.bin"/><Relationship Id="rId1" Type="http://schemas.openxmlformats.org/officeDocument/2006/relationships/slideLayout" Target="../slideLayouts/slideLayout1.xml"/><Relationship Id="rId5" Type="http://schemas.openxmlformats.org/officeDocument/2006/relationships/image" Target="../media/image6.emf"/><Relationship Id="rId4" Type="http://schemas.openxmlformats.org/officeDocument/2006/relationships/oleObject" Target="../embeddings/oleObject5.bin"/></Relationships>
</file>

<file path=ppt/slides/_rels/slide7.xml.rels><?xml version="1.0" encoding="UTF-8" standalone="yes"?>
<Relationships xmlns="http://schemas.openxmlformats.org/package/2006/relationships"><Relationship Id="rId8" Type="http://schemas.openxmlformats.org/officeDocument/2006/relationships/oleObject" Target="../embeddings/oleObject9.bin"/><Relationship Id="rId13" Type="http://schemas.openxmlformats.org/officeDocument/2006/relationships/image" Target="../media/image12.emf"/><Relationship Id="rId18" Type="http://schemas.openxmlformats.org/officeDocument/2006/relationships/oleObject" Target="../embeddings/oleObject14.bin"/><Relationship Id="rId26" Type="http://schemas.openxmlformats.org/officeDocument/2006/relationships/oleObject" Target="../embeddings/oleObject18.bin"/><Relationship Id="rId3" Type="http://schemas.openxmlformats.org/officeDocument/2006/relationships/image" Target="../media/image7.emf"/><Relationship Id="rId21" Type="http://schemas.openxmlformats.org/officeDocument/2006/relationships/image" Target="../media/image16.emf"/><Relationship Id="rId7" Type="http://schemas.openxmlformats.org/officeDocument/2006/relationships/image" Target="../media/image9.emf"/><Relationship Id="rId12" Type="http://schemas.openxmlformats.org/officeDocument/2006/relationships/oleObject" Target="../embeddings/oleObject11.bin"/><Relationship Id="rId17" Type="http://schemas.openxmlformats.org/officeDocument/2006/relationships/image" Target="../media/image14.emf"/><Relationship Id="rId25" Type="http://schemas.openxmlformats.org/officeDocument/2006/relationships/image" Target="../media/image18.emf"/><Relationship Id="rId2" Type="http://schemas.openxmlformats.org/officeDocument/2006/relationships/oleObject" Target="../embeddings/oleObject6.bin"/><Relationship Id="rId16" Type="http://schemas.openxmlformats.org/officeDocument/2006/relationships/oleObject" Target="../embeddings/oleObject13.bin"/><Relationship Id="rId20" Type="http://schemas.openxmlformats.org/officeDocument/2006/relationships/oleObject" Target="../embeddings/oleObject15.bin"/><Relationship Id="rId29" Type="http://schemas.openxmlformats.org/officeDocument/2006/relationships/image" Target="../media/image20.emf"/><Relationship Id="rId1" Type="http://schemas.openxmlformats.org/officeDocument/2006/relationships/slideLayout" Target="../slideLayouts/slideLayout1.xml"/><Relationship Id="rId6" Type="http://schemas.openxmlformats.org/officeDocument/2006/relationships/oleObject" Target="../embeddings/oleObject8.bin"/><Relationship Id="rId11" Type="http://schemas.openxmlformats.org/officeDocument/2006/relationships/image" Target="../media/image11.emf"/><Relationship Id="rId24" Type="http://schemas.openxmlformats.org/officeDocument/2006/relationships/oleObject" Target="../embeddings/oleObject17.bin"/><Relationship Id="rId5" Type="http://schemas.openxmlformats.org/officeDocument/2006/relationships/image" Target="../media/image8.emf"/><Relationship Id="rId15" Type="http://schemas.openxmlformats.org/officeDocument/2006/relationships/image" Target="../media/image13.emf"/><Relationship Id="rId23" Type="http://schemas.openxmlformats.org/officeDocument/2006/relationships/image" Target="../media/image17.emf"/><Relationship Id="rId28" Type="http://schemas.openxmlformats.org/officeDocument/2006/relationships/oleObject" Target="../embeddings/oleObject19.bin"/><Relationship Id="rId10" Type="http://schemas.openxmlformats.org/officeDocument/2006/relationships/oleObject" Target="../embeddings/oleObject10.bin"/><Relationship Id="rId19" Type="http://schemas.openxmlformats.org/officeDocument/2006/relationships/image" Target="../media/image15.emf"/><Relationship Id="rId4" Type="http://schemas.openxmlformats.org/officeDocument/2006/relationships/oleObject" Target="../embeddings/oleObject7.bin"/><Relationship Id="rId9" Type="http://schemas.openxmlformats.org/officeDocument/2006/relationships/image" Target="../media/image10.emf"/><Relationship Id="rId14" Type="http://schemas.openxmlformats.org/officeDocument/2006/relationships/oleObject" Target="../embeddings/oleObject12.bin"/><Relationship Id="rId22" Type="http://schemas.openxmlformats.org/officeDocument/2006/relationships/oleObject" Target="../embeddings/oleObject16.bin"/><Relationship Id="rId27" Type="http://schemas.openxmlformats.org/officeDocument/2006/relationships/image" Target="../media/image19.emf"/></Relationships>
</file>

<file path=ppt/slides/_rels/slide8.xml.rels><?xml version="1.0" encoding="UTF-8" standalone="yes"?>
<Relationships xmlns="http://schemas.openxmlformats.org/package/2006/relationships"><Relationship Id="rId8" Type="http://schemas.openxmlformats.org/officeDocument/2006/relationships/image" Target="../media/image23.emf"/><Relationship Id="rId13" Type="http://schemas.openxmlformats.org/officeDocument/2006/relationships/oleObject" Target="../embeddings/oleObject25.bin"/><Relationship Id="rId18" Type="http://schemas.openxmlformats.org/officeDocument/2006/relationships/image" Target="../media/image28.emf"/><Relationship Id="rId26" Type="http://schemas.openxmlformats.org/officeDocument/2006/relationships/image" Target="../media/image32.emf"/><Relationship Id="rId3" Type="http://schemas.openxmlformats.org/officeDocument/2006/relationships/oleObject" Target="../embeddings/oleObject20.bin"/><Relationship Id="rId21" Type="http://schemas.openxmlformats.org/officeDocument/2006/relationships/oleObject" Target="../embeddings/oleObject29.bin"/><Relationship Id="rId7" Type="http://schemas.openxmlformats.org/officeDocument/2006/relationships/oleObject" Target="../embeddings/oleObject22.bin"/><Relationship Id="rId12" Type="http://schemas.openxmlformats.org/officeDocument/2006/relationships/image" Target="../media/image25.emf"/><Relationship Id="rId17" Type="http://schemas.openxmlformats.org/officeDocument/2006/relationships/oleObject" Target="../embeddings/oleObject27.bin"/><Relationship Id="rId25" Type="http://schemas.openxmlformats.org/officeDocument/2006/relationships/oleObject" Target="../embeddings/oleObject31.bin"/><Relationship Id="rId2" Type="http://schemas.openxmlformats.org/officeDocument/2006/relationships/notesSlide" Target="../notesSlides/notesSlide1.xml"/><Relationship Id="rId16" Type="http://schemas.openxmlformats.org/officeDocument/2006/relationships/image" Target="../media/image27.emf"/><Relationship Id="rId20" Type="http://schemas.openxmlformats.org/officeDocument/2006/relationships/image" Target="../media/image29.emf"/><Relationship Id="rId1" Type="http://schemas.openxmlformats.org/officeDocument/2006/relationships/slideLayout" Target="../slideLayouts/slideLayout2.xml"/><Relationship Id="rId6" Type="http://schemas.openxmlformats.org/officeDocument/2006/relationships/image" Target="../media/image22.emf"/><Relationship Id="rId11" Type="http://schemas.openxmlformats.org/officeDocument/2006/relationships/oleObject" Target="../embeddings/oleObject24.bin"/><Relationship Id="rId24" Type="http://schemas.openxmlformats.org/officeDocument/2006/relationships/image" Target="../media/image31.emf"/><Relationship Id="rId5" Type="http://schemas.openxmlformats.org/officeDocument/2006/relationships/oleObject" Target="../embeddings/oleObject21.bin"/><Relationship Id="rId15" Type="http://schemas.openxmlformats.org/officeDocument/2006/relationships/oleObject" Target="../embeddings/oleObject26.bin"/><Relationship Id="rId23" Type="http://schemas.openxmlformats.org/officeDocument/2006/relationships/oleObject" Target="../embeddings/oleObject30.bin"/><Relationship Id="rId28" Type="http://schemas.openxmlformats.org/officeDocument/2006/relationships/image" Target="../media/image33.emf"/><Relationship Id="rId10" Type="http://schemas.openxmlformats.org/officeDocument/2006/relationships/image" Target="../media/image24.emf"/><Relationship Id="rId19" Type="http://schemas.openxmlformats.org/officeDocument/2006/relationships/oleObject" Target="../embeddings/oleObject28.bin"/><Relationship Id="rId4" Type="http://schemas.openxmlformats.org/officeDocument/2006/relationships/image" Target="../media/image21.emf"/><Relationship Id="rId9" Type="http://schemas.openxmlformats.org/officeDocument/2006/relationships/oleObject" Target="../embeddings/oleObject23.bin"/><Relationship Id="rId14" Type="http://schemas.openxmlformats.org/officeDocument/2006/relationships/image" Target="../media/image26.emf"/><Relationship Id="rId22" Type="http://schemas.openxmlformats.org/officeDocument/2006/relationships/image" Target="../media/image30.emf"/><Relationship Id="rId27" Type="http://schemas.openxmlformats.org/officeDocument/2006/relationships/oleObject" Target="../embeddings/oleObject32.bin"/></Relationships>
</file>

<file path=ppt/slides/_rels/slide9.xml.rels><?xml version="1.0" encoding="UTF-8" standalone="yes"?>
<Relationships xmlns="http://schemas.openxmlformats.org/package/2006/relationships"><Relationship Id="rId8" Type="http://schemas.openxmlformats.org/officeDocument/2006/relationships/image" Target="../media/image25.emf"/><Relationship Id="rId13" Type="http://schemas.openxmlformats.org/officeDocument/2006/relationships/oleObject" Target="../embeddings/oleObject38.bin"/><Relationship Id="rId18" Type="http://schemas.openxmlformats.org/officeDocument/2006/relationships/oleObject" Target="../embeddings/oleObject41.bin"/><Relationship Id="rId26" Type="http://schemas.openxmlformats.org/officeDocument/2006/relationships/oleObject" Target="../embeddings/oleObject45.bin"/><Relationship Id="rId3" Type="http://schemas.openxmlformats.org/officeDocument/2006/relationships/oleObject" Target="../embeddings/oleObject33.bin"/><Relationship Id="rId21" Type="http://schemas.openxmlformats.org/officeDocument/2006/relationships/image" Target="../media/image41.emf"/><Relationship Id="rId7" Type="http://schemas.openxmlformats.org/officeDocument/2006/relationships/oleObject" Target="../embeddings/oleObject35.bin"/><Relationship Id="rId12" Type="http://schemas.openxmlformats.org/officeDocument/2006/relationships/image" Target="../media/image37.emf"/><Relationship Id="rId17" Type="http://schemas.openxmlformats.org/officeDocument/2006/relationships/oleObject" Target="../embeddings/oleObject40.bin"/><Relationship Id="rId25" Type="http://schemas.openxmlformats.org/officeDocument/2006/relationships/image" Target="../media/image43.emf"/><Relationship Id="rId2" Type="http://schemas.openxmlformats.org/officeDocument/2006/relationships/notesSlide" Target="../notesSlides/notesSlide2.xml"/><Relationship Id="rId16" Type="http://schemas.openxmlformats.org/officeDocument/2006/relationships/image" Target="../media/image39.emf"/><Relationship Id="rId20" Type="http://schemas.openxmlformats.org/officeDocument/2006/relationships/oleObject" Target="../embeddings/oleObject42.bin"/><Relationship Id="rId1" Type="http://schemas.openxmlformats.org/officeDocument/2006/relationships/slideLayout" Target="../slideLayouts/slideLayout2.xml"/><Relationship Id="rId6" Type="http://schemas.openxmlformats.org/officeDocument/2006/relationships/image" Target="../media/image35.emf"/><Relationship Id="rId11" Type="http://schemas.openxmlformats.org/officeDocument/2006/relationships/oleObject" Target="../embeddings/oleObject37.bin"/><Relationship Id="rId24" Type="http://schemas.openxmlformats.org/officeDocument/2006/relationships/oleObject" Target="../embeddings/oleObject44.bin"/><Relationship Id="rId5" Type="http://schemas.openxmlformats.org/officeDocument/2006/relationships/oleObject" Target="../embeddings/oleObject34.bin"/><Relationship Id="rId15" Type="http://schemas.openxmlformats.org/officeDocument/2006/relationships/oleObject" Target="../embeddings/oleObject39.bin"/><Relationship Id="rId23" Type="http://schemas.openxmlformats.org/officeDocument/2006/relationships/image" Target="../media/image42.emf"/><Relationship Id="rId10" Type="http://schemas.openxmlformats.org/officeDocument/2006/relationships/image" Target="../media/image36.emf"/><Relationship Id="rId19" Type="http://schemas.openxmlformats.org/officeDocument/2006/relationships/image" Target="../media/image40.emf"/><Relationship Id="rId4" Type="http://schemas.openxmlformats.org/officeDocument/2006/relationships/image" Target="../media/image34.emf"/><Relationship Id="rId9" Type="http://schemas.openxmlformats.org/officeDocument/2006/relationships/oleObject" Target="../embeddings/oleObject36.bin"/><Relationship Id="rId14" Type="http://schemas.openxmlformats.org/officeDocument/2006/relationships/image" Target="../media/image38.emf"/><Relationship Id="rId22" Type="http://schemas.openxmlformats.org/officeDocument/2006/relationships/oleObject" Target="../embeddings/oleObject43.bin"/><Relationship Id="rId27" Type="http://schemas.openxmlformats.org/officeDocument/2006/relationships/image" Target="../media/image44.emf"/></Relationships>
</file>

<file path=ppt/slides/_rels/slide10.xml.rels><?xml version="1.0" encoding="UTF-8" standalone="yes"?>
<Relationships xmlns="http://schemas.openxmlformats.org/package/2006/relationships"><Relationship Id="rId8" Type="http://schemas.openxmlformats.org/officeDocument/2006/relationships/image" Target="../media/image34.emf"/><Relationship Id="rId13" Type="http://schemas.openxmlformats.org/officeDocument/2006/relationships/oleObject" Target="../embeddings/oleObject51.bin"/><Relationship Id="rId18" Type="http://schemas.openxmlformats.org/officeDocument/2006/relationships/image" Target="../media/image50.emf"/><Relationship Id="rId26" Type="http://schemas.openxmlformats.org/officeDocument/2006/relationships/image" Target="../media/image43.emf"/><Relationship Id="rId3" Type="http://schemas.openxmlformats.org/officeDocument/2006/relationships/oleObject" Target="../embeddings/oleObject46.bin"/><Relationship Id="rId21" Type="http://schemas.openxmlformats.org/officeDocument/2006/relationships/oleObject" Target="../embeddings/oleObject55.bin"/><Relationship Id="rId7" Type="http://schemas.openxmlformats.org/officeDocument/2006/relationships/oleObject" Target="../embeddings/oleObject48.bin"/><Relationship Id="rId12" Type="http://schemas.openxmlformats.org/officeDocument/2006/relationships/image" Target="../media/image47.emf"/><Relationship Id="rId17" Type="http://schemas.openxmlformats.org/officeDocument/2006/relationships/oleObject" Target="../embeddings/oleObject53.bin"/><Relationship Id="rId25" Type="http://schemas.openxmlformats.org/officeDocument/2006/relationships/oleObject" Target="../embeddings/oleObject57.bin"/><Relationship Id="rId2" Type="http://schemas.openxmlformats.org/officeDocument/2006/relationships/notesSlide" Target="../notesSlides/notesSlide3.xml"/><Relationship Id="rId16" Type="http://schemas.openxmlformats.org/officeDocument/2006/relationships/image" Target="../media/image49.emf"/><Relationship Id="rId20" Type="http://schemas.openxmlformats.org/officeDocument/2006/relationships/image" Target="../media/image51.emf"/><Relationship Id="rId29" Type="http://schemas.openxmlformats.org/officeDocument/2006/relationships/oleObject" Target="../embeddings/oleObject59.bin"/><Relationship Id="rId1" Type="http://schemas.openxmlformats.org/officeDocument/2006/relationships/slideLayout" Target="../slideLayouts/slideLayout2.xml"/><Relationship Id="rId6" Type="http://schemas.openxmlformats.org/officeDocument/2006/relationships/image" Target="../media/image46.emf"/><Relationship Id="rId11" Type="http://schemas.openxmlformats.org/officeDocument/2006/relationships/oleObject" Target="../embeddings/oleObject50.bin"/><Relationship Id="rId24" Type="http://schemas.openxmlformats.org/officeDocument/2006/relationships/image" Target="../media/image40.emf"/><Relationship Id="rId32" Type="http://schemas.openxmlformats.org/officeDocument/2006/relationships/image" Target="../media/image44.emf"/><Relationship Id="rId5" Type="http://schemas.openxmlformats.org/officeDocument/2006/relationships/oleObject" Target="../embeddings/oleObject47.bin"/><Relationship Id="rId15" Type="http://schemas.openxmlformats.org/officeDocument/2006/relationships/oleObject" Target="../embeddings/oleObject52.bin"/><Relationship Id="rId23" Type="http://schemas.openxmlformats.org/officeDocument/2006/relationships/oleObject" Target="../embeddings/oleObject56.bin"/><Relationship Id="rId28" Type="http://schemas.openxmlformats.org/officeDocument/2006/relationships/image" Target="../media/image41.emf"/><Relationship Id="rId10" Type="http://schemas.openxmlformats.org/officeDocument/2006/relationships/image" Target="../media/image35.emf"/><Relationship Id="rId19" Type="http://schemas.openxmlformats.org/officeDocument/2006/relationships/oleObject" Target="../embeddings/oleObject54.bin"/><Relationship Id="rId31" Type="http://schemas.openxmlformats.org/officeDocument/2006/relationships/oleObject" Target="../embeddings/oleObject60.bin"/><Relationship Id="rId4" Type="http://schemas.openxmlformats.org/officeDocument/2006/relationships/image" Target="../media/image45.emf"/><Relationship Id="rId9" Type="http://schemas.openxmlformats.org/officeDocument/2006/relationships/oleObject" Target="../embeddings/oleObject49.bin"/><Relationship Id="rId14" Type="http://schemas.openxmlformats.org/officeDocument/2006/relationships/image" Target="../media/image48.emf"/><Relationship Id="rId22" Type="http://schemas.openxmlformats.org/officeDocument/2006/relationships/image" Target="../media/image52.emf"/><Relationship Id="rId27" Type="http://schemas.openxmlformats.org/officeDocument/2006/relationships/oleObject" Target="../embeddings/oleObject58.bin"/><Relationship Id="rId30" Type="http://schemas.openxmlformats.org/officeDocument/2006/relationships/image" Target="../media/image42.emf"/></Relationships>
</file>

<file path=ppt/slides/_rels/slide11.xml.rels><?xml version="1.0" encoding="UTF-8" standalone="yes"?>
<Relationships xmlns="http://schemas.openxmlformats.org/package/2006/relationships"><Relationship Id="rId8" Type="http://schemas.openxmlformats.org/officeDocument/2006/relationships/image" Target="../media/image55.emf"/><Relationship Id="rId13" Type="http://schemas.openxmlformats.org/officeDocument/2006/relationships/oleObject" Target="../embeddings/oleObject66.bin"/><Relationship Id="rId18" Type="http://schemas.openxmlformats.org/officeDocument/2006/relationships/oleObject" Target="../embeddings/oleObject69.bin"/><Relationship Id="rId26" Type="http://schemas.openxmlformats.org/officeDocument/2006/relationships/image" Target="../media/image63.emf"/><Relationship Id="rId3" Type="http://schemas.openxmlformats.org/officeDocument/2006/relationships/oleObject" Target="../embeddings/oleObject61.bin"/><Relationship Id="rId21" Type="http://schemas.openxmlformats.org/officeDocument/2006/relationships/image" Target="../media/image61.emf"/><Relationship Id="rId7" Type="http://schemas.openxmlformats.org/officeDocument/2006/relationships/oleObject" Target="../embeddings/oleObject63.bin"/><Relationship Id="rId12" Type="http://schemas.openxmlformats.org/officeDocument/2006/relationships/image" Target="../media/image57.emf"/><Relationship Id="rId17" Type="http://schemas.openxmlformats.org/officeDocument/2006/relationships/oleObject" Target="../embeddings/oleObject68.bin"/><Relationship Id="rId25" Type="http://schemas.openxmlformats.org/officeDocument/2006/relationships/oleObject" Target="../embeddings/oleObject73.bin"/><Relationship Id="rId2" Type="http://schemas.openxmlformats.org/officeDocument/2006/relationships/notesSlide" Target="../notesSlides/notesSlide4.xml"/><Relationship Id="rId16" Type="http://schemas.openxmlformats.org/officeDocument/2006/relationships/image" Target="../media/image59.emf"/><Relationship Id="rId20" Type="http://schemas.openxmlformats.org/officeDocument/2006/relationships/oleObject" Target="../embeddings/oleObject70.bin"/><Relationship Id="rId1" Type="http://schemas.openxmlformats.org/officeDocument/2006/relationships/slideLayout" Target="../slideLayouts/slideLayout2.xml"/><Relationship Id="rId6" Type="http://schemas.openxmlformats.org/officeDocument/2006/relationships/image" Target="../media/image54.emf"/><Relationship Id="rId11" Type="http://schemas.openxmlformats.org/officeDocument/2006/relationships/oleObject" Target="../embeddings/oleObject65.bin"/><Relationship Id="rId24" Type="http://schemas.openxmlformats.org/officeDocument/2006/relationships/image" Target="../media/image62.emf"/><Relationship Id="rId5" Type="http://schemas.openxmlformats.org/officeDocument/2006/relationships/oleObject" Target="../embeddings/oleObject62.bin"/><Relationship Id="rId15" Type="http://schemas.openxmlformats.org/officeDocument/2006/relationships/oleObject" Target="../embeddings/oleObject67.bin"/><Relationship Id="rId23" Type="http://schemas.openxmlformats.org/officeDocument/2006/relationships/oleObject" Target="../embeddings/oleObject72.bin"/><Relationship Id="rId10" Type="http://schemas.openxmlformats.org/officeDocument/2006/relationships/image" Target="../media/image56.emf"/><Relationship Id="rId19" Type="http://schemas.openxmlformats.org/officeDocument/2006/relationships/image" Target="../media/image60.emf"/><Relationship Id="rId4" Type="http://schemas.openxmlformats.org/officeDocument/2006/relationships/image" Target="../media/image53.emf"/><Relationship Id="rId9" Type="http://schemas.openxmlformats.org/officeDocument/2006/relationships/oleObject" Target="../embeddings/oleObject64.bin"/><Relationship Id="rId14" Type="http://schemas.openxmlformats.org/officeDocument/2006/relationships/image" Target="../media/image58.emf"/><Relationship Id="rId22" Type="http://schemas.openxmlformats.org/officeDocument/2006/relationships/oleObject" Target="../embeddings/oleObject71.bin"/><Relationship Id="rId27" Type="http://schemas.openxmlformats.org/officeDocument/2006/relationships/oleObject" Target="../embeddings/oleObject74.bin"/></Relationships>
</file>

<file path=ppt/slides/_rels/slide12.xml.rels><?xml version="1.0" encoding="UTF-8" standalone="yes"?>
<Relationships xmlns="http://schemas.openxmlformats.org/package/2006/relationships"><Relationship Id="rId8" Type="http://schemas.openxmlformats.org/officeDocument/2006/relationships/image" Target="../media/image66.emf"/><Relationship Id="rId13" Type="http://schemas.openxmlformats.org/officeDocument/2006/relationships/oleObject" Target="../embeddings/oleObject80.bin"/><Relationship Id="rId18" Type="http://schemas.openxmlformats.org/officeDocument/2006/relationships/oleObject" Target="../embeddings/oleObject83.bin"/><Relationship Id="rId3" Type="http://schemas.openxmlformats.org/officeDocument/2006/relationships/oleObject" Target="../embeddings/oleObject75.bin"/><Relationship Id="rId21" Type="http://schemas.openxmlformats.org/officeDocument/2006/relationships/oleObject" Target="../embeddings/oleObject85.bin"/><Relationship Id="rId7" Type="http://schemas.openxmlformats.org/officeDocument/2006/relationships/oleObject" Target="../embeddings/oleObject77.bin"/><Relationship Id="rId12" Type="http://schemas.openxmlformats.org/officeDocument/2006/relationships/image" Target="../media/image68.emf"/><Relationship Id="rId17" Type="http://schemas.openxmlformats.org/officeDocument/2006/relationships/image" Target="../media/image70.emf"/><Relationship Id="rId2" Type="http://schemas.openxmlformats.org/officeDocument/2006/relationships/notesSlide" Target="../notesSlides/notesSlide5.xml"/><Relationship Id="rId16" Type="http://schemas.openxmlformats.org/officeDocument/2006/relationships/oleObject" Target="../embeddings/oleObject82.bin"/><Relationship Id="rId20" Type="http://schemas.openxmlformats.org/officeDocument/2006/relationships/image" Target="../media/image71.emf"/><Relationship Id="rId1" Type="http://schemas.openxmlformats.org/officeDocument/2006/relationships/slideLayout" Target="../slideLayouts/slideLayout2.xml"/><Relationship Id="rId6" Type="http://schemas.openxmlformats.org/officeDocument/2006/relationships/image" Target="../media/image65.emf"/><Relationship Id="rId11" Type="http://schemas.openxmlformats.org/officeDocument/2006/relationships/oleObject" Target="../embeddings/oleObject79.bin"/><Relationship Id="rId24" Type="http://schemas.openxmlformats.org/officeDocument/2006/relationships/image" Target="../media/image73.emf"/><Relationship Id="rId5" Type="http://schemas.openxmlformats.org/officeDocument/2006/relationships/oleObject" Target="../embeddings/oleObject76.bin"/><Relationship Id="rId15" Type="http://schemas.openxmlformats.org/officeDocument/2006/relationships/image" Target="../media/image69.emf"/><Relationship Id="rId23" Type="http://schemas.openxmlformats.org/officeDocument/2006/relationships/oleObject" Target="../embeddings/oleObject86.bin"/><Relationship Id="rId10" Type="http://schemas.openxmlformats.org/officeDocument/2006/relationships/image" Target="../media/image67.emf"/><Relationship Id="rId19" Type="http://schemas.openxmlformats.org/officeDocument/2006/relationships/oleObject" Target="../embeddings/oleObject84.bin"/><Relationship Id="rId4" Type="http://schemas.openxmlformats.org/officeDocument/2006/relationships/image" Target="../media/image64.emf"/><Relationship Id="rId9" Type="http://schemas.openxmlformats.org/officeDocument/2006/relationships/oleObject" Target="../embeddings/oleObject78.bin"/><Relationship Id="rId14" Type="http://schemas.openxmlformats.org/officeDocument/2006/relationships/oleObject" Target="../embeddings/oleObject81.bin"/><Relationship Id="rId22" Type="http://schemas.openxmlformats.org/officeDocument/2006/relationships/image" Target="../media/image72.emf"/></Relationships>
</file>

<file path=ppt/slides/_rels/slide13.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oleObject" Target="../embeddings/oleObject87.bin"/><Relationship Id="rId1" Type="http://schemas.openxmlformats.org/officeDocument/2006/relationships/slideLayout" Target="../slideLayouts/slideLayout1.xml"/><Relationship Id="rId5" Type="http://schemas.openxmlformats.org/officeDocument/2006/relationships/image" Target="../media/image74.emf"/><Relationship Id="rId4" Type="http://schemas.openxmlformats.org/officeDocument/2006/relationships/oleObject" Target="../embeddings/oleObject88.bin"/></Relationships>
</file>

<file path=ppt/slides/_rels/slide14.xml.rels><?xml version="1.0" encoding="UTF-8" standalone="yes"?>
<Relationships xmlns="http://schemas.openxmlformats.org/package/2006/relationships"><Relationship Id="rId8" Type="http://schemas.openxmlformats.org/officeDocument/2006/relationships/oleObject" Target="../embeddings/oleObject91.bin"/><Relationship Id="rId13" Type="http://schemas.openxmlformats.org/officeDocument/2006/relationships/image" Target="../media/image80.emf"/><Relationship Id="rId3" Type="http://schemas.openxmlformats.org/officeDocument/2006/relationships/image" Target="../media/image75.jpeg"/><Relationship Id="rId7" Type="http://schemas.openxmlformats.org/officeDocument/2006/relationships/image" Target="../media/image77.emf"/><Relationship Id="rId12" Type="http://schemas.openxmlformats.org/officeDocument/2006/relationships/oleObject" Target="../embeddings/oleObject93.bin"/><Relationship Id="rId17" Type="http://schemas.openxmlformats.org/officeDocument/2006/relationships/image" Target="../media/image82.emf"/><Relationship Id="rId2" Type="http://schemas.openxmlformats.org/officeDocument/2006/relationships/notesSlide" Target="../notesSlides/notesSlide6.xml"/><Relationship Id="rId16" Type="http://schemas.openxmlformats.org/officeDocument/2006/relationships/oleObject" Target="../embeddings/oleObject95.bin"/><Relationship Id="rId1" Type="http://schemas.openxmlformats.org/officeDocument/2006/relationships/slideLayout" Target="../slideLayouts/slideLayout2.xml"/><Relationship Id="rId6" Type="http://schemas.openxmlformats.org/officeDocument/2006/relationships/oleObject" Target="../embeddings/oleObject90.bin"/><Relationship Id="rId11" Type="http://schemas.openxmlformats.org/officeDocument/2006/relationships/image" Target="../media/image79.emf"/><Relationship Id="rId5" Type="http://schemas.openxmlformats.org/officeDocument/2006/relationships/image" Target="../media/image76.emf"/><Relationship Id="rId15" Type="http://schemas.openxmlformats.org/officeDocument/2006/relationships/image" Target="../media/image81.emf"/><Relationship Id="rId10" Type="http://schemas.openxmlformats.org/officeDocument/2006/relationships/oleObject" Target="../embeddings/oleObject92.bin"/><Relationship Id="rId4" Type="http://schemas.openxmlformats.org/officeDocument/2006/relationships/oleObject" Target="../embeddings/oleObject89.bin"/><Relationship Id="rId9" Type="http://schemas.openxmlformats.org/officeDocument/2006/relationships/image" Target="../media/image78.emf"/><Relationship Id="rId14" Type="http://schemas.openxmlformats.org/officeDocument/2006/relationships/oleObject" Target="../embeddings/oleObject94.bin"/></Relationships>
</file>

<file path=ppt/slides/_rels/slide15.xml.rels><?xml version="1.0" encoding="UTF-8" standalone="yes"?>
<Relationships xmlns="http://schemas.openxmlformats.org/package/2006/relationships"><Relationship Id="rId8" Type="http://schemas.openxmlformats.org/officeDocument/2006/relationships/oleObject" Target="../embeddings/oleObject98.bin"/><Relationship Id="rId13" Type="http://schemas.openxmlformats.org/officeDocument/2006/relationships/image" Target="../media/image83.emf"/><Relationship Id="rId18" Type="http://schemas.openxmlformats.org/officeDocument/2006/relationships/oleObject" Target="../embeddings/oleObject103.bin"/><Relationship Id="rId3" Type="http://schemas.openxmlformats.org/officeDocument/2006/relationships/image" Target="../media/image75.jpeg"/><Relationship Id="rId21" Type="http://schemas.openxmlformats.org/officeDocument/2006/relationships/image" Target="../media/image87.emf"/><Relationship Id="rId7" Type="http://schemas.openxmlformats.org/officeDocument/2006/relationships/image" Target="../media/image77.emf"/><Relationship Id="rId12" Type="http://schemas.openxmlformats.org/officeDocument/2006/relationships/oleObject" Target="../embeddings/oleObject100.bin"/><Relationship Id="rId17" Type="http://schemas.openxmlformats.org/officeDocument/2006/relationships/image" Target="../media/image85.emf"/><Relationship Id="rId2" Type="http://schemas.openxmlformats.org/officeDocument/2006/relationships/notesSlide" Target="../notesSlides/notesSlide7.xml"/><Relationship Id="rId16" Type="http://schemas.openxmlformats.org/officeDocument/2006/relationships/oleObject" Target="../embeddings/oleObject102.bin"/><Relationship Id="rId20" Type="http://schemas.openxmlformats.org/officeDocument/2006/relationships/oleObject" Target="../embeddings/oleObject104.bin"/><Relationship Id="rId1" Type="http://schemas.openxmlformats.org/officeDocument/2006/relationships/slideLayout" Target="../slideLayouts/slideLayout2.xml"/><Relationship Id="rId6" Type="http://schemas.openxmlformats.org/officeDocument/2006/relationships/oleObject" Target="../embeddings/oleObject97.bin"/><Relationship Id="rId11" Type="http://schemas.openxmlformats.org/officeDocument/2006/relationships/image" Target="../media/image79.emf"/><Relationship Id="rId5" Type="http://schemas.openxmlformats.org/officeDocument/2006/relationships/image" Target="../media/image76.emf"/><Relationship Id="rId15" Type="http://schemas.openxmlformats.org/officeDocument/2006/relationships/image" Target="../media/image84.emf"/><Relationship Id="rId10" Type="http://schemas.openxmlformats.org/officeDocument/2006/relationships/oleObject" Target="../embeddings/oleObject99.bin"/><Relationship Id="rId19" Type="http://schemas.openxmlformats.org/officeDocument/2006/relationships/image" Target="../media/image86.emf"/><Relationship Id="rId4" Type="http://schemas.openxmlformats.org/officeDocument/2006/relationships/oleObject" Target="../embeddings/oleObject96.bin"/><Relationship Id="rId9" Type="http://schemas.openxmlformats.org/officeDocument/2006/relationships/image" Target="../media/image78.emf"/><Relationship Id="rId14" Type="http://schemas.openxmlformats.org/officeDocument/2006/relationships/oleObject" Target="../embeddings/oleObject101.bin"/></Relationships>
</file>

<file path=ppt/slides/_rels/slide16.xml.rels><?xml version="1.0" encoding="UTF-8" standalone="yes"?>
<Relationships xmlns="http://schemas.openxmlformats.org/package/2006/relationships"><Relationship Id="rId8" Type="http://schemas.openxmlformats.org/officeDocument/2006/relationships/oleObject" Target="../embeddings/oleObject107.bin"/><Relationship Id="rId3" Type="http://schemas.openxmlformats.org/officeDocument/2006/relationships/oleObject" Target="../embeddings/oleObject105.bin"/><Relationship Id="rId7" Type="http://schemas.openxmlformats.org/officeDocument/2006/relationships/image" Target="../media/image78.emf"/><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oleObject" Target="../embeddings/oleObject106.bin"/><Relationship Id="rId11" Type="http://schemas.openxmlformats.org/officeDocument/2006/relationships/image" Target="../media/image90.emf"/><Relationship Id="rId5" Type="http://schemas.openxmlformats.org/officeDocument/2006/relationships/image" Target="../media/image75.jpeg"/><Relationship Id="rId10" Type="http://schemas.openxmlformats.org/officeDocument/2006/relationships/oleObject" Target="../embeddings/oleObject108.bin"/><Relationship Id="rId4" Type="http://schemas.openxmlformats.org/officeDocument/2006/relationships/image" Target="../media/image88.emf"/><Relationship Id="rId9" Type="http://schemas.openxmlformats.org/officeDocument/2006/relationships/image" Target="../media/image89.emf"/></Relationships>
</file>

<file path=ppt/slides/_rels/slide17.xml.rels><?xml version="1.0" encoding="UTF-8" standalone="yes"?>
<Relationships xmlns="http://schemas.openxmlformats.org/package/2006/relationships"><Relationship Id="rId8" Type="http://schemas.openxmlformats.org/officeDocument/2006/relationships/image" Target="../media/image93.emf"/><Relationship Id="rId3" Type="http://schemas.openxmlformats.org/officeDocument/2006/relationships/oleObject" Target="../embeddings/oleObject109.bin"/><Relationship Id="rId7" Type="http://schemas.openxmlformats.org/officeDocument/2006/relationships/oleObject" Target="../embeddings/oleObject111.bin"/><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92.emf"/><Relationship Id="rId5" Type="http://schemas.openxmlformats.org/officeDocument/2006/relationships/oleObject" Target="../embeddings/oleObject110.bin"/><Relationship Id="rId4" Type="http://schemas.openxmlformats.org/officeDocument/2006/relationships/image" Target="../media/image91.emf"/></Relationships>
</file>

<file path=ppt/slides/_rels/slide18.xml.rels><?xml version="1.0" encoding="UTF-8" standalone="yes"?>
<Relationships xmlns="http://schemas.openxmlformats.org/package/2006/relationships"><Relationship Id="rId3" Type="http://schemas.openxmlformats.org/officeDocument/2006/relationships/oleObject" Target="../embeddings/oleObject112.bin"/><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94.emf"/></Relationships>
</file>

<file path=ppt/slides/_rels/slide19.xml.rels><?xml version="1.0" encoding="UTF-8" standalone="yes"?>
<Relationships xmlns="http://schemas.openxmlformats.org/package/2006/relationships"><Relationship Id="rId3" Type="http://schemas.openxmlformats.org/officeDocument/2006/relationships/oleObject" Target="../embeddings/oleObject113.bin"/><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95.emf"/><Relationship Id="rId5" Type="http://schemas.openxmlformats.org/officeDocument/2006/relationships/oleObject" Target="../embeddings/oleObject114.bin"/><Relationship Id="rId4" Type="http://schemas.openxmlformats.org/officeDocument/2006/relationships/image" Target="../media/image88.emf"/></Relationships>
</file>

<file path=ppt/slides/_rels/slide20.xml.rels><?xml version="1.0" encoding="UTF-8" standalone="yes"?>
<Relationships xmlns="http://schemas.openxmlformats.org/package/2006/relationships"><Relationship Id="rId8" Type="http://schemas.openxmlformats.org/officeDocument/2006/relationships/image" Target="../media/image98.emf"/><Relationship Id="rId3" Type="http://schemas.openxmlformats.org/officeDocument/2006/relationships/oleObject" Target="../embeddings/oleObject115.bin"/><Relationship Id="rId7" Type="http://schemas.openxmlformats.org/officeDocument/2006/relationships/oleObject" Target="../embeddings/oleObject117.bin"/><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97.emf"/><Relationship Id="rId5" Type="http://schemas.openxmlformats.org/officeDocument/2006/relationships/oleObject" Target="../embeddings/oleObject116.bin"/><Relationship Id="rId4" Type="http://schemas.openxmlformats.org/officeDocument/2006/relationships/image" Target="../media/image96.emf"/></Relationships>
</file>

<file path=ppt/slides/_rels/slide21.xml.rels><?xml version="1.0" encoding="UTF-8" standalone="yes"?>
<Relationships xmlns="http://schemas.openxmlformats.org/package/2006/relationships"><Relationship Id="rId8" Type="http://schemas.openxmlformats.org/officeDocument/2006/relationships/image" Target="../media/image100.emf"/><Relationship Id="rId3" Type="http://schemas.openxmlformats.org/officeDocument/2006/relationships/oleObject" Target="../embeddings/oleObject118.bin"/><Relationship Id="rId7" Type="http://schemas.openxmlformats.org/officeDocument/2006/relationships/oleObject" Target="../embeddings/oleObject120.bin"/><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96.emf"/><Relationship Id="rId5" Type="http://schemas.openxmlformats.org/officeDocument/2006/relationships/oleObject" Target="../embeddings/oleObject119.bin"/><Relationship Id="rId4" Type="http://schemas.openxmlformats.org/officeDocument/2006/relationships/image" Target="../media/image99.emf"/></Relationships>
</file>

<file path=ppt/slides/_rels/slide22.xml.rels><?xml version="1.0" encoding="UTF-8" standalone="yes"?>
<Relationships xmlns="http://schemas.openxmlformats.org/package/2006/relationships"><Relationship Id="rId8" Type="http://schemas.openxmlformats.org/officeDocument/2006/relationships/image" Target="../media/image103.emf"/><Relationship Id="rId3" Type="http://schemas.openxmlformats.org/officeDocument/2006/relationships/oleObject" Target="../embeddings/oleObject121.bin"/><Relationship Id="rId7" Type="http://schemas.openxmlformats.org/officeDocument/2006/relationships/oleObject" Target="../embeddings/oleObject123.bin"/><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102.emf"/><Relationship Id="rId11" Type="http://schemas.openxmlformats.org/officeDocument/2006/relationships/oleObject" Target="../embeddings/oleObject125.bin"/><Relationship Id="rId5" Type="http://schemas.openxmlformats.org/officeDocument/2006/relationships/oleObject" Target="../embeddings/oleObject122.bin"/><Relationship Id="rId10" Type="http://schemas.openxmlformats.org/officeDocument/2006/relationships/image" Target="../media/image104.emf"/><Relationship Id="rId4" Type="http://schemas.openxmlformats.org/officeDocument/2006/relationships/image" Target="../media/image101.emf"/><Relationship Id="rId9" Type="http://schemas.openxmlformats.org/officeDocument/2006/relationships/oleObject" Target="../embeddings/oleObject124.bin"/></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p4"/><Relationship Id="rId1" Type="http://schemas.microsoft.com/office/2007/relationships/media" Target="../media/media2.mp4"/><Relationship Id="rId5" Type="http://schemas.openxmlformats.org/officeDocument/2006/relationships/image" Target="../media/image105.png"/><Relationship Id="rId4" Type="http://schemas.openxmlformats.org/officeDocument/2006/relationships/notesSlide" Target="../notesSlides/notesSlide16.xml"/></Relationships>
</file>

<file path=ppt/slides/_rels/slide25.xml.rels><?xml version="1.0" encoding="UTF-8" standalone="yes"?>
<Relationships xmlns="http://schemas.openxmlformats.org/package/2006/relationships"><Relationship Id="rId8" Type="http://schemas.openxmlformats.org/officeDocument/2006/relationships/image" Target="../media/image108.emf"/><Relationship Id="rId13" Type="http://schemas.openxmlformats.org/officeDocument/2006/relationships/oleObject" Target="../embeddings/oleObject131.bin"/><Relationship Id="rId3" Type="http://schemas.openxmlformats.org/officeDocument/2006/relationships/oleObject" Target="../embeddings/oleObject126.bin"/><Relationship Id="rId7" Type="http://schemas.openxmlformats.org/officeDocument/2006/relationships/oleObject" Target="../embeddings/oleObject128.bin"/><Relationship Id="rId12" Type="http://schemas.openxmlformats.org/officeDocument/2006/relationships/image" Target="../media/image110.emf"/><Relationship Id="rId17" Type="http://schemas.openxmlformats.org/officeDocument/2006/relationships/image" Target="../media/image112.emf"/><Relationship Id="rId2" Type="http://schemas.openxmlformats.org/officeDocument/2006/relationships/notesSlide" Target="../notesSlides/notesSlide17.xml"/><Relationship Id="rId16" Type="http://schemas.openxmlformats.org/officeDocument/2006/relationships/oleObject" Target="../embeddings/oleObject133.bin"/><Relationship Id="rId1" Type="http://schemas.openxmlformats.org/officeDocument/2006/relationships/slideLayout" Target="../slideLayouts/slideLayout2.xml"/><Relationship Id="rId6" Type="http://schemas.openxmlformats.org/officeDocument/2006/relationships/image" Target="../media/image107.emf"/><Relationship Id="rId11" Type="http://schemas.openxmlformats.org/officeDocument/2006/relationships/oleObject" Target="../embeddings/oleObject130.bin"/><Relationship Id="rId5" Type="http://schemas.openxmlformats.org/officeDocument/2006/relationships/oleObject" Target="../embeddings/oleObject127.bin"/><Relationship Id="rId15" Type="http://schemas.openxmlformats.org/officeDocument/2006/relationships/image" Target="../media/image111.emf"/><Relationship Id="rId10" Type="http://schemas.openxmlformats.org/officeDocument/2006/relationships/image" Target="../media/image109.emf"/><Relationship Id="rId4" Type="http://schemas.openxmlformats.org/officeDocument/2006/relationships/image" Target="../media/image106.emf"/><Relationship Id="rId9" Type="http://schemas.openxmlformats.org/officeDocument/2006/relationships/oleObject" Target="../embeddings/oleObject129.bin"/><Relationship Id="rId14" Type="http://schemas.openxmlformats.org/officeDocument/2006/relationships/oleObject" Target="../embeddings/oleObject132.bin"/></Relationships>
</file>

<file path=ppt/slides/_rels/slide26.xml.rels><?xml version="1.0" encoding="UTF-8" standalone="yes"?>
<Relationships xmlns="http://schemas.openxmlformats.org/package/2006/relationships"><Relationship Id="rId8" Type="http://schemas.openxmlformats.org/officeDocument/2006/relationships/image" Target="../media/image114.emf"/><Relationship Id="rId13" Type="http://schemas.openxmlformats.org/officeDocument/2006/relationships/oleObject" Target="../embeddings/oleObject139.bin"/><Relationship Id="rId18" Type="http://schemas.openxmlformats.org/officeDocument/2006/relationships/oleObject" Target="../embeddings/oleObject142.bin"/><Relationship Id="rId3" Type="http://schemas.openxmlformats.org/officeDocument/2006/relationships/oleObject" Target="../embeddings/oleObject134.bin"/><Relationship Id="rId7" Type="http://schemas.openxmlformats.org/officeDocument/2006/relationships/oleObject" Target="../embeddings/oleObject136.bin"/><Relationship Id="rId12" Type="http://schemas.openxmlformats.org/officeDocument/2006/relationships/image" Target="../media/image110.emf"/><Relationship Id="rId17" Type="http://schemas.openxmlformats.org/officeDocument/2006/relationships/image" Target="../media/image116.emf"/><Relationship Id="rId2" Type="http://schemas.openxmlformats.org/officeDocument/2006/relationships/notesSlide" Target="../notesSlides/notesSlide18.xml"/><Relationship Id="rId16" Type="http://schemas.openxmlformats.org/officeDocument/2006/relationships/oleObject" Target="../embeddings/oleObject141.bin"/><Relationship Id="rId1" Type="http://schemas.openxmlformats.org/officeDocument/2006/relationships/slideLayout" Target="../slideLayouts/slideLayout2.xml"/><Relationship Id="rId6" Type="http://schemas.openxmlformats.org/officeDocument/2006/relationships/image" Target="../media/image113.emf"/><Relationship Id="rId11" Type="http://schemas.openxmlformats.org/officeDocument/2006/relationships/oleObject" Target="../embeddings/oleObject138.bin"/><Relationship Id="rId5" Type="http://schemas.openxmlformats.org/officeDocument/2006/relationships/oleObject" Target="../embeddings/oleObject135.bin"/><Relationship Id="rId15" Type="http://schemas.openxmlformats.org/officeDocument/2006/relationships/image" Target="../media/image115.emf"/><Relationship Id="rId10" Type="http://schemas.openxmlformats.org/officeDocument/2006/relationships/image" Target="../media/image108.emf"/><Relationship Id="rId19" Type="http://schemas.openxmlformats.org/officeDocument/2006/relationships/image" Target="../media/image117.emf"/><Relationship Id="rId4" Type="http://schemas.openxmlformats.org/officeDocument/2006/relationships/image" Target="../media/image106.emf"/><Relationship Id="rId9" Type="http://schemas.openxmlformats.org/officeDocument/2006/relationships/oleObject" Target="../embeddings/oleObject137.bin"/><Relationship Id="rId14" Type="http://schemas.openxmlformats.org/officeDocument/2006/relationships/oleObject" Target="../embeddings/oleObject140.bin"/></Relationships>
</file>

<file path=ppt/slides/_rels/slide27.xml.rels><?xml version="1.0" encoding="UTF-8" standalone="yes"?>
<Relationships xmlns="http://schemas.openxmlformats.org/package/2006/relationships"><Relationship Id="rId8" Type="http://schemas.openxmlformats.org/officeDocument/2006/relationships/image" Target="../media/image106.emf"/><Relationship Id="rId13" Type="http://schemas.openxmlformats.org/officeDocument/2006/relationships/image" Target="../media/image118.emf"/><Relationship Id="rId3" Type="http://schemas.openxmlformats.org/officeDocument/2006/relationships/oleObject" Target="../embeddings/oleObject143.bin"/><Relationship Id="rId7" Type="http://schemas.openxmlformats.org/officeDocument/2006/relationships/oleObject" Target="../embeddings/oleObject145.bin"/><Relationship Id="rId12" Type="http://schemas.openxmlformats.org/officeDocument/2006/relationships/oleObject" Target="../embeddings/oleObject148.bin"/><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110.emf"/><Relationship Id="rId11" Type="http://schemas.openxmlformats.org/officeDocument/2006/relationships/image" Target="../media/image115.emf"/><Relationship Id="rId5" Type="http://schemas.openxmlformats.org/officeDocument/2006/relationships/oleObject" Target="../embeddings/oleObject144.bin"/><Relationship Id="rId15" Type="http://schemas.openxmlformats.org/officeDocument/2006/relationships/image" Target="../media/image116.emf"/><Relationship Id="rId10" Type="http://schemas.openxmlformats.org/officeDocument/2006/relationships/oleObject" Target="../embeddings/oleObject147.bin"/><Relationship Id="rId4" Type="http://schemas.openxmlformats.org/officeDocument/2006/relationships/image" Target="../media/image108.emf"/><Relationship Id="rId9" Type="http://schemas.openxmlformats.org/officeDocument/2006/relationships/oleObject" Target="../embeddings/oleObject146.bin"/><Relationship Id="rId14" Type="http://schemas.openxmlformats.org/officeDocument/2006/relationships/oleObject" Target="../embeddings/oleObject149.bin"/></Relationships>
</file>

<file path=ppt/slides/_rels/slide28.xml.rels><?xml version="1.0" encoding="UTF-8" standalone="yes"?>
<Relationships xmlns="http://schemas.openxmlformats.org/package/2006/relationships"><Relationship Id="rId13" Type="http://schemas.openxmlformats.org/officeDocument/2006/relationships/oleObject" Target="../embeddings/oleObject155.bin"/><Relationship Id="rId18" Type="http://schemas.openxmlformats.org/officeDocument/2006/relationships/oleObject" Target="../embeddings/oleObject158.bin"/><Relationship Id="rId26" Type="http://schemas.openxmlformats.org/officeDocument/2006/relationships/oleObject" Target="../embeddings/oleObject163.bin"/><Relationship Id="rId3" Type="http://schemas.openxmlformats.org/officeDocument/2006/relationships/oleObject" Target="../embeddings/oleObject150.bin"/><Relationship Id="rId21" Type="http://schemas.openxmlformats.org/officeDocument/2006/relationships/image" Target="../media/image115.emf"/><Relationship Id="rId7" Type="http://schemas.openxmlformats.org/officeDocument/2006/relationships/oleObject" Target="../embeddings/oleObject152.bin"/><Relationship Id="rId12" Type="http://schemas.openxmlformats.org/officeDocument/2006/relationships/image" Target="../media/image111.emf"/><Relationship Id="rId17" Type="http://schemas.openxmlformats.org/officeDocument/2006/relationships/oleObject" Target="../embeddings/oleObject157.bin"/><Relationship Id="rId25" Type="http://schemas.openxmlformats.org/officeDocument/2006/relationships/image" Target="../media/image120.emf"/><Relationship Id="rId33" Type="http://schemas.openxmlformats.org/officeDocument/2006/relationships/image" Target="../media/image122.emf"/><Relationship Id="rId2" Type="http://schemas.openxmlformats.org/officeDocument/2006/relationships/notesSlide" Target="../notesSlides/notesSlide20.xml"/><Relationship Id="rId16" Type="http://schemas.openxmlformats.org/officeDocument/2006/relationships/image" Target="../media/image119.emf"/><Relationship Id="rId20" Type="http://schemas.openxmlformats.org/officeDocument/2006/relationships/oleObject" Target="../embeddings/oleObject160.bin"/><Relationship Id="rId29" Type="http://schemas.openxmlformats.org/officeDocument/2006/relationships/oleObject" Target="../embeddings/oleObject166.bin"/><Relationship Id="rId1" Type="http://schemas.openxmlformats.org/officeDocument/2006/relationships/slideLayout" Target="../slideLayouts/slideLayout2.xml"/><Relationship Id="rId6" Type="http://schemas.openxmlformats.org/officeDocument/2006/relationships/image" Target="../media/image109.emf"/><Relationship Id="rId11" Type="http://schemas.openxmlformats.org/officeDocument/2006/relationships/oleObject" Target="../embeddings/oleObject154.bin"/><Relationship Id="rId24" Type="http://schemas.openxmlformats.org/officeDocument/2006/relationships/oleObject" Target="../embeddings/oleObject162.bin"/><Relationship Id="rId32" Type="http://schemas.openxmlformats.org/officeDocument/2006/relationships/oleObject" Target="../embeddings/oleObject168.bin"/><Relationship Id="rId5" Type="http://schemas.openxmlformats.org/officeDocument/2006/relationships/oleObject" Target="../embeddings/oleObject151.bin"/><Relationship Id="rId15" Type="http://schemas.openxmlformats.org/officeDocument/2006/relationships/oleObject" Target="../embeddings/oleObject156.bin"/><Relationship Id="rId23" Type="http://schemas.openxmlformats.org/officeDocument/2006/relationships/image" Target="../media/image116.emf"/><Relationship Id="rId28" Type="http://schemas.openxmlformats.org/officeDocument/2006/relationships/oleObject" Target="../embeddings/oleObject165.bin"/><Relationship Id="rId10" Type="http://schemas.openxmlformats.org/officeDocument/2006/relationships/image" Target="../media/image106.emf"/><Relationship Id="rId19" Type="http://schemas.openxmlformats.org/officeDocument/2006/relationships/oleObject" Target="../embeddings/oleObject159.bin"/><Relationship Id="rId31" Type="http://schemas.openxmlformats.org/officeDocument/2006/relationships/oleObject" Target="../embeddings/oleObject167.bin"/><Relationship Id="rId4" Type="http://schemas.openxmlformats.org/officeDocument/2006/relationships/image" Target="../media/image108.emf"/><Relationship Id="rId9" Type="http://schemas.openxmlformats.org/officeDocument/2006/relationships/oleObject" Target="../embeddings/oleObject153.bin"/><Relationship Id="rId14" Type="http://schemas.openxmlformats.org/officeDocument/2006/relationships/image" Target="../media/image112.emf"/><Relationship Id="rId22" Type="http://schemas.openxmlformats.org/officeDocument/2006/relationships/oleObject" Target="../embeddings/oleObject161.bin"/><Relationship Id="rId27" Type="http://schemas.openxmlformats.org/officeDocument/2006/relationships/oleObject" Target="../embeddings/oleObject164.bin"/><Relationship Id="rId30" Type="http://schemas.openxmlformats.org/officeDocument/2006/relationships/image" Target="../media/image121.emf"/><Relationship Id="rId8" Type="http://schemas.openxmlformats.org/officeDocument/2006/relationships/image" Target="../media/image110.emf"/></Relationships>
</file>

<file path=ppt/slides/_rels/slide29.xml.rels><?xml version="1.0" encoding="UTF-8" standalone="yes"?>
<Relationships xmlns="http://schemas.openxmlformats.org/package/2006/relationships"><Relationship Id="rId8" Type="http://schemas.openxmlformats.org/officeDocument/2006/relationships/oleObject" Target="../embeddings/oleObject172.bin"/><Relationship Id="rId13" Type="http://schemas.openxmlformats.org/officeDocument/2006/relationships/image" Target="../media/image126.emf"/><Relationship Id="rId3" Type="http://schemas.openxmlformats.org/officeDocument/2006/relationships/oleObject" Target="../embeddings/oleObject169.bin"/><Relationship Id="rId7" Type="http://schemas.openxmlformats.org/officeDocument/2006/relationships/image" Target="../media/image124.emf"/><Relationship Id="rId12" Type="http://schemas.openxmlformats.org/officeDocument/2006/relationships/oleObject" Target="../embeddings/oleObject174.bin"/><Relationship Id="rId17" Type="http://schemas.openxmlformats.org/officeDocument/2006/relationships/oleObject" Target="../embeddings/oleObject177.bin"/><Relationship Id="rId2" Type="http://schemas.openxmlformats.org/officeDocument/2006/relationships/notesSlide" Target="../notesSlides/notesSlide21.xml"/><Relationship Id="rId16" Type="http://schemas.openxmlformats.org/officeDocument/2006/relationships/image" Target="../media/image127.emf"/><Relationship Id="rId1" Type="http://schemas.openxmlformats.org/officeDocument/2006/relationships/slideLayout" Target="../slideLayouts/slideLayout2.xml"/><Relationship Id="rId6" Type="http://schemas.openxmlformats.org/officeDocument/2006/relationships/oleObject" Target="../embeddings/oleObject171.bin"/><Relationship Id="rId11" Type="http://schemas.openxmlformats.org/officeDocument/2006/relationships/image" Target="../media/image125.emf"/><Relationship Id="rId5" Type="http://schemas.openxmlformats.org/officeDocument/2006/relationships/oleObject" Target="../embeddings/oleObject170.bin"/><Relationship Id="rId15" Type="http://schemas.openxmlformats.org/officeDocument/2006/relationships/oleObject" Target="../embeddings/oleObject176.bin"/><Relationship Id="rId10" Type="http://schemas.openxmlformats.org/officeDocument/2006/relationships/oleObject" Target="../embeddings/oleObject173.bin"/><Relationship Id="rId4" Type="http://schemas.openxmlformats.org/officeDocument/2006/relationships/image" Target="../media/image123.emf"/><Relationship Id="rId9" Type="http://schemas.openxmlformats.org/officeDocument/2006/relationships/image" Target="../media/image109.emf"/><Relationship Id="rId14" Type="http://schemas.openxmlformats.org/officeDocument/2006/relationships/oleObject" Target="../embeddings/oleObject175.bin"/></Relationships>
</file>

<file path=ppt/slides/_rels/slide30.xml.rels><?xml version="1.0" encoding="UTF-8" standalone="yes"?>
<Relationships xmlns="http://schemas.openxmlformats.org/package/2006/relationships"><Relationship Id="rId8" Type="http://schemas.openxmlformats.org/officeDocument/2006/relationships/image" Target="../media/image126.emf"/><Relationship Id="rId13" Type="http://schemas.openxmlformats.org/officeDocument/2006/relationships/oleObject" Target="../embeddings/oleObject183.bin"/><Relationship Id="rId3" Type="http://schemas.openxmlformats.org/officeDocument/2006/relationships/oleObject" Target="../embeddings/oleObject178.bin"/><Relationship Id="rId7" Type="http://schemas.openxmlformats.org/officeDocument/2006/relationships/oleObject" Target="../embeddings/oleObject180.bin"/><Relationship Id="rId12" Type="http://schemas.openxmlformats.org/officeDocument/2006/relationships/image" Target="../media/image127.emf"/><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125.emf"/><Relationship Id="rId11" Type="http://schemas.openxmlformats.org/officeDocument/2006/relationships/oleObject" Target="../embeddings/oleObject182.bin"/><Relationship Id="rId5" Type="http://schemas.openxmlformats.org/officeDocument/2006/relationships/oleObject" Target="../embeddings/oleObject179.bin"/><Relationship Id="rId10" Type="http://schemas.openxmlformats.org/officeDocument/2006/relationships/image" Target="../media/image123.emf"/><Relationship Id="rId4" Type="http://schemas.openxmlformats.org/officeDocument/2006/relationships/image" Target="../media/image109.emf"/><Relationship Id="rId9" Type="http://schemas.openxmlformats.org/officeDocument/2006/relationships/oleObject" Target="../embeddings/oleObject181.bin"/><Relationship Id="rId14" Type="http://schemas.openxmlformats.org/officeDocument/2006/relationships/image" Target="../media/image128.emf"/></Relationships>
</file>

<file path=ppt/slides/_rels/slide31.xml.rels><?xml version="1.0" encoding="UTF-8" standalone="yes"?>
<Relationships xmlns="http://schemas.openxmlformats.org/package/2006/relationships"><Relationship Id="rId8" Type="http://schemas.openxmlformats.org/officeDocument/2006/relationships/image" Target="../media/image129.emf"/><Relationship Id="rId13" Type="http://schemas.openxmlformats.org/officeDocument/2006/relationships/oleObject" Target="../embeddings/oleObject189.bin"/><Relationship Id="rId18" Type="http://schemas.openxmlformats.org/officeDocument/2006/relationships/image" Target="../media/image127.emf"/><Relationship Id="rId3" Type="http://schemas.openxmlformats.org/officeDocument/2006/relationships/oleObject" Target="../embeddings/oleObject184.bin"/><Relationship Id="rId7" Type="http://schemas.openxmlformats.org/officeDocument/2006/relationships/oleObject" Target="../embeddings/oleObject186.bin"/><Relationship Id="rId12" Type="http://schemas.openxmlformats.org/officeDocument/2006/relationships/image" Target="../media/image131.emf"/><Relationship Id="rId17" Type="http://schemas.openxmlformats.org/officeDocument/2006/relationships/oleObject" Target="../embeddings/oleObject192.bin"/><Relationship Id="rId2" Type="http://schemas.openxmlformats.org/officeDocument/2006/relationships/notesSlide" Target="../notesSlides/notesSlide23.xml"/><Relationship Id="rId16" Type="http://schemas.openxmlformats.org/officeDocument/2006/relationships/oleObject" Target="../embeddings/oleObject191.bin"/><Relationship Id="rId20" Type="http://schemas.openxmlformats.org/officeDocument/2006/relationships/image" Target="../media/image133.emf"/><Relationship Id="rId1" Type="http://schemas.openxmlformats.org/officeDocument/2006/relationships/slideLayout" Target="../slideLayouts/slideLayout2.xml"/><Relationship Id="rId6" Type="http://schemas.openxmlformats.org/officeDocument/2006/relationships/image" Target="../media/image125.emf"/><Relationship Id="rId11" Type="http://schemas.openxmlformats.org/officeDocument/2006/relationships/oleObject" Target="../embeddings/oleObject188.bin"/><Relationship Id="rId5" Type="http://schemas.openxmlformats.org/officeDocument/2006/relationships/oleObject" Target="../embeddings/oleObject185.bin"/><Relationship Id="rId15" Type="http://schemas.openxmlformats.org/officeDocument/2006/relationships/oleObject" Target="../embeddings/oleObject190.bin"/><Relationship Id="rId10" Type="http://schemas.openxmlformats.org/officeDocument/2006/relationships/image" Target="../media/image130.emf"/><Relationship Id="rId19" Type="http://schemas.openxmlformats.org/officeDocument/2006/relationships/oleObject" Target="../embeddings/oleObject193.bin"/><Relationship Id="rId4" Type="http://schemas.openxmlformats.org/officeDocument/2006/relationships/image" Target="../media/image109.emf"/><Relationship Id="rId9" Type="http://schemas.openxmlformats.org/officeDocument/2006/relationships/oleObject" Target="../embeddings/oleObject187.bin"/><Relationship Id="rId14" Type="http://schemas.openxmlformats.org/officeDocument/2006/relationships/image" Target="../media/image132.emf"/></Relationships>
</file>

<file path=ppt/slides/_rels/slide32.xml.rels><?xml version="1.0" encoding="UTF-8" standalone="yes"?>
<Relationships xmlns="http://schemas.openxmlformats.org/package/2006/relationships"><Relationship Id="rId8" Type="http://schemas.openxmlformats.org/officeDocument/2006/relationships/image" Target="../media/image136.emf"/><Relationship Id="rId13" Type="http://schemas.openxmlformats.org/officeDocument/2006/relationships/oleObject" Target="../embeddings/oleObject199.bin"/><Relationship Id="rId18" Type="http://schemas.openxmlformats.org/officeDocument/2006/relationships/image" Target="../media/image140.emf"/><Relationship Id="rId3" Type="http://schemas.openxmlformats.org/officeDocument/2006/relationships/oleObject" Target="../embeddings/oleObject194.bin"/><Relationship Id="rId21" Type="http://schemas.openxmlformats.org/officeDocument/2006/relationships/oleObject" Target="../embeddings/oleObject203.bin"/><Relationship Id="rId7" Type="http://schemas.openxmlformats.org/officeDocument/2006/relationships/oleObject" Target="../embeddings/oleObject196.bin"/><Relationship Id="rId12" Type="http://schemas.openxmlformats.org/officeDocument/2006/relationships/image" Target="../media/image138.emf"/><Relationship Id="rId17" Type="http://schemas.openxmlformats.org/officeDocument/2006/relationships/oleObject" Target="../embeddings/oleObject201.bin"/><Relationship Id="rId2" Type="http://schemas.openxmlformats.org/officeDocument/2006/relationships/notesSlide" Target="../notesSlides/notesSlide24.xml"/><Relationship Id="rId16" Type="http://schemas.openxmlformats.org/officeDocument/2006/relationships/image" Target="../media/image139.emf"/><Relationship Id="rId20" Type="http://schemas.openxmlformats.org/officeDocument/2006/relationships/image" Target="../media/image141.emf"/><Relationship Id="rId1" Type="http://schemas.openxmlformats.org/officeDocument/2006/relationships/slideLayout" Target="../slideLayouts/slideLayout2.xml"/><Relationship Id="rId6" Type="http://schemas.openxmlformats.org/officeDocument/2006/relationships/image" Target="../media/image135.emf"/><Relationship Id="rId11" Type="http://schemas.openxmlformats.org/officeDocument/2006/relationships/oleObject" Target="../embeddings/oleObject198.bin"/><Relationship Id="rId24" Type="http://schemas.openxmlformats.org/officeDocument/2006/relationships/image" Target="../media/image143.emf"/><Relationship Id="rId5" Type="http://schemas.openxmlformats.org/officeDocument/2006/relationships/oleObject" Target="../embeddings/oleObject195.bin"/><Relationship Id="rId15" Type="http://schemas.openxmlformats.org/officeDocument/2006/relationships/oleObject" Target="../embeddings/oleObject200.bin"/><Relationship Id="rId23" Type="http://schemas.openxmlformats.org/officeDocument/2006/relationships/oleObject" Target="../embeddings/oleObject204.bin"/><Relationship Id="rId10" Type="http://schemas.openxmlformats.org/officeDocument/2006/relationships/image" Target="../media/image137.emf"/><Relationship Id="rId19" Type="http://schemas.openxmlformats.org/officeDocument/2006/relationships/oleObject" Target="../embeddings/oleObject202.bin"/><Relationship Id="rId4" Type="http://schemas.openxmlformats.org/officeDocument/2006/relationships/image" Target="../media/image134.emf"/><Relationship Id="rId9" Type="http://schemas.openxmlformats.org/officeDocument/2006/relationships/oleObject" Target="../embeddings/oleObject197.bin"/><Relationship Id="rId14" Type="http://schemas.openxmlformats.org/officeDocument/2006/relationships/image" Target="../media/image109.emf"/><Relationship Id="rId22" Type="http://schemas.openxmlformats.org/officeDocument/2006/relationships/image" Target="../media/image142.emf"/></Relationships>
</file>

<file path=ppt/slides/_rels/slide33.xml.rels><?xml version="1.0" encoding="UTF-8" standalone="yes"?>
<Relationships xmlns="http://schemas.openxmlformats.org/package/2006/relationships"><Relationship Id="rId8" Type="http://schemas.openxmlformats.org/officeDocument/2006/relationships/image" Target="../media/image125.emf"/><Relationship Id="rId13" Type="http://schemas.openxmlformats.org/officeDocument/2006/relationships/oleObject" Target="../embeddings/oleObject210.bin"/><Relationship Id="rId18" Type="http://schemas.openxmlformats.org/officeDocument/2006/relationships/image" Target="../media/image146.emf"/><Relationship Id="rId3" Type="http://schemas.openxmlformats.org/officeDocument/2006/relationships/oleObject" Target="../embeddings/oleObject205.bin"/><Relationship Id="rId21" Type="http://schemas.openxmlformats.org/officeDocument/2006/relationships/oleObject" Target="../embeddings/oleObject214.bin"/><Relationship Id="rId7" Type="http://schemas.openxmlformats.org/officeDocument/2006/relationships/oleObject" Target="../embeddings/oleObject207.bin"/><Relationship Id="rId12" Type="http://schemas.openxmlformats.org/officeDocument/2006/relationships/image" Target="../media/image123.emf"/><Relationship Id="rId17" Type="http://schemas.openxmlformats.org/officeDocument/2006/relationships/oleObject" Target="../embeddings/oleObject212.bin"/><Relationship Id="rId2" Type="http://schemas.openxmlformats.org/officeDocument/2006/relationships/notesSlide" Target="../notesSlides/notesSlide25.xml"/><Relationship Id="rId16" Type="http://schemas.openxmlformats.org/officeDocument/2006/relationships/image" Target="../media/image145.emf"/><Relationship Id="rId20" Type="http://schemas.openxmlformats.org/officeDocument/2006/relationships/image" Target="../media/image147.emf"/><Relationship Id="rId1" Type="http://schemas.openxmlformats.org/officeDocument/2006/relationships/slideLayout" Target="../slideLayouts/slideLayout2.xml"/><Relationship Id="rId6" Type="http://schemas.openxmlformats.org/officeDocument/2006/relationships/image" Target="../media/image109.emf"/><Relationship Id="rId11" Type="http://schemas.openxmlformats.org/officeDocument/2006/relationships/oleObject" Target="../embeddings/oleObject209.bin"/><Relationship Id="rId5" Type="http://schemas.openxmlformats.org/officeDocument/2006/relationships/oleObject" Target="../embeddings/oleObject206.bin"/><Relationship Id="rId15" Type="http://schemas.openxmlformats.org/officeDocument/2006/relationships/oleObject" Target="../embeddings/oleObject211.bin"/><Relationship Id="rId10" Type="http://schemas.openxmlformats.org/officeDocument/2006/relationships/image" Target="../media/image126.emf"/><Relationship Id="rId19" Type="http://schemas.openxmlformats.org/officeDocument/2006/relationships/oleObject" Target="../embeddings/oleObject213.bin"/><Relationship Id="rId4" Type="http://schemas.openxmlformats.org/officeDocument/2006/relationships/image" Target="../media/image144.emf"/><Relationship Id="rId9" Type="http://schemas.openxmlformats.org/officeDocument/2006/relationships/oleObject" Target="../embeddings/oleObject208.bin"/><Relationship Id="rId14" Type="http://schemas.openxmlformats.org/officeDocument/2006/relationships/image" Target="../media/image127.emf"/><Relationship Id="rId22" Type="http://schemas.openxmlformats.org/officeDocument/2006/relationships/image" Target="../media/image148.emf"/></Relationships>
</file>

<file path=ppt/slides/_rels/slide34.xml.rels><?xml version="1.0" encoding="UTF-8" standalone="yes"?>
<Relationships xmlns="http://schemas.openxmlformats.org/package/2006/relationships"><Relationship Id="rId8" Type="http://schemas.openxmlformats.org/officeDocument/2006/relationships/image" Target="../media/image126.emf"/><Relationship Id="rId13" Type="http://schemas.openxmlformats.org/officeDocument/2006/relationships/oleObject" Target="../embeddings/oleObject220.bin"/><Relationship Id="rId18" Type="http://schemas.openxmlformats.org/officeDocument/2006/relationships/image" Target="../media/image151.emf"/><Relationship Id="rId3" Type="http://schemas.openxmlformats.org/officeDocument/2006/relationships/oleObject" Target="../embeddings/oleObject215.bin"/><Relationship Id="rId21" Type="http://schemas.openxmlformats.org/officeDocument/2006/relationships/oleObject" Target="../embeddings/oleObject224.bin"/><Relationship Id="rId7" Type="http://schemas.openxmlformats.org/officeDocument/2006/relationships/oleObject" Target="../embeddings/oleObject217.bin"/><Relationship Id="rId12" Type="http://schemas.openxmlformats.org/officeDocument/2006/relationships/image" Target="../media/image127.emf"/><Relationship Id="rId17" Type="http://schemas.openxmlformats.org/officeDocument/2006/relationships/oleObject" Target="../embeddings/oleObject222.bin"/><Relationship Id="rId2" Type="http://schemas.openxmlformats.org/officeDocument/2006/relationships/notesSlide" Target="../notesSlides/notesSlide26.xml"/><Relationship Id="rId16" Type="http://schemas.openxmlformats.org/officeDocument/2006/relationships/image" Target="../media/image150.emf"/><Relationship Id="rId20" Type="http://schemas.openxmlformats.org/officeDocument/2006/relationships/image" Target="../media/image152.emf"/><Relationship Id="rId1" Type="http://schemas.openxmlformats.org/officeDocument/2006/relationships/slideLayout" Target="../slideLayouts/slideLayout2.xml"/><Relationship Id="rId6" Type="http://schemas.openxmlformats.org/officeDocument/2006/relationships/image" Target="../media/image125.emf"/><Relationship Id="rId11" Type="http://schemas.openxmlformats.org/officeDocument/2006/relationships/oleObject" Target="../embeddings/oleObject219.bin"/><Relationship Id="rId5" Type="http://schemas.openxmlformats.org/officeDocument/2006/relationships/oleObject" Target="../embeddings/oleObject216.bin"/><Relationship Id="rId15" Type="http://schemas.openxmlformats.org/officeDocument/2006/relationships/oleObject" Target="../embeddings/oleObject221.bin"/><Relationship Id="rId10" Type="http://schemas.openxmlformats.org/officeDocument/2006/relationships/image" Target="../media/image123.emf"/><Relationship Id="rId19" Type="http://schemas.openxmlformats.org/officeDocument/2006/relationships/oleObject" Target="../embeddings/oleObject223.bin"/><Relationship Id="rId4" Type="http://schemas.openxmlformats.org/officeDocument/2006/relationships/image" Target="../media/image109.emf"/><Relationship Id="rId9" Type="http://schemas.openxmlformats.org/officeDocument/2006/relationships/oleObject" Target="../embeddings/oleObject218.bin"/><Relationship Id="rId14" Type="http://schemas.openxmlformats.org/officeDocument/2006/relationships/image" Target="../media/image149.emf"/><Relationship Id="rId22" Type="http://schemas.openxmlformats.org/officeDocument/2006/relationships/image" Target="../media/image153.emf"/></Relationships>
</file>

<file path=ppt/slides/_rels/slide35.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oleObject" Target="../embeddings/oleObject225.bin"/><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154.emf"/><Relationship Id="rId2" Type="http://schemas.openxmlformats.org/officeDocument/2006/relationships/oleObject" Target="../embeddings/oleObject226.bin"/><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8" Type="http://schemas.openxmlformats.org/officeDocument/2006/relationships/oleObject" Target="../embeddings/oleObject230.bin"/><Relationship Id="rId13" Type="http://schemas.openxmlformats.org/officeDocument/2006/relationships/oleObject" Target="../embeddings/oleObject233.bin"/><Relationship Id="rId3" Type="http://schemas.openxmlformats.org/officeDocument/2006/relationships/image" Target="../media/image155.emf"/><Relationship Id="rId7" Type="http://schemas.openxmlformats.org/officeDocument/2006/relationships/image" Target="../media/image157.emf"/><Relationship Id="rId12" Type="http://schemas.openxmlformats.org/officeDocument/2006/relationships/oleObject" Target="../embeddings/oleObject232.bin"/><Relationship Id="rId17" Type="http://schemas.openxmlformats.org/officeDocument/2006/relationships/image" Target="../media/image160.emf"/><Relationship Id="rId2" Type="http://schemas.openxmlformats.org/officeDocument/2006/relationships/oleObject" Target="../embeddings/oleObject227.bin"/><Relationship Id="rId16" Type="http://schemas.openxmlformats.org/officeDocument/2006/relationships/oleObject" Target="../embeddings/oleObject235.bin"/><Relationship Id="rId1" Type="http://schemas.openxmlformats.org/officeDocument/2006/relationships/slideLayout" Target="../slideLayouts/slideLayout2.xml"/><Relationship Id="rId6" Type="http://schemas.openxmlformats.org/officeDocument/2006/relationships/oleObject" Target="../embeddings/oleObject229.bin"/><Relationship Id="rId11" Type="http://schemas.openxmlformats.org/officeDocument/2006/relationships/image" Target="../media/image159.emf"/><Relationship Id="rId5" Type="http://schemas.openxmlformats.org/officeDocument/2006/relationships/image" Target="../media/image156.emf"/><Relationship Id="rId15" Type="http://schemas.openxmlformats.org/officeDocument/2006/relationships/image" Target="../media/image3.emf"/><Relationship Id="rId10" Type="http://schemas.openxmlformats.org/officeDocument/2006/relationships/oleObject" Target="../embeddings/oleObject231.bin"/><Relationship Id="rId4" Type="http://schemas.openxmlformats.org/officeDocument/2006/relationships/oleObject" Target="../embeddings/oleObject228.bin"/><Relationship Id="rId9" Type="http://schemas.openxmlformats.org/officeDocument/2006/relationships/image" Target="../media/image158.emf"/><Relationship Id="rId14" Type="http://schemas.openxmlformats.org/officeDocument/2006/relationships/oleObject" Target="../embeddings/oleObject234.bin"/></Relationships>
</file>

<file path=ppt/slides/_rels/slide38.xml.rels><?xml version="1.0" encoding="UTF-8" standalone="yes"?>
<Relationships xmlns="http://schemas.openxmlformats.org/package/2006/relationships"><Relationship Id="rId8" Type="http://schemas.openxmlformats.org/officeDocument/2006/relationships/image" Target="../media/image162.emf"/><Relationship Id="rId3" Type="http://schemas.openxmlformats.org/officeDocument/2006/relationships/image" Target="../media/image3.emf"/><Relationship Id="rId7" Type="http://schemas.openxmlformats.org/officeDocument/2006/relationships/oleObject" Target="../embeddings/oleObject238.bin"/><Relationship Id="rId12" Type="http://schemas.openxmlformats.org/officeDocument/2006/relationships/image" Target="../media/image164.emf"/><Relationship Id="rId2" Type="http://schemas.openxmlformats.org/officeDocument/2006/relationships/oleObject" Target="../embeddings/oleObject234.bin"/><Relationship Id="rId1" Type="http://schemas.openxmlformats.org/officeDocument/2006/relationships/slideLayout" Target="../slideLayouts/slideLayout2.xml"/><Relationship Id="rId6" Type="http://schemas.openxmlformats.org/officeDocument/2006/relationships/image" Target="../media/image161.emf"/><Relationship Id="rId11" Type="http://schemas.openxmlformats.org/officeDocument/2006/relationships/oleObject" Target="../embeddings/oleObject240.bin"/><Relationship Id="rId5" Type="http://schemas.openxmlformats.org/officeDocument/2006/relationships/oleObject" Target="../embeddings/oleObject237.bin"/><Relationship Id="rId10" Type="http://schemas.openxmlformats.org/officeDocument/2006/relationships/image" Target="../media/image163.emf"/><Relationship Id="rId4" Type="http://schemas.openxmlformats.org/officeDocument/2006/relationships/oleObject" Target="../embeddings/oleObject236.bin"/><Relationship Id="rId9" Type="http://schemas.openxmlformats.org/officeDocument/2006/relationships/oleObject" Target="../embeddings/oleObject239.bin"/></Relationships>
</file>

<file path=ppt/slides/_rels/slide39.xml.rels><?xml version="1.0" encoding="UTF-8" standalone="yes"?>
<Relationships xmlns="http://schemas.openxmlformats.org/package/2006/relationships"><Relationship Id="rId8" Type="http://schemas.openxmlformats.org/officeDocument/2006/relationships/oleObject" Target="../embeddings/oleObject244.bin"/><Relationship Id="rId3" Type="http://schemas.openxmlformats.org/officeDocument/2006/relationships/image" Target="../media/image165.emf"/><Relationship Id="rId7" Type="http://schemas.openxmlformats.org/officeDocument/2006/relationships/image" Target="../media/image167.emf"/><Relationship Id="rId2" Type="http://schemas.openxmlformats.org/officeDocument/2006/relationships/oleObject" Target="../embeddings/oleObject241.bin"/><Relationship Id="rId1" Type="http://schemas.openxmlformats.org/officeDocument/2006/relationships/slideLayout" Target="../slideLayouts/slideLayout2.xml"/><Relationship Id="rId6" Type="http://schemas.openxmlformats.org/officeDocument/2006/relationships/oleObject" Target="../embeddings/oleObject243.bin"/><Relationship Id="rId5" Type="http://schemas.openxmlformats.org/officeDocument/2006/relationships/image" Target="../media/image166.emf"/><Relationship Id="rId10" Type="http://schemas.openxmlformats.org/officeDocument/2006/relationships/oleObject" Target="../embeddings/oleObject245.bin"/><Relationship Id="rId4" Type="http://schemas.openxmlformats.org/officeDocument/2006/relationships/oleObject" Target="../embeddings/oleObject242.bin"/><Relationship Id="rId9" Type="http://schemas.openxmlformats.org/officeDocument/2006/relationships/image" Target="../media/image168.emf"/></Relationships>
</file>

<file path=ppt/slides/_rels/slide40.xml.rels><?xml version="1.0" encoding="UTF-8" standalone="yes"?>
<Relationships xmlns="http://schemas.openxmlformats.org/package/2006/relationships"><Relationship Id="rId8" Type="http://schemas.openxmlformats.org/officeDocument/2006/relationships/oleObject" Target="../embeddings/oleObject249.bin"/><Relationship Id="rId13" Type="http://schemas.openxmlformats.org/officeDocument/2006/relationships/oleObject" Target="../embeddings/oleObject253.bin"/><Relationship Id="rId3" Type="http://schemas.openxmlformats.org/officeDocument/2006/relationships/image" Target="../media/image166.emf"/><Relationship Id="rId7" Type="http://schemas.openxmlformats.org/officeDocument/2006/relationships/image" Target="../media/image169.emf"/><Relationship Id="rId12" Type="http://schemas.openxmlformats.org/officeDocument/2006/relationships/oleObject" Target="../embeddings/oleObject252.bin"/><Relationship Id="rId2" Type="http://schemas.openxmlformats.org/officeDocument/2006/relationships/oleObject" Target="../embeddings/oleObject246.bin"/><Relationship Id="rId1" Type="http://schemas.openxmlformats.org/officeDocument/2006/relationships/slideLayout" Target="../slideLayouts/slideLayout2.xml"/><Relationship Id="rId6" Type="http://schemas.openxmlformats.org/officeDocument/2006/relationships/oleObject" Target="../embeddings/oleObject248.bin"/><Relationship Id="rId11" Type="http://schemas.openxmlformats.org/officeDocument/2006/relationships/oleObject" Target="../embeddings/oleObject251.bin"/><Relationship Id="rId5" Type="http://schemas.openxmlformats.org/officeDocument/2006/relationships/image" Target="../media/image2.emf"/><Relationship Id="rId10" Type="http://schemas.openxmlformats.org/officeDocument/2006/relationships/oleObject" Target="../embeddings/oleObject250.bin"/><Relationship Id="rId4" Type="http://schemas.openxmlformats.org/officeDocument/2006/relationships/oleObject" Target="../embeddings/oleObject247.bin"/><Relationship Id="rId9" Type="http://schemas.openxmlformats.org/officeDocument/2006/relationships/image" Target="../media/image170.emf"/></Relationships>
</file>

<file path=ppt/slides/_rels/slide41.xml.rels><?xml version="1.0" encoding="UTF-8" standalone="yes"?>
<Relationships xmlns="http://schemas.openxmlformats.org/package/2006/relationships"><Relationship Id="rId8" Type="http://schemas.openxmlformats.org/officeDocument/2006/relationships/oleObject" Target="../embeddings/oleObject257.bin"/><Relationship Id="rId3" Type="http://schemas.openxmlformats.org/officeDocument/2006/relationships/image" Target="../media/image166.emf"/><Relationship Id="rId7" Type="http://schemas.openxmlformats.org/officeDocument/2006/relationships/image" Target="../media/image171.emf"/><Relationship Id="rId2" Type="http://schemas.openxmlformats.org/officeDocument/2006/relationships/oleObject" Target="../embeddings/oleObject254.bin"/><Relationship Id="rId1" Type="http://schemas.openxmlformats.org/officeDocument/2006/relationships/slideLayout" Target="../slideLayouts/slideLayout2.xml"/><Relationship Id="rId6" Type="http://schemas.openxmlformats.org/officeDocument/2006/relationships/oleObject" Target="../embeddings/oleObject256.bin"/><Relationship Id="rId11" Type="http://schemas.openxmlformats.org/officeDocument/2006/relationships/image" Target="../media/image173.emf"/><Relationship Id="rId5" Type="http://schemas.openxmlformats.org/officeDocument/2006/relationships/image" Target="../media/image170.emf"/><Relationship Id="rId10" Type="http://schemas.openxmlformats.org/officeDocument/2006/relationships/oleObject" Target="../embeddings/oleObject258.bin"/><Relationship Id="rId4" Type="http://schemas.openxmlformats.org/officeDocument/2006/relationships/oleObject" Target="../embeddings/oleObject255.bin"/><Relationship Id="rId9" Type="http://schemas.openxmlformats.org/officeDocument/2006/relationships/image" Target="../media/image172.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7" name="TextBox 16"/>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1.)</a:t>
            </a:r>
          </a:p>
        </p:txBody>
      </p:sp>
      <p:sp>
        <p:nvSpPr>
          <p:cNvPr id="6" name="TextBox 5"/>
          <p:cNvSpPr txBox="1"/>
          <p:nvPr/>
        </p:nvSpPr>
        <p:spPr>
          <a:xfrm>
            <a:off x="427358" y="296452"/>
            <a:ext cx="8322942" cy="954107"/>
          </a:xfrm>
          <a:prstGeom prst="rect">
            <a:avLst/>
          </a:prstGeom>
          <a:noFill/>
        </p:spPr>
        <p:txBody>
          <a:bodyPr wrap="square" rtlCol="0">
            <a:spAutoFit/>
          </a:bodyPr>
          <a:lstStyle/>
          <a:p>
            <a:r>
              <a:rPr lang="en-US" sz="2800" dirty="0">
                <a:solidFill>
                  <a:srgbClr val="0000FF"/>
                </a:solidFill>
                <a:latin typeface="Apple Chancery"/>
                <a:cs typeface="Apple Chancery"/>
              </a:rPr>
              <a:t>Change your orientation, you change your motion . . . (courtesy of </a:t>
            </a:r>
            <a:r>
              <a:rPr lang="en-US" sz="2800" dirty="0" err="1">
                <a:solidFill>
                  <a:srgbClr val="0000FF"/>
                </a:solidFill>
                <a:latin typeface="Apple Chancery"/>
                <a:cs typeface="Apple Chancery"/>
              </a:rPr>
              <a:t>Yulia</a:t>
            </a:r>
            <a:r>
              <a:rPr lang="en-US" sz="2800" dirty="0">
                <a:solidFill>
                  <a:srgbClr val="0000FF"/>
                </a:solidFill>
                <a:latin typeface="Apple Chancery"/>
                <a:cs typeface="Apple Chancery"/>
              </a:rPr>
              <a:t> </a:t>
            </a:r>
            <a:r>
              <a:rPr lang="en-US" sz="2800" dirty="0" err="1">
                <a:solidFill>
                  <a:srgbClr val="0000FF"/>
                </a:solidFill>
                <a:latin typeface="Apple Chancery"/>
                <a:cs typeface="Apple Chancery"/>
              </a:rPr>
              <a:t>Lipnitskaya</a:t>
            </a:r>
            <a:endParaRPr lang="en-US" sz="2400" dirty="0">
              <a:solidFill>
                <a:srgbClr val="FF0000"/>
              </a:solidFill>
              <a:latin typeface="Times New Roman"/>
              <a:cs typeface="Times New Roman"/>
            </a:endParaRPr>
          </a:p>
        </p:txBody>
      </p:sp>
      <p:pic>
        <p:nvPicPr>
          <p:cNvPr id="3" name="iceskaterspin.mp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224158" y="1256210"/>
            <a:ext cx="8716642" cy="5447901"/>
          </a:xfrm>
          <a:prstGeom prst="rect">
            <a:avLst/>
          </a:prstGeom>
        </p:spPr>
      </p:pic>
    </p:spTree>
    <p:extLst>
      <p:ext uri="{BB962C8B-B14F-4D97-AF65-F5344CB8AC3E}">
        <p14:creationId xmlns:p14="http://schemas.microsoft.com/office/powerpoint/2010/main" val="10887966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3"/>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3"/>
                                        </p:tgtEl>
                                      </p:cBhvr>
                                    </p:cmd>
                                  </p:childTnLst>
                                </p:cTn>
                              </p:par>
                            </p:childTnLst>
                          </p:cTn>
                        </p:par>
                      </p:childTnLst>
                    </p:cTn>
                  </p:par>
                </p:childTnLst>
              </p:cTn>
              <p:nextCondLst>
                <p:cond evt="onClick" delay="0">
                  <p:tgtEl>
                    <p:spTgt spid="3"/>
                  </p:tgtEl>
                </p:cond>
              </p:nextCondLst>
            </p:seq>
            <p:video>
              <p:cMediaNode vol="80000">
                <p:cTn id="12" fill="hold" display="0">
                  <p:stCondLst>
                    <p:cond delay="indefinite"/>
                  </p:stCondLst>
                </p:cTn>
                <p:tgtEl>
                  <p:spTgt spid="3"/>
                </p:tgtEl>
              </p:cMediaNode>
            </p:video>
          </p:childTnLst>
        </p:cTn>
      </p:par>
    </p:tnLst>
    <p:bldLst>
      <p:bldP spid="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9903"/>
            <a:ext cx="8229600" cy="1143000"/>
          </a:xfrm>
        </p:spPr>
        <p:txBody>
          <a:bodyPr>
            <a:normAutofit/>
          </a:bodyPr>
          <a:lstStyle/>
          <a:p>
            <a:r>
              <a:rPr lang="en-US" dirty="0">
                <a:solidFill>
                  <a:srgbClr val="FF0000"/>
                </a:solidFill>
                <a:latin typeface="Apple Chancery" panose="03020702040506060504" pitchFamily="66" charset="-79"/>
                <a:cs typeface="Apple Chancery" panose="03020702040506060504" pitchFamily="66" charset="-79"/>
              </a:rPr>
              <a:t>A Little Non-AP Tom-Foolery</a:t>
            </a:r>
          </a:p>
        </p:txBody>
      </p:sp>
      <p:sp>
        <p:nvSpPr>
          <p:cNvPr id="7" name="TextBox 6"/>
          <p:cNvSpPr txBox="1"/>
          <p:nvPr/>
        </p:nvSpPr>
        <p:spPr>
          <a:xfrm>
            <a:off x="3167330" y="1804253"/>
            <a:ext cx="5813273" cy="707886"/>
          </a:xfrm>
          <a:prstGeom prst="rect">
            <a:avLst/>
          </a:prstGeom>
          <a:noFill/>
        </p:spPr>
        <p:txBody>
          <a:bodyPr wrap="square" rtlCol="0">
            <a:spAutoFit/>
          </a:bodyPr>
          <a:lstStyle/>
          <a:p>
            <a:r>
              <a:rPr lang="en-US" sz="2000" dirty="0">
                <a:solidFill>
                  <a:srgbClr val="FF0000"/>
                </a:solidFill>
                <a:latin typeface="Apple Chancery" panose="03020702040506060504" pitchFamily="66" charset="-79"/>
                <a:ea typeface="Palatino Linotype" charset="0"/>
                <a:cs typeface="Apple Chancery" panose="03020702040506060504" pitchFamily="66" charset="-79"/>
              </a:rPr>
              <a:t>A wheel suspended </a:t>
            </a:r>
            <a:r>
              <a:rPr lang="en-US" sz="2000" dirty="0">
                <a:latin typeface="Times New Roman" panose="02020603050405020304" pitchFamily="18" charset="0"/>
                <a:ea typeface="Palatino Linotype" charset="0"/>
                <a:cs typeface="Times New Roman" panose="02020603050405020304" pitchFamily="18" charset="0"/>
              </a:rPr>
              <a:t>from the ceiling is held motionless in the position shown. </a:t>
            </a:r>
          </a:p>
        </p:txBody>
      </p:sp>
      <p:sp>
        <p:nvSpPr>
          <p:cNvPr id="91" name="TextBox 90">
            <a:extLst>
              <a:ext uri="{FF2B5EF4-FFF2-40B4-BE49-F238E27FC236}">
                <a16:creationId xmlns:a16="http://schemas.microsoft.com/office/drawing/2014/main" id="{D89429E6-1866-FF43-A303-43084BEDBA11}"/>
              </a:ext>
            </a:extLst>
          </p:cNvPr>
          <p:cNvSpPr txBox="1"/>
          <p:nvPr/>
        </p:nvSpPr>
        <p:spPr>
          <a:xfrm>
            <a:off x="3643200" y="2685515"/>
            <a:ext cx="4727056" cy="400110"/>
          </a:xfrm>
          <a:prstGeom prst="rect">
            <a:avLst/>
          </a:prstGeom>
          <a:noFill/>
        </p:spPr>
        <p:txBody>
          <a:bodyPr wrap="square" rtlCol="0">
            <a:spAutoFit/>
          </a:bodyPr>
          <a:lstStyle/>
          <a:p>
            <a:r>
              <a:rPr lang="en-US" sz="2000" dirty="0">
                <a:latin typeface="Times New Roman" panose="02020603050405020304" pitchFamily="18" charset="0"/>
                <a:ea typeface="Palatino Linotype" charset="0"/>
                <a:cs typeface="Times New Roman" panose="02020603050405020304" pitchFamily="18" charset="0"/>
              </a:rPr>
              <a:t>What happens when the wheel is released?</a:t>
            </a:r>
          </a:p>
        </p:txBody>
      </p:sp>
      <p:sp>
        <p:nvSpPr>
          <p:cNvPr id="92" name="TextBox 91">
            <a:extLst>
              <a:ext uri="{FF2B5EF4-FFF2-40B4-BE49-F238E27FC236}">
                <a16:creationId xmlns:a16="http://schemas.microsoft.com/office/drawing/2014/main" id="{D1D5CACF-AC5B-A342-85CA-B20F26BA2485}"/>
              </a:ext>
            </a:extLst>
          </p:cNvPr>
          <p:cNvSpPr txBox="1"/>
          <p:nvPr/>
        </p:nvSpPr>
        <p:spPr>
          <a:xfrm>
            <a:off x="3643200" y="3744515"/>
            <a:ext cx="4727056" cy="707886"/>
          </a:xfrm>
          <a:prstGeom prst="rect">
            <a:avLst/>
          </a:prstGeom>
          <a:noFill/>
        </p:spPr>
        <p:txBody>
          <a:bodyPr wrap="square" rtlCol="0">
            <a:spAutoFit/>
          </a:bodyPr>
          <a:lstStyle/>
          <a:p>
            <a:r>
              <a:rPr lang="en-US" sz="2000" dirty="0">
                <a:latin typeface="Times New Roman" panose="02020603050405020304" pitchFamily="18" charset="0"/>
                <a:ea typeface="Palatino Linotype" charset="0"/>
                <a:cs typeface="Times New Roman" panose="02020603050405020304" pitchFamily="18" charset="0"/>
              </a:rPr>
              <a:t>Now the same wheel is made to spin before it is released </a:t>
            </a:r>
            <a:r>
              <a:rPr lang="mr-IN" sz="2000" dirty="0">
                <a:latin typeface="Times New Roman" panose="02020603050405020304" pitchFamily="18" charset="0"/>
                <a:ea typeface="Palatino Linotype" charset="0"/>
                <a:cs typeface="Palatino Linotype" charset="0"/>
              </a:rPr>
              <a:t>–</a:t>
            </a:r>
            <a:r>
              <a:rPr lang="en-US" sz="2000" dirty="0">
                <a:latin typeface="Times New Roman" panose="02020603050405020304" pitchFamily="18" charset="0"/>
                <a:ea typeface="Palatino Linotype" charset="0"/>
                <a:cs typeface="Times New Roman" panose="02020603050405020304" pitchFamily="18" charset="0"/>
              </a:rPr>
              <a:t> will anything change?</a:t>
            </a:r>
          </a:p>
        </p:txBody>
      </p:sp>
      <p:sp>
        <p:nvSpPr>
          <p:cNvPr id="93" name="TextBox 92">
            <a:extLst>
              <a:ext uri="{FF2B5EF4-FFF2-40B4-BE49-F238E27FC236}">
                <a16:creationId xmlns:a16="http://schemas.microsoft.com/office/drawing/2014/main" id="{AB111C89-AE0C-774E-BF8A-1FEDDB93FCD3}"/>
              </a:ext>
            </a:extLst>
          </p:cNvPr>
          <p:cNvSpPr txBox="1"/>
          <p:nvPr/>
        </p:nvSpPr>
        <p:spPr>
          <a:xfrm>
            <a:off x="3917537" y="3085625"/>
            <a:ext cx="4727056" cy="369332"/>
          </a:xfrm>
          <a:prstGeom prst="rect">
            <a:avLst/>
          </a:prstGeom>
          <a:noFill/>
        </p:spPr>
        <p:txBody>
          <a:bodyPr wrap="square" rtlCol="0">
            <a:spAutoFit/>
          </a:bodyPr>
          <a:lstStyle/>
          <a:p>
            <a:r>
              <a:rPr lang="en-US" dirty="0">
                <a:latin typeface="Times New Roman" panose="02020603050405020304" pitchFamily="18" charset="0"/>
                <a:ea typeface="Palatino Linotype" charset="0"/>
                <a:cs typeface="Times New Roman" panose="02020603050405020304" pitchFamily="18" charset="0"/>
              </a:rPr>
              <a:t>It flops down . . . </a:t>
            </a:r>
          </a:p>
        </p:txBody>
      </p:sp>
      <p:sp>
        <p:nvSpPr>
          <p:cNvPr id="94" name="TextBox 93">
            <a:extLst>
              <a:ext uri="{FF2B5EF4-FFF2-40B4-BE49-F238E27FC236}">
                <a16:creationId xmlns:a16="http://schemas.microsoft.com/office/drawing/2014/main" id="{A584FA38-0D56-4449-BDEC-5798CBC673AE}"/>
              </a:ext>
            </a:extLst>
          </p:cNvPr>
          <p:cNvSpPr txBox="1"/>
          <p:nvPr/>
        </p:nvSpPr>
        <p:spPr>
          <a:xfrm>
            <a:off x="3917537" y="4464144"/>
            <a:ext cx="4727056" cy="646331"/>
          </a:xfrm>
          <a:prstGeom prst="rect">
            <a:avLst/>
          </a:prstGeom>
          <a:noFill/>
        </p:spPr>
        <p:txBody>
          <a:bodyPr wrap="square" rtlCol="0">
            <a:spAutoFit/>
          </a:bodyPr>
          <a:lstStyle/>
          <a:p>
            <a:r>
              <a:rPr lang="en-US" dirty="0">
                <a:latin typeface="Times New Roman" panose="02020603050405020304" pitchFamily="18" charset="0"/>
                <a:ea typeface="Palatino Linotype" charset="0"/>
                <a:cs typeface="Times New Roman" panose="02020603050405020304" pitchFamily="18" charset="0"/>
              </a:rPr>
              <a:t>It doesn’t flops down . . . rather, it stays upright and begins to </a:t>
            </a:r>
            <a:r>
              <a:rPr lang="en-US" dirty="0" err="1">
                <a:latin typeface="Times New Roman" panose="02020603050405020304" pitchFamily="18" charset="0"/>
                <a:ea typeface="Palatino Linotype" charset="0"/>
                <a:cs typeface="Times New Roman" panose="02020603050405020304" pitchFamily="18" charset="0"/>
              </a:rPr>
              <a:t>precess</a:t>
            </a:r>
            <a:r>
              <a:rPr lang="en-US" dirty="0">
                <a:latin typeface="Times New Roman" panose="02020603050405020304" pitchFamily="18" charset="0"/>
                <a:ea typeface="Palatino Linotype" charset="0"/>
                <a:cs typeface="Times New Roman" panose="02020603050405020304" pitchFamily="18" charset="0"/>
              </a:rPr>
              <a:t> about its hold-point . . .  </a:t>
            </a:r>
          </a:p>
        </p:txBody>
      </p:sp>
      <p:grpSp>
        <p:nvGrpSpPr>
          <p:cNvPr id="3" name="Group 2"/>
          <p:cNvGrpSpPr/>
          <p:nvPr/>
        </p:nvGrpSpPr>
        <p:grpSpPr>
          <a:xfrm>
            <a:off x="360276" y="1918841"/>
            <a:ext cx="2667000" cy="3381375"/>
            <a:chOff x="584200" y="1254125"/>
            <a:chExt cx="2667000" cy="3381375"/>
          </a:xfrm>
        </p:grpSpPr>
        <p:grpSp>
          <p:nvGrpSpPr>
            <p:cNvPr id="85" name="Group 84">
              <a:extLst>
                <a:ext uri="{FF2B5EF4-FFF2-40B4-BE49-F238E27FC236}">
                  <a16:creationId xmlns:a16="http://schemas.microsoft.com/office/drawing/2014/main" id="{59A22246-5998-7446-8E81-090C4C32F1F3}"/>
                </a:ext>
              </a:extLst>
            </p:cNvPr>
            <p:cNvGrpSpPr/>
            <p:nvPr/>
          </p:nvGrpSpPr>
          <p:grpSpPr>
            <a:xfrm>
              <a:off x="627017" y="1404609"/>
              <a:ext cx="1579921" cy="2678535"/>
              <a:chOff x="3176678" y="1176009"/>
              <a:chExt cx="1579921" cy="2678535"/>
            </a:xfrm>
          </p:grpSpPr>
          <p:sp>
            <p:nvSpPr>
              <p:cNvPr id="89" name="Rectangle 88">
                <a:extLst>
                  <a:ext uri="{FF2B5EF4-FFF2-40B4-BE49-F238E27FC236}">
                    <a16:creationId xmlns:a16="http://schemas.microsoft.com/office/drawing/2014/main" id="{03015021-300B-9B42-8C09-DA0347ABA0E9}"/>
                  </a:ext>
                </a:extLst>
              </p:cNvPr>
              <p:cNvSpPr/>
              <p:nvPr/>
            </p:nvSpPr>
            <p:spPr>
              <a:xfrm rot="338897">
                <a:off x="4010982" y="1681195"/>
                <a:ext cx="45719" cy="1072212"/>
              </a:xfrm>
              <a:prstGeom prst="rect">
                <a:avLst/>
              </a:prstGeom>
              <a:solidFill>
                <a:srgbClr val="92D05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5" name="Rectangle 94">
                <a:extLst>
                  <a:ext uri="{FF2B5EF4-FFF2-40B4-BE49-F238E27FC236}">
                    <a16:creationId xmlns:a16="http://schemas.microsoft.com/office/drawing/2014/main" id="{876F18AB-8045-2345-91CA-94F6A6258057}"/>
                  </a:ext>
                </a:extLst>
              </p:cNvPr>
              <p:cNvSpPr/>
              <p:nvPr/>
            </p:nvSpPr>
            <p:spPr>
              <a:xfrm rot="20740835">
                <a:off x="3843208" y="1837926"/>
                <a:ext cx="45719" cy="896961"/>
              </a:xfrm>
              <a:prstGeom prst="rect">
                <a:avLst/>
              </a:prstGeom>
              <a:solidFill>
                <a:srgbClr val="92D05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6" name="Rectangle 95">
                <a:extLst>
                  <a:ext uri="{FF2B5EF4-FFF2-40B4-BE49-F238E27FC236}">
                    <a16:creationId xmlns:a16="http://schemas.microsoft.com/office/drawing/2014/main" id="{A70AEBB7-7641-8D44-BDD1-E2FEDDD8D1DF}"/>
                  </a:ext>
                </a:extLst>
              </p:cNvPr>
              <p:cNvSpPr/>
              <p:nvPr/>
            </p:nvSpPr>
            <p:spPr>
              <a:xfrm rot="20764831">
                <a:off x="4075987" y="2699500"/>
                <a:ext cx="49791" cy="984292"/>
              </a:xfrm>
              <a:prstGeom prst="rect">
                <a:avLst/>
              </a:prstGeom>
              <a:solidFill>
                <a:srgbClr val="92D05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7" name="Rectangle 96">
                <a:extLst>
                  <a:ext uri="{FF2B5EF4-FFF2-40B4-BE49-F238E27FC236}">
                    <a16:creationId xmlns:a16="http://schemas.microsoft.com/office/drawing/2014/main" id="{EEA61D08-840A-6546-A37C-E25C9E8AE472}"/>
                  </a:ext>
                </a:extLst>
              </p:cNvPr>
              <p:cNvSpPr/>
              <p:nvPr/>
            </p:nvSpPr>
            <p:spPr>
              <a:xfrm rot="535977">
                <a:off x="3880394" y="2698886"/>
                <a:ext cx="49791" cy="984292"/>
              </a:xfrm>
              <a:prstGeom prst="rect">
                <a:avLst/>
              </a:prstGeom>
              <a:solidFill>
                <a:srgbClr val="92D05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8" name="Rectangle 97">
                <a:extLst>
                  <a:ext uri="{FF2B5EF4-FFF2-40B4-BE49-F238E27FC236}">
                    <a16:creationId xmlns:a16="http://schemas.microsoft.com/office/drawing/2014/main" id="{3AB154BE-BB6D-4747-ADF3-2FD7C470FEDB}"/>
                  </a:ext>
                </a:extLst>
              </p:cNvPr>
              <p:cNvSpPr/>
              <p:nvPr/>
            </p:nvSpPr>
            <p:spPr>
              <a:xfrm rot="15653006" flipH="1">
                <a:off x="4168171" y="2492149"/>
                <a:ext cx="55454" cy="383026"/>
              </a:xfrm>
              <a:prstGeom prst="rect">
                <a:avLst/>
              </a:prstGeom>
              <a:solidFill>
                <a:srgbClr val="92D05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9" name="Rectangle 98">
                <a:extLst>
                  <a:ext uri="{FF2B5EF4-FFF2-40B4-BE49-F238E27FC236}">
                    <a16:creationId xmlns:a16="http://schemas.microsoft.com/office/drawing/2014/main" id="{B7D5D35B-1E37-2848-9DB7-344067E261EC}"/>
                  </a:ext>
                </a:extLst>
              </p:cNvPr>
              <p:cNvSpPr/>
              <p:nvPr/>
            </p:nvSpPr>
            <p:spPr>
              <a:xfrm rot="1895508">
                <a:off x="4144860" y="2110495"/>
                <a:ext cx="45719" cy="675319"/>
              </a:xfrm>
              <a:prstGeom prst="rect">
                <a:avLst/>
              </a:prstGeom>
              <a:solidFill>
                <a:srgbClr val="92D05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0" name="Rectangle 99">
                <a:extLst>
                  <a:ext uri="{FF2B5EF4-FFF2-40B4-BE49-F238E27FC236}">
                    <a16:creationId xmlns:a16="http://schemas.microsoft.com/office/drawing/2014/main" id="{D1121CE6-906B-0F48-9B5C-52A16D4E63F9}"/>
                  </a:ext>
                </a:extLst>
              </p:cNvPr>
              <p:cNvSpPr/>
              <p:nvPr/>
            </p:nvSpPr>
            <p:spPr>
              <a:xfrm rot="19013928">
                <a:off x="4154510" y="2647453"/>
                <a:ext cx="45719" cy="545435"/>
              </a:xfrm>
              <a:prstGeom prst="rect">
                <a:avLst/>
              </a:prstGeom>
              <a:solidFill>
                <a:srgbClr val="92D05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1" name="Rectangle 100">
                <a:extLst>
                  <a:ext uri="{FF2B5EF4-FFF2-40B4-BE49-F238E27FC236}">
                    <a16:creationId xmlns:a16="http://schemas.microsoft.com/office/drawing/2014/main" id="{5748EE77-9818-2242-88C1-A4A682E090D2}"/>
                  </a:ext>
                </a:extLst>
              </p:cNvPr>
              <p:cNvSpPr/>
              <p:nvPr/>
            </p:nvSpPr>
            <p:spPr>
              <a:xfrm rot="2179512">
                <a:off x="3781508" y="2684400"/>
                <a:ext cx="45719" cy="573753"/>
              </a:xfrm>
              <a:prstGeom prst="rect">
                <a:avLst/>
              </a:prstGeom>
              <a:solidFill>
                <a:srgbClr val="92D05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02" name="Group 101">
                <a:extLst>
                  <a:ext uri="{FF2B5EF4-FFF2-40B4-BE49-F238E27FC236}">
                    <a16:creationId xmlns:a16="http://schemas.microsoft.com/office/drawing/2014/main" id="{4969DB1A-E706-C44A-874F-7AE63DC4CC80}"/>
                  </a:ext>
                </a:extLst>
              </p:cNvPr>
              <p:cNvGrpSpPr/>
              <p:nvPr/>
            </p:nvGrpSpPr>
            <p:grpSpPr>
              <a:xfrm>
                <a:off x="4710880" y="1176009"/>
                <a:ext cx="45719" cy="1542696"/>
                <a:chOff x="4695555" y="1528308"/>
                <a:chExt cx="45719" cy="1542696"/>
              </a:xfrm>
            </p:grpSpPr>
            <p:sp>
              <p:nvSpPr>
                <p:cNvPr id="113" name="Oval 112">
                  <a:extLst>
                    <a:ext uri="{FF2B5EF4-FFF2-40B4-BE49-F238E27FC236}">
                      <a16:creationId xmlns:a16="http://schemas.microsoft.com/office/drawing/2014/main" id="{52B3324B-F1B2-1C4B-BE16-1D22507DD515}"/>
                    </a:ext>
                  </a:extLst>
                </p:cNvPr>
                <p:cNvSpPr/>
                <p:nvPr/>
              </p:nvSpPr>
              <p:spPr>
                <a:xfrm>
                  <a:off x="4695555" y="3006725"/>
                  <a:ext cx="45719" cy="64279"/>
                </a:xfrm>
                <a:prstGeom prst="ellipse">
                  <a:avLst/>
                </a:prstGeom>
                <a:no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4" name="Oval 113">
                  <a:extLst>
                    <a:ext uri="{FF2B5EF4-FFF2-40B4-BE49-F238E27FC236}">
                      <a16:creationId xmlns:a16="http://schemas.microsoft.com/office/drawing/2014/main" id="{BF885922-0E31-0B4F-82FE-AA5C70F20DBA}"/>
                    </a:ext>
                  </a:extLst>
                </p:cNvPr>
                <p:cNvSpPr/>
                <p:nvPr/>
              </p:nvSpPr>
              <p:spPr>
                <a:xfrm>
                  <a:off x="4695555" y="2942446"/>
                  <a:ext cx="45719" cy="64279"/>
                </a:xfrm>
                <a:prstGeom prst="ellipse">
                  <a:avLst/>
                </a:prstGeom>
                <a:no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5" name="Oval 114">
                  <a:extLst>
                    <a:ext uri="{FF2B5EF4-FFF2-40B4-BE49-F238E27FC236}">
                      <a16:creationId xmlns:a16="http://schemas.microsoft.com/office/drawing/2014/main" id="{9BDFF363-034F-5A41-8E9E-DF4B143A0532}"/>
                    </a:ext>
                  </a:extLst>
                </p:cNvPr>
                <p:cNvSpPr/>
                <p:nvPr/>
              </p:nvSpPr>
              <p:spPr>
                <a:xfrm>
                  <a:off x="4695555" y="2878167"/>
                  <a:ext cx="45719" cy="64279"/>
                </a:xfrm>
                <a:prstGeom prst="ellipse">
                  <a:avLst/>
                </a:prstGeom>
                <a:no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6" name="Oval 115">
                  <a:extLst>
                    <a:ext uri="{FF2B5EF4-FFF2-40B4-BE49-F238E27FC236}">
                      <a16:creationId xmlns:a16="http://schemas.microsoft.com/office/drawing/2014/main" id="{96808734-8311-BB4E-B89F-955C781ED56B}"/>
                    </a:ext>
                  </a:extLst>
                </p:cNvPr>
                <p:cNvSpPr/>
                <p:nvPr/>
              </p:nvSpPr>
              <p:spPr>
                <a:xfrm>
                  <a:off x="4695555" y="2813888"/>
                  <a:ext cx="45719" cy="64279"/>
                </a:xfrm>
                <a:prstGeom prst="ellipse">
                  <a:avLst/>
                </a:prstGeom>
                <a:no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7" name="Oval 116">
                  <a:extLst>
                    <a:ext uri="{FF2B5EF4-FFF2-40B4-BE49-F238E27FC236}">
                      <a16:creationId xmlns:a16="http://schemas.microsoft.com/office/drawing/2014/main" id="{025069CC-5023-F649-ABDC-728B85D89247}"/>
                    </a:ext>
                  </a:extLst>
                </p:cNvPr>
                <p:cNvSpPr/>
                <p:nvPr/>
              </p:nvSpPr>
              <p:spPr>
                <a:xfrm>
                  <a:off x="4695555" y="2749609"/>
                  <a:ext cx="45719" cy="64279"/>
                </a:xfrm>
                <a:prstGeom prst="ellipse">
                  <a:avLst/>
                </a:prstGeom>
                <a:no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8" name="Oval 117">
                  <a:extLst>
                    <a:ext uri="{FF2B5EF4-FFF2-40B4-BE49-F238E27FC236}">
                      <a16:creationId xmlns:a16="http://schemas.microsoft.com/office/drawing/2014/main" id="{6C980274-C44B-584A-854E-DE1A86428067}"/>
                    </a:ext>
                  </a:extLst>
                </p:cNvPr>
                <p:cNvSpPr/>
                <p:nvPr/>
              </p:nvSpPr>
              <p:spPr>
                <a:xfrm>
                  <a:off x="4695555" y="2685330"/>
                  <a:ext cx="45719" cy="64279"/>
                </a:xfrm>
                <a:prstGeom prst="ellipse">
                  <a:avLst/>
                </a:prstGeom>
                <a:no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9" name="Oval 118">
                  <a:extLst>
                    <a:ext uri="{FF2B5EF4-FFF2-40B4-BE49-F238E27FC236}">
                      <a16:creationId xmlns:a16="http://schemas.microsoft.com/office/drawing/2014/main" id="{47EF8495-FAC9-8D48-8F40-54C7C1452093}"/>
                    </a:ext>
                  </a:extLst>
                </p:cNvPr>
                <p:cNvSpPr/>
                <p:nvPr/>
              </p:nvSpPr>
              <p:spPr>
                <a:xfrm>
                  <a:off x="4695555" y="2621051"/>
                  <a:ext cx="45719" cy="64279"/>
                </a:xfrm>
                <a:prstGeom prst="ellipse">
                  <a:avLst/>
                </a:prstGeom>
                <a:no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0" name="Oval 119">
                  <a:extLst>
                    <a:ext uri="{FF2B5EF4-FFF2-40B4-BE49-F238E27FC236}">
                      <a16:creationId xmlns:a16="http://schemas.microsoft.com/office/drawing/2014/main" id="{74A646CE-609C-3C4E-ADAC-79D90B155AE2}"/>
                    </a:ext>
                  </a:extLst>
                </p:cNvPr>
                <p:cNvSpPr/>
                <p:nvPr/>
              </p:nvSpPr>
              <p:spPr>
                <a:xfrm>
                  <a:off x="4695555" y="2556772"/>
                  <a:ext cx="45719" cy="64279"/>
                </a:xfrm>
                <a:prstGeom prst="ellipse">
                  <a:avLst/>
                </a:prstGeom>
                <a:no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1" name="Oval 120">
                  <a:extLst>
                    <a:ext uri="{FF2B5EF4-FFF2-40B4-BE49-F238E27FC236}">
                      <a16:creationId xmlns:a16="http://schemas.microsoft.com/office/drawing/2014/main" id="{C003C68E-0EF5-644E-9851-1BADFE084F04}"/>
                    </a:ext>
                  </a:extLst>
                </p:cNvPr>
                <p:cNvSpPr/>
                <p:nvPr/>
              </p:nvSpPr>
              <p:spPr>
                <a:xfrm>
                  <a:off x="4695555" y="2492493"/>
                  <a:ext cx="45719" cy="64279"/>
                </a:xfrm>
                <a:prstGeom prst="ellipse">
                  <a:avLst/>
                </a:prstGeom>
                <a:no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2" name="Oval 121">
                  <a:extLst>
                    <a:ext uri="{FF2B5EF4-FFF2-40B4-BE49-F238E27FC236}">
                      <a16:creationId xmlns:a16="http://schemas.microsoft.com/office/drawing/2014/main" id="{457C718A-EA30-C44B-80EF-914DBE91E9F5}"/>
                    </a:ext>
                  </a:extLst>
                </p:cNvPr>
                <p:cNvSpPr/>
                <p:nvPr/>
              </p:nvSpPr>
              <p:spPr>
                <a:xfrm>
                  <a:off x="4695555" y="2428214"/>
                  <a:ext cx="45719" cy="64279"/>
                </a:xfrm>
                <a:prstGeom prst="ellipse">
                  <a:avLst/>
                </a:prstGeom>
                <a:no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3" name="Oval 122">
                  <a:extLst>
                    <a:ext uri="{FF2B5EF4-FFF2-40B4-BE49-F238E27FC236}">
                      <a16:creationId xmlns:a16="http://schemas.microsoft.com/office/drawing/2014/main" id="{7F729BFD-559B-8E41-91FE-6A729FE3E5A5}"/>
                    </a:ext>
                  </a:extLst>
                </p:cNvPr>
                <p:cNvSpPr/>
                <p:nvPr/>
              </p:nvSpPr>
              <p:spPr>
                <a:xfrm>
                  <a:off x="4695555" y="2363935"/>
                  <a:ext cx="45719" cy="64279"/>
                </a:xfrm>
                <a:prstGeom prst="ellipse">
                  <a:avLst/>
                </a:prstGeom>
                <a:no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4" name="Oval 123">
                  <a:extLst>
                    <a:ext uri="{FF2B5EF4-FFF2-40B4-BE49-F238E27FC236}">
                      <a16:creationId xmlns:a16="http://schemas.microsoft.com/office/drawing/2014/main" id="{A8075F13-1ED8-C940-A70B-D9FA9343BB17}"/>
                    </a:ext>
                  </a:extLst>
                </p:cNvPr>
                <p:cNvSpPr/>
                <p:nvPr/>
              </p:nvSpPr>
              <p:spPr>
                <a:xfrm>
                  <a:off x="4695555" y="2299656"/>
                  <a:ext cx="45719" cy="64279"/>
                </a:xfrm>
                <a:prstGeom prst="ellipse">
                  <a:avLst/>
                </a:prstGeom>
                <a:no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5" name="Oval 124">
                  <a:extLst>
                    <a:ext uri="{FF2B5EF4-FFF2-40B4-BE49-F238E27FC236}">
                      <a16:creationId xmlns:a16="http://schemas.microsoft.com/office/drawing/2014/main" id="{B5438298-2B63-6C4D-AAF7-E9F1B220F7AE}"/>
                    </a:ext>
                  </a:extLst>
                </p:cNvPr>
                <p:cNvSpPr/>
                <p:nvPr/>
              </p:nvSpPr>
              <p:spPr>
                <a:xfrm>
                  <a:off x="4695555" y="2235377"/>
                  <a:ext cx="45719" cy="64279"/>
                </a:xfrm>
                <a:prstGeom prst="ellipse">
                  <a:avLst/>
                </a:prstGeom>
                <a:no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6" name="Oval 125">
                  <a:extLst>
                    <a:ext uri="{FF2B5EF4-FFF2-40B4-BE49-F238E27FC236}">
                      <a16:creationId xmlns:a16="http://schemas.microsoft.com/office/drawing/2014/main" id="{4C863FDE-2775-4749-876F-65A198F1FC1F}"/>
                    </a:ext>
                  </a:extLst>
                </p:cNvPr>
                <p:cNvSpPr/>
                <p:nvPr/>
              </p:nvSpPr>
              <p:spPr>
                <a:xfrm>
                  <a:off x="4695555" y="2171098"/>
                  <a:ext cx="45719" cy="64279"/>
                </a:xfrm>
                <a:prstGeom prst="ellipse">
                  <a:avLst/>
                </a:prstGeom>
                <a:no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7" name="Oval 126">
                  <a:extLst>
                    <a:ext uri="{FF2B5EF4-FFF2-40B4-BE49-F238E27FC236}">
                      <a16:creationId xmlns:a16="http://schemas.microsoft.com/office/drawing/2014/main" id="{7F7B5C78-D75D-904F-BD1A-C1EAD042B25C}"/>
                    </a:ext>
                  </a:extLst>
                </p:cNvPr>
                <p:cNvSpPr/>
                <p:nvPr/>
              </p:nvSpPr>
              <p:spPr>
                <a:xfrm>
                  <a:off x="4695555" y="2106819"/>
                  <a:ext cx="45719" cy="64279"/>
                </a:xfrm>
                <a:prstGeom prst="ellipse">
                  <a:avLst/>
                </a:prstGeom>
                <a:no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8" name="Oval 127">
                  <a:extLst>
                    <a:ext uri="{FF2B5EF4-FFF2-40B4-BE49-F238E27FC236}">
                      <a16:creationId xmlns:a16="http://schemas.microsoft.com/office/drawing/2014/main" id="{B4C56FFF-4DA6-E54F-9C73-196462EAEC74}"/>
                    </a:ext>
                  </a:extLst>
                </p:cNvPr>
                <p:cNvSpPr/>
                <p:nvPr/>
              </p:nvSpPr>
              <p:spPr>
                <a:xfrm>
                  <a:off x="4695555" y="2042540"/>
                  <a:ext cx="45719" cy="64279"/>
                </a:xfrm>
                <a:prstGeom prst="ellipse">
                  <a:avLst/>
                </a:prstGeom>
                <a:no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9" name="Oval 128">
                  <a:extLst>
                    <a:ext uri="{FF2B5EF4-FFF2-40B4-BE49-F238E27FC236}">
                      <a16:creationId xmlns:a16="http://schemas.microsoft.com/office/drawing/2014/main" id="{6958510F-3369-A546-B546-5777E467D68A}"/>
                    </a:ext>
                  </a:extLst>
                </p:cNvPr>
                <p:cNvSpPr/>
                <p:nvPr/>
              </p:nvSpPr>
              <p:spPr>
                <a:xfrm>
                  <a:off x="4695555" y="1978261"/>
                  <a:ext cx="45719" cy="64279"/>
                </a:xfrm>
                <a:prstGeom prst="ellipse">
                  <a:avLst/>
                </a:prstGeom>
                <a:no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0" name="Oval 129">
                  <a:extLst>
                    <a:ext uri="{FF2B5EF4-FFF2-40B4-BE49-F238E27FC236}">
                      <a16:creationId xmlns:a16="http://schemas.microsoft.com/office/drawing/2014/main" id="{879EB83E-3DA8-E944-B767-989ACAD4114A}"/>
                    </a:ext>
                  </a:extLst>
                </p:cNvPr>
                <p:cNvSpPr/>
                <p:nvPr/>
              </p:nvSpPr>
              <p:spPr>
                <a:xfrm>
                  <a:off x="4695555" y="1913982"/>
                  <a:ext cx="45719" cy="64279"/>
                </a:xfrm>
                <a:prstGeom prst="ellipse">
                  <a:avLst/>
                </a:prstGeom>
                <a:no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1" name="Oval 130">
                  <a:extLst>
                    <a:ext uri="{FF2B5EF4-FFF2-40B4-BE49-F238E27FC236}">
                      <a16:creationId xmlns:a16="http://schemas.microsoft.com/office/drawing/2014/main" id="{C45EB232-56F2-0142-9774-F9CDF6A3D450}"/>
                    </a:ext>
                  </a:extLst>
                </p:cNvPr>
                <p:cNvSpPr/>
                <p:nvPr/>
              </p:nvSpPr>
              <p:spPr>
                <a:xfrm>
                  <a:off x="4695555" y="1849703"/>
                  <a:ext cx="45719" cy="64279"/>
                </a:xfrm>
                <a:prstGeom prst="ellipse">
                  <a:avLst/>
                </a:prstGeom>
                <a:no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2" name="Oval 131">
                  <a:extLst>
                    <a:ext uri="{FF2B5EF4-FFF2-40B4-BE49-F238E27FC236}">
                      <a16:creationId xmlns:a16="http://schemas.microsoft.com/office/drawing/2014/main" id="{BEB34C99-2698-3F4A-A73D-7D30D7A7CF8C}"/>
                    </a:ext>
                  </a:extLst>
                </p:cNvPr>
                <p:cNvSpPr/>
                <p:nvPr/>
              </p:nvSpPr>
              <p:spPr>
                <a:xfrm>
                  <a:off x="4695555" y="1785424"/>
                  <a:ext cx="45719" cy="64279"/>
                </a:xfrm>
                <a:prstGeom prst="ellipse">
                  <a:avLst/>
                </a:prstGeom>
                <a:no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3" name="Oval 132">
                  <a:extLst>
                    <a:ext uri="{FF2B5EF4-FFF2-40B4-BE49-F238E27FC236}">
                      <a16:creationId xmlns:a16="http://schemas.microsoft.com/office/drawing/2014/main" id="{165F8EDA-9788-6C4E-B596-8A45251B1D06}"/>
                    </a:ext>
                  </a:extLst>
                </p:cNvPr>
                <p:cNvSpPr/>
                <p:nvPr/>
              </p:nvSpPr>
              <p:spPr>
                <a:xfrm>
                  <a:off x="4695555" y="1721145"/>
                  <a:ext cx="45719" cy="64279"/>
                </a:xfrm>
                <a:prstGeom prst="ellipse">
                  <a:avLst/>
                </a:prstGeom>
                <a:no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4" name="Oval 133">
                  <a:extLst>
                    <a:ext uri="{FF2B5EF4-FFF2-40B4-BE49-F238E27FC236}">
                      <a16:creationId xmlns:a16="http://schemas.microsoft.com/office/drawing/2014/main" id="{F23BA154-8C2A-644B-869C-240558BD734A}"/>
                    </a:ext>
                  </a:extLst>
                </p:cNvPr>
                <p:cNvSpPr/>
                <p:nvPr/>
              </p:nvSpPr>
              <p:spPr>
                <a:xfrm>
                  <a:off x="4695555" y="1656866"/>
                  <a:ext cx="45719" cy="64279"/>
                </a:xfrm>
                <a:prstGeom prst="ellipse">
                  <a:avLst/>
                </a:prstGeom>
                <a:no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5" name="Oval 134">
                  <a:extLst>
                    <a:ext uri="{FF2B5EF4-FFF2-40B4-BE49-F238E27FC236}">
                      <a16:creationId xmlns:a16="http://schemas.microsoft.com/office/drawing/2014/main" id="{6D60CCBE-5ADE-6B49-BDA4-49EAACAE847C}"/>
                    </a:ext>
                  </a:extLst>
                </p:cNvPr>
                <p:cNvSpPr/>
                <p:nvPr/>
              </p:nvSpPr>
              <p:spPr>
                <a:xfrm>
                  <a:off x="4695555" y="1592587"/>
                  <a:ext cx="45719" cy="64279"/>
                </a:xfrm>
                <a:prstGeom prst="ellipse">
                  <a:avLst/>
                </a:prstGeom>
                <a:no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6" name="Oval 135">
                  <a:extLst>
                    <a:ext uri="{FF2B5EF4-FFF2-40B4-BE49-F238E27FC236}">
                      <a16:creationId xmlns:a16="http://schemas.microsoft.com/office/drawing/2014/main" id="{A289C8C6-0EFB-A34F-9063-6BE7A7D22DA9}"/>
                    </a:ext>
                  </a:extLst>
                </p:cNvPr>
                <p:cNvSpPr/>
                <p:nvPr/>
              </p:nvSpPr>
              <p:spPr>
                <a:xfrm>
                  <a:off x="4695555" y="1528308"/>
                  <a:ext cx="45719" cy="64279"/>
                </a:xfrm>
                <a:prstGeom prst="ellipse">
                  <a:avLst/>
                </a:prstGeom>
                <a:no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03" name="Group 102">
                <a:extLst>
                  <a:ext uri="{FF2B5EF4-FFF2-40B4-BE49-F238E27FC236}">
                    <a16:creationId xmlns:a16="http://schemas.microsoft.com/office/drawing/2014/main" id="{0B3983CF-0A76-BC43-BA5A-6BAC41D72B01}"/>
                  </a:ext>
                </a:extLst>
              </p:cNvPr>
              <p:cNvGrpSpPr/>
              <p:nvPr/>
            </p:nvGrpSpPr>
            <p:grpSpPr>
              <a:xfrm flipH="1">
                <a:off x="3176678" y="2669261"/>
                <a:ext cx="762015" cy="83701"/>
                <a:chOff x="2164454" y="2431840"/>
                <a:chExt cx="339725" cy="83701"/>
              </a:xfrm>
            </p:grpSpPr>
            <p:sp>
              <p:nvSpPr>
                <p:cNvPr id="111" name="Freeform 110">
                  <a:extLst>
                    <a:ext uri="{FF2B5EF4-FFF2-40B4-BE49-F238E27FC236}">
                      <a16:creationId xmlns:a16="http://schemas.microsoft.com/office/drawing/2014/main" id="{C38EAE3A-B5B1-EB4F-83F8-D168C3D6B247}"/>
                    </a:ext>
                  </a:extLst>
                </p:cNvPr>
                <p:cNvSpPr/>
                <p:nvPr/>
              </p:nvSpPr>
              <p:spPr>
                <a:xfrm>
                  <a:off x="2164454" y="2431840"/>
                  <a:ext cx="339725" cy="50706"/>
                </a:xfrm>
                <a:custGeom>
                  <a:avLst/>
                  <a:gdLst>
                    <a:gd name="connsiteX0" fmla="*/ 0 w 339725"/>
                    <a:gd name="connsiteY0" fmla="*/ 50706 h 50706"/>
                    <a:gd name="connsiteX1" fmla="*/ 41275 w 339725"/>
                    <a:gd name="connsiteY1" fmla="*/ 3081 h 50706"/>
                    <a:gd name="connsiteX2" fmla="*/ 66675 w 339725"/>
                    <a:gd name="connsiteY2" fmla="*/ 6256 h 50706"/>
                    <a:gd name="connsiteX3" fmla="*/ 88900 w 339725"/>
                    <a:gd name="connsiteY3" fmla="*/ 18956 h 50706"/>
                    <a:gd name="connsiteX4" fmla="*/ 120650 w 339725"/>
                    <a:gd name="connsiteY4" fmla="*/ 18956 h 50706"/>
                    <a:gd name="connsiteX5" fmla="*/ 180975 w 339725"/>
                    <a:gd name="connsiteY5" fmla="*/ 9431 h 50706"/>
                    <a:gd name="connsiteX6" fmla="*/ 234950 w 339725"/>
                    <a:gd name="connsiteY6" fmla="*/ 6256 h 50706"/>
                    <a:gd name="connsiteX7" fmla="*/ 288925 w 339725"/>
                    <a:gd name="connsiteY7" fmla="*/ 12606 h 50706"/>
                    <a:gd name="connsiteX8" fmla="*/ 330200 w 339725"/>
                    <a:gd name="connsiteY8" fmla="*/ 34831 h 50706"/>
                    <a:gd name="connsiteX9" fmla="*/ 339725 w 339725"/>
                    <a:gd name="connsiteY9" fmla="*/ 47531 h 507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39725" h="50706">
                      <a:moveTo>
                        <a:pt x="0" y="50706"/>
                      </a:moveTo>
                      <a:cubicBezTo>
                        <a:pt x="15081" y="30597"/>
                        <a:pt x="30163" y="10489"/>
                        <a:pt x="41275" y="3081"/>
                      </a:cubicBezTo>
                      <a:cubicBezTo>
                        <a:pt x="52388" y="-4327"/>
                        <a:pt x="58738" y="3610"/>
                        <a:pt x="66675" y="6256"/>
                      </a:cubicBezTo>
                      <a:cubicBezTo>
                        <a:pt x="74612" y="8902"/>
                        <a:pt x="79904" y="16839"/>
                        <a:pt x="88900" y="18956"/>
                      </a:cubicBezTo>
                      <a:cubicBezTo>
                        <a:pt x="97896" y="21073"/>
                        <a:pt x="105304" y="20543"/>
                        <a:pt x="120650" y="18956"/>
                      </a:cubicBezTo>
                      <a:cubicBezTo>
                        <a:pt x="135996" y="17368"/>
                        <a:pt x="161925" y="11548"/>
                        <a:pt x="180975" y="9431"/>
                      </a:cubicBezTo>
                      <a:cubicBezTo>
                        <a:pt x="200025" y="7314"/>
                        <a:pt x="216958" y="5727"/>
                        <a:pt x="234950" y="6256"/>
                      </a:cubicBezTo>
                      <a:cubicBezTo>
                        <a:pt x="252942" y="6785"/>
                        <a:pt x="273050" y="7844"/>
                        <a:pt x="288925" y="12606"/>
                      </a:cubicBezTo>
                      <a:cubicBezTo>
                        <a:pt x="304800" y="17368"/>
                        <a:pt x="330200" y="34831"/>
                        <a:pt x="330200" y="34831"/>
                      </a:cubicBezTo>
                      <a:cubicBezTo>
                        <a:pt x="338667" y="40652"/>
                        <a:pt x="339196" y="44091"/>
                        <a:pt x="339725" y="47531"/>
                      </a:cubicBezTo>
                    </a:path>
                  </a:pathLst>
                </a:custGeom>
                <a:solidFill>
                  <a:srgbClr val="FFC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2" name="Freeform 111">
                  <a:extLst>
                    <a:ext uri="{FF2B5EF4-FFF2-40B4-BE49-F238E27FC236}">
                      <a16:creationId xmlns:a16="http://schemas.microsoft.com/office/drawing/2014/main" id="{A21D1269-076F-744A-957A-B0EDE05CBFEE}"/>
                    </a:ext>
                  </a:extLst>
                </p:cNvPr>
                <p:cNvSpPr/>
                <p:nvPr/>
              </p:nvSpPr>
              <p:spPr>
                <a:xfrm flipV="1">
                  <a:off x="2164454" y="2464835"/>
                  <a:ext cx="339725" cy="50706"/>
                </a:xfrm>
                <a:custGeom>
                  <a:avLst/>
                  <a:gdLst>
                    <a:gd name="connsiteX0" fmla="*/ 0 w 339725"/>
                    <a:gd name="connsiteY0" fmla="*/ 50706 h 50706"/>
                    <a:gd name="connsiteX1" fmla="*/ 41275 w 339725"/>
                    <a:gd name="connsiteY1" fmla="*/ 3081 h 50706"/>
                    <a:gd name="connsiteX2" fmla="*/ 66675 w 339725"/>
                    <a:gd name="connsiteY2" fmla="*/ 6256 h 50706"/>
                    <a:gd name="connsiteX3" fmla="*/ 88900 w 339725"/>
                    <a:gd name="connsiteY3" fmla="*/ 18956 h 50706"/>
                    <a:gd name="connsiteX4" fmla="*/ 120650 w 339725"/>
                    <a:gd name="connsiteY4" fmla="*/ 18956 h 50706"/>
                    <a:gd name="connsiteX5" fmla="*/ 180975 w 339725"/>
                    <a:gd name="connsiteY5" fmla="*/ 9431 h 50706"/>
                    <a:gd name="connsiteX6" fmla="*/ 234950 w 339725"/>
                    <a:gd name="connsiteY6" fmla="*/ 6256 h 50706"/>
                    <a:gd name="connsiteX7" fmla="*/ 288925 w 339725"/>
                    <a:gd name="connsiteY7" fmla="*/ 12606 h 50706"/>
                    <a:gd name="connsiteX8" fmla="*/ 330200 w 339725"/>
                    <a:gd name="connsiteY8" fmla="*/ 34831 h 50706"/>
                    <a:gd name="connsiteX9" fmla="*/ 339725 w 339725"/>
                    <a:gd name="connsiteY9" fmla="*/ 47531 h 507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39725" h="50706">
                      <a:moveTo>
                        <a:pt x="0" y="50706"/>
                      </a:moveTo>
                      <a:cubicBezTo>
                        <a:pt x="15081" y="30597"/>
                        <a:pt x="30163" y="10489"/>
                        <a:pt x="41275" y="3081"/>
                      </a:cubicBezTo>
                      <a:cubicBezTo>
                        <a:pt x="52388" y="-4327"/>
                        <a:pt x="58738" y="3610"/>
                        <a:pt x="66675" y="6256"/>
                      </a:cubicBezTo>
                      <a:cubicBezTo>
                        <a:pt x="74612" y="8902"/>
                        <a:pt x="79904" y="16839"/>
                        <a:pt x="88900" y="18956"/>
                      </a:cubicBezTo>
                      <a:cubicBezTo>
                        <a:pt x="97896" y="21073"/>
                        <a:pt x="105304" y="20543"/>
                        <a:pt x="120650" y="18956"/>
                      </a:cubicBezTo>
                      <a:cubicBezTo>
                        <a:pt x="135996" y="17368"/>
                        <a:pt x="161925" y="11548"/>
                        <a:pt x="180975" y="9431"/>
                      </a:cubicBezTo>
                      <a:cubicBezTo>
                        <a:pt x="200025" y="7314"/>
                        <a:pt x="216958" y="5727"/>
                        <a:pt x="234950" y="6256"/>
                      </a:cubicBezTo>
                      <a:cubicBezTo>
                        <a:pt x="252942" y="6785"/>
                        <a:pt x="273050" y="7844"/>
                        <a:pt x="288925" y="12606"/>
                      </a:cubicBezTo>
                      <a:cubicBezTo>
                        <a:pt x="304800" y="17368"/>
                        <a:pt x="330200" y="34831"/>
                        <a:pt x="330200" y="34831"/>
                      </a:cubicBezTo>
                      <a:cubicBezTo>
                        <a:pt x="338667" y="40652"/>
                        <a:pt x="339196" y="44091"/>
                        <a:pt x="339725" y="47531"/>
                      </a:cubicBezTo>
                    </a:path>
                  </a:pathLst>
                </a:custGeom>
                <a:solidFill>
                  <a:srgbClr val="FFC000"/>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104" name="Rectangle 103">
                <a:extLst>
                  <a:ext uri="{FF2B5EF4-FFF2-40B4-BE49-F238E27FC236}">
                    <a16:creationId xmlns:a16="http://schemas.microsoft.com/office/drawing/2014/main" id="{26964DF1-2A95-0B4F-BE47-2B5FECE587BE}"/>
                  </a:ext>
                </a:extLst>
              </p:cNvPr>
              <p:cNvSpPr/>
              <p:nvPr/>
            </p:nvSpPr>
            <p:spPr>
              <a:xfrm rot="18871821" flipH="1">
                <a:off x="3763265" y="2239235"/>
                <a:ext cx="45719" cy="587128"/>
              </a:xfrm>
              <a:prstGeom prst="rect">
                <a:avLst/>
              </a:prstGeom>
              <a:solidFill>
                <a:srgbClr val="92D05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5" name="Rectangle 104">
                <a:extLst>
                  <a:ext uri="{FF2B5EF4-FFF2-40B4-BE49-F238E27FC236}">
                    <a16:creationId xmlns:a16="http://schemas.microsoft.com/office/drawing/2014/main" id="{25AC25D2-712F-F946-B13C-E5568BEE9664}"/>
                  </a:ext>
                </a:extLst>
              </p:cNvPr>
              <p:cNvSpPr/>
              <p:nvPr/>
            </p:nvSpPr>
            <p:spPr>
              <a:xfrm rot="15653006" flipH="1">
                <a:off x="3750146" y="2552421"/>
                <a:ext cx="55454" cy="383026"/>
              </a:xfrm>
              <a:prstGeom prst="rect">
                <a:avLst/>
              </a:prstGeom>
              <a:solidFill>
                <a:srgbClr val="92D05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6" name="Donut 105">
                <a:extLst>
                  <a:ext uri="{FF2B5EF4-FFF2-40B4-BE49-F238E27FC236}">
                    <a16:creationId xmlns:a16="http://schemas.microsoft.com/office/drawing/2014/main" id="{FB055F6E-2B84-B749-B26C-55DC7847ECA2}"/>
                  </a:ext>
                </a:extLst>
              </p:cNvPr>
              <p:cNvSpPr/>
              <p:nvPr/>
            </p:nvSpPr>
            <p:spPr>
              <a:xfrm>
                <a:off x="3486149" y="1562100"/>
                <a:ext cx="989603" cy="2292444"/>
              </a:xfrm>
              <a:prstGeom prst="donut">
                <a:avLst>
                  <a:gd name="adj" fmla="val 11513"/>
                </a:avLst>
              </a:prstGeom>
              <a:solidFill>
                <a:srgbClr val="92D05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grpSp>
            <p:nvGrpSpPr>
              <p:cNvPr id="107" name="Group 106">
                <a:extLst>
                  <a:ext uri="{FF2B5EF4-FFF2-40B4-BE49-F238E27FC236}">
                    <a16:creationId xmlns:a16="http://schemas.microsoft.com/office/drawing/2014/main" id="{C0074578-F6D0-E946-B05D-A718B485322C}"/>
                  </a:ext>
                </a:extLst>
              </p:cNvPr>
              <p:cNvGrpSpPr/>
              <p:nvPr/>
            </p:nvGrpSpPr>
            <p:grpSpPr>
              <a:xfrm>
                <a:off x="3977439" y="2650781"/>
                <a:ext cx="762015" cy="92579"/>
                <a:chOff x="2164454" y="2414084"/>
                <a:chExt cx="339725" cy="92579"/>
              </a:xfrm>
            </p:grpSpPr>
            <p:sp>
              <p:nvSpPr>
                <p:cNvPr id="109" name="Freeform 108">
                  <a:extLst>
                    <a:ext uri="{FF2B5EF4-FFF2-40B4-BE49-F238E27FC236}">
                      <a16:creationId xmlns:a16="http://schemas.microsoft.com/office/drawing/2014/main" id="{10C926E8-3EC2-4648-9495-E39D8D95F143}"/>
                    </a:ext>
                  </a:extLst>
                </p:cNvPr>
                <p:cNvSpPr/>
                <p:nvPr/>
              </p:nvSpPr>
              <p:spPr>
                <a:xfrm>
                  <a:off x="2164454" y="2414084"/>
                  <a:ext cx="339725" cy="50706"/>
                </a:xfrm>
                <a:custGeom>
                  <a:avLst/>
                  <a:gdLst>
                    <a:gd name="connsiteX0" fmla="*/ 0 w 339725"/>
                    <a:gd name="connsiteY0" fmla="*/ 50706 h 50706"/>
                    <a:gd name="connsiteX1" fmla="*/ 41275 w 339725"/>
                    <a:gd name="connsiteY1" fmla="*/ 3081 h 50706"/>
                    <a:gd name="connsiteX2" fmla="*/ 66675 w 339725"/>
                    <a:gd name="connsiteY2" fmla="*/ 6256 h 50706"/>
                    <a:gd name="connsiteX3" fmla="*/ 88900 w 339725"/>
                    <a:gd name="connsiteY3" fmla="*/ 18956 h 50706"/>
                    <a:gd name="connsiteX4" fmla="*/ 120650 w 339725"/>
                    <a:gd name="connsiteY4" fmla="*/ 18956 h 50706"/>
                    <a:gd name="connsiteX5" fmla="*/ 180975 w 339725"/>
                    <a:gd name="connsiteY5" fmla="*/ 9431 h 50706"/>
                    <a:gd name="connsiteX6" fmla="*/ 234950 w 339725"/>
                    <a:gd name="connsiteY6" fmla="*/ 6256 h 50706"/>
                    <a:gd name="connsiteX7" fmla="*/ 288925 w 339725"/>
                    <a:gd name="connsiteY7" fmla="*/ 12606 h 50706"/>
                    <a:gd name="connsiteX8" fmla="*/ 330200 w 339725"/>
                    <a:gd name="connsiteY8" fmla="*/ 34831 h 50706"/>
                    <a:gd name="connsiteX9" fmla="*/ 339725 w 339725"/>
                    <a:gd name="connsiteY9" fmla="*/ 47531 h 507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39725" h="50706">
                      <a:moveTo>
                        <a:pt x="0" y="50706"/>
                      </a:moveTo>
                      <a:cubicBezTo>
                        <a:pt x="15081" y="30597"/>
                        <a:pt x="30163" y="10489"/>
                        <a:pt x="41275" y="3081"/>
                      </a:cubicBezTo>
                      <a:cubicBezTo>
                        <a:pt x="52388" y="-4327"/>
                        <a:pt x="58738" y="3610"/>
                        <a:pt x="66675" y="6256"/>
                      </a:cubicBezTo>
                      <a:cubicBezTo>
                        <a:pt x="74612" y="8902"/>
                        <a:pt x="79904" y="16839"/>
                        <a:pt x="88900" y="18956"/>
                      </a:cubicBezTo>
                      <a:cubicBezTo>
                        <a:pt x="97896" y="21073"/>
                        <a:pt x="105304" y="20543"/>
                        <a:pt x="120650" y="18956"/>
                      </a:cubicBezTo>
                      <a:cubicBezTo>
                        <a:pt x="135996" y="17368"/>
                        <a:pt x="161925" y="11548"/>
                        <a:pt x="180975" y="9431"/>
                      </a:cubicBezTo>
                      <a:cubicBezTo>
                        <a:pt x="200025" y="7314"/>
                        <a:pt x="216958" y="5727"/>
                        <a:pt x="234950" y="6256"/>
                      </a:cubicBezTo>
                      <a:cubicBezTo>
                        <a:pt x="252942" y="6785"/>
                        <a:pt x="273050" y="7844"/>
                        <a:pt x="288925" y="12606"/>
                      </a:cubicBezTo>
                      <a:cubicBezTo>
                        <a:pt x="304800" y="17368"/>
                        <a:pt x="330200" y="34831"/>
                        <a:pt x="330200" y="34831"/>
                      </a:cubicBezTo>
                      <a:cubicBezTo>
                        <a:pt x="338667" y="40652"/>
                        <a:pt x="339196" y="44091"/>
                        <a:pt x="339725" y="47531"/>
                      </a:cubicBezTo>
                    </a:path>
                  </a:pathLst>
                </a:custGeom>
                <a:solidFill>
                  <a:srgbClr val="FFC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0" name="Freeform 109">
                  <a:extLst>
                    <a:ext uri="{FF2B5EF4-FFF2-40B4-BE49-F238E27FC236}">
                      <a16:creationId xmlns:a16="http://schemas.microsoft.com/office/drawing/2014/main" id="{07824684-3C97-7D43-A7B8-7FCBA5027053}"/>
                    </a:ext>
                  </a:extLst>
                </p:cNvPr>
                <p:cNvSpPr/>
                <p:nvPr/>
              </p:nvSpPr>
              <p:spPr>
                <a:xfrm flipV="1">
                  <a:off x="2164454" y="2455957"/>
                  <a:ext cx="339725" cy="50706"/>
                </a:xfrm>
                <a:custGeom>
                  <a:avLst/>
                  <a:gdLst>
                    <a:gd name="connsiteX0" fmla="*/ 0 w 339725"/>
                    <a:gd name="connsiteY0" fmla="*/ 50706 h 50706"/>
                    <a:gd name="connsiteX1" fmla="*/ 41275 w 339725"/>
                    <a:gd name="connsiteY1" fmla="*/ 3081 h 50706"/>
                    <a:gd name="connsiteX2" fmla="*/ 66675 w 339725"/>
                    <a:gd name="connsiteY2" fmla="*/ 6256 h 50706"/>
                    <a:gd name="connsiteX3" fmla="*/ 88900 w 339725"/>
                    <a:gd name="connsiteY3" fmla="*/ 18956 h 50706"/>
                    <a:gd name="connsiteX4" fmla="*/ 120650 w 339725"/>
                    <a:gd name="connsiteY4" fmla="*/ 18956 h 50706"/>
                    <a:gd name="connsiteX5" fmla="*/ 180975 w 339725"/>
                    <a:gd name="connsiteY5" fmla="*/ 9431 h 50706"/>
                    <a:gd name="connsiteX6" fmla="*/ 234950 w 339725"/>
                    <a:gd name="connsiteY6" fmla="*/ 6256 h 50706"/>
                    <a:gd name="connsiteX7" fmla="*/ 288925 w 339725"/>
                    <a:gd name="connsiteY7" fmla="*/ 12606 h 50706"/>
                    <a:gd name="connsiteX8" fmla="*/ 330200 w 339725"/>
                    <a:gd name="connsiteY8" fmla="*/ 34831 h 50706"/>
                    <a:gd name="connsiteX9" fmla="*/ 339725 w 339725"/>
                    <a:gd name="connsiteY9" fmla="*/ 47531 h 507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39725" h="50706">
                      <a:moveTo>
                        <a:pt x="0" y="50706"/>
                      </a:moveTo>
                      <a:cubicBezTo>
                        <a:pt x="15081" y="30597"/>
                        <a:pt x="30163" y="10489"/>
                        <a:pt x="41275" y="3081"/>
                      </a:cubicBezTo>
                      <a:cubicBezTo>
                        <a:pt x="52388" y="-4327"/>
                        <a:pt x="58738" y="3610"/>
                        <a:pt x="66675" y="6256"/>
                      </a:cubicBezTo>
                      <a:cubicBezTo>
                        <a:pt x="74612" y="8902"/>
                        <a:pt x="79904" y="16839"/>
                        <a:pt x="88900" y="18956"/>
                      </a:cubicBezTo>
                      <a:cubicBezTo>
                        <a:pt x="97896" y="21073"/>
                        <a:pt x="105304" y="20543"/>
                        <a:pt x="120650" y="18956"/>
                      </a:cubicBezTo>
                      <a:cubicBezTo>
                        <a:pt x="135996" y="17368"/>
                        <a:pt x="161925" y="11548"/>
                        <a:pt x="180975" y="9431"/>
                      </a:cubicBezTo>
                      <a:cubicBezTo>
                        <a:pt x="200025" y="7314"/>
                        <a:pt x="216958" y="5727"/>
                        <a:pt x="234950" y="6256"/>
                      </a:cubicBezTo>
                      <a:cubicBezTo>
                        <a:pt x="252942" y="6785"/>
                        <a:pt x="273050" y="7844"/>
                        <a:pt x="288925" y="12606"/>
                      </a:cubicBezTo>
                      <a:cubicBezTo>
                        <a:pt x="304800" y="17368"/>
                        <a:pt x="330200" y="34831"/>
                        <a:pt x="330200" y="34831"/>
                      </a:cubicBezTo>
                      <a:cubicBezTo>
                        <a:pt x="338667" y="40652"/>
                        <a:pt x="339196" y="44091"/>
                        <a:pt x="339725" y="47531"/>
                      </a:cubicBezTo>
                    </a:path>
                  </a:pathLst>
                </a:custGeom>
                <a:solidFill>
                  <a:srgbClr val="FFC000"/>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108" name="Oval 107">
                <a:extLst>
                  <a:ext uri="{FF2B5EF4-FFF2-40B4-BE49-F238E27FC236}">
                    <a16:creationId xmlns:a16="http://schemas.microsoft.com/office/drawing/2014/main" id="{55E7F34D-8464-3946-BC67-FEBB8CBFC0EB}"/>
                  </a:ext>
                </a:extLst>
              </p:cNvPr>
              <p:cNvSpPr/>
              <p:nvPr/>
            </p:nvSpPr>
            <p:spPr>
              <a:xfrm>
                <a:off x="3955309" y="2634690"/>
                <a:ext cx="64591" cy="120273"/>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137" name="Freeform 136">
              <a:extLst>
                <a:ext uri="{FF2B5EF4-FFF2-40B4-BE49-F238E27FC236}">
                  <a16:creationId xmlns:a16="http://schemas.microsoft.com/office/drawing/2014/main" id="{2AAE8539-5C63-2F43-ACE0-5ED75F9EA520}"/>
                </a:ext>
              </a:extLst>
            </p:cNvPr>
            <p:cNvSpPr/>
            <p:nvPr/>
          </p:nvSpPr>
          <p:spPr>
            <a:xfrm>
              <a:off x="584200" y="4216400"/>
              <a:ext cx="2667000" cy="419100"/>
            </a:xfrm>
            <a:custGeom>
              <a:avLst/>
              <a:gdLst>
                <a:gd name="connsiteX0" fmla="*/ 241300 w 2667000"/>
                <a:gd name="connsiteY0" fmla="*/ 0 h 419100"/>
                <a:gd name="connsiteX1" fmla="*/ 0 w 2667000"/>
                <a:gd name="connsiteY1" fmla="*/ 419100 h 419100"/>
                <a:gd name="connsiteX2" fmla="*/ 2463800 w 2667000"/>
                <a:gd name="connsiteY2" fmla="*/ 419100 h 419100"/>
                <a:gd name="connsiteX3" fmla="*/ 2667000 w 2667000"/>
                <a:gd name="connsiteY3" fmla="*/ 12700 h 419100"/>
                <a:gd name="connsiteX4" fmla="*/ 241300 w 2667000"/>
                <a:gd name="connsiteY4" fmla="*/ 0 h 419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7000" h="419100">
                  <a:moveTo>
                    <a:pt x="241300" y="0"/>
                  </a:moveTo>
                  <a:lnTo>
                    <a:pt x="0" y="419100"/>
                  </a:lnTo>
                  <a:lnTo>
                    <a:pt x="2463800" y="419100"/>
                  </a:lnTo>
                  <a:lnTo>
                    <a:pt x="2667000" y="12700"/>
                  </a:lnTo>
                  <a:lnTo>
                    <a:pt x="241300" y="0"/>
                  </a:lnTo>
                  <a:close/>
                </a:path>
              </a:pathLst>
            </a:custGeom>
            <a:gradFill>
              <a:gsLst>
                <a:gs pos="100000">
                  <a:schemeClr val="accent1">
                    <a:tint val="100000"/>
                    <a:shade val="100000"/>
                    <a:satMod val="130000"/>
                  </a:schemeClr>
                </a:gs>
                <a:gs pos="28000">
                  <a:schemeClr val="accent1">
                    <a:tint val="50000"/>
                    <a:shade val="100000"/>
                    <a:satMod val="350000"/>
                  </a:schemeClr>
                </a:gs>
              </a:gsLst>
            </a:gra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8" name="Rectangle 137">
              <a:extLst>
                <a:ext uri="{FF2B5EF4-FFF2-40B4-BE49-F238E27FC236}">
                  <a16:creationId xmlns:a16="http://schemas.microsoft.com/office/drawing/2014/main" id="{91A47D02-69B8-8A46-95BF-47B079C05BB3}"/>
                </a:ext>
              </a:extLst>
            </p:cNvPr>
            <p:cNvSpPr/>
            <p:nvPr/>
          </p:nvSpPr>
          <p:spPr>
            <a:xfrm>
              <a:off x="2725419" y="1352550"/>
              <a:ext cx="106681" cy="2971814"/>
            </a:xfrm>
            <a:prstGeom prst="rect">
              <a:avLst/>
            </a:prstGeom>
            <a:solidFill>
              <a:srgbClr val="0070C0"/>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9" name="Rectangle 138">
              <a:extLst>
                <a:ext uri="{FF2B5EF4-FFF2-40B4-BE49-F238E27FC236}">
                  <a16:creationId xmlns:a16="http://schemas.microsoft.com/office/drawing/2014/main" id="{F3885DCB-916E-8345-8B69-79F19A665196}"/>
                </a:ext>
              </a:extLst>
            </p:cNvPr>
            <p:cNvSpPr/>
            <p:nvPr/>
          </p:nvSpPr>
          <p:spPr>
            <a:xfrm>
              <a:off x="2687319" y="1404609"/>
              <a:ext cx="106681" cy="2995955"/>
            </a:xfrm>
            <a:prstGeom prst="rect">
              <a:avLst/>
            </a:prstGeom>
            <a:solidFill>
              <a:srgbClr val="00B0F0"/>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0" name="Freeform 139">
              <a:extLst>
                <a:ext uri="{FF2B5EF4-FFF2-40B4-BE49-F238E27FC236}">
                  <a16:creationId xmlns:a16="http://schemas.microsoft.com/office/drawing/2014/main" id="{C1B44898-346D-CA4D-A694-6F13E0F76909}"/>
                </a:ext>
              </a:extLst>
            </p:cNvPr>
            <p:cNvSpPr/>
            <p:nvPr/>
          </p:nvSpPr>
          <p:spPr>
            <a:xfrm>
              <a:off x="2794000" y="1254125"/>
              <a:ext cx="38100" cy="149225"/>
            </a:xfrm>
            <a:custGeom>
              <a:avLst/>
              <a:gdLst>
                <a:gd name="connsiteX0" fmla="*/ 0 w 38100"/>
                <a:gd name="connsiteY0" fmla="*/ 149225 h 149225"/>
                <a:gd name="connsiteX1" fmla="*/ 38100 w 38100"/>
                <a:gd name="connsiteY1" fmla="*/ 98425 h 149225"/>
                <a:gd name="connsiteX2" fmla="*/ 38100 w 38100"/>
                <a:gd name="connsiteY2" fmla="*/ 0 h 149225"/>
                <a:gd name="connsiteX3" fmla="*/ 0 w 38100"/>
                <a:gd name="connsiteY3" fmla="*/ 53975 h 149225"/>
                <a:gd name="connsiteX4" fmla="*/ 0 w 38100"/>
                <a:gd name="connsiteY4" fmla="*/ 149225 h 1492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149225">
                  <a:moveTo>
                    <a:pt x="0" y="149225"/>
                  </a:moveTo>
                  <a:lnTo>
                    <a:pt x="38100" y="98425"/>
                  </a:lnTo>
                  <a:lnTo>
                    <a:pt x="38100" y="0"/>
                  </a:lnTo>
                  <a:lnTo>
                    <a:pt x="0" y="53975"/>
                  </a:lnTo>
                  <a:lnTo>
                    <a:pt x="0" y="149225"/>
                  </a:lnTo>
                  <a:close/>
                </a:path>
              </a:pathLst>
            </a:custGeom>
            <a:solidFill>
              <a:schemeClr val="bg2"/>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1" name="Rectangle 140">
              <a:extLst>
                <a:ext uri="{FF2B5EF4-FFF2-40B4-BE49-F238E27FC236}">
                  <a16:creationId xmlns:a16="http://schemas.microsoft.com/office/drawing/2014/main" id="{C6C7F518-BDE2-4F4D-9F26-02B8677F8210}"/>
                </a:ext>
              </a:extLst>
            </p:cNvPr>
            <p:cNvSpPr/>
            <p:nvPr/>
          </p:nvSpPr>
          <p:spPr>
            <a:xfrm>
              <a:off x="1484180" y="1302903"/>
              <a:ext cx="1309820" cy="101706"/>
            </a:xfrm>
            <a:prstGeom prst="rect">
              <a:avLst/>
            </a:prstGeom>
            <a:solidFill>
              <a:srgbClr val="00B0F0"/>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2" name="Freeform 141">
              <a:extLst>
                <a:ext uri="{FF2B5EF4-FFF2-40B4-BE49-F238E27FC236}">
                  <a16:creationId xmlns:a16="http://schemas.microsoft.com/office/drawing/2014/main" id="{52B29556-FB80-4D49-A86B-C82D63CC4C42}"/>
                </a:ext>
              </a:extLst>
            </p:cNvPr>
            <p:cNvSpPr/>
            <p:nvPr/>
          </p:nvSpPr>
          <p:spPr>
            <a:xfrm>
              <a:off x="1485900" y="1257300"/>
              <a:ext cx="1343025" cy="47625"/>
            </a:xfrm>
            <a:custGeom>
              <a:avLst/>
              <a:gdLst>
                <a:gd name="connsiteX0" fmla="*/ 0 w 1343025"/>
                <a:gd name="connsiteY0" fmla="*/ 44450 h 47625"/>
                <a:gd name="connsiteX1" fmla="*/ 44450 w 1343025"/>
                <a:gd name="connsiteY1" fmla="*/ 0 h 47625"/>
                <a:gd name="connsiteX2" fmla="*/ 1343025 w 1343025"/>
                <a:gd name="connsiteY2" fmla="*/ 0 h 47625"/>
                <a:gd name="connsiteX3" fmla="*/ 1304925 w 1343025"/>
                <a:gd name="connsiteY3" fmla="*/ 47625 h 47625"/>
                <a:gd name="connsiteX4" fmla="*/ 0 w 1343025"/>
                <a:gd name="connsiteY4" fmla="*/ 44450 h 476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43025" h="47625">
                  <a:moveTo>
                    <a:pt x="0" y="44450"/>
                  </a:moveTo>
                  <a:lnTo>
                    <a:pt x="44450" y="0"/>
                  </a:lnTo>
                  <a:lnTo>
                    <a:pt x="1343025" y="0"/>
                  </a:lnTo>
                  <a:lnTo>
                    <a:pt x="1304925" y="47625"/>
                  </a:lnTo>
                  <a:lnTo>
                    <a:pt x="0" y="44450"/>
                  </a:lnTo>
                  <a:close/>
                </a:path>
              </a:pathLst>
            </a:custGeom>
            <a:solidFill>
              <a:srgbClr val="0070C0"/>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4" name="TextBox 3">
            <a:extLst>
              <a:ext uri="{FF2B5EF4-FFF2-40B4-BE49-F238E27FC236}">
                <a16:creationId xmlns:a16="http://schemas.microsoft.com/office/drawing/2014/main" id="{9EB50453-7C10-9621-BC94-04AC09ADDF44}"/>
              </a:ext>
            </a:extLst>
          </p:cNvPr>
          <p:cNvSpPr txBox="1"/>
          <p:nvPr/>
        </p:nvSpPr>
        <p:spPr>
          <a:xfrm>
            <a:off x="8636001" y="6427113"/>
            <a:ext cx="444499" cy="276999"/>
          </a:xfrm>
          <a:prstGeom prst="rect">
            <a:avLst/>
          </a:prstGeom>
          <a:noFill/>
        </p:spPr>
        <p:txBody>
          <a:bodyPr wrap="square" rtlCol="0">
            <a:spAutoFit/>
          </a:bodyPr>
          <a:lstStyle/>
          <a:p>
            <a:r>
              <a:rPr lang="en-US" sz="1200" dirty="0">
                <a:latin typeface="Times New Roman"/>
                <a:cs typeface="Times New Roman"/>
              </a:rPr>
              <a:t>2.)</a:t>
            </a:r>
          </a:p>
        </p:txBody>
      </p:sp>
    </p:spTree>
    <p:extLst>
      <p:ext uri="{BB962C8B-B14F-4D97-AF65-F5344CB8AC3E}">
        <p14:creationId xmlns:p14="http://schemas.microsoft.com/office/powerpoint/2010/main" val="3801022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91"/>
                                        </p:tgtEl>
                                        <p:attrNameLst>
                                          <p:attrName>style.visibility</p:attrName>
                                        </p:attrNameLst>
                                      </p:cBhvr>
                                      <p:to>
                                        <p:strVal val="visible"/>
                                      </p:to>
                                    </p:set>
                                    <p:animEffect transition="in" filter="dissolve">
                                      <p:cBhvr>
                                        <p:cTn id="7" dur="500"/>
                                        <p:tgtEl>
                                          <p:spTgt spid="91"/>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93"/>
                                        </p:tgtEl>
                                        <p:attrNameLst>
                                          <p:attrName>style.visibility</p:attrName>
                                        </p:attrNameLst>
                                      </p:cBhvr>
                                      <p:to>
                                        <p:strVal val="visible"/>
                                      </p:to>
                                    </p:set>
                                    <p:animEffect transition="in" filter="dissolve">
                                      <p:cBhvr>
                                        <p:cTn id="12" dur="500"/>
                                        <p:tgtEl>
                                          <p:spTgt spid="93"/>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92"/>
                                        </p:tgtEl>
                                        <p:attrNameLst>
                                          <p:attrName>style.visibility</p:attrName>
                                        </p:attrNameLst>
                                      </p:cBhvr>
                                      <p:to>
                                        <p:strVal val="visible"/>
                                      </p:to>
                                    </p:set>
                                    <p:animEffect transition="in" filter="dissolve">
                                      <p:cBhvr>
                                        <p:cTn id="17" dur="500"/>
                                        <p:tgtEl>
                                          <p:spTgt spid="92"/>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94"/>
                                        </p:tgtEl>
                                        <p:attrNameLst>
                                          <p:attrName>style.visibility</p:attrName>
                                        </p:attrNameLst>
                                      </p:cBhvr>
                                      <p:to>
                                        <p:strVal val="visible"/>
                                      </p:to>
                                    </p:set>
                                    <p:animEffect transition="in" filter="dissolve">
                                      <p:cBhvr>
                                        <p:cTn id="22" dur="500"/>
                                        <p:tgtEl>
                                          <p:spTgt spid="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 grpId="0"/>
      <p:bldP spid="92" grpId="0"/>
      <p:bldP spid="93" grpId="0"/>
      <p:bldP spid="9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260693" y="623153"/>
            <a:ext cx="5813273" cy="461665"/>
          </a:xfrm>
          <a:prstGeom prst="rect">
            <a:avLst/>
          </a:prstGeom>
          <a:noFill/>
        </p:spPr>
        <p:txBody>
          <a:bodyPr wrap="square" rtlCol="0">
            <a:spAutoFit/>
          </a:bodyPr>
          <a:lstStyle/>
          <a:p>
            <a:r>
              <a:rPr lang="en-US" sz="2400" dirty="0">
                <a:solidFill>
                  <a:srgbClr val="FF0000"/>
                </a:solidFill>
                <a:latin typeface="Apple Chancery" panose="03020702040506060504" pitchFamily="66" charset="-79"/>
                <a:ea typeface="Palatino Linotype" charset="0"/>
                <a:cs typeface="Apple Chancery" panose="03020702040506060504" pitchFamily="66" charset="-79"/>
              </a:rPr>
              <a:t>In the same vein:</a:t>
            </a:r>
            <a:endParaRPr lang="en-US" sz="2000" dirty="0">
              <a:latin typeface="Times New Roman" panose="02020603050405020304" pitchFamily="18" charset="0"/>
              <a:ea typeface="Palatino Linotype" charset="0"/>
              <a:cs typeface="Times New Roman" panose="02020603050405020304" pitchFamily="18" charset="0"/>
            </a:endParaRPr>
          </a:p>
        </p:txBody>
      </p:sp>
      <p:sp>
        <p:nvSpPr>
          <p:cNvPr id="8" name="TextBox 7"/>
          <p:cNvSpPr txBox="1"/>
          <p:nvPr/>
        </p:nvSpPr>
        <p:spPr>
          <a:xfrm>
            <a:off x="692775" y="1447358"/>
            <a:ext cx="5003381" cy="2246769"/>
          </a:xfrm>
          <a:prstGeom prst="rect">
            <a:avLst/>
          </a:prstGeom>
          <a:noFill/>
        </p:spPr>
        <p:txBody>
          <a:bodyPr wrap="square" rtlCol="0">
            <a:spAutoFit/>
          </a:bodyPr>
          <a:lstStyle/>
          <a:p>
            <a:r>
              <a:rPr lang="en-US" sz="2000" dirty="0">
                <a:solidFill>
                  <a:srgbClr val="1429C0"/>
                </a:solidFill>
                <a:latin typeface="Apple Chancery" panose="03020702040506060504" pitchFamily="66" charset="-79"/>
                <a:cs typeface="Apple Chancery" panose="03020702040506060504" pitchFamily="66" charset="-79"/>
              </a:rPr>
              <a:t>As demonstrated in class,</a:t>
            </a:r>
            <a:r>
              <a:rPr lang="en-US" sz="2000" dirty="0">
                <a:latin typeface="Times New Roman" panose="02020603050405020304" pitchFamily="18" charset="0"/>
                <a:cs typeface="Times New Roman" panose="02020603050405020304" pitchFamily="18" charset="0"/>
              </a:rPr>
              <a:t> a force quickly applying a </a:t>
            </a:r>
            <a:r>
              <a:rPr lang="en-US" sz="2000" dirty="0">
                <a:solidFill>
                  <a:srgbClr val="FF0000"/>
                </a:solidFill>
                <a:latin typeface="Times New Roman" panose="02020603050405020304" pitchFamily="18" charset="0"/>
                <a:cs typeface="Times New Roman" panose="02020603050405020304" pitchFamily="18" charset="0"/>
              </a:rPr>
              <a:t>torque</a:t>
            </a:r>
            <a:r>
              <a:rPr lang="en-US" sz="2000" dirty="0">
                <a:solidFill>
                  <a:srgbClr val="1429C0"/>
                </a:solidFill>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to the pinned axle of a rotating wheel will not motivate the wheel to follow the direction of the applied force.  Instead, it will </a:t>
            </a:r>
            <a:r>
              <a:rPr lang="en-US" sz="2000" dirty="0">
                <a:solidFill>
                  <a:srgbClr val="1429C0"/>
                </a:solidFill>
                <a:latin typeface="Times New Roman" panose="02020603050405020304" pitchFamily="18" charset="0"/>
                <a:cs typeface="Times New Roman" panose="02020603050405020304" pitchFamily="18" charset="0"/>
              </a:rPr>
              <a:t>jerk the wheel </a:t>
            </a:r>
            <a:r>
              <a:rPr lang="en-US" sz="2000" dirty="0">
                <a:latin typeface="Times New Roman" panose="02020603050405020304" pitchFamily="18" charset="0"/>
                <a:cs typeface="Times New Roman" panose="02020603050405020304" pitchFamily="18" charset="0"/>
              </a:rPr>
              <a:t>to the right or left, depending upon the direction of the wheel’s rotation.</a:t>
            </a:r>
          </a:p>
        </p:txBody>
      </p:sp>
      <p:grpSp>
        <p:nvGrpSpPr>
          <p:cNvPr id="5" name="Group 4"/>
          <p:cNvGrpSpPr/>
          <p:nvPr/>
        </p:nvGrpSpPr>
        <p:grpSpPr>
          <a:xfrm>
            <a:off x="5943603" y="1531233"/>
            <a:ext cx="3035248" cy="3451817"/>
            <a:chOff x="7017310" y="2690606"/>
            <a:chExt cx="2015789" cy="2292444"/>
          </a:xfrm>
        </p:grpSpPr>
        <p:sp>
          <p:nvSpPr>
            <p:cNvPr id="89" name="Rectangle 88">
              <a:extLst>
                <a:ext uri="{FF2B5EF4-FFF2-40B4-BE49-F238E27FC236}">
                  <a16:creationId xmlns:a16="http://schemas.microsoft.com/office/drawing/2014/main" id="{E145B2EF-052B-C242-8322-4BB478FD9432}"/>
                </a:ext>
              </a:extLst>
            </p:cNvPr>
            <p:cNvSpPr/>
            <p:nvPr/>
          </p:nvSpPr>
          <p:spPr>
            <a:xfrm rot="338897">
              <a:off x="7851614" y="2809701"/>
              <a:ext cx="45719" cy="1072212"/>
            </a:xfrm>
            <a:prstGeom prst="rect">
              <a:avLst/>
            </a:prstGeom>
            <a:solidFill>
              <a:srgbClr val="92D05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5" name="Rectangle 94">
              <a:extLst>
                <a:ext uri="{FF2B5EF4-FFF2-40B4-BE49-F238E27FC236}">
                  <a16:creationId xmlns:a16="http://schemas.microsoft.com/office/drawing/2014/main" id="{536AF632-7A53-B14A-A77A-2FFF455CB566}"/>
                </a:ext>
              </a:extLst>
            </p:cNvPr>
            <p:cNvSpPr/>
            <p:nvPr/>
          </p:nvSpPr>
          <p:spPr>
            <a:xfrm rot="20740835">
              <a:off x="7683840" y="2966432"/>
              <a:ext cx="45719" cy="896961"/>
            </a:xfrm>
            <a:prstGeom prst="rect">
              <a:avLst/>
            </a:prstGeom>
            <a:solidFill>
              <a:srgbClr val="92D05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6" name="Rectangle 95">
              <a:extLst>
                <a:ext uri="{FF2B5EF4-FFF2-40B4-BE49-F238E27FC236}">
                  <a16:creationId xmlns:a16="http://schemas.microsoft.com/office/drawing/2014/main" id="{984BC4F1-50E3-AE48-ACA1-9E8F5A0D603F}"/>
                </a:ext>
              </a:extLst>
            </p:cNvPr>
            <p:cNvSpPr/>
            <p:nvPr/>
          </p:nvSpPr>
          <p:spPr>
            <a:xfrm rot="20764831">
              <a:off x="7916619" y="3828006"/>
              <a:ext cx="49791" cy="984292"/>
            </a:xfrm>
            <a:prstGeom prst="rect">
              <a:avLst/>
            </a:prstGeom>
            <a:solidFill>
              <a:srgbClr val="92D05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7" name="Rectangle 96">
              <a:extLst>
                <a:ext uri="{FF2B5EF4-FFF2-40B4-BE49-F238E27FC236}">
                  <a16:creationId xmlns:a16="http://schemas.microsoft.com/office/drawing/2014/main" id="{FF3E7857-49E8-634F-BC07-504841A20C64}"/>
                </a:ext>
              </a:extLst>
            </p:cNvPr>
            <p:cNvSpPr/>
            <p:nvPr/>
          </p:nvSpPr>
          <p:spPr>
            <a:xfrm rot="535977">
              <a:off x="7721026" y="3827392"/>
              <a:ext cx="49791" cy="984292"/>
            </a:xfrm>
            <a:prstGeom prst="rect">
              <a:avLst/>
            </a:prstGeom>
            <a:solidFill>
              <a:srgbClr val="92D05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8" name="Rectangle 97">
              <a:extLst>
                <a:ext uri="{FF2B5EF4-FFF2-40B4-BE49-F238E27FC236}">
                  <a16:creationId xmlns:a16="http://schemas.microsoft.com/office/drawing/2014/main" id="{371A0822-5776-B34A-92E0-DB63BF677B6A}"/>
                </a:ext>
              </a:extLst>
            </p:cNvPr>
            <p:cNvSpPr/>
            <p:nvPr/>
          </p:nvSpPr>
          <p:spPr>
            <a:xfrm rot="15653006" flipH="1">
              <a:off x="8008803" y="3620655"/>
              <a:ext cx="55454" cy="383026"/>
            </a:xfrm>
            <a:prstGeom prst="rect">
              <a:avLst/>
            </a:prstGeom>
            <a:solidFill>
              <a:srgbClr val="92D05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9" name="Rectangle 98">
              <a:extLst>
                <a:ext uri="{FF2B5EF4-FFF2-40B4-BE49-F238E27FC236}">
                  <a16:creationId xmlns:a16="http://schemas.microsoft.com/office/drawing/2014/main" id="{7AB057AC-2B4A-CC46-B6BB-8D9498CFB922}"/>
                </a:ext>
              </a:extLst>
            </p:cNvPr>
            <p:cNvSpPr/>
            <p:nvPr/>
          </p:nvSpPr>
          <p:spPr>
            <a:xfrm rot="1895508">
              <a:off x="7985492" y="3239001"/>
              <a:ext cx="45719" cy="675319"/>
            </a:xfrm>
            <a:prstGeom prst="rect">
              <a:avLst/>
            </a:prstGeom>
            <a:solidFill>
              <a:srgbClr val="92D05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0" name="Rectangle 99">
              <a:extLst>
                <a:ext uri="{FF2B5EF4-FFF2-40B4-BE49-F238E27FC236}">
                  <a16:creationId xmlns:a16="http://schemas.microsoft.com/office/drawing/2014/main" id="{E5D97654-B1E9-CE40-95AA-1E08831F02CB}"/>
                </a:ext>
              </a:extLst>
            </p:cNvPr>
            <p:cNvSpPr/>
            <p:nvPr/>
          </p:nvSpPr>
          <p:spPr>
            <a:xfrm rot="19013928">
              <a:off x="7995142" y="3775959"/>
              <a:ext cx="45719" cy="545435"/>
            </a:xfrm>
            <a:prstGeom prst="rect">
              <a:avLst/>
            </a:prstGeom>
            <a:solidFill>
              <a:srgbClr val="92D05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1" name="Rectangle 100">
              <a:extLst>
                <a:ext uri="{FF2B5EF4-FFF2-40B4-BE49-F238E27FC236}">
                  <a16:creationId xmlns:a16="http://schemas.microsoft.com/office/drawing/2014/main" id="{5CDA7CFE-9AF2-D546-A65E-DEE52FFD3CDA}"/>
                </a:ext>
              </a:extLst>
            </p:cNvPr>
            <p:cNvSpPr/>
            <p:nvPr/>
          </p:nvSpPr>
          <p:spPr>
            <a:xfrm rot="2179512">
              <a:off x="7622140" y="3812906"/>
              <a:ext cx="45719" cy="573753"/>
            </a:xfrm>
            <a:prstGeom prst="rect">
              <a:avLst/>
            </a:prstGeom>
            <a:solidFill>
              <a:srgbClr val="92D05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1" name="Freeform 110">
              <a:extLst>
                <a:ext uri="{FF2B5EF4-FFF2-40B4-BE49-F238E27FC236}">
                  <a16:creationId xmlns:a16="http://schemas.microsoft.com/office/drawing/2014/main" id="{AA34463F-A16E-A843-93EF-36F4531C9E52}"/>
                </a:ext>
              </a:extLst>
            </p:cNvPr>
            <p:cNvSpPr/>
            <p:nvPr/>
          </p:nvSpPr>
          <p:spPr>
            <a:xfrm flipH="1">
              <a:off x="7017310" y="3780011"/>
              <a:ext cx="762015" cy="50706"/>
            </a:xfrm>
            <a:custGeom>
              <a:avLst/>
              <a:gdLst>
                <a:gd name="connsiteX0" fmla="*/ 0 w 339725"/>
                <a:gd name="connsiteY0" fmla="*/ 50706 h 50706"/>
                <a:gd name="connsiteX1" fmla="*/ 41275 w 339725"/>
                <a:gd name="connsiteY1" fmla="*/ 3081 h 50706"/>
                <a:gd name="connsiteX2" fmla="*/ 66675 w 339725"/>
                <a:gd name="connsiteY2" fmla="*/ 6256 h 50706"/>
                <a:gd name="connsiteX3" fmla="*/ 88900 w 339725"/>
                <a:gd name="connsiteY3" fmla="*/ 18956 h 50706"/>
                <a:gd name="connsiteX4" fmla="*/ 120650 w 339725"/>
                <a:gd name="connsiteY4" fmla="*/ 18956 h 50706"/>
                <a:gd name="connsiteX5" fmla="*/ 180975 w 339725"/>
                <a:gd name="connsiteY5" fmla="*/ 9431 h 50706"/>
                <a:gd name="connsiteX6" fmla="*/ 234950 w 339725"/>
                <a:gd name="connsiteY6" fmla="*/ 6256 h 50706"/>
                <a:gd name="connsiteX7" fmla="*/ 288925 w 339725"/>
                <a:gd name="connsiteY7" fmla="*/ 12606 h 50706"/>
                <a:gd name="connsiteX8" fmla="*/ 330200 w 339725"/>
                <a:gd name="connsiteY8" fmla="*/ 34831 h 50706"/>
                <a:gd name="connsiteX9" fmla="*/ 339725 w 339725"/>
                <a:gd name="connsiteY9" fmla="*/ 47531 h 507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39725" h="50706">
                  <a:moveTo>
                    <a:pt x="0" y="50706"/>
                  </a:moveTo>
                  <a:cubicBezTo>
                    <a:pt x="15081" y="30597"/>
                    <a:pt x="30163" y="10489"/>
                    <a:pt x="41275" y="3081"/>
                  </a:cubicBezTo>
                  <a:cubicBezTo>
                    <a:pt x="52388" y="-4327"/>
                    <a:pt x="58738" y="3610"/>
                    <a:pt x="66675" y="6256"/>
                  </a:cubicBezTo>
                  <a:cubicBezTo>
                    <a:pt x="74612" y="8902"/>
                    <a:pt x="79904" y="16839"/>
                    <a:pt x="88900" y="18956"/>
                  </a:cubicBezTo>
                  <a:cubicBezTo>
                    <a:pt x="97896" y="21073"/>
                    <a:pt x="105304" y="20543"/>
                    <a:pt x="120650" y="18956"/>
                  </a:cubicBezTo>
                  <a:cubicBezTo>
                    <a:pt x="135996" y="17368"/>
                    <a:pt x="161925" y="11548"/>
                    <a:pt x="180975" y="9431"/>
                  </a:cubicBezTo>
                  <a:cubicBezTo>
                    <a:pt x="200025" y="7314"/>
                    <a:pt x="216958" y="5727"/>
                    <a:pt x="234950" y="6256"/>
                  </a:cubicBezTo>
                  <a:cubicBezTo>
                    <a:pt x="252942" y="6785"/>
                    <a:pt x="273050" y="7844"/>
                    <a:pt x="288925" y="12606"/>
                  </a:cubicBezTo>
                  <a:cubicBezTo>
                    <a:pt x="304800" y="17368"/>
                    <a:pt x="330200" y="34831"/>
                    <a:pt x="330200" y="34831"/>
                  </a:cubicBezTo>
                  <a:cubicBezTo>
                    <a:pt x="338667" y="40652"/>
                    <a:pt x="339196" y="44091"/>
                    <a:pt x="339725" y="47531"/>
                  </a:cubicBezTo>
                </a:path>
              </a:pathLst>
            </a:custGeom>
            <a:solidFill>
              <a:srgbClr val="FFC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2" name="Freeform 111">
              <a:extLst>
                <a:ext uri="{FF2B5EF4-FFF2-40B4-BE49-F238E27FC236}">
                  <a16:creationId xmlns:a16="http://schemas.microsoft.com/office/drawing/2014/main" id="{1D32560F-4FFA-4C46-86AA-7FE94CA385C4}"/>
                </a:ext>
              </a:extLst>
            </p:cNvPr>
            <p:cNvSpPr/>
            <p:nvPr/>
          </p:nvSpPr>
          <p:spPr>
            <a:xfrm flipH="1" flipV="1">
              <a:off x="7017310" y="3821884"/>
              <a:ext cx="762015" cy="50706"/>
            </a:xfrm>
            <a:custGeom>
              <a:avLst/>
              <a:gdLst>
                <a:gd name="connsiteX0" fmla="*/ 0 w 339725"/>
                <a:gd name="connsiteY0" fmla="*/ 50706 h 50706"/>
                <a:gd name="connsiteX1" fmla="*/ 41275 w 339725"/>
                <a:gd name="connsiteY1" fmla="*/ 3081 h 50706"/>
                <a:gd name="connsiteX2" fmla="*/ 66675 w 339725"/>
                <a:gd name="connsiteY2" fmla="*/ 6256 h 50706"/>
                <a:gd name="connsiteX3" fmla="*/ 88900 w 339725"/>
                <a:gd name="connsiteY3" fmla="*/ 18956 h 50706"/>
                <a:gd name="connsiteX4" fmla="*/ 120650 w 339725"/>
                <a:gd name="connsiteY4" fmla="*/ 18956 h 50706"/>
                <a:gd name="connsiteX5" fmla="*/ 180975 w 339725"/>
                <a:gd name="connsiteY5" fmla="*/ 9431 h 50706"/>
                <a:gd name="connsiteX6" fmla="*/ 234950 w 339725"/>
                <a:gd name="connsiteY6" fmla="*/ 6256 h 50706"/>
                <a:gd name="connsiteX7" fmla="*/ 288925 w 339725"/>
                <a:gd name="connsiteY7" fmla="*/ 12606 h 50706"/>
                <a:gd name="connsiteX8" fmla="*/ 330200 w 339725"/>
                <a:gd name="connsiteY8" fmla="*/ 34831 h 50706"/>
                <a:gd name="connsiteX9" fmla="*/ 339725 w 339725"/>
                <a:gd name="connsiteY9" fmla="*/ 47531 h 507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39725" h="50706">
                  <a:moveTo>
                    <a:pt x="0" y="50706"/>
                  </a:moveTo>
                  <a:cubicBezTo>
                    <a:pt x="15081" y="30597"/>
                    <a:pt x="30163" y="10489"/>
                    <a:pt x="41275" y="3081"/>
                  </a:cubicBezTo>
                  <a:cubicBezTo>
                    <a:pt x="52388" y="-4327"/>
                    <a:pt x="58738" y="3610"/>
                    <a:pt x="66675" y="6256"/>
                  </a:cubicBezTo>
                  <a:cubicBezTo>
                    <a:pt x="74612" y="8902"/>
                    <a:pt x="79904" y="16839"/>
                    <a:pt x="88900" y="18956"/>
                  </a:cubicBezTo>
                  <a:cubicBezTo>
                    <a:pt x="97896" y="21073"/>
                    <a:pt x="105304" y="20543"/>
                    <a:pt x="120650" y="18956"/>
                  </a:cubicBezTo>
                  <a:cubicBezTo>
                    <a:pt x="135996" y="17368"/>
                    <a:pt x="161925" y="11548"/>
                    <a:pt x="180975" y="9431"/>
                  </a:cubicBezTo>
                  <a:cubicBezTo>
                    <a:pt x="200025" y="7314"/>
                    <a:pt x="216958" y="5727"/>
                    <a:pt x="234950" y="6256"/>
                  </a:cubicBezTo>
                  <a:cubicBezTo>
                    <a:pt x="252942" y="6785"/>
                    <a:pt x="273050" y="7844"/>
                    <a:pt x="288925" y="12606"/>
                  </a:cubicBezTo>
                  <a:cubicBezTo>
                    <a:pt x="304800" y="17368"/>
                    <a:pt x="330200" y="34831"/>
                    <a:pt x="330200" y="34831"/>
                  </a:cubicBezTo>
                  <a:cubicBezTo>
                    <a:pt x="338667" y="40652"/>
                    <a:pt x="339196" y="44091"/>
                    <a:pt x="339725" y="47531"/>
                  </a:cubicBezTo>
                </a:path>
              </a:pathLst>
            </a:custGeom>
            <a:solidFill>
              <a:srgbClr val="FFC000"/>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4" name="Rectangle 103">
              <a:extLst>
                <a:ext uri="{FF2B5EF4-FFF2-40B4-BE49-F238E27FC236}">
                  <a16:creationId xmlns:a16="http://schemas.microsoft.com/office/drawing/2014/main" id="{9FFCB264-6D5E-C643-B3E4-2499CAE869DF}"/>
                </a:ext>
              </a:extLst>
            </p:cNvPr>
            <p:cNvSpPr/>
            <p:nvPr/>
          </p:nvSpPr>
          <p:spPr>
            <a:xfrm rot="18871821" flipH="1">
              <a:off x="7603897" y="3367741"/>
              <a:ext cx="45719" cy="587128"/>
            </a:xfrm>
            <a:prstGeom prst="rect">
              <a:avLst/>
            </a:prstGeom>
            <a:solidFill>
              <a:srgbClr val="92D05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5" name="Rectangle 104">
              <a:extLst>
                <a:ext uri="{FF2B5EF4-FFF2-40B4-BE49-F238E27FC236}">
                  <a16:creationId xmlns:a16="http://schemas.microsoft.com/office/drawing/2014/main" id="{8B05DB3C-981B-9C42-BB21-86A7C14A9AE8}"/>
                </a:ext>
              </a:extLst>
            </p:cNvPr>
            <p:cNvSpPr/>
            <p:nvPr/>
          </p:nvSpPr>
          <p:spPr>
            <a:xfrm rot="15653006" flipH="1">
              <a:off x="7590778" y="3680927"/>
              <a:ext cx="55454" cy="383026"/>
            </a:xfrm>
            <a:prstGeom prst="rect">
              <a:avLst/>
            </a:prstGeom>
            <a:solidFill>
              <a:srgbClr val="92D05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6" name="Donut 105">
              <a:extLst>
                <a:ext uri="{FF2B5EF4-FFF2-40B4-BE49-F238E27FC236}">
                  <a16:creationId xmlns:a16="http://schemas.microsoft.com/office/drawing/2014/main" id="{7A5A24C0-1A81-0542-88BC-2E2E7D8B5745}"/>
                </a:ext>
              </a:extLst>
            </p:cNvPr>
            <p:cNvSpPr/>
            <p:nvPr/>
          </p:nvSpPr>
          <p:spPr>
            <a:xfrm>
              <a:off x="7326781" y="2690606"/>
              <a:ext cx="989603" cy="2292444"/>
            </a:xfrm>
            <a:prstGeom prst="donut">
              <a:avLst>
                <a:gd name="adj" fmla="val 11513"/>
              </a:avLst>
            </a:prstGeom>
            <a:solidFill>
              <a:srgbClr val="92D05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108" name="Oval 107">
              <a:extLst>
                <a:ext uri="{FF2B5EF4-FFF2-40B4-BE49-F238E27FC236}">
                  <a16:creationId xmlns:a16="http://schemas.microsoft.com/office/drawing/2014/main" id="{19F34802-1530-C54A-BEA0-6C4046B91FEE}"/>
                </a:ext>
              </a:extLst>
            </p:cNvPr>
            <p:cNvSpPr/>
            <p:nvPr/>
          </p:nvSpPr>
          <p:spPr>
            <a:xfrm>
              <a:off x="7795941" y="3763196"/>
              <a:ext cx="64591" cy="120273"/>
            </a:xfrm>
            <a:prstGeom prst="ellipse">
              <a:avLst/>
            </a:prstGeom>
            <a:solidFill>
              <a:srgbClr val="92D05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9" name="Freeform 108">
              <a:extLst>
                <a:ext uri="{FF2B5EF4-FFF2-40B4-BE49-F238E27FC236}">
                  <a16:creationId xmlns:a16="http://schemas.microsoft.com/office/drawing/2014/main" id="{79693257-BA37-A34E-9E54-93552B19C1EB}"/>
                </a:ext>
              </a:extLst>
            </p:cNvPr>
            <p:cNvSpPr/>
            <p:nvPr/>
          </p:nvSpPr>
          <p:spPr>
            <a:xfrm>
              <a:off x="7818071" y="3779287"/>
              <a:ext cx="762015" cy="50706"/>
            </a:xfrm>
            <a:custGeom>
              <a:avLst/>
              <a:gdLst>
                <a:gd name="connsiteX0" fmla="*/ 0 w 339725"/>
                <a:gd name="connsiteY0" fmla="*/ 50706 h 50706"/>
                <a:gd name="connsiteX1" fmla="*/ 41275 w 339725"/>
                <a:gd name="connsiteY1" fmla="*/ 3081 h 50706"/>
                <a:gd name="connsiteX2" fmla="*/ 66675 w 339725"/>
                <a:gd name="connsiteY2" fmla="*/ 6256 h 50706"/>
                <a:gd name="connsiteX3" fmla="*/ 88900 w 339725"/>
                <a:gd name="connsiteY3" fmla="*/ 18956 h 50706"/>
                <a:gd name="connsiteX4" fmla="*/ 120650 w 339725"/>
                <a:gd name="connsiteY4" fmla="*/ 18956 h 50706"/>
                <a:gd name="connsiteX5" fmla="*/ 180975 w 339725"/>
                <a:gd name="connsiteY5" fmla="*/ 9431 h 50706"/>
                <a:gd name="connsiteX6" fmla="*/ 234950 w 339725"/>
                <a:gd name="connsiteY6" fmla="*/ 6256 h 50706"/>
                <a:gd name="connsiteX7" fmla="*/ 288925 w 339725"/>
                <a:gd name="connsiteY7" fmla="*/ 12606 h 50706"/>
                <a:gd name="connsiteX8" fmla="*/ 330200 w 339725"/>
                <a:gd name="connsiteY8" fmla="*/ 34831 h 50706"/>
                <a:gd name="connsiteX9" fmla="*/ 339725 w 339725"/>
                <a:gd name="connsiteY9" fmla="*/ 47531 h 507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39725" h="50706">
                  <a:moveTo>
                    <a:pt x="0" y="50706"/>
                  </a:moveTo>
                  <a:cubicBezTo>
                    <a:pt x="15081" y="30597"/>
                    <a:pt x="30163" y="10489"/>
                    <a:pt x="41275" y="3081"/>
                  </a:cubicBezTo>
                  <a:cubicBezTo>
                    <a:pt x="52388" y="-4327"/>
                    <a:pt x="58738" y="3610"/>
                    <a:pt x="66675" y="6256"/>
                  </a:cubicBezTo>
                  <a:cubicBezTo>
                    <a:pt x="74612" y="8902"/>
                    <a:pt x="79904" y="16839"/>
                    <a:pt x="88900" y="18956"/>
                  </a:cubicBezTo>
                  <a:cubicBezTo>
                    <a:pt x="97896" y="21073"/>
                    <a:pt x="105304" y="20543"/>
                    <a:pt x="120650" y="18956"/>
                  </a:cubicBezTo>
                  <a:cubicBezTo>
                    <a:pt x="135996" y="17368"/>
                    <a:pt x="161925" y="11548"/>
                    <a:pt x="180975" y="9431"/>
                  </a:cubicBezTo>
                  <a:cubicBezTo>
                    <a:pt x="200025" y="7314"/>
                    <a:pt x="216958" y="5727"/>
                    <a:pt x="234950" y="6256"/>
                  </a:cubicBezTo>
                  <a:cubicBezTo>
                    <a:pt x="252942" y="6785"/>
                    <a:pt x="273050" y="7844"/>
                    <a:pt x="288925" y="12606"/>
                  </a:cubicBezTo>
                  <a:cubicBezTo>
                    <a:pt x="304800" y="17368"/>
                    <a:pt x="330200" y="34831"/>
                    <a:pt x="330200" y="34831"/>
                  </a:cubicBezTo>
                  <a:cubicBezTo>
                    <a:pt x="338667" y="40652"/>
                    <a:pt x="339196" y="44091"/>
                    <a:pt x="339725" y="47531"/>
                  </a:cubicBezTo>
                </a:path>
              </a:pathLst>
            </a:custGeom>
            <a:solidFill>
              <a:srgbClr val="FFC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0" name="Freeform 109">
              <a:extLst>
                <a:ext uri="{FF2B5EF4-FFF2-40B4-BE49-F238E27FC236}">
                  <a16:creationId xmlns:a16="http://schemas.microsoft.com/office/drawing/2014/main" id="{1752C46D-0942-5A42-B942-39DA167A4773}"/>
                </a:ext>
              </a:extLst>
            </p:cNvPr>
            <p:cNvSpPr/>
            <p:nvPr/>
          </p:nvSpPr>
          <p:spPr>
            <a:xfrm flipV="1">
              <a:off x="7818071" y="3821160"/>
              <a:ext cx="762015" cy="50706"/>
            </a:xfrm>
            <a:custGeom>
              <a:avLst/>
              <a:gdLst>
                <a:gd name="connsiteX0" fmla="*/ 0 w 339725"/>
                <a:gd name="connsiteY0" fmla="*/ 50706 h 50706"/>
                <a:gd name="connsiteX1" fmla="*/ 41275 w 339725"/>
                <a:gd name="connsiteY1" fmla="*/ 3081 h 50706"/>
                <a:gd name="connsiteX2" fmla="*/ 66675 w 339725"/>
                <a:gd name="connsiteY2" fmla="*/ 6256 h 50706"/>
                <a:gd name="connsiteX3" fmla="*/ 88900 w 339725"/>
                <a:gd name="connsiteY3" fmla="*/ 18956 h 50706"/>
                <a:gd name="connsiteX4" fmla="*/ 120650 w 339725"/>
                <a:gd name="connsiteY4" fmla="*/ 18956 h 50706"/>
                <a:gd name="connsiteX5" fmla="*/ 180975 w 339725"/>
                <a:gd name="connsiteY5" fmla="*/ 9431 h 50706"/>
                <a:gd name="connsiteX6" fmla="*/ 234950 w 339725"/>
                <a:gd name="connsiteY6" fmla="*/ 6256 h 50706"/>
                <a:gd name="connsiteX7" fmla="*/ 288925 w 339725"/>
                <a:gd name="connsiteY7" fmla="*/ 12606 h 50706"/>
                <a:gd name="connsiteX8" fmla="*/ 330200 w 339725"/>
                <a:gd name="connsiteY8" fmla="*/ 34831 h 50706"/>
                <a:gd name="connsiteX9" fmla="*/ 339725 w 339725"/>
                <a:gd name="connsiteY9" fmla="*/ 47531 h 507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39725" h="50706">
                  <a:moveTo>
                    <a:pt x="0" y="50706"/>
                  </a:moveTo>
                  <a:cubicBezTo>
                    <a:pt x="15081" y="30597"/>
                    <a:pt x="30163" y="10489"/>
                    <a:pt x="41275" y="3081"/>
                  </a:cubicBezTo>
                  <a:cubicBezTo>
                    <a:pt x="52388" y="-4327"/>
                    <a:pt x="58738" y="3610"/>
                    <a:pt x="66675" y="6256"/>
                  </a:cubicBezTo>
                  <a:cubicBezTo>
                    <a:pt x="74612" y="8902"/>
                    <a:pt x="79904" y="16839"/>
                    <a:pt x="88900" y="18956"/>
                  </a:cubicBezTo>
                  <a:cubicBezTo>
                    <a:pt x="97896" y="21073"/>
                    <a:pt x="105304" y="20543"/>
                    <a:pt x="120650" y="18956"/>
                  </a:cubicBezTo>
                  <a:cubicBezTo>
                    <a:pt x="135996" y="17368"/>
                    <a:pt x="161925" y="11548"/>
                    <a:pt x="180975" y="9431"/>
                  </a:cubicBezTo>
                  <a:cubicBezTo>
                    <a:pt x="200025" y="7314"/>
                    <a:pt x="216958" y="5727"/>
                    <a:pt x="234950" y="6256"/>
                  </a:cubicBezTo>
                  <a:cubicBezTo>
                    <a:pt x="252942" y="6785"/>
                    <a:pt x="273050" y="7844"/>
                    <a:pt x="288925" y="12606"/>
                  </a:cubicBezTo>
                  <a:cubicBezTo>
                    <a:pt x="304800" y="17368"/>
                    <a:pt x="330200" y="34831"/>
                    <a:pt x="330200" y="34831"/>
                  </a:cubicBezTo>
                  <a:cubicBezTo>
                    <a:pt x="338667" y="40652"/>
                    <a:pt x="339196" y="44091"/>
                    <a:pt x="339725" y="47531"/>
                  </a:cubicBezTo>
                </a:path>
              </a:pathLst>
            </a:custGeom>
            <a:solidFill>
              <a:srgbClr val="FFC000"/>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0888764D-45A6-6049-BD1F-F4FBB0091AD0}"/>
                </a:ext>
              </a:extLst>
            </p:cNvPr>
            <p:cNvSpPr txBox="1"/>
            <p:nvPr/>
          </p:nvSpPr>
          <p:spPr>
            <a:xfrm>
              <a:off x="8535719" y="3678465"/>
              <a:ext cx="497380" cy="224843"/>
            </a:xfrm>
            <a:prstGeom prst="rect">
              <a:avLst/>
            </a:prstGeom>
            <a:noFill/>
          </p:spPr>
          <p:txBody>
            <a:bodyPr wrap="none" rtlCol="0">
              <a:spAutoFit/>
            </a:bodyPr>
            <a:lstStyle/>
            <a:p>
              <a:r>
                <a:rPr lang="en-US" sz="1600" dirty="0">
                  <a:latin typeface="Times New Roman" panose="02020603050405020304" pitchFamily="18" charset="0"/>
                  <a:cs typeface="Times New Roman" panose="02020603050405020304" pitchFamily="18" charset="0"/>
                </a:rPr>
                <a:t>pinned</a:t>
              </a:r>
            </a:p>
          </p:txBody>
        </p:sp>
        <p:cxnSp>
          <p:nvCxnSpPr>
            <p:cNvPr id="137" name="Straight Arrow Connector 136">
              <a:extLst>
                <a:ext uri="{FF2B5EF4-FFF2-40B4-BE49-F238E27FC236}">
                  <a16:creationId xmlns:a16="http://schemas.microsoft.com/office/drawing/2014/main" id="{26B2E3A4-C444-B84A-B5D5-1E203C304E1D}"/>
                </a:ext>
              </a:extLst>
            </p:cNvPr>
            <p:cNvCxnSpPr>
              <a:cxnSpLocks/>
            </p:cNvCxnSpPr>
            <p:nvPr/>
          </p:nvCxnSpPr>
          <p:spPr>
            <a:xfrm>
              <a:off x="8097062" y="3310170"/>
              <a:ext cx="0" cy="469117"/>
            </a:xfrm>
            <a:prstGeom prst="straightConnector1">
              <a:avLst/>
            </a:prstGeom>
            <a:ln w="38100">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graphicFrame>
          <p:nvGraphicFramePr>
            <p:cNvPr id="138" name="Object 137">
              <a:extLst>
                <a:ext uri="{FF2B5EF4-FFF2-40B4-BE49-F238E27FC236}">
                  <a16:creationId xmlns:a16="http://schemas.microsoft.com/office/drawing/2014/main" id="{F9ABB2F6-BA3B-5B4D-8DBC-D4C6E8B9A711}"/>
                </a:ext>
              </a:extLst>
            </p:cNvPr>
            <p:cNvGraphicFramePr>
              <a:graphicFrameLocks noChangeAspect="1"/>
            </p:cNvGraphicFramePr>
            <p:nvPr>
              <p:extLst>
                <p:ext uri="{D42A27DB-BD31-4B8C-83A1-F6EECF244321}">
                  <p14:modId xmlns:p14="http://schemas.microsoft.com/office/powerpoint/2010/main" val="3153134864"/>
                </p:ext>
              </p:extLst>
            </p:nvPr>
          </p:nvGraphicFramePr>
          <p:xfrm>
            <a:off x="8120814" y="3019467"/>
            <a:ext cx="367749" cy="504587"/>
          </p:xfrm>
          <a:graphic>
            <a:graphicData uri="http://schemas.openxmlformats.org/presentationml/2006/ole">
              <mc:AlternateContent xmlns:mc="http://schemas.openxmlformats.org/markup-compatibility/2006">
                <mc:Choice xmlns:v="urn:schemas-microsoft-com:vml" Requires="v">
                  <p:oleObj r:id="rId2" imgW="139700" imgH="190500" progId="Equation.DSMT4">
                    <p:embed/>
                  </p:oleObj>
                </mc:Choice>
                <mc:Fallback>
                  <p:oleObj r:id="rId2" imgW="139700" imgH="190500" progId="Equation.DSMT4">
                    <p:embed/>
                    <p:pic>
                      <p:nvPicPr>
                        <p:cNvPr id="0" name=""/>
                        <p:cNvPicPr/>
                        <p:nvPr/>
                      </p:nvPicPr>
                      <p:blipFill>
                        <a:blip r:embed="rId3"/>
                        <a:stretch>
                          <a:fillRect/>
                        </a:stretch>
                      </p:blipFill>
                      <p:spPr>
                        <a:xfrm>
                          <a:off x="8120814" y="3019467"/>
                          <a:ext cx="367749" cy="504587"/>
                        </a:xfrm>
                        <a:prstGeom prst="rect">
                          <a:avLst/>
                        </a:prstGeom>
                      </p:spPr>
                    </p:pic>
                  </p:oleObj>
                </mc:Fallback>
              </mc:AlternateContent>
            </a:graphicData>
          </a:graphic>
        </p:graphicFrame>
      </p:grpSp>
      <p:sp>
        <p:nvSpPr>
          <p:cNvPr id="85" name="TextBox 84"/>
          <p:cNvSpPr txBox="1"/>
          <p:nvPr/>
        </p:nvSpPr>
        <p:spPr>
          <a:xfrm>
            <a:off x="169816" y="5582383"/>
            <a:ext cx="8720184" cy="461665"/>
          </a:xfrm>
          <a:prstGeom prst="rect">
            <a:avLst/>
          </a:prstGeom>
          <a:noFill/>
        </p:spPr>
        <p:txBody>
          <a:bodyPr wrap="square" rtlCol="0">
            <a:spAutoFit/>
          </a:bodyPr>
          <a:lstStyle/>
          <a:p>
            <a:r>
              <a:rPr lang="en-US" sz="2400" dirty="0">
                <a:solidFill>
                  <a:srgbClr val="FF0000"/>
                </a:solidFill>
                <a:latin typeface="Apple Chancery" panose="03020702040506060504" pitchFamily="66" charset="-79"/>
                <a:cs typeface="Apple Chancery" panose="03020702040506060504" pitchFamily="66" charset="-79"/>
              </a:rPr>
              <a:t>By the end </a:t>
            </a:r>
            <a:r>
              <a:rPr lang="en-US" sz="2000" dirty="0">
                <a:latin typeface="Times New Roman" panose="02020603050405020304" pitchFamily="18" charset="0"/>
                <a:cs typeface="Times New Roman" panose="02020603050405020304" pitchFamily="18" charset="0"/>
              </a:rPr>
              <a:t>of this unit, you will have the tools to predict that this should happen!</a:t>
            </a:r>
          </a:p>
        </p:txBody>
      </p:sp>
      <p:grpSp>
        <p:nvGrpSpPr>
          <p:cNvPr id="91" name="Group 90">
            <a:extLst>
              <a:ext uri="{FF2B5EF4-FFF2-40B4-BE49-F238E27FC236}">
                <a16:creationId xmlns:a16="http://schemas.microsoft.com/office/drawing/2014/main" id="{25F80CBA-D8A5-384B-BFDA-B9BBD612D613}"/>
              </a:ext>
            </a:extLst>
          </p:cNvPr>
          <p:cNvGrpSpPr/>
          <p:nvPr/>
        </p:nvGrpSpPr>
        <p:grpSpPr>
          <a:xfrm flipV="1">
            <a:off x="7625570" y="3502096"/>
            <a:ext cx="173963" cy="868914"/>
            <a:chOff x="6756539" y="3303318"/>
            <a:chExt cx="120511" cy="601932"/>
          </a:xfrm>
        </p:grpSpPr>
        <p:sp>
          <p:nvSpPr>
            <p:cNvPr id="92" name="Freeform 91">
              <a:extLst>
                <a:ext uri="{FF2B5EF4-FFF2-40B4-BE49-F238E27FC236}">
                  <a16:creationId xmlns:a16="http://schemas.microsoft.com/office/drawing/2014/main" id="{3B8E9E9F-3E25-E242-BDD6-528CE27BB050}"/>
                </a:ext>
              </a:extLst>
            </p:cNvPr>
            <p:cNvSpPr/>
            <p:nvPr/>
          </p:nvSpPr>
          <p:spPr>
            <a:xfrm>
              <a:off x="6762750" y="3308350"/>
              <a:ext cx="114300" cy="596900"/>
            </a:xfrm>
            <a:custGeom>
              <a:avLst/>
              <a:gdLst>
                <a:gd name="connsiteX0" fmla="*/ 114300 w 114300"/>
                <a:gd name="connsiteY0" fmla="*/ 596900 h 596900"/>
                <a:gd name="connsiteX1" fmla="*/ 95250 w 114300"/>
                <a:gd name="connsiteY1" fmla="*/ 368300 h 596900"/>
                <a:gd name="connsiteX2" fmla="*/ 53975 w 114300"/>
                <a:gd name="connsiteY2" fmla="*/ 165100 h 596900"/>
                <a:gd name="connsiteX3" fmla="*/ 0 w 114300"/>
                <a:gd name="connsiteY3" fmla="*/ 0 h 596900"/>
              </a:gdLst>
              <a:ahLst/>
              <a:cxnLst>
                <a:cxn ang="0">
                  <a:pos x="connsiteX0" y="connsiteY0"/>
                </a:cxn>
                <a:cxn ang="0">
                  <a:pos x="connsiteX1" y="connsiteY1"/>
                </a:cxn>
                <a:cxn ang="0">
                  <a:pos x="connsiteX2" y="connsiteY2"/>
                </a:cxn>
                <a:cxn ang="0">
                  <a:pos x="connsiteX3" y="connsiteY3"/>
                </a:cxn>
              </a:cxnLst>
              <a:rect l="l" t="t" r="r" b="b"/>
              <a:pathLst>
                <a:path w="114300" h="596900">
                  <a:moveTo>
                    <a:pt x="114300" y="596900"/>
                  </a:moveTo>
                  <a:cubicBezTo>
                    <a:pt x="109802" y="518583"/>
                    <a:pt x="105304" y="440267"/>
                    <a:pt x="95250" y="368300"/>
                  </a:cubicBezTo>
                  <a:cubicBezTo>
                    <a:pt x="85196" y="296333"/>
                    <a:pt x="69850" y="226483"/>
                    <a:pt x="53975" y="165100"/>
                  </a:cubicBezTo>
                  <a:cubicBezTo>
                    <a:pt x="38100" y="103717"/>
                    <a:pt x="19050" y="51858"/>
                    <a:pt x="0" y="0"/>
                  </a:cubicBezTo>
                </a:path>
              </a:pathLst>
            </a:custGeom>
            <a:noFill/>
            <a:ln w="19050">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93" name="Group 92">
              <a:extLst>
                <a:ext uri="{FF2B5EF4-FFF2-40B4-BE49-F238E27FC236}">
                  <a16:creationId xmlns:a16="http://schemas.microsoft.com/office/drawing/2014/main" id="{79ED6A34-1089-C54B-B650-C8399059F9C0}"/>
                </a:ext>
              </a:extLst>
            </p:cNvPr>
            <p:cNvGrpSpPr/>
            <p:nvPr/>
          </p:nvGrpSpPr>
          <p:grpSpPr>
            <a:xfrm>
              <a:off x="6756539" y="3303318"/>
              <a:ext cx="86871" cy="130256"/>
              <a:chOff x="7083290" y="3153134"/>
              <a:chExt cx="86871" cy="130256"/>
            </a:xfrm>
          </p:grpSpPr>
          <p:cxnSp>
            <p:nvCxnSpPr>
              <p:cNvPr id="94" name="Straight Connector 93">
                <a:extLst>
                  <a:ext uri="{FF2B5EF4-FFF2-40B4-BE49-F238E27FC236}">
                    <a16:creationId xmlns:a16="http://schemas.microsoft.com/office/drawing/2014/main" id="{848212E5-49E8-6B4B-ADCB-CC4312DC2A4D}"/>
                  </a:ext>
                </a:extLst>
              </p:cNvPr>
              <p:cNvCxnSpPr>
                <a:cxnSpLocks/>
              </p:cNvCxnSpPr>
              <p:nvPr/>
            </p:nvCxnSpPr>
            <p:spPr>
              <a:xfrm>
                <a:off x="7083291" y="3153135"/>
                <a:ext cx="7910" cy="130255"/>
              </a:xfrm>
              <a:prstGeom prst="line">
                <a:avLst/>
              </a:prstGeom>
              <a:ln w="19050">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102" name="Straight Connector 101">
                <a:extLst>
                  <a:ext uri="{FF2B5EF4-FFF2-40B4-BE49-F238E27FC236}">
                    <a16:creationId xmlns:a16="http://schemas.microsoft.com/office/drawing/2014/main" id="{46D7623E-2FA3-4E43-BFA8-9A3C5612D543}"/>
                  </a:ext>
                </a:extLst>
              </p:cNvPr>
              <p:cNvCxnSpPr>
                <a:cxnSpLocks/>
              </p:cNvCxnSpPr>
              <p:nvPr/>
            </p:nvCxnSpPr>
            <p:spPr>
              <a:xfrm>
                <a:off x="7083290" y="3153134"/>
                <a:ext cx="86871" cy="106013"/>
              </a:xfrm>
              <a:prstGeom prst="line">
                <a:avLst/>
              </a:prstGeom>
              <a:ln w="19050">
                <a:solidFill>
                  <a:srgbClr val="FF0000"/>
                </a:solidFill>
              </a:ln>
              <a:effectLst/>
            </p:spPr>
            <p:style>
              <a:lnRef idx="2">
                <a:schemeClr val="accent1"/>
              </a:lnRef>
              <a:fillRef idx="0">
                <a:schemeClr val="accent1"/>
              </a:fillRef>
              <a:effectRef idx="1">
                <a:schemeClr val="accent1"/>
              </a:effectRef>
              <a:fontRef idx="minor">
                <a:schemeClr val="tx1"/>
              </a:fontRef>
            </p:style>
          </p:cxnSp>
        </p:grpSp>
      </p:grpSp>
      <p:grpSp>
        <p:nvGrpSpPr>
          <p:cNvPr id="103" name="Group 102">
            <a:extLst>
              <a:ext uri="{FF2B5EF4-FFF2-40B4-BE49-F238E27FC236}">
                <a16:creationId xmlns:a16="http://schemas.microsoft.com/office/drawing/2014/main" id="{78A32B7C-0DA4-544B-B5B2-34EAAF8E8A3E}"/>
              </a:ext>
            </a:extLst>
          </p:cNvPr>
          <p:cNvGrpSpPr/>
          <p:nvPr/>
        </p:nvGrpSpPr>
        <p:grpSpPr>
          <a:xfrm rot="21084766" flipH="1">
            <a:off x="6435034" y="2740802"/>
            <a:ext cx="173963" cy="868914"/>
            <a:chOff x="6756539" y="3303318"/>
            <a:chExt cx="120511" cy="601932"/>
          </a:xfrm>
        </p:grpSpPr>
        <p:sp>
          <p:nvSpPr>
            <p:cNvPr id="107" name="Freeform 106">
              <a:extLst>
                <a:ext uri="{FF2B5EF4-FFF2-40B4-BE49-F238E27FC236}">
                  <a16:creationId xmlns:a16="http://schemas.microsoft.com/office/drawing/2014/main" id="{66BF97FD-686A-DE4F-83BB-962382978AF4}"/>
                </a:ext>
              </a:extLst>
            </p:cNvPr>
            <p:cNvSpPr/>
            <p:nvPr/>
          </p:nvSpPr>
          <p:spPr>
            <a:xfrm>
              <a:off x="6762750" y="3308350"/>
              <a:ext cx="114300" cy="596900"/>
            </a:xfrm>
            <a:custGeom>
              <a:avLst/>
              <a:gdLst>
                <a:gd name="connsiteX0" fmla="*/ 114300 w 114300"/>
                <a:gd name="connsiteY0" fmla="*/ 596900 h 596900"/>
                <a:gd name="connsiteX1" fmla="*/ 95250 w 114300"/>
                <a:gd name="connsiteY1" fmla="*/ 368300 h 596900"/>
                <a:gd name="connsiteX2" fmla="*/ 53975 w 114300"/>
                <a:gd name="connsiteY2" fmla="*/ 165100 h 596900"/>
                <a:gd name="connsiteX3" fmla="*/ 0 w 114300"/>
                <a:gd name="connsiteY3" fmla="*/ 0 h 596900"/>
              </a:gdLst>
              <a:ahLst/>
              <a:cxnLst>
                <a:cxn ang="0">
                  <a:pos x="connsiteX0" y="connsiteY0"/>
                </a:cxn>
                <a:cxn ang="0">
                  <a:pos x="connsiteX1" y="connsiteY1"/>
                </a:cxn>
                <a:cxn ang="0">
                  <a:pos x="connsiteX2" y="connsiteY2"/>
                </a:cxn>
                <a:cxn ang="0">
                  <a:pos x="connsiteX3" y="connsiteY3"/>
                </a:cxn>
              </a:cxnLst>
              <a:rect l="l" t="t" r="r" b="b"/>
              <a:pathLst>
                <a:path w="114300" h="596900">
                  <a:moveTo>
                    <a:pt x="114300" y="596900"/>
                  </a:moveTo>
                  <a:cubicBezTo>
                    <a:pt x="109802" y="518583"/>
                    <a:pt x="105304" y="440267"/>
                    <a:pt x="95250" y="368300"/>
                  </a:cubicBezTo>
                  <a:cubicBezTo>
                    <a:pt x="85196" y="296333"/>
                    <a:pt x="69850" y="226483"/>
                    <a:pt x="53975" y="165100"/>
                  </a:cubicBezTo>
                  <a:cubicBezTo>
                    <a:pt x="38100" y="103717"/>
                    <a:pt x="19050" y="51858"/>
                    <a:pt x="0" y="0"/>
                  </a:cubicBezTo>
                </a:path>
              </a:pathLst>
            </a:custGeom>
            <a:noFill/>
            <a:ln w="19050">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13" name="Group 112">
              <a:extLst>
                <a:ext uri="{FF2B5EF4-FFF2-40B4-BE49-F238E27FC236}">
                  <a16:creationId xmlns:a16="http://schemas.microsoft.com/office/drawing/2014/main" id="{E210A894-AAD2-B641-84C7-2DEE54AD5C5D}"/>
                </a:ext>
              </a:extLst>
            </p:cNvPr>
            <p:cNvGrpSpPr/>
            <p:nvPr/>
          </p:nvGrpSpPr>
          <p:grpSpPr>
            <a:xfrm>
              <a:off x="6756539" y="3303318"/>
              <a:ext cx="86871" cy="130256"/>
              <a:chOff x="7083290" y="3153134"/>
              <a:chExt cx="86871" cy="130256"/>
            </a:xfrm>
          </p:grpSpPr>
          <p:cxnSp>
            <p:nvCxnSpPr>
              <p:cNvPr id="114" name="Straight Connector 113">
                <a:extLst>
                  <a:ext uri="{FF2B5EF4-FFF2-40B4-BE49-F238E27FC236}">
                    <a16:creationId xmlns:a16="http://schemas.microsoft.com/office/drawing/2014/main" id="{A0068848-FB34-F347-AE8E-B9BB0122652C}"/>
                  </a:ext>
                </a:extLst>
              </p:cNvPr>
              <p:cNvCxnSpPr>
                <a:cxnSpLocks/>
              </p:cNvCxnSpPr>
              <p:nvPr/>
            </p:nvCxnSpPr>
            <p:spPr>
              <a:xfrm>
                <a:off x="7083291" y="3153135"/>
                <a:ext cx="7910" cy="130255"/>
              </a:xfrm>
              <a:prstGeom prst="line">
                <a:avLst/>
              </a:prstGeom>
              <a:ln w="19050">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115" name="Straight Connector 114">
                <a:extLst>
                  <a:ext uri="{FF2B5EF4-FFF2-40B4-BE49-F238E27FC236}">
                    <a16:creationId xmlns:a16="http://schemas.microsoft.com/office/drawing/2014/main" id="{419BF7EA-A1C1-784E-B9E6-037083304BAD}"/>
                  </a:ext>
                </a:extLst>
              </p:cNvPr>
              <p:cNvCxnSpPr>
                <a:cxnSpLocks/>
              </p:cNvCxnSpPr>
              <p:nvPr/>
            </p:nvCxnSpPr>
            <p:spPr>
              <a:xfrm>
                <a:off x="7083290" y="3153134"/>
                <a:ext cx="86871" cy="106013"/>
              </a:xfrm>
              <a:prstGeom prst="line">
                <a:avLst/>
              </a:prstGeom>
              <a:ln w="19050">
                <a:solidFill>
                  <a:srgbClr val="FF0000"/>
                </a:solidFill>
              </a:ln>
              <a:effectLst/>
            </p:spPr>
            <p:style>
              <a:lnRef idx="2">
                <a:schemeClr val="accent1"/>
              </a:lnRef>
              <a:fillRef idx="0">
                <a:schemeClr val="accent1"/>
              </a:fillRef>
              <a:effectRef idx="1">
                <a:schemeClr val="accent1"/>
              </a:effectRef>
              <a:fontRef idx="minor">
                <a:schemeClr val="tx1"/>
              </a:fontRef>
            </p:style>
          </p:cxnSp>
        </p:grpSp>
      </p:grpSp>
      <p:graphicFrame>
        <p:nvGraphicFramePr>
          <p:cNvPr id="121" name="Object 120">
            <a:extLst>
              <a:ext uri="{FF2B5EF4-FFF2-40B4-BE49-F238E27FC236}">
                <a16:creationId xmlns:a16="http://schemas.microsoft.com/office/drawing/2014/main" id="{B28F449C-6CFA-9444-A088-FB617E5E3E38}"/>
              </a:ext>
            </a:extLst>
          </p:cNvPr>
          <p:cNvGraphicFramePr>
            <a:graphicFrameLocks noChangeAspect="1"/>
          </p:cNvGraphicFramePr>
          <p:nvPr>
            <p:extLst>
              <p:ext uri="{D42A27DB-BD31-4B8C-83A1-F6EECF244321}">
                <p14:modId xmlns:p14="http://schemas.microsoft.com/office/powerpoint/2010/main" val="2846829214"/>
              </p:ext>
            </p:extLst>
          </p:nvPr>
        </p:nvGraphicFramePr>
        <p:xfrm>
          <a:off x="6073966" y="2672403"/>
          <a:ext cx="299027" cy="274108"/>
        </p:xfrm>
        <a:graphic>
          <a:graphicData uri="http://schemas.openxmlformats.org/presentationml/2006/ole">
            <mc:AlternateContent xmlns:mc="http://schemas.openxmlformats.org/markup-compatibility/2006">
              <mc:Choice xmlns:v="urn:schemas-microsoft-com:vml" Requires="v">
                <p:oleObj r:id="rId4" imgW="152400" imgH="139700" progId="Equation.DSMT4">
                  <p:embed/>
                </p:oleObj>
              </mc:Choice>
              <mc:Fallback>
                <p:oleObj r:id="rId4" imgW="152400" imgH="139700" progId="Equation.DSMT4">
                  <p:embed/>
                  <p:pic>
                    <p:nvPicPr>
                      <p:cNvPr id="0" name=""/>
                      <p:cNvPicPr/>
                      <p:nvPr/>
                    </p:nvPicPr>
                    <p:blipFill>
                      <a:blip r:embed="rId5"/>
                      <a:stretch>
                        <a:fillRect/>
                      </a:stretch>
                    </p:blipFill>
                    <p:spPr>
                      <a:xfrm>
                        <a:off x="6073966" y="2672403"/>
                        <a:ext cx="299027" cy="274108"/>
                      </a:xfrm>
                      <a:prstGeom prst="rect">
                        <a:avLst/>
                      </a:prstGeom>
                    </p:spPr>
                  </p:pic>
                </p:oleObj>
              </mc:Fallback>
            </mc:AlternateContent>
          </a:graphicData>
        </a:graphic>
      </p:graphicFrame>
      <p:sp>
        <p:nvSpPr>
          <p:cNvPr id="2" name="TextBox 1">
            <a:extLst>
              <a:ext uri="{FF2B5EF4-FFF2-40B4-BE49-F238E27FC236}">
                <a16:creationId xmlns:a16="http://schemas.microsoft.com/office/drawing/2014/main" id="{6E174708-CE92-9906-47F8-DD450E3B9B9D}"/>
              </a:ext>
            </a:extLst>
          </p:cNvPr>
          <p:cNvSpPr txBox="1"/>
          <p:nvPr/>
        </p:nvSpPr>
        <p:spPr>
          <a:xfrm>
            <a:off x="8636001" y="6427113"/>
            <a:ext cx="444499" cy="276999"/>
          </a:xfrm>
          <a:prstGeom prst="rect">
            <a:avLst/>
          </a:prstGeom>
          <a:noFill/>
        </p:spPr>
        <p:txBody>
          <a:bodyPr wrap="square" rtlCol="0">
            <a:spAutoFit/>
          </a:bodyPr>
          <a:lstStyle/>
          <a:p>
            <a:r>
              <a:rPr lang="en-US" sz="1200" dirty="0">
                <a:latin typeface="Times New Roman"/>
                <a:cs typeface="Times New Roman"/>
              </a:rPr>
              <a:t>3.)</a:t>
            </a:r>
          </a:p>
        </p:txBody>
      </p:sp>
    </p:spTree>
    <p:extLst>
      <p:ext uri="{BB962C8B-B14F-4D97-AF65-F5344CB8AC3E}">
        <p14:creationId xmlns:p14="http://schemas.microsoft.com/office/powerpoint/2010/main" val="13912891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dissolv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85"/>
                                        </p:tgtEl>
                                        <p:attrNameLst>
                                          <p:attrName>style.visibility</p:attrName>
                                        </p:attrNameLst>
                                      </p:cBhvr>
                                      <p:to>
                                        <p:strVal val="visible"/>
                                      </p:to>
                                    </p:set>
                                    <p:animEffect transition="in" filter="dissolve">
                                      <p:cBhvr>
                                        <p:cTn id="12" dur="500"/>
                                        <p:tgtEl>
                                          <p:spTgt spid="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8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74958" y="1313501"/>
            <a:ext cx="8754742" cy="646331"/>
          </a:xfrm>
          <a:prstGeom prst="rect">
            <a:avLst/>
          </a:prstGeom>
          <a:noFill/>
        </p:spPr>
        <p:txBody>
          <a:bodyPr wrap="square" rtlCol="0">
            <a:spAutoFit/>
          </a:bodyPr>
          <a:lstStyle/>
          <a:p>
            <a:r>
              <a:rPr lang="en-US" sz="3600" dirty="0">
                <a:solidFill>
                  <a:srgbClr val="FF0000"/>
                </a:solidFill>
                <a:latin typeface="Apple Chancery"/>
                <a:cs typeface="Apple Chancery"/>
              </a:rPr>
              <a:t>T</a:t>
            </a:r>
            <a:r>
              <a:rPr lang="en-US" sz="2800" dirty="0">
                <a:solidFill>
                  <a:srgbClr val="FF0000"/>
                </a:solidFill>
                <a:latin typeface="Apple Chancery"/>
                <a:cs typeface="Apple Chancery"/>
              </a:rPr>
              <a:t>he Island Series:</a:t>
            </a:r>
            <a:endParaRPr lang="en-US" sz="2400" dirty="0">
              <a:latin typeface="Apple Chancery"/>
              <a:cs typeface="Apple Chancery"/>
            </a:endParaRPr>
          </a:p>
        </p:txBody>
      </p:sp>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7" name="TextBox 16"/>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4.)</a:t>
            </a:r>
          </a:p>
        </p:txBody>
      </p:sp>
      <p:sp>
        <p:nvSpPr>
          <p:cNvPr id="31" name="TextBox 30"/>
          <p:cNvSpPr txBox="1"/>
          <p:nvPr/>
        </p:nvSpPr>
        <p:spPr>
          <a:xfrm>
            <a:off x="516258" y="1971470"/>
            <a:ext cx="8322942" cy="1015663"/>
          </a:xfrm>
          <a:prstGeom prst="rect">
            <a:avLst/>
          </a:prstGeom>
          <a:noFill/>
        </p:spPr>
        <p:txBody>
          <a:bodyPr wrap="square" rtlCol="0">
            <a:spAutoFit/>
          </a:bodyPr>
          <a:lstStyle/>
          <a:p>
            <a:r>
              <a:rPr lang="en-US" sz="2000" dirty="0">
                <a:solidFill>
                  <a:srgbClr val="000000"/>
                </a:solidFill>
                <a:latin typeface="Times New Roman"/>
                <a:cs typeface="Times New Roman"/>
              </a:rPr>
              <a:t>You have been kidnapped by a crazed physics nerd and left on an island with twenty-four hours to solve the following problem.  Solve the problem and you get to leave.  Don’t solve the problem and you don’t.</a:t>
            </a:r>
            <a:endParaRPr lang="en-US" sz="2400" dirty="0">
              <a:solidFill>
                <a:srgbClr val="FF0000"/>
              </a:solidFill>
              <a:latin typeface="Times New Roman"/>
              <a:cs typeface="Times New Roman"/>
            </a:endParaRPr>
          </a:p>
        </p:txBody>
      </p:sp>
      <p:sp>
        <p:nvSpPr>
          <p:cNvPr id="6" name="TextBox 5"/>
          <p:cNvSpPr txBox="1"/>
          <p:nvPr/>
        </p:nvSpPr>
        <p:spPr>
          <a:xfrm>
            <a:off x="516258" y="3192052"/>
            <a:ext cx="8322942" cy="1446550"/>
          </a:xfrm>
          <a:prstGeom prst="rect">
            <a:avLst/>
          </a:prstGeom>
          <a:noFill/>
        </p:spPr>
        <p:txBody>
          <a:bodyPr wrap="square" rtlCol="0">
            <a:spAutoFit/>
          </a:bodyPr>
          <a:lstStyle/>
          <a:p>
            <a:r>
              <a:rPr lang="en-US" sz="2800" dirty="0">
                <a:solidFill>
                  <a:srgbClr val="0000FF"/>
                </a:solidFill>
                <a:latin typeface="Apple Chancery"/>
                <a:cs typeface="Apple Chancery"/>
              </a:rPr>
              <a:t>The problem</a:t>
            </a:r>
            <a:r>
              <a:rPr lang="en-US" sz="2000" dirty="0">
                <a:solidFill>
                  <a:srgbClr val="000000"/>
                </a:solidFill>
                <a:latin typeface="Times New Roman"/>
                <a:cs typeface="Times New Roman"/>
              </a:rPr>
              <a:t>:  You are on a street </a:t>
            </a:r>
            <a:r>
              <a:rPr lang="en-US" sz="2000" dirty="0">
                <a:solidFill>
                  <a:srgbClr val="0000FF"/>
                </a:solidFill>
                <a:latin typeface="Times New Roman"/>
                <a:cs typeface="Times New Roman"/>
              </a:rPr>
              <a:t>walking a bicycle toward a curb</a:t>
            </a:r>
            <a:r>
              <a:rPr lang="en-US" sz="2000" dirty="0">
                <a:solidFill>
                  <a:srgbClr val="000000"/>
                </a:solidFill>
                <a:latin typeface="Times New Roman"/>
                <a:cs typeface="Times New Roman"/>
              </a:rPr>
              <a:t>.  You want to </a:t>
            </a:r>
            <a:r>
              <a:rPr lang="en-US" sz="2000" dirty="0">
                <a:solidFill>
                  <a:srgbClr val="FF0000"/>
                </a:solidFill>
                <a:latin typeface="Times New Roman"/>
                <a:cs typeface="Times New Roman"/>
              </a:rPr>
              <a:t>lift the bike by its seat up and over the curb </a:t>
            </a:r>
            <a:r>
              <a:rPr lang="en-US" sz="2000" dirty="0">
                <a:solidFill>
                  <a:srgbClr val="0000FF"/>
                </a:solidFill>
                <a:latin typeface="Times New Roman"/>
                <a:cs typeface="Times New Roman"/>
              </a:rPr>
              <a:t>without having the front tire flopping around </a:t>
            </a:r>
            <a:r>
              <a:rPr lang="en-US" sz="2000" dirty="0">
                <a:solidFill>
                  <a:srgbClr val="000000"/>
                </a:solidFill>
                <a:latin typeface="Times New Roman"/>
                <a:cs typeface="Times New Roman"/>
              </a:rPr>
              <a:t>as you do it.  Your task is to </a:t>
            </a:r>
            <a:r>
              <a:rPr lang="en-US" sz="2000" dirty="0">
                <a:solidFill>
                  <a:srgbClr val="FF0000"/>
                </a:solidFill>
                <a:latin typeface="Times New Roman"/>
                <a:cs typeface="Times New Roman"/>
              </a:rPr>
              <a:t>divine a maneuver </a:t>
            </a:r>
            <a:r>
              <a:rPr lang="en-US" sz="2000" dirty="0">
                <a:solidFill>
                  <a:srgbClr val="000000"/>
                </a:solidFill>
                <a:latin typeface="Times New Roman"/>
                <a:cs typeface="Times New Roman"/>
              </a:rPr>
              <a:t>that will </a:t>
            </a:r>
            <a:r>
              <a:rPr lang="en-US" sz="2000" dirty="0">
                <a:solidFill>
                  <a:srgbClr val="FF0000"/>
                </a:solidFill>
                <a:latin typeface="Times New Roman"/>
                <a:cs typeface="Times New Roman"/>
              </a:rPr>
              <a:t>insure the wheel stays straight</a:t>
            </a:r>
            <a:r>
              <a:rPr lang="en-US" sz="2000" dirty="0">
                <a:solidFill>
                  <a:srgbClr val="000000"/>
                </a:solidFill>
                <a:latin typeface="Times New Roman"/>
                <a:cs typeface="Times New Roman"/>
              </a:rPr>
              <a:t>.</a:t>
            </a:r>
            <a:r>
              <a:rPr lang="en-US" sz="2000" dirty="0">
                <a:solidFill>
                  <a:srgbClr val="FF0000"/>
                </a:solidFill>
                <a:latin typeface="Times New Roman"/>
                <a:cs typeface="Times New Roman"/>
              </a:rPr>
              <a:t> </a:t>
            </a:r>
            <a:endParaRPr lang="en-US" sz="2400" dirty="0">
              <a:solidFill>
                <a:srgbClr val="FF0000"/>
              </a:solidFill>
              <a:latin typeface="Times New Roman"/>
              <a:cs typeface="Times New Roman"/>
            </a:endParaRPr>
          </a:p>
        </p:txBody>
      </p:sp>
    </p:spTree>
    <p:extLst>
      <p:ext uri="{BB962C8B-B14F-4D97-AF65-F5344CB8AC3E}">
        <p14:creationId xmlns:p14="http://schemas.microsoft.com/office/powerpoint/2010/main" val="36070875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74957" y="1516034"/>
            <a:ext cx="4627243" cy="2985433"/>
          </a:xfrm>
          <a:prstGeom prst="rect">
            <a:avLst/>
          </a:prstGeom>
          <a:noFill/>
        </p:spPr>
        <p:txBody>
          <a:bodyPr wrap="square" rtlCol="0">
            <a:spAutoFit/>
          </a:bodyPr>
          <a:lstStyle/>
          <a:p>
            <a:r>
              <a:rPr lang="en-US" sz="2800" dirty="0">
                <a:solidFill>
                  <a:srgbClr val="FF0000"/>
                </a:solidFill>
                <a:latin typeface="Apple Chancery"/>
                <a:cs typeface="Apple Chancery"/>
              </a:rPr>
              <a:t>Just before </a:t>
            </a:r>
            <a:r>
              <a:rPr lang="en-US" sz="2000" dirty="0">
                <a:solidFill>
                  <a:srgbClr val="000000"/>
                </a:solidFill>
                <a:latin typeface="Times New Roman"/>
                <a:cs typeface="Times New Roman"/>
              </a:rPr>
              <a:t>you get to the curb, </a:t>
            </a:r>
            <a:r>
              <a:rPr lang="en-US" sz="2000" dirty="0">
                <a:solidFill>
                  <a:srgbClr val="FF0000"/>
                </a:solidFill>
                <a:latin typeface="Times New Roman"/>
                <a:cs typeface="Times New Roman"/>
              </a:rPr>
              <a:t>accelerate the bike </a:t>
            </a:r>
            <a:r>
              <a:rPr lang="en-US" sz="2000" dirty="0">
                <a:solidFill>
                  <a:srgbClr val="000000"/>
                </a:solidFill>
                <a:latin typeface="Times New Roman"/>
                <a:cs typeface="Times New Roman"/>
              </a:rPr>
              <a:t>so the front wheel is rotating as fast as possible.  The front wheel’s </a:t>
            </a:r>
            <a:r>
              <a:rPr lang="en-US" sz="2000" i="1" dirty="0">
                <a:solidFill>
                  <a:srgbClr val="0000FF"/>
                </a:solidFill>
                <a:latin typeface="Times New Roman"/>
                <a:cs typeface="Times New Roman"/>
              </a:rPr>
              <a:t>large angular momentum</a:t>
            </a:r>
            <a:r>
              <a:rPr lang="en-US" sz="2000" dirty="0">
                <a:solidFill>
                  <a:srgbClr val="000000"/>
                </a:solidFill>
                <a:latin typeface="Times New Roman"/>
                <a:cs typeface="Times New Roman"/>
              </a:rPr>
              <a:t> </a:t>
            </a:r>
            <a:r>
              <a:rPr lang="en-US" sz="2000" dirty="0">
                <a:solidFill>
                  <a:srgbClr val="0000FF"/>
                </a:solidFill>
                <a:latin typeface="Times New Roman"/>
                <a:cs typeface="Times New Roman"/>
              </a:rPr>
              <a:t>vector,</a:t>
            </a:r>
            <a:r>
              <a:rPr lang="en-US" sz="2000" dirty="0">
                <a:solidFill>
                  <a:srgbClr val="000000"/>
                </a:solidFill>
                <a:latin typeface="Times New Roman"/>
                <a:cs typeface="Times New Roman"/>
              </a:rPr>
              <a:t> </a:t>
            </a:r>
            <a:r>
              <a:rPr lang="en-US" sz="2000" dirty="0">
                <a:solidFill>
                  <a:srgbClr val="008000"/>
                </a:solidFill>
                <a:latin typeface="Times New Roman"/>
                <a:cs typeface="Times New Roman"/>
              </a:rPr>
              <a:t>directed along the wheel’s axle, </a:t>
            </a:r>
            <a:r>
              <a:rPr lang="en-US" sz="2000" dirty="0">
                <a:solidFill>
                  <a:srgbClr val="000000"/>
                </a:solidFill>
                <a:latin typeface="Times New Roman"/>
                <a:cs typeface="Times New Roman"/>
              </a:rPr>
              <a:t>will keep the wheel orientated as set.  That is, as long as there are no </a:t>
            </a:r>
            <a:r>
              <a:rPr lang="en-US" sz="2000" i="1" dirty="0">
                <a:solidFill>
                  <a:srgbClr val="0000FF"/>
                </a:solidFill>
                <a:latin typeface="Times New Roman"/>
                <a:cs typeface="Times New Roman"/>
              </a:rPr>
              <a:t>external torques </a:t>
            </a:r>
            <a:r>
              <a:rPr lang="en-US" sz="2000" dirty="0">
                <a:solidFill>
                  <a:srgbClr val="000000"/>
                </a:solidFill>
                <a:latin typeface="Times New Roman"/>
                <a:cs typeface="Times New Roman"/>
              </a:rPr>
              <a:t>acting, the wheel will keep its orientation just as a gyroscope keeps its.</a:t>
            </a:r>
          </a:p>
        </p:txBody>
      </p:sp>
      <p:sp>
        <p:nvSpPr>
          <p:cNvPr id="8" name="TextBox 7"/>
          <p:cNvSpPr txBox="1"/>
          <p:nvPr/>
        </p:nvSpPr>
        <p:spPr>
          <a:xfrm>
            <a:off x="0" y="94301"/>
            <a:ext cx="9144000" cy="830997"/>
          </a:xfrm>
          <a:prstGeom prst="rect">
            <a:avLst/>
          </a:prstGeom>
          <a:noFill/>
        </p:spPr>
        <p:txBody>
          <a:bodyPr wrap="square" rtlCol="0">
            <a:spAutoFit/>
          </a:bodyPr>
          <a:lstStyle/>
          <a:p>
            <a:pPr algn="ctr"/>
            <a:r>
              <a:rPr lang="en-US" sz="4800" dirty="0">
                <a:solidFill>
                  <a:srgbClr val="FF0000"/>
                </a:solidFill>
                <a:latin typeface="Apple Chancery"/>
                <a:cs typeface="Apple Chancery"/>
              </a:rPr>
              <a:t>Solution to Island Problem</a:t>
            </a:r>
            <a:endParaRPr lang="en-US" sz="3600" dirty="0">
              <a:solidFill>
                <a:srgbClr val="FF0000"/>
              </a:solidFill>
              <a:latin typeface="Apple Chancery"/>
              <a:cs typeface="Apple Chancery"/>
            </a:endParaRPr>
          </a:p>
        </p:txBody>
      </p:sp>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extBox 16"/>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5.)</a:t>
            </a:r>
          </a:p>
        </p:txBody>
      </p:sp>
      <p:grpSp>
        <p:nvGrpSpPr>
          <p:cNvPr id="73" name="Group 72"/>
          <p:cNvGrpSpPr/>
          <p:nvPr/>
        </p:nvGrpSpPr>
        <p:grpSpPr>
          <a:xfrm>
            <a:off x="5288711" y="1516034"/>
            <a:ext cx="3544030" cy="1854200"/>
            <a:chOff x="3798368" y="3162300"/>
            <a:chExt cx="3544030" cy="1854200"/>
          </a:xfrm>
        </p:grpSpPr>
        <p:cxnSp>
          <p:nvCxnSpPr>
            <p:cNvPr id="20" name="Straight Arrow Connector 19"/>
            <p:cNvCxnSpPr/>
            <p:nvPr/>
          </p:nvCxnSpPr>
          <p:spPr>
            <a:xfrm flipH="1" flipV="1">
              <a:off x="5791200" y="3465835"/>
              <a:ext cx="583435" cy="1"/>
            </a:xfrm>
            <a:prstGeom prst="straightConnector1">
              <a:avLst/>
            </a:prstGeom>
            <a:ln>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sp>
          <p:nvSpPr>
            <p:cNvPr id="32" name="TextBox 31"/>
            <p:cNvSpPr txBox="1"/>
            <p:nvPr/>
          </p:nvSpPr>
          <p:spPr>
            <a:xfrm>
              <a:off x="3798368" y="4079504"/>
              <a:ext cx="1490343" cy="584776"/>
            </a:xfrm>
            <a:prstGeom prst="rect">
              <a:avLst/>
            </a:prstGeom>
            <a:noFill/>
          </p:spPr>
          <p:txBody>
            <a:bodyPr wrap="square" rtlCol="0">
              <a:spAutoFit/>
            </a:bodyPr>
            <a:lstStyle/>
            <a:p>
              <a:r>
                <a:rPr lang="en-US" sz="1600" dirty="0">
                  <a:solidFill>
                    <a:srgbClr val="FF0000"/>
                  </a:solidFill>
                  <a:latin typeface="Times New Roman"/>
                  <a:cs typeface="Times New Roman"/>
                </a:rPr>
                <a:t>angular momentum</a:t>
              </a:r>
            </a:p>
          </p:txBody>
        </p:sp>
        <p:graphicFrame>
          <p:nvGraphicFramePr>
            <p:cNvPr id="52" name="Object 5"/>
            <p:cNvGraphicFramePr>
              <a:graphicFrameLocks noChangeAspect="1"/>
            </p:cNvGraphicFramePr>
            <p:nvPr>
              <p:extLst>
                <p:ext uri="{D42A27DB-BD31-4B8C-83A1-F6EECF244321}">
                  <p14:modId xmlns:p14="http://schemas.microsoft.com/office/powerpoint/2010/main" val="1305394785"/>
                </p:ext>
              </p:extLst>
            </p:nvPr>
          </p:nvGraphicFramePr>
          <p:xfrm>
            <a:off x="6043613" y="3162300"/>
            <a:ext cx="193675" cy="215900"/>
          </p:xfrm>
          <a:graphic>
            <a:graphicData uri="http://schemas.openxmlformats.org/presentationml/2006/ole">
              <mc:AlternateContent xmlns:mc="http://schemas.openxmlformats.org/markup-compatibility/2006">
                <mc:Choice xmlns:v="urn:schemas-microsoft-com:vml" Requires="v">
                  <p:oleObj name="Equation" r:id="rId2" imgW="114300" imgH="127000" progId="Equation.DSMT4">
                    <p:embed/>
                  </p:oleObj>
                </mc:Choice>
                <mc:Fallback>
                  <p:oleObj name="Equation" r:id="rId2" imgW="114300" imgH="127000" progId="Equation.DSMT4">
                    <p:embed/>
                    <p:pic>
                      <p:nvPicPr>
                        <p:cNvPr id="0" name=""/>
                        <p:cNvPicPr>
                          <a:picLocks noChangeAspect="1" noChangeArrowheads="1"/>
                        </p:cNvPicPr>
                        <p:nvPr/>
                      </p:nvPicPr>
                      <p:blipFill>
                        <a:blip r:embed="rId3"/>
                        <a:srcRect/>
                        <a:stretch>
                          <a:fillRect/>
                        </a:stretch>
                      </p:blipFill>
                      <p:spPr bwMode="auto">
                        <a:xfrm>
                          <a:off x="6043613" y="3162300"/>
                          <a:ext cx="193675" cy="215900"/>
                        </a:xfrm>
                        <a:prstGeom prst="rect">
                          <a:avLst/>
                        </a:prstGeom>
                        <a:noFill/>
                        <a:ln>
                          <a:noFill/>
                        </a:ln>
                        <a:effectLst/>
                      </p:spPr>
                    </p:pic>
                  </p:oleObj>
                </mc:Fallback>
              </mc:AlternateContent>
            </a:graphicData>
          </a:graphic>
        </p:graphicFrame>
        <p:sp>
          <p:nvSpPr>
            <p:cNvPr id="25" name="Freeform 24"/>
            <p:cNvSpPr/>
            <p:nvPr/>
          </p:nvSpPr>
          <p:spPr>
            <a:xfrm>
              <a:off x="3962399" y="4866595"/>
              <a:ext cx="3379999" cy="149905"/>
            </a:xfrm>
            <a:custGeom>
              <a:avLst/>
              <a:gdLst>
                <a:gd name="connsiteX0" fmla="*/ 0 w 1981200"/>
                <a:gd name="connsiteY0" fmla="*/ 0 h 139700"/>
                <a:gd name="connsiteX1" fmla="*/ 558800 w 1981200"/>
                <a:gd name="connsiteY1" fmla="*/ 0 h 139700"/>
                <a:gd name="connsiteX2" fmla="*/ 558800 w 1981200"/>
                <a:gd name="connsiteY2" fmla="*/ 139700 h 139700"/>
                <a:gd name="connsiteX3" fmla="*/ 1981200 w 1981200"/>
                <a:gd name="connsiteY3" fmla="*/ 127000 h 139700"/>
                <a:gd name="connsiteX4" fmla="*/ 1981200 w 1981200"/>
                <a:gd name="connsiteY4" fmla="*/ 127000 h 1397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81200" h="139700">
                  <a:moveTo>
                    <a:pt x="0" y="0"/>
                  </a:moveTo>
                  <a:lnTo>
                    <a:pt x="558800" y="0"/>
                  </a:lnTo>
                  <a:lnTo>
                    <a:pt x="558800" y="139700"/>
                  </a:lnTo>
                  <a:lnTo>
                    <a:pt x="1981200" y="127000"/>
                  </a:lnTo>
                  <a:lnTo>
                    <a:pt x="1981200" y="127000"/>
                  </a:lnTo>
                </a:path>
              </a:pathLst>
            </a:custGeom>
            <a:ln>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nvGrpSpPr>
            <p:cNvPr id="30" name="Group 29"/>
            <p:cNvGrpSpPr/>
            <p:nvPr/>
          </p:nvGrpSpPr>
          <p:grpSpPr>
            <a:xfrm>
              <a:off x="4913370" y="3669936"/>
              <a:ext cx="2046230" cy="1321164"/>
              <a:chOff x="901700" y="4216036"/>
              <a:chExt cx="2046230" cy="1321164"/>
            </a:xfrm>
          </p:grpSpPr>
          <p:sp>
            <p:nvSpPr>
              <p:cNvPr id="60" name="Oval 59"/>
              <p:cNvSpPr/>
              <p:nvPr/>
            </p:nvSpPr>
            <p:spPr>
              <a:xfrm>
                <a:off x="2376429" y="4724400"/>
                <a:ext cx="571501" cy="812800"/>
              </a:xfrm>
              <a:prstGeom prst="ellipse">
                <a:avLst/>
              </a:prstGeom>
              <a:solidFill>
                <a:srgbClr val="FFFF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2" name="Oval 21"/>
              <p:cNvSpPr/>
              <p:nvPr/>
            </p:nvSpPr>
            <p:spPr>
              <a:xfrm>
                <a:off x="901700" y="4724400"/>
                <a:ext cx="571501" cy="812800"/>
              </a:xfrm>
              <a:prstGeom prst="ellipse">
                <a:avLst/>
              </a:prstGeom>
              <a:solidFill>
                <a:srgbClr val="FFFF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8" name="Freeform 27"/>
              <p:cNvSpPr/>
              <p:nvPr/>
            </p:nvSpPr>
            <p:spPr>
              <a:xfrm>
                <a:off x="1181100" y="4216036"/>
                <a:ext cx="1553567" cy="1232264"/>
              </a:xfrm>
              <a:custGeom>
                <a:avLst/>
                <a:gdLst>
                  <a:gd name="connsiteX0" fmla="*/ 190500 w 1553567"/>
                  <a:gd name="connsiteY0" fmla="*/ 368664 h 1232264"/>
                  <a:gd name="connsiteX1" fmla="*/ 596900 w 1553567"/>
                  <a:gd name="connsiteY1" fmla="*/ 381364 h 1232264"/>
                  <a:gd name="connsiteX2" fmla="*/ 635000 w 1553567"/>
                  <a:gd name="connsiteY2" fmla="*/ 394064 h 1232264"/>
                  <a:gd name="connsiteX3" fmla="*/ 990600 w 1553567"/>
                  <a:gd name="connsiteY3" fmla="*/ 419464 h 1232264"/>
                  <a:gd name="connsiteX4" fmla="*/ 1231900 w 1553567"/>
                  <a:gd name="connsiteY4" fmla="*/ 419464 h 1232264"/>
                  <a:gd name="connsiteX5" fmla="*/ 1282700 w 1553567"/>
                  <a:gd name="connsiteY5" fmla="*/ 368664 h 1232264"/>
                  <a:gd name="connsiteX6" fmla="*/ 1308100 w 1553567"/>
                  <a:gd name="connsiteY6" fmla="*/ 330564 h 1232264"/>
                  <a:gd name="connsiteX7" fmla="*/ 1219200 w 1553567"/>
                  <a:gd name="connsiteY7" fmla="*/ 343264 h 1232264"/>
                  <a:gd name="connsiteX8" fmla="*/ 1168400 w 1553567"/>
                  <a:gd name="connsiteY8" fmla="*/ 368664 h 1232264"/>
                  <a:gd name="connsiteX9" fmla="*/ 762000 w 1553567"/>
                  <a:gd name="connsiteY9" fmla="*/ 368664 h 1232264"/>
                  <a:gd name="connsiteX10" fmla="*/ 571500 w 1553567"/>
                  <a:gd name="connsiteY10" fmla="*/ 368664 h 1232264"/>
                  <a:gd name="connsiteX11" fmla="*/ 533400 w 1553567"/>
                  <a:gd name="connsiteY11" fmla="*/ 381364 h 1232264"/>
                  <a:gd name="connsiteX12" fmla="*/ 215900 w 1553567"/>
                  <a:gd name="connsiteY12" fmla="*/ 406764 h 1232264"/>
                  <a:gd name="connsiteX13" fmla="*/ 1155700 w 1553567"/>
                  <a:gd name="connsiteY13" fmla="*/ 394064 h 1232264"/>
                  <a:gd name="connsiteX14" fmla="*/ 1168400 w 1553567"/>
                  <a:gd name="connsiteY14" fmla="*/ 241664 h 1232264"/>
                  <a:gd name="connsiteX15" fmla="*/ 1206500 w 1553567"/>
                  <a:gd name="connsiteY15" fmla="*/ 216264 h 1232264"/>
                  <a:gd name="connsiteX16" fmla="*/ 1270000 w 1553567"/>
                  <a:gd name="connsiteY16" fmla="*/ 127364 h 1232264"/>
                  <a:gd name="connsiteX17" fmla="*/ 1244600 w 1553567"/>
                  <a:gd name="connsiteY17" fmla="*/ 203564 h 1232264"/>
                  <a:gd name="connsiteX18" fmla="*/ 1219200 w 1553567"/>
                  <a:gd name="connsiteY18" fmla="*/ 279764 h 1232264"/>
                  <a:gd name="connsiteX19" fmla="*/ 1244600 w 1553567"/>
                  <a:gd name="connsiteY19" fmla="*/ 292464 h 1232264"/>
                  <a:gd name="connsiteX20" fmla="*/ 1270000 w 1553567"/>
                  <a:gd name="connsiteY20" fmla="*/ 203564 h 1232264"/>
                  <a:gd name="connsiteX21" fmla="*/ 1282700 w 1553567"/>
                  <a:gd name="connsiteY21" fmla="*/ 165464 h 1232264"/>
                  <a:gd name="connsiteX22" fmla="*/ 1485900 w 1553567"/>
                  <a:gd name="connsiteY22" fmla="*/ 127364 h 1232264"/>
                  <a:gd name="connsiteX23" fmla="*/ 1460500 w 1553567"/>
                  <a:gd name="connsiteY23" fmla="*/ 89264 h 1232264"/>
                  <a:gd name="connsiteX24" fmla="*/ 1384300 w 1553567"/>
                  <a:gd name="connsiteY24" fmla="*/ 76564 h 1232264"/>
                  <a:gd name="connsiteX25" fmla="*/ 1358900 w 1553567"/>
                  <a:gd name="connsiteY25" fmla="*/ 38464 h 1232264"/>
                  <a:gd name="connsiteX26" fmla="*/ 1193800 w 1553567"/>
                  <a:gd name="connsiteY26" fmla="*/ 63864 h 1232264"/>
                  <a:gd name="connsiteX27" fmla="*/ 1155700 w 1553567"/>
                  <a:gd name="connsiteY27" fmla="*/ 76564 h 1232264"/>
                  <a:gd name="connsiteX28" fmla="*/ 1117600 w 1553567"/>
                  <a:gd name="connsiteY28" fmla="*/ 101964 h 1232264"/>
                  <a:gd name="connsiteX29" fmla="*/ 1041400 w 1553567"/>
                  <a:gd name="connsiteY29" fmla="*/ 127364 h 1232264"/>
                  <a:gd name="connsiteX30" fmla="*/ 838200 w 1553567"/>
                  <a:gd name="connsiteY30" fmla="*/ 114664 h 1232264"/>
                  <a:gd name="connsiteX31" fmla="*/ 876300 w 1553567"/>
                  <a:gd name="connsiteY31" fmla="*/ 101964 h 1232264"/>
                  <a:gd name="connsiteX32" fmla="*/ 1041400 w 1553567"/>
                  <a:gd name="connsiteY32" fmla="*/ 89264 h 1232264"/>
                  <a:gd name="connsiteX33" fmla="*/ 952500 w 1553567"/>
                  <a:gd name="connsiteY33" fmla="*/ 101964 h 1232264"/>
                  <a:gd name="connsiteX34" fmla="*/ 990600 w 1553567"/>
                  <a:gd name="connsiteY34" fmla="*/ 89264 h 1232264"/>
                  <a:gd name="connsiteX35" fmla="*/ 1054100 w 1553567"/>
                  <a:gd name="connsiteY35" fmla="*/ 38464 h 1232264"/>
                  <a:gd name="connsiteX36" fmla="*/ 1079500 w 1553567"/>
                  <a:gd name="connsiteY36" fmla="*/ 364 h 1232264"/>
                  <a:gd name="connsiteX37" fmla="*/ 1155700 w 1553567"/>
                  <a:gd name="connsiteY37" fmla="*/ 25764 h 1232264"/>
                  <a:gd name="connsiteX38" fmla="*/ 1231900 w 1553567"/>
                  <a:gd name="connsiteY38" fmla="*/ 51164 h 1232264"/>
                  <a:gd name="connsiteX39" fmla="*/ 1270000 w 1553567"/>
                  <a:gd name="connsiteY39" fmla="*/ 63864 h 1232264"/>
                  <a:gd name="connsiteX40" fmla="*/ 1473200 w 1553567"/>
                  <a:gd name="connsiteY40" fmla="*/ 76564 h 1232264"/>
                  <a:gd name="connsiteX41" fmla="*/ 1549400 w 1553567"/>
                  <a:gd name="connsiteY41" fmla="*/ 101964 h 1232264"/>
                  <a:gd name="connsiteX42" fmla="*/ 1511300 w 1553567"/>
                  <a:gd name="connsiteY42" fmla="*/ 127364 h 1232264"/>
                  <a:gd name="connsiteX43" fmla="*/ 1320800 w 1553567"/>
                  <a:gd name="connsiteY43" fmla="*/ 152764 h 1232264"/>
                  <a:gd name="connsiteX44" fmla="*/ 1295400 w 1553567"/>
                  <a:gd name="connsiteY44" fmla="*/ 190864 h 1232264"/>
                  <a:gd name="connsiteX45" fmla="*/ 1270000 w 1553567"/>
                  <a:gd name="connsiteY45" fmla="*/ 267064 h 1232264"/>
                  <a:gd name="connsiteX46" fmla="*/ 1257300 w 1553567"/>
                  <a:gd name="connsiteY46" fmla="*/ 305164 h 1232264"/>
                  <a:gd name="connsiteX47" fmla="*/ 1244600 w 1553567"/>
                  <a:gd name="connsiteY47" fmla="*/ 343264 h 1232264"/>
                  <a:gd name="connsiteX48" fmla="*/ 1231900 w 1553567"/>
                  <a:gd name="connsiteY48" fmla="*/ 381364 h 1232264"/>
                  <a:gd name="connsiteX49" fmla="*/ 1219200 w 1553567"/>
                  <a:gd name="connsiteY49" fmla="*/ 343264 h 1232264"/>
                  <a:gd name="connsiteX50" fmla="*/ 1231900 w 1553567"/>
                  <a:gd name="connsiteY50" fmla="*/ 432164 h 1232264"/>
                  <a:gd name="connsiteX51" fmla="*/ 1257300 w 1553567"/>
                  <a:gd name="connsiteY51" fmla="*/ 470264 h 1232264"/>
                  <a:gd name="connsiteX52" fmla="*/ 1295400 w 1553567"/>
                  <a:gd name="connsiteY52" fmla="*/ 571864 h 1232264"/>
                  <a:gd name="connsiteX53" fmla="*/ 1358900 w 1553567"/>
                  <a:gd name="connsiteY53" fmla="*/ 673464 h 1232264"/>
                  <a:gd name="connsiteX54" fmla="*/ 1409700 w 1553567"/>
                  <a:gd name="connsiteY54" fmla="*/ 800464 h 1232264"/>
                  <a:gd name="connsiteX55" fmla="*/ 1435100 w 1553567"/>
                  <a:gd name="connsiteY55" fmla="*/ 902064 h 1232264"/>
                  <a:gd name="connsiteX56" fmla="*/ 1447800 w 1553567"/>
                  <a:gd name="connsiteY56" fmla="*/ 940164 h 1232264"/>
                  <a:gd name="connsiteX57" fmla="*/ 1485900 w 1553567"/>
                  <a:gd name="connsiteY57" fmla="*/ 965564 h 1232264"/>
                  <a:gd name="connsiteX58" fmla="*/ 1447800 w 1553567"/>
                  <a:gd name="connsiteY58" fmla="*/ 952864 h 1232264"/>
                  <a:gd name="connsiteX59" fmla="*/ 1422400 w 1553567"/>
                  <a:gd name="connsiteY59" fmla="*/ 902064 h 1232264"/>
                  <a:gd name="connsiteX60" fmla="*/ 1371600 w 1553567"/>
                  <a:gd name="connsiteY60" fmla="*/ 825864 h 1232264"/>
                  <a:gd name="connsiteX61" fmla="*/ 1358900 w 1553567"/>
                  <a:gd name="connsiteY61" fmla="*/ 775064 h 1232264"/>
                  <a:gd name="connsiteX62" fmla="*/ 1346200 w 1553567"/>
                  <a:gd name="connsiteY62" fmla="*/ 736964 h 1232264"/>
                  <a:gd name="connsiteX63" fmla="*/ 1333500 w 1553567"/>
                  <a:gd name="connsiteY63" fmla="*/ 648064 h 1232264"/>
                  <a:gd name="connsiteX64" fmla="*/ 1308100 w 1553567"/>
                  <a:gd name="connsiteY64" fmla="*/ 609964 h 1232264"/>
                  <a:gd name="connsiteX65" fmla="*/ 1257300 w 1553567"/>
                  <a:gd name="connsiteY65" fmla="*/ 521064 h 1232264"/>
                  <a:gd name="connsiteX66" fmla="*/ 1257300 w 1553567"/>
                  <a:gd name="connsiteY66" fmla="*/ 482964 h 1232264"/>
                  <a:gd name="connsiteX67" fmla="*/ 1308100 w 1553567"/>
                  <a:gd name="connsiteY67" fmla="*/ 584564 h 1232264"/>
                  <a:gd name="connsiteX68" fmla="*/ 1358900 w 1553567"/>
                  <a:gd name="connsiteY68" fmla="*/ 660764 h 1232264"/>
                  <a:gd name="connsiteX69" fmla="*/ 1409700 w 1553567"/>
                  <a:gd name="connsiteY69" fmla="*/ 775064 h 1232264"/>
                  <a:gd name="connsiteX70" fmla="*/ 1422400 w 1553567"/>
                  <a:gd name="connsiteY70" fmla="*/ 813164 h 1232264"/>
                  <a:gd name="connsiteX71" fmla="*/ 1435100 w 1553567"/>
                  <a:gd name="connsiteY71" fmla="*/ 851264 h 1232264"/>
                  <a:gd name="connsiteX72" fmla="*/ 1447800 w 1553567"/>
                  <a:gd name="connsiteY72" fmla="*/ 914764 h 1232264"/>
                  <a:gd name="connsiteX73" fmla="*/ 1485900 w 1553567"/>
                  <a:gd name="connsiteY73" fmla="*/ 940164 h 1232264"/>
                  <a:gd name="connsiteX74" fmla="*/ 1511300 w 1553567"/>
                  <a:gd name="connsiteY74" fmla="*/ 978264 h 1232264"/>
                  <a:gd name="connsiteX75" fmla="*/ 1498600 w 1553567"/>
                  <a:gd name="connsiteY75" fmla="*/ 889364 h 1232264"/>
                  <a:gd name="connsiteX76" fmla="*/ 1511300 w 1553567"/>
                  <a:gd name="connsiteY76" fmla="*/ 990964 h 1232264"/>
                  <a:gd name="connsiteX77" fmla="*/ 1409700 w 1553567"/>
                  <a:gd name="connsiteY77" fmla="*/ 1016364 h 1232264"/>
                  <a:gd name="connsiteX78" fmla="*/ 1358900 w 1553567"/>
                  <a:gd name="connsiteY78" fmla="*/ 1029064 h 1232264"/>
                  <a:gd name="connsiteX79" fmla="*/ 1320800 w 1553567"/>
                  <a:gd name="connsiteY79" fmla="*/ 1041764 h 1232264"/>
                  <a:gd name="connsiteX80" fmla="*/ 1168400 w 1553567"/>
                  <a:gd name="connsiteY80" fmla="*/ 1029064 h 1232264"/>
                  <a:gd name="connsiteX81" fmla="*/ 1092200 w 1553567"/>
                  <a:gd name="connsiteY81" fmla="*/ 1003664 h 1232264"/>
                  <a:gd name="connsiteX82" fmla="*/ 1041400 w 1553567"/>
                  <a:gd name="connsiteY82" fmla="*/ 990964 h 1232264"/>
                  <a:gd name="connsiteX83" fmla="*/ 1104900 w 1553567"/>
                  <a:gd name="connsiteY83" fmla="*/ 965564 h 1232264"/>
                  <a:gd name="connsiteX84" fmla="*/ 1447800 w 1553567"/>
                  <a:gd name="connsiteY84" fmla="*/ 965564 h 1232264"/>
                  <a:gd name="connsiteX85" fmla="*/ 1422400 w 1553567"/>
                  <a:gd name="connsiteY85" fmla="*/ 1016364 h 1232264"/>
                  <a:gd name="connsiteX86" fmla="*/ 1054100 w 1553567"/>
                  <a:gd name="connsiteY86" fmla="*/ 1003664 h 1232264"/>
                  <a:gd name="connsiteX87" fmla="*/ 1066800 w 1553567"/>
                  <a:gd name="connsiteY87" fmla="*/ 940164 h 1232264"/>
                  <a:gd name="connsiteX88" fmla="*/ 1079500 w 1553567"/>
                  <a:gd name="connsiteY88" fmla="*/ 838564 h 1232264"/>
                  <a:gd name="connsiteX89" fmla="*/ 1104900 w 1553567"/>
                  <a:gd name="connsiteY89" fmla="*/ 800464 h 1232264"/>
                  <a:gd name="connsiteX90" fmla="*/ 1117600 w 1553567"/>
                  <a:gd name="connsiteY90" fmla="*/ 762364 h 1232264"/>
                  <a:gd name="connsiteX91" fmla="*/ 1155700 w 1553567"/>
                  <a:gd name="connsiteY91" fmla="*/ 736964 h 1232264"/>
                  <a:gd name="connsiteX92" fmla="*/ 1181100 w 1553567"/>
                  <a:gd name="connsiteY92" fmla="*/ 597264 h 1232264"/>
                  <a:gd name="connsiteX93" fmla="*/ 1193800 w 1553567"/>
                  <a:gd name="connsiteY93" fmla="*/ 559164 h 1232264"/>
                  <a:gd name="connsiteX94" fmla="*/ 1155700 w 1553567"/>
                  <a:gd name="connsiteY94" fmla="*/ 622664 h 1232264"/>
                  <a:gd name="connsiteX95" fmla="*/ 1117600 w 1553567"/>
                  <a:gd name="connsiteY95" fmla="*/ 660764 h 1232264"/>
                  <a:gd name="connsiteX96" fmla="*/ 1079500 w 1553567"/>
                  <a:gd name="connsiteY96" fmla="*/ 749664 h 1232264"/>
                  <a:gd name="connsiteX97" fmla="*/ 1003300 w 1553567"/>
                  <a:gd name="connsiteY97" fmla="*/ 851264 h 1232264"/>
                  <a:gd name="connsiteX98" fmla="*/ 990600 w 1553567"/>
                  <a:gd name="connsiteY98" fmla="*/ 990964 h 1232264"/>
                  <a:gd name="connsiteX99" fmla="*/ 1016000 w 1553567"/>
                  <a:gd name="connsiteY99" fmla="*/ 940164 h 1232264"/>
                  <a:gd name="connsiteX100" fmla="*/ 1028700 w 1553567"/>
                  <a:gd name="connsiteY100" fmla="*/ 902064 h 1232264"/>
                  <a:gd name="connsiteX101" fmla="*/ 1092200 w 1553567"/>
                  <a:gd name="connsiteY101" fmla="*/ 813164 h 1232264"/>
                  <a:gd name="connsiteX102" fmla="*/ 1104900 w 1553567"/>
                  <a:gd name="connsiteY102" fmla="*/ 775064 h 1232264"/>
                  <a:gd name="connsiteX103" fmla="*/ 1117600 w 1553567"/>
                  <a:gd name="connsiteY103" fmla="*/ 711564 h 1232264"/>
                  <a:gd name="connsiteX104" fmla="*/ 1092200 w 1553567"/>
                  <a:gd name="connsiteY104" fmla="*/ 800464 h 1232264"/>
                  <a:gd name="connsiteX105" fmla="*/ 1054100 w 1553567"/>
                  <a:gd name="connsiteY105" fmla="*/ 825864 h 1232264"/>
                  <a:gd name="connsiteX106" fmla="*/ 1016000 w 1553567"/>
                  <a:gd name="connsiteY106" fmla="*/ 863964 h 1232264"/>
                  <a:gd name="connsiteX107" fmla="*/ 977900 w 1553567"/>
                  <a:gd name="connsiteY107" fmla="*/ 940164 h 1232264"/>
                  <a:gd name="connsiteX108" fmla="*/ 965200 w 1553567"/>
                  <a:gd name="connsiteY108" fmla="*/ 978264 h 1232264"/>
                  <a:gd name="connsiteX109" fmla="*/ 927100 w 1553567"/>
                  <a:gd name="connsiteY109" fmla="*/ 990964 h 1232264"/>
                  <a:gd name="connsiteX110" fmla="*/ 889000 w 1553567"/>
                  <a:gd name="connsiteY110" fmla="*/ 978264 h 1232264"/>
                  <a:gd name="connsiteX111" fmla="*/ 800100 w 1553567"/>
                  <a:gd name="connsiteY111" fmla="*/ 927464 h 1232264"/>
                  <a:gd name="connsiteX112" fmla="*/ 774700 w 1553567"/>
                  <a:gd name="connsiteY112" fmla="*/ 889364 h 1232264"/>
                  <a:gd name="connsiteX113" fmla="*/ 698500 w 1553567"/>
                  <a:gd name="connsiteY113" fmla="*/ 838564 h 1232264"/>
                  <a:gd name="connsiteX114" fmla="*/ 660400 w 1553567"/>
                  <a:gd name="connsiteY114" fmla="*/ 787764 h 1232264"/>
                  <a:gd name="connsiteX115" fmla="*/ 584200 w 1553567"/>
                  <a:gd name="connsiteY115" fmla="*/ 762364 h 1232264"/>
                  <a:gd name="connsiteX116" fmla="*/ 546100 w 1553567"/>
                  <a:gd name="connsiteY116" fmla="*/ 736964 h 1232264"/>
                  <a:gd name="connsiteX117" fmla="*/ 469900 w 1553567"/>
                  <a:gd name="connsiteY117" fmla="*/ 673464 h 1232264"/>
                  <a:gd name="connsiteX118" fmla="*/ 431800 w 1553567"/>
                  <a:gd name="connsiteY118" fmla="*/ 660764 h 1232264"/>
                  <a:gd name="connsiteX119" fmla="*/ 381000 w 1553567"/>
                  <a:gd name="connsiteY119" fmla="*/ 622664 h 1232264"/>
                  <a:gd name="connsiteX120" fmla="*/ 266700 w 1553567"/>
                  <a:gd name="connsiteY120" fmla="*/ 521064 h 1232264"/>
                  <a:gd name="connsiteX121" fmla="*/ 228600 w 1553567"/>
                  <a:gd name="connsiteY121" fmla="*/ 432164 h 1232264"/>
                  <a:gd name="connsiteX122" fmla="*/ 203200 w 1553567"/>
                  <a:gd name="connsiteY122" fmla="*/ 394064 h 1232264"/>
                  <a:gd name="connsiteX123" fmla="*/ 190500 w 1553567"/>
                  <a:gd name="connsiteY123" fmla="*/ 355964 h 1232264"/>
                  <a:gd name="connsiteX124" fmla="*/ 228600 w 1553567"/>
                  <a:gd name="connsiteY124" fmla="*/ 394064 h 1232264"/>
                  <a:gd name="connsiteX125" fmla="*/ 279400 w 1553567"/>
                  <a:gd name="connsiteY125" fmla="*/ 470264 h 1232264"/>
                  <a:gd name="connsiteX126" fmla="*/ 330200 w 1553567"/>
                  <a:gd name="connsiteY126" fmla="*/ 533764 h 1232264"/>
                  <a:gd name="connsiteX127" fmla="*/ 406400 w 1553567"/>
                  <a:gd name="connsiteY127" fmla="*/ 635364 h 1232264"/>
                  <a:gd name="connsiteX128" fmla="*/ 444500 w 1553567"/>
                  <a:gd name="connsiteY128" fmla="*/ 711564 h 1232264"/>
                  <a:gd name="connsiteX129" fmla="*/ 469900 w 1553567"/>
                  <a:gd name="connsiteY129" fmla="*/ 762364 h 1232264"/>
                  <a:gd name="connsiteX130" fmla="*/ 508000 w 1553567"/>
                  <a:gd name="connsiteY130" fmla="*/ 787764 h 1232264"/>
                  <a:gd name="connsiteX131" fmla="*/ 533400 w 1553567"/>
                  <a:gd name="connsiteY131" fmla="*/ 825864 h 1232264"/>
                  <a:gd name="connsiteX132" fmla="*/ 571500 w 1553567"/>
                  <a:gd name="connsiteY132" fmla="*/ 851264 h 1232264"/>
                  <a:gd name="connsiteX133" fmla="*/ 736600 w 1553567"/>
                  <a:gd name="connsiteY133" fmla="*/ 914764 h 1232264"/>
                  <a:gd name="connsiteX134" fmla="*/ 774700 w 1553567"/>
                  <a:gd name="connsiteY134" fmla="*/ 927464 h 1232264"/>
                  <a:gd name="connsiteX135" fmla="*/ 825500 w 1553567"/>
                  <a:gd name="connsiteY135" fmla="*/ 940164 h 1232264"/>
                  <a:gd name="connsiteX136" fmla="*/ 939800 w 1553567"/>
                  <a:gd name="connsiteY136" fmla="*/ 965564 h 1232264"/>
                  <a:gd name="connsiteX137" fmla="*/ 977900 w 1553567"/>
                  <a:gd name="connsiteY137" fmla="*/ 978264 h 1232264"/>
                  <a:gd name="connsiteX138" fmla="*/ 1028700 w 1553567"/>
                  <a:gd name="connsiteY138" fmla="*/ 1003664 h 1232264"/>
                  <a:gd name="connsiteX139" fmla="*/ 863600 w 1553567"/>
                  <a:gd name="connsiteY139" fmla="*/ 952864 h 1232264"/>
                  <a:gd name="connsiteX140" fmla="*/ 825500 w 1553567"/>
                  <a:gd name="connsiteY140" fmla="*/ 914764 h 1232264"/>
                  <a:gd name="connsiteX141" fmla="*/ 749300 w 1553567"/>
                  <a:gd name="connsiteY141" fmla="*/ 851264 h 1232264"/>
                  <a:gd name="connsiteX142" fmla="*/ 635000 w 1553567"/>
                  <a:gd name="connsiteY142" fmla="*/ 724264 h 1232264"/>
                  <a:gd name="connsiteX143" fmla="*/ 520700 w 1553567"/>
                  <a:gd name="connsiteY143" fmla="*/ 622664 h 1232264"/>
                  <a:gd name="connsiteX144" fmla="*/ 482600 w 1553567"/>
                  <a:gd name="connsiteY144" fmla="*/ 546464 h 1232264"/>
                  <a:gd name="connsiteX145" fmla="*/ 457200 w 1553567"/>
                  <a:gd name="connsiteY145" fmla="*/ 470264 h 1232264"/>
                  <a:gd name="connsiteX146" fmla="*/ 444500 w 1553567"/>
                  <a:gd name="connsiteY146" fmla="*/ 432164 h 1232264"/>
                  <a:gd name="connsiteX147" fmla="*/ 368300 w 1553567"/>
                  <a:gd name="connsiteY147" fmla="*/ 394064 h 1232264"/>
                  <a:gd name="connsiteX148" fmla="*/ 266700 w 1553567"/>
                  <a:gd name="connsiteY148" fmla="*/ 355964 h 1232264"/>
                  <a:gd name="connsiteX149" fmla="*/ 279400 w 1553567"/>
                  <a:gd name="connsiteY149" fmla="*/ 559164 h 1232264"/>
                  <a:gd name="connsiteX150" fmla="*/ 317500 w 1553567"/>
                  <a:gd name="connsiteY150" fmla="*/ 609964 h 1232264"/>
                  <a:gd name="connsiteX151" fmla="*/ 342900 w 1553567"/>
                  <a:gd name="connsiteY151" fmla="*/ 648064 h 1232264"/>
                  <a:gd name="connsiteX152" fmla="*/ 457200 w 1553567"/>
                  <a:gd name="connsiteY152" fmla="*/ 711564 h 1232264"/>
                  <a:gd name="connsiteX153" fmla="*/ 546100 w 1553567"/>
                  <a:gd name="connsiteY153" fmla="*/ 762364 h 1232264"/>
                  <a:gd name="connsiteX154" fmla="*/ 635000 w 1553567"/>
                  <a:gd name="connsiteY154" fmla="*/ 825864 h 1232264"/>
                  <a:gd name="connsiteX155" fmla="*/ 698500 w 1553567"/>
                  <a:gd name="connsiteY155" fmla="*/ 838564 h 1232264"/>
                  <a:gd name="connsiteX156" fmla="*/ 736600 w 1553567"/>
                  <a:gd name="connsiteY156" fmla="*/ 851264 h 1232264"/>
                  <a:gd name="connsiteX157" fmla="*/ 800100 w 1553567"/>
                  <a:gd name="connsiteY157" fmla="*/ 876664 h 1232264"/>
                  <a:gd name="connsiteX158" fmla="*/ 1066800 w 1553567"/>
                  <a:gd name="connsiteY158" fmla="*/ 889364 h 1232264"/>
                  <a:gd name="connsiteX159" fmla="*/ 1092200 w 1553567"/>
                  <a:gd name="connsiteY159" fmla="*/ 927464 h 1232264"/>
                  <a:gd name="connsiteX160" fmla="*/ 1041400 w 1553567"/>
                  <a:gd name="connsiteY160" fmla="*/ 990964 h 1232264"/>
                  <a:gd name="connsiteX161" fmla="*/ 927100 w 1553567"/>
                  <a:gd name="connsiteY161" fmla="*/ 978264 h 1232264"/>
                  <a:gd name="connsiteX162" fmla="*/ 876300 w 1553567"/>
                  <a:gd name="connsiteY162" fmla="*/ 940164 h 1232264"/>
                  <a:gd name="connsiteX163" fmla="*/ 838200 w 1553567"/>
                  <a:gd name="connsiteY163" fmla="*/ 927464 h 1232264"/>
                  <a:gd name="connsiteX164" fmla="*/ 736600 w 1553567"/>
                  <a:gd name="connsiteY164" fmla="*/ 863964 h 1232264"/>
                  <a:gd name="connsiteX165" fmla="*/ 647700 w 1553567"/>
                  <a:gd name="connsiteY165" fmla="*/ 800464 h 1232264"/>
                  <a:gd name="connsiteX166" fmla="*/ 533400 w 1553567"/>
                  <a:gd name="connsiteY166" fmla="*/ 749664 h 1232264"/>
                  <a:gd name="connsiteX167" fmla="*/ 431800 w 1553567"/>
                  <a:gd name="connsiteY167" fmla="*/ 648064 h 1232264"/>
                  <a:gd name="connsiteX168" fmla="*/ 393700 w 1553567"/>
                  <a:gd name="connsiteY168" fmla="*/ 609964 h 1232264"/>
                  <a:gd name="connsiteX169" fmla="*/ 368300 w 1553567"/>
                  <a:gd name="connsiteY169" fmla="*/ 571864 h 1232264"/>
                  <a:gd name="connsiteX170" fmla="*/ 330200 w 1553567"/>
                  <a:gd name="connsiteY170" fmla="*/ 559164 h 1232264"/>
                  <a:gd name="connsiteX171" fmla="*/ 292100 w 1553567"/>
                  <a:gd name="connsiteY171" fmla="*/ 533764 h 1232264"/>
                  <a:gd name="connsiteX172" fmla="*/ 266700 w 1553567"/>
                  <a:gd name="connsiteY172" fmla="*/ 495664 h 1232264"/>
                  <a:gd name="connsiteX173" fmla="*/ 203200 w 1553567"/>
                  <a:gd name="connsiteY173" fmla="*/ 584564 h 1232264"/>
                  <a:gd name="connsiteX174" fmla="*/ 152400 w 1553567"/>
                  <a:gd name="connsiteY174" fmla="*/ 660764 h 1232264"/>
                  <a:gd name="connsiteX175" fmla="*/ 139700 w 1553567"/>
                  <a:gd name="connsiteY175" fmla="*/ 698864 h 1232264"/>
                  <a:gd name="connsiteX176" fmla="*/ 114300 w 1553567"/>
                  <a:gd name="connsiteY176" fmla="*/ 736964 h 1232264"/>
                  <a:gd name="connsiteX177" fmla="*/ 88900 w 1553567"/>
                  <a:gd name="connsiteY177" fmla="*/ 813164 h 1232264"/>
                  <a:gd name="connsiteX178" fmla="*/ 63500 w 1553567"/>
                  <a:gd name="connsiteY178" fmla="*/ 889364 h 1232264"/>
                  <a:gd name="connsiteX179" fmla="*/ 50800 w 1553567"/>
                  <a:gd name="connsiteY179" fmla="*/ 927464 h 1232264"/>
                  <a:gd name="connsiteX180" fmla="*/ 12700 w 1553567"/>
                  <a:gd name="connsiteY180" fmla="*/ 965564 h 1232264"/>
                  <a:gd name="connsiteX181" fmla="*/ 0 w 1553567"/>
                  <a:gd name="connsiteY181" fmla="*/ 927464 h 1232264"/>
                  <a:gd name="connsiteX182" fmla="*/ 12700 w 1553567"/>
                  <a:gd name="connsiteY182" fmla="*/ 863964 h 1232264"/>
                  <a:gd name="connsiteX183" fmla="*/ 63500 w 1553567"/>
                  <a:gd name="connsiteY183" fmla="*/ 749664 h 1232264"/>
                  <a:gd name="connsiteX184" fmla="*/ 88900 w 1553567"/>
                  <a:gd name="connsiteY184" fmla="*/ 711564 h 1232264"/>
                  <a:gd name="connsiteX185" fmla="*/ 127000 w 1553567"/>
                  <a:gd name="connsiteY185" fmla="*/ 622664 h 1232264"/>
                  <a:gd name="connsiteX186" fmla="*/ 165100 w 1553567"/>
                  <a:gd name="connsiteY186" fmla="*/ 584564 h 1232264"/>
                  <a:gd name="connsiteX187" fmla="*/ 215900 w 1553567"/>
                  <a:gd name="connsiteY187" fmla="*/ 508364 h 1232264"/>
                  <a:gd name="connsiteX188" fmla="*/ 254000 w 1553567"/>
                  <a:gd name="connsiteY188" fmla="*/ 470264 h 1232264"/>
                  <a:gd name="connsiteX189" fmla="*/ 215900 w 1553567"/>
                  <a:gd name="connsiteY189" fmla="*/ 533764 h 1232264"/>
                  <a:gd name="connsiteX190" fmla="*/ 190500 w 1553567"/>
                  <a:gd name="connsiteY190" fmla="*/ 597264 h 1232264"/>
                  <a:gd name="connsiteX191" fmla="*/ 165100 w 1553567"/>
                  <a:gd name="connsiteY191" fmla="*/ 673464 h 1232264"/>
                  <a:gd name="connsiteX192" fmla="*/ 139700 w 1553567"/>
                  <a:gd name="connsiteY192" fmla="*/ 711564 h 1232264"/>
                  <a:gd name="connsiteX193" fmla="*/ 127000 w 1553567"/>
                  <a:gd name="connsiteY193" fmla="*/ 800464 h 1232264"/>
                  <a:gd name="connsiteX194" fmla="*/ 114300 w 1553567"/>
                  <a:gd name="connsiteY194" fmla="*/ 863964 h 1232264"/>
                  <a:gd name="connsiteX195" fmla="*/ 127000 w 1553567"/>
                  <a:gd name="connsiteY195" fmla="*/ 698864 h 1232264"/>
                  <a:gd name="connsiteX196" fmla="*/ 139700 w 1553567"/>
                  <a:gd name="connsiteY196" fmla="*/ 648064 h 1232264"/>
                  <a:gd name="connsiteX197" fmla="*/ 177800 w 1553567"/>
                  <a:gd name="connsiteY197" fmla="*/ 533764 h 1232264"/>
                  <a:gd name="connsiteX198" fmla="*/ 241300 w 1553567"/>
                  <a:gd name="connsiteY198" fmla="*/ 470264 h 1232264"/>
                  <a:gd name="connsiteX199" fmla="*/ 279400 w 1553567"/>
                  <a:gd name="connsiteY199" fmla="*/ 457564 h 1232264"/>
                  <a:gd name="connsiteX200" fmla="*/ 228600 w 1553567"/>
                  <a:gd name="connsiteY200" fmla="*/ 482964 h 1232264"/>
                  <a:gd name="connsiteX201" fmla="*/ 101600 w 1553567"/>
                  <a:gd name="connsiteY201" fmla="*/ 622664 h 1232264"/>
                  <a:gd name="connsiteX202" fmla="*/ 63500 w 1553567"/>
                  <a:gd name="connsiteY202" fmla="*/ 736964 h 1232264"/>
                  <a:gd name="connsiteX203" fmla="*/ 38100 w 1553567"/>
                  <a:gd name="connsiteY203" fmla="*/ 787764 h 1232264"/>
                  <a:gd name="connsiteX204" fmla="*/ 0 w 1553567"/>
                  <a:gd name="connsiteY204" fmla="*/ 876664 h 1232264"/>
                  <a:gd name="connsiteX205" fmla="*/ 12700 w 1553567"/>
                  <a:gd name="connsiteY205" fmla="*/ 914764 h 1232264"/>
                  <a:gd name="connsiteX206" fmla="*/ 25400 w 1553567"/>
                  <a:gd name="connsiteY206" fmla="*/ 876664 h 1232264"/>
                  <a:gd name="connsiteX207" fmla="*/ 76200 w 1553567"/>
                  <a:gd name="connsiteY207" fmla="*/ 775064 h 1232264"/>
                  <a:gd name="connsiteX208" fmla="*/ 101600 w 1553567"/>
                  <a:gd name="connsiteY208" fmla="*/ 698864 h 1232264"/>
                  <a:gd name="connsiteX209" fmla="*/ 152400 w 1553567"/>
                  <a:gd name="connsiteY209" fmla="*/ 622664 h 1232264"/>
                  <a:gd name="connsiteX210" fmla="*/ 165100 w 1553567"/>
                  <a:gd name="connsiteY210" fmla="*/ 559164 h 1232264"/>
                  <a:gd name="connsiteX211" fmla="*/ 190500 w 1553567"/>
                  <a:gd name="connsiteY211" fmla="*/ 521064 h 1232264"/>
                  <a:gd name="connsiteX212" fmla="*/ 203200 w 1553567"/>
                  <a:gd name="connsiteY212" fmla="*/ 406764 h 1232264"/>
                  <a:gd name="connsiteX213" fmla="*/ 228600 w 1553567"/>
                  <a:gd name="connsiteY213" fmla="*/ 330564 h 1232264"/>
                  <a:gd name="connsiteX214" fmla="*/ 215900 w 1553567"/>
                  <a:gd name="connsiteY214" fmla="*/ 63864 h 1232264"/>
                  <a:gd name="connsiteX215" fmla="*/ 165100 w 1553567"/>
                  <a:gd name="connsiteY215" fmla="*/ 76564 h 1232264"/>
                  <a:gd name="connsiteX216" fmla="*/ 127000 w 1553567"/>
                  <a:gd name="connsiteY216" fmla="*/ 89264 h 1232264"/>
                  <a:gd name="connsiteX217" fmla="*/ 165100 w 1553567"/>
                  <a:gd name="connsiteY217" fmla="*/ 63864 h 1232264"/>
                  <a:gd name="connsiteX218" fmla="*/ 101600 w 1553567"/>
                  <a:gd name="connsiteY218" fmla="*/ 76564 h 1232264"/>
                  <a:gd name="connsiteX219" fmla="*/ 177800 w 1553567"/>
                  <a:gd name="connsiteY219" fmla="*/ 51164 h 1232264"/>
                  <a:gd name="connsiteX220" fmla="*/ 215900 w 1553567"/>
                  <a:gd name="connsiteY220" fmla="*/ 38464 h 1232264"/>
                  <a:gd name="connsiteX221" fmla="*/ 419100 w 1553567"/>
                  <a:gd name="connsiteY221" fmla="*/ 51164 h 1232264"/>
                  <a:gd name="connsiteX222" fmla="*/ 457200 w 1553567"/>
                  <a:gd name="connsiteY222" fmla="*/ 76564 h 1232264"/>
                  <a:gd name="connsiteX223" fmla="*/ 508000 w 1553567"/>
                  <a:gd name="connsiteY223" fmla="*/ 89264 h 1232264"/>
                  <a:gd name="connsiteX224" fmla="*/ 647700 w 1553567"/>
                  <a:gd name="connsiteY224" fmla="*/ 101964 h 1232264"/>
                  <a:gd name="connsiteX225" fmla="*/ 241300 w 1553567"/>
                  <a:gd name="connsiteY225" fmla="*/ 76564 h 1232264"/>
                  <a:gd name="connsiteX226" fmla="*/ 190500 w 1553567"/>
                  <a:gd name="connsiteY226" fmla="*/ 51164 h 1232264"/>
                  <a:gd name="connsiteX227" fmla="*/ 152400 w 1553567"/>
                  <a:gd name="connsiteY227" fmla="*/ 38464 h 1232264"/>
                  <a:gd name="connsiteX228" fmla="*/ 304800 w 1553567"/>
                  <a:gd name="connsiteY228" fmla="*/ 38464 h 1232264"/>
                  <a:gd name="connsiteX229" fmla="*/ 342900 w 1553567"/>
                  <a:gd name="connsiteY229" fmla="*/ 63864 h 1232264"/>
                  <a:gd name="connsiteX230" fmla="*/ 381000 w 1553567"/>
                  <a:gd name="connsiteY230" fmla="*/ 76564 h 1232264"/>
                  <a:gd name="connsiteX231" fmla="*/ 266700 w 1553567"/>
                  <a:gd name="connsiteY231" fmla="*/ 89264 h 1232264"/>
                  <a:gd name="connsiteX232" fmla="*/ 203200 w 1553567"/>
                  <a:gd name="connsiteY232" fmla="*/ 101964 h 1232264"/>
                  <a:gd name="connsiteX233" fmla="*/ 177800 w 1553567"/>
                  <a:gd name="connsiteY233" fmla="*/ 178164 h 1232264"/>
                  <a:gd name="connsiteX234" fmla="*/ 190500 w 1553567"/>
                  <a:gd name="connsiteY234" fmla="*/ 343264 h 1232264"/>
                  <a:gd name="connsiteX235" fmla="*/ 215900 w 1553567"/>
                  <a:gd name="connsiteY235" fmla="*/ 305164 h 1232264"/>
                  <a:gd name="connsiteX236" fmla="*/ 254000 w 1553567"/>
                  <a:gd name="connsiteY236" fmla="*/ 178164 h 1232264"/>
                  <a:gd name="connsiteX237" fmla="*/ 241300 w 1553567"/>
                  <a:gd name="connsiteY237" fmla="*/ 305164 h 1232264"/>
                  <a:gd name="connsiteX238" fmla="*/ 254000 w 1553567"/>
                  <a:gd name="connsiteY238" fmla="*/ 241664 h 1232264"/>
                  <a:gd name="connsiteX239" fmla="*/ 279400 w 1553567"/>
                  <a:gd name="connsiteY239" fmla="*/ 165464 h 1232264"/>
                  <a:gd name="connsiteX240" fmla="*/ 266700 w 1553567"/>
                  <a:gd name="connsiteY240" fmla="*/ 203564 h 1232264"/>
                  <a:gd name="connsiteX241" fmla="*/ 241300 w 1553567"/>
                  <a:gd name="connsiteY241" fmla="*/ 279764 h 1232264"/>
                  <a:gd name="connsiteX242" fmla="*/ 228600 w 1553567"/>
                  <a:gd name="connsiteY242" fmla="*/ 317864 h 1232264"/>
                  <a:gd name="connsiteX243" fmla="*/ 266700 w 1553567"/>
                  <a:gd name="connsiteY243" fmla="*/ 432164 h 1232264"/>
                  <a:gd name="connsiteX244" fmla="*/ 317500 w 1553567"/>
                  <a:gd name="connsiteY244" fmla="*/ 533764 h 1232264"/>
                  <a:gd name="connsiteX245" fmla="*/ 355600 w 1553567"/>
                  <a:gd name="connsiteY245" fmla="*/ 559164 h 1232264"/>
                  <a:gd name="connsiteX246" fmla="*/ 393700 w 1553567"/>
                  <a:gd name="connsiteY246" fmla="*/ 597264 h 1232264"/>
                  <a:gd name="connsiteX247" fmla="*/ 431800 w 1553567"/>
                  <a:gd name="connsiteY247" fmla="*/ 622664 h 1232264"/>
                  <a:gd name="connsiteX248" fmla="*/ 482600 w 1553567"/>
                  <a:gd name="connsiteY248" fmla="*/ 660764 h 1232264"/>
                  <a:gd name="connsiteX249" fmla="*/ 558800 w 1553567"/>
                  <a:gd name="connsiteY249" fmla="*/ 711564 h 1232264"/>
                  <a:gd name="connsiteX250" fmla="*/ 622300 w 1553567"/>
                  <a:gd name="connsiteY250" fmla="*/ 762364 h 1232264"/>
                  <a:gd name="connsiteX251" fmla="*/ 660400 w 1553567"/>
                  <a:gd name="connsiteY251" fmla="*/ 800464 h 1232264"/>
                  <a:gd name="connsiteX252" fmla="*/ 698500 w 1553567"/>
                  <a:gd name="connsiteY252" fmla="*/ 825864 h 1232264"/>
                  <a:gd name="connsiteX253" fmla="*/ 736600 w 1553567"/>
                  <a:gd name="connsiteY253" fmla="*/ 863964 h 1232264"/>
                  <a:gd name="connsiteX254" fmla="*/ 762000 w 1553567"/>
                  <a:gd name="connsiteY254" fmla="*/ 902064 h 1232264"/>
                  <a:gd name="connsiteX255" fmla="*/ 812800 w 1553567"/>
                  <a:gd name="connsiteY255" fmla="*/ 914764 h 1232264"/>
                  <a:gd name="connsiteX256" fmla="*/ 965200 w 1553567"/>
                  <a:gd name="connsiteY256" fmla="*/ 940164 h 1232264"/>
                  <a:gd name="connsiteX257" fmla="*/ 927100 w 1553567"/>
                  <a:gd name="connsiteY257" fmla="*/ 952864 h 1232264"/>
                  <a:gd name="connsiteX258" fmla="*/ 901700 w 1553567"/>
                  <a:gd name="connsiteY258" fmla="*/ 990964 h 1232264"/>
                  <a:gd name="connsiteX259" fmla="*/ 863600 w 1553567"/>
                  <a:gd name="connsiteY259" fmla="*/ 1016364 h 1232264"/>
                  <a:gd name="connsiteX260" fmla="*/ 800100 w 1553567"/>
                  <a:gd name="connsiteY260" fmla="*/ 1079864 h 1232264"/>
                  <a:gd name="connsiteX261" fmla="*/ 774700 w 1553567"/>
                  <a:gd name="connsiteY261" fmla="*/ 1117964 h 1232264"/>
                  <a:gd name="connsiteX262" fmla="*/ 825500 w 1553567"/>
                  <a:gd name="connsiteY262" fmla="*/ 1079864 h 1232264"/>
                  <a:gd name="connsiteX263" fmla="*/ 863600 w 1553567"/>
                  <a:gd name="connsiteY263" fmla="*/ 1067164 h 1232264"/>
                  <a:gd name="connsiteX264" fmla="*/ 901700 w 1553567"/>
                  <a:gd name="connsiteY264" fmla="*/ 1041764 h 1232264"/>
                  <a:gd name="connsiteX265" fmla="*/ 825500 w 1553567"/>
                  <a:gd name="connsiteY265" fmla="*/ 1054464 h 1232264"/>
                  <a:gd name="connsiteX266" fmla="*/ 787400 w 1553567"/>
                  <a:gd name="connsiteY266" fmla="*/ 1092564 h 1232264"/>
                  <a:gd name="connsiteX267" fmla="*/ 749300 w 1553567"/>
                  <a:gd name="connsiteY267" fmla="*/ 1105264 h 1232264"/>
                  <a:gd name="connsiteX268" fmla="*/ 723900 w 1553567"/>
                  <a:gd name="connsiteY268" fmla="*/ 1143364 h 1232264"/>
                  <a:gd name="connsiteX269" fmla="*/ 685800 w 1553567"/>
                  <a:gd name="connsiteY269" fmla="*/ 1156064 h 1232264"/>
                  <a:gd name="connsiteX270" fmla="*/ 508000 w 1553567"/>
                  <a:gd name="connsiteY270" fmla="*/ 1168764 h 1232264"/>
                  <a:gd name="connsiteX271" fmla="*/ 812800 w 1553567"/>
                  <a:gd name="connsiteY271" fmla="*/ 1181464 h 1232264"/>
                  <a:gd name="connsiteX272" fmla="*/ 850900 w 1553567"/>
                  <a:gd name="connsiteY272" fmla="*/ 1194164 h 1232264"/>
                  <a:gd name="connsiteX273" fmla="*/ 825500 w 1553567"/>
                  <a:gd name="connsiteY273" fmla="*/ 1232264 h 1232264"/>
                  <a:gd name="connsiteX274" fmla="*/ 609600 w 1553567"/>
                  <a:gd name="connsiteY274" fmla="*/ 1219564 h 1232264"/>
                  <a:gd name="connsiteX275" fmla="*/ 571500 w 1553567"/>
                  <a:gd name="connsiteY275" fmla="*/ 1181464 h 1232264"/>
                  <a:gd name="connsiteX276" fmla="*/ 673100 w 1553567"/>
                  <a:gd name="connsiteY276" fmla="*/ 1194164 h 1232264"/>
                  <a:gd name="connsiteX277" fmla="*/ 838200 w 1553567"/>
                  <a:gd name="connsiteY277" fmla="*/ 1181464 h 12322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Lst>
                <a:rect l="l" t="t" r="r" b="b"/>
                <a:pathLst>
                  <a:path w="1553567" h="1232264">
                    <a:moveTo>
                      <a:pt x="190500" y="368664"/>
                    </a:moveTo>
                    <a:cubicBezTo>
                      <a:pt x="325967" y="372897"/>
                      <a:pt x="461588" y="373632"/>
                      <a:pt x="596900" y="381364"/>
                    </a:cubicBezTo>
                    <a:cubicBezTo>
                      <a:pt x="610265" y="382128"/>
                      <a:pt x="621675" y="392775"/>
                      <a:pt x="635000" y="394064"/>
                    </a:cubicBezTo>
                    <a:cubicBezTo>
                      <a:pt x="753283" y="405511"/>
                      <a:pt x="872067" y="410997"/>
                      <a:pt x="990600" y="419464"/>
                    </a:cubicBezTo>
                    <a:cubicBezTo>
                      <a:pt x="1079352" y="449048"/>
                      <a:pt x="1084948" y="456202"/>
                      <a:pt x="1231900" y="419464"/>
                    </a:cubicBezTo>
                    <a:cubicBezTo>
                      <a:pt x="1255132" y="413656"/>
                      <a:pt x="1267115" y="386846"/>
                      <a:pt x="1282700" y="368664"/>
                    </a:cubicBezTo>
                    <a:cubicBezTo>
                      <a:pt x="1292633" y="357075"/>
                      <a:pt x="1322272" y="336233"/>
                      <a:pt x="1308100" y="330564"/>
                    </a:cubicBezTo>
                    <a:cubicBezTo>
                      <a:pt x="1280307" y="319447"/>
                      <a:pt x="1248833" y="339031"/>
                      <a:pt x="1219200" y="343264"/>
                    </a:cubicBezTo>
                    <a:cubicBezTo>
                      <a:pt x="1202267" y="351731"/>
                      <a:pt x="1186127" y="362017"/>
                      <a:pt x="1168400" y="368664"/>
                    </a:cubicBezTo>
                    <a:cubicBezTo>
                      <a:pt x="1053014" y="411934"/>
                      <a:pt x="792006" y="369736"/>
                      <a:pt x="762000" y="368664"/>
                    </a:cubicBezTo>
                    <a:cubicBezTo>
                      <a:pt x="680203" y="341398"/>
                      <a:pt x="719483" y="348933"/>
                      <a:pt x="571500" y="368664"/>
                    </a:cubicBezTo>
                    <a:cubicBezTo>
                      <a:pt x="558230" y="370433"/>
                      <a:pt x="546711" y="379938"/>
                      <a:pt x="533400" y="381364"/>
                    </a:cubicBezTo>
                    <a:cubicBezTo>
                      <a:pt x="427833" y="392675"/>
                      <a:pt x="109751" y="404598"/>
                      <a:pt x="215900" y="406764"/>
                    </a:cubicBezTo>
                    <a:lnTo>
                      <a:pt x="1155700" y="394064"/>
                    </a:lnTo>
                    <a:cubicBezTo>
                      <a:pt x="1149890" y="359202"/>
                      <a:pt x="1123117" y="271853"/>
                      <a:pt x="1168400" y="241664"/>
                    </a:cubicBezTo>
                    <a:lnTo>
                      <a:pt x="1206500" y="216264"/>
                    </a:lnTo>
                    <a:cubicBezTo>
                      <a:pt x="1209928" y="205980"/>
                      <a:pt x="1239867" y="97231"/>
                      <a:pt x="1270000" y="127364"/>
                    </a:cubicBezTo>
                    <a:cubicBezTo>
                      <a:pt x="1288932" y="146296"/>
                      <a:pt x="1253067" y="178164"/>
                      <a:pt x="1244600" y="203564"/>
                    </a:cubicBezTo>
                    <a:lnTo>
                      <a:pt x="1219200" y="279764"/>
                    </a:lnTo>
                    <a:cubicBezTo>
                      <a:pt x="1201673" y="332344"/>
                      <a:pt x="1195361" y="325290"/>
                      <a:pt x="1244600" y="292464"/>
                    </a:cubicBezTo>
                    <a:cubicBezTo>
                      <a:pt x="1275050" y="201113"/>
                      <a:pt x="1238106" y="315192"/>
                      <a:pt x="1270000" y="203564"/>
                    </a:cubicBezTo>
                    <a:cubicBezTo>
                      <a:pt x="1273678" y="190692"/>
                      <a:pt x="1278467" y="178164"/>
                      <a:pt x="1282700" y="165464"/>
                    </a:cubicBezTo>
                    <a:cubicBezTo>
                      <a:pt x="1167737" y="88822"/>
                      <a:pt x="1281312" y="175502"/>
                      <a:pt x="1485900" y="127364"/>
                    </a:cubicBezTo>
                    <a:cubicBezTo>
                      <a:pt x="1500758" y="123868"/>
                      <a:pt x="1474152" y="96090"/>
                      <a:pt x="1460500" y="89264"/>
                    </a:cubicBezTo>
                    <a:cubicBezTo>
                      <a:pt x="1437468" y="77748"/>
                      <a:pt x="1409700" y="80797"/>
                      <a:pt x="1384300" y="76564"/>
                    </a:cubicBezTo>
                    <a:cubicBezTo>
                      <a:pt x="1375833" y="63864"/>
                      <a:pt x="1374130" y="39479"/>
                      <a:pt x="1358900" y="38464"/>
                    </a:cubicBezTo>
                    <a:cubicBezTo>
                      <a:pt x="1303343" y="34760"/>
                      <a:pt x="1248527" y="53603"/>
                      <a:pt x="1193800" y="63864"/>
                    </a:cubicBezTo>
                    <a:cubicBezTo>
                      <a:pt x="1180642" y="66331"/>
                      <a:pt x="1167674" y="70577"/>
                      <a:pt x="1155700" y="76564"/>
                    </a:cubicBezTo>
                    <a:cubicBezTo>
                      <a:pt x="1142048" y="83390"/>
                      <a:pt x="1131548" y="95765"/>
                      <a:pt x="1117600" y="101964"/>
                    </a:cubicBezTo>
                    <a:cubicBezTo>
                      <a:pt x="1093134" y="112838"/>
                      <a:pt x="1041400" y="127364"/>
                      <a:pt x="1041400" y="127364"/>
                    </a:cubicBezTo>
                    <a:cubicBezTo>
                      <a:pt x="973667" y="123131"/>
                      <a:pt x="905276" y="124983"/>
                      <a:pt x="838200" y="114664"/>
                    </a:cubicBezTo>
                    <a:cubicBezTo>
                      <a:pt x="824969" y="112628"/>
                      <a:pt x="863016" y="103624"/>
                      <a:pt x="876300" y="101964"/>
                    </a:cubicBezTo>
                    <a:cubicBezTo>
                      <a:pt x="931070" y="95118"/>
                      <a:pt x="986204" y="89264"/>
                      <a:pt x="1041400" y="89264"/>
                    </a:cubicBezTo>
                    <a:cubicBezTo>
                      <a:pt x="1071334" y="89264"/>
                      <a:pt x="982133" y="97731"/>
                      <a:pt x="952500" y="101964"/>
                    </a:cubicBezTo>
                    <a:cubicBezTo>
                      <a:pt x="965200" y="97731"/>
                      <a:pt x="980147" y="97627"/>
                      <a:pt x="990600" y="89264"/>
                    </a:cubicBezTo>
                    <a:cubicBezTo>
                      <a:pt x="1072664" y="23612"/>
                      <a:pt x="958335" y="70386"/>
                      <a:pt x="1054100" y="38464"/>
                    </a:cubicBezTo>
                    <a:cubicBezTo>
                      <a:pt x="1062567" y="25764"/>
                      <a:pt x="1064354" y="2257"/>
                      <a:pt x="1079500" y="364"/>
                    </a:cubicBezTo>
                    <a:cubicBezTo>
                      <a:pt x="1106067" y="-2957"/>
                      <a:pt x="1130300" y="17297"/>
                      <a:pt x="1155700" y="25764"/>
                    </a:cubicBezTo>
                    <a:lnTo>
                      <a:pt x="1231900" y="51164"/>
                    </a:lnTo>
                    <a:cubicBezTo>
                      <a:pt x="1244600" y="55397"/>
                      <a:pt x="1256639" y="63029"/>
                      <a:pt x="1270000" y="63864"/>
                    </a:cubicBezTo>
                    <a:lnTo>
                      <a:pt x="1473200" y="76564"/>
                    </a:lnTo>
                    <a:cubicBezTo>
                      <a:pt x="1498600" y="85031"/>
                      <a:pt x="1571677" y="87112"/>
                      <a:pt x="1549400" y="101964"/>
                    </a:cubicBezTo>
                    <a:cubicBezTo>
                      <a:pt x="1536700" y="110431"/>
                      <a:pt x="1524952" y="120538"/>
                      <a:pt x="1511300" y="127364"/>
                    </a:cubicBezTo>
                    <a:cubicBezTo>
                      <a:pt x="1459424" y="153302"/>
                      <a:pt x="1354849" y="149927"/>
                      <a:pt x="1320800" y="152764"/>
                    </a:cubicBezTo>
                    <a:cubicBezTo>
                      <a:pt x="1312333" y="165464"/>
                      <a:pt x="1301599" y="176916"/>
                      <a:pt x="1295400" y="190864"/>
                    </a:cubicBezTo>
                    <a:cubicBezTo>
                      <a:pt x="1284526" y="215330"/>
                      <a:pt x="1278467" y="241664"/>
                      <a:pt x="1270000" y="267064"/>
                    </a:cubicBezTo>
                    <a:lnTo>
                      <a:pt x="1257300" y="305164"/>
                    </a:lnTo>
                    <a:lnTo>
                      <a:pt x="1244600" y="343264"/>
                    </a:lnTo>
                    <a:lnTo>
                      <a:pt x="1231900" y="381364"/>
                    </a:lnTo>
                    <a:cubicBezTo>
                      <a:pt x="1227667" y="368664"/>
                      <a:pt x="1219200" y="329877"/>
                      <a:pt x="1219200" y="343264"/>
                    </a:cubicBezTo>
                    <a:cubicBezTo>
                      <a:pt x="1219200" y="373198"/>
                      <a:pt x="1223298" y="403492"/>
                      <a:pt x="1231900" y="432164"/>
                    </a:cubicBezTo>
                    <a:cubicBezTo>
                      <a:pt x="1236286" y="446784"/>
                      <a:pt x="1248833" y="457564"/>
                      <a:pt x="1257300" y="470264"/>
                    </a:cubicBezTo>
                    <a:cubicBezTo>
                      <a:pt x="1287408" y="620805"/>
                      <a:pt x="1247834" y="464839"/>
                      <a:pt x="1295400" y="571864"/>
                    </a:cubicBezTo>
                    <a:cubicBezTo>
                      <a:pt x="1339945" y="672090"/>
                      <a:pt x="1290360" y="627771"/>
                      <a:pt x="1358900" y="673464"/>
                    </a:cubicBezTo>
                    <a:cubicBezTo>
                      <a:pt x="1416714" y="846906"/>
                      <a:pt x="1353639" y="669656"/>
                      <a:pt x="1409700" y="800464"/>
                    </a:cubicBezTo>
                    <a:cubicBezTo>
                      <a:pt x="1427118" y="841107"/>
                      <a:pt x="1423173" y="854357"/>
                      <a:pt x="1435100" y="902064"/>
                    </a:cubicBezTo>
                    <a:cubicBezTo>
                      <a:pt x="1438347" y="915051"/>
                      <a:pt x="1439437" y="929711"/>
                      <a:pt x="1447800" y="940164"/>
                    </a:cubicBezTo>
                    <a:cubicBezTo>
                      <a:pt x="1457335" y="952083"/>
                      <a:pt x="1485900" y="950300"/>
                      <a:pt x="1485900" y="965564"/>
                    </a:cubicBezTo>
                    <a:cubicBezTo>
                      <a:pt x="1485900" y="978951"/>
                      <a:pt x="1460500" y="957097"/>
                      <a:pt x="1447800" y="952864"/>
                    </a:cubicBezTo>
                    <a:cubicBezTo>
                      <a:pt x="1439333" y="935931"/>
                      <a:pt x="1432140" y="918298"/>
                      <a:pt x="1422400" y="902064"/>
                    </a:cubicBezTo>
                    <a:cubicBezTo>
                      <a:pt x="1406694" y="875887"/>
                      <a:pt x="1371600" y="825864"/>
                      <a:pt x="1371600" y="825864"/>
                    </a:cubicBezTo>
                    <a:cubicBezTo>
                      <a:pt x="1367367" y="808931"/>
                      <a:pt x="1363695" y="791847"/>
                      <a:pt x="1358900" y="775064"/>
                    </a:cubicBezTo>
                    <a:cubicBezTo>
                      <a:pt x="1355222" y="762192"/>
                      <a:pt x="1348825" y="750091"/>
                      <a:pt x="1346200" y="736964"/>
                    </a:cubicBezTo>
                    <a:cubicBezTo>
                      <a:pt x="1340329" y="707611"/>
                      <a:pt x="1342102" y="676736"/>
                      <a:pt x="1333500" y="648064"/>
                    </a:cubicBezTo>
                    <a:cubicBezTo>
                      <a:pt x="1329114" y="633444"/>
                      <a:pt x="1314926" y="623616"/>
                      <a:pt x="1308100" y="609964"/>
                    </a:cubicBezTo>
                    <a:cubicBezTo>
                      <a:pt x="1259616" y="512997"/>
                      <a:pt x="1349428" y="643901"/>
                      <a:pt x="1257300" y="521064"/>
                    </a:cubicBezTo>
                    <a:cubicBezTo>
                      <a:pt x="1227073" y="430384"/>
                      <a:pt x="1217048" y="422587"/>
                      <a:pt x="1257300" y="482964"/>
                    </a:cubicBezTo>
                    <a:cubicBezTo>
                      <a:pt x="1288485" y="607704"/>
                      <a:pt x="1243336" y="455037"/>
                      <a:pt x="1308100" y="584564"/>
                    </a:cubicBezTo>
                    <a:cubicBezTo>
                      <a:pt x="1349105" y="666574"/>
                      <a:pt x="1284762" y="611339"/>
                      <a:pt x="1358900" y="660764"/>
                    </a:cubicBezTo>
                    <a:cubicBezTo>
                      <a:pt x="1399152" y="721141"/>
                      <a:pt x="1379473" y="684384"/>
                      <a:pt x="1409700" y="775064"/>
                    </a:cubicBezTo>
                    <a:lnTo>
                      <a:pt x="1422400" y="813164"/>
                    </a:lnTo>
                    <a:cubicBezTo>
                      <a:pt x="1426633" y="825864"/>
                      <a:pt x="1432475" y="838137"/>
                      <a:pt x="1435100" y="851264"/>
                    </a:cubicBezTo>
                    <a:cubicBezTo>
                      <a:pt x="1439333" y="872431"/>
                      <a:pt x="1437090" y="896022"/>
                      <a:pt x="1447800" y="914764"/>
                    </a:cubicBezTo>
                    <a:cubicBezTo>
                      <a:pt x="1455373" y="928016"/>
                      <a:pt x="1473200" y="931697"/>
                      <a:pt x="1485900" y="940164"/>
                    </a:cubicBezTo>
                    <a:cubicBezTo>
                      <a:pt x="1494367" y="952864"/>
                      <a:pt x="1507598" y="993072"/>
                      <a:pt x="1511300" y="978264"/>
                    </a:cubicBezTo>
                    <a:cubicBezTo>
                      <a:pt x="1518560" y="949224"/>
                      <a:pt x="1498600" y="859430"/>
                      <a:pt x="1498600" y="889364"/>
                    </a:cubicBezTo>
                    <a:cubicBezTo>
                      <a:pt x="1498600" y="923494"/>
                      <a:pt x="1507067" y="957097"/>
                      <a:pt x="1511300" y="990964"/>
                    </a:cubicBezTo>
                    <a:lnTo>
                      <a:pt x="1409700" y="1016364"/>
                    </a:lnTo>
                    <a:cubicBezTo>
                      <a:pt x="1392767" y="1020597"/>
                      <a:pt x="1375459" y="1023544"/>
                      <a:pt x="1358900" y="1029064"/>
                    </a:cubicBezTo>
                    <a:lnTo>
                      <a:pt x="1320800" y="1041764"/>
                    </a:lnTo>
                    <a:cubicBezTo>
                      <a:pt x="1270000" y="1037531"/>
                      <a:pt x="1218682" y="1037444"/>
                      <a:pt x="1168400" y="1029064"/>
                    </a:cubicBezTo>
                    <a:cubicBezTo>
                      <a:pt x="1141990" y="1024662"/>
                      <a:pt x="1118175" y="1010158"/>
                      <a:pt x="1092200" y="1003664"/>
                    </a:cubicBezTo>
                    <a:lnTo>
                      <a:pt x="1041400" y="990964"/>
                    </a:lnTo>
                    <a:cubicBezTo>
                      <a:pt x="1062567" y="982497"/>
                      <a:pt x="1082242" y="968082"/>
                      <a:pt x="1104900" y="965564"/>
                    </a:cubicBezTo>
                    <a:cubicBezTo>
                      <a:pt x="1342349" y="939181"/>
                      <a:pt x="1307587" y="937521"/>
                      <a:pt x="1447800" y="965564"/>
                    </a:cubicBezTo>
                    <a:cubicBezTo>
                      <a:pt x="1473320" y="1003844"/>
                      <a:pt x="1498942" y="1016364"/>
                      <a:pt x="1422400" y="1016364"/>
                    </a:cubicBezTo>
                    <a:cubicBezTo>
                      <a:pt x="1299560" y="1016364"/>
                      <a:pt x="1176867" y="1007897"/>
                      <a:pt x="1054100" y="1003664"/>
                    </a:cubicBezTo>
                    <a:cubicBezTo>
                      <a:pt x="1058333" y="982497"/>
                      <a:pt x="1063518" y="961499"/>
                      <a:pt x="1066800" y="940164"/>
                    </a:cubicBezTo>
                    <a:cubicBezTo>
                      <a:pt x="1071990" y="906431"/>
                      <a:pt x="1070520" y="871492"/>
                      <a:pt x="1079500" y="838564"/>
                    </a:cubicBezTo>
                    <a:cubicBezTo>
                      <a:pt x="1083516" y="823838"/>
                      <a:pt x="1098074" y="814116"/>
                      <a:pt x="1104900" y="800464"/>
                    </a:cubicBezTo>
                    <a:cubicBezTo>
                      <a:pt x="1110887" y="788490"/>
                      <a:pt x="1109237" y="772817"/>
                      <a:pt x="1117600" y="762364"/>
                    </a:cubicBezTo>
                    <a:cubicBezTo>
                      <a:pt x="1127135" y="750445"/>
                      <a:pt x="1143000" y="745431"/>
                      <a:pt x="1155700" y="736964"/>
                    </a:cubicBezTo>
                    <a:cubicBezTo>
                      <a:pt x="1165978" y="665016"/>
                      <a:pt x="1163991" y="657144"/>
                      <a:pt x="1181100" y="597264"/>
                    </a:cubicBezTo>
                    <a:cubicBezTo>
                      <a:pt x="1184778" y="584392"/>
                      <a:pt x="1203266" y="549698"/>
                      <a:pt x="1193800" y="559164"/>
                    </a:cubicBezTo>
                    <a:cubicBezTo>
                      <a:pt x="1176346" y="576618"/>
                      <a:pt x="1170511" y="602917"/>
                      <a:pt x="1155700" y="622664"/>
                    </a:cubicBezTo>
                    <a:cubicBezTo>
                      <a:pt x="1144924" y="637032"/>
                      <a:pt x="1128039" y="646149"/>
                      <a:pt x="1117600" y="660764"/>
                    </a:cubicBezTo>
                    <a:cubicBezTo>
                      <a:pt x="1073555" y="722427"/>
                      <a:pt x="1107138" y="694389"/>
                      <a:pt x="1079500" y="749664"/>
                    </a:cubicBezTo>
                    <a:cubicBezTo>
                      <a:pt x="1066021" y="776621"/>
                      <a:pt x="1015761" y="835687"/>
                      <a:pt x="1003300" y="851264"/>
                    </a:cubicBezTo>
                    <a:cubicBezTo>
                      <a:pt x="974653" y="965851"/>
                      <a:pt x="966861" y="919746"/>
                      <a:pt x="990600" y="990964"/>
                    </a:cubicBezTo>
                    <a:cubicBezTo>
                      <a:pt x="999067" y="974031"/>
                      <a:pt x="1008542" y="957565"/>
                      <a:pt x="1016000" y="940164"/>
                    </a:cubicBezTo>
                    <a:cubicBezTo>
                      <a:pt x="1021273" y="927859"/>
                      <a:pt x="1021274" y="913203"/>
                      <a:pt x="1028700" y="902064"/>
                    </a:cubicBezTo>
                    <a:cubicBezTo>
                      <a:pt x="1098393" y="797525"/>
                      <a:pt x="1039577" y="935950"/>
                      <a:pt x="1092200" y="813164"/>
                    </a:cubicBezTo>
                    <a:cubicBezTo>
                      <a:pt x="1097473" y="800859"/>
                      <a:pt x="1101653" y="788051"/>
                      <a:pt x="1104900" y="775064"/>
                    </a:cubicBezTo>
                    <a:cubicBezTo>
                      <a:pt x="1110135" y="754123"/>
                      <a:pt x="1117600" y="711564"/>
                      <a:pt x="1117600" y="711564"/>
                    </a:cubicBezTo>
                    <a:cubicBezTo>
                      <a:pt x="1116770" y="714883"/>
                      <a:pt x="1098825" y="792182"/>
                      <a:pt x="1092200" y="800464"/>
                    </a:cubicBezTo>
                    <a:cubicBezTo>
                      <a:pt x="1082665" y="812383"/>
                      <a:pt x="1065826" y="816093"/>
                      <a:pt x="1054100" y="825864"/>
                    </a:cubicBezTo>
                    <a:cubicBezTo>
                      <a:pt x="1040302" y="837362"/>
                      <a:pt x="1028700" y="851264"/>
                      <a:pt x="1016000" y="863964"/>
                    </a:cubicBezTo>
                    <a:cubicBezTo>
                      <a:pt x="984078" y="959729"/>
                      <a:pt x="1027139" y="841687"/>
                      <a:pt x="977900" y="940164"/>
                    </a:cubicBezTo>
                    <a:cubicBezTo>
                      <a:pt x="971913" y="952138"/>
                      <a:pt x="974666" y="968798"/>
                      <a:pt x="965200" y="978264"/>
                    </a:cubicBezTo>
                    <a:cubicBezTo>
                      <a:pt x="955734" y="987730"/>
                      <a:pt x="939800" y="986731"/>
                      <a:pt x="927100" y="990964"/>
                    </a:cubicBezTo>
                    <a:cubicBezTo>
                      <a:pt x="914400" y="986731"/>
                      <a:pt x="901305" y="983537"/>
                      <a:pt x="889000" y="978264"/>
                    </a:cubicBezTo>
                    <a:cubicBezTo>
                      <a:pt x="843884" y="958928"/>
                      <a:pt x="838364" y="952973"/>
                      <a:pt x="800100" y="927464"/>
                    </a:cubicBezTo>
                    <a:cubicBezTo>
                      <a:pt x="791633" y="914764"/>
                      <a:pt x="786187" y="899415"/>
                      <a:pt x="774700" y="889364"/>
                    </a:cubicBezTo>
                    <a:cubicBezTo>
                      <a:pt x="751726" y="869262"/>
                      <a:pt x="716816" y="862986"/>
                      <a:pt x="698500" y="838564"/>
                    </a:cubicBezTo>
                    <a:cubicBezTo>
                      <a:pt x="685800" y="821631"/>
                      <a:pt x="678012" y="799505"/>
                      <a:pt x="660400" y="787764"/>
                    </a:cubicBezTo>
                    <a:cubicBezTo>
                      <a:pt x="638123" y="772912"/>
                      <a:pt x="606477" y="777216"/>
                      <a:pt x="584200" y="762364"/>
                    </a:cubicBezTo>
                    <a:cubicBezTo>
                      <a:pt x="571500" y="753897"/>
                      <a:pt x="557826" y="746735"/>
                      <a:pt x="546100" y="736964"/>
                    </a:cubicBezTo>
                    <a:cubicBezTo>
                      <a:pt x="503969" y="701855"/>
                      <a:pt x="517198" y="697113"/>
                      <a:pt x="469900" y="673464"/>
                    </a:cubicBezTo>
                    <a:cubicBezTo>
                      <a:pt x="457926" y="667477"/>
                      <a:pt x="444500" y="664997"/>
                      <a:pt x="431800" y="660764"/>
                    </a:cubicBezTo>
                    <a:cubicBezTo>
                      <a:pt x="414867" y="648064"/>
                      <a:pt x="396733" y="636824"/>
                      <a:pt x="381000" y="622664"/>
                    </a:cubicBezTo>
                    <a:cubicBezTo>
                      <a:pt x="256724" y="510816"/>
                      <a:pt x="350530" y="576951"/>
                      <a:pt x="266700" y="521064"/>
                    </a:cubicBezTo>
                    <a:cubicBezTo>
                      <a:pt x="252452" y="478320"/>
                      <a:pt x="253709" y="476106"/>
                      <a:pt x="228600" y="432164"/>
                    </a:cubicBezTo>
                    <a:cubicBezTo>
                      <a:pt x="221027" y="418912"/>
                      <a:pt x="210026" y="407716"/>
                      <a:pt x="203200" y="394064"/>
                    </a:cubicBezTo>
                    <a:cubicBezTo>
                      <a:pt x="197213" y="382090"/>
                      <a:pt x="177113" y="355964"/>
                      <a:pt x="190500" y="355964"/>
                    </a:cubicBezTo>
                    <a:cubicBezTo>
                      <a:pt x="208461" y="355964"/>
                      <a:pt x="217573" y="379887"/>
                      <a:pt x="228600" y="394064"/>
                    </a:cubicBezTo>
                    <a:cubicBezTo>
                      <a:pt x="247342" y="418161"/>
                      <a:pt x="261445" y="445576"/>
                      <a:pt x="279400" y="470264"/>
                    </a:cubicBezTo>
                    <a:cubicBezTo>
                      <a:pt x="295343" y="492186"/>
                      <a:pt x="315164" y="511210"/>
                      <a:pt x="330200" y="533764"/>
                    </a:cubicBezTo>
                    <a:cubicBezTo>
                      <a:pt x="402419" y="642093"/>
                      <a:pt x="296538" y="525502"/>
                      <a:pt x="406400" y="635364"/>
                    </a:cubicBezTo>
                    <a:cubicBezTo>
                      <a:pt x="429685" y="705218"/>
                      <a:pt x="405109" y="642630"/>
                      <a:pt x="444500" y="711564"/>
                    </a:cubicBezTo>
                    <a:cubicBezTo>
                      <a:pt x="453893" y="728002"/>
                      <a:pt x="457780" y="747820"/>
                      <a:pt x="469900" y="762364"/>
                    </a:cubicBezTo>
                    <a:cubicBezTo>
                      <a:pt x="479671" y="774090"/>
                      <a:pt x="495300" y="779297"/>
                      <a:pt x="508000" y="787764"/>
                    </a:cubicBezTo>
                    <a:cubicBezTo>
                      <a:pt x="516467" y="800464"/>
                      <a:pt x="522607" y="815071"/>
                      <a:pt x="533400" y="825864"/>
                    </a:cubicBezTo>
                    <a:cubicBezTo>
                      <a:pt x="544193" y="836657"/>
                      <a:pt x="558100" y="843955"/>
                      <a:pt x="571500" y="851264"/>
                    </a:cubicBezTo>
                    <a:cubicBezTo>
                      <a:pt x="703678" y="923361"/>
                      <a:pt x="629546" y="888000"/>
                      <a:pt x="736600" y="914764"/>
                    </a:cubicBezTo>
                    <a:cubicBezTo>
                      <a:pt x="749587" y="918011"/>
                      <a:pt x="761828" y="923786"/>
                      <a:pt x="774700" y="927464"/>
                    </a:cubicBezTo>
                    <a:cubicBezTo>
                      <a:pt x="791483" y="932259"/>
                      <a:pt x="808461" y="936378"/>
                      <a:pt x="825500" y="940164"/>
                    </a:cubicBezTo>
                    <a:cubicBezTo>
                      <a:pt x="884425" y="953258"/>
                      <a:pt x="885598" y="950078"/>
                      <a:pt x="939800" y="965564"/>
                    </a:cubicBezTo>
                    <a:cubicBezTo>
                      <a:pt x="952672" y="969242"/>
                      <a:pt x="965595" y="972991"/>
                      <a:pt x="977900" y="978264"/>
                    </a:cubicBezTo>
                    <a:cubicBezTo>
                      <a:pt x="995301" y="985722"/>
                      <a:pt x="1047632" y="1003664"/>
                      <a:pt x="1028700" y="1003664"/>
                    </a:cubicBezTo>
                    <a:cubicBezTo>
                      <a:pt x="982306" y="1003664"/>
                      <a:pt x="909017" y="971031"/>
                      <a:pt x="863600" y="952864"/>
                    </a:cubicBezTo>
                    <a:cubicBezTo>
                      <a:pt x="850900" y="940164"/>
                      <a:pt x="839298" y="926262"/>
                      <a:pt x="825500" y="914764"/>
                    </a:cubicBezTo>
                    <a:cubicBezTo>
                      <a:pt x="759953" y="860141"/>
                      <a:pt x="812906" y="922820"/>
                      <a:pt x="749300" y="851264"/>
                    </a:cubicBezTo>
                    <a:cubicBezTo>
                      <a:pt x="715304" y="813018"/>
                      <a:pt x="676707" y="757629"/>
                      <a:pt x="635000" y="724264"/>
                    </a:cubicBezTo>
                    <a:cubicBezTo>
                      <a:pt x="517735" y="630452"/>
                      <a:pt x="593378" y="719568"/>
                      <a:pt x="520700" y="622664"/>
                    </a:cubicBezTo>
                    <a:cubicBezTo>
                      <a:pt x="474383" y="483713"/>
                      <a:pt x="548252" y="694180"/>
                      <a:pt x="482600" y="546464"/>
                    </a:cubicBezTo>
                    <a:cubicBezTo>
                      <a:pt x="471726" y="521998"/>
                      <a:pt x="465667" y="495664"/>
                      <a:pt x="457200" y="470264"/>
                    </a:cubicBezTo>
                    <a:cubicBezTo>
                      <a:pt x="452967" y="457564"/>
                      <a:pt x="457200" y="436397"/>
                      <a:pt x="444500" y="432164"/>
                    </a:cubicBezTo>
                    <a:cubicBezTo>
                      <a:pt x="348735" y="400242"/>
                      <a:pt x="466777" y="443303"/>
                      <a:pt x="368300" y="394064"/>
                    </a:cubicBezTo>
                    <a:cubicBezTo>
                      <a:pt x="337928" y="378878"/>
                      <a:pt x="299675" y="366956"/>
                      <a:pt x="266700" y="355964"/>
                    </a:cubicBezTo>
                    <a:cubicBezTo>
                      <a:pt x="239587" y="437302"/>
                      <a:pt x="238675" y="420700"/>
                      <a:pt x="279400" y="559164"/>
                    </a:cubicBezTo>
                    <a:cubicBezTo>
                      <a:pt x="285373" y="579471"/>
                      <a:pt x="305197" y="592740"/>
                      <a:pt x="317500" y="609964"/>
                    </a:cubicBezTo>
                    <a:cubicBezTo>
                      <a:pt x="326372" y="622384"/>
                      <a:pt x="331413" y="638013"/>
                      <a:pt x="342900" y="648064"/>
                    </a:cubicBezTo>
                    <a:cubicBezTo>
                      <a:pt x="396647" y="695092"/>
                      <a:pt x="404871" y="694121"/>
                      <a:pt x="457200" y="711564"/>
                    </a:cubicBezTo>
                    <a:cubicBezTo>
                      <a:pt x="641365" y="849688"/>
                      <a:pt x="410346" y="684790"/>
                      <a:pt x="546100" y="762364"/>
                    </a:cubicBezTo>
                    <a:cubicBezTo>
                      <a:pt x="551677" y="765551"/>
                      <a:pt x="620705" y="820503"/>
                      <a:pt x="635000" y="825864"/>
                    </a:cubicBezTo>
                    <a:cubicBezTo>
                      <a:pt x="655211" y="833443"/>
                      <a:pt x="677559" y="833329"/>
                      <a:pt x="698500" y="838564"/>
                    </a:cubicBezTo>
                    <a:cubicBezTo>
                      <a:pt x="711487" y="841811"/>
                      <a:pt x="724065" y="846564"/>
                      <a:pt x="736600" y="851264"/>
                    </a:cubicBezTo>
                    <a:cubicBezTo>
                      <a:pt x="757946" y="859269"/>
                      <a:pt x="777453" y="874051"/>
                      <a:pt x="800100" y="876664"/>
                    </a:cubicBezTo>
                    <a:cubicBezTo>
                      <a:pt x="888514" y="886866"/>
                      <a:pt x="977900" y="885131"/>
                      <a:pt x="1066800" y="889364"/>
                    </a:cubicBezTo>
                    <a:cubicBezTo>
                      <a:pt x="1075267" y="902064"/>
                      <a:pt x="1089691" y="912408"/>
                      <a:pt x="1092200" y="927464"/>
                    </a:cubicBezTo>
                    <a:cubicBezTo>
                      <a:pt x="1098334" y="964270"/>
                      <a:pt x="1063661" y="976123"/>
                      <a:pt x="1041400" y="990964"/>
                    </a:cubicBezTo>
                    <a:cubicBezTo>
                      <a:pt x="1003300" y="986731"/>
                      <a:pt x="963739" y="989538"/>
                      <a:pt x="927100" y="978264"/>
                    </a:cubicBezTo>
                    <a:cubicBezTo>
                      <a:pt x="906869" y="972039"/>
                      <a:pt x="894678" y="950666"/>
                      <a:pt x="876300" y="940164"/>
                    </a:cubicBezTo>
                    <a:cubicBezTo>
                      <a:pt x="864677" y="933522"/>
                      <a:pt x="850900" y="931697"/>
                      <a:pt x="838200" y="927464"/>
                    </a:cubicBezTo>
                    <a:cubicBezTo>
                      <a:pt x="692460" y="810872"/>
                      <a:pt x="835869" y="913598"/>
                      <a:pt x="736600" y="863964"/>
                    </a:cubicBezTo>
                    <a:cubicBezTo>
                      <a:pt x="705585" y="848456"/>
                      <a:pt x="676463" y="817722"/>
                      <a:pt x="647700" y="800464"/>
                    </a:cubicBezTo>
                    <a:cubicBezTo>
                      <a:pt x="592591" y="767399"/>
                      <a:pt x="582854" y="766149"/>
                      <a:pt x="533400" y="749664"/>
                    </a:cubicBezTo>
                    <a:lnTo>
                      <a:pt x="431800" y="648064"/>
                    </a:lnTo>
                    <a:cubicBezTo>
                      <a:pt x="419100" y="635364"/>
                      <a:pt x="403663" y="624908"/>
                      <a:pt x="393700" y="609964"/>
                    </a:cubicBezTo>
                    <a:cubicBezTo>
                      <a:pt x="385233" y="597264"/>
                      <a:pt x="380219" y="581399"/>
                      <a:pt x="368300" y="571864"/>
                    </a:cubicBezTo>
                    <a:cubicBezTo>
                      <a:pt x="357847" y="563501"/>
                      <a:pt x="342174" y="565151"/>
                      <a:pt x="330200" y="559164"/>
                    </a:cubicBezTo>
                    <a:cubicBezTo>
                      <a:pt x="316548" y="552338"/>
                      <a:pt x="304800" y="542231"/>
                      <a:pt x="292100" y="533764"/>
                    </a:cubicBezTo>
                    <a:cubicBezTo>
                      <a:pt x="283633" y="521064"/>
                      <a:pt x="281964" y="495664"/>
                      <a:pt x="266700" y="495664"/>
                    </a:cubicBezTo>
                    <a:cubicBezTo>
                      <a:pt x="239762" y="495664"/>
                      <a:pt x="210755" y="571972"/>
                      <a:pt x="203200" y="584564"/>
                    </a:cubicBezTo>
                    <a:cubicBezTo>
                      <a:pt x="187494" y="610741"/>
                      <a:pt x="162053" y="631804"/>
                      <a:pt x="152400" y="660764"/>
                    </a:cubicBezTo>
                    <a:cubicBezTo>
                      <a:pt x="148167" y="673464"/>
                      <a:pt x="145687" y="686890"/>
                      <a:pt x="139700" y="698864"/>
                    </a:cubicBezTo>
                    <a:cubicBezTo>
                      <a:pt x="132874" y="712516"/>
                      <a:pt x="120499" y="723016"/>
                      <a:pt x="114300" y="736964"/>
                    </a:cubicBezTo>
                    <a:cubicBezTo>
                      <a:pt x="103426" y="761430"/>
                      <a:pt x="97367" y="787764"/>
                      <a:pt x="88900" y="813164"/>
                    </a:cubicBezTo>
                    <a:lnTo>
                      <a:pt x="63500" y="889364"/>
                    </a:lnTo>
                    <a:cubicBezTo>
                      <a:pt x="59267" y="902064"/>
                      <a:pt x="60266" y="917998"/>
                      <a:pt x="50800" y="927464"/>
                    </a:cubicBezTo>
                    <a:lnTo>
                      <a:pt x="12700" y="965564"/>
                    </a:lnTo>
                    <a:cubicBezTo>
                      <a:pt x="8467" y="952864"/>
                      <a:pt x="0" y="940851"/>
                      <a:pt x="0" y="927464"/>
                    </a:cubicBezTo>
                    <a:cubicBezTo>
                      <a:pt x="0" y="905878"/>
                      <a:pt x="6497" y="884639"/>
                      <a:pt x="12700" y="863964"/>
                    </a:cubicBezTo>
                    <a:cubicBezTo>
                      <a:pt x="21294" y="835316"/>
                      <a:pt x="47700" y="777314"/>
                      <a:pt x="63500" y="749664"/>
                    </a:cubicBezTo>
                    <a:cubicBezTo>
                      <a:pt x="71073" y="736412"/>
                      <a:pt x="82074" y="725216"/>
                      <a:pt x="88900" y="711564"/>
                    </a:cubicBezTo>
                    <a:cubicBezTo>
                      <a:pt x="116538" y="656289"/>
                      <a:pt x="82955" y="684327"/>
                      <a:pt x="127000" y="622664"/>
                    </a:cubicBezTo>
                    <a:cubicBezTo>
                      <a:pt x="137439" y="608049"/>
                      <a:pt x="154073" y="598741"/>
                      <a:pt x="165100" y="584564"/>
                    </a:cubicBezTo>
                    <a:cubicBezTo>
                      <a:pt x="183842" y="560467"/>
                      <a:pt x="194314" y="529950"/>
                      <a:pt x="215900" y="508364"/>
                    </a:cubicBezTo>
                    <a:cubicBezTo>
                      <a:pt x="228600" y="495664"/>
                      <a:pt x="254000" y="452303"/>
                      <a:pt x="254000" y="470264"/>
                    </a:cubicBezTo>
                    <a:cubicBezTo>
                      <a:pt x="254000" y="494948"/>
                      <a:pt x="226939" y="511686"/>
                      <a:pt x="215900" y="533764"/>
                    </a:cubicBezTo>
                    <a:cubicBezTo>
                      <a:pt x="205705" y="554154"/>
                      <a:pt x="198291" y="575839"/>
                      <a:pt x="190500" y="597264"/>
                    </a:cubicBezTo>
                    <a:cubicBezTo>
                      <a:pt x="181350" y="622426"/>
                      <a:pt x="179952" y="651187"/>
                      <a:pt x="165100" y="673464"/>
                    </a:cubicBezTo>
                    <a:lnTo>
                      <a:pt x="139700" y="711564"/>
                    </a:lnTo>
                    <a:cubicBezTo>
                      <a:pt x="135467" y="741197"/>
                      <a:pt x="131921" y="770937"/>
                      <a:pt x="127000" y="800464"/>
                    </a:cubicBezTo>
                    <a:cubicBezTo>
                      <a:pt x="123451" y="821756"/>
                      <a:pt x="114300" y="885550"/>
                      <a:pt x="114300" y="863964"/>
                    </a:cubicBezTo>
                    <a:cubicBezTo>
                      <a:pt x="114300" y="808768"/>
                      <a:pt x="120551" y="753682"/>
                      <a:pt x="127000" y="698864"/>
                    </a:cubicBezTo>
                    <a:cubicBezTo>
                      <a:pt x="129039" y="681529"/>
                      <a:pt x="134684" y="664782"/>
                      <a:pt x="139700" y="648064"/>
                    </a:cubicBezTo>
                    <a:lnTo>
                      <a:pt x="177800" y="533764"/>
                    </a:lnTo>
                    <a:cubicBezTo>
                      <a:pt x="195254" y="481402"/>
                      <a:pt x="180270" y="496420"/>
                      <a:pt x="241300" y="470264"/>
                    </a:cubicBezTo>
                    <a:cubicBezTo>
                      <a:pt x="253605" y="464991"/>
                      <a:pt x="288866" y="448098"/>
                      <a:pt x="279400" y="457564"/>
                    </a:cubicBezTo>
                    <a:cubicBezTo>
                      <a:pt x="266013" y="470951"/>
                      <a:pt x="243144" y="470844"/>
                      <a:pt x="228600" y="482964"/>
                    </a:cubicBezTo>
                    <a:cubicBezTo>
                      <a:pt x="202149" y="505007"/>
                      <a:pt x="126179" y="573507"/>
                      <a:pt x="101600" y="622664"/>
                    </a:cubicBezTo>
                    <a:cubicBezTo>
                      <a:pt x="46011" y="733841"/>
                      <a:pt x="99880" y="639952"/>
                      <a:pt x="63500" y="736964"/>
                    </a:cubicBezTo>
                    <a:cubicBezTo>
                      <a:pt x="56853" y="754691"/>
                      <a:pt x="44747" y="770037"/>
                      <a:pt x="38100" y="787764"/>
                    </a:cubicBezTo>
                    <a:cubicBezTo>
                      <a:pt x="2953" y="881489"/>
                      <a:pt x="51474" y="799453"/>
                      <a:pt x="0" y="876664"/>
                    </a:cubicBezTo>
                    <a:cubicBezTo>
                      <a:pt x="4233" y="889364"/>
                      <a:pt x="-687" y="914764"/>
                      <a:pt x="12700" y="914764"/>
                    </a:cubicBezTo>
                    <a:cubicBezTo>
                      <a:pt x="26087" y="914764"/>
                      <a:pt x="19413" y="888638"/>
                      <a:pt x="25400" y="876664"/>
                    </a:cubicBezTo>
                    <a:cubicBezTo>
                      <a:pt x="81875" y="763713"/>
                      <a:pt x="17605" y="936201"/>
                      <a:pt x="76200" y="775064"/>
                    </a:cubicBezTo>
                    <a:cubicBezTo>
                      <a:pt x="85350" y="749902"/>
                      <a:pt x="86748" y="721141"/>
                      <a:pt x="101600" y="698864"/>
                    </a:cubicBezTo>
                    <a:lnTo>
                      <a:pt x="152400" y="622664"/>
                    </a:lnTo>
                    <a:cubicBezTo>
                      <a:pt x="156633" y="601497"/>
                      <a:pt x="157521" y="579375"/>
                      <a:pt x="165100" y="559164"/>
                    </a:cubicBezTo>
                    <a:cubicBezTo>
                      <a:pt x="170459" y="544872"/>
                      <a:pt x="186798" y="535872"/>
                      <a:pt x="190500" y="521064"/>
                    </a:cubicBezTo>
                    <a:cubicBezTo>
                      <a:pt x="199797" y="483874"/>
                      <a:pt x="195682" y="444354"/>
                      <a:pt x="203200" y="406764"/>
                    </a:cubicBezTo>
                    <a:cubicBezTo>
                      <a:pt x="208451" y="380510"/>
                      <a:pt x="228600" y="330564"/>
                      <a:pt x="228600" y="330564"/>
                    </a:cubicBezTo>
                    <a:cubicBezTo>
                      <a:pt x="224367" y="241664"/>
                      <a:pt x="237486" y="150207"/>
                      <a:pt x="215900" y="63864"/>
                    </a:cubicBezTo>
                    <a:cubicBezTo>
                      <a:pt x="211667" y="46931"/>
                      <a:pt x="181883" y="71769"/>
                      <a:pt x="165100" y="76564"/>
                    </a:cubicBezTo>
                    <a:cubicBezTo>
                      <a:pt x="152228" y="80242"/>
                      <a:pt x="127000" y="102651"/>
                      <a:pt x="127000" y="89264"/>
                    </a:cubicBezTo>
                    <a:cubicBezTo>
                      <a:pt x="127000" y="74000"/>
                      <a:pt x="178752" y="70690"/>
                      <a:pt x="165100" y="63864"/>
                    </a:cubicBezTo>
                    <a:cubicBezTo>
                      <a:pt x="145793" y="54211"/>
                      <a:pt x="86336" y="91828"/>
                      <a:pt x="101600" y="76564"/>
                    </a:cubicBezTo>
                    <a:cubicBezTo>
                      <a:pt x="120532" y="57632"/>
                      <a:pt x="152400" y="59631"/>
                      <a:pt x="177800" y="51164"/>
                    </a:cubicBezTo>
                    <a:lnTo>
                      <a:pt x="215900" y="38464"/>
                    </a:lnTo>
                    <a:cubicBezTo>
                      <a:pt x="283633" y="42697"/>
                      <a:pt x="352065" y="40580"/>
                      <a:pt x="419100" y="51164"/>
                    </a:cubicBezTo>
                    <a:cubicBezTo>
                      <a:pt x="434177" y="53545"/>
                      <a:pt x="443171" y="70551"/>
                      <a:pt x="457200" y="76564"/>
                    </a:cubicBezTo>
                    <a:cubicBezTo>
                      <a:pt x="473243" y="83440"/>
                      <a:pt x="490699" y="86957"/>
                      <a:pt x="508000" y="89264"/>
                    </a:cubicBezTo>
                    <a:cubicBezTo>
                      <a:pt x="554349" y="95444"/>
                      <a:pt x="694459" y="101964"/>
                      <a:pt x="647700" y="101964"/>
                    </a:cubicBezTo>
                    <a:cubicBezTo>
                      <a:pt x="525735" y="101964"/>
                      <a:pt x="368168" y="87136"/>
                      <a:pt x="241300" y="76564"/>
                    </a:cubicBezTo>
                    <a:cubicBezTo>
                      <a:pt x="312693" y="52766"/>
                      <a:pt x="281708" y="69406"/>
                      <a:pt x="190500" y="51164"/>
                    </a:cubicBezTo>
                    <a:cubicBezTo>
                      <a:pt x="177373" y="48539"/>
                      <a:pt x="165100" y="42697"/>
                      <a:pt x="152400" y="38464"/>
                    </a:cubicBezTo>
                    <a:cubicBezTo>
                      <a:pt x="216257" y="17178"/>
                      <a:pt x="207577" y="14158"/>
                      <a:pt x="304800" y="38464"/>
                    </a:cubicBezTo>
                    <a:cubicBezTo>
                      <a:pt x="319608" y="42166"/>
                      <a:pt x="329248" y="57038"/>
                      <a:pt x="342900" y="63864"/>
                    </a:cubicBezTo>
                    <a:cubicBezTo>
                      <a:pt x="354874" y="69851"/>
                      <a:pt x="368300" y="72331"/>
                      <a:pt x="381000" y="76564"/>
                    </a:cubicBezTo>
                    <a:cubicBezTo>
                      <a:pt x="342900" y="80797"/>
                      <a:pt x="304649" y="83843"/>
                      <a:pt x="266700" y="89264"/>
                    </a:cubicBezTo>
                    <a:cubicBezTo>
                      <a:pt x="245331" y="92317"/>
                      <a:pt x="218464" y="86700"/>
                      <a:pt x="203200" y="101964"/>
                    </a:cubicBezTo>
                    <a:cubicBezTo>
                      <a:pt x="184268" y="120896"/>
                      <a:pt x="177800" y="178164"/>
                      <a:pt x="177800" y="178164"/>
                    </a:cubicBezTo>
                    <a:cubicBezTo>
                      <a:pt x="182033" y="233197"/>
                      <a:pt x="174640" y="290396"/>
                      <a:pt x="190500" y="343264"/>
                    </a:cubicBezTo>
                    <a:cubicBezTo>
                      <a:pt x="194886" y="357884"/>
                      <a:pt x="211514" y="319784"/>
                      <a:pt x="215900" y="305164"/>
                    </a:cubicBezTo>
                    <a:cubicBezTo>
                      <a:pt x="260476" y="156578"/>
                      <a:pt x="196843" y="263900"/>
                      <a:pt x="254000" y="178164"/>
                    </a:cubicBezTo>
                    <a:cubicBezTo>
                      <a:pt x="249767" y="220497"/>
                      <a:pt x="241300" y="262620"/>
                      <a:pt x="241300" y="305164"/>
                    </a:cubicBezTo>
                    <a:cubicBezTo>
                      <a:pt x="241300" y="326750"/>
                      <a:pt x="248320" y="262489"/>
                      <a:pt x="254000" y="241664"/>
                    </a:cubicBezTo>
                    <a:cubicBezTo>
                      <a:pt x="261045" y="215833"/>
                      <a:pt x="270933" y="190864"/>
                      <a:pt x="279400" y="165464"/>
                    </a:cubicBezTo>
                    <a:lnTo>
                      <a:pt x="266700" y="203564"/>
                    </a:lnTo>
                    <a:lnTo>
                      <a:pt x="241300" y="279764"/>
                    </a:lnTo>
                    <a:lnTo>
                      <a:pt x="228600" y="317864"/>
                    </a:lnTo>
                    <a:cubicBezTo>
                      <a:pt x="252178" y="459331"/>
                      <a:pt x="222056" y="342876"/>
                      <a:pt x="266700" y="432164"/>
                    </a:cubicBezTo>
                    <a:cubicBezTo>
                      <a:pt x="297174" y="493112"/>
                      <a:pt x="254132" y="459834"/>
                      <a:pt x="317500" y="533764"/>
                    </a:cubicBezTo>
                    <a:cubicBezTo>
                      <a:pt x="327433" y="545353"/>
                      <a:pt x="343874" y="549393"/>
                      <a:pt x="355600" y="559164"/>
                    </a:cubicBezTo>
                    <a:cubicBezTo>
                      <a:pt x="369398" y="570662"/>
                      <a:pt x="379902" y="585766"/>
                      <a:pt x="393700" y="597264"/>
                    </a:cubicBezTo>
                    <a:cubicBezTo>
                      <a:pt x="405426" y="607035"/>
                      <a:pt x="419380" y="613792"/>
                      <a:pt x="431800" y="622664"/>
                    </a:cubicBezTo>
                    <a:cubicBezTo>
                      <a:pt x="449024" y="634967"/>
                      <a:pt x="465260" y="648626"/>
                      <a:pt x="482600" y="660764"/>
                    </a:cubicBezTo>
                    <a:cubicBezTo>
                      <a:pt x="507609" y="678270"/>
                      <a:pt x="558800" y="711564"/>
                      <a:pt x="558800" y="711564"/>
                    </a:cubicBezTo>
                    <a:cubicBezTo>
                      <a:pt x="615606" y="796773"/>
                      <a:pt x="548688" y="713289"/>
                      <a:pt x="622300" y="762364"/>
                    </a:cubicBezTo>
                    <a:cubicBezTo>
                      <a:pt x="637244" y="772327"/>
                      <a:pt x="646602" y="788966"/>
                      <a:pt x="660400" y="800464"/>
                    </a:cubicBezTo>
                    <a:cubicBezTo>
                      <a:pt x="672126" y="810235"/>
                      <a:pt x="686774" y="816093"/>
                      <a:pt x="698500" y="825864"/>
                    </a:cubicBezTo>
                    <a:cubicBezTo>
                      <a:pt x="712298" y="837362"/>
                      <a:pt x="725102" y="850166"/>
                      <a:pt x="736600" y="863964"/>
                    </a:cubicBezTo>
                    <a:cubicBezTo>
                      <a:pt x="746371" y="875690"/>
                      <a:pt x="749300" y="893597"/>
                      <a:pt x="762000" y="902064"/>
                    </a:cubicBezTo>
                    <a:cubicBezTo>
                      <a:pt x="776523" y="911746"/>
                      <a:pt x="795644" y="911547"/>
                      <a:pt x="812800" y="914764"/>
                    </a:cubicBezTo>
                    <a:cubicBezTo>
                      <a:pt x="863419" y="924255"/>
                      <a:pt x="965200" y="940164"/>
                      <a:pt x="965200" y="940164"/>
                    </a:cubicBezTo>
                    <a:cubicBezTo>
                      <a:pt x="952500" y="944397"/>
                      <a:pt x="937553" y="944501"/>
                      <a:pt x="927100" y="952864"/>
                    </a:cubicBezTo>
                    <a:cubicBezTo>
                      <a:pt x="915181" y="962399"/>
                      <a:pt x="912493" y="980171"/>
                      <a:pt x="901700" y="990964"/>
                    </a:cubicBezTo>
                    <a:cubicBezTo>
                      <a:pt x="890907" y="1001757"/>
                      <a:pt x="876300" y="1007897"/>
                      <a:pt x="863600" y="1016364"/>
                    </a:cubicBezTo>
                    <a:cubicBezTo>
                      <a:pt x="838084" y="1092911"/>
                      <a:pt x="872531" y="1019505"/>
                      <a:pt x="800100" y="1079864"/>
                    </a:cubicBezTo>
                    <a:cubicBezTo>
                      <a:pt x="788374" y="1089635"/>
                      <a:pt x="759436" y="1117964"/>
                      <a:pt x="774700" y="1117964"/>
                    </a:cubicBezTo>
                    <a:cubicBezTo>
                      <a:pt x="795867" y="1117964"/>
                      <a:pt x="807122" y="1090366"/>
                      <a:pt x="825500" y="1079864"/>
                    </a:cubicBezTo>
                    <a:cubicBezTo>
                      <a:pt x="837123" y="1073222"/>
                      <a:pt x="851626" y="1073151"/>
                      <a:pt x="863600" y="1067164"/>
                    </a:cubicBezTo>
                    <a:cubicBezTo>
                      <a:pt x="877252" y="1060338"/>
                      <a:pt x="916180" y="1046591"/>
                      <a:pt x="901700" y="1041764"/>
                    </a:cubicBezTo>
                    <a:cubicBezTo>
                      <a:pt x="877271" y="1033621"/>
                      <a:pt x="850900" y="1050231"/>
                      <a:pt x="825500" y="1054464"/>
                    </a:cubicBezTo>
                    <a:cubicBezTo>
                      <a:pt x="812800" y="1067164"/>
                      <a:pt x="802344" y="1082601"/>
                      <a:pt x="787400" y="1092564"/>
                    </a:cubicBezTo>
                    <a:cubicBezTo>
                      <a:pt x="776261" y="1099990"/>
                      <a:pt x="759753" y="1096901"/>
                      <a:pt x="749300" y="1105264"/>
                    </a:cubicBezTo>
                    <a:cubicBezTo>
                      <a:pt x="737381" y="1114799"/>
                      <a:pt x="735819" y="1133829"/>
                      <a:pt x="723900" y="1143364"/>
                    </a:cubicBezTo>
                    <a:cubicBezTo>
                      <a:pt x="713447" y="1151727"/>
                      <a:pt x="699095" y="1154500"/>
                      <a:pt x="685800" y="1156064"/>
                    </a:cubicBezTo>
                    <a:cubicBezTo>
                      <a:pt x="626789" y="1163006"/>
                      <a:pt x="567267" y="1164531"/>
                      <a:pt x="508000" y="1168764"/>
                    </a:cubicBezTo>
                    <a:cubicBezTo>
                      <a:pt x="609600" y="1172997"/>
                      <a:pt x="711390" y="1173952"/>
                      <a:pt x="812800" y="1181464"/>
                    </a:cubicBezTo>
                    <a:cubicBezTo>
                      <a:pt x="826150" y="1182453"/>
                      <a:pt x="847653" y="1181177"/>
                      <a:pt x="850900" y="1194164"/>
                    </a:cubicBezTo>
                    <a:cubicBezTo>
                      <a:pt x="854602" y="1208972"/>
                      <a:pt x="833967" y="1219564"/>
                      <a:pt x="825500" y="1232264"/>
                    </a:cubicBezTo>
                    <a:cubicBezTo>
                      <a:pt x="753533" y="1228031"/>
                      <a:pt x="680291" y="1233702"/>
                      <a:pt x="609600" y="1219564"/>
                    </a:cubicBezTo>
                    <a:cubicBezTo>
                      <a:pt x="591988" y="1216042"/>
                      <a:pt x="554824" y="1188134"/>
                      <a:pt x="571500" y="1181464"/>
                    </a:cubicBezTo>
                    <a:cubicBezTo>
                      <a:pt x="603189" y="1168788"/>
                      <a:pt x="639233" y="1189931"/>
                      <a:pt x="673100" y="1194164"/>
                    </a:cubicBezTo>
                    <a:cubicBezTo>
                      <a:pt x="812737" y="1180200"/>
                      <a:pt x="757556" y="1181464"/>
                      <a:pt x="838200" y="1181464"/>
                    </a:cubicBezTo>
                  </a:path>
                </a:pathLst>
              </a:custGeom>
              <a:ln>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9" name="Freeform 28"/>
              <p:cNvSpPr/>
              <p:nvPr/>
            </p:nvSpPr>
            <p:spPr>
              <a:xfrm>
                <a:off x="2108200" y="4216400"/>
                <a:ext cx="584965" cy="600470"/>
              </a:xfrm>
              <a:custGeom>
                <a:avLst/>
                <a:gdLst>
                  <a:gd name="connsiteX0" fmla="*/ 304800 w 584965"/>
                  <a:gd name="connsiteY0" fmla="*/ 444500 h 600470"/>
                  <a:gd name="connsiteX1" fmla="*/ 279400 w 584965"/>
                  <a:gd name="connsiteY1" fmla="*/ 546100 h 600470"/>
                  <a:gd name="connsiteX2" fmla="*/ 254000 w 584965"/>
                  <a:gd name="connsiteY2" fmla="*/ 584200 h 600470"/>
                  <a:gd name="connsiteX3" fmla="*/ 241300 w 584965"/>
                  <a:gd name="connsiteY3" fmla="*/ 533400 h 600470"/>
                  <a:gd name="connsiteX4" fmla="*/ 266700 w 584965"/>
                  <a:gd name="connsiteY4" fmla="*/ 431800 h 600470"/>
                  <a:gd name="connsiteX5" fmla="*/ 254000 w 584965"/>
                  <a:gd name="connsiteY5" fmla="*/ 546100 h 600470"/>
                  <a:gd name="connsiteX6" fmla="*/ 241300 w 584965"/>
                  <a:gd name="connsiteY6" fmla="*/ 596900 h 600470"/>
                  <a:gd name="connsiteX7" fmla="*/ 266700 w 584965"/>
                  <a:gd name="connsiteY7" fmla="*/ 482600 h 600470"/>
                  <a:gd name="connsiteX8" fmla="*/ 292100 w 584965"/>
                  <a:gd name="connsiteY8" fmla="*/ 444500 h 600470"/>
                  <a:gd name="connsiteX9" fmla="*/ 342900 w 584965"/>
                  <a:gd name="connsiteY9" fmla="*/ 330200 h 600470"/>
                  <a:gd name="connsiteX10" fmla="*/ 355600 w 584965"/>
                  <a:gd name="connsiteY10" fmla="*/ 165100 h 600470"/>
                  <a:gd name="connsiteX11" fmla="*/ 342900 w 584965"/>
                  <a:gd name="connsiteY11" fmla="*/ 101600 h 600470"/>
                  <a:gd name="connsiteX12" fmla="*/ 304800 w 584965"/>
                  <a:gd name="connsiteY12" fmla="*/ 88900 h 600470"/>
                  <a:gd name="connsiteX13" fmla="*/ 127000 w 584965"/>
                  <a:gd name="connsiteY13" fmla="*/ 101600 h 600470"/>
                  <a:gd name="connsiteX14" fmla="*/ 177800 w 584965"/>
                  <a:gd name="connsiteY14" fmla="*/ 114300 h 600470"/>
                  <a:gd name="connsiteX15" fmla="*/ 215900 w 584965"/>
                  <a:gd name="connsiteY15" fmla="*/ 139700 h 600470"/>
                  <a:gd name="connsiteX16" fmla="*/ 469900 w 584965"/>
                  <a:gd name="connsiteY16" fmla="*/ 127000 h 600470"/>
                  <a:gd name="connsiteX17" fmla="*/ 431800 w 584965"/>
                  <a:gd name="connsiteY17" fmla="*/ 114300 h 600470"/>
                  <a:gd name="connsiteX18" fmla="*/ 368300 w 584965"/>
                  <a:gd name="connsiteY18" fmla="*/ 101600 h 600470"/>
                  <a:gd name="connsiteX19" fmla="*/ 215900 w 584965"/>
                  <a:gd name="connsiteY19" fmla="*/ 76200 h 600470"/>
                  <a:gd name="connsiteX20" fmla="*/ 393700 w 584965"/>
                  <a:gd name="connsiteY20" fmla="*/ 63500 h 600470"/>
                  <a:gd name="connsiteX21" fmla="*/ 381000 w 584965"/>
                  <a:gd name="connsiteY21" fmla="*/ 114300 h 600470"/>
                  <a:gd name="connsiteX22" fmla="*/ 330200 w 584965"/>
                  <a:gd name="connsiteY22" fmla="*/ 127000 h 600470"/>
                  <a:gd name="connsiteX23" fmla="*/ 190500 w 584965"/>
                  <a:gd name="connsiteY23" fmla="*/ 101600 h 600470"/>
                  <a:gd name="connsiteX24" fmla="*/ 152400 w 584965"/>
                  <a:gd name="connsiteY24" fmla="*/ 88900 h 600470"/>
                  <a:gd name="connsiteX25" fmla="*/ 0 w 584965"/>
                  <a:gd name="connsiteY25" fmla="*/ 101600 h 600470"/>
                  <a:gd name="connsiteX26" fmla="*/ 12700 w 584965"/>
                  <a:gd name="connsiteY26" fmla="*/ 63500 h 600470"/>
                  <a:gd name="connsiteX27" fmla="*/ 127000 w 584965"/>
                  <a:gd name="connsiteY27" fmla="*/ 12700 h 600470"/>
                  <a:gd name="connsiteX28" fmla="*/ 190500 w 584965"/>
                  <a:gd name="connsiteY28" fmla="*/ 0 h 600470"/>
                  <a:gd name="connsiteX29" fmla="*/ 76200 w 584965"/>
                  <a:gd name="connsiteY29" fmla="*/ 25400 h 600470"/>
                  <a:gd name="connsiteX30" fmla="*/ 381000 w 584965"/>
                  <a:gd name="connsiteY30" fmla="*/ 50800 h 600470"/>
                  <a:gd name="connsiteX31" fmla="*/ 533400 w 584965"/>
                  <a:gd name="connsiteY31" fmla="*/ 63500 h 600470"/>
                  <a:gd name="connsiteX32" fmla="*/ 584200 w 584965"/>
                  <a:gd name="connsiteY32" fmla="*/ 76200 h 600470"/>
                  <a:gd name="connsiteX33" fmla="*/ 546100 w 584965"/>
                  <a:gd name="connsiteY33" fmla="*/ 88900 h 600470"/>
                  <a:gd name="connsiteX34" fmla="*/ 228600 w 584965"/>
                  <a:gd name="connsiteY34" fmla="*/ 76200 h 600470"/>
                  <a:gd name="connsiteX35" fmla="*/ 190500 w 584965"/>
                  <a:gd name="connsiteY35" fmla="*/ 63500 h 600470"/>
                  <a:gd name="connsiteX36" fmla="*/ 330200 w 584965"/>
                  <a:gd name="connsiteY36" fmla="*/ 50800 h 6004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584965" h="600470">
                    <a:moveTo>
                      <a:pt x="304800" y="444500"/>
                    </a:moveTo>
                    <a:cubicBezTo>
                      <a:pt x="299970" y="468652"/>
                      <a:pt x="292417" y="520065"/>
                      <a:pt x="279400" y="546100"/>
                    </a:cubicBezTo>
                    <a:cubicBezTo>
                      <a:pt x="272574" y="559752"/>
                      <a:pt x="262467" y="571500"/>
                      <a:pt x="254000" y="584200"/>
                    </a:cubicBezTo>
                    <a:cubicBezTo>
                      <a:pt x="249767" y="567267"/>
                      <a:pt x="241300" y="550854"/>
                      <a:pt x="241300" y="533400"/>
                    </a:cubicBezTo>
                    <a:cubicBezTo>
                      <a:pt x="241300" y="502749"/>
                      <a:pt x="256678" y="461865"/>
                      <a:pt x="266700" y="431800"/>
                    </a:cubicBezTo>
                    <a:cubicBezTo>
                      <a:pt x="289983" y="501650"/>
                      <a:pt x="279400" y="444500"/>
                      <a:pt x="254000" y="546100"/>
                    </a:cubicBezTo>
                    <a:cubicBezTo>
                      <a:pt x="249767" y="563033"/>
                      <a:pt x="241300" y="614354"/>
                      <a:pt x="241300" y="596900"/>
                    </a:cubicBezTo>
                    <a:cubicBezTo>
                      <a:pt x="241300" y="590873"/>
                      <a:pt x="261802" y="494029"/>
                      <a:pt x="266700" y="482600"/>
                    </a:cubicBezTo>
                    <a:cubicBezTo>
                      <a:pt x="272713" y="468571"/>
                      <a:pt x="285901" y="458448"/>
                      <a:pt x="292100" y="444500"/>
                    </a:cubicBezTo>
                    <a:cubicBezTo>
                      <a:pt x="352553" y="308480"/>
                      <a:pt x="285417" y="416425"/>
                      <a:pt x="342900" y="330200"/>
                    </a:cubicBezTo>
                    <a:cubicBezTo>
                      <a:pt x="347133" y="275167"/>
                      <a:pt x="355600" y="220296"/>
                      <a:pt x="355600" y="165100"/>
                    </a:cubicBezTo>
                    <a:cubicBezTo>
                      <a:pt x="355600" y="143514"/>
                      <a:pt x="354874" y="119561"/>
                      <a:pt x="342900" y="101600"/>
                    </a:cubicBezTo>
                    <a:cubicBezTo>
                      <a:pt x="335474" y="90461"/>
                      <a:pt x="317500" y="93133"/>
                      <a:pt x="304800" y="88900"/>
                    </a:cubicBezTo>
                    <a:cubicBezTo>
                      <a:pt x="245533" y="93133"/>
                      <a:pt x="185264" y="89947"/>
                      <a:pt x="127000" y="101600"/>
                    </a:cubicBezTo>
                    <a:cubicBezTo>
                      <a:pt x="109884" y="105023"/>
                      <a:pt x="161757" y="107424"/>
                      <a:pt x="177800" y="114300"/>
                    </a:cubicBezTo>
                    <a:cubicBezTo>
                      <a:pt x="191829" y="120313"/>
                      <a:pt x="203200" y="131233"/>
                      <a:pt x="215900" y="139700"/>
                    </a:cubicBezTo>
                    <a:cubicBezTo>
                      <a:pt x="300567" y="135467"/>
                      <a:pt x="385708" y="136905"/>
                      <a:pt x="469900" y="127000"/>
                    </a:cubicBezTo>
                    <a:cubicBezTo>
                      <a:pt x="483195" y="125436"/>
                      <a:pt x="444787" y="117547"/>
                      <a:pt x="431800" y="114300"/>
                    </a:cubicBezTo>
                    <a:cubicBezTo>
                      <a:pt x="410859" y="109065"/>
                      <a:pt x="389557" y="105351"/>
                      <a:pt x="368300" y="101600"/>
                    </a:cubicBezTo>
                    <a:lnTo>
                      <a:pt x="215900" y="76200"/>
                    </a:lnTo>
                    <a:cubicBezTo>
                      <a:pt x="275175" y="36683"/>
                      <a:pt x="293115" y="13208"/>
                      <a:pt x="393700" y="63500"/>
                    </a:cubicBezTo>
                    <a:cubicBezTo>
                      <a:pt x="409312" y="71306"/>
                      <a:pt x="393342" y="101958"/>
                      <a:pt x="381000" y="114300"/>
                    </a:cubicBezTo>
                    <a:cubicBezTo>
                      <a:pt x="368658" y="126642"/>
                      <a:pt x="347133" y="122767"/>
                      <a:pt x="330200" y="127000"/>
                    </a:cubicBezTo>
                    <a:cubicBezTo>
                      <a:pt x="283633" y="118533"/>
                      <a:pt x="236779" y="111517"/>
                      <a:pt x="190500" y="101600"/>
                    </a:cubicBezTo>
                    <a:cubicBezTo>
                      <a:pt x="177410" y="98795"/>
                      <a:pt x="165787" y="88900"/>
                      <a:pt x="152400" y="88900"/>
                    </a:cubicBezTo>
                    <a:cubicBezTo>
                      <a:pt x="101424" y="88900"/>
                      <a:pt x="50800" y="97367"/>
                      <a:pt x="0" y="101600"/>
                    </a:cubicBezTo>
                    <a:cubicBezTo>
                      <a:pt x="4233" y="88900"/>
                      <a:pt x="4337" y="73953"/>
                      <a:pt x="12700" y="63500"/>
                    </a:cubicBezTo>
                    <a:cubicBezTo>
                      <a:pt x="32970" y="38163"/>
                      <a:pt x="106673" y="16765"/>
                      <a:pt x="127000" y="12700"/>
                    </a:cubicBezTo>
                    <a:cubicBezTo>
                      <a:pt x="148167" y="8467"/>
                      <a:pt x="212086" y="0"/>
                      <a:pt x="190500" y="0"/>
                    </a:cubicBezTo>
                    <a:cubicBezTo>
                      <a:pt x="145798" y="0"/>
                      <a:pt x="115489" y="12304"/>
                      <a:pt x="76200" y="25400"/>
                    </a:cubicBezTo>
                    <a:cubicBezTo>
                      <a:pt x="200740" y="66913"/>
                      <a:pt x="87591" y="33018"/>
                      <a:pt x="381000" y="50800"/>
                    </a:cubicBezTo>
                    <a:cubicBezTo>
                      <a:pt x="431883" y="53884"/>
                      <a:pt x="482600" y="59267"/>
                      <a:pt x="533400" y="63500"/>
                    </a:cubicBezTo>
                    <a:cubicBezTo>
                      <a:pt x="550333" y="67733"/>
                      <a:pt x="576394" y="60588"/>
                      <a:pt x="584200" y="76200"/>
                    </a:cubicBezTo>
                    <a:cubicBezTo>
                      <a:pt x="590187" y="88174"/>
                      <a:pt x="559487" y="88900"/>
                      <a:pt x="546100" y="88900"/>
                    </a:cubicBezTo>
                    <a:cubicBezTo>
                      <a:pt x="440182" y="88900"/>
                      <a:pt x="334433" y="80433"/>
                      <a:pt x="228600" y="76200"/>
                    </a:cubicBezTo>
                    <a:cubicBezTo>
                      <a:pt x="215900" y="71967"/>
                      <a:pt x="203671" y="65895"/>
                      <a:pt x="190500" y="63500"/>
                    </a:cubicBezTo>
                    <a:cubicBezTo>
                      <a:pt x="65779" y="40823"/>
                      <a:pt x="-78832" y="50800"/>
                      <a:pt x="330200" y="50800"/>
                    </a:cubicBezTo>
                  </a:path>
                </a:pathLst>
              </a:custGeom>
              <a:ln>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grpSp>
          <p:nvGrpSpPr>
            <p:cNvPr id="71" name="Group 70"/>
            <p:cNvGrpSpPr/>
            <p:nvPr/>
          </p:nvGrpSpPr>
          <p:grpSpPr>
            <a:xfrm rot="1621109">
              <a:off x="4700156" y="4432991"/>
              <a:ext cx="439680" cy="555405"/>
              <a:chOff x="5566152" y="5631293"/>
              <a:chExt cx="439680" cy="555405"/>
            </a:xfrm>
          </p:grpSpPr>
          <p:cxnSp>
            <p:nvCxnSpPr>
              <p:cNvPr id="43" name="Straight Connector 42"/>
              <p:cNvCxnSpPr/>
              <p:nvPr/>
            </p:nvCxnSpPr>
            <p:spPr>
              <a:xfrm flipH="1">
                <a:off x="5566152" y="5631293"/>
                <a:ext cx="409576" cy="457200"/>
              </a:xfrm>
              <a:prstGeom prst="line">
                <a:avLst/>
              </a:prstGeom>
              <a:ln w="3810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62" name="Straight Connector 61"/>
              <p:cNvCxnSpPr/>
              <p:nvPr/>
            </p:nvCxnSpPr>
            <p:spPr>
              <a:xfrm flipH="1">
                <a:off x="5672457" y="5667375"/>
                <a:ext cx="333375" cy="495300"/>
              </a:xfrm>
              <a:prstGeom prst="line">
                <a:avLst/>
              </a:prstGeom>
              <a:ln w="3810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63" name="Straight Connector 62"/>
              <p:cNvCxnSpPr/>
              <p:nvPr/>
            </p:nvCxnSpPr>
            <p:spPr>
              <a:xfrm>
                <a:off x="5566152" y="5969000"/>
                <a:ext cx="0" cy="217698"/>
              </a:xfrm>
              <a:prstGeom prst="line">
                <a:avLst/>
              </a:prstGeom>
              <a:ln w="3810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65" name="Straight Connector 64"/>
              <p:cNvCxnSpPr/>
              <p:nvPr/>
            </p:nvCxnSpPr>
            <p:spPr>
              <a:xfrm flipH="1">
                <a:off x="5566152" y="6162675"/>
                <a:ext cx="188856" cy="24023"/>
              </a:xfrm>
              <a:prstGeom prst="line">
                <a:avLst/>
              </a:prstGeom>
              <a:ln w="38100" cmpd="sng">
                <a:solidFill>
                  <a:srgbClr val="FF0000"/>
                </a:solidFill>
              </a:ln>
              <a:effectLst/>
            </p:spPr>
            <p:style>
              <a:lnRef idx="2">
                <a:schemeClr val="accent1"/>
              </a:lnRef>
              <a:fillRef idx="0">
                <a:schemeClr val="accent1"/>
              </a:fillRef>
              <a:effectRef idx="1">
                <a:schemeClr val="accent1"/>
              </a:effectRef>
              <a:fontRef idx="minor">
                <a:schemeClr val="tx1"/>
              </a:fontRef>
            </p:style>
          </p:cxnSp>
        </p:grpSp>
      </p:grpSp>
    </p:spTree>
    <p:extLst>
      <p:ext uri="{BB962C8B-B14F-4D97-AF65-F5344CB8AC3E}">
        <p14:creationId xmlns:p14="http://schemas.microsoft.com/office/powerpoint/2010/main" val="5019123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73"/>
                                        </p:tgtEl>
                                        <p:attrNameLst>
                                          <p:attrName>style.visibility</p:attrName>
                                        </p:attrNameLst>
                                      </p:cBhvr>
                                      <p:to>
                                        <p:strVal val="visible"/>
                                      </p:to>
                                    </p:set>
                                    <p:animEffect transition="in" filter="dissolve">
                                      <p:cBhvr>
                                        <p:cTn id="7" dur="500"/>
                                        <p:tgtEl>
                                          <p:spTgt spid="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p:cNvSpPr txBox="1"/>
          <p:nvPr/>
        </p:nvSpPr>
        <p:spPr>
          <a:xfrm>
            <a:off x="274956" y="3239659"/>
            <a:ext cx="8754744" cy="1754327"/>
          </a:xfrm>
          <a:prstGeom prst="rect">
            <a:avLst/>
          </a:prstGeom>
          <a:noFill/>
        </p:spPr>
        <p:txBody>
          <a:bodyPr wrap="square" rtlCol="0">
            <a:spAutoFit/>
          </a:bodyPr>
          <a:lstStyle/>
          <a:p>
            <a:r>
              <a:rPr lang="en-US" sz="2800" dirty="0">
                <a:solidFill>
                  <a:srgbClr val="FF0000"/>
                </a:solidFill>
                <a:latin typeface="Apple Chancery"/>
                <a:cs typeface="Apple Chancery"/>
              </a:rPr>
              <a:t>In the same sense,</a:t>
            </a:r>
            <a:r>
              <a:rPr lang="en-US" sz="2000" dirty="0">
                <a:latin typeface="Times New Roman"/>
                <a:cs typeface="Times New Roman"/>
              </a:rPr>
              <a:t> if you want to stop an object’s </a:t>
            </a:r>
            <a:r>
              <a:rPr lang="en-US" sz="2000" i="1" dirty="0">
                <a:solidFill>
                  <a:srgbClr val="0000FF"/>
                </a:solidFill>
                <a:latin typeface="Times New Roman"/>
                <a:cs typeface="Times New Roman"/>
              </a:rPr>
              <a:t>rotational motion</a:t>
            </a:r>
            <a:r>
              <a:rPr lang="en-US" sz="2000" dirty="0">
                <a:solidFill>
                  <a:srgbClr val="0000FF"/>
                </a:solidFill>
                <a:latin typeface="Times New Roman"/>
                <a:cs typeface="Times New Roman"/>
              </a:rPr>
              <a:t> in a given amount of time</a:t>
            </a:r>
            <a:r>
              <a:rPr lang="en-US" sz="2000" dirty="0">
                <a:latin typeface="Times New Roman"/>
                <a:cs typeface="Times New Roman"/>
              </a:rPr>
              <a:t>, the </a:t>
            </a:r>
            <a:r>
              <a:rPr lang="en-US" sz="2000" dirty="0">
                <a:solidFill>
                  <a:srgbClr val="FF0000"/>
                </a:solidFill>
                <a:latin typeface="Times New Roman"/>
                <a:cs typeface="Times New Roman"/>
              </a:rPr>
              <a:t>size of </a:t>
            </a:r>
            <a:r>
              <a:rPr lang="en-US" sz="2000" i="1" dirty="0">
                <a:solidFill>
                  <a:srgbClr val="FF0000"/>
                </a:solidFill>
                <a:latin typeface="Times New Roman"/>
                <a:cs typeface="Times New Roman"/>
              </a:rPr>
              <a:t>torque</a:t>
            </a:r>
            <a:r>
              <a:rPr lang="en-US" sz="2000" dirty="0">
                <a:solidFill>
                  <a:srgbClr val="FF0000"/>
                </a:solidFill>
                <a:latin typeface="Times New Roman"/>
                <a:cs typeface="Times New Roman"/>
              </a:rPr>
              <a:t> required </a:t>
            </a:r>
            <a:r>
              <a:rPr lang="en-US" sz="2000" dirty="0">
                <a:latin typeface="Times New Roman"/>
                <a:cs typeface="Times New Roman"/>
              </a:rPr>
              <a:t>to make the stop will be governed by two parameters: a </a:t>
            </a:r>
            <a:r>
              <a:rPr lang="en-US" sz="2000" dirty="0">
                <a:solidFill>
                  <a:srgbClr val="FF0000"/>
                </a:solidFill>
                <a:latin typeface="Times New Roman"/>
                <a:cs typeface="Times New Roman"/>
              </a:rPr>
              <a:t>relative measure of the body’s resistance to changing its </a:t>
            </a:r>
            <a:r>
              <a:rPr lang="en-US" sz="2000" i="1" dirty="0">
                <a:solidFill>
                  <a:srgbClr val="FF0000"/>
                </a:solidFill>
                <a:latin typeface="Times New Roman"/>
                <a:cs typeface="Times New Roman"/>
              </a:rPr>
              <a:t>rotational</a:t>
            </a:r>
            <a:r>
              <a:rPr lang="en-US" sz="2000" dirty="0">
                <a:solidFill>
                  <a:srgbClr val="FF0000"/>
                </a:solidFill>
                <a:latin typeface="Times New Roman"/>
                <a:cs typeface="Times New Roman"/>
              </a:rPr>
              <a:t> motion</a:t>
            </a:r>
            <a:r>
              <a:rPr lang="en-US" sz="2000" dirty="0">
                <a:latin typeface="Times New Roman"/>
                <a:cs typeface="Times New Roman"/>
              </a:rPr>
              <a:t> (i.e., it’s </a:t>
            </a:r>
            <a:r>
              <a:rPr lang="en-US" sz="2000" i="1" dirty="0">
                <a:solidFill>
                  <a:srgbClr val="0000FF"/>
                </a:solidFill>
                <a:latin typeface="Times New Roman"/>
                <a:cs typeface="Times New Roman"/>
              </a:rPr>
              <a:t>moment of inertia</a:t>
            </a:r>
            <a:r>
              <a:rPr lang="en-US" sz="2000" dirty="0">
                <a:latin typeface="Times New Roman"/>
                <a:cs typeface="Times New Roman"/>
              </a:rPr>
              <a:t>) and its </a:t>
            </a:r>
            <a:r>
              <a:rPr lang="en-US" sz="2000" i="1" dirty="0">
                <a:solidFill>
                  <a:srgbClr val="FF0000"/>
                </a:solidFill>
                <a:latin typeface="Times New Roman"/>
                <a:cs typeface="Times New Roman"/>
              </a:rPr>
              <a:t>angular</a:t>
            </a:r>
            <a:r>
              <a:rPr lang="en-US" sz="2000" dirty="0">
                <a:solidFill>
                  <a:srgbClr val="FF0000"/>
                </a:solidFill>
                <a:latin typeface="Times New Roman"/>
                <a:cs typeface="Times New Roman"/>
              </a:rPr>
              <a:t> velocity</a:t>
            </a:r>
            <a:r>
              <a:rPr lang="en-US" sz="2000" dirty="0">
                <a:latin typeface="Times New Roman"/>
                <a:cs typeface="Times New Roman"/>
              </a:rPr>
              <a:t>.  From this we define </a:t>
            </a:r>
            <a:r>
              <a:rPr lang="en-US" sz="2000" i="1" dirty="0">
                <a:solidFill>
                  <a:srgbClr val="FF0000"/>
                </a:solidFill>
                <a:latin typeface="Times New Roman"/>
                <a:cs typeface="Times New Roman"/>
              </a:rPr>
              <a:t>ANGULAR MOMENTUM</a:t>
            </a:r>
            <a:r>
              <a:rPr lang="en-US" sz="2000" dirty="0">
                <a:latin typeface="Times New Roman"/>
                <a:cs typeface="Times New Roman"/>
              </a:rPr>
              <a:t> (            ).</a:t>
            </a:r>
            <a:endParaRPr lang="en-US" sz="2400" dirty="0">
              <a:latin typeface="Apple Chancery"/>
              <a:cs typeface="Apple Chancery"/>
            </a:endParaRPr>
          </a:p>
        </p:txBody>
      </p:sp>
      <p:sp>
        <p:nvSpPr>
          <p:cNvPr id="8" name="TextBox 7"/>
          <p:cNvSpPr txBox="1"/>
          <p:nvPr/>
        </p:nvSpPr>
        <p:spPr>
          <a:xfrm>
            <a:off x="0" y="119701"/>
            <a:ext cx="9144000" cy="1323439"/>
          </a:xfrm>
          <a:prstGeom prst="rect">
            <a:avLst/>
          </a:prstGeom>
          <a:noFill/>
        </p:spPr>
        <p:txBody>
          <a:bodyPr wrap="square" rtlCol="0">
            <a:spAutoFit/>
          </a:bodyPr>
          <a:lstStyle/>
          <a:p>
            <a:pPr algn="ctr"/>
            <a:r>
              <a:rPr lang="en-US" sz="4000" dirty="0">
                <a:solidFill>
                  <a:srgbClr val="FF0000"/>
                </a:solidFill>
                <a:latin typeface="Apple Chancery"/>
                <a:cs typeface="Apple Chancery"/>
              </a:rPr>
              <a:t>CHAPTER  11:</a:t>
            </a:r>
          </a:p>
          <a:p>
            <a:pPr algn="ctr"/>
            <a:r>
              <a:rPr lang="en-US" sz="4000" dirty="0">
                <a:solidFill>
                  <a:srgbClr val="0000FF"/>
                </a:solidFill>
                <a:latin typeface="Apple Chancery"/>
                <a:cs typeface="Apple Chancery"/>
              </a:rPr>
              <a:t>Angular Momentum</a:t>
            </a:r>
            <a:endParaRPr lang="en-US" sz="2800" dirty="0">
              <a:solidFill>
                <a:srgbClr val="0000FF"/>
              </a:solidFill>
              <a:latin typeface="Apple Chancery"/>
              <a:cs typeface="Apple Chancery"/>
            </a:endParaRPr>
          </a:p>
        </p:txBody>
      </p:sp>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7" name="TextBox 16"/>
          <p:cNvSpPr txBox="1"/>
          <p:nvPr/>
        </p:nvSpPr>
        <p:spPr>
          <a:xfrm>
            <a:off x="8636001" y="6427113"/>
            <a:ext cx="444499" cy="276999"/>
          </a:xfrm>
          <a:prstGeom prst="rect">
            <a:avLst/>
          </a:prstGeom>
          <a:noFill/>
        </p:spPr>
        <p:txBody>
          <a:bodyPr wrap="square" rtlCol="0">
            <a:spAutoFit/>
          </a:bodyPr>
          <a:lstStyle/>
          <a:p>
            <a:r>
              <a:rPr lang="en-US" sz="1200" dirty="0">
                <a:latin typeface="Times New Roman"/>
                <a:cs typeface="Times New Roman"/>
              </a:rPr>
              <a:t>6.)</a:t>
            </a:r>
          </a:p>
        </p:txBody>
      </p:sp>
      <p:sp>
        <p:nvSpPr>
          <p:cNvPr id="5" name="TextBox 4"/>
          <p:cNvSpPr txBox="1"/>
          <p:nvPr/>
        </p:nvSpPr>
        <p:spPr>
          <a:xfrm>
            <a:off x="274956" y="1456896"/>
            <a:ext cx="8869044" cy="1754327"/>
          </a:xfrm>
          <a:prstGeom prst="rect">
            <a:avLst/>
          </a:prstGeom>
          <a:noFill/>
        </p:spPr>
        <p:txBody>
          <a:bodyPr wrap="square" rtlCol="0">
            <a:spAutoFit/>
          </a:bodyPr>
          <a:lstStyle/>
          <a:p>
            <a:r>
              <a:rPr lang="en-US" sz="2800" dirty="0">
                <a:solidFill>
                  <a:srgbClr val="FF0000"/>
                </a:solidFill>
                <a:latin typeface="Apple Chancery"/>
                <a:cs typeface="Apple Chancery"/>
              </a:rPr>
              <a:t>We began the </a:t>
            </a:r>
            <a:r>
              <a:rPr lang="en-US" sz="2000" dirty="0">
                <a:solidFill>
                  <a:srgbClr val="0000FF"/>
                </a:solidFill>
                <a:latin typeface="Times New Roman"/>
                <a:cs typeface="Times New Roman"/>
              </a:rPr>
              <a:t>Momentum Chapter </a:t>
            </a:r>
            <a:r>
              <a:rPr lang="en-US" sz="2000" dirty="0">
                <a:latin typeface="Times New Roman"/>
                <a:cs typeface="Times New Roman"/>
              </a:rPr>
              <a:t>with an observation.  If you want to </a:t>
            </a:r>
            <a:r>
              <a:rPr lang="en-US" sz="2000" dirty="0">
                <a:solidFill>
                  <a:srgbClr val="0000FF"/>
                </a:solidFill>
                <a:latin typeface="Times New Roman"/>
                <a:cs typeface="Times New Roman"/>
              </a:rPr>
              <a:t>stop</a:t>
            </a:r>
            <a:r>
              <a:rPr lang="en-US" sz="2000" dirty="0">
                <a:latin typeface="Times New Roman"/>
                <a:cs typeface="Times New Roman"/>
              </a:rPr>
              <a:t> </a:t>
            </a:r>
            <a:r>
              <a:rPr lang="en-US" sz="2000" dirty="0">
                <a:solidFill>
                  <a:srgbClr val="0000FF"/>
                </a:solidFill>
                <a:latin typeface="Times New Roman"/>
                <a:cs typeface="Times New Roman"/>
              </a:rPr>
              <a:t>an object in a given amount of time</a:t>
            </a:r>
            <a:r>
              <a:rPr lang="en-US" sz="2000" dirty="0">
                <a:latin typeface="Times New Roman"/>
                <a:cs typeface="Times New Roman"/>
              </a:rPr>
              <a:t>, the </a:t>
            </a:r>
            <a:r>
              <a:rPr lang="en-US" sz="2000" dirty="0">
                <a:solidFill>
                  <a:srgbClr val="FF0000"/>
                </a:solidFill>
                <a:latin typeface="Times New Roman"/>
                <a:cs typeface="Times New Roman"/>
              </a:rPr>
              <a:t>size of force required </a:t>
            </a:r>
            <a:r>
              <a:rPr lang="en-US" sz="2000" dirty="0">
                <a:latin typeface="Times New Roman"/>
                <a:cs typeface="Times New Roman"/>
              </a:rPr>
              <a:t>to make the stop will be </a:t>
            </a:r>
            <a:r>
              <a:rPr lang="en-US" sz="2000" dirty="0">
                <a:solidFill>
                  <a:srgbClr val="0000FF"/>
                </a:solidFill>
                <a:latin typeface="Times New Roman"/>
                <a:cs typeface="Times New Roman"/>
              </a:rPr>
              <a:t>governed by two parameters</a:t>
            </a:r>
            <a:r>
              <a:rPr lang="en-US" sz="2000" dirty="0">
                <a:latin typeface="Times New Roman"/>
                <a:cs typeface="Times New Roman"/>
              </a:rPr>
              <a:t>: the </a:t>
            </a:r>
            <a:r>
              <a:rPr lang="en-US" sz="2000" i="1" dirty="0">
                <a:solidFill>
                  <a:srgbClr val="FF0000"/>
                </a:solidFill>
                <a:latin typeface="Times New Roman"/>
                <a:cs typeface="Times New Roman"/>
              </a:rPr>
              <a:t>mass</a:t>
            </a:r>
            <a:r>
              <a:rPr lang="en-US" sz="2000" dirty="0">
                <a:latin typeface="Times New Roman"/>
                <a:cs typeface="Times New Roman"/>
              </a:rPr>
              <a:t> of the object (i.e., a </a:t>
            </a:r>
            <a:r>
              <a:rPr lang="en-US" sz="2000" i="1" dirty="0">
                <a:latin typeface="Times New Roman"/>
                <a:cs typeface="Times New Roman"/>
              </a:rPr>
              <a:t>relative measure of the body’s resistance to changing its motion</a:t>
            </a:r>
            <a:r>
              <a:rPr lang="en-US" sz="2000" dirty="0">
                <a:latin typeface="Times New Roman"/>
                <a:cs typeface="Times New Roman"/>
              </a:rPr>
              <a:t>) and its </a:t>
            </a:r>
            <a:r>
              <a:rPr lang="en-US" sz="2000" i="1" dirty="0">
                <a:solidFill>
                  <a:srgbClr val="FF0000"/>
                </a:solidFill>
                <a:latin typeface="Times New Roman"/>
                <a:cs typeface="Times New Roman"/>
              </a:rPr>
              <a:t>velocity</a:t>
            </a:r>
            <a:r>
              <a:rPr lang="en-US" sz="2000" dirty="0">
                <a:latin typeface="Times New Roman"/>
                <a:cs typeface="Times New Roman"/>
              </a:rPr>
              <a:t>.  From that observation, the idea of </a:t>
            </a:r>
            <a:r>
              <a:rPr lang="en-US" sz="2000" i="1" dirty="0">
                <a:solidFill>
                  <a:srgbClr val="FF0000"/>
                </a:solidFill>
                <a:latin typeface="Times New Roman"/>
                <a:cs typeface="Times New Roman"/>
              </a:rPr>
              <a:t>MOMENTUM </a:t>
            </a:r>
            <a:r>
              <a:rPr lang="en-US" sz="2000" dirty="0">
                <a:latin typeface="Times New Roman"/>
                <a:cs typeface="Times New Roman"/>
              </a:rPr>
              <a:t>(</a:t>
            </a:r>
            <a:r>
              <a:rPr lang="en-US" sz="2000" i="1" dirty="0">
                <a:latin typeface="Times New Roman"/>
                <a:cs typeface="Times New Roman"/>
              </a:rPr>
              <a:t>             </a:t>
            </a:r>
            <a:r>
              <a:rPr lang="en-US" sz="2000" dirty="0">
                <a:latin typeface="Times New Roman"/>
                <a:cs typeface="Times New Roman"/>
              </a:rPr>
              <a:t>)</a:t>
            </a:r>
            <a:r>
              <a:rPr lang="en-US" sz="2000" i="1" dirty="0">
                <a:solidFill>
                  <a:srgbClr val="FF0000"/>
                </a:solidFill>
                <a:latin typeface="Times New Roman"/>
                <a:cs typeface="Times New Roman"/>
              </a:rPr>
              <a:t> </a:t>
            </a:r>
            <a:r>
              <a:rPr lang="en-US" sz="2000" dirty="0">
                <a:latin typeface="Times New Roman"/>
                <a:cs typeface="Times New Roman"/>
              </a:rPr>
              <a:t>was born.</a:t>
            </a:r>
            <a:endParaRPr lang="en-US" sz="2400" dirty="0">
              <a:latin typeface="Apple Chancery"/>
              <a:cs typeface="Apple Chancery"/>
            </a:endParaRPr>
          </a:p>
        </p:txBody>
      </p:sp>
      <p:graphicFrame>
        <p:nvGraphicFramePr>
          <p:cNvPr id="15" name="Object 14"/>
          <p:cNvGraphicFramePr>
            <a:graphicFrameLocks noChangeAspect="1"/>
          </p:cNvGraphicFramePr>
          <p:nvPr>
            <p:extLst>
              <p:ext uri="{D42A27DB-BD31-4B8C-83A1-F6EECF244321}">
                <p14:modId xmlns:p14="http://schemas.microsoft.com/office/powerpoint/2010/main" val="737694237"/>
              </p:ext>
            </p:extLst>
          </p:nvPr>
        </p:nvGraphicFramePr>
        <p:xfrm>
          <a:off x="2767519" y="2825460"/>
          <a:ext cx="841929" cy="368007"/>
        </p:xfrm>
        <a:graphic>
          <a:graphicData uri="http://schemas.openxmlformats.org/presentationml/2006/ole">
            <mc:AlternateContent xmlns:mc="http://schemas.openxmlformats.org/markup-compatibility/2006">
              <mc:Choice xmlns:v="urn:schemas-microsoft-com:vml" Requires="v">
                <p:oleObj name="Equation" r:id="rId2" imgW="469900" imgH="203200" progId="Equation.DSMT4">
                  <p:embed/>
                </p:oleObj>
              </mc:Choice>
              <mc:Fallback>
                <p:oleObj name="Equation" r:id="rId2" imgW="469900" imgH="203200" progId="Equation.DSMT4">
                  <p:embed/>
                  <p:pic>
                    <p:nvPicPr>
                      <p:cNvPr id="0" name=""/>
                      <p:cNvPicPr/>
                      <p:nvPr/>
                    </p:nvPicPr>
                    <p:blipFill>
                      <a:blip r:embed="rId3"/>
                      <a:stretch>
                        <a:fillRect/>
                      </a:stretch>
                    </p:blipFill>
                    <p:spPr>
                      <a:xfrm>
                        <a:off x="2767519" y="2825460"/>
                        <a:ext cx="841929" cy="368007"/>
                      </a:xfrm>
                      <a:prstGeom prst="rect">
                        <a:avLst/>
                      </a:prstGeom>
                    </p:spPr>
                  </p:pic>
                </p:oleObj>
              </mc:Fallback>
            </mc:AlternateContent>
          </a:graphicData>
        </a:graphic>
      </p:graphicFrame>
      <p:graphicFrame>
        <p:nvGraphicFramePr>
          <p:cNvPr id="22" name="Object 21"/>
          <p:cNvGraphicFramePr>
            <a:graphicFrameLocks noChangeAspect="1"/>
          </p:cNvGraphicFramePr>
          <p:nvPr>
            <p:extLst>
              <p:ext uri="{D42A27DB-BD31-4B8C-83A1-F6EECF244321}">
                <p14:modId xmlns:p14="http://schemas.microsoft.com/office/powerpoint/2010/main" val="4167499487"/>
              </p:ext>
            </p:extLst>
          </p:nvPr>
        </p:nvGraphicFramePr>
        <p:xfrm>
          <a:off x="4227513" y="4594730"/>
          <a:ext cx="801687" cy="361156"/>
        </p:xfrm>
        <a:graphic>
          <a:graphicData uri="http://schemas.openxmlformats.org/presentationml/2006/ole">
            <mc:AlternateContent xmlns:mc="http://schemas.openxmlformats.org/markup-compatibility/2006">
              <mc:Choice xmlns:v="urn:schemas-microsoft-com:vml" Requires="v">
                <p:oleObj name="Equation" r:id="rId4" imgW="457200" imgH="203200" progId="Equation.DSMT4">
                  <p:embed/>
                </p:oleObj>
              </mc:Choice>
              <mc:Fallback>
                <p:oleObj name="Equation" r:id="rId4" imgW="457200" imgH="203200" progId="Equation.DSMT4">
                  <p:embed/>
                  <p:pic>
                    <p:nvPicPr>
                      <p:cNvPr id="0" name=""/>
                      <p:cNvPicPr/>
                      <p:nvPr/>
                    </p:nvPicPr>
                    <p:blipFill>
                      <a:blip r:embed="rId5"/>
                      <a:stretch>
                        <a:fillRect/>
                      </a:stretch>
                    </p:blipFill>
                    <p:spPr>
                      <a:xfrm>
                        <a:off x="4227513" y="4594730"/>
                        <a:ext cx="801687" cy="361156"/>
                      </a:xfrm>
                      <a:prstGeom prst="rect">
                        <a:avLst/>
                      </a:prstGeom>
                    </p:spPr>
                  </p:pic>
                </p:oleObj>
              </mc:Fallback>
            </mc:AlternateContent>
          </a:graphicData>
        </a:graphic>
      </p:graphicFrame>
      <p:sp>
        <p:nvSpPr>
          <p:cNvPr id="24" name="TextBox 23"/>
          <p:cNvSpPr txBox="1"/>
          <p:nvPr/>
        </p:nvSpPr>
        <p:spPr>
          <a:xfrm>
            <a:off x="274956" y="5024732"/>
            <a:ext cx="8754744" cy="1138773"/>
          </a:xfrm>
          <a:prstGeom prst="rect">
            <a:avLst/>
          </a:prstGeom>
          <a:noFill/>
        </p:spPr>
        <p:txBody>
          <a:bodyPr wrap="square" rtlCol="0">
            <a:spAutoFit/>
          </a:bodyPr>
          <a:lstStyle/>
          <a:p>
            <a:r>
              <a:rPr lang="en-US" sz="2800" dirty="0">
                <a:solidFill>
                  <a:srgbClr val="FF0000"/>
                </a:solidFill>
                <a:latin typeface="Apple Chancery"/>
                <a:cs typeface="Apple Chancery"/>
              </a:rPr>
              <a:t>And just as </a:t>
            </a:r>
            <a:r>
              <a:rPr lang="en-US" sz="2000" dirty="0">
                <a:solidFill>
                  <a:srgbClr val="0000FF"/>
                </a:solidFill>
                <a:latin typeface="Times New Roman"/>
                <a:cs typeface="Times New Roman"/>
              </a:rPr>
              <a:t>we developed theory </a:t>
            </a:r>
            <a:r>
              <a:rPr lang="en-US" sz="2000" dirty="0">
                <a:latin typeface="Times New Roman"/>
                <a:cs typeface="Times New Roman"/>
              </a:rPr>
              <a:t>that led us to </a:t>
            </a:r>
            <a:r>
              <a:rPr lang="en-US" sz="2000" dirty="0">
                <a:solidFill>
                  <a:srgbClr val="000000"/>
                </a:solidFill>
                <a:latin typeface="Times New Roman"/>
                <a:cs typeface="Times New Roman"/>
              </a:rPr>
              <a:t>relationships between </a:t>
            </a:r>
            <a:r>
              <a:rPr lang="en-US" sz="2000" i="1" dirty="0">
                <a:solidFill>
                  <a:srgbClr val="FF0000"/>
                </a:solidFill>
                <a:latin typeface="Times New Roman"/>
                <a:cs typeface="Times New Roman"/>
              </a:rPr>
              <a:t>momentum</a:t>
            </a:r>
            <a:r>
              <a:rPr lang="en-US" sz="2000" dirty="0">
                <a:solidFill>
                  <a:srgbClr val="FF0000"/>
                </a:solidFill>
                <a:latin typeface="Times New Roman"/>
                <a:cs typeface="Times New Roman"/>
              </a:rPr>
              <a:t> </a:t>
            </a:r>
            <a:r>
              <a:rPr lang="en-US" sz="2000" dirty="0">
                <a:solidFill>
                  <a:srgbClr val="000000"/>
                </a:solidFill>
                <a:latin typeface="Times New Roman"/>
                <a:cs typeface="Times New Roman"/>
              </a:rPr>
              <a:t>and</a:t>
            </a:r>
            <a:r>
              <a:rPr lang="en-US" sz="2000" dirty="0">
                <a:solidFill>
                  <a:srgbClr val="FF0000"/>
                </a:solidFill>
                <a:latin typeface="Times New Roman"/>
                <a:cs typeface="Times New Roman"/>
              </a:rPr>
              <a:t> </a:t>
            </a:r>
            <a:r>
              <a:rPr lang="en-US" sz="2000" i="1" dirty="0">
                <a:solidFill>
                  <a:srgbClr val="FF0000"/>
                </a:solidFill>
                <a:latin typeface="Times New Roman"/>
                <a:cs typeface="Times New Roman"/>
              </a:rPr>
              <a:t>force</a:t>
            </a:r>
            <a:r>
              <a:rPr lang="en-US" sz="2000" dirty="0">
                <a:solidFill>
                  <a:srgbClr val="000000"/>
                </a:solidFill>
                <a:latin typeface="Times New Roman"/>
                <a:cs typeface="Times New Roman"/>
              </a:rPr>
              <a:t> through </a:t>
            </a:r>
            <a:r>
              <a:rPr lang="en-US" sz="2000" i="1" dirty="0">
                <a:solidFill>
                  <a:srgbClr val="FF0000"/>
                </a:solidFill>
                <a:latin typeface="Times New Roman"/>
                <a:cs typeface="Times New Roman"/>
              </a:rPr>
              <a:t>impulse,</a:t>
            </a:r>
            <a:r>
              <a:rPr lang="en-US" sz="2000" dirty="0">
                <a:solidFill>
                  <a:srgbClr val="000000"/>
                </a:solidFill>
                <a:latin typeface="Times New Roman"/>
                <a:cs typeface="Times New Roman"/>
              </a:rPr>
              <a:t> and to the </a:t>
            </a:r>
            <a:r>
              <a:rPr lang="en-US" sz="2000" i="1" dirty="0">
                <a:solidFill>
                  <a:srgbClr val="FF0000"/>
                </a:solidFill>
                <a:latin typeface="Times New Roman"/>
                <a:cs typeface="Times New Roman"/>
              </a:rPr>
              <a:t>conservation of momentum</a:t>
            </a:r>
            <a:r>
              <a:rPr lang="en-US" sz="2000" dirty="0">
                <a:solidFill>
                  <a:srgbClr val="000000"/>
                </a:solidFill>
                <a:latin typeface="Times New Roman"/>
                <a:cs typeface="Times New Roman"/>
              </a:rPr>
              <a:t>, all of those avenues can be followed in an </a:t>
            </a:r>
            <a:r>
              <a:rPr lang="en-US" sz="2000" dirty="0">
                <a:solidFill>
                  <a:srgbClr val="0000FF"/>
                </a:solidFill>
                <a:latin typeface="Times New Roman"/>
                <a:cs typeface="Times New Roman"/>
              </a:rPr>
              <a:t>exact parallel </a:t>
            </a:r>
            <a:r>
              <a:rPr lang="en-US" sz="2000" dirty="0">
                <a:solidFill>
                  <a:srgbClr val="000000"/>
                </a:solidFill>
                <a:latin typeface="Times New Roman"/>
                <a:cs typeface="Times New Roman"/>
              </a:rPr>
              <a:t>in the world of </a:t>
            </a:r>
            <a:r>
              <a:rPr lang="en-US" sz="2000" dirty="0">
                <a:solidFill>
                  <a:srgbClr val="0000FF"/>
                </a:solidFill>
                <a:latin typeface="Times New Roman"/>
                <a:cs typeface="Times New Roman"/>
              </a:rPr>
              <a:t>rotation</a:t>
            </a:r>
            <a:r>
              <a:rPr lang="en-US" sz="2000" dirty="0">
                <a:solidFill>
                  <a:srgbClr val="000000"/>
                </a:solidFill>
                <a:latin typeface="Times New Roman"/>
                <a:cs typeface="Times New Roman"/>
              </a:rPr>
              <a:t>.</a:t>
            </a:r>
            <a:endParaRPr lang="en-US" sz="2400" dirty="0">
              <a:solidFill>
                <a:srgbClr val="000000"/>
              </a:solidFill>
              <a:latin typeface="Apple Chancery"/>
              <a:cs typeface="Apple Chancery"/>
            </a:endParaRPr>
          </a:p>
        </p:txBody>
      </p:sp>
    </p:spTree>
    <p:extLst>
      <p:ext uri="{BB962C8B-B14F-4D97-AF65-F5344CB8AC3E}">
        <p14:creationId xmlns:p14="http://schemas.microsoft.com/office/powerpoint/2010/main" val="38976374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dissolve">
                                      <p:cBhvr>
                                        <p:cTn id="7" dur="500"/>
                                        <p:tgtEl>
                                          <p:spTgt spid="22"/>
                                        </p:tgtEl>
                                      </p:cBhvr>
                                    </p:animEffect>
                                  </p:childTnLst>
                                </p:cTn>
                              </p:par>
                              <p:par>
                                <p:cTn id="8" presetID="9" presetClass="entr" presetSubtype="0"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dissolve">
                                      <p:cBhvr>
                                        <p:cTn id="10" dur="500"/>
                                        <p:tgtEl>
                                          <p:spTgt spid="13"/>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grpId="0" nodeType="clickEffect">
                                  <p:stCondLst>
                                    <p:cond delay="0"/>
                                  </p:stCondLst>
                                  <p:childTnLst>
                                    <p:set>
                                      <p:cBhvr>
                                        <p:cTn id="14" dur="1" fill="hold">
                                          <p:stCondLst>
                                            <p:cond delay="0"/>
                                          </p:stCondLst>
                                        </p:cTn>
                                        <p:tgtEl>
                                          <p:spTgt spid="24"/>
                                        </p:tgtEl>
                                        <p:attrNameLst>
                                          <p:attrName>style.visibility</p:attrName>
                                        </p:attrNameLst>
                                      </p:cBhvr>
                                      <p:to>
                                        <p:strVal val="visible"/>
                                      </p:to>
                                    </p:set>
                                    <p:animEffect transition="in" filter="dissolve">
                                      <p:cBhvr>
                                        <p:cTn id="15"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2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7" name="TextBox 16"/>
          <p:cNvSpPr txBox="1"/>
          <p:nvPr/>
        </p:nvSpPr>
        <p:spPr>
          <a:xfrm>
            <a:off x="8636001" y="6427113"/>
            <a:ext cx="444499" cy="276999"/>
          </a:xfrm>
          <a:prstGeom prst="rect">
            <a:avLst/>
          </a:prstGeom>
          <a:noFill/>
        </p:spPr>
        <p:txBody>
          <a:bodyPr wrap="square" rtlCol="0">
            <a:spAutoFit/>
          </a:bodyPr>
          <a:lstStyle/>
          <a:p>
            <a:r>
              <a:rPr lang="en-US" sz="1200" dirty="0">
                <a:latin typeface="Times New Roman"/>
                <a:cs typeface="Times New Roman"/>
              </a:rPr>
              <a:t>7.)</a:t>
            </a:r>
          </a:p>
        </p:txBody>
      </p:sp>
      <p:sp>
        <p:nvSpPr>
          <p:cNvPr id="5" name="TextBox 4"/>
          <p:cNvSpPr txBox="1"/>
          <p:nvPr/>
        </p:nvSpPr>
        <p:spPr>
          <a:xfrm>
            <a:off x="134722" y="-55268"/>
            <a:ext cx="8754744" cy="523220"/>
          </a:xfrm>
          <a:prstGeom prst="rect">
            <a:avLst/>
          </a:prstGeom>
          <a:noFill/>
        </p:spPr>
        <p:txBody>
          <a:bodyPr wrap="square" rtlCol="0">
            <a:spAutoFit/>
          </a:bodyPr>
          <a:lstStyle/>
          <a:p>
            <a:pPr algn="ctr"/>
            <a:r>
              <a:rPr lang="en-US" sz="2800" dirty="0">
                <a:solidFill>
                  <a:srgbClr val="FF0000"/>
                </a:solidFill>
                <a:latin typeface="Apple Chancery"/>
                <a:cs typeface="Apple Chancery"/>
              </a:rPr>
              <a:t>Summary </a:t>
            </a:r>
            <a:r>
              <a:rPr lang="en-US" dirty="0">
                <a:solidFill>
                  <a:srgbClr val="000000"/>
                </a:solidFill>
                <a:latin typeface="Apple Chancery"/>
                <a:cs typeface="Apple Chancery"/>
              </a:rPr>
              <a:t>(with new stuff in red)</a:t>
            </a:r>
            <a:endParaRPr lang="en-US" sz="2400" dirty="0">
              <a:solidFill>
                <a:srgbClr val="000000"/>
              </a:solidFill>
              <a:latin typeface="Apple Chancery"/>
              <a:cs typeface="Apple Chancery"/>
            </a:endParaRPr>
          </a:p>
        </p:txBody>
      </p:sp>
      <p:graphicFrame>
        <p:nvGraphicFramePr>
          <p:cNvPr id="15" name="Object 14"/>
          <p:cNvGraphicFramePr>
            <a:graphicFrameLocks noChangeAspect="1"/>
          </p:cNvGraphicFramePr>
          <p:nvPr>
            <p:extLst>
              <p:ext uri="{D42A27DB-BD31-4B8C-83A1-F6EECF244321}">
                <p14:modId xmlns:p14="http://schemas.microsoft.com/office/powerpoint/2010/main" val="3232711753"/>
              </p:ext>
            </p:extLst>
          </p:nvPr>
        </p:nvGraphicFramePr>
        <p:xfrm>
          <a:off x="2830513" y="1244600"/>
          <a:ext cx="841375" cy="282575"/>
        </p:xfrm>
        <a:graphic>
          <a:graphicData uri="http://schemas.openxmlformats.org/presentationml/2006/ole">
            <mc:AlternateContent xmlns:mc="http://schemas.openxmlformats.org/markup-compatibility/2006">
              <mc:Choice xmlns:v="urn:schemas-microsoft-com:vml" Requires="v">
                <p:oleObj name="Equation" r:id="rId2" imgW="457200" imgH="152400" progId="Equation.DSMT4">
                  <p:embed/>
                </p:oleObj>
              </mc:Choice>
              <mc:Fallback>
                <p:oleObj name="Equation" r:id="rId2" imgW="457200" imgH="152400" progId="Equation.DSMT4">
                  <p:embed/>
                  <p:pic>
                    <p:nvPicPr>
                      <p:cNvPr id="0" name=""/>
                      <p:cNvPicPr/>
                      <p:nvPr/>
                    </p:nvPicPr>
                    <p:blipFill>
                      <a:blip r:embed="rId3"/>
                      <a:stretch>
                        <a:fillRect/>
                      </a:stretch>
                    </p:blipFill>
                    <p:spPr>
                      <a:xfrm>
                        <a:off x="2830513" y="1244600"/>
                        <a:ext cx="841375" cy="282575"/>
                      </a:xfrm>
                      <a:prstGeom prst="rect">
                        <a:avLst/>
                      </a:prstGeom>
                    </p:spPr>
                  </p:pic>
                </p:oleObj>
              </mc:Fallback>
            </mc:AlternateContent>
          </a:graphicData>
        </a:graphic>
      </p:graphicFrame>
      <p:sp>
        <p:nvSpPr>
          <p:cNvPr id="14" name="Text Box 59"/>
          <p:cNvSpPr txBox="1">
            <a:spLocks/>
          </p:cNvSpPr>
          <p:nvPr/>
        </p:nvSpPr>
        <p:spPr bwMode="auto">
          <a:xfrm>
            <a:off x="1143000" y="587345"/>
            <a:ext cx="2256094" cy="4001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none">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2000" dirty="0">
                <a:solidFill>
                  <a:srgbClr val="FF1808"/>
                </a:solidFill>
                <a:latin typeface="Apple Chancery"/>
                <a:cs typeface="Apple Chancery"/>
              </a:rPr>
              <a:t>translational world</a:t>
            </a:r>
            <a:endParaRPr lang="en-US" sz="2000" dirty="0">
              <a:latin typeface="Apple Chancery"/>
              <a:cs typeface="Apple Chancery"/>
            </a:endParaRPr>
          </a:p>
        </p:txBody>
      </p:sp>
      <p:sp>
        <p:nvSpPr>
          <p:cNvPr id="19" name="Text Box 61"/>
          <p:cNvSpPr txBox="1">
            <a:spLocks/>
          </p:cNvSpPr>
          <p:nvPr/>
        </p:nvSpPr>
        <p:spPr bwMode="auto">
          <a:xfrm>
            <a:off x="5334000" y="587345"/>
            <a:ext cx="2020953" cy="4001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none">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2000" dirty="0">
                <a:solidFill>
                  <a:srgbClr val="FF0000"/>
                </a:solidFill>
                <a:latin typeface="Apple Chancery"/>
                <a:cs typeface="Apple Chancery"/>
              </a:rPr>
              <a:t>rotational world</a:t>
            </a:r>
          </a:p>
        </p:txBody>
      </p:sp>
      <p:graphicFrame>
        <p:nvGraphicFramePr>
          <p:cNvPr id="25" name="Object 4"/>
          <p:cNvGraphicFramePr>
            <a:graphicFrameLocks noChangeAspect="1"/>
          </p:cNvGraphicFramePr>
          <p:nvPr>
            <p:extLst>
              <p:ext uri="{D42A27DB-BD31-4B8C-83A1-F6EECF244321}">
                <p14:modId xmlns:p14="http://schemas.microsoft.com/office/powerpoint/2010/main" val="2721356812"/>
              </p:ext>
            </p:extLst>
          </p:nvPr>
        </p:nvGraphicFramePr>
        <p:xfrm>
          <a:off x="1189039" y="3354388"/>
          <a:ext cx="2782914" cy="1062037"/>
        </p:xfrm>
        <a:graphic>
          <a:graphicData uri="http://schemas.openxmlformats.org/presentationml/2006/ole">
            <mc:AlternateContent xmlns:mc="http://schemas.openxmlformats.org/markup-compatibility/2006">
              <mc:Choice xmlns:v="urn:schemas-microsoft-com:vml" Requires="v">
                <p:oleObj name="Equation" r:id="rId4" imgW="1600200" imgH="609600" progId="Equation.DSMT4">
                  <p:embed/>
                </p:oleObj>
              </mc:Choice>
              <mc:Fallback>
                <p:oleObj name="Equation" r:id="rId4" imgW="1600200" imgH="609600" progId="Equation.DSMT4">
                  <p:embed/>
                  <p:pic>
                    <p:nvPicPr>
                      <p:cNvPr id="0" name=""/>
                      <p:cNvPicPr>
                        <a:picLocks noChangeAspect="1" noChangeArrowheads="1"/>
                      </p:cNvPicPr>
                      <p:nvPr/>
                    </p:nvPicPr>
                    <p:blipFill>
                      <a:blip r:embed="rId5"/>
                      <a:srcRect/>
                      <a:stretch>
                        <a:fillRect/>
                      </a:stretch>
                    </p:blipFill>
                    <p:spPr bwMode="auto">
                      <a:xfrm>
                        <a:off x="1189039" y="3354388"/>
                        <a:ext cx="2782914" cy="1062037"/>
                      </a:xfrm>
                      <a:prstGeom prst="rect">
                        <a:avLst/>
                      </a:prstGeom>
                      <a:noFill/>
                      <a:ln>
                        <a:noFill/>
                      </a:ln>
                      <a:effectLst/>
                    </p:spPr>
                  </p:pic>
                </p:oleObj>
              </mc:Fallback>
            </mc:AlternateContent>
          </a:graphicData>
        </a:graphic>
      </p:graphicFrame>
      <p:graphicFrame>
        <p:nvGraphicFramePr>
          <p:cNvPr id="27" name="Object 6"/>
          <p:cNvGraphicFramePr>
            <a:graphicFrameLocks noChangeAspect="1"/>
          </p:cNvGraphicFramePr>
          <p:nvPr>
            <p:extLst>
              <p:ext uri="{D42A27DB-BD31-4B8C-83A1-F6EECF244321}">
                <p14:modId xmlns:p14="http://schemas.microsoft.com/office/powerpoint/2010/main" val="3027019421"/>
              </p:ext>
            </p:extLst>
          </p:nvPr>
        </p:nvGraphicFramePr>
        <p:xfrm>
          <a:off x="974081" y="5792026"/>
          <a:ext cx="2862907" cy="448156"/>
        </p:xfrm>
        <a:graphic>
          <a:graphicData uri="http://schemas.openxmlformats.org/presentationml/2006/ole">
            <mc:AlternateContent xmlns:mc="http://schemas.openxmlformats.org/markup-compatibility/2006">
              <mc:Choice xmlns:v="urn:schemas-microsoft-com:vml" Requires="v">
                <p:oleObj name="Equation" r:id="rId6" imgW="1701800" imgH="266700" progId="Equation.DSMT4">
                  <p:embed/>
                </p:oleObj>
              </mc:Choice>
              <mc:Fallback>
                <p:oleObj name="Equation" r:id="rId6" imgW="1701800" imgH="266700" progId="Equation.DSMT4">
                  <p:embed/>
                  <p:pic>
                    <p:nvPicPr>
                      <p:cNvPr id="0" name=""/>
                      <p:cNvPicPr>
                        <a:picLocks noChangeAspect="1" noChangeArrowheads="1"/>
                      </p:cNvPicPr>
                      <p:nvPr/>
                    </p:nvPicPr>
                    <p:blipFill>
                      <a:blip r:embed="rId7"/>
                      <a:srcRect/>
                      <a:stretch>
                        <a:fillRect/>
                      </a:stretch>
                    </p:blipFill>
                    <p:spPr bwMode="auto">
                      <a:xfrm>
                        <a:off x="974081" y="5792026"/>
                        <a:ext cx="2862907" cy="448156"/>
                      </a:xfrm>
                      <a:prstGeom prst="rect">
                        <a:avLst/>
                      </a:prstGeom>
                      <a:noFill/>
                      <a:ln>
                        <a:noFill/>
                      </a:ln>
                      <a:effectLst/>
                    </p:spPr>
                  </p:pic>
                </p:oleObj>
              </mc:Fallback>
            </mc:AlternateContent>
          </a:graphicData>
        </a:graphic>
      </p:graphicFrame>
      <p:graphicFrame>
        <p:nvGraphicFramePr>
          <p:cNvPr id="28" name="Object 7"/>
          <p:cNvGraphicFramePr>
            <a:graphicFrameLocks noChangeAspect="1"/>
          </p:cNvGraphicFramePr>
          <p:nvPr>
            <p:extLst>
              <p:ext uri="{D42A27DB-BD31-4B8C-83A1-F6EECF244321}">
                <p14:modId xmlns:p14="http://schemas.microsoft.com/office/powerpoint/2010/main" val="1223530606"/>
              </p:ext>
            </p:extLst>
          </p:nvPr>
        </p:nvGraphicFramePr>
        <p:xfrm>
          <a:off x="4992688" y="5780088"/>
          <a:ext cx="2651125" cy="457200"/>
        </p:xfrm>
        <a:graphic>
          <a:graphicData uri="http://schemas.openxmlformats.org/presentationml/2006/ole">
            <mc:AlternateContent xmlns:mc="http://schemas.openxmlformats.org/markup-compatibility/2006">
              <mc:Choice xmlns:v="urn:schemas-microsoft-com:vml" Requires="v">
                <p:oleObj name="Equation" r:id="rId8" imgW="1549400" imgH="266700" progId="Equation.DSMT4">
                  <p:embed/>
                </p:oleObj>
              </mc:Choice>
              <mc:Fallback>
                <p:oleObj name="Equation" r:id="rId8" imgW="1549400" imgH="266700" progId="Equation.DSMT4">
                  <p:embed/>
                  <p:pic>
                    <p:nvPicPr>
                      <p:cNvPr id="0" name=""/>
                      <p:cNvPicPr>
                        <a:picLocks noChangeAspect="1" noChangeArrowheads="1"/>
                      </p:cNvPicPr>
                      <p:nvPr/>
                    </p:nvPicPr>
                    <p:blipFill>
                      <a:blip r:embed="rId9"/>
                      <a:srcRect/>
                      <a:stretch>
                        <a:fillRect/>
                      </a:stretch>
                    </p:blipFill>
                    <p:spPr bwMode="auto">
                      <a:xfrm>
                        <a:off x="4992688" y="5780088"/>
                        <a:ext cx="2651125" cy="457200"/>
                      </a:xfrm>
                      <a:prstGeom prst="rect">
                        <a:avLst/>
                      </a:prstGeom>
                      <a:noFill/>
                      <a:ln>
                        <a:noFill/>
                      </a:ln>
                      <a:effectLst/>
                    </p:spPr>
                  </p:pic>
                </p:oleObj>
              </mc:Fallback>
            </mc:AlternateContent>
          </a:graphicData>
        </a:graphic>
      </p:graphicFrame>
      <p:graphicFrame>
        <p:nvGraphicFramePr>
          <p:cNvPr id="29" name="Object 4"/>
          <p:cNvGraphicFramePr>
            <a:graphicFrameLocks noChangeAspect="1"/>
          </p:cNvGraphicFramePr>
          <p:nvPr>
            <p:extLst>
              <p:ext uri="{D42A27DB-BD31-4B8C-83A1-F6EECF244321}">
                <p14:modId xmlns:p14="http://schemas.microsoft.com/office/powerpoint/2010/main" val="913229010"/>
              </p:ext>
            </p:extLst>
          </p:nvPr>
        </p:nvGraphicFramePr>
        <p:xfrm>
          <a:off x="6056313" y="3311525"/>
          <a:ext cx="2778125" cy="1066800"/>
        </p:xfrm>
        <a:graphic>
          <a:graphicData uri="http://schemas.openxmlformats.org/presentationml/2006/ole">
            <mc:AlternateContent xmlns:mc="http://schemas.openxmlformats.org/markup-compatibility/2006">
              <mc:Choice xmlns:v="urn:schemas-microsoft-com:vml" Requires="v">
                <p:oleObj name="Equation" r:id="rId10" imgW="1625600" imgH="622300" progId="Equation.DSMT4">
                  <p:embed/>
                </p:oleObj>
              </mc:Choice>
              <mc:Fallback>
                <p:oleObj name="Equation" r:id="rId10" imgW="1625600" imgH="622300" progId="Equation.DSMT4">
                  <p:embed/>
                  <p:pic>
                    <p:nvPicPr>
                      <p:cNvPr id="0" name=""/>
                      <p:cNvPicPr>
                        <a:picLocks noChangeAspect="1" noChangeArrowheads="1"/>
                      </p:cNvPicPr>
                      <p:nvPr/>
                    </p:nvPicPr>
                    <p:blipFill>
                      <a:blip r:embed="rId11"/>
                      <a:srcRect/>
                      <a:stretch>
                        <a:fillRect/>
                      </a:stretch>
                    </p:blipFill>
                    <p:spPr bwMode="auto">
                      <a:xfrm>
                        <a:off x="6056313" y="3311525"/>
                        <a:ext cx="2778125" cy="1066800"/>
                      </a:xfrm>
                      <a:prstGeom prst="rect">
                        <a:avLst/>
                      </a:prstGeom>
                      <a:noFill/>
                      <a:ln>
                        <a:noFill/>
                      </a:ln>
                      <a:effectLst/>
                    </p:spPr>
                  </p:pic>
                </p:oleObj>
              </mc:Fallback>
            </mc:AlternateContent>
          </a:graphicData>
        </a:graphic>
      </p:graphicFrame>
      <p:sp>
        <p:nvSpPr>
          <p:cNvPr id="31" name="Text Box 59"/>
          <p:cNvSpPr txBox="1">
            <a:spLocks/>
          </p:cNvSpPr>
          <p:nvPr/>
        </p:nvSpPr>
        <p:spPr bwMode="auto">
          <a:xfrm>
            <a:off x="134722" y="1155700"/>
            <a:ext cx="2695791"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800" dirty="0">
                <a:solidFill>
                  <a:srgbClr val="0000FF"/>
                </a:solidFill>
                <a:latin typeface="Times New Roman"/>
                <a:cs typeface="Times New Roman"/>
              </a:rPr>
              <a:t>translational parameters:</a:t>
            </a:r>
          </a:p>
        </p:txBody>
      </p:sp>
      <p:sp>
        <p:nvSpPr>
          <p:cNvPr id="32" name="Text Box 59"/>
          <p:cNvSpPr txBox="1">
            <a:spLocks/>
          </p:cNvSpPr>
          <p:nvPr/>
        </p:nvSpPr>
        <p:spPr bwMode="auto">
          <a:xfrm>
            <a:off x="134722" y="4483073"/>
            <a:ext cx="2722777"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800" dirty="0">
                <a:solidFill>
                  <a:srgbClr val="0000FF"/>
                </a:solidFill>
                <a:latin typeface="Times New Roman"/>
                <a:cs typeface="Times New Roman"/>
              </a:rPr>
              <a:t>conservation of energy</a:t>
            </a:r>
          </a:p>
        </p:txBody>
      </p:sp>
      <p:sp>
        <p:nvSpPr>
          <p:cNvPr id="3" name="Freeform 2"/>
          <p:cNvSpPr/>
          <p:nvPr/>
        </p:nvSpPr>
        <p:spPr>
          <a:xfrm>
            <a:off x="4216400" y="1028700"/>
            <a:ext cx="203200" cy="5499100"/>
          </a:xfrm>
          <a:custGeom>
            <a:avLst/>
            <a:gdLst>
              <a:gd name="connsiteX0" fmla="*/ 76200 w 203200"/>
              <a:gd name="connsiteY0" fmla="*/ 0 h 4508500"/>
              <a:gd name="connsiteX1" fmla="*/ 50800 w 203200"/>
              <a:gd name="connsiteY1" fmla="*/ 139700 h 4508500"/>
              <a:gd name="connsiteX2" fmla="*/ 38100 w 203200"/>
              <a:gd name="connsiteY2" fmla="*/ 177800 h 4508500"/>
              <a:gd name="connsiteX3" fmla="*/ 25400 w 203200"/>
              <a:gd name="connsiteY3" fmla="*/ 279400 h 4508500"/>
              <a:gd name="connsiteX4" fmla="*/ 12700 w 203200"/>
              <a:gd name="connsiteY4" fmla="*/ 342900 h 4508500"/>
              <a:gd name="connsiteX5" fmla="*/ 0 w 203200"/>
              <a:gd name="connsiteY5" fmla="*/ 469900 h 4508500"/>
              <a:gd name="connsiteX6" fmla="*/ 12700 w 203200"/>
              <a:gd name="connsiteY6" fmla="*/ 1003300 h 4508500"/>
              <a:gd name="connsiteX7" fmla="*/ 25400 w 203200"/>
              <a:gd name="connsiteY7" fmla="*/ 1066800 h 4508500"/>
              <a:gd name="connsiteX8" fmla="*/ 50800 w 203200"/>
              <a:gd name="connsiteY8" fmla="*/ 1143000 h 4508500"/>
              <a:gd name="connsiteX9" fmla="*/ 63500 w 203200"/>
              <a:gd name="connsiteY9" fmla="*/ 1231900 h 4508500"/>
              <a:gd name="connsiteX10" fmla="*/ 88900 w 203200"/>
              <a:gd name="connsiteY10" fmla="*/ 1308100 h 4508500"/>
              <a:gd name="connsiteX11" fmla="*/ 114300 w 203200"/>
              <a:gd name="connsiteY11" fmla="*/ 1409700 h 4508500"/>
              <a:gd name="connsiteX12" fmla="*/ 127000 w 203200"/>
              <a:gd name="connsiteY12" fmla="*/ 1460500 h 4508500"/>
              <a:gd name="connsiteX13" fmla="*/ 152400 w 203200"/>
              <a:gd name="connsiteY13" fmla="*/ 1511300 h 4508500"/>
              <a:gd name="connsiteX14" fmla="*/ 177800 w 203200"/>
              <a:gd name="connsiteY14" fmla="*/ 1587500 h 4508500"/>
              <a:gd name="connsiteX15" fmla="*/ 177800 w 203200"/>
              <a:gd name="connsiteY15" fmla="*/ 2641600 h 4508500"/>
              <a:gd name="connsiteX16" fmla="*/ 165100 w 203200"/>
              <a:gd name="connsiteY16" fmla="*/ 2844800 h 4508500"/>
              <a:gd name="connsiteX17" fmla="*/ 139700 w 203200"/>
              <a:gd name="connsiteY17" fmla="*/ 2908300 h 4508500"/>
              <a:gd name="connsiteX18" fmla="*/ 114300 w 203200"/>
              <a:gd name="connsiteY18" fmla="*/ 2997200 h 4508500"/>
              <a:gd name="connsiteX19" fmla="*/ 76200 w 203200"/>
              <a:gd name="connsiteY19" fmla="*/ 3098800 h 4508500"/>
              <a:gd name="connsiteX20" fmla="*/ 63500 w 203200"/>
              <a:gd name="connsiteY20" fmla="*/ 3276600 h 4508500"/>
              <a:gd name="connsiteX21" fmla="*/ 50800 w 203200"/>
              <a:gd name="connsiteY21" fmla="*/ 3340100 h 4508500"/>
              <a:gd name="connsiteX22" fmla="*/ 25400 w 203200"/>
              <a:gd name="connsiteY22" fmla="*/ 3606800 h 4508500"/>
              <a:gd name="connsiteX23" fmla="*/ 38100 w 203200"/>
              <a:gd name="connsiteY23" fmla="*/ 4114800 h 4508500"/>
              <a:gd name="connsiteX24" fmla="*/ 63500 w 203200"/>
              <a:gd name="connsiteY24" fmla="*/ 4203700 h 4508500"/>
              <a:gd name="connsiteX25" fmla="*/ 76200 w 203200"/>
              <a:gd name="connsiteY25" fmla="*/ 4279900 h 4508500"/>
              <a:gd name="connsiteX26" fmla="*/ 127000 w 203200"/>
              <a:gd name="connsiteY26" fmla="*/ 4356100 h 4508500"/>
              <a:gd name="connsiteX27" fmla="*/ 165100 w 203200"/>
              <a:gd name="connsiteY27" fmla="*/ 4445000 h 4508500"/>
              <a:gd name="connsiteX28" fmla="*/ 203200 w 203200"/>
              <a:gd name="connsiteY28" fmla="*/ 4508500 h 4508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203200" h="4508500">
                <a:moveTo>
                  <a:pt x="76200" y="0"/>
                </a:moveTo>
                <a:cubicBezTo>
                  <a:pt x="70539" y="33969"/>
                  <a:pt x="59675" y="104200"/>
                  <a:pt x="50800" y="139700"/>
                </a:cubicBezTo>
                <a:cubicBezTo>
                  <a:pt x="47553" y="152687"/>
                  <a:pt x="42333" y="165100"/>
                  <a:pt x="38100" y="177800"/>
                </a:cubicBezTo>
                <a:cubicBezTo>
                  <a:pt x="33867" y="211667"/>
                  <a:pt x="30590" y="245667"/>
                  <a:pt x="25400" y="279400"/>
                </a:cubicBezTo>
                <a:cubicBezTo>
                  <a:pt x="22118" y="300735"/>
                  <a:pt x="15553" y="321504"/>
                  <a:pt x="12700" y="342900"/>
                </a:cubicBezTo>
                <a:cubicBezTo>
                  <a:pt x="7077" y="385071"/>
                  <a:pt x="4233" y="427567"/>
                  <a:pt x="0" y="469900"/>
                </a:cubicBezTo>
                <a:cubicBezTo>
                  <a:pt x="4233" y="647700"/>
                  <a:pt x="5139" y="825610"/>
                  <a:pt x="12700" y="1003300"/>
                </a:cubicBezTo>
                <a:cubicBezTo>
                  <a:pt x="13618" y="1024866"/>
                  <a:pt x="19720" y="1045975"/>
                  <a:pt x="25400" y="1066800"/>
                </a:cubicBezTo>
                <a:cubicBezTo>
                  <a:pt x="32445" y="1092631"/>
                  <a:pt x="50800" y="1143000"/>
                  <a:pt x="50800" y="1143000"/>
                </a:cubicBezTo>
                <a:cubicBezTo>
                  <a:pt x="55033" y="1172633"/>
                  <a:pt x="56769" y="1202732"/>
                  <a:pt x="63500" y="1231900"/>
                </a:cubicBezTo>
                <a:cubicBezTo>
                  <a:pt x="69520" y="1257988"/>
                  <a:pt x="83649" y="1281846"/>
                  <a:pt x="88900" y="1308100"/>
                </a:cubicBezTo>
                <a:cubicBezTo>
                  <a:pt x="114720" y="1437202"/>
                  <a:pt x="88265" y="1318578"/>
                  <a:pt x="114300" y="1409700"/>
                </a:cubicBezTo>
                <a:cubicBezTo>
                  <a:pt x="119095" y="1426483"/>
                  <a:pt x="120871" y="1444157"/>
                  <a:pt x="127000" y="1460500"/>
                </a:cubicBezTo>
                <a:cubicBezTo>
                  <a:pt x="133647" y="1478227"/>
                  <a:pt x="145369" y="1493722"/>
                  <a:pt x="152400" y="1511300"/>
                </a:cubicBezTo>
                <a:cubicBezTo>
                  <a:pt x="162344" y="1536159"/>
                  <a:pt x="177800" y="1587500"/>
                  <a:pt x="177800" y="1587500"/>
                </a:cubicBezTo>
                <a:cubicBezTo>
                  <a:pt x="217055" y="2019310"/>
                  <a:pt x="197945" y="1755202"/>
                  <a:pt x="177800" y="2641600"/>
                </a:cubicBezTo>
                <a:cubicBezTo>
                  <a:pt x="176258" y="2709448"/>
                  <a:pt x="174698" y="2777617"/>
                  <a:pt x="165100" y="2844800"/>
                </a:cubicBezTo>
                <a:cubicBezTo>
                  <a:pt x="161876" y="2867368"/>
                  <a:pt x="147705" y="2886954"/>
                  <a:pt x="139700" y="2908300"/>
                </a:cubicBezTo>
                <a:cubicBezTo>
                  <a:pt x="121430" y="2957020"/>
                  <a:pt x="130313" y="2941155"/>
                  <a:pt x="114300" y="2997200"/>
                </a:cubicBezTo>
                <a:cubicBezTo>
                  <a:pt x="104345" y="3032041"/>
                  <a:pt x="89620" y="3065250"/>
                  <a:pt x="76200" y="3098800"/>
                </a:cubicBezTo>
                <a:cubicBezTo>
                  <a:pt x="71967" y="3158067"/>
                  <a:pt x="69720" y="3217509"/>
                  <a:pt x="63500" y="3276600"/>
                </a:cubicBezTo>
                <a:cubicBezTo>
                  <a:pt x="61240" y="3298067"/>
                  <a:pt x="53274" y="3318656"/>
                  <a:pt x="50800" y="3340100"/>
                </a:cubicBezTo>
                <a:cubicBezTo>
                  <a:pt x="40564" y="3428814"/>
                  <a:pt x="25400" y="3606800"/>
                  <a:pt x="25400" y="3606800"/>
                </a:cubicBezTo>
                <a:cubicBezTo>
                  <a:pt x="29633" y="3776133"/>
                  <a:pt x="30409" y="3945588"/>
                  <a:pt x="38100" y="4114800"/>
                </a:cubicBezTo>
                <a:cubicBezTo>
                  <a:pt x="39681" y="4149572"/>
                  <a:pt x="56299" y="4171295"/>
                  <a:pt x="63500" y="4203700"/>
                </a:cubicBezTo>
                <a:cubicBezTo>
                  <a:pt x="69086" y="4228837"/>
                  <a:pt x="66296" y="4256130"/>
                  <a:pt x="76200" y="4279900"/>
                </a:cubicBezTo>
                <a:cubicBezTo>
                  <a:pt x="87941" y="4308079"/>
                  <a:pt x="117347" y="4327140"/>
                  <a:pt x="127000" y="4356100"/>
                </a:cubicBezTo>
                <a:cubicBezTo>
                  <a:pt x="156784" y="4445451"/>
                  <a:pt x="118020" y="4335146"/>
                  <a:pt x="165100" y="4445000"/>
                </a:cubicBezTo>
                <a:cubicBezTo>
                  <a:pt x="189830" y="4502702"/>
                  <a:pt x="160961" y="4466261"/>
                  <a:pt x="203200" y="4508500"/>
                </a:cubicBezTo>
              </a:path>
            </a:pathLst>
          </a:custGeom>
          <a:ln w="9525" cmpd="sng">
            <a:solidFill>
              <a:srgbClr val="FF0000"/>
            </a:solidFill>
            <a:prstDash val="lgDash"/>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 name="Frame 3"/>
          <p:cNvSpPr/>
          <p:nvPr/>
        </p:nvSpPr>
        <p:spPr>
          <a:xfrm>
            <a:off x="1054100" y="587345"/>
            <a:ext cx="2383094" cy="400110"/>
          </a:xfrm>
          <a:prstGeom prst="frame">
            <a:avLst/>
          </a:prstGeom>
          <a:solidFill>
            <a:srgbClr val="3366FF"/>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33" name="Frame 32"/>
          <p:cNvSpPr/>
          <p:nvPr/>
        </p:nvSpPr>
        <p:spPr>
          <a:xfrm>
            <a:off x="5136959" y="587345"/>
            <a:ext cx="2256094" cy="400110"/>
          </a:xfrm>
          <a:prstGeom prst="frame">
            <a:avLst/>
          </a:prstGeom>
          <a:solidFill>
            <a:srgbClr val="3366FF"/>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34" name="Text Box 59"/>
          <p:cNvSpPr txBox="1">
            <a:spLocks/>
          </p:cNvSpPr>
          <p:nvPr/>
        </p:nvSpPr>
        <p:spPr bwMode="auto">
          <a:xfrm>
            <a:off x="134722" y="2112407"/>
            <a:ext cx="2378291"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800" dirty="0">
                <a:solidFill>
                  <a:srgbClr val="0000FF"/>
                </a:solidFill>
                <a:latin typeface="Times New Roman"/>
                <a:cs typeface="Times New Roman"/>
              </a:rPr>
              <a:t>Newton’s Second Law:</a:t>
            </a:r>
          </a:p>
        </p:txBody>
      </p:sp>
      <p:sp>
        <p:nvSpPr>
          <p:cNvPr id="35" name="Text Box 59"/>
          <p:cNvSpPr txBox="1">
            <a:spLocks/>
          </p:cNvSpPr>
          <p:nvPr/>
        </p:nvSpPr>
        <p:spPr bwMode="auto">
          <a:xfrm>
            <a:off x="4419600" y="1155700"/>
            <a:ext cx="2298700"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800" dirty="0">
                <a:solidFill>
                  <a:srgbClr val="0000FF"/>
                </a:solidFill>
                <a:latin typeface="Times New Roman"/>
                <a:cs typeface="Times New Roman"/>
              </a:rPr>
              <a:t>rotational parameters:</a:t>
            </a:r>
          </a:p>
        </p:txBody>
      </p:sp>
      <p:graphicFrame>
        <p:nvGraphicFramePr>
          <p:cNvPr id="36" name="Object 35"/>
          <p:cNvGraphicFramePr>
            <a:graphicFrameLocks noChangeAspect="1"/>
          </p:cNvGraphicFramePr>
          <p:nvPr>
            <p:extLst>
              <p:ext uri="{D42A27DB-BD31-4B8C-83A1-F6EECF244321}">
                <p14:modId xmlns:p14="http://schemas.microsoft.com/office/powerpoint/2010/main" val="3908786210"/>
              </p:ext>
            </p:extLst>
          </p:nvPr>
        </p:nvGraphicFramePr>
        <p:xfrm>
          <a:off x="6913563" y="1173163"/>
          <a:ext cx="958850" cy="354012"/>
        </p:xfrm>
        <a:graphic>
          <a:graphicData uri="http://schemas.openxmlformats.org/presentationml/2006/ole">
            <mc:AlternateContent xmlns:mc="http://schemas.openxmlformats.org/markup-compatibility/2006">
              <mc:Choice xmlns:v="urn:schemas-microsoft-com:vml" Requires="v">
                <p:oleObj name="Equation" r:id="rId12" imgW="520700" imgH="190500" progId="Equation.DSMT4">
                  <p:embed/>
                </p:oleObj>
              </mc:Choice>
              <mc:Fallback>
                <p:oleObj name="Equation" r:id="rId12" imgW="520700" imgH="190500" progId="Equation.DSMT4">
                  <p:embed/>
                  <p:pic>
                    <p:nvPicPr>
                      <p:cNvPr id="0" name=""/>
                      <p:cNvPicPr/>
                      <p:nvPr/>
                    </p:nvPicPr>
                    <p:blipFill>
                      <a:blip r:embed="rId13"/>
                      <a:stretch>
                        <a:fillRect/>
                      </a:stretch>
                    </p:blipFill>
                    <p:spPr>
                      <a:xfrm>
                        <a:off x="6913563" y="1173163"/>
                        <a:ext cx="958850" cy="354012"/>
                      </a:xfrm>
                      <a:prstGeom prst="rect">
                        <a:avLst/>
                      </a:prstGeom>
                    </p:spPr>
                  </p:pic>
                </p:oleObj>
              </mc:Fallback>
            </mc:AlternateContent>
          </a:graphicData>
        </a:graphic>
      </p:graphicFrame>
      <p:graphicFrame>
        <p:nvGraphicFramePr>
          <p:cNvPr id="37" name="Object 36"/>
          <p:cNvGraphicFramePr>
            <a:graphicFrameLocks noChangeAspect="1"/>
          </p:cNvGraphicFramePr>
          <p:nvPr>
            <p:extLst>
              <p:ext uri="{D42A27DB-BD31-4B8C-83A1-F6EECF244321}">
                <p14:modId xmlns:p14="http://schemas.microsoft.com/office/powerpoint/2010/main" val="2795118120"/>
              </p:ext>
            </p:extLst>
          </p:nvPr>
        </p:nvGraphicFramePr>
        <p:xfrm>
          <a:off x="2527300" y="2114550"/>
          <a:ext cx="1309688" cy="400050"/>
        </p:xfrm>
        <a:graphic>
          <a:graphicData uri="http://schemas.openxmlformats.org/presentationml/2006/ole">
            <mc:AlternateContent xmlns:mc="http://schemas.openxmlformats.org/markup-compatibility/2006">
              <mc:Choice xmlns:v="urn:schemas-microsoft-com:vml" Requires="v">
                <p:oleObj name="Equation" r:id="rId14" imgW="711200" imgH="215900" progId="Equation.DSMT4">
                  <p:embed/>
                </p:oleObj>
              </mc:Choice>
              <mc:Fallback>
                <p:oleObj name="Equation" r:id="rId14" imgW="711200" imgH="215900" progId="Equation.DSMT4">
                  <p:embed/>
                  <p:pic>
                    <p:nvPicPr>
                      <p:cNvPr id="0" name=""/>
                      <p:cNvPicPr/>
                      <p:nvPr/>
                    </p:nvPicPr>
                    <p:blipFill>
                      <a:blip r:embed="rId15"/>
                      <a:stretch>
                        <a:fillRect/>
                      </a:stretch>
                    </p:blipFill>
                    <p:spPr>
                      <a:xfrm>
                        <a:off x="2527300" y="2114550"/>
                        <a:ext cx="1309688" cy="400050"/>
                      </a:xfrm>
                      <a:prstGeom prst="rect">
                        <a:avLst/>
                      </a:prstGeom>
                    </p:spPr>
                  </p:pic>
                </p:oleObj>
              </mc:Fallback>
            </mc:AlternateContent>
          </a:graphicData>
        </a:graphic>
      </p:graphicFrame>
      <p:sp>
        <p:nvSpPr>
          <p:cNvPr id="38" name="Text Box 59"/>
          <p:cNvSpPr txBox="1">
            <a:spLocks/>
          </p:cNvSpPr>
          <p:nvPr/>
        </p:nvSpPr>
        <p:spPr bwMode="auto">
          <a:xfrm>
            <a:off x="4419601" y="2112407"/>
            <a:ext cx="2387599"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800" dirty="0">
                <a:solidFill>
                  <a:srgbClr val="0000FF"/>
                </a:solidFill>
                <a:latin typeface="Times New Roman"/>
                <a:cs typeface="Times New Roman"/>
              </a:rPr>
              <a:t>Newton’s Second Law:</a:t>
            </a:r>
          </a:p>
        </p:txBody>
      </p:sp>
      <p:graphicFrame>
        <p:nvGraphicFramePr>
          <p:cNvPr id="39" name="Object 38"/>
          <p:cNvGraphicFramePr>
            <a:graphicFrameLocks noChangeAspect="1"/>
          </p:cNvGraphicFramePr>
          <p:nvPr>
            <p:extLst>
              <p:ext uri="{D42A27DB-BD31-4B8C-83A1-F6EECF244321}">
                <p14:modId xmlns:p14="http://schemas.microsoft.com/office/powerpoint/2010/main" val="2557720241"/>
              </p:ext>
            </p:extLst>
          </p:nvPr>
        </p:nvGraphicFramePr>
        <p:xfrm>
          <a:off x="6969125" y="2111375"/>
          <a:ext cx="1004888" cy="376238"/>
        </p:xfrm>
        <a:graphic>
          <a:graphicData uri="http://schemas.openxmlformats.org/presentationml/2006/ole">
            <mc:AlternateContent xmlns:mc="http://schemas.openxmlformats.org/markup-compatibility/2006">
              <mc:Choice xmlns:v="urn:schemas-microsoft-com:vml" Requires="v">
                <p:oleObj name="Equation" r:id="rId16" imgW="546100" imgH="203200" progId="Equation.DSMT4">
                  <p:embed/>
                </p:oleObj>
              </mc:Choice>
              <mc:Fallback>
                <p:oleObj name="Equation" r:id="rId16" imgW="546100" imgH="203200" progId="Equation.DSMT4">
                  <p:embed/>
                  <p:pic>
                    <p:nvPicPr>
                      <p:cNvPr id="0" name=""/>
                      <p:cNvPicPr/>
                      <p:nvPr/>
                    </p:nvPicPr>
                    <p:blipFill>
                      <a:blip r:embed="rId17"/>
                      <a:stretch>
                        <a:fillRect/>
                      </a:stretch>
                    </p:blipFill>
                    <p:spPr>
                      <a:xfrm>
                        <a:off x="6969125" y="2111375"/>
                        <a:ext cx="1004888" cy="376238"/>
                      </a:xfrm>
                      <a:prstGeom prst="rect">
                        <a:avLst/>
                      </a:prstGeom>
                    </p:spPr>
                  </p:pic>
                </p:oleObj>
              </mc:Fallback>
            </mc:AlternateContent>
          </a:graphicData>
        </a:graphic>
      </p:graphicFrame>
      <p:sp>
        <p:nvSpPr>
          <p:cNvPr id="40" name="Text Box 59"/>
          <p:cNvSpPr txBox="1">
            <a:spLocks/>
          </p:cNvSpPr>
          <p:nvPr/>
        </p:nvSpPr>
        <p:spPr bwMode="auto">
          <a:xfrm>
            <a:off x="134723" y="2545239"/>
            <a:ext cx="1440077"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800" dirty="0">
                <a:solidFill>
                  <a:srgbClr val="0000FF"/>
                </a:solidFill>
                <a:latin typeface="Times New Roman"/>
                <a:cs typeface="Times New Roman"/>
              </a:rPr>
              <a:t>momentum:</a:t>
            </a:r>
          </a:p>
        </p:txBody>
      </p:sp>
      <p:graphicFrame>
        <p:nvGraphicFramePr>
          <p:cNvPr id="41" name="Object 40"/>
          <p:cNvGraphicFramePr>
            <a:graphicFrameLocks noChangeAspect="1"/>
          </p:cNvGraphicFramePr>
          <p:nvPr>
            <p:extLst>
              <p:ext uri="{D42A27DB-BD31-4B8C-83A1-F6EECF244321}">
                <p14:modId xmlns:p14="http://schemas.microsoft.com/office/powerpoint/2010/main" val="1808421756"/>
              </p:ext>
            </p:extLst>
          </p:nvPr>
        </p:nvGraphicFramePr>
        <p:xfrm>
          <a:off x="1912938" y="2563813"/>
          <a:ext cx="1076325" cy="376237"/>
        </p:xfrm>
        <a:graphic>
          <a:graphicData uri="http://schemas.openxmlformats.org/presentationml/2006/ole">
            <mc:AlternateContent xmlns:mc="http://schemas.openxmlformats.org/markup-compatibility/2006">
              <mc:Choice xmlns:v="urn:schemas-microsoft-com:vml" Requires="v">
                <p:oleObj name="Equation" r:id="rId18" imgW="584200" imgH="203200" progId="Equation.DSMT4">
                  <p:embed/>
                </p:oleObj>
              </mc:Choice>
              <mc:Fallback>
                <p:oleObj name="Equation" r:id="rId18" imgW="584200" imgH="203200" progId="Equation.DSMT4">
                  <p:embed/>
                  <p:pic>
                    <p:nvPicPr>
                      <p:cNvPr id="0" name=""/>
                      <p:cNvPicPr/>
                      <p:nvPr/>
                    </p:nvPicPr>
                    <p:blipFill>
                      <a:blip r:embed="rId19"/>
                      <a:stretch>
                        <a:fillRect/>
                      </a:stretch>
                    </p:blipFill>
                    <p:spPr>
                      <a:xfrm>
                        <a:off x="1912938" y="2563813"/>
                        <a:ext cx="1076325" cy="376237"/>
                      </a:xfrm>
                      <a:prstGeom prst="rect">
                        <a:avLst/>
                      </a:prstGeom>
                    </p:spPr>
                  </p:pic>
                </p:oleObj>
              </mc:Fallback>
            </mc:AlternateContent>
          </a:graphicData>
        </a:graphic>
      </p:graphicFrame>
      <p:sp>
        <p:nvSpPr>
          <p:cNvPr id="42" name="Text Box 59"/>
          <p:cNvSpPr txBox="1">
            <a:spLocks/>
          </p:cNvSpPr>
          <p:nvPr/>
        </p:nvSpPr>
        <p:spPr bwMode="auto">
          <a:xfrm>
            <a:off x="4436913" y="2545160"/>
            <a:ext cx="2065487"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800" dirty="0">
                <a:solidFill>
                  <a:srgbClr val="0000FF"/>
                </a:solidFill>
                <a:latin typeface="Times New Roman"/>
                <a:cs typeface="Times New Roman"/>
              </a:rPr>
              <a:t>angular momentum:</a:t>
            </a:r>
          </a:p>
        </p:txBody>
      </p:sp>
      <p:graphicFrame>
        <p:nvGraphicFramePr>
          <p:cNvPr id="43" name="Object 42"/>
          <p:cNvGraphicFramePr>
            <a:graphicFrameLocks noChangeAspect="1"/>
          </p:cNvGraphicFramePr>
          <p:nvPr>
            <p:extLst>
              <p:ext uri="{D42A27DB-BD31-4B8C-83A1-F6EECF244321}">
                <p14:modId xmlns:p14="http://schemas.microsoft.com/office/powerpoint/2010/main" val="3716297040"/>
              </p:ext>
            </p:extLst>
          </p:nvPr>
        </p:nvGraphicFramePr>
        <p:xfrm>
          <a:off x="6971572" y="2589213"/>
          <a:ext cx="842962" cy="304800"/>
        </p:xfrm>
        <a:graphic>
          <a:graphicData uri="http://schemas.openxmlformats.org/presentationml/2006/ole">
            <mc:AlternateContent xmlns:mc="http://schemas.openxmlformats.org/markup-compatibility/2006">
              <mc:Choice xmlns:v="urn:schemas-microsoft-com:vml" Requires="v">
                <p:oleObj name="Equation" r:id="rId20" imgW="457200" imgH="165100" progId="Equation.DSMT4">
                  <p:embed/>
                </p:oleObj>
              </mc:Choice>
              <mc:Fallback>
                <p:oleObj name="Equation" r:id="rId20" imgW="457200" imgH="165100" progId="Equation.DSMT4">
                  <p:embed/>
                  <p:pic>
                    <p:nvPicPr>
                      <p:cNvPr id="0" name=""/>
                      <p:cNvPicPr/>
                      <p:nvPr/>
                    </p:nvPicPr>
                    <p:blipFill>
                      <a:blip r:embed="rId21"/>
                      <a:stretch>
                        <a:fillRect/>
                      </a:stretch>
                    </p:blipFill>
                    <p:spPr>
                      <a:xfrm>
                        <a:off x="6971572" y="2589213"/>
                        <a:ext cx="842962" cy="304800"/>
                      </a:xfrm>
                      <a:prstGeom prst="rect">
                        <a:avLst/>
                      </a:prstGeom>
                    </p:spPr>
                  </p:pic>
                </p:oleObj>
              </mc:Fallback>
            </mc:AlternateContent>
          </a:graphicData>
        </a:graphic>
      </p:graphicFrame>
      <p:sp>
        <p:nvSpPr>
          <p:cNvPr id="44" name="Text Box 59"/>
          <p:cNvSpPr txBox="1">
            <a:spLocks/>
          </p:cNvSpPr>
          <p:nvPr/>
        </p:nvSpPr>
        <p:spPr bwMode="auto">
          <a:xfrm>
            <a:off x="4531156" y="2921556"/>
            <a:ext cx="3507944"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800" dirty="0">
                <a:solidFill>
                  <a:schemeClr val="tx1"/>
                </a:solidFill>
                <a:latin typeface="Times New Roman"/>
                <a:cs typeface="Times New Roman"/>
              </a:rPr>
              <a:t>(or for a point mass about a point):</a:t>
            </a:r>
          </a:p>
        </p:txBody>
      </p:sp>
      <p:sp>
        <p:nvSpPr>
          <p:cNvPr id="45" name="Text Box 59"/>
          <p:cNvSpPr txBox="1">
            <a:spLocks/>
          </p:cNvSpPr>
          <p:nvPr/>
        </p:nvSpPr>
        <p:spPr bwMode="auto">
          <a:xfrm>
            <a:off x="134723" y="1639888"/>
            <a:ext cx="919377"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800" dirty="0">
                <a:solidFill>
                  <a:srgbClr val="0000FF"/>
                </a:solidFill>
                <a:latin typeface="Times New Roman"/>
                <a:cs typeface="Times New Roman"/>
              </a:rPr>
              <a:t>force:</a:t>
            </a:r>
          </a:p>
        </p:txBody>
      </p:sp>
      <p:graphicFrame>
        <p:nvGraphicFramePr>
          <p:cNvPr id="46" name="Object 45"/>
          <p:cNvGraphicFramePr>
            <a:graphicFrameLocks noChangeAspect="1"/>
          </p:cNvGraphicFramePr>
          <p:nvPr>
            <p:extLst>
              <p:ext uri="{D42A27DB-BD31-4B8C-83A1-F6EECF244321}">
                <p14:modId xmlns:p14="http://schemas.microsoft.com/office/powerpoint/2010/main" val="3482648864"/>
              </p:ext>
            </p:extLst>
          </p:nvPr>
        </p:nvGraphicFramePr>
        <p:xfrm>
          <a:off x="1189038" y="1639888"/>
          <a:ext cx="257175" cy="352425"/>
        </p:xfrm>
        <a:graphic>
          <a:graphicData uri="http://schemas.openxmlformats.org/presentationml/2006/ole">
            <mc:AlternateContent xmlns:mc="http://schemas.openxmlformats.org/markup-compatibility/2006">
              <mc:Choice xmlns:v="urn:schemas-microsoft-com:vml" Requires="v">
                <p:oleObj name="Equation" r:id="rId22" imgW="139700" imgH="190500" progId="Equation.DSMT4">
                  <p:embed/>
                </p:oleObj>
              </mc:Choice>
              <mc:Fallback>
                <p:oleObj name="Equation" r:id="rId22" imgW="139700" imgH="190500" progId="Equation.DSMT4">
                  <p:embed/>
                  <p:pic>
                    <p:nvPicPr>
                      <p:cNvPr id="0" name=""/>
                      <p:cNvPicPr/>
                      <p:nvPr/>
                    </p:nvPicPr>
                    <p:blipFill>
                      <a:blip r:embed="rId23"/>
                      <a:stretch>
                        <a:fillRect/>
                      </a:stretch>
                    </p:blipFill>
                    <p:spPr>
                      <a:xfrm>
                        <a:off x="1189038" y="1639888"/>
                        <a:ext cx="257175" cy="352425"/>
                      </a:xfrm>
                      <a:prstGeom prst="rect">
                        <a:avLst/>
                      </a:prstGeom>
                    </p:spPr>
                  </p:pic>
                </p:oleObj>
              </mc:Fallback>
            </mc:AlternateContent>
          </a:graphicData>
        </a:graphic>
      </p:graphicFrame>
      <p:sp>
        <p:nvSpPr>
          <p:cNvPr id="47" name="Text Box 59"/>
          <p:cNvSpPr txBox="1">
            <a:spLocks/>
          </p:cNvSpPr>
          <p:nvPr/>
        </p:nvSpPr>
        <p:spPr bwMode="auto">
          <a:xfrm>
            <a:off x="4427323" y="1639888"/>
            <a:ext cx="919377"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800" dirty="0">
                <a:solidFill>
                  <a:srgbClr val="0000FF"/>
                </a:solidFill>
                <a:latin typeface="Times New Roman"/>
                <a:cs typeface="Times New Roman"/>
              </a:rPr>
              <a:t>torque:</a:t>
            </a:r>
          </a:p>
        </p:txBody>
      </p:sp>
      <p:graphicFrame>
        <p:nvGraphicFramePr>
          <p:cNvPr id="48" name="Object 47"/>
          <p:cNvGraphicFramePr>
            <a:graphicFrameLocks noChangeAspect="1"/>
          </p:cNvGraphicFramePr>
          <p:nvPr>
            <p:extLst>
              <p:ext uri="{D42A27DB-BD31-4B8C-83A1-F6EECF244321}">
                <p14:modId xmlns:p14="http://schemas.microsoft.com/office/powerpoint/2010/main" val="1713943476"/>
              </p:ext>
            </p:extLst>
          </p:nvPr>
        </p:nvGraphicFramePr>
        <p:xfrm>
          <a:off x="5438775" y="1604963"/>
          <a:ext cx="1028700" cy="422275"/>
        </p:xfrm>
        <a:graphic>
          <a:graphicData uri="http://schemas.openxmlformats.org/presentationml/2006/ole">
            <mc:AlternateContent xmlns:mc="http://schemas.openxmlformats.org/markup-compatibility/2006">
              <mc:Choice xmlns:v="urn:schemas-microsoft-com:vml" Requires="v">
                <p:oleObj name="Equation" r:id="rId24" imgW="558800" imgH="228600" progId="Equation.DSMT4">
                  <p:embed/>
                </p:oleObj>
              </mc:Choice>
              <mc:Fallback>
                <p:oleObj name="Equation" r:id="rId24" imgW="558800" imgH="228600" progId="Equation.DSMT4">
                  <p:embed/>
                  <p:pic>
                    <p:nvPicPr>
                      <p:cNvPr id="0" name=""/>
                      <p:cNvPicPr/>
                      <p:nvPr/>
                    </p:nvPicPr>
                    <p:blipFill>
                      <a:blip r:embed="rId25"/>
                      <a:stretch>
                        <a:fillRect/>
                      </a:stretch>
                    </p:blipFill>
                    <p:spPr>
                      <a:xfrm>
                        <a:off x="5438775" y="1604963"/>
                        <a:ext cx="1028700" cy="422275"/>
                      </a:xfrm>
                      <a:prstGeom prst="rect">
                        <a:avLst/>
                      </a:prstGeom>
                    </p:spPr>
                  </p:pic>
                </p:oleObj>
              </mc:Fallback>
            </mc:AlternateContent>
          </a:graphicData>
        </a:graphic>
      </p:graphicFrame>
      <p:graphicFrame>
        <p:nvGraphicFramePr>
          <p:cNvPr id="49" name="Object 48"/>
          <p:cNvGraphicFramePr>
            <a:graphicFrameLocks noChangeAspect="1"/>
          </p:cNvGraphicFramePr>
          <p:nvPr>
            <p:extLst>
              <p:ext uri="{D42A27DB-BD31-4B8C-83A1-F6EECF244321}">
                <p14:modId xmlns:p14="http://schemas.microsoft.com/office/powerpoint/2010/main" val="153029994"/>
              </p:ext>
            </p:extLst>
          </p:nvPr>
        </p:nvGraphicFramePr>
        <p:xfrm>
          <a:off x="7982275" y="2894013"/>
          <a:ext cx="936625" cy="422275"/>
        </p:xfrm>
        <a:graphic>
          <a:graphicData uri="http://schemas.openxmlformats.org/presentationml/2006/ole">
            <mc:AlternateContent xmlns:mc="http://schemas.openxmlformats.org/markup-compatibility/2006">
              <mc:Choice xmlns:v="urn:schemas-microsoft-com:vml" Requires="v">
                <p:oleObj name="Equation" r:id="rId26" imgW="508000" imgH="228600" progId="Equation.DSMT4">
                  <p:embed/>
                </p:oleObj>
              </mc:Choice>
              <mc:Fallback>
                <p:oleObj name="Equation" r:id="rId26" imgW="508000" imgH="228600" progId="Equation.DSMT4">
                  <p:embed/>
                  <p:pic>
                    <p:nvPicPr>
                      <p:cNvPr id="0" name=""/>
                      <p:cNvPicPr/>
                      <p:nvPr/>
                    </p:nvPicPr>
                    <p:blipFill>
                      <a:blip r:embed="rId27"/>
                      <a:stretch>
                        <a:fillRect/>
                      </a:stretch>
                    </p:blipFill>
                    <p:spPr>
                      <a:xfrm>
                        <a:off x="7982275" y="2894013"/>
                        <a:ext cx="936625" cy="422275"/>
                      </a:xfrm>
                      <a:prstGeom prst="rect">
                        <a:avLst/>
                      </a:prstGeom>
                    </p:spPr>
                  </p:pic>
                </p:oleObj>
              </mc:Fallback>
            </mc:AlternateContent>
          </a:graphicData>
        </a:graphic>
      </p:graphicFrame>
      <p:sp>
        <p:nvSpPr>
          <p:cNvPr id="50" name="Text Box 59"/>
          <p:cNvSpPr txBox="1">
            <a:spLocks/>
          </p:cNvSpPr>
          <p:nvPr/>
        </p:nvSpPr>
        <p:spPr bwMode="auto">
          <a:xfrm>
            <a:off x="134723" y="3453792"/>
            <a:ext cx="1054316"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800" dirty="0">
                <a:solidFill>
                  <a:srgbClr val="0000FF"/>
                </a:solidFill>
                <a:latin typeface="Times New Roman"/>
                <a:cs typeface="Times New Roman"/>
              </a:rPr>
              <a:t>impulse:</a:t>
            </a:r>
          </a:p>
        </p:txBody>
      </p:sp>
      <p:sp>
        <p:nvSpPr>
          <p:cNvPr id="51" name="Text Box 59"/>
          <p:cNvSpPr txBox="1">
            <a:spLocks/>
          </p:cNvSpPr>
          <p:nvPr/>
        </p:nvSpPr>
        <p:spPr bwMode="auto">
          <a:xfrm>
            <a:off x="4465422" y="3453792"/>
            <a:ext cx="1440077" cy="6463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800" dirty="0">
                <a:solidFill>
                  <a:srgbClr val="0000FF"/>
                </a:solidFill>
                <a:latin typeface="Times New Roman"/>
                <a:cs typeface="Times New Roman"/>
              </a:rPr>
              <a:t>angular </a:t>
            </a:r>
            <a:r>
              <a:rPr lang="en-US" sz="1800" i="1" dirty="0">
                <a:solidFill>
                  <a:srgbClr val="0000FF"/>
                </a:solidFill>
                <a:latin typeface="Times New Roman"/>
                <a:cs typeface="Times New Roman"/>
              </a:rPr>
              <a:t>  </a:t>
            </a:r>
          </a:p>
          <a:p>
            <a:pPr eaLnBrk="1" hangingPunct="1"/>
            <a:r>
              <a:rPr lang="en-US" sz="1800" i="1" dirty="0">
                <a:solidFill>
                  <a:srgbClr val="0000FF"/>
                </a:solidFill>
                <a:latin typeface="Times New Roman"/>
                <a:cs typeface="Times New Roman"/>
              </a:rPr>
              <a:t>    </a:t>
            </a:r>
            <a:r>
              <a:rPr lang="en-US" sz="1800" dirty="0">
                <a:solidFill>
                  <a:srgbClr val="0000FF"/>
                </a:solidFill>
                <a:latin typeface="Times New Roman"/>
                <a:cs typeface="Times New Roman"/>
              </a:rPr>
              <a:t>impulse:</a:t>
            </a:r>
          </a:p>
        </p:txBody>
      </p:sp>
      <p:graphicFrame>
        <p:nvGraphicFramePr>
          <p:cNvPr id="52" name="Object 6"/>
          <p:cNvGraphicFramePr>
            <a:graphicFrameLocks noChangeAspect="1"/>
          </p:cNvGraphicFramePr>
          <p:nvPr>
            <p:extLst>
              <p:ext uri="{D42A27DB-BD31-4B8C-83A1-F6EECF244321}">
                <p14:modId xmlns:p14="http://schemas.microsoft.com/office/powerpoint/2010/main" val="2940779846"/>
              </p:ext>
            </p:extLst>
          </p:nvPr>
        </p:nvGraphicFramePr>
        <p:xfrm>
          <a:off x="2213720" y="4872696"/>
          <a:ext cx="4446386" cy="447974"/>
        </p:xfrm>
        <a:graphic>
          <a:graphicData uri="http://schemas.openxmlformats.org/presentationml/2006/ole">
            <mc:AlternateContent xmlns:mc="http://schemas.openxmlformats.org/markup-compatibility/2006">
              <mc:Choice xmlns:v="urn:schemas-microsoft-com:vml" Requires="v">
                <p:oleObj name="Equation" r:id="rId28" imgW="2641600" imgH="266700" progId="Equation.DSMT4">
                  <p:embed/>
                </p:oleObj>
              </mc:Choice>
              <mc:Fallback>
                <p:oleObj name="Equation" r:id="rId28" imgW="2641600" imgH="266700" progId="Equation.DSMT4">
                  <p:embed/>
                  <p:pic>
                    <p:nvPicPr>
                      <p:cNvPr id="0" name=""/>
                      <p:cNvPicPr>
                        <a:picLocks noChangeAspect="1" noChangeArrowheads="1"/>
                      </p:cNvPicPr>
                      <p:nvPr/>
                    </p:nvPicPr>
                    <p:blipFill>
                      <a:blip r:embed="rId29"/>
                      <a:srcRect/>
                      <a:stretch>
                        <a:fillRect/>
                      </a:stretch>
                    </p:blipFill>
                    <p:spPr bwMode="auto">
                      <a:xfrm>
                        <a:off x="2213720" y="4872696"/>
                        <a:ext cx="4446386" cy="447974"/>
                      </a:xfrm>
                      <a:prstGeom prst="rect">
                        <a:avLst/>
                      </a:prstGeom>
                      <a:noFill/>
                      <a:ln>
                        <a:noFill/>
                      </a:ln>
                      <a:effectLst/>
                    </p:spPr>
                  </p:pic>
                </p:oleObj>
              </mc:Fallback>
            </mc:AlternateContent>
          </a:graphicData>
        </a:graphic>
      </p:graphicFrame>
      <p:sp>
        <p:nvSpPr>
          <p:cNvPr id="53" name="Text Box 59"/>
          <p:cNvSpPr txBox="1">
            <a:spLocks/>
          </p:cNvSpPr>
          <p:nvPr/>
        </p:nvSpPr>
        <p:spPr bwMode="auto">
          <a:xfrm>
            <a:off x="134723" y="5376555"/>
            <a:ext cx="2722777"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800" dirty="0">
                <a:solidFill>
                  <a:srgbClr val="0000FF"/>
                </a:solidFill>
                <a:latin typeface="Times New Roman"/>
                <a:cs typeface="Times New Roman"/>
              </a:rPr>
              <a:t>conservation of momentum</a:t>
            </a:r>
          </a:p>
        </p:txBody>
      </p:sp>
      <p:sp>
        <p:nvSpPr>
          <p:cNvPr id="54" name="Text Box 59"/>
          <p:cNvSpPr txBox="1">
            <a:spLocks/>
          </p:cNvSpPr>
          <p:nvPr/>
        </p:nvSpPr>
        <p:spPr bwMode="auto">
          <a:xfrm>
            <a:off x="4486060" y="4483073"/>
            <a:ext cx="2722777"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800" dirty="0">
                <a:solidFill>
                  <a:srgbClr val="0000FF"/>
                </a:solidFill>
                <a:latin typeface="Times New Roman"/>
                <a:cs typeface="Times New Roman"/>
              </a:rPr>
              <a:t>conservation of energy</a:t>
            </a:r>
          </a:p>
        </p:txBody>
      </p:sp>
      <p:sp>
        <p:nvSpPr>
          <p:cNvPr id="55" name="Text Box 59"/>
          <p:cNvSpPr txBox="1">
            <a:spLocks/>
          </p:cNvSpPr>
          <p:nvPr/>
        </p:nvSpPr>
        <p:spPr bwMode="auto">
          <a:xfrm>
            <a:off x="4419600" y="5376555"/>
            <a:ext cx="3452813"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800" dirty="0">
                <a:solidFill>
                  <a:srgbClr val="0000FF"/>
                </a:solidFill>
                <a:latin typeface="Times New Roman"/>
                <a:cs typeface="Times New Roman"/>
              </a:rPr>
              <a:t>conservation of angular momentum</a:t>
            </a:r>
          </a:p>
        </p:txBody>
      </p:sp>
    </p:spTree>
    <p:extLst>
      <p:ext uri="{BB962C8B-B14F-4D97-AF65-F5344CB8AC3E}">
        <p14:creationId xmlns:p14="http://schemas.microsoft.com/office/powerpoint/2010/main" val="20877901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dissolve">
                                      <p:cBhvr>
                                        <p:cTn id="7" dur="500"/>
                                        <p:tgtEl>
                                          <p:spTgt spid="31"/>
                                        </p:tgtEl>
                                      </p:cBhvr>
                                    </p:animEffect>
                                  </p:childTnLst>
                                </p:cTn>
                              </p:par>
                              <p:par>
                                <p:cTn id="8" presetID="9" presetClass="entr" presetSubtype="0" fill="hold" grpId="0" nodeType="withEffect">
                                  <p:stCondLst>
                                    <p:cond delay="0"/>
                                  </p:stCondLst>
                                  <p:childTnLst>
                                    <p:set>
                                      <p:cBhvr>
                                        <p:cTn id="9" dur="1" fill="hold">
                                          <p:stCondLst>
                                            <p:cond delay="0"/>
                                          </p:stCondLst>
                                        </p:cTn>
                                        <p:tgtEl>
                                          <p:spTgt spid="35"/>
                                        </p:tgtEl>
                                        <p:attrNameLst>
                                          <p:attrName>style.visibility</p:attrName>
                                        </p:attrNameLst>
                                      </p:cBhvr>
                                      <p:to>
                                        <p:strVal val="visible"/>
                                      </p:to>
                                    </p:set>
                                    <p:animEffect transition="in" filter="dissolve">
                                      <p:cBhvr>
                                        <p:cTn id="10" dur="500"/>
                                        <p:tgtEl>
                                          <p:spTgt spid="35"/>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nodeType="click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dissolve">
                                      <p:cBhvr>
                                        <p:cTn id="15" dur="500"/>
                                        <p:tgtEl>
                                          <p:spTgt spid="15"/>
                                        </p:tgtEl>
                                      </p:cBhvr>
                                    </p:animEffect>
                                  </p:childTnLst>
                                </p:cTn>
                              </p:par>
                              <p:par>
                                <p:cTn id="16" presetID="9" presetClass="entr" presetSubtype="0" fill="hold" nodeType="withEffect">
                                  <p:stCondLst>
                                    <p:cond delay="0"/>
                                  </p:stCondLst>
                                  <p:childTnLst>
                                    <p:set>
                                      <p:cBhvr>
                                        <p:cTn id="17" dur="1" fill="hold">
                                          <p:stCondLst>
                                            <p:cond delay="0"/>
                                          </p:stCondLst>
                                        </p:cTn>
                                        <p:tgtEl>
                                          <p:spTgt spid="36"/>
                                        </p:tgtEl>
                                        <p:attrNameLst>
                                          <p:attrName>style.visibility</p:attrName>
                                        </p:attrNameLst>
                                      </p:cBhvr>
                                      <p:to>
                                        <p:strVal val="visible"/>
                                      </p:to>
                                    </p:set>
                                    <p:animEffect transition="in" filter="dissolve">
                                      <p:cBhvr>
                                        <p:cTn id="18" dur="500"/>
                                        <p:tgtEl>
                                          <p:spTgt spid="36"/>
                                        </p:tgtEl>
                                      </p:cBhvr>
                                    </p:animEffect>
                                  </p:childTnLst>
                                </p:cTn>
                              </p:par>
                            </p:childTnLst>
                          </p:cTn>
                        </p:par>
                      </p:childTnLst>
                    </p:cTn>
                  </p:par>
                  <p:par>
                    <p:cTn id="19" fill="hold">
                      <p:stCondLst>
                        <p:cond delay="indefinite"/>
                      </p:stCondLst>
                      <p:childTnLst>
                        <p:par>
                          <p:cTn id="20" fill="hold">
                            <p:stCondLst>
                              <p:cond delay="0"/>
                            </p:stCondLst>
                            <p:childTnLst>
                              <p:par>
                                <p:cTn id="21" presetID="9" presetClass="entr" presetSubtype="0" fill="hold" grpId="0" nodeType="clickEffect">
                                  <p:stCondLst>
                                    <p:cond delay="0"/>
                                  </p:stCondLst>
                                  <p:childTnLst>
                                    <p:set>
                                      <p:cBhvr>
                                        <p:cTn id="22" dur="1" fill="hold">
                                          <p:stCondLst>
                                            <p:cond delay="0"/>
                                          </p:stCondLst>
                                        </p:cTn>
                                        <p:tgtEl>
                                          <p:spTgt spid="45"/>
                                        </p:tgtEl>
                                        <p:attrNameLst>
                                          <p:attrName>style.visibility</p:attrName>
                                        </p:attrNameLst>
                                      </p:cBhvr>
                                      <p:to>
                                        <p:strVal val="visible"/>
                                      </p:to>
                                    </p:set>
                                    <p:animEffect transition="in" filter="dissolve">
                                      <p:cBhvr>
                                        <p:cTn id="23" dur="500"/>
                                        <p:tgtEl>
                                          <p:spTgt spid="45"/>
                                        </p:tgtEl>
                                      </p:cBhvr>
                                    </p:animEffect>
                                  </p:childTnLst>
                                </p:cTn>
                              </p:par>
                              <p:par>
                                <p:cTn id="24" presetID="9" presetClass="entr" presetSubtype="0" fill="hold" grpId="0" nodeType="withEffect">
                                  <p:stCondLst>
                                    <p:cond delay="0"/>
                                  </p:stCondLst>
                                  <p:childTnLst>
                                    <p:set>
                                      <p:cBhvr>
                                        <p:cTn id="25" dur="1" fill="hold">
                                          <p:stCondLst>
                                            <p:cond delay="0"/>
                                          </p:stCondLst>
                                        </p:cTn>
                                        <p:tgtEl>
                                          <p:spTgt spid="47"/>
                                        </p:tgtEl>
                                        <p:attrNameLst>
                                          <p:attrName>style.visibility</p:attrName>
                                        </p:attrNameLst>
                                      </p:cBhvr>
                                      <p:to>
                                        <p:strVal val="visible"/>
                                      </p:to>
                                    </p:set>
                                    <p:animEffect transition="in" filter="dissolve">
                                      <p:cBhvr>
                                        <p:cTn id="26" dur="500"/>
                                        <p:tgtEl>
                                          <p:spTgt spid="47"/>
                                        </p:tgtEl>
                                      </p:cBhvr>
                                    </p:animEffect>
                                  </p:childTnLst>
                                </p:cTn>
                              </p:par>
                            </p:childTnLst>
                          </p:cTn>
                        </p:par>
                      </p:childTnLst>
                    </p:cTn>
                  </p:par>
                  <p:par>
                    <p:cTn id="27" fill="hold">
                      <p:stCondLst>
                        <p:cond delay="indefinite"/>
                      </p:stCondLst>
                      <p:childTnLst>
                        <p:par>
                          <p:cTn id="28" fill="hold">
                            <p:stCondLst>
                              <p:cond delay="0"/>
                            </p:stCondLst>
                            <p:childTnLst>
                              <p:par>
                                <p:cTn id="29" presetID="9" presetClass="entr" presetSubtype="0" fill="hold" nodeType="clickEffect">
                                  <p:stCondLst>
                                    <p:cond delay="0"/>
                                  </p:stCondLst>
                                  <p:childTnLst>
                                    <p:set>
                                      <p:cBhvr>
                                        <p:cTn id="30" dur="1" fill="hold">
                                          <p:stCondLst>
                                            <p:cond delay="0"/>
                                          </p:stCondLst>
                                        </p:cTn>
                                        <p:tgtEl>
                                          <p:spTgt spid="46"/>
                                        </p:tgtEl>
                                        <p:attrNameLst>
                                          <p:attrName>style.visibility</p:attrName>
                                        </p:attrNameLst>
                                      </p:cBhvr>
                                      <p:to>
                                        <p:strVal val="visible"/>
                                      </p:to>
                                    </p:set>
                                    <p:animEffect transition="in" filter="dissolve">
                                      <p:cBhvr>
                                        <p:cTn id="31" dur="500"/>
                                        <p:tgtEl>
                                          <p:spTgt spid="46"/>
                                        </p:tgtEl>
                                      </p:cBhvr>
                                    </p:animEffect>
                                  </p:childTnLst>
                                </p:cTn>
                              </p:par>
                              <p:par>
                                <p:cTn id="32" presetID="9" presetClass="entr" presetSubtype="0" fill="hold" nodeType="withEffect">
                                  <p:stCondLst>
                                    <p:cond delay="0"/>
                                  </p:stCondLst>
                                  <p:childTnLst>
                                    <p:set>
                                      <p:cBhvr>
                                        <p:cTn id="33" dur="1" fill="hold">
                                          <p:stCondLst>
                                            <p:cond delay="0"/>
                                          </p:stCondLst>
                                        </p:cTn>
                                        <p:tgtEl>
                                          <p:spTgt spid="48"/>
                                        </p:tgtEl>
                                        <p:attrNameLst>
                                          <p:attrName>style.visibility</p:attrName>
                                        </p:attrNameLst>
                                      </p:cBhvr>
                                      <p:to>
                                        <p:strVal val="visible"/>
                                      </p:to>
                                    </p:set>
                                    <p:animEffect transition="in" filter="dissolve">
                                      <p:cBhvr>
                                        <p:cTn id="34" dur="500"/>
                                        <p:tgtEl>
                                          <p:spTgt spid="48"/>
                                        </p:tgtEl>
                                      </p:cBhvr>
                                    </p:animEffect>
                                  </p:childTnLst>
                                </p:cTn>
                              </p:par>
                            </p:childTnLst>
                          </p:cTn>
                        </p:par>
                      </p:childTnLst>
                    </p:cTn>
                  </p:par>
                  <p:par>
                    <p:cTn id="35" fill="hold">
                      <p:stCondLst>
                        <p:cond delay="indefinite"/>
                      </p:stCondLst>
                      <p:childTnLst>
                        <p:par>
                          <p:cTn id="36" fill="hold">
                            <p:stCondLst>
                              <p:cond delay="0"/>
                            </p:stCondLst>
                            <p:childTnLst>
                              <p:par>
                                <p:cTn id="37" presetID="9" presetClass="entr" presetSubtype="0" fill="hold" grpId="0" nodeType="clickEffect">
                                  <p:stCondLst>
                                    <p:cond delay="0"/>
                                  </p:stCondLst>
                                  <p:childTnLst>
                                    <p:set>
                                      <p:cBhvr>
                                        <p:cTn id="38" dur="1" fill="hold">
                                          <p:stCondLst>
                                            <p:cond delay="0"/>
                                          </p:stCondLst>
                                        </p:cTn>
                                        <p:tgtEl>
                                          <p:spTgt spid="34"/>
                                        </p:tgtEl>
                                        <p:attrNameLst>
                                          <p:attrName>style.visibility</p:attrName>
                                        </p:attrNameLst>
                                      </p:cBhvr>
                                      <p:to>
                                        <p:strVal val="visible"/>
                                      </p:to>
                                    </p:set>
                                    <p:animEffect transition="in" filter="dissolve">
                                      <p:cBhvr>
                                        <p:cTn id="39" dur="500"/>
                                        <p:tgtEl>
                                          <p:spTgt spid="34"/>
                                        </p:tgtEl>
                                      </p:cBhvr>
                                    </p:animEffect>
                                  </p:childTnLst>
                                </p:cTn>
                              </p:par>
                              <p:par>
                                <p:cTn id="40" presetID="9" presetClass="entr" presetSubtype="0" fill="hold" grpId="0" nodeType="withEffect">
                                  <p:stCondLst>
                                    <p:cond delay="0"/>
                                  </p:stCondLst>
                                  <p:childTnLst>
                                    <p:set>
                                      <p:cBhvr>
                                        <p:cTn id="41" dur="1" fill="hold">
                                          <p:stCondLst>
                                            <p:cond delay="0"/>
                                          </p:stCondLst>
                                        </p:cTn>
                                        <p:tgtEl>
                                          <p:spTgt spid="38"/>
                                        </p:tgtEl>
                                        <p:attrNameLst>
                                          <p:attrName>style.visibility</p:attrName>
                                        </p:attrNameLst>
                                      </p:cBhvr>
                                      <p:to>
                                        <p:strVal val="visible"/>
                                      </p:to>
                                    </p:set>
                                    <p:animEffect transition="in" filter="dissolve">
                                      <p:cBhvr>
                                        <p:cTn id="42" dur="500"/>
                                        <p:tgtEl>
                                          <p:spTgt spid="38"/>
                                        </p:tgtEl>
                                      </p:cBhvr>
                                    </p:animEffect>
                                  </p:childTnLst>
                                </p:cTn>
                              </p:par>
                            </p:childTnLst>
                          </p:cTn>
                        </p:par>
                      </p:childTnLst>
                    </p:cTn>
                  </p:par>
                  <p:par>
                    <p:cTn id="43" fill="hold">
                      <p:stCondLst>
                        <p:cond delay="indefinite"/>
                      </p:stCondLst>
                      <p:childTnLst>
                        <p:par>
                          <p:cTn id="44" fill="hold">
                            <p:stCondLst>
                              <p:cond delay="0"/>
                            </p:stCondLst>
                            <p:childTnLst>
                              <p:par>
                                <p:cTn id="45" presetID="9" presetClass="entr" presetSubtype="0" fill="hold" nodeType="clickEffect">
                                  <p:stCondLst>
                                    <p:cond delay="0"/>
                                  </p:stCondLst>
                                  <p:childTnLst>
                                    <p:set>
                                      <p:cBhvr>
                                        <p:cTn id="46" dur="1" fill="hold">
                                          <p:stCondLst>
                                            <p:cond delay="0"/>
                                          </p:stCondLst>
                                        </p:cTn>
                                        <p:tgtEl>
                                          <p:spTgt spid="37"/>
                                        </p:tgtEl>
                                        <p:attrNameLst>
                                          <p:attrName>style.visibility</p:attrName>
                                        </p:attrNameLst>
                                      </p:cBhvr>
                                      <p:to>
                                        <p:strVal val="visible"/>
                                      </p:to>
                                    </p:set>
                                    <p:animEffect transition="in" filter="dissolve">
                                      <p:cBhvr>
                                        <p:cTn id="47" dur="500"/>
                                        <p:tgtEl>
                                          <p:spTgt spid="37"/>
                                        </p:tgtEl>
                                      </p:cBhvr>
                                    </p:animEffect>
                                  </p:childTnLst>
                                </p:cTn>
                              </p:par>
                              <p:par>
                                <p:cTn id="48" presetID="9" presetClass="entr" presetSubtype="0" fill="hold" nodeType="withEffect">
                                  <p:stCondLst>
                                    <p:cond delay="0"/>
                                  </p:stCondLst>
                                  <p:childTnLst>
                                    <p:set>
                                      <p:cBhvr>
                                        <p:cTn id="49" dur="1" fill="hold">
                                          <p:stCondLst>
                                            <p:cond delay="0"/>
                                          </p:stCondLst>
                                        </p:cTn>
                                        <p:tgtEl>
                                          <p:spTgt spid="39"/>
                                        </p:tgtEl>
                                        <p:attrNameLst>
                                          <p:attrName>style.visibility</p:attrName>
                                        </p:attrNameLst>
                                      </p:cBhvr>
                                      <p:to>
                                        <p:strVal val="visible"/>
                                      </p:to>
                                    </p:set>
                                    <p:animEffect transition="in" filter="dissolve">
                                      <p:cBhvr>
                                        <p:cTn id="50" dur="500"/>
                                        <p:tgtEl>
                                          <p:spTgt spid="39"/>
                                        </p:tgtEl>
                                      </p:cBhvr>
                                    </p:animEffect>
                                  </p:childTnLst>
                                </p:cTn>
                              </p:par>
                            </p:childTnLst>
                          </p:cTn>
                        </p:par>
                      </p:childTnLst>
                    </p:cTn>
                  </p:par>
                  <p:par>
                    <p:cTn id="51" fill="hold">
                      <p:stCondLst>
                        <p:cond delay="indefinite"/>
                      </p:stCondLst>
                      <p:childTnLst>
                        <p:par>
                          <p:cTn id="52" fill="hold">
                            <p:stCondLst>
                              <p:cond delay="0"/>
                            </p:stCondLst>
                            <p:childTnLst>
                              <p:par>
                                <p:cTn id="53" presetID="9" presetClass="entr" presetSubtype="0" fill="hold" grpId="0" nodeType="clickEffect">
                                  <p:stCondLst>
                                    <p:cond delay="0"/>
                                  </p:stCondLst>
                                  <p:childTnLst>
                                    <p:set>
                                      <p:cBhvr>
                                        <p:cTn id="54" dur="1" fill="hold">
                                          <p:stCondLst>
                                            <p:cond delay="0"/>
                                          </p:stCondLst>
                                        </p:cTn>
                                        <p:tgtEl>
                                          <p:spTgt spid="40"/>
                                        </p:tgtEl>
                                        <p:attrNameLst>
                                          <p:attrName>style.visibility</p:attrName>
                                        </p:attrNameLst>
                                      </p:cBhvr>
                                      <p:to>
                                        <p:strVal val="visible"/>
                                      </p:to>
                                    </p:set>
                                    <p:animEffect transition="in" filter="dissolve">
                                      <p:cBhvr>
                                        <p:cTn id="55" dur="500"/>
                                        <p:tgtEl>
                                          <p:spTgt spid="40"/>
                                        </p:tgtEl>
                                      </p:cBhvr>
                                    </p:animEffect>
                                  </p:childTnLst>
                                </p:cTn>
                              </p:par>
                              <p:par>
                                <p:cTn id="56" presetID="9" presetClass="entr" presetSubtype="0" fill="hold" grpId="0" nodeType="withEffect">
                                  <p:stCondLst>
                                    <p:cond delay="0"/>
                                  </p:stCondLst>
                                  <p:childTnLst>
                                    <p:set>
                                      <p:cBhvr>
                                        <p:cTn id="57" dur="1" fill="hold">
                                          <p:stCondLst>
                                            <p:cond delay="0"/>
                                          </p:stCondLst>
                                        </p:cTn>
                                        <p:tgtEl>
                                          <p:spTgt spid="42"/>
                                        </p:tgtEl>
                                        <p:attrNameLst>
                                          <p:attrName>style.visibility</p:attrName>
                                        </p:attrNameLst>
                                      </p:cBhvr>
                                      <p:to>
                                        <p:strVal val="visible"/>
                                      </p:to>
                                    </p:set>
                                    <p:animEffect transition="in" filter="dissolve">
                                      <p:cBhvr>
                                        <p:cTn id="58" dur="500"/>
                                        <p:tgtEl>
                                          <p:spTgt spid="42"/>
                                        </p:tgtEl>
                                      </p:cBhvr>
                                    </p:animEffect>
                                  </p:childTnLst>
                                </p:cTn>
                              </p:par>
                            </p:childTnLst>
                          </p:cTn>
                        </p:par>
                      </p:childTnLst>
                    </p:cTn>
                  </p:par>
                  <p:par>
                    <p:cTn id="59" fill="hold">
                      <p:stCondLst>
                        <p:cond delay="indefinite"/>
                      </p:stCondLst>
                      <p:childTnLst>
                        <p:par>
                          <p:cTn id="60" fill="hold">
                            <p:stCondLst>
                              <p:cond delay="0"/>
                            </p:stCondLst>
                            <p:childTnLst>
                              <p:par>
                                <p:cTn id="61" presetID="9" presetClass="entr" presetSubtype="0" fill="hold" nodeType="clickEffect">
                                  <p:stCondLst>
                                    <p:cond delay="0"/>
                                  </p:stCondLst>
                                  <p:childTnLst>
                                    <p:set>
                                      <p:cBhvr>
                                        <p:cTn id="62" dur="1" fill="hold">
                                          <p:stCondLst>
                                            <p:cond delay="0"/>
                                          </p:stCondLst>
                                        </p:cTn>
                                        <p:tgtEl>
                                          <p:spTgt spid="41"/>
                                        </p:tgtEl>
                                        <p:attrNameLst>
                                          <p:attrName>style.visibility</p:attrName>
                                        </p:attrNameLst>
                                      </p:cBhvr>
                                      <p:to>
                                        <p:strVal val="visible"/>
                                      </p:to>
                                    </p:set>
                                    <p:animEffect transition="in" filter="dissolve">
                                      <p:cBhvr>
                                        <p:cTn id="63" dur="500"/>
                                        <p:tgtEl>
                                          <p:spTgt spid="41"/>
                                        </p:tgtEl>
                                      </p:cBhvr>
                                    </p:animEffect>
                                  </p:childTnLst>
                                </p:cTn>
                              </p:par>
                              <p:par>
                                <p:cTn id="64" presetID="9" presetClass="entr" presetSubtype="0" fill="hold" nodeType="withEffect">
                                  <p:stCondLst>
                                    <p:cond delay="0"/>
                                  </p:stCondLst>
                                  <p:childTnLst>
                                    <p:set>
                                      <p:cBhvr>
                                        <p:cTn id="65" dur="1" fill="hold">
                                          <p:stCondLst>
                                            <p:cond delay="0"/>
                                          </p:stCondLst>
                                        </p:cTn>
                                        <p:tgtEl>
                                          <p:spTgt spid="43"/>
                                        </p:tgtEl>
                                        <p:attrNameLst>
                                          <p:attrName>style.visibility</p:attrName>
                                        </p:attrNameLst>
                                      </p:cBhvr>
                                      <p:to>
                                        <p:strVal val="visible"/>
                                      </p:to>
                                    </p:set>
                                    <p:animEffect transition="in" filter="dissolve">
                                      <p:cBhvr>
                                        <p:cTn id="66" dur="500"/>
                                        <p:tgtEl>
                                          <p:spTgt spid="43"/>
                                        </p:tgtEl>
                                      </p:cBhvr>
                                    </p:animEffect>
                                  </p:childTnLst>
                                </p:cTn>
                              </p:par>
                            </p:childTnLst>
                          </p:cTn>
                        </p:par>
                      </p:childTnLst>
                    </p:cTn>
                  </p:par>
                  <p:par>
                    <p:cTn id="67" fill="hold">
                      <p:stCondLst>
                        <p:cond delay="indefinite"/>
                      </p:stCondLst>
                      <p:childTnLst>
                        <p:par>
                          <p:cTn id="68" fill="hold">
                            <p:stCondLst>
                              <p:cond delay="0"/>
                            </p:stCondLst>
                            <p:childTnLst>
                              <p:par>
                                <p:cTn id="69" presetID="9" presetClass="entr" presetSubtype="0" fill="hold" grpId="0" nodeType="clickEffect">
                                  <p:stCondLst>
                                    <p:cond delay="0"/>
                                  </p:stCondLst>
                                  <p:childTnLst>
                                    <p:set>
                                      <p:cBhvr>
                                        <p:cTn id="70" dur="1" fill="hold">
                                          <p:stCondLst>
                                            <p:cond delay="0"/>
                                          </p:stCondLst>
                                        </p:cTn>
                                        <p:tgtEl>
                                          <p:spTgt spid="44"/>
                                        </p:tgtEl>
                                        <p:attrNameLst>
                                          <p:attrName>style.visibility</p:attrName>
                                        </p:attrNameLst>
                                      </p:cBhvr>
                                      <p:to>
                                        <p:strVal val="visible"/>
                                      </p:to>
                                    </p:set>
                                    <p:animEffect transition="in" filter="dissolve">
                                      <p:cBhvr>
                                        <p:cTn id="71" dur="500"/>
                                        <p:tgtEl>
                                          <p:spTgt spid="44"/>
                                        </p:tgtEl>
                                      </p:cBhvr>
                                    </p:animEffect>
                                  </p:childTnLst>
                                </p:cTn>
                              </p:par>
                              <p:par>
                                <p:cTn id="72" presetID="9" presetClass="entr" presetSubtype="0" fill="hold" nodeType="withEffect">
                                  <p:stCondLst>
                                    <p:cond delay="0"/>
                                  </p:stCondLst>
                                  <p:childTnLst>
                                    <p:set>
                                      <p:cBhvr>
                                        <p:cTn id="73" dur="1" fill="hold">
                                          <p:stCondLst>
                                            <p:cond delay="0"/>
                                          </p:stCondLst>
                                        </p:cTn>
                                        <p:tgtEl>
                                          <p:spTgt spid="49"/>
                                        </p:tgtEl>
                                        <p:attrNameLst>
                                          <p:attrName>style.visibility</p:attrName>
                                        </p:attrNameLst>
                                      </p:cBhvr>
                                      <p:to>
                                        <p:strVal val="visible"/>
                                      </p:to>
                                    </p:set>
                                    <p:animEffect transition="in" filter="dissolve">
                                      <p:cBhvr>
                                        <p:cTn id="74" dur="500"/>
                                        <p:tgtEl>
                                          <p:spTgt spid="49"/>
                                        </p:tgtEl>
                                      </p:cBhvr>
                                    </p:animEffect>
                                  </p:childTnLst>
                                </p:cTn>
                              </p:par>
                            </p:childTnLst>
                          </p:cTn>
                        </p:par>
                      </p:childTnLst>
                    </p:cTn>
                  </p:par>
                  <p:par>
                    <p:cTn id="75" fill="hold">
                      <p:stCondLst>
                        <p:cond delay="indefinite"/>
                      </p:stCondLst>
                      <p:childTnLst>
                        <p:par>
                          <p:cTn id="76" fill="hold">
                            <p:stCondLst>
                              <p:cond delay="0"/>
                            </p:stCondLst>
                            <p:childTnLst>
                              <p:par>
                                <p:cTn id="77" presetID="9" presetClass="entr" presetSubtype="0" fill="hold" grpId="0" nodeType="clickEffect">
                                  <p:stCondLst>
                                    <p:cond delay="0"/>
                                  </p:stCondLst>
                                  <p:childTnLst>
                                    <p:set>
                                      <p:cBhvr>
                                        <p:cTn id="78" dur="1" fill="hold">
                                          <p:stCondLst>
                                            <p:cond delay="0"/>
                                          </p:stCondLst>
                                        </p:cTn>
                                        <p:tgtEl>
                                          <p:spTgt spid="50"/>
                                        </p:tgtEl>
                                        <p:attrNameLst>
                                          <p:attrName>style.visibility</p:attrName>
                                        </p:attrNameLst>
                                      </p:cBhvr>
                                      <p:to>
                                        <p:strVal val="visible"/>
                                      </p:to>
                                    </p:set>
                                    <p:animEffect transition="in" filter="dissolve">
                                      <p:cBhvr>
                                        <p:cTn id="79" dur="500"/>
                                        <p:tgtEl>
                                          <p:spTgt spid="50"/>
                                        </p:tgtEl>
                                      </p:cBhvr>
                                    </p:animEffect>
                                  </p:childTnLst>
                                </p:cTn>
                              </p:par>
                              <p:par>
                                <p:cTn id="80" presetID="9" presetClass="entr" presetSubtype="0" fill="hold" grpId="0" nodeType="withEffect">
                                  <p:stCondLst>
                                    <p:cond delay="0"/>
                                  </p:stCondLst>
                                  <p:childTnLst>
                                    <p:set>
                                      <p:cBhvr>
                                        <p:cTn id="81" dur="1" fill="hold">
                                          <p:stCondLst>
                                            <p:cond delay="0"/>
                                          </p:stCondLst>
                                        </p:cTn>
                                        <p:tgtEl>
                                          <p:spTgt spid="51"/>
                                        </p:tgtEl>
                                        <p:attrNameLst>
                                          <p:attrName>style.visibility</p:attrName>
                                        </p:attrNameLst>
                                      </p:cBhvr>
                                      <p:to>
                                        <p:strVal val="visible"/>
                                      </p:to>
                                    </p:set>
                                    <p:animEffect transition="in" filter="dissolve">
                                      <p:cBhvr>
                                        <p:cTn id="82" dur="500"/>
                                        <p:tgtEl>
                                          <p:spTgt spid="51"/>
                                        </p:tgtEl>
                                      </p:cBhvr>
                                    </p:animEffect>
                                  </p:childTnLst>
                                </p:cTn>
                              </p:par>
                            </p:childTnLst>
                          </p:cTn>
                        </p:par>
                      </p:childTnLst>
                    </p:cTn>
                  </p:par>
                  <p:par>
                    <p:cTn id="83" fill="hold">
                      <p:stCondLst>
                        <p:cond delay="indefinite"/>
                      </p:stCondLst>
                      <p:childTnLst>
                        <p:par>
                          <p:cTn id="84" fill="hold">
                            <p:stCondLst>
                              <p:cond delay="0"/>
                            </p:stCondLst>
                            <p:childTnLst>
                              <p:par>
                                <p:cTn id="85" presetID="9" presetClass="entr" presetSubtype="0" fill="hold" nodeType="clickEffect">
                                  <p:stCondLst>
                                    <p:cond delay="0"/>
                                  </p:stCondLst>
                                  <p:childTnLst>
                                    <p:set>
                                      <p:cBhvr>
                                        <p:cTn id="86" dur="1" fill="hold">
                                          <p:stCondLst>
                                            <p:cond delay="0"/>
                                          </p:stCondLst>
                                        </p:cTn>
                                        <p:tgtEl>
                                          <p:spTgt spid="25"/>
                                        </p:tgtEl>
                                        <p:attrNameLst>
                                          <p:attrName>style.visibility</p:attrName>
                                        </p:attrNameLst>
                                      </p:cBhvr>
                                      <p:to>
                                        <p:strVal val="visible"/>
                                      </p:to>
                                    </p:set>
                                    <p:animEffect transition="in" filter="dissolve">
                                      <p:cBhvr>
                                        <p:cTn id="87" dur="500"/>
                                        <p:tgtEl>
                                          <p:spTgt spid="25"/>
                                        </p:tgtEl>
                                      </p:cBhvr>
                                    </p:animEffect>
                                  </p:childTnLst>
                                </p:cTn>
                              </p:par>
                            </p:childTnLst>
                          </p:cTn>
                        </p:par>
                      </p:childTnLst>
                    </p:cTn>
                  </p:par>
                  <p:par>
                    <p:cTn id="88" fill="hold">
                      <p:stCondLst>
                        <p:cond delay="indefinite"/>
                      </p:stCondLst>
                      <p:childTnLst>
                        <p:par>
                          <p:cTn id="89" fill="hold">
                            <p:stCondLst>
                              <p:cond delay="0"/>
                            </p:stCondLst>
                            <p:childTnLst>
                              <p:par>
                                <p:cTn id="90" presetID="9" presetClass="entr" presetSubtype="0" fill="hold" nodeType="clickEffect">
                                  <p:stCondLst>
                                    <p:cond delay="0"/>
                                  </p:stCondLst>
                                  <p:childTnLst>
                                    <p:set>
                                      <p:cBhvr>
                                        <p:cTn id="91" dur="1" fill="hold">
                                          <p:stCondLst>
                                            <p:cond delay="0"/>
                                          </p:stCondLst>
                                        </p:cTn>
                                        <p:tgtEl>
                                          <p:spTgt spid="29"/>
                                        </p:tgtEl>
                                        <p:attrNameLst>
                                          <p:attrName>style.visibility</p:attrName>
                                        </p:attrNameLst>
                                      </p:cBhvr>
                                      <p:to>
                                        <p:strVal val="visible"/>
                                      </p:to>
                                    </p:set>
                                    <p:animEffect transition="in" filter="dissolve">
                                      <p:cBhvr>
                                        <p:cTn id="92" dur="500"/>
                                        <p:tgtEl>
                                          <p:spTgt spid="29"/>
                                        </p:tgtEl>
                                      </p:cBhvr>
                                    </p:animEffect>
                                  </p:childTnLst>
                                </p:cTn>
                              </p:par>
                            </p:childTnLst>
                          </p:cTn>
                        </p:par>
                      </p:childTnLst>
                    </p:cTn>
                  </p:par>
                  <p:par>
                    <p:cTn id="93" fill="hold">
                      <p:stCondLst>
                        <p:cond delay="indefinite"/>
                      </p:stCondLst>
                      <p:childTnLst>
                        <p:par>
                          <p:cTn id="94" fill="hold">
                            <p:stCondLst>
                              <p:cond delay="0"/>
                            </p:stCondLst>
                            <p:childTnLst>
                              <p:par>
                                <p:cTn id="95" presetID="9" presetClass="entr" presetSubtype="0" fill="hold" grpId="0" nodeType="clickEffect">
                                  <p:stCondLst>
                                    <p:cond delay="0"/>
                                  </p:stCondLst>
                                  <p:childTnLst>
                                    <p:set>
                                      <p:cBhvr>
                                        <p:cTn id="96" dur="1" fill="hold">
                                          <p:stCondLst>
                                            <p:cond delay="0"/>
                                          </p:stCondLst>
                                        </p:cTn>
                                        <p:tgtEl>
                                          <p:spTgt spid="32"/>
                                        </p:tgtEl>
                                        <p:attrNameLst>
                                          <p:attrName>style.visibility</p:attrName>
                                        </p:attrNameLst>
                                      </p:cBhvr>
                                      <p:to>
                                        <p:strVal val="visible"/>
                                      </p:to>
                                    </p:set>
                                    <p:animEffect transition="in" filter="dissolve">
                                      <p:cBhvr>
                                        <p:cTn id="97" dur="500"/>
                                        <p:tgtEl>
                                          <p:spTgt spid="32"/>
                                        </p:tgtEl>
                                      </p:cBhvr>
                                    </p:animEffect>
                                  </p:childTnLst>
                                </p:cTn>
                              </p:par>
                              <p:par>
                                <p:cTn id="98" presetID="9" presetClass="entr" presetSubtype="0" fill="hold" grpId="0" nodeType="withEffect">
                                  <p:stCondLst>
                                    <p:cond delay="0"/>
                                  </p:stCondLst>
                                  <p:childTnLst>
                                    <p:set>
                                      <p:cBhvr>
                                        <p:cTn id="99" dur="1" fill="hold">
                                          <p:stCondLst>
                                            <p:cond delay="0"/>
                                          </p:stCondLst>
                                        </p:cTn>
                                        <p:tgtEl>
                                          <p:spTgt spid="54"/>
                                        </p:tgtEl>
                                        <p:attrNameLst>
                                          <p:attrName>style.visibility</p:attrName>
                                        </p:attrNameLst>
                                      </p:cBhvr>
                                      <p:to>
                                        <p:strVal val="visible"/>
                                      </p:to>
                                    </p:set>
                                    <p:animEffect transition="in" filter="dissolve">
                                      <p:cBhvr>
                                        <p:cTn id="100" dur="500"/>
                                        <p:tgtEl>
                                          <p:spTgt spid="54"/>
                                        </p:tgtEl>
                                      </p:cBhvr>
                                    </p:animEffect>
                                  </p:childTnLst>
                                </p:cTn>
                              </p:par>
                            </p:childTnLst>
                          </p:cTn>
                        </p:par>
                      </p:childTnLst>
                    </p:cTn>
                  </p:par>
                  <p:par>
                    <p:cTn id="101" fill="hold">
                      <p:stCondLst>
                        <p:cond delay="indefinite"/>
                      </p:stCondLst>
                      <p:childTnLst>
                        <p:par>
                          <p:cTn id="102" fill="hold">
                            <p:stCondLst>
                              <p:cond delay="0"/>
                            </p:stCondLst>
                            <p:childTnLst>
                              <p:par>
                                <p:cTn id="103" presetID="9" presetClass="entr" presetSubtype="0" fill="hold" nodeType="clickEffect">
                                  <p:stCondLst>
                                    <p:cond delay="0"/>
                                  </p:stCondLst>
                                  <p:childTnLst>
                                    <p:set>
                                      <p:cBhvr>
                                        <p:cTn id="104" dur="1" fill="hold">
                                          <p:stCondLst>
                                            <p:cond delay="0"/>
                                          </p:stCondLst>
                                        </p:cTn>
                                        <p:tgtEl>
                                          <p:spTgt spid="52"/>
                                        </p:tgtEl>
                                        <p:attrNameLst>
                                          <p:attrName>style.visibility</p:attrName>
                                        </p:attrNameLst>
                                      </p:cBhvr>
                                      <p:to>
                                        <p:strVal val="visible"/>
                                      </p:to>
                                    </p:set>
                                    <p:animEffect transition="in" filter="dissolve">
                                      <p:cBhvr>
                                        <p:cTn id="105" dur="500"/>
                                        <p:tgtEl>
                                          <p:spTgt spid="52"/>
                                        </p:tgtEl>
                                      </p:cBhvr>
                                    </p:animEffect>
                                  </p:childTnLst>
                                </p:cTn>
                              </p:par>
                            </p:childTnLst>
                          </p:cTn>
                        </p:par>
                      </p:childTnLst>
                    </p:cTn>
                  </p:par>
                  <p:par>
                    <p:cTn id="106" fill="hold">
                      <p:stCondLst>
                        <p:cond delay="indefinite"/>
                      </p:stCondLst>
                      <p:childTnLst>
                        <p:par>
                          <p:cTn id="107" fill="hold">
                            <p:stCondLst>
                              <p:cond delay="0"/>
                            </p:stCondLst>
                            <p:childTnLst>
                              <p:par>
                                <p:cTn id="108" presetID="9" presetClass="entr" presetSubtype="0" fill="hold" grpId="0" nodeType="clickEffect">
                                  <p:stCondLst>
                                    <p:cond delay="0"/>
                                  </p:stCondLst>
                                  <p:childTnLst>
                                    <p:set>
                                      <p:cBhvr>
                                        <p:cTn id="109" dur="1" fill="hold">
                                          <p:stCondLst>
                                            <p:cond delay="0"/>
                                          </p:stCondLst>
                                        </p:cTn>
                                        <p:tgtEl>
                                          <p:spTgt spid="53"/>
                                        </p:tgtEl>
                                        <p:attrNameLst>
                                          <p:attrName>style.visibility</p:attrName>
                                        </p:attrNameLst>
                                      </p:cBhvr>
                                      <p:to>
                                        <p:strVal val="visible"/>
                                      </p:to>
                                    </p:set>
                                    <p:animEffect transition="in" filter="dissolve">
                                      <p:cBhvr>
                                        <p:cTn id="110" dur="500"/>
                                        <p:tgtEl>
                                          <p:spTgt spid="53"/>
                                        </p:tgtEl>
                                      </p:cBhvr>
                                    </p:animEffect>
                                  </p:childTnLst>
                                </p:cTn>
                              </p:par>
                              <p:par>
                                <p:cTn id="111" presetID="9" presetClass="entr" presetSubtype="0" fill="hold" grpId="0" nodeType="withEffect">
                                  <p:stCondLst>
                                    <p:cond delay="0"/>
                                  </p:stCondLst>
                                  <p:childTnLst>
                                    <p:set>
                                      <p:cBhvr>
                                        <p:cTn id="112" dur="1" fill="hold">
                                          <p:stCondLst>
                                            <p:cond delay="0"/>
                                          </p:stCondLst>
                                        </p:cTn>
                                        <p:tgtEl>
                                          <p:spTgt spid="55"/>
                                        </p:tgtEl>
                                        <p:attrNameLst>
                                          <p:attrName>style.visibility</p:attrName>
                                        </p:attrNameLst>
                                      </p:cBhvr>
                                      <p:to>
                                        <p:strVal val="visible"/>
                                      </p:to>
                                    </p:set>
                                    <p:animEffect transition="in" filter="dissolve">
                                      <p:cBhvr>
                                        <p:cTn id="113" dur="500"/>
                                        <p:tgtEl>
                                          <p:spTgt spid="55"/>
                                        </p:tgtEl>
                                      </p:cBhvr>
                                    </p:animEffect>
                                  </p:childTnLst>
                                </p:cTn>
                              </p:par>
                            </p:childTnLst>
                          </p:cTn>
                        </p:par>
                      </p:childTnLst>
                    </p:cTn>
                  </p:par>
                  <p:par>
                    <p:cTn id="114" fill="hold">
                      <p:stCondLst>
                        <p:cond delay="indefinite"/>
                      </p:stCondLst>
                      <p:childTnLst>
                        <p:par>
                          <p:cTn id="115" fill="hold">
                            <p:stCondLst>
                              <p:cond delay="0"/>
                            </p:stCondLst>
                            <p:childTnLst>
                              <p:par>
                                <p:cTn id="116" presetID="9" presetClass="entr" presetSubtype="0" fill="hold" nodeType="clickEffect">
                                  <p:stCondLst>
                                    <p:cond delay="0"/>
                                  </p:stCondLst>
                                  <p:childTnLst>
                                    <p:set>
                                      <p:cBhvr>
                                        <p:cTn id="117" dur="1" fill="hold">
                                          <p:stCondLst>
                                            <p:cond delay="0"/>
                                          </p:stCondLst>
                                        </p:cTn>
                                        <p:tgtEl>
                                          <p:spTgt spid="27"/>
                                        </p:tgtEl>
                                        <p:attrNameLst>
                                          <p:attrName>style.visibility</p:attrName>
                                        </p:attrNameLst>
                                      </p:cBhvr>
                                      <p:to>
                                        <p:strVal val="visible"/>
                                      </p:to>
                                    </p:set>
                                    <p:animEffect transition="in" filter="dissolve">
                                      <p:cBhvr>
                                        <p:cTn id="118" dur="500"/>
                                        <p:tgtEl>
                                          <p:spTgt spid="27"/>
                                        </p:tgtEl>
                                      </p:cBhvr>
                                    </p:animEffect>
                                  </p:childTnLst>
                                </p:cTn>
                              </p:par>
                            </p:childTnLst>
                          </p:cTn>
                        </p:par>
                      </p:childTnLst>
                    </p:cTn>
                  </p:par>
                  <p:par>
                    <p:cTn id="119" fill="hold">
                      <p:stCondLst>
                        <p:cond delay="indefinite"/>
                      </p:stCondLst>
                      <p:childTnLst>
                        <p:par>
                          <p:cTn id="120" fill="hold">
                            <p:stCondLst>
                              <p:cond delay="0"/>
                            </p:stCondLst>
                            <p:childTnLst>
                              <p:par>
                                <p:cTn id="121" presetID="9" presetClass="entr" presetSubtype="0" fill="hold" nodeType="clickEffect">
                                  <p:stCondLst>
                                    <p:cond delay="0"/>
                                  </p:stCondLst>
                                  <p:childTnLst>
                                    <p:set>
                                      <p:cBhvr>
                                        <p:cTn id="122" dur="1" fill="hold">
                                          <p:stCondLst>
                                            <p:cond delay="0"/>
                                          </p:stCondLst>
                                        </p:cTn>
                                        <p:tgtEl>
                                          <p:spTgt spid="28"/>
                                        </p:tgtEl>
                                        <p:attrNameLst>
                                          <p:attrName>style.visibility</p:attrName>
                                        </p:attrNameLst>
                                      </p:cBhvr>
                                      <p:to>
                                        <p:strVal val="visible"/>
                                      </p:to>
                                    </p:set>
                                    <p:animEffect transition="in" filter="dissolve">
                                      <p:cBhvr>
                                        <p:cTn id="123"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32" grpId="0"/>
      <p:bldP spid="34" grpId="0"/>
      <p:bldP spid="35" grpId="0"/>
      <p:bldP spid="38" grpId="0"/>
      <p:bldP spid="40" grpId="0"/>
      <p:bldP spid="42" grpId="0"/>
      <p:bldP spid="44" grpId="0"/>
      <p:bldP spid="45" grpId="0"/>
      <p:bldP spid="47" grpId="0"/>
      <p:bldP spid="50" grpId="0"/>
      <p:bldP spid="51" grpId="0"/>
      <p:bldP spid="53" grpId="0"/>
      <p:bldP spid="54" grpId="0"/>
      <p:bldP spid="5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7" name="Text Box 56"/>
          <p:cNvSpPr txBox="1">
            <a:spLocks/>
          </p:cNvSpPr>
          <p:nvPr/>
        </p:nvSpPr>
        <p:spPr bwMode="auto">
          <a:xfrm>
            <a:off x="170180" y="288019"/>
            <a:ext cx="8669020" cy="8217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r>
              <a:rPr lang="en-US" sz="2800" dirty="0">
                <a:solidFill>
                  <a:srgbClr val="FF0000"/>
                </a:solidFill>
                <a:latin typeface="Apple Chancery"/>
                <a:cs typeface="Apple Chancery"/>
              </a:rPr>
              <a:t>Angular Momentum: </a:t>
            </a:r>
            <a:r>
              <a:rPr lang="en-US" sz="2000" dirty="0">
                <a:solidFill>
                  <a:srgbClr val="FF0000"/>
                </a:solidFill>
                <a:latin typeface="Times New Roman"/>
                <a:cs typeface="Times New Roman"/>
              </a:rPr>
              <a:t> </a:t>
            </a:r>
            <a:r>
              <a:rPr lang="en-US" sz="2000" dirty="0">
                <a:latin typeface="Times New Roman"/>
                <a:cs typeface="Times New Roman"/>
              </a:rPr>
              <a:t>There’s a lot here.  To make life easier, we are going to go after these ideas in pieces.</a:t>
            </a:r>
            <a:endParaRPr lang="en-US" sz="2000" dirty="0">
              <a:solidFill>
                <a:schemeClr val="tx1"/>
              </a:solidFill>
              <a:latin typeface="Times New Roman"/>
              <a:cs typeface="Times New Roman"/>
            </a:endParaRPr>
          </a:p>
        </p:txBody>
      </p:sp>
      <p:sp>
        <p:nvSpPr>
          <p:cNvPr id="4" name="Rectangle 3"/>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5" name="TextBox 4"/>
          <p:cNvSpPr txBox="1"/>
          <p:nvPr/>
        </p:nvSpPr>
        <p:spPr>
          <a:xfrm>
            <a:off x="8636001" y="6427113"/>
            <a:ext cx="444499" cy="276999"/>
          </a:xfrm>
          <a:prstGeom prst="rect">
            <a:avLst/>
          </a:prstGeom>
          <a:noFill/>
        </p:spPr>
        <p:txBody>
          <a:bodyPr wrap="square" rtlCol="0">
            <a:spAutoFit/>
          </a:bodyPr>
          <a:lstStyle/>
          <a:p>
            <a:r>
              <a:rPr lang="en-US" sz="1200" dirty="0">
                <a:latin typeface="Times New Roman"/>
                <a:cs typeface="Times New Roman"/>
              </a:rPr>
              <a:t>8.)</a:t>
            </a:r>
          </a:p>
        </p:txBody>
      </p:sp>
      <p:sp>
        <p:nvSpPr>
          <p:cNvPr id="6" name="Text Box 56"/>
          <p:cNvSpPr txBox="1">
            <a:spLocks/>
          </p:cNvSpPr>
          <p:nvPr/>
        </p:nvSpPr>
        <p:spPr bwMode="auto">
          <a:xfrm>
            <a:off x="424180" y="1162345"/>
            <a:ext cx="4808220" cy="112954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r>
              <a:rPr lang="en-US" sz="2800" dirty="0">
                <a:solidFill>
                  <a:srgbClr val="FF0000"/>
                </a:solidFill>
                <a:latin typeface="Apple Chancery"/>
                <a:cs typeface="Apple Chancery"/>
              </a:rPr>
              <a:t>Example 1: </a:t>
            </a:r>
            <a:r>
              <a:rPr lang="en-US" sz="2000" dirty="0">
                <a:latin typeface="Times New Roman"/>
                <a:cs typeface="Times New Roman"/>
              </a:rPr>
              <a:t>A point mass </a:t>
            </a:r>
            <a:r>
              <a:rPr lang="en-US" sz="2000" i="1" dirty="0">
                <a:solidFill>
                  <a:srgbClr val="FF0000"/>
                </a:solidFill>
                <a:latin typeface="Times New Roman"/>
                <a:cs typeface="Times New Roman"/>
              </a:rPr>
              <a:t>m</a:t>
            </a:r>
            <a:r>
              <a:rPr lang="en-US" sz="2000" dirty="0">
                <a:latin typeface="Times New Roman"/>
                <a:cs typeface="Times New Roman"/>
              </a:rPr>
              <a:t> moves with velocity </a:t>
            </a:r>
            <a:r>
              <a:rPr lang="en-US" sz="2000" i="1" dirty="0">
                <a:solidFill>
                  <a:srgbClr val="FF0000"/>
                </a:solidFill>
                <a:latin typeface="Times New Roman"/>
                <a:cs typeface="Times New Roman"/>
              </a:rPr>
              <a:t>v</a:t>
            </a:r>
            <a:r>
              <a:rPr lang="en-US" sz="2000" dirty="0">
                <a:latin typeface="Times New Roman"/>
                <a:cs typeface="Times New Roman"/>
              </a:rPr>
              <a:t> in a circular path of radius </a:t>
            </a:r>
            <a:r>
              <a:rPr lang="en-US" sz="2000" i="1" dirty="0">
                <a:solidFill>
                  <a:srgbClr val="FF0000"/>
                </a:solidFill>
                <a:latin typeface="Times New Roman"/>
                <a:cs typeface="Times New Roman"/>
              </a:rPr>
              <a:t>R</a:t>
            </a:r>
            <a:r>
              <a:rPr lang="en-US" sz="2000" dirty="0">
                <a:latin typeface="Times New Roman"/>
                <a:cs typeface="Times New Roman"/>
              </a:rPr>
              <a:t>.  Determine its </a:t>
            </a:r>
            <a:r>
              <a:rPr lang="en-US" sz="2000" i="1" dirty="0">
                <a:solidFill>
                  <a:srgbClr val="0000FF"/>
                </a:solidFill>
                <a:latin typeface="Times New Roman"/>
                <a:cs typeface="Times New Roman"/>
              </a:rPr>
              <a:t>angular momentum </a:t>
            </a:r>
            <a:r>
              <a:rPr lang="en-US" sz="2000" dirty="0">
                <a:latin typeface="Times New Roman"/>
                <a:cs typeface="Times New Roman"/>
              </a:rPr>
              <a:t>using:</a:t>
            </a:r>
            <a:endParaRPr lang="en-US" sz="2000" dirty="0">
              <a:solidFill>
                <a:srgbClr val="0000FF"/>
              </a:solidFill>
              <a:latin typeface="Times New Roman"/>
              <a:cs typeface="Times New Roman"/>
            </a:endParaRPr>
          </a:p>
        </p:txBody>
      </p:sp>
      <p:sp>
        <p:nvSpPr>
          <p:cNvPr id="7" name="Text Box 56"/>
          <p:cNvSpPr txBox="1">
            <a:spLocks/>
          </p:cNvSpPr>
          <p:nvPr/>
        </p:nvSpPr>
        <p:spPr bwMode="auto">
          <a:xfrm>
            <a:off x="767080" y="2381545"/>
            <a:ext cx="3576320" cy="3908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r>
              <a:rPr lang="en-US" sz="2000" dirty="0">
                <a:solidFill>
                  <a:srgbClr val="FF0000"/>
                </a:solidFill>
                <a:latin typeface="Apple Chancery"/>
                <a:cs typeface="Apple Chancery"/>
              </a:rPr>
              <a:t>a.) Translational parameters:</a:t>
            </a:r>
            <a:endParaRPr lang="en-US" sz="2000" dirty="0">
              <a:solidFill>
                <a:srgbClr val="0000FF"/>
              </a:solidFill>
              <a:latin typeface="Times New Roman"/>
              <a:cs typeface="Times New Roman"/>
            </a:endParaRPr>
          </a:p>
        </p:txBody>
      </p:sp>
      <p:sp>
        <p:nvSpPr>
          <p:cNvPr id="15" name="Text Box 56"/>
          <p:cNvSpPr txBox="1">
            <a:spLocks/>
          </p:cNvSpPr>
          <p:nvPr/>
        </p:nvSpPr>
        <p:spPr bwMode="auto">
          <a:xfrm>
            <a:off x="767080" y="4049066"/>
            <a:ext cx="3576320" cy="3908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r>
              <a:rPr lang="en-US" sz="2000" dirty="0">
                <a:solidFill>
                  <a:srgbClr val="FF0000"/>
                </a:solidFill>
                <a:latin typeface="Apple Chancery"/>
                <a:cs typeface="Apple Chancery"/>
              </a:rPr>
              <a:t>b.) Rotational parameters:</a:t>
            </a:r>
            <a:endParaRPr lang="en-US" sz="2000" dirty="0">
              <a:solidFill>
                <a:srgbClr val="0000FF"/>
              </a:solidFill>
              <a:latin typeface="Times New Roman"/>
              <a:cs typeface="Times New Roman"/>
            </a:endParaRPr>
          </a:p>
        </p:txBody>
      </p:sp>
      <p:sp>
        <p:nvSpPr>
          <p:cNvPr id="18" name="Text Box 56"/>
          <p:cNvSpPr txBox="1">
            <a:spLocks/>
          </p:cNvSpPr>
          <p:nvPr/>
        </p:nvSpPr>
        <p:spPr bwMode="auto">
          <a:xfrm>
            <a:off x="474980" y="5796608"/>
            <a:ext cx="8389620" cy="69865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r>
              <a:rPr lang="en-US" sz="2000" dirty="0">
                <a:solidFill>
                  <a:srgbClr val="FF0000"/>
                </a:solidFill>
                <a:latin typeface="Apple Chancery"/>
                <a:cs typeface="Apple Chancery"/>
              </a:rPr>
              <a:t>Note: </a:t>
            </a:r>
            <a:r>
              <a:rPr lang="en-US" sz="2000" dirty="0">
                <a:solidFill>
                  <a:schemeClr val="tx1"/>
                </a:solidFill>
                <a:latin typeface="Times New Roman"/>
                <a:cs typeface="Times New Roman"/>
              </a:rPr>
              <a:t>the </a:t>
            </a:r>
            <a:r>
              <a:rPr lang="en-US" sz="2000" i="1" dirty="0">
                <a:solidFill>
                  <a:srgbClr val="FF0000"/>
                </a:solidFill>
                <a:latin typeface="Times New Roman"/>
                <a:cs typeface="Times New Roman"/>
              </a:rPr>
              <a:t>direction</a:t>
            </a:r>
            <a:r>
              <a:rPr lang="en-US" sz="2000" dirty="0">
                <a:solidFill>
                  <a:srgbClr val="FF0000"/>
                </a:solidFill>
                <a:latin typeface="Times New Roman"/>
                <a:cs typeface="Times New Roman"/>
              </a:rPr>
              <a:t> </a:t>
            </a:r>
            <a:r>
              <a:rPr lang="en-US" sz="2000" dirty="0">
                <a:solidFill>
                  <a:schemeClr val="tx1"/>
                </a:solidFill>
                <a:latin typeface="Times New Roman"/>
                <a:cs typeface="Times New Roman"/>
              </a:rPr>
              <a:t>of the </a:t>
            </a:r>
            <a:r>
              <a:rPr lang="en-US" sz="2000" i="1" dirty="0">
                <a:solidFill>
                  <a:srgbClr val="0000FF"/>
                </a:solidFill>
                <a:latin typeface="Times New Roman"/>
                <a:cs typeface="Times New Roman"/>
              </a:rPr>
              <a:t>angular momentum </a:t>
            </a:r>
            <a:r>
              <a:rPr lang="en-US" sz="2000" dirty="0">
                <a:solidFill>
                  <a:schemeClr val="tx1"/>
                </a:solidFill>
                <a:latin typeface="Times New Roman"/>
                <a:cs typeface="Times New Roman"/>
              </a:rPr>
              <a:t>is </a:t>
            </a:r>
            <a:r>
              <a:rPr lang="en-US" sz="2000" i="1" dirty="0">
                <a:solidFill>
                  <a:schemeClr val="tx1"/>
                </a:solidFill>
                <a:latin typeface="Times New Roman"/>
                <a:cs typeface="Times New Roman"/>
              </a:rPr>
              <a:t>perpendicular to the plane of the motion </a:t>
            </a:r>
            <a:r>
              <a:rPr lang="en-US" sz="2000" dirty="0">
                <a:solidFill>
                  <a:schemeClr val="tx1"/>
                </a:solidFill>
                <a:latin typeface="Times New Roman"/>
                <a:cs typeface="Times New Roman"/>
              </a:rPr>
              <a:t>(</a:t>
            </a:r>
            <a:r>
              <a:rPr lang="en-US" sz="2000" i="1" dirty="0">
                <a:solidFill>
                  <a:schemeClr val="tx1"/>
                </a:solidFill>
                <a:latin typeface="Times New Roman"/>
                <a:cs typeface="Times New Roman"/>
              </a:rPr>
              <a:t>     </a:t>
            </a:r>
            <a:r>
              <a:rPr lang="en-US" sz="2000" dirty="0">
                <a:solidFill>
                  <a:schemeClr val="tx1"/>
                </a:solidFill>
                <a:latin typeface="Times New Roman"/>
                <a:cs typeface="Times New Roman"/>
              </a:rPr>
              <a:t>direction), as would be expected of a </a:t>
            </a:r>
            <a:r>
              <a:rPr lang="en-US" sz="2000" dirty="0">
                <a:solidFill>
                  <a:srgbClr val="FF0000"/>
                </a:solidFill>
                <a:latin typeface="Times New Roman"/>
                <a:cs typeface="Times New Roman"/>
              </a:rPr>
              <a:t>counterclockwise rotation</a:t>
            </a:r>
            <a:r>
              <a:rPr lang="en-US" sz="2000" dirty="0">
                <a:solidFill>
                  <a:schemeClr val="tx1"/>
                </a:solidFill>
                <a:latin typeface="Times New Roman"/>
                <a:cs typeface="Times New Roman"/>
              </a:rPr>
              <a:t>.</a:t>
            </a:r>
            <a:endParaRPr lang="en-US" sz="2000" dirty="0">
              <a:solidFill>
                <a:srgbClr val="0000FF"/>
              </a:solidFill>
              <a:latin typeface="Times New Roman"/>
              <a:cs typeface="Times New Roman"/>
            </a:endParaRPr>
          </a:p>
        </p:txBody>
      </p:sp>
      <p:graphicFrame>
        <p:nvGraphicFramePr>
          <p:cNvPr id="19" name="Object 5"/>
          <p:cNvGraphicFramePr>
            <a:graphicFrameLocks noChangeAspect="1"/>
          </p:cNvGraphicFramePr>
          <p:nvPr>
            <p:extLst>
              <p:ext uri="{D42A27DB-BD31-4B8C-83A1-F6EECF244321}">
                <p14:modId xmlns:p14="http://schemas.microsoft.com/office/powerpoint/2010/main" val="3666284378"/>
              </p:ext>
            </p:extLst>
          </p:nvPr>
        </p:nvGraphicFramePr>
        <p:xfrm>
          <a:off x="1732577" y="6090563"/>
          <a:ext cx="371475" cy="349250"/>
        </p:xfrm>
        <a:graphic>
          <a:graphicData uri="http://schemas.openxmlformats.org/presentationml/2006/ole">
            <mc:AlternateContent xmlns:mc="http://schemas.openxmlformats.org/markup-compatibility/2006">
              <mc:Choice xmlns:v="urn:schemas-microsoft-com:vml" Requires="v">
                <p:oleObj name="Equation" r:id="rId3" imgW="215900" imgH="203200" progId="Equation.DSMT4">
                  <p:embed/>
                </p:oleObj>
              </mc:Choice>
              <mc:Fallback>
                <p:oleObj name="Equation" r:id="rId3" imgW="215900" imgH="203200" progId="Equation.DSMT4">
                  <p:embed/>
                  <p:pic>
                    <p:nvPicPr>
                      <p:cNvPr id="0" name=""/>
                      <p:cNvPicPr>
                        <a:picLocks noChangeAspect="1" noChangeArrowheads="1"/>
                      </p:cNvPicPr>
                      <p:nvPr/>
                    </p:nvPicPr>
                    <p:blipFill>
                      <a:blip r:embed="rId4"/>
                      <a:srcRect/>
                      <a:stretch>
                        <a:fillRect/>
                      </a:stretch>
                    </p:blipFill>
                    <p:spPr bwMode="auto">
                      <a:xfrm>
                        <a:off x="1732577" y="6090563"/>
                        <a:ext cx="371475" cy="349250"/>
                      </a:xfrm>
                      <a:prstGeom prst="rect">
                        <a:avLst/>
                      </a:prstGeom>
                      <a:noFill/>
                      <a:ln>
                        <a:noFill/>
                      </a:ln>
                      <a:effectLst/>
                    </p:spPr>
                  </p:pic>
                </p:oleObj>
              </mc:Fallback>
            </mc:AlternateContent>
          </a:graphicData>
        </a:graphic>
      </p:graphicFrame>
      <p:graphicFrame>
        <p:nvGraphicFramePr>
          <p:cNvPr id="20" name="Object 2"/>
          <p:cNvGraphicFramePr>
            <a:graphicFrameLocks noChangeAspect="1"/>
          </p:cNvGraphicFramePr>
          <p:nvPr>
            <p:extLst>
              <p:ext uri="{D42A27DB-BD31-4B8C-83A1-F6EECF244321}">
                <p14:modId xmlns:p14="http://schemas.microsoft.com/office/powerpoint/2010/main" val="783106937"/>
              </p:ext>
            </p:extLst>
          </p:nvPr>
        </p:nvGraphicFramePr>
        <p:xfrm>
          <a:off x="7555544" y="2856841"/>
          <a:ext cx="1389387" cy="437221"/>
        </p:xfrm>
        <a:graphic>
          <a:graphicData uri="http://schemas.openxmlformats.org/presentationml/2006/ole">
            <mc:AlternateContent xmlns:mc="http://schemas.openxmlformats.org/markup-compatibility/2006">
              <mc:Choice xmlns:v="urn:schemas-microsoft-com:vml" Requires="v">
                <p:oleObj name="Equation" r:id="rId5" imgW="812800" imgH="254000" progId="Equation.DSMT4">
                  <p:embed/>
                </p:oleObj>
              </mc:Choice>
              <mc:Fallback>
                <p:oleObj name="Equation" r:id="rId5" imgW="812800" imgH="254000" progId="Equation.DSMT4">
                  <p:embed/>
                  <p:pic>
                    <p:nvPicPr>
                      <p:cNvPr id="0" name=""/>
                      <p:cNvPicPr>
                        <a:picLocks noChangeAspect="1" noChangeArrowheads="1"/>
                      </p:cNvPicPr>
                      <p:nvPr/>
                    </p:nvPicPr>
                    <p:blipFill>
                      <a:blip r:embed="rId6"/>
                      <a:srcRect/>
                      <a:stretch>
                        <a:fillRect/>
                      </a:stretch>
                    </p:blipFill>
                    <p:spPr bwMode="auto">
                      <a:xfrm>
                        <a:off x="7555544" y="2856841"/>
                        <a:ext cx="1389387" cy="437221"/>
                      </a:xfrm>
                      <a:prstGeom prst="rect">
                        <a:avLst/>
                      </a:prstGeom>
                      <a:noFill/>
                      <a:ln>
                        <a:noFill/>
                      </a:ln>
                      <a:effectLst/>
                    </p:spPr>
                  </p:pic>
                </p:oleObj>
              </mc:Fallback>
            </mc:AlternateContent>
          </a:graphicData>
        </a:graphic>
      </p:graphicFrame>
      <p:graphicFrame>
        <p:nvGraphicFramePr>
          <p:cNvPr id="26" name="Object 2"/>
          <p:cNvGraphicFramePr>
            <a:graphicFrameLocks noChangeAspect="1"/>
          </p:cNvGraphicFramePr>
          <p:nvPr>
            <p:extLst>
              <p:ext uri="{D42A27DB-BD31-4B8C-83A1-F6EECF244321}">
                <p14:modId xmlns:p14="http://schemas.microsoft.com/office/powerpoint/2010/main" val="1653559228"/>
              </p:ext>
            </p:extLst>
          </p:nvPr>
        </p:nvGraphicFramePr>
        <p:xfrm>
          <a:off x="7137564" y="1839682"/>
          <a:ext cx="731838" cy="411162"/>
        </p:xfrm>
        <a:graphic>
          <a:graphicData uri="http://schemas.openxmlformats.org/presentationml/2006/ole">
            <mc:AlternateContent xmlns:mc="http://schemas.openxmlformats.org/markup-compatibility/2006">
              <mc:Choice xmlns:v="urn:schemas-microsoft-com:vml" Requires="v">
                <p:oleObj name="Equation" r:id="rId7" imgW="520700" imgH="292100" progId="Equation.DSMT4">
                  <p:embed/>
                </p:oleObj>
              </mc:Choice>
              <mc:Fallback>
                <p:oleObj name="Equation" r:id="rId7" imgW="520700" imgH="292100" progId="Equation.DSMT4">
                  <p:embed/>
                  <p:pic>
                    <p:nvPicPr>
                      <p:cNvPr id="0" name=""/>
                      <p:cNvPicPr>
                        <a:picLocks noChangeAspect="1" noChangeArrowheads="1"/>
                      </p:cNvPicPr>
                      <p:nvPr/>
                    </p:nvPicPr>
                    <p:blipFill>
                      <a:blip r:embed="rId8"/>
                      <a:srcRect/>
                      <a:stretch>
                        <a:fillRect/>
                      </a:stretch>
                    </p:blipFill>
                    <p:spPr bwMode="auto">
                      <a:xfrm>
                        <a:off x="7137564" y="1839682"/>
                        <a:ext cx="731838" cy="411162"/>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27" name="Object 6"/>
          <p:cNvGraphicFramePr>
            <a:graphicFrameLocks noChangeAspect="1"/>
          </p:cNvGraphicFramePr>
          <p:nvPr>
            <p:extLst>
              <p:ext uri="{D42A27DB-BD31-4B8C-83A1-F6EECF244321}">
                <p14:modId xmlns:p14="http://schemas.microsoft.com/office/powerpoint/2010/main" val="782478979"/>
              </p:ext>
            </p:extLst>
          </p:nvPr>
        </p:nvGraphicFramePr>
        <p:xfrm>
          <a:off x="2082800" y="3248025"/>
          <a:ext cx="2238375" cy="700088"/>
        </p:xfrm>
        <a:graphic>
          <a:graphicData uri="http://schemas.openxmlformats.org/presentationml/2006/ole">
            <mc:AlternateContent xmlns:mc="http://schemas.openxmlformats.org/markup-compatibility/2006">
              <mc:Choice xmlns:v="urn:schemas-microsoft-com:vml" Requires="v">
                <p:oleObj name="Equation" r:id="rId9" imgW="1257300" imgH="393700" progId="Equation.DSMT4">
                  <p:embed/>
                </p:oleObj>
              </mc:Choice>
              <mc:Fallback>
                <p:oleObj name="Equation" r:id="rId9" imgW="1257300" imgH="393700" progId="Equation.DSMT4">
                  <p:embed/>
                  <p:pic>
                    <p:nvPicPr>
                      <p:cNvPr id="0" name=""/>
                      <p:cNvPicPr>
                        <a:picLocks noChangeAspect="1" noChangeArrowheads="1"/>
                      </p:cNvPicPr>
                      <p:nvPr/>
                    </p:nvPicPr>
                    <p:blipFill>
                      <a:blip r:embed="rId10"/>
                      <a:srcRect/>
                      <a:stretch>
                        <a:fillRect/>
                      </a:stretch>
                    </p:blipFill>
                    <p:spPr bwMode="auto">
                      <a:xfrm>
                        <a:off x="2082800" y="3248025"/>
                        <a:ext cx="2238375" cy="700088"/>
                      </a:xfrm>
                      <a:prstGeom prst="rect">
                        <a:avLst/>
                      </a:prstGeom>
                      <a:noFill/>
                      <a:ln>
                        <a:noFill/>
                      </a:ln>
                      <a:effectLst/>
                    </p:spPr>
                  </p:pic>
                </p:oleObj>
              </mc:Fallback>
            </mc:AlternateContent>
          </a:graphicData>
        </a:graphic>
      </p:graphicFrame>
      <p:graphicFrame>
        <p:nvGraphicFramePr>
          <p:cNvPr id="28" name="Object 6"/>
          <p:cNvGraphicFramePr>
            <a:graphicFrameLocks noChangeAspect="1"/>
          </p:cNvGraphicFramePr>
          <p:nvPr>
            <p:extLst>
              <p:ext uri="{D42A27DB-BD31-4B8C-83A1-F6EECF244321}">
                <p14:modId xmlns:p14="http://schemas.microsoft.com/office/powerpoint/2010/main" val="2900110296"/>
              </p:ext>
            </p:extLst>
          </p:nvPr>
        </p:nvGraphicFramePr>
        <p:xfrm>
          <a:off x="2082800" y="2797175"/>
          <a:ext cx="1198563" cy="496887"/>
        </p:xfrm>
        <a:graphic>
          <a:graphicData uri="http://schemas.openxmlformats.org/presentationml/2006/ole">
            <mc:AlternateContent xmlns:mc="http://schemas.openxmlformats.org/markup-compatibility/2006">
              <mc:Choice xmlns:v="urn:schemas-microsoft-com:vml" Requires="v">
                <p:oleObj name="Equation" r:id="rId11" imgW="673100" imgH="279400" progId="Equation.DSMT4">
                  <p:embed/>
                </p:oleObj>
              </mc:Choice>
              <mc:Fallback>
                <p:oleObj name="Equation" r:id="rId11" imgW="673100" imgH="279400" progId="Equation.DSMT4">
                  <p:embed/>
                  <p:pic>
                    <p:nvPicPr>
                      <p:cNvPr id="0" name=""/>
                      <p:cNvPicPr>
                        <a:picLocks noChangeAspect="1" noChangeArrowheads="1"/>
                      </p:cNvPicPr>
                      <p:nvPr/>
                    </p:nvPicPr>
                    <p:blipFill>
                      <a:blip r:embed="rId12"/>
                      <a:srcRect/>
                      <a:stretch>
                        <a:fillRect/>
                      </a:stretch>
                    </p:blipFill>
                    <p:spPr bwMode="auto">
                      <a:xfrm>
                        <a:off x="2082800" y="2797175"/>
                        <a:ext cx="1198563" cy="496887"/>
                      </a:xfrm>
                      <a:prstGeom prst="rect">
                        <a:avLst/>
                      </a:prstGeom>
                      <a:noFill/>
                      <a:ln>
                        <a:noFill/>
                      </a:ln>
                      <a:effectLst/>
                    </p:spPr>
                  </p:pic>
                </p:oleObj>
              </mc:Fallback>
            </mc:AlternateContent>
          </a:graphicData>
        </a:graphic>
      </p:graphicFrame>
      <p:graphicFrame>
        <p:nvGraphicFramePr>
          <p:cNvPr id="29" name="Object 5"/>
          <p:cNvGraphicFramePr>
            <a:graphicFrameLocks noChangeAspect="1"/>
          </p:cNvGraphicFramePr>
          <p:nvPr>
            <p:extLst>
              <p:ext uri="{D42A27DB-BD31-4B8C-83A1-F6EECF244321}">
                <p14:modId xmlns:p14="http://schemas.microsoft.com/office/powerpoint/2010/main" val="1759340608"/>
              </p:ext>
            </p:extLst>
          </p:nvPr>
        </p:nvGraphicFramePr>
        <p:xfrm>
          <a:off x="3135313" y="4554242"/>
          <a:ext cx="788988" cy="284162"/>
        </p:xfrm>
        <a:graphic>
          <a:graphicData uri="http://schemas.openxmlformats.org/presentationml/2006/ole">
            <mc:AlternateContent xmlns:mc="http://schemas.openxmlformats.org/markup-compatibility/2006">
              <mc:Choice xmlns:v="urn:schemas-microsoft-com:vml" Requires="v">
                <p:oleObj name="Equation" r:id="rId13" imgW="457200" imgH="165100" progId="Equation.DSMT4">
                  <p:embed/>
                </p:oleObj>
              </mc:Choice>
              <mc:Fallback>
                <p:oleObj name="Equation" r:id="rId13" imgW="457200" imgH="165100" progId="Equation.DSMT4">
                  <p:embed/>
                  <p:pic>
                    <p:nvPicPr>
                      <p:cNvPr id="0" name=""/>
                      <p:cNvPicPr>
                        <a:picLocks noChangeAspect="1" noChangeArrowheads="1"/>
                      </p:cNvPicPr>
                      <p:nvPr/>
                    </p:nvPicPr>
                    <p:blipFill>
                      <a:blip r:embed="rId14"/>
                      <a:srcRect/>
                      <a:stretch>
                        <a:fillRect/>
                      </a:stretch>
                    </p:blipFill>
                    <p:spPr bwMode="auto">
                      <a:xfrm>
                        <a:off x="3135313" y="4554242"/>
                        <a:ext cx="788988" cy="284162"/>
                      </a:xfrm>
                      <a:prstGeom prst="rect">
                        <a:avLst/>
                      </a:prstGeom>
                      <a:noFill/>
                      <a:ln>
                        <a:noFill/>
                      </a:ln>
                      <a:effectLst/>
                    </p:spPr>
                  </p:pic>
                </p:oleObj>
              </mc:Fallback>
            </mc:AlternateContent>
          </a:graphicData>
        </a:graphic>
      </p:graphicFrame>
      <p:graphicFrame>
        <p:nvGraphicFramePr>
          <p:cNvPr id="30" name="Object 5"/>
          <p:cNvGraphicFramePr>
            <a:graphicFrameLocks noChangeAspect="1"/>
          </p:cNvGraphicFramePr>
          <p:nvPr>
            <p:extLst>
              <p:ext uri="{D42A27DB-BD31-4B8C-83A1-F6EECF244321}">
                <p14:modId xmlns:p14="http://schemas.microsoft.com/office/powerpoint/2010/main" val="3536714471"/>
              </p:ext>
            </p:extLst>
          </p:nvPr>
        </p:nvGraphicFramePr>
        <p:xfrm>
          <a:off x="3135313" y="4793954"/>
          <a:ext cx="1709738" cy="941388"/>
        </p:xfrm>
        <a:graphic>
          <a:graphicData uri="http://schemas.openxmlformats.org/presentationml/2006/ole">
            <mc:AlternateContent xmlns:mc="http://schemas.openxmlformats.org/markup-compatibility/2006">
              <mc:Choice xmlns:v="urn:schemas-microsoft-com:vml" Requires="v">
                <p:oleObj name="Equation" r:id="rId15" imgW="990600" imgH="546100" progId="Equation.DSMT4">
                  <p:embed/>
                </p:oleObj>
              </mc:Choice>
              <mc:Fallback>
                <p:oleObj name="Equation" r:id="rId15" imgW="990600" imgH="546100" progId="Equation.DSMT4">
                  <p:embed/>
                  <p:pic>
                    <p:nvPicPr>
                      <p:cNvPr id="0" name=""/>
                      <p:cNvPicPr>
                        <a:picLocks noChangeAspect="1" noChangeArrowheads="1"/>
                      </p:cNvPicPr>
                      <p:nvPr/>
                    </p:nvPicPr>
                    <p:blipFill>
                      <a:blip r:embed="rId16"/>
                      <a:srcRect/>
                      <a:stretch>
                        <a:fillRect/>
                      </a:stretch>
                    </p:blipFill>
                    <p:spPr bwMode="auto">
                      <a:xfrm>
                        <a:off x="3135313" y="4793954"/>
                        <a:ext cx="1709738" cy="941388"/>
                      </a:xfrm>
                      <a:prstGeom prst="rect">
                        <a:avLst/>
                      </a:prstGeom>
                      <a:noFill/>
                      <a:ln>
                        <a:noFill/>
                      </a:ln>
                      <a:effectLst/>
                    </p:spPr>
                  </p:pic>
                </p:oleObj>
              </mc:Fallback>
            </mc:AlternateContent>
          </a:graphicData>
        </a:graphic>
      </p:graphicFrame>
      <p:sp>
        <p:nvSpPr>
          <p:cNvPr id="2" name="Oval 1"/>
          <p:cNvSpPr/>
          <p:nvPr/>
        </p:nvSpPr>
        <p:spPr>
          <a:xfrm>
            <a:off x="4978400" y="1511300"/>
            <a:ext cx="3886200" cy="1473200"/>
          </a:xfrm>
          <a:prstGeom prst="ellipse">
            <a:avLst/>
          </a:prstGeom>
          <a:noFill/>
          <a:ln w="19050" cmpd="sng">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 name="Oval 30"/>
          <p:cNvSpPr/>
          <p:nvPr/>
        </p:nvSpPr>
        <p:spPr>
          <a:xfrm>
            <a:off x="5829956" y="1839682"/>
            <a:ext cx="2184749" cy="828206"/>
          </a:xfrm>
          <a:prstGeom prst="ellipse">
            <a:avLst/>
          </a:prstGeom>
          <a:noFill/>
          <a:ln w="12700" cmpd="sng">
            <a:solidFill>
              <a:srgbClr val="000000"/>
            </a:solidFill>
            <a:prstDash val="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25" name="Straight Arrow Connector 24"/>
          <p:cNvCxnSpPr/>
          <p:nvPr/>
        </p:nvCxnSpPr>
        <p:spPr>
          <a:xfrm flipV="1">
            <a:off x="6921500" y="977900"/>
            <a:ext cx="0" cy="1270000"/>
          </a:xfrm>
          <a:prstGeom prst="straightConnector1">
            <a:avLst/>
          </a:prstGeom>
          <a:ln w="28575"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33" name="Straight Arrow Connector 32"/>
          <p:cNvCxnSpPr/>
          <p:nvPr/>
        </p:nvCxnSpPr>
        <p:spPr>
          <a:xfrm flipV="1">
            <a:off x="7073900" y="825500"/>
            <a:ext cx="0" cy="571500"/>
          </a:xfrm>
          <a:prstGeom prst="straightConnector1">
            <a:avLst/>
          </a:prstGeom>
          <a:ln w="28575"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35" name="Object 2"/>
          <p:cNvGraphicFramePr>
            <a:graphicFrameLocks noChangeAspect="1"/>
          </p:cNvGraphicFramePr>
          <p:nvPr>
            <p:extLst>
              <p:ext uri="{D42A27DB-BD31-4B8C-83A1-F6EECF244321}">
                <p14:modId xmlns:p14="http://schemas.microsoft.com/office/powerpoint/2010/main" val="2234160628"/>
              </p:ext>
            </p:extLst>
          </p:nvPr>
        </p:nvGraphicFramePr>
        <p:xfrm>
          <a:off x="6599389" y="1165224"/>
          <a:ext cx="255436" cy="346075"/>
        </p:xfrm>
        <a:graphic>
          <a:graphicData uri="http://schemas.openxmlformats.org/presentationml/2006/ole">
            <mc:AlternateContent xmlns:mc="http://schemas.openxmlformats.org/markup-compatibility/2006">
              <mc:Choice xmlns:v="urn:schemas-microsoft-com:vml" Requires="v">
                <p:oleObj name="Equation" r:id="rId17" imgW="139700" imgH="190500" progId="Equation.DSMT4">
                  <p:embed/>
                </p:oleObj>
              </mc:Choice>
              <mc:Fallback>
                <p:oleObj name="Equation" r:id="rId17" imgW="139700" imgH="190500" progId="Equation.DSMT4">
                  <p:embed/>
                  <p:pic>
                    <p:nvPicPr>
                      <p:cNvPr id="0" name=""/>
                      <p:cNvPicPr>
                        <a:picLocks noChangeAspect="1" noChangeArrowheads="1"/>
                      </p:cNvPicPr>
                      <p:nvPr/>
                    </p:nvPicPr>
                    <p:blipFill>
                      <a:blip r:embed="rId18"/>
                      <a:srcRect/>
                      <a:stretch>
                        <a:fillRect/>
                      </a:stretch>
                    </p:blipFill>
                    <p:spPr bwMode="auto">
                      <a:xfrm>
                        <a:off x="6599389" y="1165224"/>
                        <a:ext cx="255436" cy="346075"/>
                      </a:xfrm>
                      <a:prstGeom prst="rect">
                        <a:avLst/>
                      </a:prstGeom>
                      <a:noFill/>
                      <a:ln>
                        <a:noFill/>
                      </a:ln>
                      <a:effectLst/>
                    </p:spPr>
                  </p:pic>
                </p:oleObj>
              </mc:Fallback>
            </mc:AlternateContent>
          </a:graphicData>
        </a:graphic>
      </p:graphicFrame>
      <p:graphicFrame>
        <p:nvGraphicFramePr>
          <p:cNvPr id="36" name="Object 2"/>
          <p:cNvGraphicFramePr>
            <a:graphicFrameLocks noChangeAspect="1"/>
          </p:cNvGraphicFramePr>
          <p:nvPr>
            <p:extLst>
              <p:ext uri="{D42A27DB-BD31-4B8C-83A1-F6EECF244321}">
                <p14:modId xmlns:p14="http://schemas.microsoft.com/office/powerpoint/2010/main" val="4290232595"/>
              </p:ext>
            </p:extLst>
          </p:nvPr>
        </p:nvGraphicFramePr>
        <p:xfrm>
          <a:off x="7127875" y="969963"/>
          <a:ext cx="277813" cy="322262"/>
        </p:xfrm>
        <a:graphic>
          <a:graphicData uri="http://schemas.openxmlformats.org/presentationml/2006/ole">
            <mc:AlternateContent xmlns:mc="http://schemas.openxmlformats.org/markup-compatibility/2006">
              <mc:Choice xmlns:v="urn:schemas-microsoft-com:vml" Requires="v">
                <p:oleObj name="Equation" r:id="rId19" imgW="152400" imgH="177800" progId="Equation.DSMT4">
                  <p:embed/>
                </p:oleObj>
              </mc:Choice>
              <mc:Fallback>
                <p:oleObj name="Equation" r:id="rId19" imgW="152400" imgH="177800" progId="Equation.DSMT4">
                  <p:embed/>
                  <p:pic>
                    <p:nvPicPr>
                      <p:cNvPr id="0" name=""/>
                      <p:cNvPicPr>
                        <a:picLocks noChangeAspect="1" noChangeArrowheads="1"/>
                      </p:cNvPicPr>
                      <p:nvPr/>
                    </p:nvPicPr>
                    <p:blipFill>
                      <a:blip r:embed="rId20"/>
                      <a:srcRect/>
                      <a:stretch>
                        <a:fillRect/>
                      </a:stretch>
                    </p:blipFill>
                    <p:spPr bwMode="auto">
                      <a:xfrm>
                        <a:off x="7127875" y="969963"/>
                        <a:ext cx="277813" cy="322262"/>
                      </a:xfrm>
                      <a:prstGeom prst="rect">
                        <a:avLst/>
                      </a:prstGeom>
                      <a:noFill/>
                      <a:ln>
                        <a:noFill/>
                      </a:ln>
                      <a:effectLst/>
                    </p:spPr>
                  </p:pic>
                </p:oleObj>
              </mc:Fallback>
            </mc:AlternateContent>
          </a:graphicData>
        </a:graphic>
      </p:graphicFrame>
      <p:cxnSp>
        <p:nvCxnSpPr>
          <p:cNvPr id="37" name="Straight Arrow Connector 36"/>
          <p:cNvCxnSpPr>
            <a:endCxn id="31" idx="5"/>
          </p:cNvCxnSpPr>
          <p:nvPr/>
        </p:nvCxnSpPr>
        <p:spPr>
          <a:xfrm>
            <a:off x="6921500" y="2260600"/>
            <a:ext cx="773256" cy="286000"/>
          </a:xfrm>
          <a:prstGeom prst="straightConnector1">
            <a:avLst/>
          </a:prstGeom>
          <a:ln w="28575" cmpd="sng">
            <a:solidFill>
              <a:srgbClr val="0000FF"/>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39" name="Object 2"/>
          <p:cNvGraphicFramePr>
            <a:graphicFrameLocks noChangeAspect="1"/>
          </p:cNvGraphicFramePr>
          <p:nvPr>
            <p:extLst>
              <p:ext uri="{D42A27DB-BD31-4B8C-83A1-F6EECF244321}">
                <p14:modId xmlns:p14="http://schemas.microsoft.com/office/powerpoint/2010/main" val="33793638"/>
              </p:ext>
            </p:extLst>
          </p:nvPr>
        </p:nvGraphicFramePr>
        <p:xfrm>
          <a:off x="7019925" y="2368550"/>
          <a:ext cx="277813" cy="276225"/>
        </p:xfrm>
        <a:graphic>
          <a:graphicData uri="http://schemas.openxmlformats.org/presentationml/2006/ole">
            <mc:AlternateContent xmlns:mc="http://schemas.openxmlformats.org/markup-compatibility/2006">
              <mc:Choice xmlns:v="urn:schemas-microsoft-com:vml" Requires="v">
                <p:oleObj name="Equation" r:id="rId21" imgW="152400" imgH="152400" progId="Equation.DSMT4">
                  <p:embed/>
                </p:oleObj>
              </mc:Choice>
              <mc:Fallback>
                <p:oleObj name="Equation" r:id="rId21" imgW="152400" imgH="152400" progId="Equation.DSMT4">
                  <p:embed/>
                  <p:pic>
                    <p:nvPicPr>
                      <p:cNvPr id="0" name=""/>
                      <p:cNvPicPr>
                        <a:picLocks noChangeAspect="1" noChangeArrowheads="1"/>
                      </p:cNvPicPr>
                      <p:nvPr/>
                    </p:nvPicPr>
                    <p:blipFill>
                      <a:blip r:embed="rId22"/>
                      <a:srcRect/>
                      <a:stretch>
                        <a:fillRect/>
                      </a:stretch>
                    </p:blipFill>
                    <p:spPr bwMode="auto">
                      <a:xfrm>
                        <a:off x="7019925" y="2368550"/>
                        <a:ext cx="277813" cy="276225"/>
                      </a:xfrm>
                      <a:prstGeom prst="rect">
                        <a:avLst/>
                      </a:prstGeom>
                      <a:noFill/>
                      <a:ln>
                        <a:noFill/>
                      </a:ln>
                      <a:effectLst/>
                    </p:spPr>
                  </p:pic>
                </p:oleObj>
              </mc:Fallback>
            </mc:AlternateContent>
          </a:graphicData>
        </a:graphic>
      </p:graphicFrame>
      <p:cxnSp>
        <p:nvCxnSpPr>
          <p:cNvPr id="41" name="Straight Arrow Connector 40"/>
          <p:cNvCxnSpPr/>
          <p:nvPr/>
        </p:nvCxnSpPr>
        <p:spPr>
          <a:xfrm flipV="1">
            <a:off x="7696344" y="2178300"/>
            <a:ext cx="762622" cy="368300"/>
          </a:xfrm>
          <a:prstGeom prst="straightConnector1">
            <a:avLst/>
          </a:prstGeom>
          <a:ln w="28575" cmpd="sng">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44" name="Object 2"/>
          <p:cNvGraphicFramePr>
            <a:graphicFrameLocks noChangeAspect="1"/>
          </p:cNvGraphicFramePr>
          <p:nvPr>
            <p:extLst>
              <p:ext uri="{D42A27DB-BD31-4B8C-83A1-F6EECF244321}">
                <p14:modId xmlns:p14="http://schemas.microsoft.com/office/powerpoint/2010/main" val="3177763538"/>
              </p:ext>
            </p:extLst>
          </p:nvPr>
        </p:nvGraphicFramePr>
        <p:xfrm>
          <a:off x="7686503" y="2529681"/>
          <a:ext cx="300038" cy="230188"/>
        </p:xfrm>
        <a:graphic>
          <a:graphicData uri="http://schemas.openxmlformats.org/presentationml/2006/ole">
            <mc:AlternateContent xmlns:mc="http://schemas.openxmlformats.org/markup-compatibility/2006">
              <mc:Choice xmlns:v="urn:schemas-microsoft-com:vml" Requires="v">
                <p:oleObj name="Equation" r:id="rId23" imgW="165100" imgH="127000" progId="Equation.DSMT4">
                  <p:embed/>
                </p:oleObj>
              </mc:Choice>
              <mc:Fallback>
                <p:oleObj name="Equation" r:id="rId23" imgW="165100" imgH="127000" progId="Equation.DSMT4">
                  <p:embed/>
                  <p:pic>
                    <p:nvPicPr>
                      <p:cNvPr id="0" name=""/>
                      <p:cNvPicPr>
                        <a:picLocks noChangeAspect="1" noChangeArrowheads="1"/>
                      </p:cNvPicPr>
                      <p:nvPr/>
                    </p:nvPicPr>
                    <p:blipFill>
                      <a:blip r:embed="rId24"/>
                      <a:srcRect/>
                      <a:stretch>
                        <a:fillRect/>
                      </a:stretch>
                    </p:blipFill>
                    <p:spPr bwMode="auto">
                      <a:xfrm>
                        <a:off x="7686503" y="2529681"/>
                        <a:ext cx="300038" cy="230188"/>
                      </a:xfrm>
                      <a:prstGeom prst="rect">
                        <a:avLst/>
                      </a:prstGeom>
                      <a:noFill/>
                      <a:ln>
                        <a:noFill/>
                      </a:ln>
                      <a:effectLst/>
                    </p:spPr>
                  </p:pic>
                </p:oleObj>
              </mc:Fallback>
            </mc:AlternateContent>
          </a:graphicData>
        </a:graphic>
      </p:graphicFrame>
      <p:graphicFrame>
        <p:nvGraphicFramePr>
          <p:cNvPr id="45" name="Object 2"/>
          <p:cNvGraphicFramePr>
            <a:graphicFrameLocks noChangeAspect="1"/>
          </p:cNvGraphicFramePr>
          <p:nvPr>
            <p:extLst>
              <p:ext uri="{D42A27DB-BD31-4B8C-83A1-F6EECF244321}">
                <p14:modId xmlns:p14="http://schemas.microsoft.com/office/powerpoint/2010/main" val="3531641848"/>
              </p:ext>
            </p:extLst>
          </p:nvPr>
        </p:nvGraphicFramePr>
        <p:xfrm>
          <a:off x="8250238" y="2316163"/>
          <a:ext cx="207962" cy="230187"/>
        </p:xfrm>
        <a:graphic>
          <a:graphicData uri="http://schemas.openxmlformats.org/presentationml/2006/ole">
            <mc:AlternateContent xmlns:mc="http://schemas.openxmlformats.org/markup-compatibility/2006">
              <mc:Choice xmlns:v="urn:schemas-microsoft-com:vml" Requires="v">
                <p:oleObj name="Equation" r:id="rId25" imgW="114300" imgH="127000" progId="Equation.DSMT4">
                  <p:embed/>
                </p:oleObj>
              </mc:Choice>
              <mc:Fallback>
                <p:oleObj name="Equation" r:id="rId25" imgW="114300" imgH="127000" progId="Equation.DSMT4">
                  <p:embed/>
                  <p:pic>
                    <p:nvPicPr>
                      <p:cNvPr id="0" name=""/>
                      <p:cNvPicPr>
                        <a:picLocks noChangeAspect="1" noChangeArrowheads="1"/>
                      </p:cNvPicPr>
                      <p:nvPr/>
                    </p:nvPicPr>
                    <p:blipFill>
                      <a:blip r:embed="rId26"/>
                      <a:srcRect/>
                      <a:stretch>
                        <a:fillRect/>
                      </a:stretch>
                    </p:blipFill>
                    <p:spPr bwMode="auto">
                      <a:xfrm>
                        <a:off x="8250238" y="2316163"/>
                        <a:ext cx="207962" cy="230187"/>
                      </a:xfrm>
                      <a:prstGeom prst="rect">
                        <a:avLst/>
                      </a:prstGeom>
                      <a:noFill/>
                      <a:ln>
                        <a:noFill/>
                      </a:ln>
                      <a:effectLst/>
                    </p:spPr>
                  </p:pic>
                </p:oleObj>
              </mc:Fallback>
            </mc:AlternateContent>
          </a:graphicData>
        </a:graphic>
      </p:graphicFrame>
      <p:graphicFrame>
        <p:nvGraphicFramePr>
          <p:cNvPr id="46" name="Object 2"/>
          <p:cNvGraphicFramePr>
            <a:graphicFrameLocks noChangeAspect="1"/>
          </p:cNvGraphicFramePr>
          <p:nvPr>
            <p:extLst>
              <p:ext uri="{D42A27DB-BD31-4B8C-83A1-F6EECF244321}">
                <p14:modId xmlns:p14="http://schemas.microsoft.com/office/powerpoint/2010/main" val="693659332"/>
              </p:ext>
            </p:extLst>
          </p:nvPr>
        </p:nvGraphicFramePr>
        <p:xfrm>
          <a:off x="7622884" y="2469631"/>
          <a:ext cx="160337" cy="178838"/>
        </p:xfrm>
        <a:graphic>
          <a:graphicData uri="http://schemas.openxmlformats.org/presentationml/2006/ole">
            <mc:AlternateContent xmlns:mc="http://schemas.openxmlformats.org/markup-compatibility/2006">
              <mc:Choice xmlns:v="urn:schemas-microsoft-com:vml" Requires="v">
                <p:oleObj name="Equation" r:id="rId27" imgW="114300" imgH="127000" progId="Equation.DSMT4">
                  <p:embed/>
                </p:oleObj>
              </mc:Choice>
              <mc:Fallback>
                <p:oleObj name="Equation" r:id="rId27" imgW="114300" imgH="127000" progId="Equation.DSMT4">
                  <p:embed/>
                  <p:pic>
                    <p:nvPicPr>
                      <p:cNvPr id="0" name=""/>
                      <p:cNvPicPr>
                        <a:picLocks noChangeAspect="1" noChangeArrowheads="1"/>
                      </p:cNvPicPr>
                      <p:nvPr/>
                    </p:nvPicPr>
                    <p:blipFill>
                      <a:blip r:embed="rId28"/>
                      <a:srcRect/>
                      <a:stretch>
                        <a:fillRect/>
                      </a:stretch>
                    </p:blipFill>
                    <p:spPr bwMode="auto">
                      <a:xfrm>
                        <a:off x="7622884" y="2469631"/>
                        <a:ext cx="160337" cy="178838"/>
                      </a:xfrm>
                      <a:prstGeom prst="rect">
                        <a:avLst/>
                      </a:prstGeom>
                      <a:noFill/>
                      <a:ln>
                        <a:noFill/>
                      </a:ln>
                      <a:effectLst/>
                    </p:spPr>
                  </p:pic>
                </p:oleObj>
              </mc:Fallback>
            </mc:AlternateContent>
          </a:graphicData>
        </a:graphic>
      </p:graphicFrame>
      <p:sp>
        <p:nvSpPr>
          <p:cNvPr id="48" name="Freeform 47"/>
          <p:cNvSpPr/>
          <p:nvPr/>
        </p:nvSpPr>
        <p:spPr>
          <a:xfrm>
            <a:off x="6689725" y="2162175"/>
            <a:ext cx="485795" cy="181559"/>
          </a:xfrm>
          <a:custGeom>
            <a:avLst/>
            <a:gdLst>
              <a:gd name="connsiteX0" fmla="*/ 0 w 485795"/>
              <a:gd name="connsiteY0" fmla="*/ 133350 h 181559"/>
              <a:gd name="connsiteX1" fmla="*/ 114300 w 485795"/>
              <a:gd name="connsiteY1" fmla="*/ 174625 h 181559"/>
              <a:gd name="connsiteX2" fmla="*/ 311150 w 485795"/>
              <a:gd name="connsiteY2" fmla="*/ 177800 h 181559"/>
              <a:gd name="connsiteX3" fmla="*/ 447675 w 485795"/>
              <a:gd name="connsiteY3" fmla="*/ 136525 h 181559"/>
              <a:gd name="connsiteX4" fmla="*/ 485775 w 485795"/>
              <a:gd name="connsiteY4" fmla="*/ 85725 h 181559"/>
              <a:gd name="connsiteX5" fmla="*/ 444500 w 485795"/>
              <a:gd name="connsiteY5" fmla="*/ 28575 h 181559"/>
              <a:gd name="connsiteX6" fmla="*/ 355600 w 485795"/>
              <a:gd name="connsiteY6" fmla="*/ 0 h 1815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5795" h="181559">
                <a:moveTo>
                  <a:pt x="0" y="133350"/>
                </a:moveTo>
                <a:cubicBezTo>
                  <a:pt x="31221" y="150283"/>
                  <a:pt x="62442" y="167217"/>
                  <a:pt x="114300" y="174625"/>
                </a:cubicBezTo>
                <a:cubicBezTo>
                  <a:pt x="166158" y="182033"/>
                  <a:pt x="255588" y="184150"/>
                  <a:pt x="311150" y="177800"/>
                </a:cubicBezTo>
                <a:cubicBezTo>
                  <a:pt x="366712" y="171450"/>
                  <a:pt x="418571" y="151871"/>
                  <a:pt x="447675" y="136525"/>
                </a:cubicBezTo>
                <a:cubicBezTo>
                  <a:pt x="476779" y="121179"/>
                  <a:pt x="486304" y="103717"/>
                  <a:pt x="485775" y="85725"/>
                </a:cubicBezTo>
                <a:cubicBezTo>
                  <a:pt x="485246" y="67733"/>
                  <a:pt x="466196" y="42862"/>
                  <a:pt x="444500" y="28575"/>
                </a:cubicBezTo>
                <a:cubicBezTo>
                  <a:pt x="422804" y="14287"/>
                  <a:pt x="355600" y="0"/>
                  <a:pt x="355600" y="0"/>
                </a:cubicBezTo>
              </a:path>
            </a:pathLst>
          </a:cu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50" name="Straight Connector 49"/>
          <p:cNvCxnSpPr/>
          <p:nvPr/>
        </p:nvCxnSpPr>
        <p:spPr>
          <a:xfrm>
            <a:off x="7023100" y="2155825"/>
            <a:ext cx="107950" cy="85725"/>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52" name="Straight Connector 51"/>
          <p:cNvCxnSpPr/>
          <p:nvPr/>
        </p:nvCxnSpPr>
        <p:spPr>
          <a:xfrm flipV="1">
            <a:off x="7023100" y="2155825"/>
            <a:ext cx="149728" cy="1"/>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32" name="Straight Connector 31"/>
          <p:cNvCxnSpPr/>
          <p:nvPr/>
        </p:nvCxnSpPr>
        <p:spPr>
          <a:xfrm flipV="1">
            <a:off x="4381500" y="5219700"/>
            <a:ext cx="266700" cy="304800"/>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34" name="Straight Connector 33"/>
          <p:cNvCxnSpPr/>
          <p:nvPr/>
        </p:nvCxnSpPr>
        <p:spPr>
          <a:xfrm flipV="1">
            <a:off x="4051300" y="4991100"/>
            <a:ext cx="114300" cy="164804"/>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sp>
        <p:nvSpPr>
          <p:cNvPr id="38" name="Text Box 56">
            <a:extLst>
              <a:ext uri="{FF2B5EF4-FFF2-40B4-BE49-F238E27FC236}">
                <a16:creationId xmlns:a16="http://schemas.microsoft.com/office/drawing/2014/main" id="{43294DEE-8F19-C149-AB1F-B210B204D2BD}"/>
              </a:ext>
            </a:extLst>
          </p:cNvPr>
          <p:cNvSpPr txBox="1">
            <a:spLocks/>
          </p:cNvSpPr>
          <p:nvPr/>
        </p:nvSpPr>
        <p:spPr bwMode="auto">
          <a:xfrm>
            <a:off x="3596508" y="3640755"/>
            <a:ext cx="4808220" cy="3908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r>
              <a:rPr lang="en-US" sz="2000" dirty="0">
                <a:solidFill>
                  <a:srgbClr val="1429C0"/>
                </a:solidFill>
                <a:latin typeface="Apple Chancery"/>
                <a:cs typeface="Apple Chancery"/>
              </a:rPr>
              <a:t>Note the direction of the cross product!</a:t>
            </a:r>
            <a:endParaRPr lang="en-US" sz="2000" dirty="0">
              <a:solidFill>
                <a:srgbClr val="1429C0"/>
              </a:solidFill>
              <a:latin typeface="Times New Roman"/>
              <a:cs typeface="Times New Roman"/>
            </a:endParaRPr>
          </a:p>
        </p:txBody>
      </p:sp>
    </p:spTree>
    <p:extLst>
      <p:ext uri="{BB962C8B-B14F-4D97-AF65-F5344CB8AC3E}">
        <p14:creationId xmlns:p14="http://schemas.microsoft.com/office/powerpoint/2010/main" val="15924844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dissolve">
                                      <p:cBhvr>
                                        <p:cTn id="7" dur="500"/>
                                        <p:tgtEl>
                                          <p:spTgt spid="28"/>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27"/>
                                        </p:tgtEl>
                                        <p:attrNameLst>
                                          <p:attrName>style.visibility</p:attrName>
                                        </p:attrNameLst>
                                      </p:cBhvr>
                                      <p:to>
                                        <p:strVal val="visible"/>
                                      </p:to>
                                    </p:set>
                                    <p:animEffect transition="in" filter="dissolve">
                                      <p:cBhvr>
                                        <p:cTn id="12" dur="500"/>
                                        <p:tgtEl>
                                          <p:spTgt spid="27"/>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8"/>
                                        </p:tgtEl>
                                        <p:attrNameLst>
                                          <p:attrName>style.visibility</p:attrName>
                                        </p:attrNameLst>
                                      </p:cBhvr>
                                      <p:to>
                                        <p:strVal val="visible"/>
                                      </p:to>
                                    </p:set>
                                    <p:animEffect transition="in" filter="dissolve">
                                      <p:cBhvr>
                                        <p:cTn id="17" dur="500"/>
                                        <p:tgtEl>
                                          <p:spTgt spid="38"/>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dissolve">
                                      <p:cBhvr>
                                        <p:cTn id="22" dur="500"/>
                                        <p:tgtEl>
                                          <p:spTgt spid="15"/>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nodeType="clickEffect">
                                  <p:stCondLst>
                                    <p:cond delay="0"/>
                                  </p:stCondLst>
                                  <p:childTnLst>
                                    <p:set>
                                      <p:cBhvr>
                                        <p:cTn id="26" dur="1" fill="hold">
                                          <p:stCondLst>
                                            <p:cond delay="0"/>
                                          </p:stCondLst>
                                        </p:cTn>
                                        <p:tgtEl>
                                          <p:spTgt spid="29"/>
                                        </p:tgtEl>
                                        <p:attrNameLst>
                                          <p:attrName>style.visibility</p:attrName>
                                        </p:attrNameLst>
                                      </p:cBhvr>
                                      <p:to>
                                        <p:strVal val="visible"/>
                                      </p:to>
                                    </p:set>
                                    <p:animEffect transition="in" filter="dissolve">
                                      <p:cBhvr>
                                        <p:cTn id="27" dur="500"/>
                                        <p:tgtEl>
                                          <p:spTgt spid="29"/>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nodeType="clickEffect">
                                  <p:stCondLst>
                                    <p:cond delay="0"/>
                                  </p:stCondLst>
                                  <p:childTnLst>
                                    <p:set>
                                      <p:cBhvr>
                                        <p:cTn id="31" dur="1" fill="hold">
                                          <p:stCondLst>
                                            <p:cond delay="0"/>
                                          </p:stCondLst>
                                        </p:cTn>
                                        <p:tgtEl>
                                          <p:spTgt spid="33"/>
                                        </p:tgtEl>
                                        <p:attrNameLst>
                                          <p:attrName>style.visibility</p:attrName>
                                        </p:attrNameLst>
                                      </p:cBhvr>
                                      <p:to>
                                        <p:strVal val="visible"/>
                                      </p:to>
                                    </p:set>
                                    <p:animEffect transition="in" filter="dissolve">
                                      <p:cBhvr>
                                        <p:cTn id="32" dur="500"/>
                                        <p:tgtEl>
                                          <p:spTgt spid="33"/>
                                        </p:tgtEl>
                                      </p:cBhvr>
                                    </p:animEffect>
                                  </p:childTnLst>
                                </p:cTn>
                              </p:par>
                              <p:par>
                                <p:cTn id="33" presetID="9" presetClass="entr" presetSubtype="0" fill="hold" nodeType="withEffect">
                                  <p:stCondLst>
                                    <p:cond delay="0"/>
                                  </p:stCondLst>
                                  <p:childTnLst>
                                    <p:set>
                                      <p:cBhvr>
                                        <p:cTn id="34" dur="1" fill="hold">
                                          <p:stCondLst>
                                            <p:cond delay="0"/>
                                          </p:stCondLst>
                                        </p:cTn>
                                        <p:tgtEl>
                                          <p:spTgt spid="36"/>
                                        </p:tgtEl>
                                        <p:attrNameLst>
                                          <p:attrName>style.visibility</p:attrName>
                                        </p:attrNameLst>
                                      </p:cBhvr>
                                      <p:to>
                                        <p:strVal val="visible"/>
                                      </p:to>
                                    </p:set>
                                    <p:animEffect transition="in" filter="dissolve">
                                      <p:cBhvr>
                                        <p:cTn id="35" dur="500"/>
                                        <p:tgtEl>
                                          <p:spTgt spid="36"/>
                                        </p:tgtEl>
                                      </p:cBhvr>
                                    </p:animEffect>
                                  </p:childTnLst>
                                </p:cTn>
                              </p:par>
                              <p:par>
                                <p:cTn id="36" presetID="9" presetClass="entr" presetSubtype="0" fill="hold" nodeType="withEffect">
                                  <p:stCondLst>
                                    <p:cond delay="0"/>
                                  </p:stCondLst>
                                  <p:childTnLst>
                                    <p:set>
                                      <p:cBhvr>
                                        <p:cTn id="37" dur="1" fill="hold">
                                          <p:stCondLst>
                                            <p:cond delay="0"/>
                                          </p:stCondLst>
                                        </p:cTn>
                                        <p:tgtEl>
                                          <p:spTgt spid="52"/>
                                        </p:tgtEl>
                                        <p:attrNameLst>
                                          <p:attrName>style.visibility</p:attrName>
                                        </p:attrNameLst>
                                      </p:cBhvr>
                                      <p:to>
                                        <p:strVal val="visible"/>
                                      </p:to>
                                    </p:set>
                                    <p:animEffect transition="in" filter="dissolve">
                                      <p:cBhvr>
                                        <p:cTn id="38" dur="500"/>
                                        <p:tgtEl>
                                          <p:spTgt spid="52"/>
                                        </p:tgtEl>
                                      </p:cBhvr>
                                    </p:animEffect>
                                  </p:childTnLst>
                                </p:cTn>
                              </p:par>
                              <p:par>
                                <p:cTn id="39" presetID="9" presetClass="entr" presetSubtype="0" fill="hold" nodeType="withEffect">
                                  <p:stCondLst>
                                    <p:cond delay="0"/>
                                  </p:stCondLst>
                                  <p:childTnLst>
                                    <p:set>
                                      <p:cBhvr>
                                        <p:cTn id="40" dur="1" fill="hold">
                                          <p:stCondLst>
                                            <p:cond delay="0"/>
                                          </p:stCondLst>
                                        </p:cTn>
                                        <p:tgtEl>
                                          <p:spTgt spid="50"/>
                                        </p:tgtEl>
                                        <p:attrNameLst>
                                          <p:attrName>style.visibility</p:attrName>
                                        </p:attrNameLst>
                                      </p:cBhvr>
                                      <p:to>
                                        <p:strVal val="visible"/>
                                      </p:to>
                                    </p:set>
                                    <p:animEffect transition="in" filter="dissolve">
                                      <p:cBhvr>
                                        <p:cTn id="41" dur="500"/>
                                        <p:tgtEl>
                                          <p:spTgt spid="50"/>
                                        </p:tgtEl>
                                      </p:cBhvr>
                                    </p:animEffect>
                                  </p:childTnLst>
                                </p:cTn>
                              </p:par>
                              <p:par>
                                <p:cTn id="42" presetID="9" presetClass="entr" presetSubtype="0" fill="hold" grpId="0" nodeType="withEffect">
                                  <p:stCondLst>
                                    <p:cond delay="0"/>
                                  </p:stCondLst>
                                  <p:childTnLst>
                                    <p:set>
                                      <p:cBhvr>
                                        <p:cTn id="43" dur="1" fill="hold">
                                          <p:stCondLst>
                                            <p:cond delay="0"/>
                                          </p:stCondLst>
                                        </p:cTn>
                                        <p:tgtEl>
                                          <p:spTgt spid="48"/>
                                        </p:tgtEl>
                                        <p:attrNameLst>
                                          <p:attrName>style.visibility</p:attrName>
                                        </p:attrNameLst>
                                      </p:cBhvr>
                                      <p:to>
                                        <p:strVal val="visible"/>
                                      </p:to>
                                    </p:set>
                                    <p:animEffect transition="in" filter="dissolve">
                                      <p:cBhvr>
                                        <p:cTn id="44" dur="500"/>
                                        <p:tgtEl>
                                          <p:spTgt spid="48"/>
                                        </p:tgtEl>
                                      </p:cBhvr>
                                    </p:animEffect>
                                  </p:childTnLst>
                                </p:cTn>
                              </p:par>
                              <p:par>
                                <p:cTn id="45" presetID="9" presetClass="entr" presetSubtype="0" fill="hold" nodeType="withEffect">
                                  <p:stCondLst>
                                    <p:cond delay="0"/>
                                  </p:stCondLst>
                                  <p:childTnLst>
                                    <p:set>
                                      <p:cBhvr>
                                        <p:cTn id="46" dur="1" fill="hold">
                                          <p:stCondLst>
                                            <p:cond delay="0"/>
                                          </p:stCondLst>
                                        </p:cTn>
                                        <p:tgtEl>
                                          <p:spTgt spid="26"/>
                                        </p:tgtEl>
                                        <p:attrNameLst>
                                          <p:attrName>style.visibility</p:attrName>
                                        </p:attrNameLst>
                                      </p:cBhvr>
                                      <p:to>
                                        <p:strVal val="visible"/>
                                      </p:to>
                                    </p:set>
                                    <p:animEffect transition="in" filter="dissolve">
                                      <p:cBhvr>
                                        <p:cTn id="47" dur="500"/>
                                        <p:tgtEl>
                                          <p:spTgt spid="26"/>
                                        </p:tgtEl>
                                      </p:cBhvr>
                                    </p:animEffect>
                                  </p:childTnLst>
                                </p:cTn>
                              </p:par>
                              <p:par>
                                <p:cTn id="48" presetID="9" presetClass="entr" presetSubtype="0" fill="hold" nodeType="withEffect">
                                  <p:stCondLst>
                                    <p:cond delay="0"/>
                                  </p:stCondLst>
                                  <p:childTnLst>
                                    <p:set>
                                      <p:cBhvr>
                                        <p:cTn id="49" dur="1" fill="hold">
                                          <p:stCondLst>
                                            <p:cond delay="0"/>
                                          </p:stCondLst>
                                        </p:cTn>
                                        <p:tgtEl>
                                          <p:spTgt spid="20"/>
                                        </p:tgtEl>
                                        <p:attrNameLst>
                                          <p:attrName>style.visibility</p:attrName>
                                        </p:attrNameLst>
                                      </p:cBhvr>
                                      <p:to>
                                        <p:strVal val="visible"/>
                                      </p:to>
                                    </p:set>
                                    <p:animEffect transition="in" filter="dissolve">
                                      <p:cBhvr>
                                        <p:cTn id="50" dur="500"/>
                                        <p:tgtEl>
                                          <p:spTgt spid="20"/>
                                        </p:tgtEl>
                                      </p:cBhvr>
                                    </p:animEffect>
                                  </p:childTnLst>
                                </p:cTn>
                              </p:par>
                            </p:childTnLst>
                          </p:cTn>
                        </p:par>
                      </p:childTnLst>
                    </p:cTn>
                  </p:par>
                  <p:par>
                    <p:cTn id="51" fill="hold">
                      <p:stCondLst>
                        <p:cond delay="indefinite"/>
                      </p:stCondLst>
                      <p:childTnLst>
                        <p:par>
                          <p:cTn id="52" fill="hold">
                            <p:stCondLst>
                              <p:cond delay="0"/>
                            </p:stCondLst>
                            <p:childTnLst>
                              <p:par>
                                <p:cTn id="53" presetID="9" presetClass="entr" presetSubtype="0" fill="hold" nodeType="clickEffect">
                                  <p:stCondLst>
                                    <p:cond delay="0"/>
                                  </p:stCondLst>
                                  <p:childTnLst>
                                    <p:set>
                                      <p:cBhvr>
                                        <p:cTn id="54" dur="1" fill="hold">
                                          <p:stCondLst>
                                            <p:cond delay="0"/>
                                          </p:stCondLst>
                                        </p:cTn>
                                        <p:tgtEl>
                                          <p:spTgt spid="34"/>
                                        </p:tgtEl>
                                        <p:attrNameLst>
                                          <p:attrName>style.visibility</p:attrName>
                                        </p:attrNameLst>
                                      </p:cBhvr>
                                      <p:to>
                                        <p:strVal val="visible"/>
                                      </p:to>
                                    </p:set>
                                    <p:animEffect transition="in" filter="dissolve">
                                      <p:cBhvr>
                                        <p:cTn id="55" dur="500"/>
                                        <p:tgtEl>
                                          <p:spTgt spid="34"/>
                                        </p:tgtEl>
                                      </p:cBhvr>
                                    </p:animEffect>
                                  </p:childTnLst>
                                </p:cTn>
                              </p:par>
                              <p:par>
                                <p:cTn id="56" presetID="9" presetClass="entr" presetSubtype="0" fill="hold" nodeType="withEffect">
                                  <p:stCondLst>
                                    <p:cond delay="0"/>
                                  </p:stCondLst>
                                  <p:childTnLst>
                                    <p:set>
                                      <p:cBhvr>
                                        <p:cTn id="57" dur="1" fill="hold">
                                          <p:stCondLst>
                                            <p:cond delay="0"/>
                                          </p:stCondLst>
                                        </p:cTn>
                                        <p:tgtEl>
                                          <p:spTgt spid="32"/>
                                        </p:tgtEl>
                                        <p:attrNameLst>
                                          <p:attrName>style.visibility</p:attrName>
                                        </p:attrNameLst>
                                      </p:cBhvr>
                                      <p:to>
                                        <p:strVal val="visible"/>
                                      </p:to>
                                    </p:set>
                                    <p:animEffect transition="in" filter="dissolve">
                                      <p:cBhvr>
                                        <p:cTn id="58" dur="500"/>
                                        <p:tgtEl>
                                          <p:spTgt spid="32"/>
                                        </p:tgtEl>
                                      </p:cBhvr>
                                    </p:animEffect>
                                  </p:childTnLst>
                                </p:cTn>
                              </p:par>
                              <p:par>
                                <p:cTn id="59" presetID="9" presetClass="entr" presetSubtype="0" fill="hold" nodeType="withEffect">
                                  <p:stCondLst>
                                    <p:cond delay="0"/>
                                  </p:stCondLst>
                                  <p:childTnLst>
                                    <p:set>
                                      <p:cBhvr>
                                        <p:cTn id="60" dur="1" fill="hold">
                                          <p:stCondLst>
                                            <p:cond delay="0"/>
                                          </p:stCondLst>
                                        </p:cTn>
                                        <p:tgtEl>
                                          <p:spTgt spid="30"/>
                                        </p:tgtEl>
                                        <p:attrNameLst>
                                          <p:attrName>style.visibility</p:attrName>
                                        </p:attrNameLst>
                                      </p:cBhvr>
                                      <p:to>
                                        <p:strVal val="visible"/>
                                      </p:to>
                                    </p:set>
                                    <p:animEffect transition="in" filter="dissolve">
                                      <p:cBhvr>
                                        <p:cTn id="61" dur="500"/>
                                        <p:tgtEl>
                                          <p:spTgt spid="30"/>
                                        </p:tgtEl>
                                      </p:cBhvr>
                                    </p:animEffect>
                                  </p:childTnLst>
                                </p:cTn>
                              </p:par>
                            </p:childTnLst>
                          </p:cTn>
                        </p:par>
                      </p:childTnLst>
                    </p:cTn>
                  </p:par>
                  <p:par>
                    <p:cTn id="62" fill="hold">
                      <p:stCondLst>
                        <p:cond delay="indefinite"/>
                      </p:stCondLst>
                      <p:childTnLst>
                        <p:par>
                          <p:cTn id="63" fill="hold">
                            <p:stCondLst>
                              <p:cond delay="0"/>
                            </p:stCondLst>
                            <p:childTnLst>
                              <p:par>
                                <p:cTn id="64" presetID="9" presetClass="entr" presetSubtype="0" fill="hold" nodeType="clickEffect">
                                  <p:stCondLst>
                                    <p:cond delay="0"/>
                                  </p:stCondLst>
                                  <p:childTnLst>
                                    <p:set>
                                      <p:cBhvr>
                                        <p:cTn id="65" dur="1" fill="hold">
                                          <p:stCondLst>
                                            <p:cond delay="0"/>
                                          </p:stCondLst>
                                        </p:cTn>
                                        <p:tgtEl>
                                          <p:spTgt spid="19"/>
                                        </p:tgtEl>
                                        <p:attrNameLst>
                                          <p:attrName>style.visibility</p:attrName>
                                        </p:attrNameLst>
                                      </p:cBhvr>
                                      <p:to>
                                        <p:strVal val="visible"/>
                                      </p:to>
                                    </p:set>
                                    <p:animEffect transition="in" filter="dissolve">
                                      <p:cBhvr>
                                        <p:cTn id="66" dur="500"/>
                                        <p:tgtEl>
                                          <p:spTgt spid="19"/>
                                        </p:tgtEl>
                                      </p:cBhvr>
                                    </p:animEffect>
                                  </p:childTnLst>
                                </p:cTn>
                              </p:par>
                              <p:par>
                                <p:cTn id="67" presetID="9" presetClass="entr" presetSubtype="0" fill="hold" grpId="0" nodeType="withEffect">
                                  <p:stCondLst>
                                    <p:cond delay="0"/>
                                  </p:stCondLst>
                                  <p:childTnLst>
                                    <p:set>
                                      <p:cBhvr>
                                        <p:cTn id="68" dur="1" fill="hold">
                                          <p:stCondLst>
                                            <p:cond delay="0"/>
                                          </p:stCondLst>
                                        </p:cTn>
                                        <p:tgtEl>
                                          <p:spTgt spid="18"/>
                                        </p:tgtEl>
                                        <p:attrNameLst>
                                          <p:attrName>style.visibility</p:attrName>
                                        </p:attrNameLst>
                                      </p:cBhvr>
                                      <p:to>
                                        <p:strVal val="visible"/>
                                      </p:to>
                                    </p:set>
                                    <p:animEffect transition="in" filter="dissolve">
                                      <p:cBhvr>
                                        <p:cTn id="69"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8" grpId="0"/>
      <p:bldP spid="48" grpId="0" animBg="1"/>
      <p:bldP spid="3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5" name="TextBox 4"/>
          <p:cNvSpPr txBox="1"/>
          <p:nvPr/>
        </p:nvSpPr>
        <p:spPr>
          <a:xfrm>
            <a:off x="8636001" y="6427113"/>
            <a:ext cx="444499" cy="276999"/>
          </a:xfrm>
          <a:prstGeom prst="rect">
            <a:avLst/>
          </a:prstGeom>
          <a:noFill/>
        </p:spPr>
        <p:txBody>
          <a:bodyPr wrap="square" rtlCol="0">
            <a:spAutoFit/>
          </a:bodyPr>
          <a:lstStyle/>
          <a:p>
            <a:r>
              <a:rPr lang="en-US" sz="1200" dirty="0">
                <a:latin typeface="Times New Roman"/>
                <a:cs typeface="Times New Roman"/>
              </a:rPr>
              <a:t>9.)</a:t>
            </a:r>
          </a:p>
        </p:txBody>
      </p:sp>
      <p:sp>
        <p:nvSpPr>
          <p:cNvPr id="6" name="Text Box 56"/>
          <p:cNvSpPr txBox="1">
            <a:spLocks/>
          </p:cNvSpPr>
          <p:nvPr/>
        </p:nvSpPr>
        <p:spPr bwMode="auto">
          <a:xfrm>
            <a:off x="312103" y="379541"/>
            <a:ext cx="4310697" cy="174509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r>
              <a:rPr lang="en-US" sz="2800" dirty="0">
                <a:solidFill>
                  <a:srgbClr val="FF0000"/>
                </a:solidFill>
                <a:latin typeface="Apple Chancery"/>
                <a:cs typeface="Apple Chancery"/>
              </a:rPr>
              <a:t>Example 2: </a:t>
            </a:r>
            <a:r>
              <a:rPr lang="en-US" sz="2000" dirty="0">
                <a:latin typeface="Times New Roman"/>
                <a:cs typeface="Times New Roman"/>
              </a:rPr>
              <a:t>What is the </a:t>
            </a:r>
            <a:r>
              <a:rPr lang="en-US" sz="2000" dirty="0">
                <a:solidFill>
                  <a:srgbClr val="0000FF"/>
                </a:solidFill>
                <a:latin typeface="Times New Roman"/>
                <a:cs typeface="Times New Roman"/>
              </a:rPr>
              <a:t>magnitude</a:t>
            </a:r>
            <a:r>
              <a:rPr lang="en-US" sz="2000" dirty="0">
                <a:latin typeface="Times New Roman"/>
                <a:cs typeface="Times New Roman"/>
              </a:rPr>
              <a:t> and </a:t>
            </a:r>
            <a:r>
              <a:rPr lang="en-US" sz="2000" dirty="0">
                <a:solidFill>
                  <a:srgbClr val="0000FF"/>
                </a:solidFill>
                <a:latin typeface="Times New Roman"/>
                <a:cs typeface="Times New Roman"/>
              </a:rPr>
              <a:t>direction</a:t>
            </a:r>
            <a:r>
              <a:rPr lang="en-US" sz="2000" dirty="0">
                <a:latin typeface="Times New Roman"/>
                <a:cs typeface="Times New Roman"/>
              </a:rPr>
              <a:t> of the </a:t>
            </a:r>
            <a:r>
              <a:rPr lang="en-US" sz="2000" i="1" dirty="0">
                <a:solidFill>
                  <a:srgbClr val="FF0000"/>
                </a:solidFill>
                <a:latin typeface="Times New Roman"/>
                <a:cs typeface="Times New Roman"/>
              </a:rPr>
              <a:t>angular momentum</a:t>
            </a:r>
            <a:r>
              <a:rPr lang="en-US" sz="2000" dirty="0">
                <a:latin typeface="Times New Roman"/>
                <a:cs typeface="Times New Roman"/>
              </a:rPr>
              <a:t>, relative to the origin, for a </a:t>
            </a:r>
            <a:r>
              <a:rPr lang="en-US" sz="2000" dirty="0">
                <a:solidFill>
                  <a:srgbClr val="FF0000"/>
                </a:solidFill>
                <a:latin typeface="Times New Roman"/>
                <a:cs typeface="Times New Roman"/>
              </a:rPr>
              <a:t>2 kg </a:t>
            </a:r>
            <a:r>
              <a:rPr lang="en-US" sz="2000" dirty="0">
                <a:latin typeface="Times New Roman"/>
                <a:cs typeface="Times New Roman"/>
              </a:rPr>
              <a:t>particle moving at </a:t>
            </a:r>
            <a:r>
              <a:rPr lang="en-US" sz="2000" dirty="0">
                <a:solidFill>
                  <a:srgbClr val="0000FF"/>
                </a:solidFill>
                <a:latin typeface="Times New Roman"/>
                <a:cs typeface="Times New Roman"/>
              </a:rPr>
              <a:t>constant velocity                             </a:t>
            </a:r>
            <a:r>
              <a:rPr lang="en-US" sz="2000" dirty="0">
                <a:latin typeface="Times New Roman"/>
                <a:cs typeface="Times New Roman"/>
              </a:rPr>
              <a:t>at the instant it is at                         ?</a:t>
            </a:r>
            <a:endParaRPr lang="en-US" sz="2000" dirty="0">
              <a:solidFill>
                <a:srgbClr val="0000FF"/>
              </a:solidFill>
              <a:latin typeface="Times New Roman"/>
              <a:cs typeface="Times New Roman"/>
            </a:endParaRPr>
          </a:p>
        </p:txBody>
      </p:sp>
      <p:sp>
        <p:nvSpPr>
          <p:cNvPr id="18" name="Text Box 56"/>
          <p:cNvSpPr txBox="1">
            <a:spLocks/>
          </p:cNvSpPr>
          <p:nvPr/>
        </p:nvSpPr>
        <p:spPr bwMode="auto">
          <a:xfrm>
            <a:off x="312102" y="2964508"/>
            <a:ext cx="8603297" cy="100642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r>
              <a:rPr lang="en-US" sz="2000" dirty="0">
                <a:solidFill>
                  <a:srgbClr val="FF0000"/>
                </a:solidFill>
                <a:latin typeface="Apple Chancery"/>
                <a:cs typeface="Apple Chancery"/>
              </a:rPr>
              <a:t>Evaluating </a:t>
            </a:r>
            <a:r>
              <a:rPr lang="en-US" sz="2000" dirty="0">
                <a:solidFill>
                  <a:schemeClr val="tx1"/>
                </a:solidFill>
                <a:latin typeface="Times New Roman"/>
                <a:cs typeface="Times New Roman"/>
              </a:rPr>
              <a:t>a </a:t>
            </a:r>
            <a:r>
              <a:rPr lang="en-US" sz="2000" dirty="0">
                <a:solidFill>
                  <a:srgbClr val="0000FF"/>
                </a:solidFill>
                <a:latin typeface="Times New Roman"/>
                <a:cs typeface="Times New Roman"/>
              </a:rPr>
              <a:t>cross product </a:t>
            </a:r>
            <a:r>
              <a:rPr lang="en-US" sz="2000" dirty="0">
                <a:solidFill>
                  <a:schemeClr val="tx1"/>
                </a:solidFill>
                <a:latin typeface="Times New Roman"/>
                <a:cs typeface="Times New Roman"/>
              </a:rPr>
              <a:t>when given vectors in </a:t>
            </a:r>
            <a:r>
              <a:rPr lang="en-US" sz="2000" i="1" dirty="0">
                <a:solidFill>
                  <a:srgbClr val="0000FF"/>
                </a:solidFill>
                <a:latin typeface="Times New Roman"/>
                <a:cs typeface="Times New Roman"/>
              </a:rPr>
              <a:t>unit vector notation </a:t>
            </a:r>
            <a:r>
              <a:rPr lang="en-US" sz="2000" dirty="0">
                <a:solidFill>
                  <a:schemeClr val="tx1"/>
                </a:solidFill>
                <a:latin typeface="Times New Roman"/>
                <a:cs typeface="Times New Roman"/>
              </a:rPr>
              <a:t>requires </a:t>
            </a:r>
            <a:r>
              <a:rPr lang="en-US" sz="2000" dirty="0">
                <a:solidFill>
                  <a:srgbClr val="FF0000"/>
                </a:solidFill>
                <a:latin typeface="Times New Roman"/>
                <a:cs typeface="Times New Roman"/>
              </a:rPr>
              <a:t>matrix manipulation </a:t>
            </a:r>
            <a:r>
              <a:rPr lang="en-US" sz="2000" dirty="0">
                <a:solidFill>
                  <a:schemeClr val="tx1"/>
                </a:solidFill>
                <a:latin typeface="Times New Roman"/>
                <a:cs typeface="Times New Roman"/>
              </a:rPr>
              <a:t>(think back to torque calculations).  Noting that the momentum is</a:t>
            </a:r>
            <a:endParaRPr lang="en-US" sz="2000" dirty="0">
              <a:solidFill>
                <a:srgbClr val="0000FF"/>
              </a:solidFill>
              <a:latin typeface="Times New Roman"/>
              <a:cs typeface="Times New Roman"/>
            </a:endParaRPr>
          </a:p>
        </p:txBody>
      </p:sp>
      <p:graphicFrame>
        <p:nvGraphicFramePr>
          <p:cNvPr id="44" name="Object 6"/>
          <p:cNvGraphicFramePr>
            <a:graphicFrameLocks noChangeAspect="1"/>
          </p:cNvGraphicFramePr>
          <p:nvPr>
            <p:extLst>
              <p:ext uri="{D42A27DB-BD31-4B8C-83A1-F6EECF244321}">
                <p14:modId xmlns:p14="http://schemas.microsoft.com/office/powerpoint/2010/main" val="2209022802"/>
              </p:ext>
            </p:extLst>
          </p:nvPr>
        </p:nvGraphicFramePr>
        <p:xfrm>
          <a:off x="2385658" y="1668392"/>
          <a:ext cx="1604963" cy="542925"/>
        </p:xfrm>
        <a:graphic>
          <a:graphicData uri="http://schemas.openxmlformats.org/presentationml/2006/ole">
            <mc:AlternateContent xmlns:mc="http://schemas.openxmlformats.org/markup-compatibility/2006">
              <mc:Choice xmlns:v="urn:schemas-microsoft-com:vml" Requires="v">
                <p:oleObj name="Equation" r:id="rId3" imgW="901700" imgH="304800" progId="Equation.DSMT4">
                  <p:embed/>
                </p:oleObj>
              </mc:Choice>
              <mc:Fallback>
                <p:oleObj name="Equation" r:id="rId3" imgW="901700" imgH="304800" progId="Equation.DSMT4">
                  <p:embed/>
                  <p:pic>
                    <p:nvPicPr>
                      <p:cNvPr id="0" name=""/>
                      <p:cNvPicPr>
                        <a:picLocks noChangeAspect="1" noChangeArrowheads="1"/>
                      </p:cNvPicPr>
                      <p:nvPr/>
                    </p:nvPicPr>
                    <p:blipFill>
                      <a:blip r:embed="rId4"/>
                      <a:srcRect/>
                      <a:stretch>
                        <a:fillRect/>
                      </a:stretch>
                    </p:blipFill>
                    <p:spPr bwMode="auto">
                      <a:xfrm>
                        <a:off x="2385658" y="1668392"/>
                        <a:ext cx="1604963" cy="542925"/>
                      </a:xfrm>
                      <a:prstGeom prst="rect">
                        <a:avLst/>
                      </a:prstGeom>
                      <a:noFill/>
                      <a:ln>
                        <a:noFill/>
                      </a:ln>
                      <a:effectLst/>
                    </p:spPr>
                  </p:pic>
                </p:oleObj>
              </mc:Fallback>
            </mc:AlternateContent>
          </a:graphicData>
        </a:graphic>
      </p:graphicFrame>
      <p:graphicFrame>
        <p:nvGraphicFramePr>
          <p:cNvPr id="45" name="Object 6"/>
          <p:cNvGraphicFramePr>
            <a:graphicFrameLocks noChangeAspect="1"/>
          </p:cNvGraphicFramePr>
          <p:nvPr>
            <p:extLst>
              <p:ext uri="{D42A27DB-BD31-4B8C-83A1-F6EECF244321}">
                <p14:modId xmlns:p14="http://schemas.microsoft.com/office/powerpoint/2010/main" val="3363182437"/>
              </p:ext>
            </p:extLst>
          </p:nvPr>
        </p:nvGraphicFramePr>
        <p:xfrm>
          <a:off x="3224213" y="1376363"/>
          <a:ext cx="1785937" cy="541337"/>
        </p:xfrm>
        <a:graphic>
          <a:graphicData uri="http://schemas.openxmlformats.org/presentationml/2006/ole">
            <mc:AlternateContent xmlns:mc="http://schemas.openxmlformats.org/markup-compatibility/2006">
              <mc:Choice xmlns:v="urn:schemas-microsoft-com:vml" Requires="v">
                <p:oleObj name="Equation" r:id="rId5" imgW="1003300" imgH="304800" progId="Equation.DSMT4">
                  <p:embed/>
                </p:oleObj>
              </mc:Choice>
              <mc:Fallback>
                <p:oleObj name="Equation" r:id="rId5" imgW="1003300" imgH="304800" progId="Equation.DSMT4">
                  <p:embed/>
                  <p:pic>
                    <p:nvPicPr>
                      <p:cNvPr id="0" name=""/>
                      <p:cNvPicPr>
                        <a:picLocks noChangeAspect="1" noChangeArrowheads="1"/>
                      </p:cNvPicPr>
                      <p:nvPr/>
                    </p:nvPicPr>
                    <p:blipFill>
                      <a:blip r:embed="rId6"/>
                      <a:srcRect/>
                      <a:stretch>
                        <a:fillRect/>
                      </a:stretch>
                    </p:blipFill>
                    <p:spPr bwMode="auto">
                      <a:xfrm>
                        <a:off x="3224213" y="1376363"/>
                        <a:ext cx="1785937" cy="541337"/>
                      </a:xfrm>
                      <a:prstGeom prst="rect">
                        <a:avLst/>
                      </a:prstGeom>
                      <a:noFill/>
                      <a:ln>
                        <a:noFill/>
                      </a:ln>
                      <a:effectLst/>
                    </p:spPr>
                  </p:pic>
                </p:oleObj>
              </mc:Fallback>
            </mc:AlternateContent>
          </a:graphicData>
        </a:graphic>
      </p:graphicFrame>
      <p:graphicFrame>
        <p:nvGraphicFramePr>
          <p:cNvPr id="46" name="Object 6"/>
          <p:cNvGraphicFramePr>
            <a:graphicFrameLocks noChangeAspect="1"/>
          </p:cNvGraphicFramePr>
          <p:nvPr>
            <p:extLst>
              <p:ext uri="{D42A27DB-BD31-4B8C-83A1-F6EECF244321}">
                <p14:modId xmlns:p14="http://schemas.microsoft.com/office/powerpoint/2010/main" val="2137958065"/>
              </p:ext>
            </p:extLst>
          </p:nvPr>
        </p:nvGraphicFramePr>
        <p:xfrm>
          <a:off x="1936750" y="2300288"/>
          <a:ext cx="1198563" cy="496887"/>
        </p:xfrm>
        <a:graphic>
          <a:graphicData uri="http://schemas.openxmlformats.org/presentationml/2006/ole">
            <mc:AlternateContent xmlns:mc="http://schemas.openxmlformats.org/markup-compatibility/2006">
              <mc:Choice xmlns:v="urn:schemas-microsoft-com:vml" Requires="v">
                <p:oleObj name="Equation" r:id="rId7" imgW="673100" imgH="279400" progId="Equation.DSMT4">
                  <p:embed/>
                </p:oleObj>
              </mc:Choice>
              <mc:Fallback>
                <p:oleObj name="Equation" r:id="rId7" imgW="673100" imgH="279400" progId="Equation.DSMT4">
                  <p:embed/>
                  <p:pic>
                    <p:nvPicPr>
                      <p:cNvPr id="0" name=""/>
                      <p:cNvPicPr>
                        <a:picLocks noChangeAspect="1" noChangeArrowheads="1"/>
                      </p:cNvPicPr>
                      <p:nvPr/>
                    </p:nvPicPr>
                    <p:blipFill>
                      <a:blip r:embed="rId8"/>
                      <a:srcRect/>
                      <a:stretch>
                        <a:fillRect/>
                      </a:stretch>
                    </p:blipFill>
                    <p:spPr bwMode="auto">
                      <a:xfrm>
                        <a:off x="1936750" y="2300288"/>
                        <a:ext cx="1198563" cy="496887"/>
                      </a:xfrm>
                      <a:prstGeom prst="rect">
                        <a:avLst/>
                      </a:prstGeom>
                      <a:noFill/>
                      <a:ln>
                        <a:noFill/>
                      </a:ln>
                      <a:effectLst/>
                    </p:spPr>
                  </p:pic>
                </p:oleObj>
              </mc:Fallback>
            </mc:AlternateContent>
          </a:graphicData>
        </a:graphic>
      </p:graphicFrame>
      <p:graphicFrame>
        <p:nvGraphicFramePr>
          <p:cNvPr id="47" name="Object 2"/>
          <p:cNvGraphicFramePr>
            <a:graphicFrameLocks noChangeAspect="1"/>
          </p:cNvGraphicFramePr>
          <p:nvPr>
            <p:extLst>
              <p:ext uri="{D42A27DB-BD31-4B8C-83A1-F6EECF244321}">
                <p14:modId xmlns:p14="http://schemas.microsoft.com/office/powerpoint/2010/main" val="4119387702"/>
              </p:ext>
            </p:extLst>
          </p:nvPr>
        </p:nvGraphicFramePr>
        <p:xfrm>
          <a:off x="803275" y="4740275"/>
          <a:ext cx="3589338" cy="1330325"/>
        </p:xfrm>
        <a:graphic>
          <a:graphicData uri="http://schemas.openxmlformats.org/presentationml/2006/ole">
            <mc:AlternateContent xmlns:mc="http://schemas.openxmlformats.org/markup-compatibility/2006">
              <mc:Choice xmlns:v="urn:schemas-microsoft-com:vml" Requires="v">
                <p:oleObj name="Equation" r:id="rId9" imgW="2019300" imgH="749300" progId="Equation.DSMT4">
                  <p:embed/>
                </p:oleObj>
              </mc:Choice>
              <mc:Fallback>
                <p:oleObj name="Equation" r:id="rId9" imgW="2019300" imgH="749300" progId="Equation.DSMT4">
                  <p:embed/>
                  <p:pic>
                    <p:nvPicPr>
                      <p:cNvPr id="0" name=""/>
                      <p:cNvPicPr>
                        <a:picLocks noChangeAspect="1"/>
                      </p:cNvPicPr>
                      <p:nvPr/>
                    </p:nvPicPr>
                    <p:blipFill>
                      <a:blip r:embed="rId10"/>
                      <a:srcRect/>
                      <a:stretch>
                        <a:fillRect/>
                      </a:stretch>
                    </p:blipFill>
                    <p:spPr bwMode="auto">
                      <a:xfrm>
                        <a:off x="803275" y="4740275"/>
                        <a:ext cx="3589338" cy="1330325"/>
                      </a:xfrm>
                      <a:prstGeom prst="rect">
                        <a:avLst/>
                      </a:prstGeom>
                      <a:noFill/>
                      <a:ln>
                        <a:noFill/>
                      </a:ln>
                      <a:effectLst/>
                    </p:spPr>
                  </p:pic>
                </p:oleObj>
              </mc:Fallback>
            </mc:AlternateContent>
          </a:graphicData>
        </a:graphic>
      </p:graphicFrame>
      <p:graphicFrame>
        <p:nvGraphicFramePr>
          <p:cNvPr id="48" name="Object 6"/>
          <p:cNvGraphicFramePr>
            <a:graphicFrameLocks noChangeAspect="1"/>
          </p:cNvGraphicFramePr>
          <p:nvPr>
            <p:extLst>
              <p:ext uri="{D42A27DB-BD31-4B8C-83A1-F6EECF244321}">
                <p14:modId xmlns:p14="http://schemas.microsoft.com/office/powerpoint/2010/main" val="3340252652"/>
              </p:ext>
            </p:extLst>
          </p:nvPr>
        </p:nvGraphicFramePr>
        <p:xfrm>
          <a:off x="2644775" y="3741738"/>
          <a:ext cx="3368675" cy="541337"/>
        </p:xfrm>
        <a:graphic>
          <a:graphicData uri="http://schemas.openxmlformats.org/presentationml/2006/ole">
            <mc:AlternateContent xmlns:mc="http://schemas.openxmlformats.org/markup-compatibility/2006">
              <mc:Choice xmlns:v="urn:schemas-microsoft-com:vml" Requires="v">
                <p:oleObj name="Equation" r:id="rId11" imgW="1892300" imgH="304800" progId="Equation.DSMT4">
                  <p:embed/>
                </p:oleObj>
              </mc:Choice>
              <mc:Fallback>
                <p:oleObj name="Equation" r:id="rId11" imgW="1892300" imgH="304800" progId="Equation.DSMT4">
                  <p:embed/>
                  <p:pic>
                    <p:nvPicPr>
                      <p:cNvPr id="0" name=""/>
                      <p:cNvPicPr>
                        <a:picLocks noChangeAspect="1" noChangeArrowheads="1"/>
                      </p:cNvPicPr>
                      <p:nvPr/>
                    </p:nvPicPr>
                    <p:blipFill>
                      <a:blip r:embed="rId12"/>
                      <a:srcRect/>
                      <a:stretch>
                        <a:fillRect/>
                      </a:stretch>
                    </p:blipFill>
                    <p:spPr bwMode="auto">
                      <a:xfrm>
                        <a:off x="2644775" y="3741738"/>
                        <a:ext cx="3368675" cy="541337"/>
                      </a:xfrm>
                      <a:prstGeom prst="rect">
                        <a:avLst/>
                      </a:prstGeom>
                      <a:noFill/>
                      <a:ln>
                        <a:noFill/>
                      </a:ln>
                      <a:effectLst/>
                    </p:spPr>
                  </p:pic>
                </p:oleObj>
              </mc:Fallback>
            </mc:AlternateContent>
          </a:graphicData>
        </a:graphic>
      </p:graphicFrame>
      <p:sp>
        <p:nvSpPr>
          <p:cNvPr id="49" name="Text Box 56"/>
          <p:cNvSpPr txBox="1">
            <a:spLocks/>
          </p:cNvSpPr>
          <p:nvPr/>
        </p:nvSpPr>
        <p:spPr bwMode="auto">
          <a:xfrm>
            <a:off x="321151" y="4146397"/>
            <a:ext cx="8603297" cy="3908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r>
              <a:rPr lang="en-US" sz="2000" dirty="0">
                <a:solidFill>
                  <a:srgbClr val="0000FF"/>
                </a:solidFill>
                <a:latin typeface="Times New Roman"/>
                <a:cs typeface="Times New Roman"/>
              </a:rPr>
              <a:t>We can write:</a:t>
            </a:r>
          </a:p>
        </p:txBody>
      </p:sp>
      <p:graphicFrame>
        <p:nvGraphicFramePr>
          <p:cNvPr id="50" name="Object 2"/>
          <p:cNvGraphicFramePr>
            <a:graphicFrameLocks noChangeAspect="1"/>
          </p:cNvGraphicFramePr>
          <p:nvPr>
            <p:extLst>
              <p:ext uri="{D42A27DB-BD31-4B8C-83A1-F6EECF244321}">
                <p14:modId xmlns:p14="http://schemas.microsoft.com/office/powerpoint/2010/main" val="3095456607"/>
              </p:ext>
            </p:extLst>
          </p:nvPr>
        </p:nvGraphicFramePr>
        <p:xfrm>
          <a:off x="4778375" y="5160963"/>
          <a:ext cx="3441700" cy="527050"/>
        </p:xfrm>
        <a:graphic>
          <a:graphicData uri="http://schemas.openxmlformats.org/presentationml/2006/ole">
            <mc:AlternateContent xmlns:mc="http://schemas.openxmlformats.org/markup-compatibility/2006">
              <mc:Choice xmlns:v="urn:schemas-microsoft-com:vml" Requires="v">
                <p:oleObj name="Equation" r:id="rId13" imgW="2070100" imgH="317500" progId="Equation.DSMT4">
                  <p:embed/>
                </p:oleObj>
              </mc:Choice>
              <mc:Fallback>
                <p:oleObj name="Equation" r:id="rId13" imgW="2070100" imgH="317500" progId="Equation.DSMT4">
                  <p:embed/>
                  <p:pic>
                    <p:nvPicPr>
                      <p:cNvPr id="0" name=""/>
                      <p:cNvPicPr>
                        <a:picLocks noChangeAspect="1"/>
                      </p:cNvPicPr>
                      <p:nvPr/>
                    </p:nvPicPr>
                    <p:blipFill>
                      <a:blip r:embed="rId14"/>
                      <a:srcRect/>
                      <a:stretch>
                        <a:fillRect/>
                      </a:stretch>
                    </p:blipFill>
                    <p:spPr bwMode="auto">
                      <a:xfrm>
                        <a:off x="4778375" y="5160963"/>
                        <a:ext cx="3441700" cy="527050"/>
                      </a:xfrm>
                      <a:prstGeom prst="rect">
                        <a:avLst/>
                      </a:prstGeom>
                      <a:noFill/>
                      <a:ln>
                        <a:noFill/>
                      </a:ln>
                      <a:effectLst/>
                    </p:spPr>
                  </p:pic>
                </p:oleObj>
              </mc:Fallback>
            </mc:AlternateContent>
          </a:graphicData>
        </a:graphic>
      </p:graphicFrame>
      <p:cxnSp>
        <p:nvCxnSpPr>
          <p:cNvPr id="52" name="Straight Arrow Connector 20"/>
          <p:cNvCxnSpPr>
            <a:cxnSpLocks noChangeShapeType="1"/>
          </p:cNvCxnSpPr>
          <p:nvPr/>
        </p:nvCxnSpPr>
        <p:spPr bwMode="auto">
          <a:xfrm>
            <a:off x="5913112" y="2102054"/>
            <a:ext cx="1206500" cy="304800"/>
          </a:xfrm>
          <a:prstGeom prst="straightConnector1">
            <a:avLst/>
          </a:prstGeom>
          <a:noFill/>
          <a:ln w="25400">
            <a:solidFill>
              <a:srgbClr val="FF0000"/>
            </a:solidFill>
            <a:round/>
            <a:headEnd/>
            <a:tailEnd type="arrow" w="med" len="med"/>
          </a:ln>
          <a:extLst>
            <a:ext uri="{909E8E84-426E-40dd-AFC4-6F175D3DCCD1}">
              <a14:hiddenFill xmlns="" xmlns:a14="http://schemas.microsoft.com/office/drawing/2010/main">
                <a:noFill/>
              </a14:hiddenFill>
            </a:ext>
          </a:extLst>
        </p:spPr>
      </p:cxnSp>
      <p:cxnSp>
        <p:nvCxnSpPr>
          <p:cNvPr id="53" name="Straight Connector 52"/>
          <p:cNvCxnSpPr/>
          <p:nvPr/>
        </p:nvCxnSpPr>
        <p:spPr>
          <a:xfrm>
            <a:off x="5913112" y="273254"/>
            <a:ext cx="3568369" cy="0"/>
          </a:xfrm>
          <a:prstGeom prst="line">
            <a:avLst/>
          </a:prstGeom>
          <a:ln w="9525" cmpd="sng">
            <a:solidFill>
              <a:srgbClr val="000000"/>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54" name="Straight Connector 53"/>
          <p:cNvCxnSpPr/>
          <p:nvPr/>
        </p:nvCxnSpPr>
        <p:spPr>
          <a:xfrm flipV="1">
            <a:off x="5900412" y="273254"/>
            <a:ext cx="12369" cy="2286000"/>
          </a:xfrm>
          <a:prstGeom prst="line">
            <a:avLst/>
          </a:prstGeom>
          <a:ln w="28575" cmpd="sng">
            <a:solidFill>
              <a:srgbClr val="000000"/>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55" name="Straight Arrow Connector 20"/>
          <p:cNvCxnSpPr>
            <a:cxnSpLocks noChangeShapeType="1"/>
          </p:cNvCxnSpPr>
          <p:nvPr/>
        </p:nvCxnSpPr>
        <p:spPr bwMode="auto">
          <a:xfrm flipV="1">
            <a:off x="7117399" y="1797254"/>
            <a:ext cx="611813" cy="609601"/>
          </a:xfrm>
          <a:prstGeom prst="straightConnector1">
            <a:avLst/>
          </a:prstGeom>
          <a:noFill/>
          <a:ln w="25400">
            <a:solidFill>
              <a:srgbClr val="0000FF"/>
            </a:solidFill>
            <a:round/>
            <a:headEnd/>
            <a:tailEnd type="arrow" w="med" len="med"/>
          </a:ln>
          <a:extLst>
            <a:ext uri="{909E8E84-426E-40dd-AFC4-6F175D3DCCD1}">
              <a14:hiddenFill xmlns="" xmlns:a14="http://schemas.microsoft.com/office/drawing/2010/main">
                <a:noFill/>
              </a14:hiddenFill>
            </a:ext>
          </a:extLst>
        </p:spPr>
      </p:cxnSp>
      <p:cxnSp>
        <p:nvCxnSpPr>
          <p:cNvPr id="56" name="Straight Connector 55"/>
          <p:cNvCxnSpPr/>
          <p:nvPr/>
        </p:nvCxnSpPr>
        <p:spPr>
          <a:xfrm>
            <a:off x="5913112" y="425654"/>
            <a:ext cx="3568369" cy="0"/>
          </a:xfrm>
          <a:prstGeom prst="line">
            <a:avLst/>
          </a:prstGeom>
          <a:ln w="9525" cmpd="sng">
            <a:solidFill>
              <a:srgbClr val="000000"/>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57" name="Straight Connector 56"/>
          <p:cNvCxnSpPr/>
          <p:nvPr/>
        </p:nvCxnSpPr>
        <p:spPr>
          <a:xfrm>
            <a:off x="5900412" y="578054"/>
            <a:ext cx="3568369" cy="0"/>
          </a:xfrm>
          <a:prstGeom prst="line">
            <a:avLst/>
          </a:prstGeom>
          <a:ln w="9525" cmpd="sng">
            <a:solidFill>
              <a:srgbClr val="000000"/>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58" name="Straight Connector 57"/>
          <p:cNvCxnSpPr/>
          <p:nvPr/>
        </p:nvCxnSpPr>
        <p:spPr>
          <a:xfrm>
            <a:off x="5900412" y="730454"/>
            <a:ext cx="3568369" cy="0"/>
          </a:xfrm>
          <a:prstGeom prst="line">
            <a:avLst/>
          </a:prstGeom>
          <a:ln w="9525" cmpd="sng">
            <a:solidFill>
              <a:srgbClr val="000000"/>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59" name="Straight Connector 58"/>
          <p:cNvCxnSpPr/>
          <p:nvPr/>
        </p:nvCxnSpPr>
        <p:spPr>
          <a:xfrm>
            <a:off x="5900412" y="882854"/>
            <a:ext cx="3568369" cy="0"/>
          </a:xfrm>
          <a:prstGeom prst="line">
            <a:avLst/>
          </a:prstGeom>
          <a:ln w="9525" cmpd="sng">
            <a:solidFill>
              <a:srgbClr val="000000"/>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60" name="Straight Connector 59"/>
          <p:cNvCxnSpPr/>
          <p:nvPr/>
        </p:nvCxnSpPr>
        <p:spPr>
          <a:xfrm>
            <a:off x="5900412" y="1035254"/>
            <a:ext cx="3568369" cy="0"/>
          </a:xfrm>
          <a:prstGeom prst="line">
            <a:avLst/>
          </a:prstGeom>
          <a:ln w="9525" cmpd="sng">
            <a:solidFill>
              <a:srgbClr val="000000"/>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61" name="Straight Connector 60"/>
          <p:cNvCxnSpPr/>
          <p:nvPr/>
        </p:nvCxnSpPr>
        <p:spPr>
          <a:xfrm>
            <a:off x="5900412" y="1187654"/>
            <a:ext cx="3568369" cy="0"/>
          </a:xfrm>
          <a:prstGeom prst="line">
            <a:avLst/>
          </a:prstGeom>
          <a:ln w="9525" cmpd="sng">
            <a:solidFill>
              <a:srgbClr val="000000"/>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62" name="Straight Connector 61"/>
          <p:cNvCxnSpPr/>
          <p:nvPr/>
        </p:nvCxnSpPr>
        <p:spPr>
          <a:xfrm>
            <a:off x="5900412" y="1340054"/>
            <a:ext cx="3568369" cy="0"/>
          </a:xfrm>
          <a:prstGeom prst="line">
            <a:avLst/>
          </a:prstGeom>
          <a:ln w="9525" cmpd="sng">
            <a:solidFill>
              <a:srgbClr val="000000"/>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63" name="Straight Connector 62"/>
          <p:cNvCxnSpPr/>
          <p:nvPr/>
        </p:nvCxnSpPr>
        <p:spPr>
          <a:xfrm>
            <a:off x="5900412" y="1492454"/>
            <a:ext cx="3568369" cy="0"/>
          </a:xfrm>
          <a:prstGeom prst="line">
            <a:avLst/>
          </a:prstGeom>
          <a:ln w="9525" cmpd="sng">
            <a:solidFill>
              <a:srgbClr val="000000"/>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64" name="Straight Connector 63"/>
          <p:cNvCxnSpPr/>
          <p:nvPr/>
        </p:nvCxnSpPr>
        <p:spPr>
          <a:xfrm>
            <a:off x="5900412" y="1644854"/>
            <a:ext cx="3568369" cy="0"/>
          </a:xfrm>
          <a:prstGeom prst="line">
            <a:avLst/>
          </a:prstGeom>
          <a:ln w="9525" cmpd="sng">
            <a:solidFill>
              <a:srgbClr val="000000"/>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65" name="Straight Connector 64"/>
          <p:cNvCxnSpPr/>
          <p:nvPr/>
        </p:nvCxnSpPr>
        <p:spPr>
          <a:xfrm>
            <a:off x="5900412" y="1797254"/>
            <a:ext cx="3568369" cy="0"/>
          </a:xfrm>
          <a:prstGeom prst="line">
            <a:avLst/>
          </a:prstGeom>
          <a:ln w="9525" cmpd="sng">
            <a:solidFill>
              <a:srgbClr val="000000"/>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66" name="Straight Connector 65"/>
          <p:cNvCxnSpPr/>
          <p:nvPr/>
        </p:nvCxnSpPr>
        <p:spPr>
          <a:xfrm>
            <a:off x="5900412" y="1949654"/>
            <a:ext cx="3568369" cy="0"/>
          </a:xfrm>
          <a:prstGeom prst="line">
            <a:avLst/>
          </a:prstGeom>
          <a:ln w="9525" cmpd="sng">
            <a:solidFill>
              <a:srgbClr val="000000"/>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67" name="Straight Connector 66"/>
          <p:cNvCxnSpPr/>
          <p:nvPr/>
        </p:nvCxnSpPr>
        <p:spPr>
          <a:xfrm>
            <a:off x="5900412" y="2102054"/>
            <a:ext cx="3568369" cy="0"/>
          </a:xfrm>
          <a:prstGeom prst="line">
            <a:avLst/>
          </a:prstGeom>
          <a:ln w="28575" cmpd="sng">
            <a:solidFill>
              <a:srgbClr val="000000"/>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68" name="Straight Connector 67"/>
          <p:cNvCxnSpPr/>
          <p:nvPr/>
        </p:nvCxnSpPr>
        <p:spPr>
          <a:xfrm>
            <a:off x="5900412" y="2254454"/>
            <a:ext cx="3568369" cy="0"/>
          </a:xfrm>
          <a:prstGeom prst="line">
            <a:avLst/>
          </a:prstGeom>
          <a:ln w="9525" cmpd="sng">
            <a:solidFill>
              <a:srgbClr val="000000"/>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69" name="Straight Connector 68"/>
          <p:cNvCxnSpPr/>
          <p:nvPr/>
        </p:nvCxnSpPr>
        <p:spPr>
          <a:xfrm>
            <a:off x="5900412" y="2406854"/>
            <a:ext cx="3568369" cy="0"/>
          </a:xfrm>
          <a:prstGeom prst="line">
            <a:avLst/>
          </a:prstGeom>
          <a:ln w="9525" cmpd="sng">
            <a:solidFill>
              <a:srgbClr val="000000"/>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70" name="Straight Connector 69"/>
          <p:cNvCxnSpPr/>
          <p:nvPr/>
        </p:nvCxnSpPr>
        <p:spPr>
          <a:xfrm>
            <a:off x="5900412" y="2559254"/>
            <a:ext cx="3568369" cy="0"/>
          </a:xfrm>
          <a:prstGeom prst="line">
            <a:avLst/>
          </a:prstGeom>
          <a:ln w="9525" cmpd="sng">
            <a:solidFill>
              <a:srgbClr val="000000"/>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71" name="Straight Connector 70"/>
          <p:cNvCxnSpPr/>
          <p:nvPr/>
        </p:nvCxnSpPr>
        <p:spPr>
          <a:xfrm flipV="1">
            <a:off x="6052812" y="273254"/>
            <a:ext cx="12369" cy="2286000"/>
          </a:xfrm>
          <a:prstGeom prst="line">
            <a:avLst/>
          </a:prstGeom>
          <a:ln w="9525" cmpd="sng">
            <a:solidFill>
              <a:srgbClr val="000000"/>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72" name="Straight Connector 71"/>
          <p:cNvCxnSpPr/>
          <p:nvPr/>
        </p:nvCxnSpPr>
        <p:spPr>
          <a:xfrm flipV="1">
            <a:off x="6205212" y="273254"/>
            <a:ext cx="12369" cy="2286000"/>
          </a:xfrm>
          <a:prstGeom prst="line">
            <a:avLst/>
          </a:prstGeom>
          <a:ln w="9525" cmpd="sng">
            <a:solidFill>
              <a:srgbClr val="000000"/>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73" name="Straight Connector 72"/>
          <p:cNvCxnSpPr/>
          <p:nvPr/>
        </p:nvCxnSpPr>
        <p:spPr>
          <a:xfrm flipV="1">
            <a:off x="6357612" y="273254"/>
            <a:ext cx="12369" cy="2286000"/>
          </a:xfrm>
          <a:prstGeom prst="line">
            <a:avLst/>
          </a:prstGeom>
          <a:ln w="9525" cmpd="sng">
            <a:solidFill>
              <a:srgbClr val="000000"/>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74" name="Straight Connector 73"/>
          <p:cNvCxnSpPr/>
          <p:nvPr/>
        </p:nvCxnSpPr>
        <p:spPr>
          <a:xfrm flipV="1">
            <a:off x="6510012" y="273254"/>
            <a:ext cx="12369" cy="2286000"/>
          </a:xfrm>
          <a:prstGeom prst="line">
            <a:avLst/>
          </a:prstGeom>
          <a:ln w="9525" cmpd="sng">
            <a:solidFill>
              <a:srgbClr val="000000"/>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75" name="Straight Connector 74"/>
          <p:cNvCxnSpPr/>
          <p:nvPr/>
        </p:nvCxnSpPr>
        <p:spPr>
          <a:xfrm flipV="1">
            <a:off x="6662412" y="273254"/>
            <a:ext cx="12369" cy="2286000"/>
          </a:xfrm>
          <a:prstGeom prst="line">
            <a:avLst/>
          </a:prstGeom>
          <a:ln w="9525" cmpd="sng">
            <a:solidFill>
              <a:srgbClr val="000000"/>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76" name="Straight Connector 75"/>
          <p:cNvCxnSpPr/>
          <p:nvPr/>
        </p:nvCxnSpPr>
        <p:spPr>
          <a:xfrm flipV="1">
            <a:off x="6814812" y="273254"/>
            <a:ext cx="12369" cy="2286000"/>
          </a:xfrm>
          <a:prstGeom prst="line">
            <a:avLst/>
          </a:prstGeom>
          <a:ln w="9525" cmpd="sng">
            <a:solidFill>
              <a:srgbClr val="000000"/>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77" name="Straight Connector 76"/>
          <p:cNvCxnSpPr/>
          <p:nvPr/>
        </p:nvCxnSpPr>
        <p:spPr>
          <a:xfrm flipV="1">
            <a:off x="6967212" y="273254"/>
            <a:ext cx="12369" cy="2286000"/>
          </a:xfrm>
          <a:prstGeom prst="line">
            <a:avLst/>
          </a:prstGeom>
          <a:ln w="9525" cmpd="sng">
            <a:solidFill>
              <a:srgbClr val="000000"/>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78" name="Straight Connector 77"/>
          <p:cNvCxnSpPr/>
          <p:nvPr/>
        </p:nvCxnSpPr>
        <p:spPr>
          <a:xfrm flipV="1">
            <a:off x="7119612" y="273254"/>
            <a:ext cx="12369" cy="2286000"/>
          </a:xfrm>
          <a:prstGeom prst="line">
            <a:avLst/>
          </a:prstGeom>
          <a:ln w="9525" cmpd="sng">
            <a:solidFill>
              <a:srgbClr val="000000"/>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79" name="Straight Connector 78"/>
          <p:cNvCxnSpPr/>
          <p:nvPr/>
        </p:nvCxnSpPr>
        <p:spPr>
          <a:xfrm flipV="1">
            <a:off x="7272012" y="273254"/>
            <a:ext cx="12369" cy="2286000"/>
          </a:xfrm>
          <a:prstGeom prst="line">
            <a:avLst/>
          </a:prstGeom>
          <a:ln w="9525" cmpd="sng">
            <a:solidFill>
              <a:srgbClr val="000000"/>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80" name="Straight Connector 79"/>
          <p:cNvCxnSpPr/>
          <p:nvPr/>
        </p:nvCxnSpPr>
        <p:spPr>
          <a:xfrm flipV="1">
            <a:off x="7424412" y="273254"/>
            <a:ext cx="12369" cy="2286000"/>
          </a:xfrm>
          <a:prstGeom prst="line">
            <a:avLst/>
          </a:prstGeom>
          <a:ln w="9525" cmpd="sng">
            <a:solidFill>
              <a:srgbClr val="000000"/>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81" name="Straight Connector 80"/>
          <p:cNvCxnSpPr/>
          <p:nvPr/>
        </p:nvCxnSpPr>
        <p:spPr>
          <a:xfrm flipV="1">
            <a:off x="7576812" y="273254"/>
            <a:ext cx="12369" cy="2286000"/>
          </a:xfrm>
          <a:prstGeom prst="line">
            <a:avLst/>
          </a:prstGeom>
          <a:ln w="9525" cmpd="sng">
            <a:solidFill>
              <a:srgbClr val="000000"/>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82" name="Straight Connector 81"/>
          <p:cNvCxnSpPr/>
          <p:nvPr/>
        </p:nvCxnSpPr>
        <p:spPr>
          <a:xfrm flipV="1">
            <a:off x="7729212" y="273254"/>
            <a:ext cx="12369" cy="2286000"/>
          </a:xfrm>
          <a:prstGeom prst="line">
            <a:avLst/>
          </a:prstGeom>
          <a:ln w="9525" cmpd="sng">
            <a:solidFill>
              <a:srgbClr val="000000"/>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83" name="Straight Connector 82"/>
          <p:cNvCxnSpPr/>
          <p:nvPr/>
        </p:nvCxnSpPr>
        <p:spPr>
          <a:xfrm flipV="1">
            <a:off x="7881612" y="273254"/>
            <a:ext cx="12369" cy="2286000"/>
          </a:xfrm>
          <a:prstGeom prst="line">
            <a:avLst/>
          </a:prstGeom>
          <a:ln w="9525" cmpd="sng">
            <a:solidFill>
              <a:srgbClr val="000000"/>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84" name="Straight Connector 83"/>
          <p:cNvCxnSpPr/>
          <p:nvPr/>
        </p:nvCxnSpPr>
        <p:spPr>
          <a:xfrm flipV="1">
            <a:off x="8034012" y="273254"/>
            <a:ext cx="12369" cy="2286000"/>
          </a:xfrm>
          <a:prstGeom prst="line">
            <a:avLst/>
          </a:prstGeom>
          <a:ln w="9525" cmpd="sng">
            <a:solidFill>
              <a:srgbClr val="000000"/>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85" name="Straight Connector 84"/>
          <p:cNvCxnSpPr/>
          <p:nvPr/>
        </p:nvCxnSpPr>
        <p:spPr>
          <a:xfrm flipV="1">
            <a:off x="8186412" y="273254"/>
            <a:ext cx="12369" cy="2286000"/>
          </a:xfrm>
          <a:prstGeom prst="line">
            <a:avLst/>
          </a:prstGeom>
          <a:ln w="9525" cmpd="sng">
            <a:solidFill>
              <a:srgbClr val="000000"/>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86" name="Straight Connector 85"/>
          <p:cNvCxnSpPr/>
          <p:nvPr/>
        </p:nvCxnSpPr>
        <p:spPr>
          <a:xfrm flipV="1">
            <a:off x="8338812" y="273254"/>
            <a:ext cx="12369" cy="2286000"/>
          </a:xfrm>
          <a:prstGeom prst="line">
            <a:avLst/>
          </a:prstGeom>
          <a:ln w="9525" cmpd="sng">
            <a:solidFill>
              <a:srgbClr val="000000"/>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87" name="Straight Connector 86"/>
          <p:cNvCxnSpPr/>
          <p:nvPr/>
        </p:nvCxnSpPr>
        <p:spPr>
          <a:xfrm flipV="1">
            <a:off x="8491212" y="273254"/>
            <a:ext cx="12369" cy="2286000"/>
          </a:xfrm>
          <a:prstGeom prst="line">
            <a:avLst/>
          </a:prstGeom>
          <a:ln w="9525" cmpd="sng">
            <a:solidFill>
              <a:srgbClr val="000000"/>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88" name="Straight Connector 87"/>
          <p:cNvCxnSpPr/>
          <p:nvPr/>
        </p:nvCxnSpPr>
        <p:spPr>
          <a:xfrm flipV="1">
            <a:off x="8643612" y="273254"/>
            <a:ext cx="12369" cy="2286000"/>
          </a:xfrm>
          <a:prstGeom prst="line">
            <a:avLst/>
          </a:prstGeom>
          <a:ln w="9525" cmpd="sng">
            <a:solidFill>
              <a:srgbClr val="000000"/>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89" name="Straight Connector 88"/>
          <p:cNvCxnSpPr/>
          <p:nvPr/>
        </p:nvCxnSpPr>
        <p:spPr>
          <a:xfrm flipV="1">
            <a:off x="8796012" y="273254"/>
            <a:ext cx="12369" cy="2286000"/>
          </a:xfrm>
          <a:prstGeom prst="line">
            <a:avLst/>
          </a:prstGeom>
          <a:ln w="9525" cmpd="sng">
            <a:solidFill>
              <a:srgbClr val="000000"/>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90" name="Straight Connector 89"/>
          <p:cNvCxnSpPr/>
          <p:nvPr/>
        </p:nvCxnSpPr>
        <p:spPr>
          <a:xfrm flipV="1">
            <a:off x="8948412" y="273254"/>
            <a:ext cx="12369" cy="2286000"/>
          </a:xfrm>
          <a:prstGeom prst="line">
            <a:avLst/>
          </a:prstGeom>
          <a:ln w="9525" cmpd="sng">
            <a:solidFill>
              <a:srgbClr val="000000"/>
            </a:solidFill>
            <a:prstDash val="solid"/>
          </a:ln>
          <a:effectLst/>
        </p:spPr>
        <p:style>
          <a:lnRef idx="2">
            <a:schemeClr val="accent1"/>
          </a:lnRef>
          <a:fillRef idx="0">
            <a:schemeClr val="accent1"/>
          </a:fillRef>
          <a:effectRef idx="1">
            <a:schemeClr val="accent1"/>
          </a:effectRef>
          <a:fontRef idx="minor">
            <a:schemeClr val="tx1"/>
          </a:fontRef>
        </p:style>
      </p:cxnSp>
      <p:grpSp>
        <p:nvGrpSpPr>
          <p:cNvPr id="94" name="Group 93"/>
          <p:cNvGrpSpPr/>
          <p:nvPr/>
        </p:nvGrpSpPr>
        <p:grpSpPr>
          <a:xfrm>
            <a:off x="5010150" y="1492454"/>
            <a:ext cx="1969431" cy="542925"/>
            <a:chOff x="3990621" y="2211317"/>
            <a:chExt cx="1922160" cy="542925"/>
          </a:xfrm>
        </p:grpSpPr>
        <p:sp>
          <p:nvSpPr>
            <p:cNvPr id="43" name="Rectangle 42"/>
            <p:cNvSpPr/>
            <p:nvPr/>
          </p:nvSpPr>
          <p:spPr>
            <a:xfrm>
              <a:off x="3990621" y="2254454"/>
              <a:ext cx="1909791" cy="41406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28" name="Object 6"/>
            <p:cNvGraphicFramePr>
              <a:graphicFrameLocks noChangeAspect="1"/>
            </p:cNvGraphicFramePr>
            <p:nvPr>
              <p:extLst>
                <p:ext uri="{D42A27DB-BD31-4B8C-83A1-F6EECF244321}">
                  <p14:modId xmlns:p14="http://schemas.microsoft.com/office/powerpoint/2010/main" val="2222891440"/>
                </p:ext>
              </p:extLst>
            </p:nvPr>
          </p:nvGraphicFramePr>
          <p:xfrm>
            <a:off x="4307818" y="2211317"/>
            <a:ext cx="1604963" cy="542925"/>
          </p:xfrm>
          <a:graphic>
            <a:graphicData uri="http://schemas.openxmlformats.org/presentationml/2006/ole">
              <mc:AlternateContent xmlns:mc="http://schemas.openxmlformats.org/markup-compatibility/2006">
                <mc:Choice xmlns:v="urn:schemas-microsoft-com:vml" Requires="v">
                  <p:oleObj name="Equation" r:id="rId15" imgW="901700" imgH="304800" progId="Equation.DSMT4">
                    <p:embed/>
                  </p:oleObj>
                </mc:Choice>
                <mc:Fallback>
                  <p:oleObj name="Equation" r:id="rId15" imgW="901700" imgH="304800" progId="Equation.DSMT4">
                    <p:embed/>
                    <p:pic>
                      <p:nvPicPr>
                        <p:cNvPr id="0" name=""/>
                        <p:cNvPicPr>
                          <a:picLocks noChangeAspect="1" noChangeArrowheads="1"/>
                        </p:cNvPicPr>
                        <p:nvPr/>
                      </p:nvPicPr>
                      <p:blipFill>
                        <a:blip r:embed="rId16"/>
                        <a:srcRect/>
                        <a:stretch>
                          <a:fillRect/>
                        </a:stretch>
                      </p:blipFill>
                      <p:spPr bwMode="auto">
                        <a:xfrm>
                          <a:off x="4307818" y="2211317"/>
                          <a:ext cx="1604963" cy="542925"/>
                        </a:xfrm>
                        <a:prstGeom prst="rect">
                          <a:avLst/>
                        </a:prstGeom>
                        <a:noFill/>
                        <a:ln>
                          <a:noFill/>
                        </a:ln>
                        <a:effectLst/>
                      </p:spPr>
                    </p:pic>
                  </p:oleObj>
                </mc:Fallback>
              </mc:AlternateContent>
            </a:graphicData>
          </a:graphic>
        </p:graphicFrame>
      </p:grpSp>
      <p:grpSp>
        <p:nvGrpSpPr>
          <p:cNvPr id="139264" name="Group 139263"/>
          <p:cNvGrpSpPr/>
          <p:nvPr/>
        </p:nvGrpSpPr>
        <p:grpSpPr>
          <a:xfrm>
            <a:off x="7424412" y="2115109"/>
            <a:ext cx="1955677" cy="541338"/>
            <a:chOff x="7174843" y="2559254"/>
            <a:chExt cx="1955677" cy="541338"/>
          </a:xfrm>
        </p:grpSpPr>
        <p:sp>
          <p:nvSpPr>
            <p:cNvPr id="95" name="Rectangle 94"/>
            <p:cNvSpPr/>
            <p:nvPr/>
          </p:nvSpPr>
          <p:spPr>
            <a:xfrm>
              <a:off x="7220729" y="2559254"/>
              <a:ext cx="1909791" cy="49978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27" name="Object 6"/>
            <p:cNvGraphicFramePr>
              <a:graphicFrameLocks noChangeAspect="1"/>
            </p:cNvGraphicFramePr>
            <p:nvPr>
              <p:extLst>
                <p:ext uri="{D42A27DB-BD31-4B8C-83A1-F6EECF244321}">
                  <p14:modId xmlns:p14="http://schemas.microsoft.com/office/powerpoint/2010/main" val="4176912552"/>
                </p:ext>
              </p:extLst>
            </p:nvPr>
          </p:nvGraphicFramePr>
          <p:xfrm>
            <a:off x="7174843" y="2559254"/>
            <a:ext cx="1785938" cy="541338"/>
          </p:xfrm>
          <a:graphic>
            <a:graphicData uri="http://schemas.openxmlformats.org/presentationml/2006/ole">
              <mc:AlternateContent xmlns:mc="http://schemas.openxmlformats.org/markup-compatibility/2006">
                <mc:Choice xmlns:v="urn:schemas-microsoft-com:vml" Requires="v">
                  <p:oleObj name="Equation" r:id="rId17" imgW="1003300" imgH="304800" progId="Equation.DSMT4">
                    <p:embed/>
                  </p:oleObj>
                </mc:Choice>
                <mc:Fallback>
                  <p:oleObj name="Equation" r:id="rId17" imgW="1003300" imgH="304800" progId="Equation.DSMT4">
                    <p:embed/>
                    <p:pic>
                      <p:nvPicPr>
                        <p:cNvPr id="0" name=""/>
                        <p:cNvPicPr>
                          <a:picLocks noChangeAspect="1" noChangeArrowheads="1"/>
                        </p:cNvPicPr>
                        <p:nvPr/>
                      </p:nvPicPr>
                      <p:blipFill>
                        <a:blip r:embed="rId6"/>
                        <a:srcRect/>
                        <a:stretch>
                          <a:fillRect/>
                        </a:stretch>
                      </p:blipFill>
                      <p:spPr bwMode="auto">
                        <a:xfrm>
                          <a:off x="7174843" y="2559254"/>
                          <a:ext cx="1785938" cy="541338"/>
                        </a:xfrm>
                        <a:prstGeom prst="rect">
                          <a:avLst/>
                        </a:prstGeom>
                        <a:noFill/>
                        <a:ln>
                          <a:noFill/>
                        </a:ln>
                        <a:effectLst/>
                      </p:spPr>
                    </p:pic>
                  </p:oleObj>
                </mc:Fallback>
              </mc:AlternateContent>
            </a:graphicData>
          </a:graphic>
        </p:graphicFrame>
      </p:grpSp>
      <p:graphicFrame>
        <p:nvGraphicFramePr>
          <p:cNvPr id="98" name="Object 6"/>
          <p:cNvGraphicFramePr>
            <a:graphicFrameLocks noChangeAspect="1"/>
          </p:cNvGraphicFramePr>
          <p:nvPr>
            <p:extLst>
              <p:ext uri="{D42A27DB-BD31-4B8C-83A1-F6EECF244321}">
                <p14:modId xmlns:p14="http://schemas.microsoft.com/office/powerpoint/2010/main" val="2603218452"/>
              </p:ext>
            </p:extLst>
          </p:nvPr>
        </p:nvGraphicFramePr>
        <p:xfrm>
          <a:off x="5668963" y="2300288"/>
          <a:ext cx="222250" cy="176212"/>
        </p:xfrm>
        <a:graphic>
          <a:graphicData uri="http://schemas.openxmlformats.org/presentationml/2006/ole">
            <mc:AlternateContent xmlns:mc="http://schemas.openxmlformats.org/markup-compatibility/2006">
              <mc:Choice xmlns:v="urn:schemas-microsoft-com:vml" Requires="v">
                <p:oleObj name="Equation" r:id="rId18" imgW="190500" imgH="152400" progId="Equation.DSMT4">
                  <p:embed/>
                </p:oleObj>
              </mc:Choice>
              <mc:Fallback>
                <p:oleObj name="Equation" r:id="rId18" imgW="190500" imgH="152400" progId="Equation.DSMT4">
                  <p:embed/>
                  <p:pic>
                    <p:nvPicPr>
                      <p:cNvPr id="0" name=""/>
                      <p:cNvPicPr>
                        <a:picLocks noChangeAspect="1" noChangeArrowheads="1"/>
                      </p:cNvPicPr>
                      <p:nvPr/>
                    </p:nvPicPr>
                    <p:blipFill>
                      <a:blip r:embed="rId19"/>
                      <a:srcRect/>
                      <a:stretch>
                        <a:fillRect/>
                      </a:stretch>
                    </p:blipFill>
                    <p:spPr bwMode="auto">
                      <a:xfrm>
                        <a:off x="5668963" y="2300288"/>
                        <a:ext cx="222250" cy="176212"/>
                      </a:xfrm>
                      <a:prstGeom prst="rect">
                        <a:avLst/>
                      </a:prstGeom>
                      <a:noFill/>
                      <a:ln>
                        <a:noFill/>
                      </a:ln>
                      <a:effectLst/>
                    </p:spPr>
                  </p:pic>
                </p:oleObj>
              </mc:Fallback>
            </mc:AlternateContent>
          </a:graphicData>
        </a:graphic>
      </p:graphicFrame>
      <p:graphicFrame>
        <p:nvGraphicFramePr>
          <p:cNvPr id="100" name="Object 6"/>
          <p:cNvGraphicFramePr>
            <a:graphicFrameLocks noChangeAspect="1"/>
          </p:cNvGraphicFramePr>
          <p:nvPr>
            <p:extLst>
              <p:ext uri="{D42A27DB-BD31-4B8C-83A1-F6EECF244321}">
                <p14:modId xmlns:p14="http://schemas.microsoft.com/office/powerpoint/2010/main" val="2926517445"/>
              </p:ext>
            </p:extLst>
          </p:nvPr>
        </p:nvGraphicFramePr>
        <p:xfrm>
          <a:off x="7058607" y="1932721"/>
          <a:ext cx="146747" cy="175683"/>
        </p:xfrm>
        <a:graphic>
          <a:graphicData uri="http://schemas.openxmlformats.org/presentationml/2006/ole">
            <mc:AlternateContent xmlns:mc="http://schemas.openxmlformats.org/markup-compatibility/2006">
              <mc:Choice xmlns:v="urn:schemas-microsoft-com:vml" Requires="v">
                <p:oleObj name="Equation" r:id="rId20" imgW="127000" imgH="152400" progId="Equation.DSMT4">
                  <p:embed/>
                </p:oleObj>
              </mc:Choice>
              <mc:Fallback>
                <p:oleObj name="Equation" r:id="rId20" imgW="127000" imgH="152400" progId="Equation.DSMT4">
                  <p:embed/>
                  <p:pic>
                    <p:nvPicPr>
                      <p:cNvPr id="0" name=""/>
                      <p:cNvPicPr>
                        <a:picLocks noChangeAspect="1" noChangeArrowheads="1"/>
                      </p:cNvPicPr>
                      <p:nvPr/>
                    </p:nvPicPr>
                    <p:blipFill>
                      <a:blip r:embed="rId21"/>
                      <a:srcRect/>
                      <a:stretch>
                        <a:fillRect/>
                      </a:stretch>
                    </p:blipFill>
                    <p:spPr bwMode="auto">
                      <a:xfrm>
                        <a:off x="7058607" y="1932721"/>
                        <a:ext cx="146747" cy="175683"/>
                      </a:xfrm>
                      <a:prstGeom prst="rect">
                        <a:avLst/>
                      </a:prstGeom>
                      <a:noFill/>
                      <a:ln>
                        <a:noFill/>
                      </a:ln>
                      <a:effectLst/>
                    </p:spPr>
                  </p:pic>
                </p:oleObj>
              </mc:Fallback>
            </mc:AlternateContent>
          </a:graphicData>
        </a:graphic>
      </p:graphicFrame>
      <p:graphicFrame>
        <p:nvGraphicFramePr>
          <p:cNvPr id="101" name="Object 6"/>
          <p:cNvGraphicFramePr>
            <a:graphicFrameLocks noChangeAspect="1"/>
          </p:cNvGraphicFramePr>
          <p:nvPr>
            <p:extLst>
              <p:ext uri="{D42A27DB-BD31-4B8C-83A1-F6EECF244321}">
                <p14:modId xmlns:p14="http://schemas.microsoft.com/office/powerpoint/2010/main" val="837555984"/>
              </p:ext>
            </p:extLst>
          </p:nvPr>
        </p:nvGraphicFramePr>
        <p:xfrm>
          <a:off x="8258757" y="1928488"/>
          <a:ext cx="146747" cy="175683"/>
        </p:xfrm>
        <a:graphic>
          <a:graphicData uri="http://schemas.openxmlformats.org/presentationml/2006/ole">
            <mc:AlternateContent xmlns:mc="http://schemas.openxmlformats.org/markup-compatibility/2006">
              <mc:Choice xmlns:v="urn:schemas-microsoft-com:vml" Requires="v">
                <p:oleObj name="Equation" r:id="rId22" imgW="127000" imgH="152400" progId="Equation.DSMT4">
                  <p:embed/>
                </p:oleObj>
              </mc:Choice>
              <mc:Fallback>
                <p:oleObj name="Equation" r:id="rId22" imgW="127000" imgH="152400" progId="Equation.DSMT4">
                  <p:embed/>
                  <p:pic>
                    <p:nvPicPr>
                      <p:cNvPr id="0" name=""/>
                      <p:cNvPicPr>
                        <a:picLocks noChangeAspect="1" noChangeArrowheads="1"/>
                      </p:cNvPicPr>
                      <p:nvPr/>
                    </p:nvPicPr>
                    <p:blipFill>
                      <a:blip r:embed="rId23"/>
                      <a:srcRect/>
                      <a:stretch>
                        <a:fillRect/>
                      </a:stretch>
                    </p:blipFill>
                    <p:spPr bwMode="auto">
                      <a:xfrm>
                        <a:off x="8258757" y="1928488"/>
                        <a:ext cx="146747" cy="175683"/>
                      </a:xfrm>
                      <a:prstGeom prst="rect">
                        <a:avLst/>
                      </a:prstGeom>
                      <a:noFill/>
                      <a:ln>
                        <a:noFill/>
                      </a:ln>
                      <a:effectLst/>
                    </p:spPr>
                  </p:pic>
                </p:oleObj>
              </mc:Fallback>
            </mc:AlternateContent>
          </a:graphicData>
        </a:graphic>
      </p:graphicFrame>
      <p:graphicFrame>
        <p:nvGraphicFramePr>
          <p:cNvPr id="103" name="Object 6"/>
          <p:cNvGraphicFramePr>
            <a:graphicFrameLocks noChangeAspect="1"/>
          </p:cNvGraphicFramePr>
          <p:nvPr>
            <p:extLst>
              <p:ext uri="{D42A27DB-BD31-4B8C-83A1-F6EECF244321}">
                <p14:modId xmlns:p14="http://schemas.microsoft.com/office/powerpoint/2010/main" val="3295671146"/>
              </p:ext>
            </p:extLst>
          </p:nvPr>
        </p:nvGraphicFramePr>
        <p:xfrm>
          <a:off x="5759450" y="1092200"/>
          <a:ext cx="131763" cy="176213"/>
        </p:xfrm>
        <a:graphic>
          <a:graphicData uri="http://schemas.openxmlformats.org/presentationml/2006/ole">
            <mc:AlternateContent xmlns:mc="http://schemas.openxmlformats.org/markup-compatibility/2006">
              <mc:Choice xmlns:v="urn:schemas-microsoft-com:vml" Requires="v">
                <p:oleObj name="Equation" r:id="rId24" imgW="114300" imgH="152400" progId="Equation.DSMT4">
                  <p:embed/>
                </p:oleObj>
              </mc:Choice>
              <mc:Fallback>
                <p:oleObj name="Equation" r:id="rId24" imgW="114300" imgH="152400" progId="Equation.DSMT4">
                  <p:embed/>
                  <p:pic>
                    <p:nvPicPr>
                      <p:cNvPr id="0" name=""/>
                      <p:cNvPicPr>
                        <a:picLocks noChangeAspect="1" noChangeArrowheads="1"/>
                      </p:cNvPicPr>
                      <p:nvPr/>
                    </p:nvPicPr>
                    <p:blipFill>
                      <a:blip r:embed="rId25"/>
                      <a:srcRect/>
                      <a:stretch>
                        <a:fillRect/>
                      </a:stretch>
                    </p:blipFill>
                    <p:spPr bwMode="auto">
                      <a:xfrm>
                        <a:off x="5759450" y="1092200"/>
                        <a:ext cx="131763" cy="176213"/>
                      </a:xfrm>
                      <a:prstGeom prst="rect">
                        <a:avLst/>
                      </a:prstGeom>
                      <a:noFill/>
                      <a:ln>
                        <a:noFill/>
                      </a:ln>
                      <a:effectLst/>
                    </p:spPr>
                  </p:pic>
                </p:oleObj>
              </mc:Fallback>
            </mc:AlternateContent>
          </a:graphicData>
        </a:graphic>
      </p:graphicFrame>
      <p:graphicFrame>
        <p:nvGraphicFramePr>
          <p:cNvPr id="104" name="Object 6"/>
          <p:cNvGraphicFramePr>
            <a:graphicFrameLocks noChangeAspect="1"/>
          </p:cNvGraphicFramePr>
          <p:nvPr>
            <p:extLst>
              <p:ext uri="{D42A27DB-BD31-4B8C-83A1-F6EECF244321}">
                <p14:modId xmlns:p14="http://schemas.microsoft.com/office/powerpoint/2010/main" val="3864327766"/>
              </p:ext>
            </p:extLst>
          </p:nvPr>
        </p:nvGraphicFramePr>
        <p:xfrm>
          <a:off x="5759450" y="493713"/>
          <a:ext cx="146050" cy="192087"/>
        </p:xfrm>
        <a:graphic>
          <a:graphicData uri="http://schemas.openxmlformats.org/presentationml/2006/ole">
            <mc:AlternateContent xmlns:mc="http://schemas.openxmlformats.org/markup-compatibility/2006">
              <mc:Choice xmlns:v="urn:schemas-microsoft-com:vml" Requires="v">
                <p:oleObj name="Equation" r:id="rId26" imgW="127000" imgH="165100" progId="Equation.DSMT4">
                  <p:embed/>
                </p:oleObj>
              </mc:Choice>
              <mc:Fallback>
                <p:oleObj name="Equation" r:id="rId26" imgW="127000" imgH="165100" progId="Equation.DSMT4">
                  <p:embed/>
                  <p:pic>
                    <p:nvPicPr>
                      <p:cNvPr id="0" name=""/>
                      <p:cNvPicPr>
                        <a:picLocks noChangeAspect="1" noChangeArrowheads="1"/>
                      </p:cNvPicPr>
                      <p:nvPr/>
                    </p:nvPicPr>
                    <p:blipFill>
                      <a:blip r:embed="rId27"/>
                      <a:srcRect/>
                      <a:stretch>
                        <a:fillRect/>
                      </a:stretch>
                    </p:blipFill>
                    <p:spPr bwMode="auto">
                      <a:xfrm>
                        <a:off x="5759450" y="493713"/>
                        <a:ext cx="146050" cy="192087"/>
                      </a:xfrm>
                      <a:prstGeom prst="rect">
                        <a:avLst/>
                      </a:prstGeom>
                      <a:noFill/>
                      <a:ln>
                        <a:noFill/>
                      </a:ln>
                      <a:effectLst/>
                    </p:spPr>
                  </p:pic>
                </p:oleObj>
              </mc:Fallback>
            </mc:AlternateContent>
          </a:graphicData>
        </a:graphic>
      </p:graphicFrame>
    </p:spTree>
    <p:extLst>
      <p:ext uri="{BB962C8B-B14F-4D97-AF65-F5344CB8AC3E}">
        <p14:creationId xmlns:p14="http://schemas.microsoft.com/office/powerpoint/2010/main" val="17841571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46"/>
                                        </p:tgtEl>
                                        <p:attrNameLst>
                                          <p:attrName>style.visibility</p:attrName>
                                        </p:attrNameLst>
                                      </p:cBhvr>
                                      <p:to>
                                        <p:strVal val="visible"/>
                                      </p:to>
                                    </p:set>
                                    <p:animEffect transition="in" filter="dissolve">
                                      <p:cBhvr>
                                        <p:cTn id="7" dur="500"/>
                                        <p:tgtEl>
                                          <p:spTgt spid="46"/>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dissolve">
                                      <p:cBhvr>
                                        <p:cTn id="12" dur="500"/>
                                        <p:tgtEl>
                                          <p:spTgt spid="18"/>
                                        </p:tgtEl>
                                      </p:cBhvr>
                                    </p:animEffect>
                                  </p:childTnLst>
                                </p:cTn>
                              </p:par>
                              <p:par>
                                <p:cTn id="13" presetID="9" presetClass="entr" presetSubtype="0" fill="hold" nodeType="withEffect">
                                  <p:stCondLst>
                                    <p:cond delay="0"/>
                                  </p:stCondLst>
                                  <p:childTnLst>
                                    <p:set>
                                      <p:cBhvr>
                                        <p:cTn id="14" dur="1" fill="hold">
                                          <p:stCondLst>
                                            <p:cond delay="0"/>
                                          </p:stCondLst>
                                        </p:cTn>
                                        <p:tgtEl>
                                          <p:spTgt spid="48"/>
                                        </p:tgtEl>
                                        <p:attrNameLst>
                                          <p:attrName>style.visibility</p:attrName>
                                        </p:attrNameLst>
                                      </p:cBhvr>
                                      <p:to>
                                        <p:strVal val="visible"/>
                                      </p:to>
                                    </p:set>
                                    <p:animEffect transition="in" filter="dissolve">
                                      <p:cBhvr>
                                        <p:cTn id="15" dur="500"/>
                                        <p:tgtEl>
                                          <p:spTgt spid="48"/>
                                        </p:tgtEl>
                                      </p:cBhvr>
                                    </p:animEffect>
                                  </p:childTnLst>
                                </p:cTn>
                              </p:par>
                              <p:par>
                                <p:cTn id="16" presetID="9" presetClass="entr" presetSubtype="0" fill="hold" grpId="0" nodeType="withEffect">
                                  <p:stCondLst>
                                    <p:cond delay="0"/>
                                  </p:stCondLst>
                                  <p:childTnLst>
                                    <p:set>
                                      <p:cBhvr>
                                        <p:cTn id="17" dur="1" fill="hold">
                                          <p:stCondLst>
                                            <p:cond delay="0"/>
                                          </p:stCondLst>
                                        </p:cTn>
                                        <p:tgtEl>
                                          <p:spTgt spid="49"/>
                                        </p:tgtEl>
                                        <p:attrNameLst>
                                          <p:attrName>style.visibility</p:attrName>
                                        </p:attrNameLst>
                                      </p:cBhvr>
                                      <p:to>
                                        <p:strVal val="visible"/>
                                      </p:to>
                                    </p:set>
                                    <p:animEffect transition="in" filter="dissolve">
                                      <p:cBhvr>
                                        <p:cTn id="18" dur="500"/>
                                        <p:tgtEl>
                                          <p:spTgt spid="49"/>
                                        </p:tgtEl>
                                      </p:cBhvr>
                                    </p:animEffect>
                                  </p:childTnLst>
                                </p:cTn>
                              </p:par>
                            </p:childTnLst>
                          </p:cTn>
                        </p:par>
                      </p:childTnLst>
                    </p:cTn>
                  </p:par>
                  <p:par>
                    <p:cTn id="19" fill="hold">
                      <p:stCondLst>
                        <p:cond delay="indefinite"/>
                      </p:stCondLst>
                      <p:childTnLst>
                        <p:par>
                          <p:cTn id="20" fill="hold">
                            <p:stCondLst>
                              <p:cond delay="0"/>
                            </p:stCondLst>
                            <p:childTnLst>
                              <p:par>
                                <p:cTn id="21" presetID="9" presetClass="entr" presetSubtype="0" fill="hold" nodeType="clickEffect">
                                  <p:stCondLst>
                                    <p:cond delay="0"/>
                                  </p:stCondLst>
                                  <p:childTnLst>
                                    <p:set>
                                      <p:cBhvr>
                                        <p:cTn id="22" dur="1" fill="hold">
                                          <p:stCondLst>
                                            <p:cond delay="0"/>
                                          </p:stCondLst>
                                        </p:cTn>
                                        <p:tgtEl>
                                          <p:spTgt spid="47"/>
                                        </p:tgtEl>
                                        <p:attrNameLst>
                                          <p:attrName>style.visibility</p:attrName>
                                        </p:attrNameLst>
                                      </p:cBhvr>
                                      <p:to>
                                        <p:strVal val="visible"/>
                                      </p:to>
                                    </p:set>
                                    <p:animEffect transition="in" filter="dissolve">
                                      <p:cBhvr>
                                        <p:cTn id="23" dur="500"/>
                                        <p:tgtEl>
                                          <p:spTgt spid="47"/>
                                        </p:tgtEl>
                                      </p:cBhvr>
                                    </p:animEffect>
                                  </p:childTnLst>
                                </p:cTn>
                              </p:par>
                            </p:childTnLst>
                          </p:cTn>
                        </p:par>
                      </p:childTnLst>
                    </p:cTn>
                  </p:par>
                  <p:par>
                    <p:cTn id="24" fill="hold">
                      <p:stCondLst>
                        <p:cond delay="indefinite"/>
                      </p:stCondLst>
                      <p:childTnLst>
                        <p:par>
                          <p:cTn id="25" fill="hold">
                            <p:stCondLst>
                              <p:cond delay="0"/>
                            </p:stCondLst>
                            <p:childTnLst>
                              <p:par>
                                <p:cTn id="26" presetID="9" presetClass="entr" presetSubtype="0" fill="hold" nodeType="clickEffect">
                                  <p:stCondLst>
                                    <p:cond delay="0"/>
                                  </p:stCondLst>
                                  <p:childTnLst>
                                    <p:set>
                                      <p:cBhvr>
                                        <p:cTn id="27" dur="1" fill="hold">
                                          <p:stCondLst>
                                            <p:cond delay="0"/>
                                          </p:stCondLst>
                                        </p:cTn>
                                        <p:tgtEl>
                                          <p:spTgt spid="50"/>
                                        </p:tgtEl>
                                        <p:attrNameLst>
                                          <p:attrName>style.visibility</p:attrName>
                                        </p:attrNameLst>
                                      </p:cBhvr>
                                      <p:to>
                                        <p:strVal val="visible"/>
                                      </p:to>
                                    </p:set>
                                    <p:animEffect transition="in" filter="dissolve">
                                      <p:cBhvr>
                                        <p:cTn id="28"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49"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Arrow Connector 20"/>
          <p:cNvCxnSpPr>
            <a:cxnSpLocks noChangeShapeType="1"/>
          </p:cNvCxnSpPr>
          <p:nvPr/>
        </p:nvCxnSpPr>
        <p:spPr bwMode="auto">
          <a:xfrm>
            <a:off x="5913112" y="2114754"/>
            <a:ext cx="1206500" cy="304800"/>
          </a:xfrm>
          <a:prstGeom prst="straightConnector1">
            <a:avLst/>
          </a:prstGeom>
          <a:noFill/>
          <a:ln w="25400">
            <a:solidFill>
              <a:srgbClr val="FF0000"/>
            </a:solidFill>
            <a:round/>
            <a:headEnd/>
            <a:tailEnd type="arrow" w="med" len="med"/>
          </a:ln>
          <a:extLst>
            <a:ext uri="{909E8E84-426E-40dd-AFC4-6F175D3DCCD1}">
              <a14:hiddenFill xmlns="" xmlns:a14="http://schemas.microsoft.com/office/drawing/2010/main">
                <a:noFill/>
              </a14:hiddenFill>
            </a:ext>
          </a:extLst>
        </p:spPr>
      </p:cxnSp>
      <p:cxnSp>
        <p:nvCxnSpPr>
          <p:cNvPr id="31" name="Straight Connector 30"/>
          <p:cNvCxnSpPr/>
          <p:nvPr/>
        </p:nvCxnSpPr>
        <p:spPr>
          <a:xfrm>
            <a:off x="5913112" y="285954"/>
            <a:ext cx="3568369" cy="0"/>
          </a:xfrm>
          <a:prstGeom prst="line">
            <a:avLst/>
          </a:prstGeom>
          <a:ln w="9525" cmpd="sng">
            <a:solidFill>
              <a:srgbClr val="000000"/>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32" name="Straight Connector 31"/>
          <p:cNvCxnSpPr/>
          <p:nvPr/>
        </p:nvCxnSpPr>
        <p:spPr>
          <a:xfrm flipV="1">
            <a:off x="5900412" y="285954"/>
            <a:ext cx="12369" cy="2286000"/>
          </a:xfrm>
          <a:prstGeom prst="line">
            <a:avLst/>
          </a:prstGeom>
          <a:ln w="28575" cmpd="sng">
            <a:solidFill>
              <a:srgbClr val="000000"/>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66" name="Straight Connector 65"/>
          <p:cNvCxnSpPr/>
          <p:nvPr/>
        </p:nvCxnSpPr>
        <p:spPr>
          <a:xfrm>
            <a:off x="5913112" y="438354"/>
            <a:ext cx="3568369" cy="0"/>
          </a:xfrm>
          <a:prstGeom prst="line">
            <a:avLst/>
          </a:prstGeom>
          <a:ln w="9525" cmpd="sng">
            <a:solidFill>
              <a:srgbClr val="000000"/>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67" name="Straight Connector 66"/>
          <p:cNvCxnSpPr/>
          <p:nvPr/>
        </p:nvCxnSpPr>
        <p:spPr>
          <a:xfrm>
            <a:off x="5900412" y="590754"/>
            <a:ext cx="3568369" cy="0"/>
          </a:xfrm>
          <a:prstGeom prst="line">
            <a:avLst/>
          </a:prstGeom>
          <a:ln w="9525" cmpd="sng">
            <a:solidFill>
              <a:srgbClr val="000000"/>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68" name="Straight Connector 67"/>
          <p:cNvCxnSpPr/>
          <p:nvPr/>
        </p:nvCxnSpPr>
        <p:spPr>
          <a:xfrm>
            <a:off x="5900412" y="743154"/>
            <a:ext cx="3568369" cy="0"/>
          </a:xfrm>
          <a:prstGeom prst="line">
            <a:avLst/>
          </a:prstGeom>
          <a:ln w="9525" cmpd="sng">
            <a:solidFill>
              <a:srgbClr val="000000"/>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69" name="Straight Connector 68"/>
          <p:cNvCxnSpPr/>
          <p:nvPr/>
        </p:nvCxnSpPr>
        <p:spPr>
          <a:xfrm>
            <a:off x="5900412" y="895554"/>
            <a:ext cx="3568369" cy="0"/>
          </a:xfrm>
          <a:prstGeom prst="line">
            <a:avLst/>
          </a:prstGeom>
          <a:ln w="9525" cmpd="sng">
            <a:solidFill>
              <a:srgbClr val="000000"/>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70" name="Straight Connector 69"/>
          <p:cNvCxnSpPr/>
          <p:nvPr/>
        </p:nvCxnSpPr>
        <p:spPr>
          <a:xfrm>
            <a:off x="5900412" y="1047954"/>
            <a:ext cx="3568369" cy="0"/>
          </a:xfrm>
          <a:prstGeom prst="line">
            <a:avLst/>
          </a:prstGeom>
          <a:ln w="9525" cmpd="sng">
            <a:solidFill>
              <a:srgbClr val="000000"/>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72" name="Straight Connector 71"/>
          <p:cNvCxnSpPr/>
          <p:nvPr/>
        </p:nvCxnSpPr>
        <p:spPr>
          <a:xfrm>
            <a:off x="5900412" y="1352754"/>
            <a:ext cx="3568369" cy="0"/>
          </a:xfrm>
          <a:prstGeom prst="line">
            <a:avLst/>
          </a:prstGeom>
          <a:ln w="9525" cmpd="sng">
            <a:solidFill>
              <a:srgbClr val="000000"/>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73" name="Straight Connector 72"/>
          <p:cNvCxnSpPr/>
          <p:nvPr/>
        </p:nvCxnSpPr>
        <p:spPr>
          <a:xfrm>
            <a:off x="5900412" y="1505154"/>
            <a:ext cx="3568369" cy="0"/>
          </a:xfrm>
          <a:prstGeom prst="line">
            <a:avLst/>
          </a:prstGeom>
          <a:ln w="9525" cmpd="sng">
            <a:solidFill>
              <a:srgbClr val="000000"/>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74" name="Straight Connector 73"/>
          <p:cNvCxnSpPr/>
          <p:nvPr/>
        </p:nvCxnSpPr>
        <p:spPr>
          <a:xfrm>
            <a:off x="5900412" y="1657554"/>
            <a:ext cx="3568369" cy="0"/>
          </a:xfrm>
          <a:prstGeom prst="line">
            <a:avLst/>
          </a:prstGeom>
          <a:ln w="9525" cmpd="sng">
            <a:solidFill>
              <a:srgbClr val="000000"/>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75" name="Straight Connector 74"/>
          <p:cNvCxnSpPr/>
          <p:nvPr/>
        </p:nvCxnSpPr>
        <p:spPr>
          <a:xfrm>
            <a:off x="5900412" y="1809954"/>
            <a:ext cx="3568369" cy="0"/>
          </a:xfrm>
          <a:prstGeom prst="line">
            <a:avLst/>
          </a:prstGeom>
          <a:ln w="9525" cmpd="sng">
            <a:solidFill>
              <a:srgbClr val="000000"/>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76" name="Straight Connector 75"/>
          <p:cNvCxnSpPr/>
          <p:nvPr/>
        </p:nvCxnSpPr>
        <p:spPr>
          <a:xfrm>
            <a:off x="5900412" y="1962354"/>
            <a:ext cx="3568369" cy="0"/>
          </a:xfrm>
          <a:prstGeom prst="line">
            <a:avLst/>
          </a:prstGeom>
          <a:ln w="9525" cmpd="sng">
            <a:solidFill>
              <a:srgbClr val="000000"/>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77" name="Straight Connector 76"/>
          <p:cNvCxnSpPr/>
          <p:nvPr/>
        </p:nvCxnSpPr>
        <p:spPr>
          <a:xfrm>
            <a:off x="5900412" y="2114754"/>
            <a:ext cx="3568369" cy="0"/>
          </a:xfrm>
          <a:prstGeom prst="line">
            <a:avLst/>
          </a:prstGeom>
          <a:ln w="28575" cmpd="sng">
            <a:solidFill>
              <a:srgbClr val="000000"/>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78" name="Straight Connector 77"/>
          <p:cNvCxnSpPr/>
          <p:nvPr/>
        </p:nvCxnSpPr>
        <p:spPr>
          <a:xfrm>
            <a:off x="5900412" y="2267154"/>
            <a:ext cx="3568369" cy="0"/>
          </a:xfrm>
          <a:prstGeom prst="line">
            <a:avLst/>
          </a:prstGeom>
          <a:ln w="9525" cmpd="sng">
            <a:solidFill>
              <a:srgbClr val="000000"/>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79" name="Straight Connector 78"/>
          <p:cNvCxnSpPr/>
          <p:nvPr/>
        </p:nvCxnSpPr>
        <p:spPr>
          <a:xfrm>
            <a:off x="5900412" y="2419554"/>
            <a:ext cx="3568369" cy="0"/>
          </a:xfrm>
          <a:prstGeom prst="line">
            <a:avLst/>
          </a:prstGeom>
          <a:ln w="9525" cmpd="sng">
            <a:solidFill>
              <a:srgbClr val="000000"/>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80" name="Straight Connector 79"/>
          <p:cNvCxnSpPr/>
          <p:nvPr/>
        </p:nvCxnSpPr>
        <p:spPr>
          <a:xfrm>
            <a:off x="5900412" y="2571954"/>
            <a:ext cx="3568369" cy="0"/>
          </a:xfrm>
          <a:prstGeom prst="line">
            <a:avLst/>
          </a:prstGeom>
          <a:ln w="9525" cmpd="sng">
            <a:solidFill>
              <a:srgbClr val="000000"/>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81" name="Straight Connector 80"/>
          <p:cNvCxnSpPr/>
          <p:nvPr/>
        </p:nvCxnSpPr>
        <p:spPr>
          <a:xfrm flipV="1">
            <a:off x="6052812" y="285954"/>
            <a:ext cx="12369" cy="2286000"/>
          </a:xfrm>
          <a:prstGeom prst="line">
            <a:avLst/>
          </a:prstGeom>
          <a:ln w="9525" cmpd="sng">
            <a:solidFill>
              <a:srgbClr val="000000"/>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82" name="Straight Connector 81"/>
          <p:cNvCxnSpPr/>
          <p:nvPr/>
        </p:nvCxnSpPr>
        <p:spPr>
          <a:xfrm flipV="1">
            <a:off x="6205212" y="285954"/>
            <a:ext cx="12369" cy="2286000"/>
          </a:xfrm>
          <a:prstGeom prst="line">
            <a:avLst/>
          </a:prstGeom>
          <a:ln w="9525" cmpd="sng">
            <a:solidFill>
              <a:srgbClr val="000000"/>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83" name="Straight Connector 82"/>
          <p:cNvCxnSpPr/>
          <p:nvPr/>
        </p:nvCxnSpPr>
        <p:spPr>
          <a:xfrm flipV="1">
            <a:off x="6357612" y="285954"/>
            <a:ext cx="12369" cy="2286000"/>
          </a:xfrm>
          <a:prstGeom prst="line">
            <a:avLst/>
          </a:prstGeom>
          <a:ln w="9525" cmpd="sng">
            <a:solidFill>
              <a:srgbClr val="000000"/>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84" name="Straight Connector 83"/>
          <p:cNvCxnSpPr/>
          <p:nvPr/>
        </p:nvCxnSpPr>
        <p:spPr>
          <a:xfrm flipV="1">
            <a:off x="6510012" y="285954"/>
            <a:ext cx="12369" cy="2286000"/>
          </a:xfrm>
          <a:prstGeom prst="line">
            <a:avLst/>
          </a:prstGeom>
          <a:ln w="9525" cmpd="sng">
            <a:solidFill>
              <a:srgbClr val="000000"/>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85" name="Straight Connector 84"/>
          <p:cNvCxnSpPr/>
          <p:nvPr/>
        </p:nvCxnSpPr>
        <p:spPr>
          <a:xfrm flipV="1">
            <a:off x="6662412" y="285954"/>
            <a:ext cx="12369" cy="2286000"/>
          </a:xfrm>
          <a:prstGeom prst="line">
            <a:avLst/>
          </a:prstGeom>
          <a:ln w="9525" cmpd="sng">
            <a:solidFill>
              <a:srgbClr val="000000"/>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86" name="Straight Connector 85"/>
          <p:cNvCxnSpPr/>
          <p:nvPr/>
        </p:nvCxnSpPr>
        <p:spPr>
          <a:xfrm flipV="1">
            <a:off x="6814812" y="285954"/>
            <a:ext cx="12369" cy="2286000"/>
          </a:xfrm>
          <a:prstGeom prst="line">
            <a:avLst/>
          </a:prstGeom>
          <a:ln w="9525" cmpd="sng">
            <a:solidFill>
              <a:srgbClr val="000000"/>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87" name="Straight Connector 86"/>
          <p:cNvCxnSpPr/>
          <p:nvPr/>
        </p:nvCxnSpPr>
        <p:spPr>
          <a:xfrm flipV="1">
            <a:off x="6967212" y="285954"/>
            <a:ext cx="12369" cy="2286000"/>
          </a:xfrm>
          <a:prstGeom prst="line">
            <a:avLst/>
          </a:prstGeom>
          <a:ln w="9525" cmpd="sng">
            <a:solidFill>
              <a:srgbClr val="000000"/>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88" name="Straight Connector 87"/>
          <p:cNvCxnSpPr/>
          <p:nvPr/>
        </p:nvCxnSpPr>
        <p:spPr>
          <a:xfrm flipV="1">
            <a:off x="7119612" y="285954"/>
            <a:ext cx="12369" cy="2286000"/>
          </a:xfrm>
          <a:prstGeom prst="line">
            <a:avLst/>
          </a:prstGeom>
          <a:ln w="9525" cmpd="sng">
            <a:solidFill>
              <a:srgbClr val="000000"/>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89" name="Straight Connector 88"/>
          <p:cNvCxnSpPr/>
          <p:nvPr/>
        </p:nvCxnSpPr>
        <p:spPr>
          <a:xfrm flipV="1">
            <a:off x="7272012" y="285954"/>
            <a:ext cx="12369" cy="2286000"/>
          </a:xfrm>
          <a:prstGeom prst="line">
            <a:avLst/>
          </a:prstGeom>
          <a:ln w="9525" cmpd="sng">
            <a:solidFill>
              <a:srgbClr val="000000"/>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90" name="Straight Connector 89"/>
          <p:cNvCxnSpPr/>
          <p:nvPr/>
        </p:nvCxnSpPr>
        <p:spPr>
          <a:xfrm flipV="1">
            <a:off x="7424412" y="285954"/>
            <a:ext cx="12369" cy="2286000"/>
          </a:xfrm>
          <a:prstGeom prst="line">
            <a:avLst/>
          </a:prstGeom>
          <a:ln w="9525" cmpd="sng">
            <a:solidFill>
              <a:srgbClr val="000000"/>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91" name="Straight Connector 90"/>
          <p:cNvCxnSpPr/>
          <p:nvPr/>
        </p:nvCxnSpPr>
        <p:spPr>
          <a:xfrm flipV="1">
            <a:off x="7576812" y="285954"/>
            <a:ext cx="12369" cy="2286000"/>
          </a:xfrm>
          <a:prstGeom prst="line">
            <a:avLst/>
          </a:prstGeom>
          <a:ln w="9525" cmpd="sng">
            <a:solidFill>
              <a:srgbClr val="000000"/>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92" name="Straight Connector 91"/>
          <p:cNvCxnSpPr/>
          <p:nvPr/>
        </p:nvCxnSpPr>
        <p:spPr>
          <a:xfrm flipV="1">
            <a:off x="7729212" y="285954"/>
            <a:ext cx="12369" cy="2286000"/>
          </a:xfrm>
          <a:prstGeom prst="line">
            <a:avLst/>
          </a:prstGeom>
          <a:ln w="9525" cmpd="sng">
            <a:solidFill>
              <a:srgbClr val="000000"/>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93" name="Straight Connector 92"/>
          <p:cNvCxnSpPr/>
          <p:nvPr/>
        </p:nvCxnSpPr>
        <p:spPr>
          <a:xfrm flipV="1">
            <a:off x="7881612" y="285954"/>
            <a:ext cx="12369" cy="2286000"/>
          </a:xfrm>
          <a:prstGeom prst="line">
            <a:avLst/>
          </a:prstGeom>
          <a:ln w="9525" cmpd="sng">
            <a:solidFill>
              <a:srgbClr val="000000"/>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94" name="Straight Connector 93"/>
          <p:cNvCxnSpPr/>
          <p:nvPr/>
        </p:nvCxnSpPr>
        <p:spPr>
          <a:xfrm flipV="1">
            <a:off x="8034012" y="285954"/>
            <a:ext cx="12369" cy="2286000"/>
          </a:xfrm>
          <a:prstGeom prst="line">
            <a:avLst/>
          </a:prstGeom>
          <a:ln w="9525" cmpd="sng">
            <a:solidFill>
              <a:srgbClr val="000000"/>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95" name="Straight Connector 94"/>
          <p:cNvCxnSpPr/>
          <p:nvPr/>
        </p:nvCxnSpPr>
        <p:spPr>
          <a:xfrm flipV="1">
            <a:off x="8186412" y="285954"/>
            <a:ext cx="12369" cy="2286000"/>
          </a:xfrm>
          <a:prstGeom prst="line">
            <a:avLst/>
          </a:prstGeom>
          <a:ln w="9525" cmpd="sng">
            <a:solidFill>
              <a:srgbClr val="000000"/>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96" name="Straight Connector 95"/>
          <p:cNvCxnSpPr/>
          <p:nvPr/>
        </p:nvCxnSpPr>
        <p:spPr>
          <a:xfrm flipV="1">
            <a:off x="8338812" y="285954"/>
            <a:ext cx="12369" cy="2286000"/>
          </a:xfrm>
          <a:prstGeom prst="line">
            <a:avLst/>
          </a:prstGeom>
          <a:ln w="9525" cmpd="sng">
            <a:solidFill>
              <a:srgbClr val="000000"/>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97" name="Straight Connector 96"/>
          <p:cNvCxnSpPr/>
          <p:nvPr/>
        </p:nvCxnSpPr>
        <p:spPr>
          <a:xfrm flipV="1">
            <a:off x="8491212" y="285954"/>
            <a:ext cx="12369" cy="2286000"/>
          </a:xfrm>
          <a:prstGeom prst="line">
            <a:avLst/>
          </a:prstGeom>
          <a:ln w="9525" cmpd="sng">
            <a:solidFill>
              <a:srgbClr val="000000"/>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98" name="Straight Connector 97"/>
          <p:cNvCxnSpPr/>
          <p:nvPr/>
        </p:nvCxnSpPr>
        <p:spPr>
          <a:xfrm flipV="1">
            <a:off x="8643612" y="285954"/>
            <a:ext cx="12369" cy="2286000"/>
          </a:xfrm>
          <a:prstGeom prst="line">
            <a:avLst/>
          </a:prstGeom>
          <a:ln w="9525" cmpd="sng">
            <a:solidFill>
              <a:srgbClr val="000000"/>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99" name="Straight Connector 98"/>
          <p:cNvCxnSpPr/>
          <p:nvPr/>
        </p:nvCxnSpPr>
        <p:spPr>
          <a:xfrm flipV="1">
            <a:off x="8796012" y="285954"/>
            <a:ext cx="12369" cy="2286000"/>
          </a:xfrm>
          <a:prstGeom prst="line">
            <a:avLst/>
          </a:prstGeom>
          <a:ln w="9525" cmpd="sng">
            <a:solidFill>
              <a:srgbClr val="000000"/>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00" name="Straight Connector 99"/>
          <p:cNvCxnSpPr/>
          <p:nvPr/>
        </p:nvCxnSpPr>
        <p:spPr>
          <a:xfrm flipV="1">
            <a:off x="8948412" y="285954"/>
            <a:ext cx="12369" cy="2286000"/>
          </a:xfrm>
          <a:prstGeom prst="line">
            <a:avLst/>
          </a:prstGeom>
          <a:ln w="9525" cmpd="sng">
            <a:solidFill>
              <a:srgbClr val="000000"/>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01" name="Straight Arrow Connector 20"/>
          <p:cNvCxnSpPr>
            <a:cxnSpLocks noChangeShapeType="1"/>
          </p:cNvCxnSpPr>
          <p:nvPr/>
        </p:nvCxnSpPr>
        <p:spPr bwMode="auto">
          <a:xfrm flipV="1">
            <a:off x="5912781" y="590754"/>
            <a:ext cx="3048000" cy="1532578"/>
          </a:xfrm>
          <a:prstGeom prst="straightConnector1">
            <a:avLst/>
          </a:prstGeom>
          <a:noFill/>
          <a:ln w="25400">
            <a:solidFill>
              <a:srgbClr val="FF0000"/>
            </a:solidFill>
            <a:round/>
            <a:headEnd/>
            <a:tailEnd type="arrow" w="med" len="med"/>
          </a:ln>
          <a:extLst>
            <a:ext uri="{909E8E84-426E-40dd-AFC4-6F175D3DCCD1}">
              <a14:hiddenFill xmlns="" xmlns:a14="http://schemas.microsoft.com/office/drawing/2010/main">
                <a:noFill/>
              </a14:hiddenFill>
            </a:ext>
          </a:extLst>
        </p:spPr>
      </p:cxnSp>
      <p:cxnSp>
        <p:nvCxnSpPr>
          <p:cNvPr id="42" name="Straight Arrow Connector 20"/>
          <p:cNvCxnSpPr>
            <a:cxnSpLocks noChangeShapeType="1"/>
          </p:cNvCxnSpPr>
          <p:nvPr/>
        </p:nvCxnSpPr>
        <p:spPr bwMode="auto">
          <a:xfrm flipV="1">
            <a:off x="7117399" y="1809954"/>
            <a:ext cx="611813" cy="609601"/>
          </a:xfrm>
          <a:prstGeom prst="straightConnector1">
            <a:avLst/>
          </a:prstGeom>
          <a:noFill/>
          <a:ln w="25400">
            <a:solidFill>
              <a:srgbClr val="0000FF"/>
            </a:solidFill>
            <a:round/>
            <a:headEnd/>
            <a:tailEnd type="arrow" w="med" len="med"/>
          </a:ln>
          <a:extLst>
            <a:ext uri="{909E8E84-426E-40dd-AFC4-6F175D3DCCD1}">
              <a14:hiddenFill xmlns="" xmlns:a14="http://schemas.microsoft.com/office/drawing/2010/main">
                <a:noFill/>
              </a14:hiddenFill>
            </a:ext>
          </a:extLst>
        </p:spPr>
      </p:cxnSp>
      <p:cxnSp>
        <p:nvCxnSpPr>
          <p:cNvPr id="71" name="Straight Connector 70"/>
          <p:cNvCxnSpPr/>
          <p:nvPr/>
        </p:nvCxnSpPr>
        <p:spPr>
          <a:xfrm>
            <a:off x="5900412" y="1200354"/>
            <a:ext cx="3568369" cy="0"/>
          </a:xfrm>
          <a:prstGeom prst="line">
            <a:avLst/>
          </a:prstGeom>
          <a:ln w="9525" cmpd="sng">
            <a:solidFill>
              <a:srgbClr val="000000"/>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03" name="Straight Arrow Connector 20"/>
          <p:cNvCxnSpPr>
            <a:cxnSpLocks noChangeShapeType="1"/>
          </p:cNvCxnSpPr>
          <p:nvPr/>
        </p:nvCxnSpPr>
        <p:spPr bwMode="auto">
          <a:xfrm flipV="1">
            <a:off x="7739368" y="1200353"/>
            <a:ext cx="611813" cy="609601"/>
          </a:xfrm>
          <a:prstGeom prst="straightConnector1">
            <a:avLst/>
          </a:prstGeom>
          <a:noFill/>
          <a:ln w="25400">
            <a:solidFill>
              <a:srgbClr val="0000FF"/>
            </a:solidFill>
            <a:round/>
            <a:headEnd/>
            <a:tailEnd type="arrow" w="med" len="med"/>
          </a:ln>
          <a:extLst>
            <a:ext uri="{909E8E84-426E-40dd-AFC4-6F175D3DCCD1}">
              <a14:hiddenFill xmlns="" xmlns:a14="http://schemas.microsoft.com/office/drawing/2010/main">
                <a:noFill/>
              </a14:hiddenFill>
            </a:ext>
          </a:extLst>
        </p:spPr>
      </p:cxnSp>
      <p:cxnSp>
        <p:nvCxnSpPr>
          <p:cNvPr id="104" name="Straight Arrow Connector 20"/>
          <p:cNvCxnSpPr>
            <a:cxnSpLocks noChangeShapeType="1"/>
          </p:cNvCxnSpPr>
          <p:nvPr/>
        </p:nvCxnSpPr>
        <p:spPr bwMode="auto">
          <a:xfrm flipV="1">
            <a:off x="8361337" y="590752"/>
            <a:ext cx="611813" cy="609601"/>
          </a:xfrm>
          <a:prstGeom prst="straightConnector1">
            <a:avLst/>
          </a:prstGeom>
          <a:noFill/>
          <a:ln w="25400">
            <a:solidFill>
              <a:srgbClr val="0000FF"/>
            </a:solidFill>
            <a:round/>
            <a:headEnd/>
            <a:tailEnd type="arrow" w="med" len="med"/>
          </a:ln>
          <a:extLst>
            <a:ext uri="{909E8E84-426E-40dd-AFC4-6F175D3DCCD1}">
              <a14:hiddenFill xmlns="" xmlns:a14="http://schemas.microsoft.com/office/drawing/2010/main">
                <a:noFill/>
              </a14:hiddenFill>
            </a:ext>
          </a:extLst>
        </p:spPr>
      </p:cxnSp>
      <p:sp>
        <p:nvSpPr>
          <p:cNvPr id="4" name="Rectangle 3"/>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5" name="TextBox 4"/>
          <p:cNvSpPr txBox="1"/>
          <p:nvPr/>
        </p:nvSpPr>
        <p:spPr>
          <a:xfrm>
            <a:off x="8636001" y="6427113"/>
            <a:ext cx="444499" cy="276999"/>
          </a:xfrm>
          <a:prstGeom prst="rect">
            <a:avLst/>
          </a:prstGeom>
          <a:noFill/>
        </p:spPr>
        <p:txBody>
          <a:bodyPr wrap="square" rtlCol="0">
            <a:spAutoFit/>
          </a:bodyPr>
          <a:lstStyle/>
          <a:p>
            <a:r>
              <a:rPr lang="en-US" sz="1200" dirty="0">
                <a:latin typeface="Times New Roman"/>
                <a:cs typeface="Times New Roman"/>
              </a:rPr>
              <a:t>10.)</a:t>
            </a:r>
          </a:p>
        </p:txBody>
      </p:sp>
      <p:sp>
        <p:nvSpPr>
          <p:cNvPr id="6" name="Text Box 56"/>
          <p:cNvSpPr txBox="1">
            <a:spLocks/>
          </p:cNvSpPr>
          <p:nvPr/>
        </p:nvSpPr>
        <p:spPr bwMode="auto">
          <a:xfrm>
            <a:off x="312103" y="138241"/>
            <a:ext cx="4513897" cy="143731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r>
              <a:rPr lang="en-US" sz="2800" dirty="0">
                <a:solidFill>
                  <a:srgbClr val="FF0000"/>
                </a:solidFill>
                <a:latin typeface="Apple Chancery"/>
                <a:cs typeface="Apple Chancery"/>
              </a:rPr>
              <a:t>Example 3: </a:t>
            </a:r>
            <a:r>
              <a:rPr lang="en-US" sz="2000" dirty="0">
                <a:latin typeface="Times New Roman"/>
                <a:cs typeface="Times New Roman"/>
              </a:rPr>
              <a:t>Our 2 kg particle (the one moving at </a:t>
            </a:r>
            <a:r>
              <a:rPr lang="en-US" sz="2000" dirty="0">
                <a:solidFill>
                  <a:srgbClr val="0000FF"/>
                </a:solidFill>
                <a:latin typeface="Times New Roman"/>
                <a:cs typeface="Times New Roman"/>
              </a:rPr>
              <a:t>constant velocity                             </a:t>
            </a:r>
            <a:r>
              <a:rPr lang="en-US" sz="2000" dirty="0">
                <a:latin typeface="Times New Roman"/>
                <a:cs typeface="Times New Roman"/>
              </a:rPr>
              <a:t>when at                          at </a:t>
            </a:r>
            <a:r>
              <a:rPr lang="en-US" sz="2000" dirty="0">
                <a:solidFill>
                  <a:srgbClr val="FF0000"/>
                </a:solidFill>
                <a:latin typeface="Times New Roman"/>
                <a:cs typeface="Times New Roman"/>
              </a:rPr>
              <a:t>t = 0</a:t>
            </a:r>
            <a:r>
              <a:rPr lang="en-US" sz="2000" dirty="0">
                <a:latin typeface="Times New Roman"/>
                <a:cs typeface="Times New Roman"/>
              </a:rPr>
              <a:t>), what is its </a:t>
            </a:r>
            <a:r>
              <a:rPr lang="en-US" sz="2000" i="1" dirty="0">
                <a:solidFill>
                  <a:srgbClr val="0000FF"/>
                </a:solidFill>
                <a:latin typeface="Times New Roman"/>
                <a:cs typeface="Times New Roman"/>
              </a:rPr>
              <a:t>angular momentum </a:t>
            </a:r>
            <a:r>
              <a:rPr lang="en-US" sz="2000" dirty="0">
                <a:latin typeface="Times New Roman"/>
                <a:cs typeface="Times New Roman"/>
              </a:rPr>
              <a:t>at </a:t>
            </a:r>
            <a:r>
              <a:rPr lang="en-US" sz="2000" dirty="0">
                <a:solidFill>
                  <a:srgbClr val="FF0000"/>
                </a:solidFill>
                <a:latin typeface="Times New Roman"/>
                <a:cs typeface="Times New Roman"/>
              </a:rPr>
              <a:t>t = 3 seconds</a:t>
            </a:r>
            <a:r>
              <a:rPr lang="en-US" sz="2000" dirty="0">
                <a:latin typeface="Times New Roman"/>
                <a:cs typeface="Times New Roman"/>
              </a:rPr>
              <a:t>?</a:t>
            </a:r>
            <a:endParaRPr lang="en-US" sz="2000" dirty="0">
              <a:solidFill>
                <a:srgbClr val="0000FF"/>
              </a:solidFill>
              <a:latin typeface="Times New Roman"/>
              <a:cs typeface="Times New Roman"/>
            </a:endParaRPr>
          </a:p>
        </p:txBody>
      </p:sp>
      <p:sp>
        <p:nvSpPr>
          <p:cNvPr id="18" name="Text Box 56"/>
          <p:cNvSpPr txBox="1">
            <a:spLocks/>
          </p:cNvSpPr>
          <p:nvPr/>
        </p:nvSpPr>
        <p:spPr bwMode="auto">
          <a:xfrm>
            <a:off x="321150" y="1716779"/>
            <a:ext cx="4885849" cy="69865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r>
              <a:rPr lang="en-US" sz="2000" dirty="0">
                <a:solidFill>
                  <a:srgbClr val="FF0000"/>
                </a:solidFill>
                <a:latin typeface="Apple Chancery"/>
                <a:cs typeface="Apple Chancery"/>
              </a:rPr>
              <a:t>Using kinematics, </a:t>
            </a:r>
            <a:r>
              <a:rPr lang="en-US" sz="2000" dirty="0">
                <a:solidFill>
                  <a:schemeClr val="tx1"/>
                </a:solidFill>
                <a:latin typeface="Times New Roman"/>
                <a:cs typeface="Times New Roman"/>
              </a:rPr>
              <a:t>at </a:t>
            </a:r>
            <a:r>
              <a:rPr lang="en-US" sz="2000" dirty="0">
                <a:solidFill>
                  <a:srgbClr val="FF0000"/>
                </a:solidFill>
                <a:latin typeface="Times New Roman"/>
                <a:cs typeface="Times New Roman"/>
              </a:rPr>
              <a:t>t = 3 seconds</a:t>
            </a:r>
            <a:r>
              <a:rPr lang="en-US" sz="2000" dirty="0">
                <a:solidFill>
                  <a:schemeClr val="tx1"/>
                </a:solidFill>
                <a:latin typeface="Times New Roman"/>
                <a:cs typeface="Times New Roman"/>
              </a:rPr>
              <a:t>, the body’s </a:t>
            </a:r>
            <a:r>
              <a:rPr lang="en-US" sz="2000" dirty="0">
                <a:solidFill>
                  <a:srgbClr val="0000FF"/>
                </a:solidFill>
                <a:latin typeface="Times New Roman"/>
                <a:cs typeface="Times New Roman"/>
              </a:rPr>
              <a:t>position</a:t>
            </a:r>
            <a:r>
              <a:rPr lang="en-US" sz="2000" dirty="0">
                <a:solidFill>
                  <a:schemeClr val="tx1"/>
                </a:solidFill>
                <a:latin typeface="Times New Roman"/>
                <a:cs typeface="Times New Roman"/>
              </a:rPr>
              <a:t> will be:</a:t>
            </a:r>
            <a:endParaRPr lang="en-US" sz="2000" dirty="0">
              <a:solidFill>
                <a:srgbClr val="0000FF"/>
              </a:solidFill>
              <a:latin typeface="Times New Roman"/>
              <a:cs typeface="Times New Roman"/>
            </a:endParaRPr>
          </a:p>
        </p:txBody>
      </p:sp>
      <p:graphicFrame>
        <p:nvGraphicFramePr>
          <p:cNvPr id="33" name="Object 32"/>
          <p:cNvGraphicFramePr>
            <a:graphicFrameLocks noChangeAspect="1"/>
          </p:cNvGraphicFramePr>
          <p:nvPr>
            <p:extLst>
              <p:ext uri="{D42A27DB-BD31-4B8C-83A1-F6EECF244321}">
                <p14:modId xmlns:p14="http://schemas.microsoft.com/office/powerpoint/2010/main" val="3200160231"/>
              </p:ext>
            </p:extLst>
          </p:nvPr>
        </p:nvGraphicFramePr>
        <p:xfrm>
          <a:off x="5688004" y="198766"/>
          <a:ext cx="155594" cy="203200"/>
        </p:xfrm>
        <a:graphic>
          <a:graphicData uri="http://schemas.openxmlformats.org/presentationml/2006/ole">
            <mc:AlternateContent xmlns:mc="http://schemas.openxmlformats.org/markup-compatibility/2006">
              <mc:Choice xmlns:v="urn:schemas-microsoft-com:vml" Requires="v">
                <p:oleObj name="Equation" r:id="rId3" imgW="127000" imgH="165100" progId="Equation.DSMT4">
                  <p:embed/>
                </p:oleObj>
              </mc:Choice>
              <mc:Fallback>
                <p:oleObj name="Equation" r:id="rId3" imgW="127000" imgH="165100" progId="Equation.DSMT4">
                  <p:embed/>
                  <p:pic>
                    <p:nvPicPr>
                      <p:cNvPr id="0" name=""/>
                      <p:cNvPicPr/>
                      <p:nvPr/>
                    </p:nvPicPr>
                    <p:blipFill>
                      <a:blip r:embed="rId4"/>
                      <a:stretch>
                        <a:fillRect/>
                      </a:stretch>
                    </p:blipFill>
                    <p:spPr>
                      <a:xfrm>
                        <a:off x="5688004" y="198766"/>
                        <a:ext cx="155594" cy="203200"/>
                      </a:xfrm>
                      <a:prstGeom prst="rect">
                        <a:avLst/>
                      </a:prstGeom>
                    </p:spPr>
                  </p:pic>
                </p:oleObj>
              </mc:Fallback>
            </mc:AlternateContent>
          </a:graphicData>
        </a:graphic>
      </p:graphicFrame>
      <p:graphicFrame>
        <p:nvGraphicFramePr>
          <p:cNvPr id="34" name="Object 33"/>
          <p:cNvGraphicFramePr>
            <a:graphicFrameLocks noChangeAspect="1"/>
          </p:cNvGraphicFramePr>
          <p:nvPr>
            <p:extLst>
              <p:ext uri="{D42A27DB-BD31-4B8C-83A1-F6EECF244321}">
                <p14:modId xmlns:p14="http://schemas.microsoft.com/office/powerpoint/2010/main" val="30050324"/>
              </p:ext>
            </p:extLst>
          </p:nvPr>
        </p:nvGraphicFramePr>
        <p:xfrm>
          <a:off x="8795350" y="2102305"/>
          <a:ext cx="155575" cy="155575"/>
        </p:xfrm>
        <a:graphic>
          <a:graphicData uri="http://schemas.openxmlformats.org/presentationml/2006/ole">
            <mc:AlternateContent xmlns:mc="http://schemas.openxmlformats.org/markup-compatibility/2006">
              <mc:Choice xmlns:v="urn:schemas-microsoft-com:vml" Requires="v">
                <p:oleObj name="Equation" r:id="rId5" imgW="127000" imgH="127000" progId="Equation.DSMT4">
                  <p:embed/>
                </p:oleObj>
              </mc:Choice>
              <mc:Fallback>
                <p:oleObj name="Equation" r:id="rId5" imgW="127000" imgH="127000" progId="Equation.DSMT4">
                  <p:embed/>
                  <p:pic>
                    <p:nvPicPr>
                      <p:cNvPr id="0" name=""/>
                      <p:cNvPicPr/>
                      <p:nvPr/>
                    </p:nvPicPr>
                    <p:blipFill>
                      <a:blip r:embed="rId6"/>
                      <a:stretch>
                        <a:fillRect/>
                      </a:stretch>
                    </p:blipFill>
                    <p:spPr>
                      <a:xfrm>
                        <a:off x="8795350" y="2102305"/>
                        <a:ext cx="155575" cy="155575"/>
                      </a:xfrm>
                      <a:prstGeom prst="rect">
                        <a:avLst/>
                      </a:prstGeom>
                    </p:spPr>
                  </p:pic>
                </p:oleObj>
              </mc:Fallback>
            </mc:AlternateContent>
          </a:graphicData>
        </a:graphic>
      </p:graphicFrame>
      <p:graphicFrame>
        <p:nvGraphicFramePr>
          <p:cNvPr id="44" name="Object 6"/>
          <p:cNvGraphicFramePr>
            <a:graphicFrameLocks noChangeAspect="1"/>
          </p:cNvGraphicFramePr>
          <p:nvPr>
            <p:extLst>
              <p:ext uri="{D42A27DB-BD31-4B8C-83A1-F6EECF244321}">
                <p14:modId xmlns:p14="http://schemas.microsoft.com/office/powerpoint/2010/main" val="1882864867"/>
              </p:ext>
            </p:extLst>
          </p:nvPr>
        </p:nvGraphicFramePr>
        <p:xfrm>
          <a:off x="1200150" y="824240"/>
          <a:ext cx="1604963" cy="542925"/>
        </p:xfrm>
        <a:graphic>
          <a:graphicData uri="http://schemas.openxmlformats.org/presentationml/2006/ole">
            <mc:AlternateContent xmlns:mc="http://schemas.openxmlformats.org/markup-compatibility/2006">
              <mc:Choice xmlns:v="urn:schemas-microsoft-com:vml" Requires="v">
                <p:oleObj name="Equation" r:id="rId7" imgW="901700" imgH="304800" progId="Equation.DSMT4">
                  <p:embed/>
                </p:oleObj>
              </mc:Choice>
              <mc:Fallback>
                <p:oleObj name="Equation" r:id="rId7" imgW="901700" imgH="304800" progId="Equation.DSMT4">
                  <p:embed/>
                  <p:pic>
                    <p:nvPicPr>
                      <p:cNvPr id="0" name=""/>
                      <p:cNvPicPr>
                        <a:picLocks noChangeAspect="1" noChangeArrowheads="1"/>
                      </p:cNvPicPr>
                      <p:nvPr/>
                    </p:nvPicPr>
                    <p:blipFill>
                      <a:blip r:embed="rId8"/>
                      <a:srcRect/>
                      <a:stretch>
                        <a:fillRect/>
                      </a:stretch>
                    </p:blipFill>
                    <p:spPr bwMode="auto">
                      <a:xfrm>
                        <a:off x="1200150" y="824240"/>
                        <a:ext cx="1604963" cy="542925"/>
                      </a:xfrm>
                      <a:prstGeom prst="rect">
                        <a:avLst/>
                      </a:prstGeom>
                      <a:noFill/>
                      <a:ln>
                        <a:noFill/>
                      </a:ln>
                      <a:effectLst/>
                    </p:spPr>
                  </p:pic>
                </p:oleObj>
              </mc:Fallback>
            </mc:AlternateContent>
          </a:graphicData>
        </a:graphic>
      </p:graphicFrame>
      <p:graphicFrame>
        <p:nvGraphicFramePr>
          <p:cNvPr id="45" name="Object 6"/>
          <p:cNvGraphicFramePr>
            <a:graphicFrameLocks noChangeAspect="1"/>
          </p:cNvGraphicFramePr>
          <p:nvPr>
            <p:extLst>
              <p:ext uri="{D42A27DB-BD31-4B8C-83A1-F6EECF244321}">
                <p14:modId xmlns:p14="http://schemas.microsoft.com/office/powerpoint/2010/main" val="3325703691"/>
              </p:ext>
            </p:extLst>
          </p:nvPr>
        </p:nvGraphicFramePr>
        <p:xfrm>
          <a:off x="3641726" y="516266"/>
          <a:ext cx="1785937" cy="541337"/>
        </p:xfrm>
        <a:graphic>
          <a:graphicData uri="http://schemas.openxmlformats.org/presentationml/2006/ole">
            <mc:AlternateContent xmlns:mc="http://schemas.openxmlformats.org/markup-compatibility/2006">
              <mc:Choice xmlns:v="urn:schemas-microsoft-com:vml" Requires="v">
                <p:oleObj name="Equation" r:id="rId9" imgW="1003300" imgH="304800" progId="Equation.DSMT4">
                  <p:embed/>
                </p:oleObj>
              </mc:Choice>
              <mc:Fallback>
                <p:oleObj name="Equation" r:id="rId9" imgW="1003300" imgH="304800" progId="Equation.DSMT4">
                  <p:embed/>
                  <p:pic>
                    <p:nvPicPr>
                      <p:cNvPr id="0" name=""/>
                      <p:cNvPicPr>
                        <a:picLocks noChangeAspect="1" noChangeArrowheads="1"/>
                      </p:cNvPicPr>
                      <p:nvPr/>
                    </p:nvPicPr>
                    <p:blipFill>
                      <a:blip r:embed="rId10"/>
                      <a:srcRect/>
                      <a:stretch>
                        <a:fillRect/>
                      </a:stretch>
                    </p:blipFill>
                    <p:spPr bwMode="auto">
                      <a:xfrm>
                        <a:off x="3641726" y="516266"/>
                        <a:ext cx="1785937" cy="541337"/>
                      </a:xfrm>
                      <a:prstGeom prst="rect">
                        <a:avLst/>
                      </a:prstGeom>
                      <a:noFill/>
                      <a:ln>
                        <a:noFill/>
                      </a:ln>
                      <a:effectLst/>
                    </p:spPr>
                  </p:pic>
                </p:oleObj>
              </mc:Fallback>
            </mc:AlternateContent>
          </a:graphicData>
        </a:graphic>
      </p:graphicFrame>
      <p:graphicFrame>
        <p:nvGraphicFramePr>
          <p:cNvPr id="47" name="Object 2"/>
          <p:cNvGraphicFramePr>
            <a:graphicFrameLocks noChangeAspect="1"/>
          </p:cNvGraphicFramePr>
          <p:nvPr>
            <p:extLst>
              <p:ext uri="{D42A27DB-BD31-4B8C-83A1-F6EECF244321}">
                <p14:modId xmlns:p14="http://schemas.microsoft.com/office/powerpoint/2010/main" val="1334946827"/>
              </p:ext>
            </p:extLst>
          </p:nvPr>
        </p:nvGraphicFramePr>
        <p:xfrm>
          <a:off x="915988" y="4676775"/>
          <a:ext cx="3363912" cy="1330325"/>
        </p:xfrm>
        <a:graphic>
          <a:graphicData uri="http://schemas.openxmlformats.org/presentationml/2006/ole">
            <mc:AlternateContent xmlns:mc="http://schemas.openxmlformats.org/markup-compatibility/2006">
              <mc:Choice xmlns:v="urn:schemas-microsoft-com:vml" Requires="v">
                <p:oleObj name="Equation" r:id="rId11" imgW="1892300" imgH="749300" progId="Equation.DSMT4">
                  <p:embed/>
                </p:oleObj>
              </mc:Choice>
              <mc:Fallback>
                <p:oleObj name="Equation" r:id="rId11" imgW="1892300" imgH="749300" progId="Equation.DSMT4">
                  <p:embed/>
                  <p:pic>
                    <p:nvPicPr>
                      <p:cNvPr id="0" name=""/>
                      <p:cNvPicPr>
                        <a:picLocks noChangeAspect="1"/>
                      </p:cNvPicPr>
                      <p:nvPr/>
                    </p:nvPicPr>
                    <p:blipFill>
                      <a:blip r:embed="rId12"/>
                      <a:srcRect/>
                      <a:stretch>
                        <a:fillRect/>
                      </a:stretch>
                    </p:blipFill>
                    <p:spPr bwMode="auto">
                      <a:xfrm>
                        <a:off x="915988" y="4676775"/>
                        <a:ext cx="3363912" cy="1330325"/>
                      </a:xfrm>
                      <a:prstGeom prst="rect">
                        <a:avLst/>
                      </a:prstGeom>
                      <a:noFill/>
                      <a:ln>
                        <a:noFill/>
                      </a:ln>
                      <a:effectLst/>
                    </p:spPr>
                  </p:pic>
                </p:oleObj>
              </mc:Fallback>
            </mc:AlternateContent>
          </a:graphicData>
        </a:graphic>
      </p:graphicFrame>
      <p:sp>
        <p:nvSpPr>
          <p:cNvPr id="49" name="Text Box 56"/>
          <p:cNvSpPr txBox="1">
            <a:spLocks/>
          </p:cNvSpPr>
          <p:nvPr/>
        </p:nvSpPr>
        <p:spPr bwMode="auto">
          <a:xfrm>
            <a:off x="321151" y="4082897"/>
            <a:ext cx="5366853" cy="3908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r>
              <a:rPr lang="en-US" sz="2000" dirty="0">
                <a:solidFill>
                  <a:srgbClr val="0000FF"/>
                </a:solidFill>
                <a:latin typeface="Times New Roman"/>
                <a:cs typeface="Times New Roman"/>
              </a:rPr>
              <a:t>Momentum </a:t>
            </a:r>
            <a:r>
              <a:rPr lang="en-US" sz="2000" dirty="0">
                <a:solidFill>
                  <a:schemeClr val="tx1"/>
                </a:solidFill>
                <a:latin typeface="Times New Roman"/>
                <a:cs typeface="Times New Roman"/>
              </a:rPr>
              <a:t>is </a:t>
            </a:r>
            <a:r>
              <a:rPr lang="en-US" sz="2000" dirty="0">
                <a:latin typeface="Times New Roman"/>
                <a:cs typeface="Times New Roman"/>
              </a:rPr>
              <a:t>still                                        , so</a:t>
            </a:r>
          </a:p>
        </p:txBody>
      </p:sp>
      <p:graphicFrame>
        <p:nvGraphicFramePr>
          <p:cNvPr id="50" name="Object 2"/>
          <p:cNvGraphicFramePr>
            <a:graphicFrameLocks noChangeAspect="1"/>
          </p:cNvGraphicFramePr>
          <p:nvPr>
            <p:extLst>
              <p:ext uri="{D42A27DB-BD31-4B8C-83A1-F6EECF244321}">
                <p14:modId xmlns:p14="http://schemas.microsoft.com/office/powerpoint/2010/main" val="1652444691"/>
              </p:ext>
            </p:extLst>
          </p:nvPr>
        </p:nvGraphicFramePr>
        <p:xfrm>
          <a:off x="4826000" y="5110502"/>
          <a:ext cx="3441700" cy="514011"/>
        </p:xfrm>
        <a:graphic>
          <a:graphicData uri="http://schemas.openxmlformats.org/presentationml/2006/ole">
            <mc:AlternateContent xmlns:mc="http://schemas.openxmlformats.org/markup-compatibility/2006">
              <mc:Choice xmlns:v="urn:schemas-microsoft-com:vml" Requires="v">
                <p:oleObj name="Equation" r:id="rId13" imgW="2120900" imgH="317500" progId="Equation.DSMT4">
                  <p:embed/>
                </p:oleObj>
              </mc:Choice>
              <mc:Fallback>
                <p:oleObj name="Equation" r:id="rId13" imgW="2120900" imgH="317500" progId="Equation.DSMT4">
                  <p:embed/>
                  <p:pic>
                    <p:nvPicPr>
                      <p:cNvPr id="0" name=""/>
                      <p:cNvPicPr>
                        <a:picLocks noChangeAspect="1"/>
                      </p:cNvPicPr>
                      <p:nvPr/>
                    </p:nvPicPr>
                    <p:blipFill>
                      <a:blip r:embed="rId14"/>
                      <a:srcRect/>
                      <a:stretch>
                        <a:fillRect/>
                      </a:stretch>
                    </p:blipFill>
                    <p:spPr bwMode="auto">
                      <a:xfrm>
                        <a:off x="4826000" y="5110502"/>
                        <a:ext cx="3441700" cy="514011"/>
                      </a:xfrm>
                      <a:prstGeom prst="rect">
                        <a:avLst/>
                      </a:prstGeom>
                      <a:noFill/>
                      <a:ln>
                        <a:noFill/>
                      </a:ln>
                      <a:effectLst/>
                    </p:spPr>
                  </p:pic>
                </p:oleObj>
              </mc:Fallback>
            </mc:AlternateContent>
          </a:graphicData>
        </a:graphic>
      </p:graphicFrame>
      <p:graphicFrame>
        <p:nvGraphicFramePr>
          <p:cNvPr id="21" name="Object 6"/>
          <p:cNvGraphicFramePr>
            <a:graphicFrameLocks noChangeAspect="1"/>
          </p:cNvGraphicFramePr>
          <p:nvPr>
            <p:extLst>
              <p:ext uri="{D42A27DB-BD31-4B8C-83A1-F6EECF244321}">
                <p14:modId xmlns:p14="http://schemas.microsoft.com/office/powerpoint/2010/main" val="3245883744"/>
              </p:ext>
            </p:extLst>
          </p:nvPr>
        </p:nvGraphicFramePr>
        <p:xfrm>
          <a:off x="1238250" y="2525559"/>
          <a:ext cx="3346450" cy="1379538"/>
        </p:xfrm>
        <a:graphic>
          <a:graphicData uri="http://schemas.openxmlformats.org/presentationml/2006/ole">
            <mc:AlternateContent xmlns:mc="http://schemas.openxmlformats.org/markup-compatibility/2006">
              <mc:Choice xmlns:v="urn:schemas-microsoft-com:vml" Requires="v">
                <p:oleObj name="Equation" r:id="rId15" imgW="1879600" imgH="774700" progId="Equation.DSMT4">
                  <p:embed/>
                </p:oleObj>
              </mc:Choice>
              <mc:Fallback>
                <p:oleObj name="Equation" r:id="rId15" imgW="1879600" imgH="774700" progId="Equation.DSMT4">
                  <p:embed/>
                  <p:pic>
                    <p:nvPicPr>
                      <p:cNvPr id="0" name=""/>
                      <p:cNvPicPr>
                        <a:picLocks noChangeAspect="1" noChangeArrowheads="1"/>
                      </p:cNvPicPr>
                      <p:nvPr/>
                    </p:nvPicPr>
                    <p:blipFill>
                      <a:blip r:embed="rId16"/>
                      <a:srcRect/>
                      <a:stretch>
                        <a:fillRect/>
                      </a:stretch>
                    </p:blipFill>
                    <p:spPr bwMode="auto">
                      <a:xfrm>
                        <a:off x="1238250" y="2525559"/>
                        <a:ext cx="3346450" cy="1379538"/>
                      </a:xfrm>
                      <a:prstGeom prst="rect">
                        <a:avLst/>
                      </a:prstGeom>
                      <a:noFill/>
                      <a:ln>
                        <a:noFill/>
                      </a:ln>
                      <a:effectLst/>
                    </p:spPr>
                  </p:pic>
                </p:oleObj>
              </mc:Fallback>
            </mc:AlternateContent>
          </a:graphicData>
        </a:graphic>
      </p:graphicFrame>
      <p:graphicFrame>
        <p:nvGraphicFramePr>
          <p:cNvPr id="22" name="Object 6"/>
          <p:cNvGraphicFramePr>
            <a:graphicFrameLocks noChangeAspect="1"/>
          </p:cNvGraphicFramePr>
          <p:nvPr>
            <p:extLst>
              <p:ext uri="{D42A27DB-BD31-4B8C-83A1-F6EECF244321}">
                <p14:modId xmlns:p14="http://schemas.microsoft.com/office/powerpoint/2010/main" val="4129709457"/>
              </p:ext>
            </p:extLst>
          </p:nvPr>
        </p:nvGraphicFramePr>
        <p:xfrm>
          <a:off x="2287588" y="4032250"/>
          <a:ext cx="2486025" cy="541338"/>
        </p:xfrm>
        <a:graphic>
          <a:graphicData uri="http://schemas.openxmlformats.org/presentationml/2006/ole">
            <mc:AlternateContent xmlns:mc="http://schemas.openxmlformats.org/markup-compatibility/2006">
              <mc:Choice xmlns:v="urn:schemas-microsoft-com:vml" Requires="v">
                <p:oleObj name="Equation" r:id="rId17" imgW="1397000" imgH="304800" progId="Equation.DSMT4">
                  <p:embed/>
                </p:oleObj>
              </mc:Choice>
              <mc:Fallback>
                <p:oleObj name="Equation" r:id="rId17" imgW="1397000" imgH="304800" progId="Equation.DSMT4">
                  <p:embed/>
                  <p:pic>
                    <p:nvPicPr>
                      <p:cNvPr id="0" name=""/>
                      <p:cNvPicPr>
                        <a:picLocks noChangeAspect="1" noChangeArrowheads="1"/>
                      </p:cNvPicPr>
                      <p:nvPr/>
                    </p:nvPicPr>
                    <p:blipFill>
                      <a:blip r:embed="rId18"/>
                      <a:srcRect/>
                      <a:stretch>
                        <a:fillRect/>
                      </a:stretch>
                    </p:blipFill>
                    <p:spPr bwMode="auto">
                      <a:xfrm>
                        <a:off x="2287588" y="4032250"/>
                        <a:ext cx="2486025" cy="541338"/>
                      </a:xfrm>
                      <a:prstGeom prst="rect">
                        <a:avLst/>
                      </a:prstGeom>
                      <a:noFill/>
                      <a:ln>
                        <a:noFill/>
                      </a:ln>
                      <a:effectLst/>
                    </p:spPr>
                  </p:pic>
                </p:oleObj>
              </mc:Fallback>
            </mc:AlternateContent>
          </a:graphicData>
        </a:graphic>
      </p:graphicFrame>
      <p:grpSp>
        <p:nvGrpSpPr>
          <p:cNvPr id="105" name="Group 104"/>
          <p:cNvGrpSpPr/>
          <p:nvPr/>
        </p:nvGrpSpPr>
        <p:grpSpPr>
          <a:xfrm>
            <a:off x="6299665" y="427038"/>
            <a:ext cx="2028359" cy="542925"/>
            <a:chOff x="3990621" y="2211943"/>
            <a:chExt cx="1979674" cy="542925"/>
          </a:xfrm>
        </p:grpSpPr>
        <p:sp>
          <p:nvSpPr>
            <p:cNvPr id="106" name="Rectangle 105"/>
            <p:cNvSpPr/>
            <p:nvPr/>
          </p:nvSpPr>
          <p:spPr>
            <a:xfrm>
              <a:off x="3990621" y="2254454"/>
              <a:ext cx="1909791" cy="41406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107" name="Object 6"/>
            <p:cNvGraphicFramePr>
              <a:graphicFrameLocks noChangeAspect="1"/>
            </p:cNvGraphicFramePr>
            <p:nvPr>
              <p:extLst>
                <p:ext uri="{D42A27DB-BD31-4B8C-83A1-F6EECF244321}">
                  <p14:modId xmlns:p14="http://schemas.microsoft.com/office/powerpoint/2010/main" val="1762994853"/>
                </p:ext>
              </p:extLst>
            </p:nvPr>
          </p:nvGraphicFramePr>
          <p:xfrm>
            <a:off x="4252015" y="2211943"/>
            <a:ext cx="1718280" cy="542925"/>
          </p:xfrm>
          <a:graphic>
            <a:graphicData uri="http://schemas.openxmlformats.org/presentationml/2006/ole">
              <mc:AlternateContent xmlns:mc="http://schemas.openxmlformats.org/markup-compatibility/2006">
                <mc:Choice xmlns:v="urn:schemas-microsoft-com:vml" Requires="v">
                  <p:oleObj name="Equation" r:id="rId19" imgW="965200" imgH="304800" progId="Equation.DSMT4">
                    <p:embed/>
                  </p:oleObj>
                </mc:Choice>
                <mc:Fallback>
                  <p:oleObj name="Equation" r:id="rId19" imgW="965200" imgH="304800" progId="Equation.DSMT4">
                    <p:embed/>
                    <p:pic>
                      <p:nvPicPr>
                        <p:cNvPr id="0" name=""/>
                        <p:cNvPicPr>
                          <a:picLocks noChangeAspect="1" noChangeArrowheads="1"/>
                        </p:cNvPicPr>
                        <p:nvPr/>
                      </p:nvPicPr>
                      <p:blipFill>
                        <a:blip r:embed="rId20"/>
                        <a:srcRect/>
                        <a:stretch>
                          <a:fillRect/>
                        </a:stretch>
                      </p:blipFill>
                      <p:spPr bwMode="auto">
                        <a:xfrm>
                          <a:off x="4252015" y="2211943"/>
                          <a:ext cx="1718280" cy="542925"/>
                        </a:xfrm>
                        <a:prstGeom prst="rect">
                          <a:avLst/>
                        </a:prstGeom>
                        <a:noFill/>
                        <a:ln>
                          <a:noFill/>
                        </a:ln>
                        <a:effectLst/>
                      </p:spPr>
                    </p:pic>
                  </p:oleObj>
                </mc:Fallback>
              </mc:AlternateContent>
            </a:graphicData>
          </a:graphic>
        </p:graphicFrame>
      </p:grpSp>
      <p:sp>
        <p:nvSpPr>
          <p:cNvPr id="108" name="Text Box 56"/>
          <p:cNvSpPr txBox="1">
            <a:spLocks/>
          </p:cNvSpPr>
          <p:nvPr/>
        </p:nvSpPr>
        <p:spPr bwMode="auto">
          <a:xfrm>
            <a:off x="5765800" y="2605932"/>
            <a:ext cx="3474381" cy="3600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r>
              <a:rPr lang="en-US" sz="1800" dirty="0">
                <a:solidFill>
                  <a:schemeClr val="tx1"/>
                </a:solidFill>
                <a:latin typeface="Times New Roman"/>
                <a:cs typeface="Times New Roman"/>
              </a:rPr>
              <a:t>after 3 seconds of constant velocity</a:t>
            </a:r>
            <a:endParaRPr lang="en-US" sz="1800" dirty="0">
              <a:solidFill>
                <a:srgbClr val="0000FF"/>
              </a:solidFill>
              <a:latin typeface="Times New Roman"/>
              <a:cs typeface="Times New Roman"/>
            </a:endParaRPr>
          </a:p>
        </p:txBody>
      </p:sp>
      <p:graphicFrame>
        <p:nvGraphicFramePr>
          <p:cNvPr id="110" name="Object 6"/>
          <p:cNvGraphicFramePr>
            <a:graphicFrameLocks noChangeAspect="1"/>
          </p:cNvGraphicFramePr>
          <p:nvPr>
            <p:extLst>
              <p:ext uri="{D42A27DB-BD31-4B8C-83A1-F6EECF244321}">
                <p14:modId xmlns:p14="http://schemas.microsoft.com/office/powerpoint/2010/main" val="2095399567"/>
              </p:ext>
            </p:extLst>
          </p:nvPr>
        </p:nvGraphicFramePr>
        <p:xfrm>
          <a:off x="5765800" y="1716088"/>
          <a:ext cx="119063" cy="174625"/>
        </p:xfrm>
        <a:graphic>
          <a:graphicData uri="http://schemas.openxmlformats.org/presentationml/2006/ole">
            <mc:AlternateContent xmlns:mc="http://schemas.openxmlformats.org/markup-compatibility/2006">
              <mc:Choice xmlns:v="urn:schemas-microsoft-com:vml" Requires="v">
                <p:oleObj name="Equation" r:id="rId21" imgW="101600" imgH="152400" progId="Equation.DSMT4">
                  <p:embed/>
                </p:oleObj>
              </mc:Choice>
              <mc:Fallback>
                <p:oleObj name="Equation" r:id="rId21" imgW="101600" imgH="152400" progId="Equation.DSMT4">
                  <p:embed/>
                  <p:pic>
                    <p:nvPicPr>
                      <p:cNvPr id="0" name=""/>
                      <p:cNvPicPr>
                        <a:picLocks noChangeAspect="1" noChangeArrowheads="1"/>
                      </p:cNvPicPr>
                      <p:nvPr/>
                    </p:nvPicPr>
                    <p:blipFill>
                      <a:blip r:embed="rId22"/>
                      <a:srcRect/>
                      <a:stretch>
                        <a:fillRect/>
                      </a:stretch>
                    </p:blipFill>
                    <p:spPr bwMode="auto">
                      <a:xfrm>
                        <a:off x="5765800" y="1716088"/>
                        <a:ext cx="119063" cy="174625"/>
                      </a:xfrm>
                      <a:prstGeom prst="rect">
                        <a:avLst/>
                      </a:prstGeom>
                      <a:noFill/>
                      <a:ln>
                        <a:noFill/>
                      </a:ln>
                      <a:effectLst/>
                    </p:spPr>
                  </p:pic>
                </p:oleObj>
              </mc:Fallback>
            </mc:AlternateContent>
          </a:graphicData>
        </a:graphic>
      </p:graphicFrame>
      <p:graphicFrame>
        <p:nvGraphicFramePr>
          <p:cNvPr id="112" name="Object 6"/>
          <p:cNvGraphicFramePr>
            <a:graphicFrameLocks noChangeAspect="1"/>
          </p:cNvGraphicFramePr>
          <p:nvPr>
            <p:extLst>
              <p:ext uri="{D42A27DB-BD31-4B8C-83A1-F6EECF244321}">
                <p14:modId xmlns:p14="http://schemas.microsoft.com/office/powerpoint/2010/main" val="2573188974"/>
              </p:ext>
            </p:extLst>
          </p:nvPr>
        </p:nvGraphicFramePr>
        <p:xfrm>
          <a:off x="5668963" y="2312988"/>
          <a:ext cx="222250" cy="176212"/>
        </p:xfrm>
        <a:graphic>
          <a:graphicData uri="http://schemas.openxmlformats.org/presentationml/2006/ole">
            <mc:AlternateContent xmlns:mc="http://schemas.openxmlformats.org/markup-compatibility/2006">
              <mc:Choice xmlns:v="urn:schemas-microsoft-com:vml" Requires="v">
                <p:oleObj name="Equation" r:id="rId23" imgW="190500" imgH="152400" progId="Equation.DSMT4">
                  <p:embed/>
                </p:oleObj>
              </mc:Choice>
              <mc:Fallback>
                <p:oleObj name="Equation" r:id="rId23" imgW="190500" imgH="152400" progId="Equation.DSMT4">
                  <p:embed/>
                  <p:pic>
                    <p:nvPicPr>
                      <p:cNvPr id="0" name=""/>
                      <p:cNvPicPr>
                        <a:picLocks noChangeAspect="1" noChangeArrowheads="1"/>
                      </p:cNvPicPr>
                      <p:nvPr/>
                    </p:nvPicPr>
                    <p:blipFill>
                      <a:blip r:embed="rId24"/>
                      <a:srcRect/>
                      <a:stretch>
                        <a:fillRect/>
                      </a:stretch>
                    </p:blipFill>
                    <p:spPr bwMode="auto">
                      <a:xfrm>
                        <a:off x="5668963" y="2312988"/>
                        <a:ext cx="222250" cy="176212"/>
                      </a:xfrm>
                      <a:prstGeom prst="rect">
                        <a:avLst/>
                      </a:prstGeom>
                      <a:noFill/>
                      <a:ln>
                        <a:noFill/>
                      </a:ln>
                      <a:effectLst/>
                    </p:spPr>
                  </p:pic>
                </p:oleObj>
              </mc:Fallback>
            </mc:AlternateContent>
          </a:graphicData>
        </a:graphic>
      </p:graphicFrame>
      <p:graphicFrame>
        <p:nvGraphicFramePr>
          <p:cNvPr id="113" name="Object 6"/>
          <p:cNvGraphicFramePr>
            <a:graphicFrameLocks noChangeAspect="1"/>
          </p:cNvGraphicFramePr>
          <p:nvPr>
            <p:extLst>
              <p:ext uri="{D42A27DB-BD31-4B8C-83A1-F6EECF244321}">
                <p14:modId xmlns:p14="http://schemas.microsoft.com/office/powerpoint/2010/main" val="2237707769"/>
              </p:ext>
            </p:extLst>
          </p:nvPr>
        </p:nvGraphicFramePr>
        <p:xfrm>
          <a:off x="5759450" y="1092200"/>
          <a:ext cx="131763" cy="176213"/>
        </p:xfrm>
        <a:graphic>
          <a:graphicData uri="http://schemas.openxmlformats.org/presentationml/2006/ole">
            <mc:AlternateContent xmlns:mc="http://schemas.openxmlformats.org/markup-compatibility/2006">
              <mc:Choice xmlns:v="urn:schemas-microsoft-com:vml" Requires="v">
                <p:oleObj name="Equation" r:id="rId25" imgW="114300" imgH="152400" progId="Equation.DSMT4">
                  <p:embed/>
                </p:oleObj>
              </mc:Choice>
              <mc:Fallback>
                <p:oleObj name="Equation" r:id="rId25" imgW="114300" imgH="152400" progId="Equation.DSMT4">
                  <p:embed/>
                  <p:pic>
                    <p:nvPicPr>
                      <p:cNvPr id="0" name=""/>
                      <p:cNvPicPr>
                        <a:picLocks noChangeAspect="1" noChangeArrowheads="1"/>
                      </p:cNvPicPr>
                      <p:nvPr/>
                    </p:nvPicPr>
                    <p:blipFill>
                      <a:blip r:embed="rId26"/>
                      <a:srcRect/>
                      <a:stretch>
                        <a:fillRect/>
                      </a:stretch>
                    </p:blipFill>
                    <p:spPr bwMode="auto">
                      <a:xfrm>
                        <a:off x="5759450" y="1092200"/>
                        <a:ext cx="131763" cy="176213"/>
                      </a:xfrm>
                      <a:prstGeom prst="rect">
                        <a:avLst/>
                      </a:prstGeom>
                      <a:noFill/>
                      <a:ln>
                        <a:noFill/>
                      </a:ln>
                      <a:effectLst/>
                    </p:spPr>
                  </p:pic>
                </p:oleObj>
              </mc:Fallback>
            </mc:AlternateContent>
          </a:graphicData>
        </a:graphic>
      </p:graphicFrame>
      <p:graphicFrame>
        <p:nvGraphicFramePr>
          <p:cNvPr id="114" name="Object 6"/>
          <p:cNvGraphicFramePr>
            <a:graphicFrameLocks noChangeAspect="1"/>
          </p:cNvGraphicFramePr>
          <p:nvPr>
            <p:extLst>
              <p:ext uri="{D42A27DB-BD31-4B8C-83A1-F6EECF244321}">
                <p14:modId xmlns:p14="http://schemas.microsoft.com/office/powerpoint/2010/main" val="367556578"/>
              </p:ext>
            </p:extLst>
          </p:nvPr>
        </p:nvGraphicFramePr>
        <p:xfrm>
          <a:off x="7058607" y="1932721"/>
          <a:ext cx="146747" cy="175683"/>
        </p:xfrm>
        <a:graphic>
          <a:graphicData uri="http://schemas.openxmlformats.org/presentationml/2006/ole">
            <mc:AlternateContent xmlns:mc="http://schemas.openxmlformats.org/markup-compatibility/2006">
              <mc:Choice xmlns:v="urn:schemas-microsoft-com:vml" Requires="v">
                <p:oleObj name="Equation" r:id="rId27" imgW="127000" imgH="152400" progId="Equation.DSMT4">
                  <p:embed/>
                </p:oleObj>
              </mc:Choice>
              <mc:Fallback>
                <p:oleObj name="Equation" r:id="rId27" imgW="127000" imgH="152400" progId="Equation.DSMT4">
                  <p:embed/>
                  <p:pic>
                    <p:nvPicPr>
                      <p:cNvPr id="0" name=""/>
                      <p:cNvPicPr>
                        <a:picLocks noChangeAspect="1" noChangeArrowheads="1"/>
                      </p:cNvPicPr>
                      <p:nvPr/>
                    </p:nvPicPr>
                    <p:blipFill>
                      <a:blip r:embed="rId28"/>
                      <a:srcRect/>
                      <a:stretch>
                        <a:fillRect/>
                      </a:stretch>
                    </p:blipFill>
                    <p:spPr bwMode="auto">
                      <a:xfrm>
                        <a:off x="7058607" y="1932721"/>
                        <a:ext cx="146747" cy="175683"/>
                      </a:xfrm>
                      <a:prstGeom prst="rect">
                        <a:avLst/>
                      </a:prstGeom>
                      <a:noFill/>
                      <a:ln>
                        <a:noFill/>
                      </a:ln>
                      <a:effectLst/>
                    </p:spPr>
                  </p:pic>
                </p:oleObj>
              </mc:Fallback>
            </mc:AlternateContent>
          </a:graphicData>
        </a:graphic>
      </p:graphicFrame>
      <p:graphicFrame>
        <p:nvGraphicFramePr>
          <p:cNvPr id="115" name="Object 6"/>
          <p:cNvGraphicFramePr>
            <a:graphicFrameLocks noChangeAspect="1"/>
          </p:cNvGraphicFramePr>
          <p:nvPr>
            <p:extLst>
              <p:ext uri="{D42A27DB-BD31-4B8C-83A1-F6EECF244321}">
                <p14:modId xmlns:p14="http://schemas.microsoft.com/office/powerpoint/2010/main" val="2532539575"/>
              </p:ext>
            </p:extLst>
          </p:nvPr>
        </p:nvGraphicFramePr>
        <p:xfrm>
          <a:off x="8258757" y="1928488"/>
          <a:ext cx="146747" cy="175683"/>
        </p:xfrm>
        <a:graphic>
          <a:graphicData uri="http://schemas.openxmlformats.org/presentationml/2006/ole">
            <mc:AlternateContent xmlns:mc="http://schemas.openxmlformats.org/markup-compatibility/2006">
              <mc:Choice xmlns:v="urn:schemas-microsoft-com:vml" Requires="v">
                <p:oleObj name="Equation" r:id="rId29" imgW="127000" imgH="152400" progId="Equation.DSMT4">
                  <p:embed/>
                </p:oleObj>
              </mc:Choice>
              <mc:Fallback>
                <p:oleObj name="Equation" r:id="rId29" imgW="127000" imgH="152400" progId="Equation.DSMT4">
                  <p:embed/>
                  <p:pic>
                    <p:nvPicPr>
                      <p:cNvPr id="0" name=""/>
                      <p:cNvPicPr>
                        <a:picLocks noChangeAspect="1" noChangeArrowheads="1"/>
                      </p:cNvPicPr>
                      <p:nvPr/>
                    </p:nvPicPr>
                    <p:blipFill>
                      <a:blip r:embed="rId30"/>
                      <a:srcRect/>
                      <a:stretch>
                        <a:fillRect/>
                      </a:stretch>
                    </p:blipFill>
                    <p:spPr bwMode="auto">
                      <a:xfrm>
                        <a:off x="8258757" y="1928488"/>
                        <a:ext cx="146747" cy="175683"/>
                      </a:xfrm>
                      <a:prstGeom prst="rect">
                        <a:avLst/>
                      </a:prstGeom>
                      <a:noFill/>
                      <a:ln>
                        <a:noFill/>
                      </a:ln>
                      <a:effectLst/>
                    </p:spPr>
                  </p:pic>
                </p:oleObj>
              </mc:Fallback>
            </mc:AlternateContent>
          </a:graphicData>
        </a:graphic>
      </p:graphicFrame>
      <p:graphicFrame>
        <p:nvGraphicFramePr>
          <p:cNvPr id="118" name="Object 6"/>
          <p:cNvGraphicFramePr>
            <a:graphicFrameLocks noChangeAspect="1"/>
          </p:cNvGraphicFramePr>
          <p:nvPr>
            <p:extLst>
              <p:ext uri="{D42A27DB-BD31-4B8C-83A1-F6EECF244321}">
                <p14:modId xmlns:p14="http://schemas.microsoft.com/office/powerpoint/2010/main" val="3517864729"/>
              </p:ext>
            </p:extLst>
          </p:nvPr>
        </p:nvGraphicFramePr>
        <p:xfrm>
          <a:off x="5759450" y="493713"/>
          <a:ext cx="146050" cy="192087"/>
        </p:xfrm>
        <a:graphic>
          <a:graphicData uri="http://schemas.openxmlformats.org/presentationml/2006/ole">
            <mc:AlternateContent xmlns:mc="http://schemas.openxmlformats.org/markup-compatibility/2006">
              <mc:Choice xmlns:v="urn:schemas-microsoft-com:vml" Requires="v">
                <p:oleObj name="Equation" r:id="rId31" imgW="127000" imgH="165100" progId="Equation.DSMT4">
                  <p:embed/>
                </p:oleObj>
              </mc:Choice>
              <mc:Fallback>
                <p:oleObj name="Equation" r:id="rId31" imgW="127000" imgH="165100" progId="Equation.DSMT4">
                  <p:embed/>
                  <p:pic>
                    <p:nvPicPr>
                      <p:cNvPr id="0" name=""/>
                      <p:cNvPicPr>
                        <a:picLocks noChangeAspect="1" noChangeArrowheads="1"/>
                      </p:cNvPicPr>
                      <p:nvPr/>
                    </p:nvPicPr>
                    <p:blipFill>
                      <a:blip r:embed="rId32"/>
                      <a:srcRect/>
                      <a:stretch>
                        <a:fillRect/>
                      </a:stretch>
                    </p:blipFill>
                    <p:spPr bwMode="auto">
                      <a:xfrm>
                        <a:off x="5759450" y="493713"/>
                        <a:ext cx="146050" cy="192087"/>
                      </a:xfrm>
                      <a:prstGeom prst="rect">
                        <a:avLst/>
                      </a:prstGeom>
                      <a:noFill/>
                      <a:ln>
                        <a:noFill/>
                      </a:ln>
                      <a:effectLst/>
                    </p:spPr>
                  </p:pic>
                </p:oleObj>
              </mc:Fallback>
            </mc:AlternateContent>
          </a:graphicData>
        </a:graphic>
      </p:graphicFrame>
    </p:spTree>
    <p:extLst>
      <p:ext uri="{BB962C8B-B14F-4D97-AF65-F5344CB8AC3E}">
        <p14:creationId xmlns:p14="http://schemas.microsoft.com/office/powerpoint/2010/main" val="8217608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03"/>
                                        </p:tgtEl>
                                        <p:attrNameLst>
                                          <p:attrName>style.visibility</p:attrName>
                                        </p:attrNameLst>
                                      </p:cBhvr>
                                      <p:to>
                                        <p:strVal val="visible"/>
                                      </p:to>
                                    </p:set>
                                    <p:animEffect transition="in" filter="dissolve">
                                      <p:cBhvr>
                                        <p:cTn id="7" dur="500"/>
                                        <p:tgtEl>
                                          <p:spTgt spid="103"/>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104"/>
                                        </p:tgtEl>
                                        <p:attrNameLst>
                                          <p:attrName>style.visibility</p:attrName>
                                        </p:attrNameLst>
                                      </p:cBhvr>
                                      <p:to>
                                        <p:strVal val="visible"/>
                                      </p:to>
                                    </p:set>
                                    <p:animEffect transition="in" filter="dissolve">
                                      <p:cBhvr>
                                        <p:cTn id="12" dur="500"/>
                                        <p:tgtEl>
                                          <p:spTgt spid="104"/>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dissolve">
                                      <p:cBhvr>
                                        <p:cTn id="17" dur="500"/>
                                        <p:tgtEl>
                                          <p:spTgt spid="18"/>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21"/>
                                        </p:tgtEl>
                                        <p:attrNameLst>
                                          <p:attrName>style.visibility</p:attrName>
                                        </p:attrNameLst>
                                      </p:cBhvr>
                                      <p:to>
                                        <p:strVal val="visible"/>
                                      </p:to>
                                    </p:set>
                                    <p:animEffect transition="in" filter="dissolve">
                                      <p:cBhvr>
                                        <p:cTn id="22" dur="500"/>
                                        <p:tgtEl>
                                          <p:spTgt spid="21"/>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nodeType="clickEffect">
                                  <p:stCondLst>
                                    <p:cond delay="0"/>
                                  </p:stCondLst>
                                  <p:childTnLst>
                                    <p:set>
                                      <p:cBhvr>
                                        <p:cTn id="26" dur="1" fill="hold">
                                          <p:stCondLst>
                                            <p:cond delay="0"/>
                                          </p:stCondLst>
                                        </p:cTn>
                                        <p:tgtEl>
                                          <p:spTgt spid="101"/>
                                        </p:tgtEl>
                                        <p:attrNameLst>
                                          <p:attrName>style.visibility</p:attrName>
                                        </p:attrNameLst>
                                      </p:cBhvr>
                                      <p:to>
                                        <p:strVal val="visible"/>
                                      </p:to>
                                    </p:set>
                                    <p:animEffect transition="in" filter="dissolve">
                                      <p:cBhvr>
                                        <p:cTn id="27" dur="500"/>
                                        <p:tgtEl>
                                          <p:spTgt spid="101"/>
                                        </p:tgtEl>
                                      </p:cBhvr>
                                    </p:animEffect>
                                  </p:childTnLst>
                                </p:cTn>
                              </p:par>
                              <p:par>
                                <p:cTn id="28" presetID="9" presetClass="entr" presetSubtype="0" fill="hold" nodeType="withEffect">
                                  <p:stCondLst>
                                    <p:cond delay="0"/>
                                  </p:stCondLst>
                                  <p:childTnLst>
                                    <p:set>
                                      <p:cBhvr>
                                        <p:cTn id="29" dur="1" fill="hold">
                                          <p:stCondLst>
                                            <p:cond delay="0"/>
                                          </p:stCondLst>
                                        </p:cTn>
                                        <p:tgtEl>
                                          <p:spTgt spid="105"/>
                                        </p:tgtEl>
                                        <p:attrNameLst>
                                          <p:attrName>style.visibility</p:attrName>
                                        </p:attrNameLst>
                                      </p:cBhvr>
                                      <p:to>
                                        <p:strVal val="visible"/>
                                      </p:to>
                                    </p:set>
                                    <p:animEffect transition="in" filter="dissolve">
                                      <p:cBhvr>
                                        <p:cTn id="30" dur="500"/>
                                        <p:tgtEl>
                                          <p:spTgt spid="105"/>
                                        </p:tgtEl>
                                      </p:cBhvr>
                                    </p:animEffect>
                                  </p:childTnLst>
                                </p:cTn>
                              </p:par>
                            </p:childTnLst>
                          </p:cTn>
                        </p:par>
                      </p:childTnLst>
                    </p:cTn>
                  </p:par>
                  <p:par>
                    <p:cTn id="31" fill="hold">
                      <p:stCondLst>
                        <p:cond delay="indefinite"/>
                      </p:stCondLst>
                      <p:childTnLst>
                        <p:par>
                          <p:cTn id="32" fill="hold">
                            <p:stCondLst>
                              <p:cond delay="0"/>
                            </p:stCondLst>
                            <p:childTnLst>
                              <p:par>
                                <p:cTn id="33" presetID="9" presetClass="entr" presetSubtype="0" fill="hold" nodeType="clickEffect">
                                  <p:stCondLst>
                                    <p:cond delay="0"/>
                                  </p:stCondLst>
                                  <p:childTnLst>
                                    <p:set>
                                      <p:cBhvr>
                                        <p:cTn id="34" dur="1" fill="hold">
                                          <p:stCondLst>
                                            <p:cond delay="0"/>
                                          </p:stCondLst>
                                        </p:cTn>
                                        <p:tgtEl>
                                          <p:spTgt spid="22"/>
                                        </p:tgtEl>
                                        <p:attrNameLst>
                                          <p:attrName>style.visibility</p:attrName>
                                        </p:attrNameLst>
                                      </p:cBhvr>
                                      <p:to>
                                        <p:strVal val="visible"/>
                                      </p:to>
                                    </p:set>
                                    <p:animEffect transition="in" filter="dissolve">
                                      <p:cBhvr>
                                        <p:cTn id="35" dur="500"/>
                                        <p:tgtEl>
                                          <p:spTgt spid="22"/>
                                        </p:tgtEl>
                                      </p:cBhvr>
                                    </p:animEffect>
                                  </p:childTnLst>
                                </p:cTn>
                              </p:par>
                              <p:par>
                                <p:cTn id="36" presetID="9" presetClass="entr" presetSubtype="0" fill="hold" grpId="0" nodeType="withEffect">
                                  <p:stCondLst>
                                    <p:cond delay="0"/>
                                  </p:stCondLst>
                                  <p:childTnLst>
                                    <p:set>
                                      <p:cBhvr>
                                        <p:cTn id="37" dur="1" fill="hold">
                                          <p:stCondLst>
                                            <p:cond delay="0"/>
                                          </p:stCondLst>
                                        </p:cTn>
                                        <p:tgtEl>
                                          <p:spTgt spid="49"/>
                                        </p:tgtEl>
                                        <p:attrNameLst>
                                          <p:attrName>style.visibility</p:attrName>
                                        </p:attrNameLst>
                                      </p:cBhvr>
                                      <p:to>
                                        <p:strVal val="visible"/>
                                      </p:to>
                                    </p:set>
                                    <p:animEffect transition="in" filter="dissolve">
                                      <p:cBhvr>
                                        <p:cTn id="38" dur="500"/>
                                        <p:tgtEl>
                                          <p:spTgt spid="49"/>
                                        </p:tgtEl>
                                      </p:cBhvr>
                                    </p:animEffect>
                                  </p:childTnLst>
                                </p:cTn>
                              </p:par>
                            </p:childTnLst>
                          </p:cTn>
                        </p:par>
                      </p:childTnLst>
                    </p:cTn>
                  </p:par>
                  <p:par>
                    <p:cTn id="39" fill="hold">
                      <p:stCondLst>
                        <p:cond delay="indefinite"/>
                      </p:stCondLst>
                      <p:childTnLst>
                        <p:par>
                          <p:cTn id="40" fill="hold">
                            <p:stCondLst>
                              <p:cond delay="0"/>
                            </p:stCondLst>
                            <p:childTnLst>
                              <p:par>
                                <p:cTn id="41" presetID="9" presetClass="entr" presetSubtype="0" fill="hold" nodeType="clickEffect">
                                  <p:stCondLst>
                                    <p:cond delay="0"/>
                                  </p:stCondLst>
                                  <p:childTnLst>
                                    <p:set>
                                      <p:cBhvr>
                                        <p:cTn id="42" dur="1" fill="hold">
                                          <p:stCondLst>
                                            <p:cond delay="0"/>
                                          </p:stCondLst>
                                        </p:cTn>
                                        <p:tgtEl>
                                          <p:spTgt spid="47"/>
                                        </p:tgtEl>
                                        <p:attrNameLst>
                                          <p:attrName>style.visibility</p:attrName>
                                        </p:attrNameLst>
                                      </p:cBhvr>
                                      <p:to>
                                        <p:strVal val="visible"/>
                                      </p:to>
                                    </p:set>
                                    <p:animEffect transition="in" filter="dissolve">
                                      <p:cBhvr>
                                        <p:cTn id="43" dur="500"/>
                                        <p:tgtEl>
                                          <p:spTgt spid="47"/>
                                        </p:tgtEl>
                                      </p:cBhvr>
                                    </p:animEffect>
                                  </p:childTnLst>
                                </p:cTn>
                              </p:par>
                            </p:childTnLst>
                          </p:cTn>
                        </p:par>
                      </p:childTnLst>
                    </p:cTn>
                  </p:par>
                  <p:par>
                    <p:cTn id="44" fill="hold">
                      <p:stCondLst>
                        <p:cond delay="indefinite"/>
                      </p:stCondLst>
                      <p:childTnLst>
                        <p:par>
                          <p:cTn id="45" fill="hold">
                            <p:stCondLst>
                              <p:cond delay="0"/>
                            </p:stCondLst>
                            <p:childTnLst>
                              <p:par>
                                <p:cTn id="46" presetID="9" presetClass="entr" presetSubtype="0" fill="hold" nodeType="clickEffect">
                                  <p:stCondLst>
                                    <p:cond delay="0"/>
                                  </p:stCondLst>
                                  <p:childTnLst>
                                    <p:set>
                                      <p:cBhvr>
                                        <p:cTn id="47" dur="1" fill="hold">
                                          <p:stCondLst>
                                            <p:cond delay="0"/>
                                          </p:stCondLst>
                                        </p:cTn>
                                        <p:tgtEl>
                                          <p:spTgt spid="50"/>
                                        </p:tgtEl>
                                        <p:attrNameLst>
                                          <p:attrName>style.visibility</p:attrName>
                                        </p:attrNameLst>
                                      </p:cBhvr>
                                      <p:to>
                                        <p:strVal val="visible"/>
                                      </p:to>
                                    </p:set>
                                    <p:animEffect transition="in" filter="dissolve">
                                      <p:cBhvr>
                                        <p:cTn id="48"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49"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8" name="Object 4"/>
          <p:cNvGraphicFramePr>
            <a:graphicFrameLocks noChangeAspect="1"/>
          </p:cNvGraphicFramePr>
          <p:nvPr>
            <p:extLst>
              <p:ext uri="{D42A27DB-BD31-4B8C-83A1-F6EECF244321}">
                <p14:modId xmlns:p14="http://schemas.microsoft.com/office/powerpoint/2010/main" val="733660775"/>
              </p:ext>
            </p:extLst>
          </p:nvPr>
        </p:nvGraphicFramePr>
        <p:xfrm>
          <a:off x="5858186" y="5144450"/>
          <a:ext cx="893763" cy="331787"/>
        </p:xfrm>
        <a:graphic>
          <a:graphicData uri="http://schemas.openxmlformats.org/presentationml/2006/ole">
            <mc:AlternateContent xmlns:mc="http://schemas.openxmlformats.org/markup-compatibility/2006">
              <mc:Choice xmlns:v="urn:schemas-microsoft-com:vml" Requires="v">
                <p:oleObj name="Equation" r:id="rId3" imgW="546100" imgH="203200" progId="Equation.DSMT4">
                  <p:embed/>
                </p:oleObj>
              </mc:Choice>
              <mc:Fallback>
                <p:oleObj name="Equation" r:id="rId3" imgW="546100" imgH="203200" progId="Equation.DSMT4">
                  <p:embed/>
                  <p:pic>
                    <p:nvPicPr>
                      <p:cNvPr id="0" name=""/>
                      <p:cNvPicPr>
                        <a:picLocks noChangeAspect="1" noChangeArrowheads="1"/>
                      </p:cNvPicPr>
                      <p:nvPr/>
                    </p:nvPicPr>
                    <p:blipFill>
                      <a:blip r:embed="rId4"/>
                      <a:srcRect/>
                      <a:stretch>
                        <a:fillRect/>
                      </a:stretch>
                    </p:blipFill>
                    <p:spPr bwMode="auto">
                      <a:xfrm>
                        <a:off x="5858186" y="5144450"/>
                        <a:ext cx="893763" cy="331787"/>
                      </a:xfrm>
                      <a:prstGeom prst="rect">
                        <a:avLst/>
                      </a:prstGeom>
                      <a:noFill/>
                      <a:ln>
                        <a:noFill/>
                      </a:ln>
                      <a:effectLst/>
                    </p:spPr>
                  </p:pic>
                </p:oleObj>
              </mc:Fallback>
            </mc:AlternateContent>
          </a:graphicData>
        </a:graphic>
      </p:graphicFrame>
      <p:graphicFrame>
        <p:nvGraphicFramePr>
          <p:cNvPr id="37" name="Object 4"/>
          <p:cNvGraphicFramePr>
            <a:graphicFrameLocks noChangeAspect="1"/>
          </p:cNvGraphicFramePr>
          <p:nvPr>
            <p:extLst>
              <p:ext uri="{D42A27DB-BD31-4B8C-83A1-F6EECF244321}">
                <p14:modId xmlns:p14="http://schemas.microsoft.com/office/powerpoint/2010/main" val="574243511"/>
              </p:ext>
            </p:extLst>
          </p:nvPr>
        </p:nvGraphicFramePr>
        <p:xfrm>
          <a:off x="5537730" y="4309052"/>
          <a:ext cx="1806575" cy="931863"/>
        </p:xfrm>
        <a:graphic>
          <a:graphicData uri="http://schemas.openxmlformats.org/presentationml/2006/ole">
            <mc:AlternateContent xmlns:mc="http://schemas.openxmlformats.org/markup-compatibility/2006">
              <mc:Choice xmlns:v="urn:schemas-microsoft-com:vml" Requires="v">
                <p:oleObj name="Equation" r:id="rId5" imgW="1104900" imgH="571500" progId="Equation.DSMT4">
                  <p:embed/>
                </p:oleObj>
              </mc:Choice>
              <mc:Fallback>
                <p:oleObj name="Equation" r:id="rId5" imgW="1104900" imgH="571500" progId="Equation.DSMT4">
                  <p:embed/>
                  <p:pic>
                    <p:nvPicPr>
                      <p:cNvPr id="0" name=""/>
                      <p:cNvPicPr>
                        <a:picLocks noChangeAspect="1" noChangeArrowheads="1"/>
                      </p:cNvPicPr>
                      <p:nvPr/>
                    </p:nvPicPr>
                    <p:blipFill>
                      <a:blip r:embed="rId6"/>
                      <a:srcRect/>
                      <a:stretch>
                        <a:fillRect/>
                      </a:stretch>
                    </p:blipFill>
                    <p:spPr bwMode="auto">
                      <a:xfrm>
                        <a:off x="5537730" y="4309052"/>
                        <a:ext cx="1806575" cy="931863"/>
                      </a:xfrm>
                      <a:prstGeom prst="rect">
                        <a:avLst/>
                      </a:prstGeom>
                      <a:noFill/>
                      <a:ln>
                        <a:noFill/>
                      </a:ln>
                      <a:effectLst/>
                    </p:spPr>
                  </p:pic>
                </p:oleObj>
              </mc:Fallback>
            </mc:AlternateContent>
          </a:graphicData>
        </a:graphic>
      </p:graphicFrame>
      <p:graphicFrame>
        <p:nvGraphicFramePr>
          <p:cNvPr id="35" name="Object 4"/>
          <p:cNvGraphicFramePr>
            <a:graphicFrameLocks noChangeAspect="1"/>
          </p:cNvGraphicFramePr>
          <p:nvPr>
            <p:extLst>
              <p:ext uri="{D42A27DB-BD31-4B8C-83A1-F6EECF244321}">
                <p14:modId xmlns:p14="http://schemas.microsoft.com/office/powerpoint/2010/main" val="1837337209"/>
              </p:ext>
            </p:extLst>
          </p:nvPr>
        </p:nvGraphicFramePr>
        <p:xfrm>
          <a:off x="1473464" y="5120637"/>
          <a:ext cx="871538" cy="355600"/>
        </p:xfrm>
        <a:graphic>
          <a:graphicData uri="http://schemas.openxmlformats.org/presentationml/2006/ole">
            <mc:AlternateContent xmlns:mc="http://schemas.openxmlformats.org/markup-compatibility/2006">
              <mc:Choice xmlns:v="urn:schemas-microsoft-com:vml" Requires="v">
                <p:oleObj name="Equation" r:id="rId7" imgW="558800" imgH="228600" progId="Equation.DSMT4">
                  <p:embed/>
                </p:oleObj>
              </mc:Choice>
              <mc:Fallback>
                <p:oleObj name="Equation" r:id="rId7" imgW="558800" imgH="228600" progId="Equation.DSMT4">
                  <p:embed/>
                  <p:pic>
                    <p:nvPicPr>
                      <p:cNvPr id="0" name=""/>
                      <p:cNvPicPr>
                        <a:picLocks noChangeAspect="1" noChangeArrowheads="1"/>
                      </p:cNvPicPr>
                      <p:nvPr/>
                    </p:nvPicPr>
                    <p:blipFill>
                      <a:blip r:embed="rId8"/>
                      <a:srcRect/>
                      <a:stretch>
                        <a:fillRect/>
                      </a:stretch>
                    </p:blipFill>
                    <p:spPr bwMode="auto">
                      <a:xfrm>
                        <a:off x="1473464" y="5120637"/>
                        <a:ext cx="871538" cy="355600"/>
                      </a:xfrm>
                      <a:prstGeom prst="rect">
                        <a:avLst/>
                      </a:prstGeom>
                      <a:noFill/>
                      <a:ln>
                        <a:noFill/>
                      </a:ln>
                      <a:effectLst/>
                    </p:spPr>
                  </p:pic>
                </p:oleObj>
              </mc:Fallback>
            </mc:AlternateContent>
          </a:graphicData>
        </a:graphic>
      </p:graphicFrame>
      <p:graphicFrame>
        <p:nvGraphicFramePr>
          <p:cNvPr id="36" name="Object 4"/>
          <p:cNvGraphicFramePr>
            <a:graphicFrameLocks noChangeAspect="1"/>
          </p:cNvGraphicFramePr>
          <p:nvPr>
            <p:extLst>
              <p:ext uri="{D42A27DB-BD31-4B8C-83A1-F6EECF244321}">
                <p14:modId xmlns:p14="http://schemas.microsoft.com/office/powerpoint/2010/main" val="3024534293"/>
              </p:ext>
            </p:extLst>
          </p:nvPr>
        </p:nvGraphicFramePr>
        <p:xfrm>
          <a:off x="1176321" y="4321752"/>
          <a:ext cx="1662113" cy="890587"/>
        </p:xfrm>
        <a:graphic>
          <a:graphicData uri="http://schemas.openxmlformats.org/presentationml/2006/ole">
            <mc:AlternateContent xmlns:mc="http://schemas.openxmlformats.org/markup-compatibility/2006">
              <mc:Choice xmlns:v="urn:schemas-microsoft-com:vml" Requires="v">
                <p:oleObj name="Equation" r:id="rId9" imgW="1066800" imgH="571500" progId="Equation.DSMT4">
                  <p:embed/>
                </p:oleObj>
              </mc:Choice>
              <mc:Fallback>
                <p:oleObj name="Equation" r:id="rId9" imgW="1066800" imgH="571500" progId="Equation.DSMT4">
                  <p:embed/>
                  <p:pic>
                    <p:nvPicPr>
                      <p:cNvPr id="0" name=""/>
                      <p:cNvPicPr>
                        <a:picLocks noChangeAspect="1" noChangeArrowheads="1"/>
                      </p:cNvPicPr>
                      <p:nvPr/>
                    </p:nvPicPr>
                    <p:blipFill>
                      <a:blip r:embed="rId10"/>
                      <a:srcRect/>
                      <a:stretch>
                        <a:fillRect/>
                      </a:stretch>
                    </p:blipFill>
                    <p:spPr bwMode="auto">
                      <a:xfrm>
                        <a:off x="1176321" y="4321752"/>
                        <a:ext cx="1662113" cy="890587"/>
                      </a:xfrm>
                      <a:prstGeom prst="rect">
                        <a:avLst/>
                      </a:prstGeom>
                      <a:noFill/>
                      <a:ln>
                        <a:noFill/>
                      </a:ln>
                      <a:effectLst/>
                    </p:spPr>
                  </p:pic>
                </p:oleObj>
              </mc:Fallback>
            </mc:AlternateContent>
          </a:graphicData>
        </a:graphic>
      </p:graphicFrame>
      <p:sp>
        <p:nvSpPr>
          <p:cNvPr id="4" name="Rectangle 3"/>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5" name="TextBox 4"/>
          <p:cNvSpPr txBox="1"/>
          <p:nvPr/>
        </p:nvSpPr>
        <p:spPr>
          <a:xfrm>
            <a:off x="8636001" y="6427113"/>
            <a:ext cx="444499" cy="276999"/>
          </a:xfrm>
          <a:prstGeom prst="rect">
            <a:avLst/>
          </a:prstGeom>
          <a:noFill/>
        </p:spPr>
        <p:txBody>
          <a:bodyPr wrap="square" rtlCol="0">
            <a:spAutoFit/>
          </a:bodyPr>
          <a:lstStyle/>
          <a:p>
            <a:r>
              <a:rPr lang="en-US" sz="1200" dirty="0">
                <a:latin typeface="Times New Roman"/>
                <a:cs typeface="Times New Roman"/>
              </a:rPr>
              <a:t>11.)</a:t>
            </a:r>
          </a:p>
        </p:txBody>
      </p:sp>
      <p:sp>
        <p:nvSpPr>
          <p:cNvPr id="6" name="Text Box 56"/>
          <p:cNvSpPr txBox="1">
            <a:spLocks/>
          </p:cNvSpPr>
          <p:nvPr/>
        </p:nvSpPr>
        <p:spPr bwMode="auto">
          <a:xfrm>
            <a:off x="312103" y="379541"/>
            <a:ext cx="8768397" cy="8217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r>
              <a:rPr lang="en-US" sz="2800" dirty="0">
                <a:solidFill>
                  <a:srgbClr val="FF0000"/>
                </a:solidFill>
                <a:latin typeface="Apple Chancery"/>
                <a:cs typeface="Apple Chancery"/>
              </a:rPr>
              <a:t>From this, </a:t>
            </a:r>
            <a:r>
              <a:rPr lang="en-US" sz="2000" dirty="0">
                <a:latin typeface="Times New Roman"/>
                <a:cs typeface="Times New Roman"/>
              </a:rPr>
              <a:t>a </a:t>
            </a:r>
            <a:r>
              <a:rPr lang="en-US" sz="2000" dirty="0">
                <a:solidFill>
                  <a:srgbClr val="0000FF"/>
                </a:solidFill>
                <a:latin typeface="Times New Roman"/>
                <a:cs typeface="Times New Roman"/>
              </a:rPr>
              <a:t>HUGE observation</a:t>
            </a:r>
            <a:r>
              <a:rPr lang="en-US" sz="2000" dirty="0">
                <a:latin typeface="Times New Roman"/>
                <a:cs typeface="Times New Roman"/>
              </a:rPr>
              <a:t>: Objects </a:t>
            </a:r>
            <a:r>
              <a:rPr lang="en-US" sz="2000" dirty="0">
                <a:solidFill>
                  <a:srgbClr val="0000FF"/>
                </a:solidFill>
                <a:latin typeface="Times New Roman"/>
                <a:cs typeface="Times New Roman"/>
              </a:rPr>
              <a:t>moving in a straight line </a:t>
            </a:r>
            <a:r>
              <a:rPr lang="en-US" sz="2000" dirty="0">
                <a:latin typeface="Times New Roman"/>
                <a:cs typeface="Times New Roman"/>
              </a:rPr>
              <a:t>HAVE </a:t>
            </a:r>
            <a:r>
              <a:rPr lang="en-US" sz="2000" i="1" dirty="0">
                <a:solidFill>
                  <a:srgbClr val="FF0000"/>
                </a:solidFill>
                <a:latin typeface="Times New Roman"/>
                <a:cs typeface="Times New Roman"/>
              </a:rPr>
              <a:t>angular momentum</a:t>
            </a:r>
            <a:r>
              <a:rPr lang="en-US" sz="2000" dirty="0">
                <a:latin typeface="Times New Roman"/>
                <a:cs typeface="Times New Roman"/>
              </a:rPr>
              <a:t>, and the </a:t>
            </a:r>
            <a:r>
              <a:rPr lang="en-US" sz="2000" i="1" dirty="0">
                <a:latin typeface="Times New Roman"/>
                <a:cs typeface="Times New Roman"/>
              </a:rPr>
              <a:t>angular momentum </a:t>
            </a:r>
            <a:r>
              <a:rPr lang="en-US" sz="2000" dirty="0">
                <a:solidFill>
                  <a:srgbClr val="FF0000"/>
                </a:solidFill>
                <a:latin typeface="Times New Roman"/>
                <a:cs typeface="Times New Roman"/>
              </a:rPr>
              <a:t>is</a:t>
            </a:r>
            <a:r>
              <a:rPr lang="en-US" sz="2000" dirty="0">
                <a:latin typeface="Times New Roman"/>
                <a:cs typeface="Times New Roman"/>
              </a:rPr>
              <a:t> </a:t>
            </a:r>
            <a:r>
              <a:rPr lang="en-US" sz="2000" dirty="0">
                <a:solidFill>
                  <a:srgbClr val="FF0000"/>
                </a:solidFill>
                <a:latin typeface="Times New Roman"/>
                <a:cs typeface="Times New Roman"/>
              </a:rPr>
              <a:t>CONSTANT</a:t>
            </a:r>
            <a:r>
              <a:rPr lang="en-US" sz="2000" dirty="0">
                <a:latin typeface="Times New Roman"/>
                <a:cs typeface="Times New Roman"/>
              </a:rPr>
              <a:t>!</a:t>
            </a:r>
            <a:endParaRPr lang="en-US" sz="2000" dirty="0">
              <a:solidFill>
                <a:srgbClr val="0000FF"/>
              </a:solidFill>
              <a:latin typeface="Times New Roman"/>
              <a:cs typeface="Times New Roman"/>
            </a:endParaRPr>
          </a:p>
        </p:txBody>
      </p:sp>
      <p:sp>
        <p:nvSpPr>
          <p:cNvPr id="18" name="Text Box 56"/>
          <p:cNvSpPr txBox="1">
            <a:spLocks/>
          </p:cNvSpPr>
          <p:nvPr/>
        </p:nvSpPr>
        <p:spPr bwMode="auto">
          <a:xfrm>
            <a:off x="321150" y="1361179"/>
            <a:ext cx="8619649" cy="131420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r>
              <a:rPr lang="en-US" sz="2000" dirty="0">
                <a:solidFill>
                  <a:srgbClr val="FF0000"/>
                </a:solidFill>
                <a:latin typeface="Apple Chancery"/>
                <a:cs typeface="Apple Chancery"/>
              </a:rPr>
              <a:t>This seemingly insane </a:t>
            </a:r>
            <a:r>
              <a:rPr lang="en-US" sz="2000" dirty="0">
                <a:solidFill>
                  <a:schemeClr val="tx1"/>
                </a:solidFill>
                <a:latin typeface="Times New Roman"/>
                <a:cs typeface="Times New Roman"/>
              </a:rPr>
              <a:t>bit of amusement is actually grounded in intuitively sound reasoning.  To see how, consider the simplest motion possible, a </a:t>
            </a:r>
            <a:r>
              <a:rPr lang="en-US" sz="2000" dirty="0">
                <a:solidFill>
                  <a:srgbClr val="0000FF"/>
                </a:solidFill>
                <a:latin typeface="Times New Roman"/>
                <a:cs typeface="Times New Roman"/>
              </a:rPr>
              <a:t>mass moving with constant velocity </a:t>
            </a:r>
            <a:r>
              <a:rPr lang="en-US" sz="2000" i="1" dirty="0">
                <a:solidFill>
                  <a:srgbClr val="0000FF"/>
                </a:solidFill>
                <a:latin typeface="Times New Roman"/>
                <a:cs typeface="Times New Roman"/>
              </a:rPr>
              <a:t>parallel to the x-axis</a:t>
            </a:r>
            <a:r>
              <a:rPr lang="en-US" sz="2000" dirty="0">
                <a:solidFill>
                  <a:schemeClr val="tx1"/>
                </a:solidFill>
                <a:latin typeface="Times New Roman"/>
                <a:cs typeface="Times New Roman"/>
              </a:rPr>
              <a:t>.  How does the </a:t>
            </a:r>
            <a:r>
              <a:rPr lang="en-US" sz="2000" i="1" dirty="0">
                <a:solidFill>
                  <a:srgbClr val="FF0000"/>
                </a:solidFill>
                <a:latin typeface="Times New Roman"/>
                <a:cs typeface="Times New Roman"/>
              </a:rPr>
              <a:t>angular momentum </a:t>
            </a:r>
            <a:r>
              <a:rPr lang="en-US" sz="2000" dirty="0">
                <a:solidFill>
                  <a:schemeClr val="tx1"/>
                </a:solidFill>
                <a:latin typeface="Times New Roman"/>
                <a:cs typeface="Times New Roman"/>
              </a:rPr>
              <a:t>calculate out at several points in that case?</a:t>
            </a:r>
            <a:endParaRPr lang="en-US" sz="2000" dirty="0">
              <a:solidFill>
                <a:srgbClr val="0000FF"/>
              </a:solidFill>
              <a:latin typeface="Times New Roman"/>
              <a:cs typeface="Times New Roman"/>
            </a:endParaRPr>
          </a:p>
        </p:txBody>
      </p:sp>
      <p:sp>
        <p:nvSpPr>
          <p:cNvPr id="62" name="Line 2"/>
          <p:cNvSpPr>
            <a:spLocks noChangeShapeType="1"/>
          </p:cNvSpPr>
          <p:nvPr/>
        </p:nvSpPr>
        <p:spPr bwMode="auto">
          <a:xfrm flipV="1">
            <a:off x="1134522" y="2724111"/>
            <a:ext cx="1386824" cy="1069836"/>
          </a:xfrm>
          <a:prstGeom prst="line">
            <a:avLst/>
          </a:prstGeom>
          <a:noFill/>
          <a:ln w="12700">
            <a:solidFill>
              <a:srgbClr val="000000"/>
            </a:solidFill>
            <a:prstDash val="dash"/>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63" name="Line 5"/>
          <p:cNvSpPr>
            <a:spLocks noChangeShapeType="1"/>
          </p:cNvSpPr>
          <p:nvPr/>
        </p:nvSpPr>
        <p:spPr bwMode="auto">
          <a:xfrm>
            <a:off x="777910" y="2870199"/>
            <a:ext cx="0" cy="1438853"/>
          </a:xfrm>
          <a:prstGeom prst="line">
            <a:avLst/>
          </a:prstGeom>
          <a:noFill/>
          <a:ln w="25400">
            <a:solidFill>
              <a:srgbClr val="000000"/>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64" name="Line 6"/>
          <p:cNvSpPr>
            <a:spLocks noChangeShapeType="1"/>
          </p:cNvSpPr>
          <p:nvPr/>
        </p:nvSpPr>
        <p:spPr bwMode="auto">
          <a:xfrm flipV="1">
            <a:off x="262805" y="4071311"/>
            <a:ext cx="2708996" cy="1"/>
          </a:xfrm>
          <a:prstGeom prst="line">
            <a:avLst/>
          </a:prstGeom>
          <a:noFill/>
          <a:ln w="25400">
            <a:solidFill>
              <a:srgbClr val="000000"/>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65" name="AutoShape 7"/>
          <p:cNvSpPr>
            <a:spLocks/>
          </p:cNvSpPr>
          <p:nvPr/>
        </p:nvSpPr>
        <p:spPr bwMode="auto">
          <a:xfrm>
            <a:off x="1649628" y="3278841"/>
            <a:ext cx="158494" cy="158494"/>
          </a:xfrm>
          <a:prstGeom prst="smileyFace">
            <a:avLst>
              <a:gd name="adj" fmla="val 4653"/>
            </a:avLst>
          </a:prstGeom>
          <a:solidFill>
            <a:srgbClr val="50FF14"/>
          </a:solidFill>
          <a:ln w="12700" cmpd="sng">
            <a:solidFill>
              <a:srgbClr val="000000"/>
            </a:solidFill>
            <a:round/>
            <a:headEnd/>
            <a:tailEnd/>
          </a:ln>
        </p:spPr>
        <p:txBody>
          <a:bodyPr wrap="none" anchor="ctr"/>
          <a:lstStyle/>
          <a:p>
            <a:endParaRPr lang="en-US"/>
          </a:p>
        </p:txBody>
      </p:sp>
      <p:sp>
        <p:nvSpPr>
          <p:cNvPr id="102" name="Line 8"/>
          <p:cNvSpPr>
            <a:spLocks noChangeShapeType="1"/>
          </p:cNvSpPr>
          <p:nvPr/>
        </p:nvSpPr>
        <p:spPr bwMode="auto">
          <a:xfrm>
            <a:off x="1808122" y="3358088"/>
            <a:ext cx="673600" cy="0"/>
          </a:xfrm>
          <a:prstGeom prst="line">
            <a:avLst/>
          </a:prstGeom>
          <a:noFill/>
          <a:ln w="25400">
            <a:solidFill>
              <a:srgbClr val="000000"/>
            </a:solidFill>
            <a:round/>
            <a:headEnd/>
            <a:tailEnd type="triangle" w="med" len="med"/>
          </a:ln>
          <a:extLst>
            <a:ext uri="{909E8E84-426E-40dd-AFC4-6F175D3DCCD1}">
              <a14:hiddenFill xmlns="" xmlns:a14="http://schemas.microsoft.com/office/drawing/2010/main">
                <a:noFill/>
              </a14:hiddenFill>
            </a:ext>
          </a:extLst>
        </p:spPr>
        <p:txBody>
          <a:bodyPr wrap="none" anchor="ctr"/>
          <a:lstStyle/>
          <a:p>
            <a:endParaRPr lang="en-US"/>
          </a:p>
        </p:txBody>
      </p:sp>
      <p:sp>
        <p:nvSpPr>
          <p:cNvPr id="109" name="Line 9"/>
          <p:cNvSpPr>
            <a:spLocks noChangeShapeType="1"/>
          </p:cNvSpPr>
          <p:nvPr/>
        </p:nvSpPr>
        <p:spPr bwMode="auto">
          <a:xfrm flipV="1">
            <a:off x="777910" y="3397711"/>
            <a:ext cx="871718" cy="673600"/>
          </a:xfrm>
          <a:prstGeom prst="line">
            <a:avLst/>
          </a:prstGeom>
          <a:noFill/>
          <a:ln w="25400">
            <a:solidFill>
              <a:srgbClr val="000000"/>
            </a:solidFill>
            <a:round/>
            <a:headEnd/>
            <a:tailEnd type="triangle" w="med" len="med"/>
          </a:ln>
          <a:extLst>
            <a:ext uri="{909E8E84-426E-40dd-AFC4-6F175D3DCCD1}">
              <a14:hiddenFill xmlns="" xmlns:a14="http://schemas.microsoft.com/office/drawing/2010/main">
                <a:noFill/>
              </a14:hiddenFill>
            </a:ext>
          </a:extLst>
        </p:spPr>
        <p:txBody>
          <a:bodyPr wrap="none" anchor="ctr"/>
          <a:lstStyle/>
          <a:p>
            <a:endParaRPr lang="en-US"/>
          </a:p>
        </p:txBody>
      </p:sp>
      <p:sp>
        <p:nvSpPr>
          <p:cNvPr id="112" name="Arc 12"/>
          <p:cNvSpPr>
            <a:spLocks/>
          </p:cNvSpPr>
          <p:nvPr/>
        </p:nvSpPr>
        <p:spPr bwMode="auto">
          <a:xfrm>
            <a:off x="976028" y="3912818"/>
            <a:ext cx="118871" cy="158494"/>
          </a:xfrm>
          <a:custGeom>
            <a:avLst/>
            <a:gdLst>
              <a:gd name="T0" fmla="*/ 0 w 21600"/>
              <a:gd name="T1" fmla="*/ 0 h 21600"/>
              <a:gd name="T2" fmla="*/ 228600 w 21600"/>
              <a:gd name="T3" fmla="*/ 304800 h 21600"/>
              <a:gd name="T4" fmla="*/ 0 w 21600"/>
              <a:gd name="T5" fmla="*/ 30480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close/>
              </a:path>
            </a:pathLst>
          </a:custGeom>
          <a:noFill/>
          <a:ln w="12700">
            <a:solidFill>
              <a:srgbClr val="000000"/>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graphicFrame>
        <p:nvGraphicFramePr>
          <p:cNvPr id="113" name="Object 2"/>
          <p:cNvGraphicFramePr>
            <a:graphicFrameLocks noChangeAspect="1"/>
          </p:cNvGraphicFramePr>
          <p:nvPr>
            <p:extLst>
              <p:ext uri="{D42A27DB-BD31-4B8C-83A1-F6EECF244321}">
                <p14:modId xmlns:p14="http://schemas.microsoft.com/office/powerpoint/2010/main" val="1780354643"/>
              </p:ext>
            </p:extLst>
          </p:nvPr>
        </p:nvGraphicFramePr>
        <p:xfrm>
          <a:off x="1094899" y="3807946"/>
          <a:ext cx="231775" cy="285750"/>
        </p:xfrm>
        <a:graphic>
          <a:graphicData uri="http://schemas.openxmlformats.org/presentationml/2006/ole">
            <mc:AlternateContent xmlns:mc="http://schemas.openxmlformats.org/markup-compatibility/2006">
              <mc:Choice xmlns:v="urn:schemas-microsoft-com:vml" Requires="v">
                <p:oleObj name="Equation" r:id="rId11" imgW="165100" imgH="203200" progId="Equation.DSMT4">
                  <p:embed/>
                </p:oleObj>
              </mc:Choice>
              <mc:Fallback>
                <p:oleObj name="Equation" r:id="rId11" imgW="165100" imgH="203200" progId="Equation.DSMT4">
                  <p:embed/>
                  <p:pic>
                    <p:nvPicPr>
                      <p:cNvPr id="0" name=""/>
                      <p:cNvPicPr>
                        <a:picLocks noChangeAspect="1" noChangeArrowheads="1"/>
                      </p:cNvPicPr>
                      <p:nvPr/>
                    </p:nvPicPr>
                    <p:blipFill>
                      <a:blip r:embed="rId12"/>
                      <a:srcRect/>
                      <a:stretch>
                        <a:fillRect/>
                      </a:stretch>
                    </p:blipFill>
                    <p:spPr bwMode="auto">
                      <a:xfrm>
                        <a:off x="1094899" y="3807946"/>
                        <a:ext cx="231775" cy="285750"/>
                      </a:xfrm>
                      <a:prstGeom prst="rect">
                        <a:avLst/>
                      </a:prstGeom>
                      <a:noFill/>
                      <a:ln>
                        <a:noFill/>
                      </a:ln>
                      <a:effectLst/>
                    </p:spPr>
                  </p:pic>
                </p:oleObj>
              </mc:Fallback>
            </mc:AlternateContent>
          </a:graphicData>
        </a:graphic>
      </p:graphicFrame>
      <p:sp>
        <p:nvSpPr>
          <p:cNvPr id="114" name="Arc 14"/>
          <p:cNvSpPr>
            <a:spLocks/>
          </p:cNvSpPr>
          <p:nvPr/>
        </p:nvSpPr>
        <p:spPr bwMode="auto">
          <a:xfrm>
            <a:off x="1909233" y="3206198"/>
            <a:ext cx="77195" cy="158494"/>
          </a:xfrm>
          <a:custGeom>
            <a:avLst/>
            <a:gdLst>
              <a:gd name="T0" fmla="*/ 0 w 21600"/>
              <a:gd name="T1" fmla="*/ 0 h 21600"/>
              <a:gd name="T2" fmla="*/ 228600 w 21600"/>
              <a:gd name="T3" fmla="*/ 304800 h 21600"/>
              <a:gd name="T4" fmla="*/ 0 w 21600"/>
              <a:gd name="T5" fmla="*/ 30480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close/>
              </a:path>
            </a:pathLst>
          </a:custGeom>
          <a:noFill/>
          <a:ln w="12700">
            <a:solidFill>
              <a:srgbClr val="000000"/>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117" name="Line 18"/>
          <p:cNvSpPr>
            <a:spLocks noChangeShapeType="1"/>
          </p:cNvSpPr>
          <p:nvPr/>
        </p:nvSpPr>
        <p:spPr bwMode="auto">
          <a:xfrm flipV="1">
            <a:off x="1649628" y="3437335"/>
            <a:ext cx="0" cy="594353"/>
          </a:xfrm>
          <a:prstGeom prst="line">
            <a:avLst/>
          </a:prstGeom>
          <a:noFill/>
          <a:ln w="25400">
            <a:solidFill>
              <a:srgbClr val="FF0000"/>
            </a:solidFill>
            <a:round/>
            <a:headEnd/>
            <a:tailEnd type="triangle" w="med" len="med"/>
          </a:ln>
          <a:extLst>
            <a:ext uri="{909E8E84-426E-40dd-AFC4-6F175D3DCCD1}">
              <a14:hiddenFill xmlns="" xmlns:a14="http://schemas.microsoft.com/office/drawing/2010/main">
                <a:noFill/>
              </a14:hiddenFill>
            </a:ext>
          </a:extLst>
        </p:spPr>
        <p:txBody>
          <a:bodyPr wrap="none" anchor="ctr"/>
          <a:lstStyle/>
          <a:p>
            <a:endParaRPr lang="en-US"/>
          </a:p>
        </p:txBody>
      </p:sp>
      <p:graphicFrame>
        <p:nvGraphicFramePr>
          <p:cNvPr id="118" name="Object 5"/>
          <p:cNvGraphicFramePr>
            <a:graphicFrameLocks noChangeAspect="1"/>
          </p:cNvGraphicFramePr>
          <p:nvPr>
            <p:extLst>
              <p:ext uri="{D42A27DB-BD31-4B8C-83A1-F6EECF244321}">
                <p14:modId xmlns:p14="http://schemas.microsoft.com/office/powerpoint/2010/main" val="2905631809"/>
              </p:ext>
            </p:extLst>
          </p:nvPr>
        </p:nvGraphicFramePr>
        <p:xfrm>
          <a:off x="1693328" y="3582988"/>
          <a:ext cx="1152525" cy="336550"/>
        </p:xfrm>
        <a:graphic>
          <a:graphicData uri="http://schemas.openxmlformats.org/presentationml/2006/ole">
            <mc:AlternateContent xmlns:mc="http://schemas.openxmlformats.org/markup-compatibility/2006">
              <mc:Choice xmlns:v="urn:schemas-microsoft-com:vml" Requires="v">
                <p:oleObj name="Equation" r:id="rId13" imgW="698500" imgH="203200" progId="Equation.DSMT4">
                  <p:embed/>
                </p:oleObj>
              </mc:Choice>
              <mc:Fallback>
                <p:oleObj name="Equation" r:id="rId13" imgW="698500" imgH="203200" progId="Equation.DSMT4">
                  <p:embed/>
                  <p:pic>
                    <p:nvPicPr>
                      <p:cNvPr id="0" name=""/>
                      <p:cNvPicPr>
                        <a:picLocks noChangeAspect="1" noChangeArrowheads="1"/>
                      </p:cNvPicPr>
                      <p:nvPr/>
                    </p:nvPicPr>
                    <p:blipFill>
                      <a:blip r:embed="rId14"/>
                      <a:srcRect/>
                      <a:stretch>
                        <a:fillRect/>
                      </a:stretch>
                    </p:blipFill>
                    <p:spPr bwMode="auto">
                      <a:xfrm>
                        <a:off x="1693328" y="3582988"/>
                        <a:ext cx="1152525" cy="336550"/>
                      </a:xfrm>
                      <a:prstGeom prst="rect">
                        <a:avLst/>
                      </a:prstGeom>
                      <a:noFill/>
                      <a:ln>
                        <a:noFill/>
                      </a:ln>
                      <a:effectLst/>
                    </p:spPr>
                  </p:pic>
                </p:oleObj>
              </mc:Fallback>
            </mc:AlternateContent>
          </a:graphicData>
        </a:graphic>
      </p:graphicFrame>
      <p:graphicFrame>
        <p:nvGraphicFramePr>
          <p:cNvPr id="119" name="Object 5"/>
          <p:cNvGraphicFramePr>
            <a:graphicFrameLocks noChangeAspect="1"/>
          </p:cNvGraphicFramePr>
          <p:nvPr>
            <p:extLst>
              <p:ext uri="{D42A27DB-BD31-4B8C-83A1-F6EECF244321}">
                <p14:modId xmlns:p14="http://schemas.microsoft.com/office/powerpoint/2010/main" val="1057593816"/>
              </p:ext>
            </p:extLst>
          </p:nvPr>
        </p:nvGraphicFramePr>
        <p:xfrm>
          <a:off x="1134522" y="3324794"/>
          <a:ext cx="222250" cy="357187"/>
        </p:xfrm>
        <a:graphic>
          <a:graphicData uri="http://schemas.openxmlformats.org/presentationml/2006/ole">
            <mc:AlternateContent xmlns:mc="http://schemas.openxmlformats.org/markup-compatibility/2006">
              <mc:Choice xmlns:v="urn:schemas-microsoft-com:vml" Requires="v">
                <p:oleObj name="Equation" r:id="rId15" imgW="127000" imgH="203200" progId="Equation.DSMT4">
                  <p:embed/>
                </p:oleObj>
              </mc:Choice>
              <mc:Fallback>
                <p:oleObj name="Equation" r:id="rId15" imgW="127000" imgH="203200" progId="Equation.DSMT4">
                  <p:embed/>
                  <p:pic>
                    <p:nvPicPr>
                      <p:cNvPr id="0" name=""/>
                      <p:cNvPicPr>
                        <a:picLocks noChangeAspect="1" noChangeArrowheads="1"/>
                      </p:cNvPicPr>
                      <p:nvPr/>
                    </p:nvPicPr>
                    <p:blipFill>
                      <a:blip r:embed="rId16"/>
                      <a:srcRect/>
                      <a:stretch>
                        <a:fillRect/>
                      </a:stretch>
                    </p:blipFill>
                    <p:spPr bwMode="auto">
                      <a:xfrm>
                        <a:off x="1134522" y="3324794"/>
                        <a:ext cx="222250" cy="357187"/>
                      </a:xfrm>
                      <a:prstGeom prst="rect">
                        <a:avLst/>
                      </a:prstGeom>
                      <a:noFill/>
                      <a:ln>
                        <a:noFill/>
                      </a:ln>
                      <a:effectLst/>
                    </p:spPr>
                  </p:pic>
                </p:oleObj>
              </mc:Fallback>
            </mc:AlternateContent>
          </a:graphicData>
        </a:graphic>
      </p:graphicFrame>
      <p:sp>
        <p:nvSpPr>
          <p:cNvPr id="121" name="Line 2"/>
          <p:cNvSpPr>
            <a:spLocks noChangeShapeType="1"/>
          </p:cNvSpPr>
          <p:nvPr/>
        </p:nvSpPr>
        <p:spPr bwMode="auto">
          <a:xfrm flipV="1">
            <a:off x="6513753" y="3063021"/>
            <a:ext cx="1720224" cy="486150"/>
          </a:xfrm>
          <a:prstGeom prst="line">
            <a:avLst/>
          </a:prstGeom>
          <a:noFill/>
          <a:ln w="12700">
            <a:solidFill>
              <a:srgbClr val="000000"/>
            </a:solidFill>
            <a:prstDash val="dash"/>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22" name="Line 5"/>
          <p:cNvSpPr>
            <a:spLocks noChangeShapeType="1"/>
          </p:cNvSpPr>
          <p:nvPr/>
        </p:nvSpPr>
        <p:spPr bwMode="auto">
          <a:xfrm>
            <a:off x="4718736" y="2870199"/>
            <a:ext cx="0" cy="1426895"/>
          </a:xfrm>
          <a:prstGeom prst="line">
            <a:avLst/>
          </a:prstGeom>
          <a:noFill/>
          <a:ln w="25400">
            <a:solidFill>
              <a:srgbClr val="000000"/>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23" name="Line 6"/>
          <p:cNvSpPr>
            <a:spLocks noChangeShapeType="1"/>
          </p:cNvSpPr>
          <p:nvPr/>
        </p:nvSpPr>
        <p:spPr bwMode="auto">
          <a:xfrm>
            <a:off x="4232586" y="4072717"/>
            <a:ext cx="3814410" cy="0"/>
          </a:xfrm>
          <a:prstGeom prst="line">
            <a:avLst/>
          </a:prstGeom>
          <a:noFill/>
          <a:ln w="25400">
            <a:solidFill>
              <a:srgbClr val="000000"/>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24" name="AutoShape 7"/>
          <p:cNvSpPr>
            <a:spLocks/>
          </p:cNvSpPr>
          <p:nvPr/>
        </p:nvSpPr>
        <p:spPr bwMode="auto">
          <a:xfrm>
            <a:off x="6962507" y="3324794"/>
            <a:ext cx="149585" cy="149585"/>
          </a:xfrm>
          <a:prstGeom prst="smileyFace">
            <a:avLst>
              <a:gd name="adj" fmla="val 4653"/>
            </a:avLst>
          </a:prstGeom>
          <a:solidFill>
            <a:srgbClr val="50FF14"/>
          </a:solidFill>
          <a:ln w="25400">
            <a:solidFill>
              <a:srgbClr val="000000"/>
            </a:solidFill>
            <a:round/>
            <a:headEnd/>
            <a:tailEnd/>
          </a:ln>
        </p:spPr>
        <p:txBody>
          <a:bodyPr wrap="none" anchor="ctr"/>
          <a:lstStyle/>
          <a:p>
            <a:endParaRPr lang="en-US"/>
          </a:p>
        </p:txBody>
      </p:sp>
      <p:sp>
        <p:nvSpPr>
          <p:cNvPr id="125" name="Line 8"/>
          <p:cNvSpPr>
            <a:spLocks noChangeShapeType="1"/>
          </p:cNvSpPr>
          <p:nvPr/>
        </p:nvSpPr>
        <p:spPr bwMode="auto">
          <a:xfrm>
            <a:off x="7112092" y="3399586"/>
            <a:ext cx="635735" cy="0"/>
          </a:xfrm>
          <a:prstGeom prst="line">
            <a:avLst/>
          </a:prstGeom>
          <a:noFill/>
          <a:ln w="28575">
            <a:solidFill>
              <a:srgbClr val="000000"/>
            </a:solidFill>
            <a:round/>
            <a:headEnd/>
            <a:tailEnd type="triangle" w="med" len="med"/>
          </a:ln>
          <a:extLst>
            <a:ext uri="{909E8E84-426E-40dd-AFC4-6F175D3DCCD1}">
              <a14:hiddenFill xmlns="" xmlns:a14="http://schemas.microsoft.com/office/drawing/2010/main">
                <a:noFill/>
              </a14:hiddenFill>
            </a:ext>
          </a:extLst>
        </p:spPr>
        <p:txBody>
          <a:bodyPr wrap="none" anchor="ctr"/>
          <a:lstStyle/>
          <a:p>
            <a:endParaRPr lang="en-US"/>
          </a:p>
        </p:txBody>
      </p:sp>
      <p:sp>
        <p:nvSpPr>
          <p:cNvPr id="126" name="Line 9"/>
          <p:cNvSpPr>
            <a:spLocks noChangeShapeType="1"/>
          </p:cNvSpPr>
          <p:nvPr/>
        </p:nvSpPr>
        <p:spPr bwMode="auto">
          <a:xfrm flipV="1">
            <a:off x="4718736" y="3436982"/>
            <a:ext cx="2206374" cy="635735"/>
          </a:xfrm>
          <a:prstGeom prst="line">
            <a:avLst/>
          </a:prstGeom>
          <a:noFill/>
          <a:ln w="28575">
            <a:solidFill>
              <a:srgbClr val="000000"/>
            </a:solidFill>
            <a:round/>
            <a:headEnd/>
            <a:tailEnd type="triangle" w="med" len="med"/>
          </a:ln>
          <a:extLst>
            <a:ext uri="{909E8E84-426E-40dd-AFC4-6F175D3DCCD1}">
              <a14:hiddenFill xmlns="" xmlns:a14="http://schemas.microsoft.com/office/drawing/2010/main">
                <a:noFill/>
              </a14:hiddenFill>
            </a:ext>
          </a:extLst>
        </p:spPr>
        <p:txBody>
          <a:bodyPr wrap="none" anchor="ctr"/>
          <a:lstStyle/>
          <a:p>
            <a:endParaRPr lang="en-US"/>
          </a:p>
        </p:txBody>
      </p:sp>
      <p:sp>
        <p:nvSpPr>
          <p:cNvPr id="129" name="Arc 12"/>
          <p:cNvSpPr>
            <a:spLocks/>
          </p:cNvSpPr>
          <p:nvPr/>
        </p:nvSpPr>
        <p:spPr bwMode="auto">
          <a:xfrm>
            <a:off x="5391868" y="3859246"/>
            <a:ext cx="112189" cy="213471"/>
          </a:xfrm>
          <a:custGeom>
            <a:avLst/>
            <a:gdLst>
              <a:gd name="T0" fmla="*/ 80603 w 21600"/>
              <a:gd name="T1" fmla="*/ 0 h 22942"/>
              <a:gd name="T2" fmla="*/ 226759 w 21600"/>
              <a:gd name="T3" fmla="*/ 323850 h 22942"/>
              <a:gd name="T4" fmla="*/ 0 w 21600"/>
              <a:gd name="T5" fmla="*/ 285313 h 22942"/>
              <a:gd name="T6" fmla="*/ 0 60000 65536"/>
              <a:gd name="T7" fmla="*/ 0 60000 65536"/>
              <a:gd name="T8" fmla="*/ 0 60000 65536"/>
              <a:gd name="T9" fmla="*/ 0 w 21600"/>
              <a:gd name="T10" fmla="*/ 0 h 22942"/>
              <a:gd name="T11" fmla="*/ 21600 w 21600"/>
              <a:gd name="T12" fmla="*/ 22942 h 22942"/>
            </a:gdLst>
            <a:ahLst/>
            <a:cxnLst>
              <a:cxn ang="T6">
                <a:pos x="T0" y="T1"/>
              </a:cxn>
              <a:cxn ang="T7">
                <a:pos x="T2" y="T3"/>
              </a:cxn>
              <a:cxn ang="T8">
                <a:pos x="T4" y="T5"/>
              </a:cxn>
            </a:cxnLst>
            <a:rect l="T9" t="T10" r="T11" b="T12"/>
            <a:pathLst>
              <a:path w="21600" h="22942" fill="none" extrusionOk="0">
                <a:moveTo>
                  <a:pt x="7616" y="-1"/>
                </a:moveTo>
                <a:cubicBezTo>
                  <a:pt x="16030" y="3169"/>
                  <a:pt x="21600" y="11220"/>
                  <a:pt x="21600" y="20212"/>
                </a:cubicBezTo>
                <a:cubicBezTo>
                  <a:pt x="21600" y="21124"/>
                  <a:pt x="21542" y="22036"/>
                  <a:pt x="21426" y="22942"/>
                </a:cubicBezTo>
              </a:path>
              <a:path w="21600" h="22942" stroke="0" extrusionOk="0">
                <a:moveTo>
                  <a:pt x="7616" y="-1"/>
                </a:moveTo>
                <a:cubicBezTo>
                  <a:pt x="16030" y="3169"/>
                  <a:pt x="21600" y="11220"/>
                  <a:pt x="21600" y="20212"/>
                </a:cubicBezTo>
                <a:cubicBezTo>
                  <a:pt x="21600" y="21124"/>
                  <a:pt x="21542" y="22036"/>
                  <a:pt x="21426" y="22942"/>
                </a:cubicBezTo>
                <a:lnTo>
                  <a:pt x="0" y="20212"/>
                </a:lnTo>
                <a:close/>
              </a:path>
            </a:pathLst>
          </a:custGeom>
          <a:noFill/>
          <a:ln w="12700">
            <a:solidFill>
              <a:srgbClr val="000000"/>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131" name="Arc 14"/>
          <p:cNvSpPr>
            <a:spLocks/>
          </p:cNvSpPr>
          <p:nvPr/>
        </p:nvSpPr>
        <p:spPr bwMode="auto">
          <a:xfrm>
            <a:off x="7400673" y="3278841"/>
            <a:ext cx="112189" cy="120745"/>
          </a:xfrm>
          <a:custGeom>
            <a:avLst/>
            <a:gdLst>
              <a:gd name="T0" fmla="*/ 183833 w 21600"/>
              <a:gd name="T1" fmla="*/ 0 h 12838"/>
              <a:gd name="T2" fmla="*/ 228600 w 21600"/>
              <a:gd name="T3" fmla="*/ 180975 h 12838"/>
              <a:gd name="T4" fmla="*/ 0 w 21600"/>
              <a:gd name="T5" fmla="*/ 180975 h 12838"/>
              <a:gd name="T6" fmla="*/ 0 60000 65536"/>
              <a:gd name="T7" fmla="*/ 0 60000 65536"/>
              <a:gd name="T8" fmla="*/ 0 60000 65536"/>
              <a:gd name="T9" fmla="*/ 0 w 21600"/>
              <a:gd name="T10" fmla="*/ 0 h 12838"/>
              <a:gd name="T11" fmla="*/ 21600 w 21600"/>
              <a:gd name="T12" fmla="*/ 12838 h 12838"/>
            </a:gdLst>
            <a:ahLst/>
            <a:cxnLst>
              <a:cxn ang="T6">
                <a:pos x="T0" y="T1"/>
              </a:cxn>
              <a:cxn ang="T7">
                <a:pos x="T2" y="T3"/>
              </a:cxn>
              <a:cxn ang="T8">
                <a:pos x="T4" y="T5"/>
              </a:cxn>
            </a:cxnLst>
            <a:rect l="T9" t="T10" r="T11" b="T12"/>
            <a:pathLst>
              <a:path w="21600" h="12838" fill="none" extrusionOk="0">
                <a:moveTo>
                  <a:pt x="17370" y="-1"/>
                </a:moveTo>
                <a:cubicBezTo>
                  <a:pt x="20117" y="3716"/>
                  <a:pt x="21600" y="8216"/>
                  <a:pt x="21600" y="12838"/>
                </a:cubicBezTo>
              </a:path>
              <a:path w="21600" h="12838" stroke="0" extrusionOk="0">
                <a:moveTo>
                  <a:pt x="17370" y="-1"/>
                </a:moveTo>
                <a:cubicBezTo>
                  <a:pt x="20117" y="3716"/>
                  <a:pt x="21600" y="8216"/>
                  <a:pt x="21600" y="12838"/>
                </a:cubicBezTo>
                <a:lnTo>
                  <a:pt x="0" y="12838"/>
                </a:lnTo>
                <a:close/>
              </a:path>
            </a:pathLst>
          </a:custGeom>
          <a:noFill/>
          <a:ln w="12700">
            <a:solidFill>
              <a:srgbClr val="000000"/>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134" name="Line 18"/>
          <p:cNvSpPr>
            <a:spLocks noChangeShapeType="1"/>
          </p:cNvSpPr>
          <p:nvPr/>
        </p:nvSpPr>
        <p:spPr bwMode="auto">
          <a:xfrm flipV="1">
            <a:off x="6925111" y="3436982"/>
            <a:ext cx="0" cy="598339"/>
          </a:xfrm>
          <a:prstGeom prst="line">
            <a:avLst/>
          </a:prstGeom>
          <a:noFill/>
          <a:ln w="28575">
            <a:solidFill>
              <a:srgbClr val="FF0000"/>
            </a:solidFill>
            <a:round/>
            <a:headEnd/>
            <a:tailEnd type="triangle" w="med" len="med"/>
          </a:ln>
          <a:extLst>
            <a:ext uri="{909E8E84-426E-40dd-AFC4-6F175D3DCCD1}">
              <a14:hiddenFill xmlns="" xmlns:a14="http://schemas.microsoft.com/office/drawing/2010/main">
                <a:noFill/>
              </a14:hiddenFill>
            </a:ext>
          </a:extLst>
        </p:spPr>
        <p:txBody>
          <a:bodyPr wrap="none" anchor="ctr"/>
          <a:lstStyle/>
          <a:p>
            <a:endParaRPr lang="en-US"/>
          </a:p>
        </p:txBody>
      </p:sp>
      <p:graphicFrame>
        <p:nvGraphicFramePr>
          <p:cNvPr id="136" name="Object 2"/>
          <p:cNvGraphicFramePr>
            <a:graphicFrameLocks noChangeAspect="1"/>
          </p:cNvGraphicFramePr>
          <p:nvPr>
            <p:extLst>
              <p:ext uri="{D42A27DB-BD31-4B8C-83A1-F6EECF244321}">
                <p14:modId xmlns:p14="http://schemas.microsoft.com/office/powerpoint/2010/main" val="2636974483"/>
              </p:ext>
            </p:extLst>
          </p:nvPr>
        </p:nvGraphicFramePr>
        <p:xfrm>
          <a:off x="1986428" y="3072338"/>
          <a:ext cx="231775" cy="285750"/>
        </p:xfrm>
        <a:graphic>
          <a:graphicData uri="http://schemas.openxmlformats.org/presentationml/2006/ole">
            <mc:AlternateContent xmlns:mc="http://schemas.openxmlformats.org/markup-compatibility/2006">
              <mc:Choice xmlns:v="urn:schemas-microsoft-com:vml" Requires="v">
                <p:oleObj name="Equation" r:id="rId17" imgW="165100" imgH="203200" progId="Equation.DSMT4">
                  <p:embed/>
                </p:oleObj>
              </mc:Choice>
              <mc:Fallback>
                <p:oleObj name="Equation" r:id="rId17" imgW="165100" imgH="203200" progId="Equation.DSMT4">
                  <p:embed/>
                  <p:pic>
                    <p:nvPicPr>
                      <p:cNvPr id="0" name=""/>
                      <p:cNvPicPr>
                        <a:picLocks noChangeAspect="1" noChangeArrowheads="1"/>
                      </p:cNvPicPr>
                      <p:nvPr/>
                    </p:nvPicPr>
                    <p:blipFill>
                      <a:blip r:embed="rId12"/>
                      <a:srcRect/>
                      <a:stretch>
                        <a:fillRect/>
                      </a:stretch>
                    </p:blipFill>
                    <p:spPr bwMode="auto">
                      <a:xfrm>
                        <a:off x="1986428" y="3072338"/>
                        <a:ext cx="231775" cy="285750"/>
                      </a:xfrm>
                      <a:prstGeom prst="rect">
                        <a:avLst/>
                      </a:prstGeom>
                      <a:noFill/>
                      <a:ln>
                        <a:noFill/>
                      </a:ln>
                      <a:effectLst/>
                    </p:spPr>
                  </p:pic>
                </p:oleObj>
              </mc:Fallback>
            </mc:AlternateContent>
          </a:graphicData>
        </a:graphic>
      </p:graphicFrame>
      <p:graphicFrame>
        <p:nvGraphicFramePr>
          <p:cNvPr id="137" name="Object 2"/>
          <p:cNvGraphicFramePr>
            <a:graphicFrameLocks noChangeAspect="1"/>
          </p:cNvGraphicFramePr>
          <p:nvPr>
            <p:extLst>
              <p:ext uri="{D42A27DB-BD31-4B8C-83A1-F6EECF244321}">
                <p14:modId xmlns:p14="http://schemas.microsoft.com/office/powerpoint/2010/main" val="3289357185"/>
              </p:ext>
            </p:extLst>
          </p:nvPr>
        </p:nvGraphicFramePr>
        <p:xfrm>
          <a:off x="5537730" y="3805118"/>
          <a:ext cx="249237" cy="285750"/>
        </p:xfrm>
        <a:graphic>
          <a:graphicData uri="http://schemas.openxmlformats.org/presentationml/2006/ole">
            <mc:AlternateContent xmlns:mc="http://schemas.openxmlformats.org/markup-compatibility/2006">
              <mc:Choice xmlns:v="urn:schemas-microsoft-com:vml" Requires="v">
                <p:oleObj name="Equation" r:id="rId18" imgW="177800" imgH="203200" progId="Equation.DSMT4">
                  <p:embed/>
                </p:oleObj>
              </mc:Choice>
              <mc:Fallback>
                <p:oleObj name="Equation" r:id="rId18" imgW="177800" imgH="203200" progId="Equation.DSMT4">
                  <p:embed/>
                  <p:pic>
                    <p:nvPicPr>
                      <p:cNvPr id="0" name=""/>
                      <p:cNvPicPr>
                        <a:picLocks noChangeAspect="1" noChangeArrowheads="1"/>
                      </p:cNvPicPr>
                      <p:nvPr/>
                    </p:nvPicPr>
                    <p:blipFill>
                      <a:blip r:embed="rId19"/>
                      <a:srcRect/>
                      <a:stretch>
                        <a:fillRect/>
                      </a:stretch>
                    </p:blipFill>
                    <p:spPr bwMode="auto">
                      <a:xfrm>
                        <a:off x="5537730" y="3805118"/>
                        <a:ext cx="249237" cy="285750"/>
                      </a:xfrm>
                      <a:prstGeom prst="rect">
                        <a:avLst/>
                      </a:prstGeom>
                      <a:noFill/>
                      <a:ln>
                        <a:noFill/>
                      </a:ln>
                      <a:effectLst/>
                    </p:spPr>
                  </p:pic>
                </p:oleObj>
              </mc:Fallback>
            </mc:AlternateContent>
          </a:graphicData>
        </a:graphic>
      </p:graphicFrame>
      <p:graphicFrame>
        <p:nvGraphicFramePr>
          <p:cNvPr id="138" name="Object 5"/>
          <p:cNvGraphicFramePr>
            <a:graphicFrameLocks noChangeAspect="1"/>
          </p:cNvGraphicFramePr>
          <p:nvPr>
            <p:extLst>
              <p:ext uri="{D42A27DB-BD31-4B8C-83A1-F6EECF244321}">
                <p14:modId xmlns:p14="http://schemas.microsoft.com/office/powerpoint/2010/main" val="2171622640"/>
              </p:ext>
            </p:extLst>
          </p:nvPr>
        </p:nvGraphicFramePr>
        <p:xfrm>
          <a:off x="6950602" y="3614738"/>
          <a:ext cx="1193800" cy="336550"/>
        </p:xfrm>
        <a:graphic>
          <a:graphicData uri="http://schemas.openxmlformats.org/presentationml/2006/ole">
            <mc:AlternateContent xmlns:mc="http://schemas.openxmlformats.org/markup-compatibility/2006">
              <mc:Choice xmlns:v="urn:schemas-microsoft-com:vml" Requires="v">
                <p:oleObj name="Equation" r:id="rId20" imgW="723900" imgH="203200" progId="Equation.DSMT4">
                  <p:embed/>
                </p:oleObj>
              </mc:Choice>
              <mc:Fallback>
                <p:oleObj name="Equation" r:id="rId20" imgW="723900" imgH="203200" progId="Equation.DSMT4">
                  <p:embed/>
                  <p:pic>
                    <p:nvPicPr>
                      <p:cNvPr id="0" name=""/>
                      <p:cNvPicPr>
                        <a:picLocks noChangeAspect="1" noChangeArrowheads="1"/>
                      </p:cNvPicPr>
                      <p:nvPr/>
                    </p:nvPicPr>
                    <p:blipFill>
                      <a:blip r:embed="rId21"/>
                      <a:srcRect/>
                      <a:stretch>
                        <a:fillRect/>
                      </a:stretch>
                    </p:blipFill>
                    <p:spPr bwMode="auto">
                      <a:xfrm>
                        <a:off x="6950602" y="3614738"/>
                        <a:ext cx="1193800" cy="336550"/>
                      </a:xfrm>
                      <a:prstGeom prst="rect">
                        <a:avLst/>
                      </a:prstGeom>
                      <a:noFill/>
                      <a:ln>
                        <a:noFill/>
                      </a:ln>
                      <a:effectLst/>
                    </p:spPr>
                  </p:pic>
                </p:oleObj>
              </mc:Fallback>
            </mc:AlternateContent>
          </a:graphicData>
        </a:graphic>
      </p:graphicFrame>
      <p:graphicFrame>
        <p:nvGraphicFramePr>
          <p:cNvPr id="139" name="Object 2"/>
          <p:cNvGraphicFramePr>
            <a:graphicFrameLocks noChangeAspect="1"/>
          </p:cNvGraphicFramePr>
          <p:nvPr>
            <p:extLst>
              <p:ext uri="{D42A27DB-BD31-4B8C-83A1-F6EECF244321}">
                <p14:modId xmlns:p14="http://schemas.microsoft.com/office/powerpoint/2010/main" val="2333064001"/>
              </p:ext>
            </p:extLst>
          </p:nvPr>
        </p:nvGraphicFramePr>
        <p:xfrm>
          <a:off x="7696730" y="3153140"/>
          <a:ext cx="249237" cy="285750"/>
        </p:xfrm>
        <a:graphic>
          <a:graphicData uri="http://schemas.openxmlformats.org/presentationml/2006/ole">
            <mc:AlternateContent xmlns:mc="http://schemas.openxmlformats.org/markup-compatibility/2006">
              <mc:Choice xmlns:v="urn:schemas-microsoft-com:vml" Requires="v">
                <p:oleObj name="Equation" r:id="rId22" imgW="177800" imgH="203200" progId="Equation.DSMT4">
                  <p:embed/>
                </p:oleObj>
              </mc:Choice>
              <mc:Fallback>
                <p:oleObj name="Equation" r:id="rId22" imgW="177800" imgH="203200" progId="Equation.DSMT4">
                  <p:embed/>
                  <p:pic>
                    <p:nvPicPr>
                      <p:cNvPr id="0" name=""/>
                      <p:cNvPicPr>
                        <a:picLocks noChangeAspect="1" noChangeArrowheads="1"/>
                      </p:cNvPicPr>
                      <p:nvPr/>
                    </p:nvPicPr>
                    <p:blipFill>
                      <a:blip r:embed="rId19"/>
                      <a:srcRect/>
                      <a:stretch>
                        <a:fillRect/>
                      </a:stretch>
                    </p:blipFill>
                    <p:spPr bwMode="auto">
                      <a:xfrm>
                        <a:off x="7696730" y="3153140"/>
                        <a:ext cx="249237" cy="285750"/>
                      </a:xfrm>
                      <a:prstGeom prst="rect">
                        <a:avLst/>
                      </a:prstGeom>
                      <a:noFill/>
                      <a:ln>
                        <a:noFill/>
                      </a:ln>
                      <a:effectLst/>
                    </p:spPr>
                  </p:pic>
                </p:oleObj>
              </mc:Fallback>
            </mc:AlternateContent>
          </a:graphicData>
        </a:graphic>
      </p:graphicFrame>
      <p:graphicFrame>
        <p:nvGraphicFramePr>
          <p:cNvPr id="140" name="Object 5"/>
          <p:cNvGraphicFramePr>
            <a:graphicFrameLocks noChangeAspect="1"/>
          </p:cNvGraphicFramePr>
          <p:nvPr>
            <p:extLst>
              <p:ext uri="{D42A27DB-BD31-4B8C-83A1-F6EECF244321}">
                <p14:modId xmlns:p14="http://schemas.microsoft.com/office/powerpoint/2010/main" val="1320707473"/>
              </p:ext>
            </p:extLst>
          </p:nvPr>
        </p:nvGraphicFramePr>
        <p:xfrm>
          <a:off x="5854700" y="3285652"/>
          <a:ext cx="230188" cy="336550"/>
        </p:xfrm>
        <a:graphic>
          <a:graphicData uri="http://schemas.openxmlformats.org/presentationml/2006/ole">
            <mc:AlternateContent xmlns:mc="http://schemas.openxmlformats.org/markup-compatibility/2006">
              <mc:Choice xmlns:v="urn:schemas-microsoft-com:vml" Requires="v">
                <p:oleObj name="Equation" r:id="rId23" imgW="139700" imgH="203200" progId="Equation.DSMT4">
                  <p:embed/>
                </p:oleObj>
              </mc:Choice>
              <mc:Fallback>
                <p:oleObj name="Equation" r:id="rId23" imgW="139700" imgH="203200" progId="Equation.DSMT4">
                  <p:embed/>
                  <p:pic>
                    <p:nvPicPr>
                      <p:cNvPr id="0" name=""/>
                      <p:cNvPicPr>
                        <a:picLocks noChangeAspect="1" noChangeArrowheads="1"/>
                      </p:cNvPicPr>
                      <p:nvPr/>
                    </p:nvPicPr>
                    <p:blipFill>
                      <a:blip r:embed="rId24"/>
                      <a:srcRect/>
                      <a:stretch>
                        <a:fillRect/>
                      </a:stretch>
                    </p:blipFill>
                    <p:spPr bwMode="auto">
                      <a:xfrm>
                        <a:off x="5854700" y="3285652"/>
                        <a:ext cx="230188" cy="336550"/>
                      </a:xfrm>
                      <a:prstGeom prst="rect">
                        <a:avLst/>
                      </a:prstGeom>
                      <a:noFill/>
                      <a:ln>
                        <a:noFill/>
                      </a:ln>
                      <a:effectLst/>
                    </p:spPr>
                  </p:pic>
                </p:oleObj>
              </mc:Fallback>
            </mc:AlternateContent>
          </a:graphicData>
        </a:graphic>
      </p:graphicFrame>
      <p:sp>
        <p:nvSpPr>
          <p:cNvPr id="143" name="Text Box 56"/>
          <p:cNvSpPr txBox="1">
            <a:spLocks/>
          </p:cNvSpPr>
          <p:nvPr/>
        </p:nvSpPr>
        <p:spPr bwMode="auto">
          <a:xfrm>
            <a:off x="312103" y="5671675"/>
            <a:ext cx="8619649" cy="69865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r>
              <a:rPr lang="en-US" sz="2000" dirty="0">
                <a:solidFill>
                  <a:srgbClr val="FF0000"/>
                </a:solidFill>
                <a:latin typeface="Apple Chancery"/>
                <a:cs typeface="Apple Chancery"/>
              </a:rPr>
              <a:t>Same angular momentum!</a:t>
            </a:r>
            <a:r>
              <a:rPr lang="en-US" sz="2000" dirty="0">
                <a:solidFill>
                  <a:schemeClr val="tx1"/>
                </a:solidFill>
                <a:latin typeface="Times New Roman"/>
                <a:cs typeface="Times New Roman"/>
              </a:rPr>
              <a:t>  But </a:t>
            </a:r>
            <a:r>
              <a:rPr lang="en-US" sz="2000" dirty="0">
                <a:solidFill>
                  <a:srgbClr val="0000FF"/>
                </a:solidFill>
                <a:latin typeface="Times New Roman"/>
                <a:cs typeface="Times New Roman"/>
              </a:rPr>
              <a:t>how</a:t>
            </a:r>
            <a:r>
              <a:rPr lang="en-US" sz="2000" dirty="0">
                <a:solidFill>
                  <a:schemeClr val="tx1"/>
                </a:solidFill>
                <a:latin typeface="Times New Roman"/>
                <a:cs typeface="Times New Roman"/>
              </a:rPr>
              <a:t> can a body </a:t>
            </a:r>
            <a:r>
              <a:rPr lang="en-US" sz="2000" dirty="0">
                <a:solidFill>
                  <a:srgbClr val="0000FF"/>
                </a:solidFill>
                <a:latin typeface="Times New Roman"/>
                <a:cs typeface="Times New Roman"/>
              </a:rPr>
              <a:t>moving STRAIGHT </a:t>
            </a:r>
            <a:r>
              <a:rPr lang="en-US" sz="2000" dirty="0">
                <a:solidFill>
                  <a:schemeClr val="tx1"/>
                </a:solidFill>
                <a:latin typeface="Times New Roman"/>
                <a:cs typeface="Times New Roman"/>
              </a:rPr>
              <a:t>have </a:t>
            </a:r>
            <a:r>
              <a:rPr lang="en-US" sz="2000" i="1" dirty="0">
                <a:solidFill>
                  <a:srgbClr val="FF0000"/>
                </a:solidFill>
                <a:latin typeface="Times New Roman"/>
                <a:cs typeface="Times New Roman"/>
              </a:rPr>
              <a:t>angular </a:t>
            </a:r>
            <a:r>
              <a:rPr lang="en-US" sz="2000" dirty="0">
                <a:solidFill>
                  <a:srgbClr val="FF0000"/>
                </a:solidFill>
                <a:latin typeface="Times New Roman"/>
                <a:cs typeface="Times New Roman"/>
              </a:rPr>
              <a:t>momentum</a:t>
            </a:r>
            <a:r>
              <a:rPr lang="en-US" sz="2000" dirty="0">
                <a:solidFill>
                  <a:schemeClr val="tx1"/>
                </a:solidFill>
                <a:latin typeface="Times New Roman"/>
                <a:cs typeface="Times New Roman"/>
              </a:rPr>
              <a:t>?</a:t>
            </a:r>
            <a:endParaRPr lang="en-US" sz="2000" dirty="0">
              <a:solidFill>
                <a:srgbClr val="0000FF"/>
              </a:solidFill>
              <a:latin typeface="Times New Roman"/>
              <a:cs typeface="Times New Roman"/>
            </a:endParaRPr>
          </a:p>
        </p:txBody>
      </p:sp>
      <p:graphicFrame>
        <p:nvGraphicFramePr>
          <p:cNvPr id="39" name="Object 2"/>
          <p:cNvGraphicFramePr>
            <a:graphicFrameLocks noChangeAspect="1"/>
          </p:cNvGraphicFramePr>
          <p:nvPr>
            <p:extLst>
              <p:ext uri="{D42A27DB-BD31-4B8C-83A1-F6EECF244321}">
                <p14:modId xmlns:p14="http://schemas.microsoft.com/office/powerpoint/2010/main" val="3886425903"/>
              </p:ext>
            </p:extLst>
          </p:nvPr>
        </p:nvGraphicFramePr>
        <p:xfrm>
          <a:off x="2293144" y="3384685"/>
          <a:ext cx="338137" cy="179388"/>
        </p:xfrm>
        <a:graphic>
          <a:graphicData uri="http://schemas.openxmlformats.org/presentationml/2006/ole">
            <mc:AlternateContent xmlns:mc="http://schemas.openxmlformats.org/markup-compatibility/2006">
              <mc:Choice xmlns:v="urn:schemas-microsoft-com:vml" Requires="v">
                <p:oleObj name="Equation" r:id="rId25" imgW="241300" imgH="127000" progId="Equation.DSMT4">
                  <p:embed/>
                </p:oleObj>
              </mc:Choice>
              <mc:Fallback>
                <p:oleObj name="Equation" r:id="rId25" imgW="241300" imgH="127000" progId="Equation.DSMT4">
                  <p:embed/>
                  <p:pic>
                    <p:nvPicPr>
                      <p:cNvPr id="0" name=""/>
                      <p:cNvPicPr>
                        <a:picLocks noChangeAspect="1" noChangeArrowheads="1"/>
                      </p:cNvPicPr>
                      <p:nvPr/>
                    </p:nvPicPr>
                    <p:blipFill>
                      <a:blip r:embed="rId26"/>
                      <a:srcRect/>
                      <a:stretch>
                        <a:fillRect/>
                      </a:stretch>
                    </p:blipFill>
                    <p:spPr bwMode="auto">
                      <a:xfrm>
                        <a:off x="2293144" y="3384685"/>
                        <a:ext cx="338137" cy="179388"/>
                      </a:xfrm>
                      <a:prstGeom prst="rect">
                        <a:avLst/>
                      </a:prstGeom>
                      <a:noFill/>
                      <a:ln>
                        <a:noFill/>
                      </a:ln>
                      <a:effectLst/>
                    </p:spPr>
                  </p:pic>
                </p:oleObj>
              </mc:Fallback>
            </mc:AlternateContent>
          </a:graphicData>
        </a:graphic>
      </p:graphicFrame>
      <p:graphicFrame>
        <p:nvGraphicFramePr>
          <p:cNvPr id="40" name="Object 2"/>
          <p:cNvGraphicFramePr>
            <a:graphicFrameLocks noChangeAspect="1"/>
          </p:cNvGraphicFramePr>
          <p:nvPr>
            <p:extLst>
              <p:ext uri="{D42A27DB-BD31-4B8C-83A1-F6EECF244321}">
                <p14:modId xmlns:p14="http://schemas.microsoft.com/office/powerpoint/2010/main" val="3569690118"/>
              </p:ext>
            </p:extLst>
          </p:nvPr>
        </p:nvGraphicFramePr>
        <p:xfrm>
          <a:off x="7527661" y="3429000"/>
          <a:ext cx="338137" cy="179388"/>
        </p:xfrm>
        <a:graphic>
          <a:graphicData uri="http://schemas.openxmlformats.org/presentationml/2006/ole">
            <mc:AlternateContent xmlns:mc="http://schemas.openxmlformats.org/markup-compatibility/2006">
              <mc:Choice xmlns:v="urn:schemas-microsoft-com:vml" Requires="v">
                <p:oleObj name="Equation" r:id="rId27" imgW="241300" imgH="127000" progId="Equation.DSMT4">
                  <p:embed/>
                </p:oleObj>
              </mc:Choice>
              <mc:Fallback>
                <p:oleObj name="Equation" r:id="rId27" imgW="241300" imgH="127000" progId="Equation.DSMT4">
                  <p:embed/>
                  <p:pic>
                    <p:nvPicPr>
                      <p:cNvPr id="0" name=""/>
                      <p:cNvPicPr>
                        <a:picLocks noChangeAspect="1" noChangeArrowheads="1"/>
                      </p:cNvPicPr>
                      <p:nvPr/>
                    </p:nvPicPr>
                    <p:blipFill>
                      <a:blip r:embed="rId26"/>
                      <a:srcRect/>
                      <a:stretch>
                        <a:fillRect/>
                      </a:stretch>
                    </p:blipFill>
                    <p:spPr bwMode="auto">
                      <a:xfrm>
                        <a:off x="7527661" y="3429000"/>
                        <a:ext cx="338137" cy="179388"/>
                      </a:xfrm>
                      <a:prstGeom prst="rect">
                        <a:avLst/>
                      </a:prstGeom>
                      <a:noFill/>
                      <a:ln>
                        <a:noFill/>
                      </a:ln>
                      <a:effectLst/>
                    </p:spPr>
                  </p:pic>
                </p:oleObj>
              </mc:Fallback>
            </mc:AlternateContent>
          </a:graphicData>
        </a:graphic>
      </p:graphicFrame>
      <p:sp>
        <p:nvSpPr>
          <p:cNvPr id="41" name="Text Box 56">
            <a:extLst>
              <a:ext uri="{FF2B5EF4-FFF2-40B4-BE49-F238E27FC236}">
                <a16:creationId xmlns:a16="http://schemas.microsoft.com/office/drawing/2014/main" id="{6A51B849-1D5C-5246-A9CC-A4791B18A34D}"/>
              </a:ext>
            </a:extLst>
          </p:cNvPr>
          <p:cNvSpPr txBox="1">
            <a:spLocks/>
          </p:cNvSpPr>
          <p:nvPr/>
        </p:nvSpPr>
        <p:spPr bwMode="auto">
          <a:xfrm>
            <a:off x="2802841" y="2813414"/>
            <a:ext cx="2112435" cy="3908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r>
              <a:rPr lang="en-US" sz="2000" dirty="0">
                <a:solidFill>
                  <a:srgbClr val="0000FF"/>
                </a:solidFill>
                <a:latin typeface="Times New Roman"/>
                <a:cs typeface="Times New Roman"/>
              </a:rPr>
              <a:t>A little bit later . . . </a:t>
            </a:r>
          </a:p>
        </p:txBody>
      </p:sp>
    </p:spTree>
    <p:extLst>
      <p:ext uri="{BB962C8B-B14F-4D97-AF65-F5344CB8AC3E}">
        <p14:creationId xmlns:p14="http://schemas.microsoft.com/office/powerpoint/2010/main" val="19359522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dissolve">
                                      <p:cBhvr>
                                        <p:cTn id="7" dur="500"/>
                                        <p:tgtEl>
                                          <p:spTgt spid="18"/>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62"/>
                                        </p:tgtEl>
                                        <p:attrNameLst>
                                          <p:attrName>style.visibility</p:attrName>
                                        </p:attrNameLst>
                                      </p:cBhvr>
                                      <p:to>
                                        <p:strVal val="visible"/>
                                      </p:to>
                                    </p:set>
                                    <p:animEffect transition="in" filter="dissolve">
                                      <p:cBhvr>
                                        <p:cTn id="12" dur="500"/>
                                        <p:tgtEl>
                                          <p:spTgt spid="62"/>
                                        </p:tgtEl>
                                      </p:cBhvr>
                                    </p:animEffect>
                                  </p:childTnLst>
                                </p:cTn>
                              </p:par>
                              <p:par>
                                <p:cTn id="13" presetID="9" presetClass="entr" presetSubtype="0" fill="hold" grpId="0" nodeType="withEffect">
                                  <p:stCondLst>
                                    <p:cond delay="0"/>
                                  </p:stCondLst>
                                  <p:childTnLst>
                                    <p:set>
                                      <p:cBhvr>
                                        <p:cTn id="14" dur="1" fill="hold">
                                          <p:stCondLst>
                                            <p:cond delay="0"/>
                                          </p:stCondLst>
                                        </p:cTn>
                                        <p:tgtEl>
                                          <p:spTgt spid="63"/>
                                        </p:tgtEl>
                                        <p:attrNameLst>
                                          <p:attrName>style.visibility</p:attrName>
                                        </p:attrNameLst>
                                      </p:cBhvr>
                                      <p:to>
                                        <p:strVal val="visible"/>
                                      </p:to>
                                    </p:set>
                                    <p:animEffect transition="in" filter="dissolve">
                                      <p:cBhvr>
                                        <p:cTn id="15" dur="500"/>
                                        <p:tgtEl>
                                          <p:spTgt spid="63"/>
                                        </p:tgtEl>
                                      </p:cBhvr>
                                    </p:animEffect>
                                  </p:childTnLst>
                                </p:cTn>
                              </p:par>
                              <p:par>
                                <p:cTn id="16" presetID="9" presetClass="entr" presetSubtype="0" fill="hold" grpId="0" nodeType="withEffect">
                                  <p:stCondLst>
                                    <p:cond delay="0"/>
                                  </p:stCondLst>
                                  <p:childTnLst>
                                    <p:set>
                                      <p:cBhvr>
                                        <p:cTn id="17" dur="1" fill="hold">
                                          <p:stCondLst>
                                            <p:cond delay="0"/>
                                          </p:stCondLst>
                                        </p:cTn>
                                        <p:tgtEl>
                                          <p:spTgt spid="64"/>
                                        </p:tgtEl>
                                        <p:attrNameLst>
                                          <p:attrName>style.visibility</p:attrName>
                                        </p:attrNameLst>
                                      </p:cBhvr>
                                      <p:to>
                                        <p:strVal val="visible"/>
                                      </p:to>
                                    </p:set>
                                    <p:animEffect transition="in" filter="dissolve">
                                      <p:cBhvr>
                                        <p:cTn id="18" dur="500"/>
                                        <p:tgtEl>
                                          <p:spTgt spid="64"/>
                                        </p:tgtEl>
                                      </p:cBhvr>
                                    </p:animEffect>
                                  </p:childTnLst>
                                </p:cTn>
                              </p:par>
                              <p:par>
                                <p:cTn id="19" presetID="9" presetClass="entr" presetSubtype="0" fill="hold" grpId="0" nodeType="withEffect">
                                  <p:stCondLst>
                                    <p:cond delay="0"/>
                                  </p:stCondLst>
                                  <p:childTnLst>
                                    <p:set>
                                      <p:cBhvr>
                                        <p:cTn id="20" dur="1" fill="hold">
                                          <p:stCondLst>
                                            <p:cond delay="0"/>
                                          </p:stCondLst>
                                        </p:cTn>
                                        <p:tgtEl>
                                          <p:spTgt spid="65"/>
                                        </p:tgtEl>
                                        <p:attrNameLst>
                                          <p:attrName>style.visibility</p:attrName>
                                        </p:attrNameLst>
                                      </p:cBhvr>
                                      <p:to>
                                        <p:strVal val="visible"/>
                                      </p:to>
                                    </p:set>
                                    <p:animEffect transition="in" filter="dissolve">
                                      <p:cBhvr>
                                        <p:cTn id="21" dur="500"/>
                                        <p:tgtEl>
                                          <p:spTgt spid="65"/>
                                        </p:tgtEl>
                                      </p:cBhvr>
                                    </p:animEffect>
                                  </p:childTnLst>
                                </p:cTn>
                              </p:par>
                              <p:par>
                                <p:cTn id="22" presetID="9" presetClass="entr" presetSubtype="0" fill="hold" grpId="0" nodeType="withEffect">
                                  <p:stCondLst>
                                    <p:cond delay="0"/>
                                  </p:stCondLst>
                                  <p:childTnLst>
                                    <p:set>
                                      <p:cBhvr>
                                        <p:cTn id="23" dur="1" fill="hold">
                                          <p:stCondLst>
                                            <p:cond delay="0"/>
                                          </p:stCondLst>
                                        </p:cTn>
                                        <p:tgtEl>
                                          <p:spTgt spid="102"/>
                                        </p:tgtEl>
                                        <p:attrNameLst>
                                          <p:attrName>style.visibility</p:attrName>
                                        </p:attrNameLst>
                                      </p:cBhvr>
                                      <p:to>
                                        <p:strVal val="visible"/>
                                      </p:to>
                                    </p:set>
                                    <p:animEffect transition="in" filter="dissolve">
                                      <p:cBhvr>
                                        <p:cTn id="24" dur="500"/>
                                        <p:tgtEl>
                                          <p:spTgt spid="102"/>
                                        </p:tgtEl>
                                      </p:cBhvr>
                                    </p:animEffect>
                                  </p:childTnLst>
                                </p:cTn>
                              </p:par>
                              <p:par>
                                <p:cTn id="25" presetID="9" presetClass="entr" presetSubtype="0" fill="hold" grpId="0" nodeType="withEffect">
                                  <p:stCondLst>
                                    <p:cond delay="0"/>
                                  </p:stCondLst>
                                  <p:childTnLst>
                                    <p:set>
                                      <p:cBhvr>
                                        <p:cTn id="26" dur="1" fill="hold">
                                          <p:stCondLst>
                                            <p:cond delay="0"/>
                                          </p:stCondLst>
                                        </p:cTn>
                                        <p:tgtEl>
                                          <p:spTgt spid="109"/>
                                        </p:tgtEl>
                                        <p:attrNameLst>
                                          <p:attrName>style.visibility</p:attrName>
                                        </p:attrNameLst>
                                      </p:cBhvr>
                                      <p:to>
                                        <p:strVal val="visible"/>
                                      </p:to>
                                    </p:set>
                                    <p:animEffect transition="in" filter="dissolve">
                                      <p:cBhvr>
                                        <p:cTn id="27" dur="500"/>
                                        <p:tgtEl>
                                          <p:spTgt spid="109"/>
                                        </p:tgtEl>
                                      </p:cBhvr>
                                    </p:animEffect>
                                  </p:childTnLst>
                                </p:cTn>
                              </p:par>
                              <p:par>
                                <p:cTn id="28" presetID="9" presetClass="entr" presetSubtype="0" fill="hold" grpId="0" nodeType="withEffect">
                                  <p:stCondLst>
                                    <p:cond delay="0"/>
                                  </p:stCondLst>
                                  <p:childTnLst>
                                    <p:set>
                                      <p:cBhvr>
                                        <p:cTn id="29" dur="1" fill="hold">
                                          <p:stCondLst>
                                            <p:cond delay="0"/>
                                          </p:stCondLst>
                                        </p:cTn>
                                        <p:tgtEl>
                                          <p:spTgt spid="112"/>
                                        </p:tgtEl>
                                        <p:attrNameLst>
                                          <p:attrName>style.visibility</p:attrName>
                                        </p:attrNameLst>
                                      </p:cBhvr>
                                      <p:to>
                                        <p:strVal val="visible"/>
                                      </p:to>
                                    </p:set>
                                    <p:animEffect transition="in" filter="dissolve">
                                      <p:cBhvr>
                                        <p:cTn id="30" dur="500"/>
                                        <p:tgtEl>
                                          <p:spTgt spid="112"/>
                                        </p:tgtEl>
                                      </p:cBhvr>
                                    </p:animEffect>
                                  </p:childTnLst>
                                </p:cTn>
                              </p:par>
                              <p:par>
                                <p:cTn id="31" presetID="9" presetClass="entr" presetSubtype="0" fill="hold" nodeType="withEffect">
                                  <p:stCondLst>
                                    <p:cond delay="0"/>
                                  </p:stCondLst>
                                  <p:childTnLst>
                                    <p:set>
                                      <p:cBhvr>
                                        <p:cTn id="32" dur="1" fill="hold">
                                          <p:stCondLst>
                                            <p:cond delay="0"/>
                                          </p:stCondLst>
                                        </p:cTn>
                                        <p:tgtEl>
                                          <p:spTgt spid="113"/>
                                        </p:tgtEl>
                                        <p:attrNameLst>
                                          <p:attrName>style.visibility</p:attrName>
                                        </p:attrNameLst>
                                      </p:cBhvr>
                                      <p:to>
                                        <p:strVal val="visible"/>
                                      </p:to>
                                    </p:set>
                                    <p:animEffect transition="in" filter="dissolve">
                                      <p:cBhvr>
                                        <p:cTn id="33" dur="500"/>
                                        <p:tgtEl>
                                          <p:spTgt spid="113"/>
                                        </p:tgtEl>
                                      </p:cBhvr>
                                    </p:animEffect>
                                  </p:childTnLst>
                                </p:cTn>
                              </p:par>
                              <p:par>
                                <p:cTn id="34" presetID="9" presetClass="entr" presetSubtype="0" fill="hold" grpId="0" nodeType="withEffect">
                                  <p:stCondLst>
                                    <p:cond delay="0"/>
                                  </p:stCondLst>
                                  <p:childTnLst>
                                    <p:set>
                                      <p:cBhvr>
                                        <p:cTn id="35" dur="1" fill="hold">
                                          <p:stCondLst>
                                            <p:cond delay="0"/>
                                          </p:stCondLst>
                                        </p:cTn>
                                        <p:tgtEl>
                                          <p:spTgt spid="114"/>
                                        </p:tgtEl>
                                        <p:attrNameLst>
                                          <p:attrName>style.visibility</p:attrName>
                                        </p:attrNameLst>
                                      </p:cBhvr>
                                      <p:to>
                                        <p:strVal val="visible"/>
                                      </p:to>
                                    </p:set>
                                    <p:animEffect transition="in" filter="dissolve">
                                      <p:cBhvr>
                                        <p:cTn id="36" dur="500"/>
                                        <p:tgtEl>
                                          <p:spTgt spid="114"/>
                                        </p:tgtEl>
                                      </p:cBhvr>
                                    </p:animEffect>
                                  </p:childTnLst>
                                </p:cTn>
                              </p:par>
                              <p:par>
                                <p:cTn id="37" presetID="9" presetClass="entr" presetSubtype="0" fill="hold" nodeType="withEffect">
                                  <p:stCondLst>
                                    <p:cond delay="0"/>
                                  </p:stCondLst>
                                  <p:childTnLst>
                                    <p:set>
                                      <p:cBhvr>
                                        <p:cTn id="38" dur="1" fill="hold">
                                          <p:stCondLst>
                                            <p:cond delay="0"/>
                                          </p:stCondLst>
                                        </p:cTn>
                                        <p:tgtEl>
                                          <p:spTgt spid="119"/>
                                        </p:tgtEl>
                                        <p:attrNameLst>
                                          <p:attrName>style.visibility</p:attrName>
                                        </p:attrNameLst>
                                      </p:cBhvr>
                                      <p:to>
                                        <p:strVal val="visible"/>
                                      </p:to>
                                    </p:set>
                                    <p:animEffect transition="in" filter="dissolve">
                                      <p:cBhvr>
                                        <p:cTn id="39" dur="500"/>
                                        <p:tgtEl>
                                          <p:spTgt spid="119"/>
                                        </p:tgtEl>
                                      </p:cBhvr>
                                    </p:animEffect>
                                  </p:childTnLst>
                                </p:cTn>
                              </p:par>
                              <p:par>
                                <p:cTn id="40" presetID="9" presetClass="entr" presetSubtype="0" fill="hold" nodeType="withEffect">
                                  <p:stCondLst>
                                    <p:cond delay="0"/>
                                  </p:stCondLst>
                                  <p:childTnLst>
                                    <p:set>
                                      <p:cBhvr>
                                        <p:cTn id="41" dur="1" fill="hold">
                                          <p:stCondLst>
                                            <p:cond delay="0"/>
                                          </p:stCondLst>
                                        </p:cTn>
                                        <p:tgtEl>
                                          <p:spTgt spid="136"/>
                                        </p:tgtEl>
                                        <p:attrNameLst>
                                          <p:attrName>style.visibility</p:attrName>
                                        </p:attrNameLst>
                                      </p:cBhvr>
                                      <p:to>
                                        <p:strVal val="visible"/>
                                      </p:to>
                                    </p:set>
                                    <p:animEffect transition="in" filter="dissolve">
                                      <p:cBhvr>
                                        <p:cTn id="42" dur="500"/>
                                        <p:tgtEl>
                                          <p:spTgt spid="136"/>
                                        </p:tgtEl>
                                      </p:cBhvr>
                                    </p:animEffect>
                                  </p:childTnLst>
                                </p:cTn>
                              </p:par>
                              <p:par>
                                <p:cTn id="43" presetID="9" presetClass="entr" presetSubtype="0" fill="hold" nodeType="withEffect">
                                  <p:stCondLst>
                                    <p:cond delay="0"/>
                                  </p:stCondLst>
                                  <p:childTnLst>
                                    <p:set>
                                      <p:cBhvr>
                                        <p:cTn id="44" dur="1" fill="hold">
                                          <p:stCondLst>
                                            <p:cond delay="0"/>
                                          </p:stCondLst>
                                        </p:cTn>
                                        <p:tgtEl>
                                          <p:spTgt spid="39"/>
                                        </p:tgtEl>
                                        <p:attrNameLst>
                                          <p:attrName>style.visibility</p:attrName>
                                        </p:attrNameLst>
                                      </p:cBhvr>
                                      <p:to>
                                        <p:strVal val="visible"/>
                                      </p:to>
                                    </p:set>
                                    <p:animEffect transition="in" filter="dissolve">
                                      <p:cBhvr>
                                        <p:cTn id="45" dur="500"/>
                                        <p:tgtEl>
                                          <p:spTgt spid="39"/>
                                        </p:tgtEl>
                                      </p:cBhvr>
                                    </p:animEffect>
                                  </p:childTnLst>
                                </p:cTn>
                              </p:par>
                            </p:childTnLst>
                          </p:cTn>
                        </p:par>
                      </p:childTnLst>
                    </p:cTn>
                  </p:par>
                  <p:par>
                    <p:cTn id="46" fill="hold">
                      <p:stCondLst>
                        <p:cond delay="indefinite"/>
                      </p:stCondLst>
                      <p:childTnLst>
                        <p:par>
                          <p:cTn id="47" fill="hold">
                            <p:stCondLst>
                              <p:cond delay="0"/>
                            </p:stCondLst>
                            <p:childTnLst>
                              <p:par>
                                <p:cTn id="48" presetID="9" presetClass="entr" presetSubtype="0" fill="hold" nodeType="clickEffect">
                                  <p:stCondLst>
                                    <p:cond delay="0"/>
                                  </p:stCondLst>
                                  <p:childTnLst>
                                    <p:set>
                                      <p:cBhvr>
                                        <p:cTn id="49" dur="1" fill="hold">
                                          <p:stCondLst>
                                            <p:cond delay="0"/>
                                          </p:stCondLst>
                                        </p:cTn>
                                        <p:tgtEl>
                                          <p:spTgt spid="36"/>
                                        </p:tgtEl>
                                        <p:attrNameLst>
                                          <p:attrName>style.visibility</p:attrName>
                                        </p:attrNameLst>
                                      </p:cBhvr>
                                      <p:to>
                                        <p:strVal val="visible"/>
                                      </p:to>
                                    </p:set>
                                    <p:animEffect transition="in" filter="dissolve">
                                      <p:cBhvr>
                                        <p:cTn id="50" dur="500"/>
                                        <p:tgtEl>
                                          <p:spTgt spid="36"/>
                                        </p:tgtEl>
                                      </p:cBhvr>
                                    </p:animEffect>
                                  </p:childTnLst>
                                </p:cTn>
                              </p:par>
                            </p:childTnLst>
                          </p:cTn>
                        </p:par>
                      </p:childTnLst>
                    </p:cTn>
                  </p:par>
                  <p:par>
                    <p:cTn id="51" fill="hold">
                      <p:stCondLst>
                        <p:cond delay="indefinite"/>
                      </p:stCondLst>
                      <p:childTnLst>
                        <p:par>
                          <p:cTn id="52" fill="hold">
                            <p:stCondLst>
                              <p:cond delay="0"/>
                            </p:stCondLst>
                            <p:childTnLst>
                              <p:par>
                                <p:cTn id="53" presetID="9" presetClass="entr" presetSubtype="0" fill="hold" grpId="0" nodeType="clickEffect">
                                  <p:stCondLst>
                                    <p:cond delay="0"/>
                                  </p:stCondLst>
                                  <p:childTnLst>
                                    <p:set>
                                      <p:cBhvr>
                                        <p:cTn id="54" dur="1" fill="hold">
                                          <p:stCondLst>
                                            <p:cond delay="0"/>
                                          </p:stCondLst>
                                        </p:cTn>
                                        <p:tgtEl>
                                          <p:spTgt spid="117"/>
                                        </p:tgtEl>
                                        <p:attrNameLst>
                                          <p:attrName>style.visibility</p:attrName>
                                        </p:attrNameLst>
                                      </p:cBhvr>
                                      <p:to>
                                        <p:strVal val="visible"/>
                                      </p:to>
                                    </p:set>
                                    <p:animEffect transition="in" filter="dissolve">
                                      <p:cBhvr>
                                        <p:cTn id="55" dur="500"/>
                                        <p:tgtEl>
                                          <p:spTgt spid="117"/>
                                        </p:tgtEl>
                                      </p:cBhvr>
                                    </p:animEffect>
                                  </p:childTnLst>
                                </p:cTn>
                              </p:par>
                              <p:par>
                                <p:cTn id="56" presetID="9" presetClass="entr" presetSubtype="0" fill="hold" nodeType="withEffect">
                                  <p:stCondLst>
                                    <p:cond delay="0"/>
                                  </p:stCondLst>
                                  <p:childTnLst>
                                    <p:set>
                                      <p:cBhvr>
                                        <p:cTn id="57" dur="1" fill="hold">
                                          <p:stCondLst>
                                            <p:cond delay="0"/>
                                          </p:stCondLst>
                                        </p:cTn>
                                        <p:tgtEl>
                                          <p:spTgt spid="118"/>
                                        </p:tgtEl>
                                        <p:attrNameLst>
                                          <p:attrName>style.visibility</p:attrName>
                                        </p:attrNameLst>
                                      </p:cBhvr>
                                      <p:to>
                                        <p:strVal val="visible"/>
                                      </p:to>
                                    </p:set>
                                    <p:animEffect transition="in" filter="dissolve">
                                      <p:cBhvr>
                                        <p:cTn id="58" dur="500"/>
                                        <p:tgtEl>
                                          <p:spTgt spid="118"/>
                                        </p:tgtEl>
                                      </p:cBhvr>
                                    </p:animEffect>
                                  </p:childTnLst>
                                </p:cTn>
                              </p:par>
                            </p:childTnLst>
                          </p:cTn>
                        </p:par>
                      </p:childTnLst>
                    </p:cTn>
                  </p:par>
                  <p:par>
                    <p:cTn id="59" fill="hold">
                      <p:stCondLst>
                        <p:cond delay="indefinite"/>
                      </p:stCondLst>
                      <p:childTnLst>
                        <p:par>
                          <p:cTn id="60" fill="hold">
                            <p:stCondLst>
                              <p:cond delay="0"/>
                            </p:stCondLst>
                            <p:childTnLst>
                              <p:par>
                                <p:cTn id="61" presetID="9" presetClass="entr" presetSubtype="0" fill="hold" nodeType="clickEffect">
                                  <p:stCondLst>
                                    <p:cond delay="0"/>
                                  </p:stCondLst>
                                  <p:childTnLst>
                                    <p:set>
                                      <p:cBhvr>
                                        <p:cTn id="62" dur="1" fill="hold">
                                          <p:stCondLst>
                                            <p:cond delay="0"/>
                                          </p:stCondLst>
                                        </p:cTn>
                                        <p:tgtEl>
                                          <p:spTgt spid="35"/>
                                        </p:tgtEl>
                                        <p:attrNameLst>
                                          <p:attrName>style.visibility</p:attrName>
                                        </p:attrNameLst>
                                      </p:cBhvr>
                                      <p:to>
                                        <p:strVal val="visible"/>
                                      </p:to>
                                    </p:set>
                                    <p:animEffect transition="in" filter="dissolve">
                                      <p:cBhvr>
                                        <p:cTn id="63" dur="500"/>
                                        <p:tgtEl>
                                          <p:spTgt spid="35"/>
                                        </p:tgtEl>
                                      </p:cBhvr>
                                    </p:animEffect>
                                  </p:childTnLst>
                                </p:cTn>
                              </p:par>
                            </p:childTnLst>
                          </p:cTn>
                        </p:par>
                      </p:childTnLst>
                    </p:cTn>
                  </p:par>
                  <p:par>
                    <p:cTn id="64" fill="hold">
                      <p:stCondLst>
                        <p:cond delay="indefinite"/>
                      </p:stCondLst>
                      <p:childTnLst>
                        <p:par>
                          <p:cTn id="65" fill="hold">
                            <p:stCondLst>
                              <p:cond delay="0"/>
                            </p:stCondLst>
                            <p:childTnLst>
                              <p:par>
                                <p:cTn id="66" presetID="9" presetClass="entr" presetSubtype="0" fill="hold" grpId="0" nodeType="clickEffect">
                                  <p:stCondLst>
                                    <p:cond delay="0"/>
                                  </p:stCondLst>
                                  <p:childTnLst>
                                    <p:set>
                                      <p:cBhvr>
                                        <p:cTn id="67" dur="1" fill="hold">
                                          <p:stCondLst>
                                            <p:cond delay="0"/>
                                          </p:stCondLst>
                                        </p:cTn>
                                        <p:tgtEl>
                                          <p:spTgt spid="41"/>
                                        </p:tgtEl>
                                        <p:attrNameLst>
                                          <p:attrName>style.visibility</p:attrName>
                                        </p:attrNameLst>
                                      </p:cBhvr>
                                      <p:to>
                                        <p:strVal val="visible"/>
                                      </p:to>
                                    </p:set>
                                    <p:animEffect transition="in" filter="dissolve">
                                      <p:cBhvr>
                                        <p:cTn id="68" dur="500"/>
                                        <p:tgtEl>
                                          <p:spTgt spid="41"/>
                                        </p:tgtEl>
                                      </p:cBhvr>
                                    </p:animEffect>
                                  </p:childTnLst>
                                </p:cTn>
                              </p:par>
                            </p:childTnLst>
                          </p:cTn>
                        </p:par>
                      </p:childTnLst>
                    </p:cTn>
                  </p:par>
                  <p:par>
                    <p:cTn id="69" fill="hold">
                      <p:stCondLst>
                        <p:cond delay="indefinite"/>
                      </p:stCondLst>
                      <p:childTnLst>
                        <p:par>
                          <p:cTn id="70" fill="hold">
                            <p:stCondLst>
                              <p:cond delay="0"/>
                            </p:stCondLst>
                            <p:childTnLst>
                              <p:par>
                                <p:cTn id="71" presetID="9" presetClass="entr" presetSubtype="0" fill="hold" grpId="0" nodeType="clickEffect">
                                  <p:stCondLst>
                                    <p:cond delay="0"/>
                                  </p:stCondLst>
                                  <p:childTnLst>
                                    <p:set>
                                      <p:cBhvr>
                                        <p:cTn id="72" dur="1" fill="hold">
                                          <p:stCondLst>
                                            <p:cond delay="0"/>
                                          </p:stCondLst>
                                        </p:cTn>
                                        <p:tgtEl>
                                          <p:spTgt spid="121"/>
                                        </p:tgtEl>
                                        <p:attrNameLst>
                                          <p:attrName>style.visibility</p:attrName>
                                        </p:attrNameLst>
                                      </p:cBhvr>
                                      <p:to>
                                        <p:strVal val="visible"/>
                                      </p:to>
                                    </p:set>
                                    <p:animEffect transition="in" filter="dissolve">
                                      <p:cBhvr>
                                        <p:cTn id="73" dur="500"/>
                                        <p:tgtEl>
                                          <p:spTgt spid="121"/>
                                        </p:tgtEl>
                                      </p:cBhvr>
                                    </p:animEffect>
                                  </p:childTnLst>
                                </p:cTn>
                              </p:par>
                              <p:par>
                                <p:cTn id="74" presetID="9" presetClass="entr" presetSubtype="0" fill="hold" grpId="0" nodeType="withEffect">
                                  <p:stCondLst>
                                    <p:cond delay="0"/>
                                  </p:stCondLst>
                                  <p:childTnLst>
                                    <p:set>
                                      <p:cBhvr>
                                        <p:cTn id="75" dur="1" fill="hold">
                                          <p:stCondLst>
                                            <p:cond delay="0"/>
                                          </p:stCondLst>
                                        </p:cTn>
                                        <p:tgtEl>
                                          <p:spTgt spid="122"/>
                                        </p:tgtEl>
                                        <p:attrNameLst>
                                          <p:attrName>style.visibility</p:attrName>
                                        </p:attrNameLst>
                                      </p:cBhvr>
                                      <p:to>
                                        <p:strVal val="visible"/>
                                      </p:to>
                                    </p:set>
                                    <p:animEffect transition="in" filter="dissolve">
                                      <p:cBhvr>
                                        <p:cTn id="76" dur="500"/>
                                        <p:tgtEl>
                                          <p:spTgt spid="122"/>
                                        </p:tgtEl>
                                      </p:cBhvr>
                                    </p:animEffect>
                                  </p:childTnLst>
                                </p:cTn>
                              </p:par>
                              <p:par>
                                <p:cTn id="77" presetID="9" presetClass="entr" presetSubtype="0" fill="hold" grpId="0" nodeType="withEffect">
                                  <p:stCondLst>
                                    <p:cond delay="0"/>
                                  </p:stCondLst>
                                  <p:childTnLst>
                                    <p:set>
                                      <p:cBhvr>
                                        <p:cTn id="78" dur="1" fill="hold">
                                          <p:stCondLst>
                                            <p:cond delay="0"/>
                                          </p:stCondLst>
                                        </p:cTn>
                                        <p:tgtEl>
                                          <p:spTgt spid="123"/>
                                        </p:tgtEl>
                                        <p:attrNameLst>
                                          <p:attrName>style.visibility</p:attrName>
                                        </p:attrNameLst>
                                      </p:cBhvr>
                                      <p:to>
                                        <p:strVal val="visible"/>
                                      </p:to>
                                    </p:set>
                                    <p:animEffect transition="in" filter="dissolve">
                                      <p:cBhvr>
                                        <p:cTn id="79" dur="500"/>
                                        <p:tgtEl>
                                          <p:spTgt spid="123"/>
                                        </p:tgtEl>
                                      </p:cBhvr>
                                    </p:animEffect>
                                  </p:childTnLst>
                                </p:cTn>
                              </p:par>
                              <p:par>
                                <p:cTn id="80" presetID="9" presetClass="entr" presetSubtype="0" fill="hold" grpId="0" nodeType="withEffect">
                                  <p:stCondLst>
                                    <p:cond delay="0"/>
                                  </p:stCondLst>
                                  <p:childTnLst>
                                    <p:set>
                                      <p:cBhvr>
                                        <p:cTn id="81" dur="1" fill="hold">
                                          <p:stCondLst>
                                            <p:cond delay="0"/>
                                          </p:stCondLst>
                                        </p:cTn>
                                        <p:tgtEl>
                                          <p:spTgt spid="124"/>
                                        </p:tgtEl>
                                        <p:attrNameLst>
                                          <p:attrName>style.visibility</p:attrName>
                                        </p:attrNameLst>
                                      </p:cBhvr>
                                      <p:to>
                                        <p:strVal val="visible"/>
                                      </p:to>
                                    </p:set>
                                    <p:animEffect transition="in" filter="dissolve">
                                      <p:cBhvr>
                                        <p:cTn id="82" dur="500"/>
                                        <p:tgtEl>
                                          <p:spTgt spid="124"/>
                                        </p:tgtEl>
                                      </p:cBhvr>
                                    </p:animEffect>
                                  </p:childTnLst>
                                </p:cTn>
                              </p:par>
                              <p:par>
                                <p:cTn id="83" presetID="9" presetClass="entr" presetSubtype="0" fill="hold" grpId="0" nodeType="withEffect">
                                  <p:stCondLst>
                                    <p:cond delay="0"/>
                                  </p:stCondLst>
                                  <p:childTnLst>
                                    <p:set>
                                      <p:cBhvr>
                                        <p:cTn id="84" dur="1" fill="hold">
                                          <p:stCondLst>
                                            <p:cond delay="0"/>
                                          </p:stCondLst>
                                        </p:cTn>
                                        <p:tgtEl>
                                          <p:spTgt spid="125"/>
                                        </p:tgtEl>
                                        <p:attrNameLst>
                                          <p:attrName>style.visibility</p:attrName>
                                        </p:attrNameLst>
                                      </p:cBhvr>
                                      <p:to>
                                        <p:strVal val="visible"/>
                                      </p:to>
                                    </p:set>
                                    <p:animEffect transition="in" filter="dissolve">
                                      <p:cBhvr>
                                        <p:cTn id="85" dur="500"/>
                                        <p:tgtEl>
                                          <p:spTgt spid="125"/>
                                        </p:tgtEl>
                                      </p:cBhvr>
                                    </p:animEffect>
                                  </p:childTnLst>
                                </p:cTn>
                              </p:par>
                              <p:par>
                                <p:cTn id="86" presetID="9" presetClass="entr" presetSubtype="0" fill="hold" grpId="0" nodeType="withEffect">
                                  <p:stCondLst>
                                    <p:cond delay="0"/>
                                  </p:stCondLst>
                                  <p:childTnLst>
                                    <p:set>
                                      <p:cBhvr>
                                        <p:cTn id="87" dur="1" fill="hold">
                                          <p:stCondLst>
                                            <p:cond delay="0"/>
                                          </p:stCondLst>
                                        </p:cTn>
                                        <p:tgtEl>
                                          <p:spTgt spid="126"/>
                                        </p:tgtEl>
                                        <p:attrNameLst>
                                          <p:attrName>style.visibility</p:attrName>
                                        </p:attrNameLst>
                                      </p:cBhvr>
                                      <p:to>
                                        <p:strVal val="visible"/>
                                      </p:to>
                                    </p:set>
                                    <p:animEffect transition="in" filter="dissolve">
                                      <p:cBhvr>
                                        <p:cTn id="88" dur="500"/>
                                        <p:tgtEl>
                                          <p:spTgt spid="126"/>
                                        </p:tgtEl>
                                      </p:cBhvr>
                                    </p:animEffect>
                                  </p:childTnLst>
                                </p:cTn>
                              </p:par>
                              <p:par>
                                <p:cTn id="89" presetID="9" presetClass="entr" presetSubtype="0" fill="hold" grpId="0" nodeType="withEffect">
                                  <p:stCondLst>
                                    <p:cond delay="0"/>
                                  </p:stCondLst>
                                  <p:childTnLst>
                                    <p:set>
                                      <p:cBhvr>
                                        <p:cTn id="90" dur="1" fill="hold">
                                          <p:stCondLst>
                                            <p:cond delay="0"/>
                                          </p:stCondLst>
                                        </p:cTn>
                                        <p:tgtEl>
                                          <p:spTgt spid="129"/>
                                        </p:tgtEl>
                                        <p:attrNameLst>
                                          <p:attrName>style.visibility</p:attrName>
                                        </p:attrNameLst>
                                      </p:cBhvr>
                                      <p:to>
                                        <p:strVal val="visible"/>
                                      </p:to>
                                    </p:set>
                                    <p:animEffect transition="in" filter="dissolve">
                                      <p:cBhvr>
                                        <p:cTn id="91" dur="500"/>
                                        <p:tgtEl>
                                          <p:spTgt spid="129"/>
                                        </p:tgtEl>
                                      </p:cBhvr>
                                    </p:animEffect>
                                  </p:childTnLst>
                                </p:cTn>
                              </p:par>
                              <p:par>
                                <p:cTn id="92" presetID="9" presetClass="entr" presetSubtype="0" fill="hold" grpId="0" nodeType="withEffect">
                                  <p:stCondLst>
                                    <p:cond delay="0"/>
                                  </p:stCondLst>
                                  <p:childTnLst>
                                    <p:set>
                                      <p:cBhvr>
                                        <p:cTn id="93" dur="1" fill="hold">
                                          <p:stCondLst>
                                            <p:cond delay="0"/>
                                          </p:stCondLst>
                                        </p:cTn>
                                        <p:tgtEl>
                                          <p:spTgt spid="131"/>
                                        </p:tgtEl>
                                        <p:attrNameLst>
                                          <p:attrName>style.visibility</p:attrName>
                                        </p:attrNameLst>
                                      </p:cBhvr>
                                      <p:to>
                                        <p:strVal val="visible"/>
                                      </p:to>
                                    </p:set>
                                    <p:animEffect transition="in" filter="dissolve">
                                      <p:cBhvr>
                                        <p:cTn id="94" dur="500"/>
                                        <p:tgtEl>
                                          <p:spTgt spid="131"/>
                                        </p:tgtEl>
                                      </p:cBhvr>
                                    </p:animEffect>
                                  </p:childTnLst>
                                </p:cTn>
                              </p:par>
                              <p:par>
                                <p:cTn id="95" presetID="9" presetClass="entr" presetSubtype="0" fill="hold" nodeType="withEffect">
                                  <p:stCondLst>
                                    <p:cond delay="0"/>
                                  </p:stCondLst>
                                  <p:childTnLst>
                                    <p:set>
                                      <p:cBhvr>
                                        <p:cTn id="96" dur="1" fill="hold">
                                          <p:stCondLst>
                                            <p:cond delay="0"/>
                                          </p:stCondLst>
                                        </p:cTn>
                                        <p:tgtEl>
                                          <p:spTgt spid="137"/>
                                        </p:tgtEl>
                                        <p:attrNameLst>
                                          <p:attrName>style.visibility</p:attrName>
                                        </p:attrNameLst>
                                      </p:cBhvr>
                                      <p:to>
                                        <p:strVal val="visible"/>
                                      </p:to>
                                    </p:set>
                                    <p:animEffect transition="in" filter="dissolve">
                                      <p:cBhvr>
                                        <p:cTn id="97" dur="500"/>
                                        <p:tgtEl>
                                          <p:spTgt spid="137"/>
                                        </p:tgtEl>
                                      </p:cBhvr>
                                    </p:animEffect>
                                  </p:childTnLst>
                                </p:cTn>
                              </p:par>
                              <p:par>
                                <p:cTn id="98" presetID="9" presetClass="entr" presetSubtype="0" fill="hold" nodeType="withEffect">
                                  <p:stCondLst>
                                    <p:cond delay="0"/>
                                  </p:stCondLst>
                                  <p:childTnLst>
                                    <p:set>
                                      <p:cBhvr>
                                        <p:cTn id="99" dur="1" fill="hold">
                                          <p:stCondLst>
                                            <p:cond delay="0"/>
                                          </p:stCondLst>
                                        </p:cTn>
                                        <p:tgtEl>
                                          <p:spTgt spid="139"/>
                                        </p:tgtEl>
                                        <p:attrNameLst>
                                          <p:attrName>style.visibility</p:attrName>
                                        </p:attrNameLst>
                                      </p:cBhvr>
                                      <p:to>
                                        <p:strVal val="visible"/>
                                      </p:to>
                                    </p:set>
                                    <p:animEffect transition="in" filter="dissolve">
                                      <p:cBhvr>
                                        <p:cTn id="100" dur="500"/>
                                        <p:tgtEl>
                                          <p:spTgt spid="139"/>
                                        </p:tgtEl>
                                      </p:cBhvr>
                                    </p:animEffect>
                                  </p:childTnLst>
                                </p:cTn>
                              </p:par>
                              <p:par>
                                <p:cTn id="101" presetID="9" presetClass="entr" presetSubtype="0" fill="hold" nodeType="withEffect">
                                  <p:stCondLst>
                                    <p:cond delay="0"/>
                                  </p:stCondLst>
                                  <p:childTnLst>
                                    <p:set>
                                      <p:cBhvr>
                                        <p:cTn id="102" dur="1" fill="hold">
                                          <p:stCondLst>
                                            <p:cond delay="0"/>
                                          </p:stCondLst>
                                        </p:cTn>
                                        <p:tgtEl>
                                          <p:spTgt spid="140"/>
                                        </p:tgtEl>
                                        <p:attrNameLst>
                                          <p:attrName>style.visibility</p:attrName>
                                        </p:attrNameLst>
                                      </p:cBhvr>
                                      <p:to>
                                        <p:strVal val="visible"/>
                                      </p:to>
                                    </p:set>
                                    <p:animEffect transition="in" filter="dissolve">
                                      <p:cBhvr>
                                        <p:cTn id="103" dur="500"/>
                                        <p:tgtEl>
                                          <p:spTgt spid="140"/>
                                        </p:tgtEl>
                                      </p:cBhvr>
                                    </p:animEffect>
                                  </p:childTnLst>
                                </p:cTn>
                              </p:par>
                              <p:par>
                                <p:cTn id="104" presetID="9" presetClass="entr" presetSubtype="0" fill="hold" nodeType="withEffect">
                                  <p:stCondLst>
                                    <p:cond delay="0"/>
                                  </p:stCondLst>
                                  <p:childTnLst>
                                    <p:set>
                                      <p:cBhvr>
                                        <p:cTn id="105" dur="1" fill="hold">
                                          <p:stCondLst>
                                            <p:cond delay="0"/>
                                          </p:stCondLst>
                                        </p:cTn>
                                        <p:tgtEl>
                                          <p:spTgt spid="40"/>
                                        </p:tgtEl>
                                        <p:attrNameLst>
                                          <p:attrName>style.visibility</p:attrName>
                                        </p:attrNameLst>
                                      </p:cBhvr>
                                      <p:to>
                                        <p:strVal val="visible"/>
                                      </p:to>
                                    </p:set>
                                    <p:animEffect transition="in" filter="dissolve">
                                      <p:cBhvr>
                                        <p:cTn id="106" dur="500"/>
                                        <p:tgtEl>
                                          <p:spTgt spid="40"/>
                                        </p:tgtEl>
                                      </p:cBhvr>
                                    </p:animEffect>
                                  </p:childTnLst>
                                </p:cTn>
                              </p:par>
                            </p:childTnLst>
                          </p:cTn>
                        </p:par>
                      </p:childTnLst>
                    </p:cTn>
                  </p:par>
                  <p:par>
                    <p:cTn id="107" fill="hold">
                      <p:stCondLst>
                        <p:cond delay="indefinite"/>
                      </p:stCondLst>
                      <p:childTnLst>
                        <p:par>
                          <p:cTn id="108" fill="hold">
                            <p:stCondLst>
                              <p:cond delay="0"/>
                            </p:stCondLst>
                            <p:childTnLst>
                              <p:par>
                                <p:cTn id="109" presetID="9" presetClass="entr" presetSubtype="0" fill="hold" nodeType="clickEffect">
                                  <p:stCondLst>
                                    <p:cond delay="0"/>
                                  </p:stCondLst>
                                  <p:childTnLst>
                                    <p:set>
                                      <p:cBhvr>
                                        <p:cTn id="110" dur="1" fill="hold">
                                          <p:stCondLst>
                                            <p:cond delay="0"/>
                                          </p:stCondLst>
                                        </p:cTn>
                                        <p:tgtEl>
                                          <p:spTgt spid="37"/>
                                        </p:tgtEl>
                                        <p:attrNameLst>
                                          <p:attrName>style.visibility</p:attrName>
                                        </p:attrNameLst>
                                      </p:cBhvr>
                                      <p:to>
                                        <p:strVal val="visible"/>
                                      </p:to>
                                    </p:set>
                                    <p:animEffect transition="in" filter="dissolve">
                                      <p:cBhvr>
                                        <p:cTn id="111" dur="500"/>
                                        <p:tgtEl>
                                          <p:spTgt spid="37"/>
                                        </p:tgtEl>
                                      </p:cBhvr>
                                    </p:animEffect>
                                  </p:childTnLst>
                                </p:cTn>
                              </p:par>
                            </p:childTnLst>
                          </p:cTn>
                        </p:par>
                      </p:childTnLst>
                    </p:cTn>
                  </p:par>
                  <p:par>
                    <p:cTn id="112" fill="hold">
                      <p:stCondLst>
                        <p:cond delay="indefinite"/>
                      </p:stCondLst>
                      <p:childTnLst>
                        <p:par>
                          <p:cTn id="113" fill="hold">
                            <p:stCondLst>
                              <p:cond delay="0"/>
                            </p:stCondLst>
                            <p:childTnLst>
                              <p:par>
                                <p:cTn id="114" presetID="9" presetClass="entr" presetSubtype="0" fill="hold" grpId="0" nodeType="clickEffect">
                                  <p:stCondLst>
                                    <p:cond delay="0"/>
                                  </p:stCondLst>
                                  <p:childTnLst>
                                    <p:set>
                                      <p:cBhvr>
                                        <p:cTn id="115" dur="1" fill="hold">
                                          <p:stCondLst>
                                            <p:cond delay="0"/>
                                          </p:stCondLst>
                                        </p:cTn>
                                        <p:tgtEl>
                                          <p:spTgt spid="134"/>
                                        </p:tgtEl>
                                        <p:attrNameLst>
                                          <p:attrName>style.visibility</p:attrName>
                                        </p:attrNameLst>
                                      </p:cBhvr>
                                      <p:to>
                                        <p:strVal val="visible"/>
                                      </p:to>
                                    </p:set>
                                    <p:animEffect transition="in" filter="dissolve">
                                      <p:cBhvr>
                                        <p:cTn id="116" dur="500"/>
                                        <p:tgtEl>
                                          <p:spTgt spid="134"/>
                                        </p:tgtEl>
                                      </p:cBhvr>
                                    </p:animEffect>
                                  </p:childTnLst>
                                </p:cTn>
                              </p:par>
                              <p:par>
                                <p:cTn id="117" presetID="9" presetClass="entr" presetSubtype="0" fill="hold" nodeType="withEffect">
                                  <p:stCondLst>
                                    <p:cond delay="0"/>
                                  </p:stCondLst>
                                  <p:childTnLst>
                                    <p:set>
                                      <p:cBhvr>
                                        <p:cTn id="118" dur="1" fill="hold">
                                          <p:stCondLst>
                                            <p:cond delay="0"/>
                                          </p:stCondLst>
                                        </p:cTn>
                                        <p:tgtEl>
                                          <p:spTgt spid="138"/>
                                        </p:tgtEl>
                                        <p:attrNameLst>
                                          <p:attrName>style.visibility</p:attrName>
                                        </p:attrNameLst>
                                      </p:cBhvr>
                                      <p:to>
                                        <p:strVal val="visible"/>
                                      </p:to>
                                    </p:set>
                                    <p:animEffect transition="in" filter="dissolve">
                                      <p:cBhvr>
                                        <p:cTn id="119" dur="500"/>
                                        <p:tgtEl>
                                          <p:spTgt spid="138"/>
                                        </p:tgtEl>
                                      </p:cBhvr>
                                    </p:animEffect>
                                  </p:childTnLst>
                                </p:cTn>
                              </p:par>
                            </p:childTnLst>
                          </p:cTn>
                        </p:par>
                      </p:childTnLst>
                    </p:cTn>
                  </p:par>
                  <p:par>
                    <p:cTn id="120" fill="hold">
                      <p:stCondLst>
                        <p:cond delay="indefinite"/>
                      </p:stCondLst>
                      <p:childTnLst>
                        <p:par>
                          <p:cTn id="121" fill="hold">
                            <p:stCondLst>
                              <p:cond delay="0"/>
                            </p:stCondLst>
                            <p:childTnLst>
                              <p:par>
                                <p:cTn id="122" presetID="9" presetClass="entr" presetSubtype="0" fill="hold" nodeType="clickEffect">
                                  <p:stCondLst>
                                    <p:cond delay="0"/>
                                  </p:stCondLst>
                                  <p:childTnLst>
                                    <p:set>
                                      <p:cBhvr>
                                        <p:cTn id="123" dur="1" fill="hold">
                                          <p:stCondLst>
                                            <p:cond delay="0"/>
                                          </p:stCondLst>
                                        </p:cTn>
                                        <p:tgtEl>
                                          <p:spTgt spid="38"/>
                                        </p:tgtEl>
                                        <p:attrNameLst>
                                          <p:attrName>style.visibility</p:attrName>
                                        </p:attrNameLst>
                                      </p:cBhvr>
                                      <p:to>
                                        <p:strVal val="visible"/>
                                      </p:to>
                                    </p:set>
                                    <p:animEffect transition="in" filter="dissolve">
                                      <p:cBhvr>
                                        <p:cTn id="124" dur="500"/>
                                        <p:tgtEl>
                                          <p:spTgt spid="38"/>
                                        </p:tgtEl>
                                      </p:cBhvr>
                                    </p:animEffect>
                                  </p:childTnLst>
                                </p:cTn>
                              </p:par>
                            </p:childTnLst>
                          </p:cTn>
                        </p:par>
                      </p:childTnLst>
                    </p:cTn>
                  </p:par>
                  <p:par>
                    <p:cTn id="125" fill="hold">
                      <p:stCondLst>
                        <p:cond delay="indefinite"/>
                      </p:stCondLst>
                      <p:childTnLst>
                        <p:par>
                          <p:cTn id="126" fill="hold">
                            <p:stCondLst>
                              <p:cond delay="0"/>
                            </p:stCondLst>
                            <p:childTnLst>
                              <p:par>
                                <p:cTn id="127" presetID="9" presetClass="entr" presetSubtype="0" fill="hold" grpId="0" nodeType="clickEffect">
                                  <p:stCondLst>
                                    <p:cond delay="0"/>
                                  </p:stCondLst>
                                  <p:childTnLst>
                                    <p:set>
                                      <p:cBhvr>
                                        <p:cTn id="128" dur="1" fill="hold">
                                          <p:stCondLst>
                                            <p:cond delay="0"/>
                                          </p:stCondLst>
                                        </p:cTn>
                                        <p:tgtEl>
                                          <p:spTgt spid="143"/>
                                        </p:tgtEl>
                                        <p:attrNameLst>
                                          <p:attrName>style.visibility</p:attrName>
                                        </p:attrNameLst>
                                      </p:cBhvr>
                                      <p:to>
                                        <p:strVal val="visible"/>
                                      </p:to>
                                    </p:set>
                                    <p:animEffect transition="in" filter="dissolve">
                                      <p:cBhvr>
                                        <p:cTn id="129" dur="500"/>
                                        <p:tgtEl>
                                          <p:spTgt spid="1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62" grpId="0" animBg="1"/>
      <p:bldP spid="63" grpId="0" animBg="1"/>
      <p:bldP spid="64" grpId="0" animBg="1"/>
      <p:bldP spid="65" grpId="0" animBg="1"/>
      <p:bldP spid="102" grpId="0" animBg="1"/>
      <p:bldP spid="109" grpId="0" animBg="1"/>
      <p:bldP spid="112" grpId="0" animBg="1"/>
      <p:bldP spid="114" grpId="0" animBg="1"/>
      <p:bldP spid="117" grpId="0" animBg="1"/>
      <p:bldP spid="121" grpId="0" animBg="1"/>
      <p:bldP spid="122" grpId="0" animBg="1"/>
      <p:bldP spid="123" grpId="0" animBg="1"/>
      <p:bldP spid="124" grpId="0" animBg="1"/>
      <p:bldP spid="125" grpId="0" animBg="1"/>
      <p:bldP spid="126" grpId="0" animBg="1"/>
      <p:bldP spid="129" grpId="0" animBg="1"/>
      <p:bldP spid="131" grpId="0" animBg="1"/>
      <p:bldP spid="134" grpId="0" animBg="1"/>
      <p:bldP spid="143" grpId="0"/>
      <p:bldP spid="41"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1" name="Object 4"/>
          <p:cNvGraphicFramePr>
            <a:graphicFrameLocks noChangeAspect="1"/>
          </p:cNvGraphicFramePr>
          <p:nvPr>
            <p:extLst>
              <p:ext uri="{D42A27DB-BD31-4B8C-83A1-F6EECF244321}">
                <p14:modId xmlns:p14="http://schemas.microsoft.com/office/powerpoint/2010/main" val="3635190739"/>
              </p:ext>
            </p:extLst>
          </p:nvPr>
        </p:nvGraphicFramePr>
        <p:xfrm>
          <a:off x="3944232" y="4914901"/>
          <a:ext cx="352425" cy="374650"/>
        </p:xfrm>
        <a:graphic>
          <a:graphicData uri="http://schemas.openxmlformats.org/presentationml/2006/ole">
            <mc:AlternateContent xmlns:mc="http://schemas.openxmlformats.org/markup-compatibility/2006">
              <mc:Choice xmlns:v="urn:schemas-microsoft-com:vml" Requires="v">
                <p:oleObj name="Equation" r:id="rId3" imgW="190500" imgH="203200" progId="Equation.DSMT4">
                  <p:embed/>
                </p:oleObj>
              </mc:Choice>
              <mc:Fallback>
                <p:oleObj name="Equation" r:id="rId3" imgW="190500" imgH="203200" progId="Equation.DSMT4">
                  <p:embed/>
                  <p:pic>
                    <p:nvPicPr>
                      <p:cNvPr id="0" name=""/>
                      <p:cNvPicPr>
                        <a:picLocks noChangeAspect="1" noChangeArrowheads="1"/>
                      </p:cNvPicPr>
                      <p:nvPr/>
                    </p:nvPicPr>
                    <p:blipFill>
                      <a:blip r:embed="rId4"/>
                      <a:srcRect/>
                      <a:stretch>
                        <a:fillRect/>
                      </a:stretch>
                    </p:blipFill>
                    <p:spPr bwMode="auto">
                      <a:xfrm>
                        <a:off x="3944232" y="4914901"/>
                        <a:ext cx="352425" cy="374650"/>
                      </a:xfrm>
                      <a:prstGeom prst="rect">
                        <a:avLst/>
                      </a:prstGeom>
                      <a:noFill/>
                      <a:ln>
                        <a:noFill/>
                      </a:ln>
                      <a:effectLst/>
                    </p:spPr>
                  </p:pic>
                </p:oleObj>
              </mc:Fallback>
            </mc:AlternateContent>
          </a:graphicData>
        </a:graphic>
      </p:graphicFrame>
      <p:sp>
        <p:nvSpPr>
          <p:cNvPr id="147463" name="Line 2"/>
          <p:cNvSpPr>
            <a:spLocks noChangeShapeType="1"/>
          </p:cNvSpPr>
          <p:nvPr/>
        </p:nvSpPr>
        <p:spPr bwMode="auto">
          <a:xfrm flipV="1">
            <a:off x="5589270" y="1282700"/>
            <a:ext cx="2400300" cy="1851660"/>
          </a:xfrm>
          <a:prstGeom prst="line">
            <a:avLst/>
          </a:prstGeom>
          <a:noFill/>
          <a:ln w="12700">
            <a:solidFill>
              <a:srgbClr val="000000"/>
            </a:solidFill>
            <a:prstDash val="dash"/>
            <a:round/>
            <a:headEnd/>
            <a:tailEnd/>
          </a:ln>
          <a:extLst>
            <a:ext uri="{909E8E84-426E-40dd-AFC4-6F175D3DCCD1}">
              <a14:hiddenFill xmlns="" xmlns:a14="http://schemas.microsoft.com/office/drawing/2010/main">
                <a:noFill/>
              </a14:hiddenFill>
            </a:ext>
          </a:extLst>
        </p:spPr>
        <p:txBody>
          <a:bodyPr wrap="none" lIns="82296" tIns="41148" rIns="82296" bIns="41148" anchor="ctr"/>
          <a:lstStyle/>
          <a:p>
            <a:endParaRPr lang="en-US"/>
          </a:p>
        </p:txBody>
      </p:sp>
      <p:sp>
        <p:nvSpPr>
          <p:cNvPr id="147464" name="Rectangle 3"/>
          <p:cNvSpPr>
            <a:spLocks/>
          </p:cNvSpPr>
          <p:nvPr/>
        </p:nvSpPr>
        <p:spPr bwMode="auto">
          <a:xfrm>
            <a:off x="3507582" y="552927"/>
            <a:ext cx="166199" cy="3600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none" lIns="82296" tIns="41148" rIns="82296" bIns="41148">
            <a:spAutoFit/>
          </a:bodyPr>
          <a:lstStyle/>
          <a:p>
            <a:endParaRPr lang="en-US"/>
          </a:p>
        </p:txBody>
      </p:sp>
      <p:sp>
        <p:nvSpPr>
          <p:cNvPr id="147465" name="Text Box 4"/>
          <p:cNvSpPr txBox="1">
            <a:spLocks/>
          </p:cNvSpPr>
          <p:nvPr/>
        </p:nvSpPr>
        <p:spPr bwMode="auto">
          <a:xfrm>
            <a:off x="207010" y="342900"/>
            <a:ext cx="8298180" cy="3908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r>
              <a:rPr lang="en-US" sz="2000" dirty="0">
                <a:latin typeface="Times New Roman"/>
                <a:cs typeface="Times New Roman"/>
              </a:rPr>
              <a:t>Consider a body moving in </a:t>
            </a:r>
            <a:r>
              <a:rPr lang="en-US" sz="2000" dirty="0">
                <a:solidFill>
                  <a:srgbClr val="FF0000"/>
                </a:solidFill>
                <a:latin typeface="Times New Roman"/>
                <a:cs typeface="Times New Roman"/>
              </a:rPr>
              <a:t>circular motion</a:t>
            </a:r>
            <a:r>
              <a:rPr lang="en-US" sz="2000" dirty="0">
                <a:latin typeface="Times New Roman"/>
                <a:cs typeface="Times New Roman"/>
              </a:rPr>
              <a:t>.  Its </a:t>
            </a:r>
            <a:r>
              <a:rPr lang="en-US" sz="2000" i="1" dirty="0">
                <a:solidFill>
                  <a:srgbClr val="0000FF"/>
                </a:solidFill>
                <a:latin typeface="Times New Roman"/>
                <a:cs typeface="Times New Roman"/>
              </a:rPr>
              <a:t>angular momentum </a:t>
            </a:r>
            <a:r>
              <a:rPr lang="en-US" sz="2000" dirty="0">
                <a:latin typeface="Times New Roman"/>
                <a:cs typeface="Times New Roman"/>
              </a:rPr>
              <a:t>will equal:     </a:t>
            </a:r>
          </a:p>
        </p:txBody>
      </p:sp>
      <p:sp>
        <p:nvSpPr>
          <p:cNvPr id="147466" name="Line 5"/>
          <p:cNvSpPr>
            <a:spLocks noChangeShapeType="1"/>
          </p:cNvSpPr>
          <p:nvPr/>
        </p:nvSpPr>
        <p:spPr bwMode="auto">
          <a:xfrm>
            <a:off x="5177790" y="1188720"/>
            <a:ext cx="0" cy="3017520"/>
          </a:xfrm>
          <a:prstGeom prst="line">
            <a:avLst/>
          </a:prstGeom>
          <a:noFill/>
          <a:ln w="25400">
            <a:solidFill>
              <a:srgbClr val="000000"/>
            </a:solidFill>
            <a:round/>
            <a:headEnd/>
            <a:tailEnd/>
          </a:ln>
          <a:extLst>
            <a:ext uri="{909E8E84-426E-40dd-AFC4-6F175D3DCCD1}">
              <a14:hiddenFill xmlns="" xmlns:a14="http://schemas.microsoft.com/office/drawing/2010/main">
                <a:noFill/>
              </a14:hiddenFill>
            </a:ext>
          </a:extLst>
        </p:spPr>
        <p:txBody>
          <a:bodyPr wrap="none" lIns="82296" tIns="41148" rIns="82296" bIns="41148" anchor="ctr"/>
          <a:lstStyle/>
          <a:p>
            <a:endParaRPr lang="en-US"/>
          </a:p>
        </p:txBody>
      </p:sp>
      <p:sp>
        <p:nvSpPr>
          <p:cNvPr id="147467" name="Line 6"/>
          <p:cNvSpPr>
            <a:spLocks noChangeShapeType="1"/>
          </p:cNvSpPr>
          <p:nvPr/>
        </p:nvSpPr>
        <p:spPr bwMode="auto">
          <a:xfrm>
            <a:off x="4286250" y="3451860"/>
            <a:ext cx="4892040" cy="0"/>
          </a:xfrm>
          <a:prstGeom prst="line">
            <a:avLst/>
          </a:prstGeom>
          <a:noFill/>
          <a:ln w="25400">
            <a:solidFill>
              <a:srgbClr val="000000"/>
            </a:solidFill>
            <a:round/>
            <a:headEnd/>
            <a:tailEnd/>
          </a:ln>
          <a:extLst>
            <a:ext uri="{909E8E84-426E-40dd-AFC4-6F175D3DCCD1}">
              <a14:hiddenFill xmlns="" xmlns:a14="http://schemas.microsoft.com/office/drawing/2010/main">
                <a:noFill/>
              </a14:hiddenFill>
            </a:ext>
          </a:extLst>
        </p:spPr>
        <p:txBody>
          <a:bodyPr wrap="none" lIns="82296" tIns="41148" rIns="82296" bIns="41148" anchor="ctr"/>
          <a:lstStyle/>
          <a:p>
            <a:endParaRPr lang="en-US"/>
          </a:p>
        </p:txBody>
      </p:sp>
      <p:sp>
        <p:nvSpPr>
          <p:cNvPr id="147469" name="Line 8"/>
          <p:cNvSpPr>
            <a:spLocks noChangeShapeType="1"/>
          </p:cNvSpPr>
          <p:nvPr/>
        </p:nvSpPr>
        <p:spPr bwMode="auto">
          <a:xfrm>
            <a:off x="6960870" y="2217420"/>
            <a:ext cx="1851660" cy="0"/>
          </a:xfrm>
          <a:prstGeom prst="line">
            <a:avLst/>
          </a:prstGeom>
          <a:noFill/>
          <a:ln w="25400">
            <a:solidFill>
              <a:srgbClr val="000000"/>
            </a:solidFill>
            <a:round/>
            <a:headEnd/>
            <a:tailEnd type="triangle" w="med" len="med"/>
          </a:ln>
          <a:extLst>
            <a:ext uri="{909E8E84-426E-40dd-AFC4-6F175D3DCCD1}">
              <a14:hiddenFill xmlns="" xmlns:a14="http://schemas.microsoft.com/office/drawing/2010/main">
                <a:noFill/>
              </a14:hiddenFill>
            </a:ext>
          </a:extLst>
        </p:spPr>
        <p:txBody>
          <a:bodyPr wrap="none" lIns="82296" tIns="41148" rIns="82296" bIns="41148" anchor="ctr"/>
          <a:lstStyle/>
          <a:p>
            <a:endParaRPr lang="en-US"/>
          </a:p>
        </p:txBody>
      </p:sp>
      <p:sp>
        <p:nvSpPr>
          <p:cNvPr id="147470" name="Line 9"/>
          <p:cNvSpPr>
            <a:spLocks noChangeShapeType="1"/>
          </p:cNvSpPr>
          <p:nvPr/>
        </p:nvSpPr>
        <p:spPr bwMode="auto">
          <a:xfrm flipV="1">
            <a:off x="5177790" y="2286000"/>
            <a:ext cx="1508760" cy="1165860"/>
          </a:xfrm>
          <a:prstGeom prst="line">
            <a:avLst/>
          </a:prstGeom>
          <a:noFill/>
          <a:ln w="25400">
            <a:solidFill>
              <a:srgbClr val="000000"/>
            </a:solidFill>
            <a:round/>
            <a:headEnd/>
            <a:tailEnd type="triangle" w="med" len="med"/>
          </a:ln>
          <a:extLst>
            <a:ext uri="{909E8E84-426E-40dd-AFC4-6F175D3DCCD1}">
              <a14:hiddenFill xmlns="" xmlns:a14="http://schemas.microsoft.com/office/drawing/2010/main">
                <a:noFill/>
              </a14:hiddenFill>
            </a:ext>
          </a:extLst>
        </p:spPr>
        <p:txBody>
          <a:bodyPr wrap="none" lIns="82296" tIns="41148" rIns="82296" bIns="41148" anchor="ctr"/>
          <a:lstStyle/>
          <a:p>
            <a:endParaRPr lang="en-US"/>
          </a:p>
        </p:txBody>
      </p:sp>
      <p:sp>
        <p:nvSpPr>
          <p:cNvPr id="147473" name="Arc 12"/>
          <p:cNvSpPr>
            <a:spLocks/>
          </p:cNvSpPr>
          <p:nvPr/>
        </p:nvSpPr>
        <p:spPr bwMode="auto">
          <a:xfrm>
            <a:off x="5520690" y="3177540"/>
            <a:ext cx="205740" cy="274320"/>
          </a:xfrm>
          <a:custGeom>
            <a:avLst/>
            <a:gdLst>
              <a:gd name="T0" fmla="*/ 0 w 21600"/>
              <a:gd name="T1" fmla="*/ 0 h 21600"/>
              <a:gd name="T2" fmla="*/ 228600 w 21600"/>
              <a:gd name="T3" fmla="*/ 304800 h 21600"/>
              <a:gd name="T4" fmla="*/ 0 w 21600"/>
              <a:gd name="T5" fmla="*/ 30480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close/>
              </a:path>
            </a:pathLst>
          </a:custGeom>
          <a:noFill/>
          <a:ln w="12700">
            <a:solidFill>
              <a:srgbClr val="000000"/>
            </a:solidFill>
            <a:round/>
            <a:headEnd/>
            <a:tailEnd/>
          </a:ln>
          <a:extLst>
            <a:ext uri="{909E8E84-426E-40dd-AFC4-6F175D3DCCD1}">
              <a14:hiddenFill xmlns="" xmlns:a14="http://schemas.microsoft.com/office/drawing/2010/main">
                <a:solidFill>
                  <a:srgbClr val="FFFFFF"/>
                </a:solidFill>
              </a14:hiddenFill>
            </a:ext>
          </a:extLst>
        </p:spPr>
        <p:txBody>
          <a:bodyPr wrap="none" lIns="82296" tIns="41148" rIns="82296" bIns="41148" anchor="ctr"/>
          <a:lstStyle/>
          <a:p>
            <a:endParaRPr lang="en-US"/>
          </a:p>
        </p:txBody>
      </p:sp>
      <p:sp>
        <p:nvSpPr>
          <p:cNvPr id="147474" name="Arc 14"/>
          <p:cNvSpPr>
            <a:spLocks/>
          </p:cNvSpPr>
          <p:nvPr/>
        </p:nvSpPr>
        <p:spPr bwMode="auto">
          <a:xfrm rot="-10597649">
            <a:off x="8263890" y="2217420"/>
            <a:ext cx="205740" cy="274320"/>
          </a:xfrm>
          <a:custGeom>
            <a:avLst/>
            <a:gdLst>
              <a:gd name="T0" fmla="*/ 0 w 21600"/>
              <a:gd name="T1" fmla="*/ 0 h 21600"/>
              <a:gd name="T2" fmla="*/ 228600 w 21600"/>
              <a:gd name="T3" fmla="*/ 304800 h 21600"/>
              <a:gd name="T4" fmla="*/ 0 w 21600"/>
              <a:gd name="T5" fmla="*/ 30480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close/>
              </a:path>
            </a:pathLst>
          </a:custGeom>
          <a:noFill/>
          <a:ln w="12700">
            <a:solidFill>
              <a:srgbClr val="000000"/>
            </a:solidFill>
            <a:round/>
            <a:headEnd/>
            <a:tailEnd/>
          </a:ln>
          <a:extLst>
            <a:ext uri="{909E8E84-426E-40dd-AFC4-6F175D3DCCD1}">
              <a14:hiddenFill xmlns="" xmlns:a14="http://schemas.microsoft.com/office/drawing/2010/main">
                <a:solidFill>
                  <a:srgbClr val="FFFFFF"/>
                </a:solidFill>
              </a14:hiddenFill>
            </a:ext>
          </a:extLst>
        </p:spPr>
        <p:txBody>
          <a:bodyPr wrap="none" lIns="82296" tIns="41148" rIns="82296" bIns="41148" anchor="ctr"/>
          <a:lstStyle/>
          <a:p>
            <a:endParaRPr lang="en-US"/>
          </a:p>
        </p:txBody>
      </p:sp>
      <p:graphicFrame>
        <p:nvGraphicFramePr>
          <p:cNvPr id="147459" name="Object 3"/>
          <p:cNvGraphicFramePr>
            <a:graphicFrameLocks noChangeAspect="1"/>
          </p:cNvGraphicFramePr>
          <p:nvPr>
            <p:extLst>
              <p:ext uri="{D42A27DB-BD31-4B8C-83A1-F6EECF244321}">
                <p14:modId xmlns:p14="http://schemas.microsoft.com/office/powerpoint/2010/main" val="3345528947"/>
              </p:ext>
            </p:extLst>
          </p:nvPr>
        </p:nvGraphicFramePr>
        <p:xfrm>
          <a:off x="8032749" y="2254250"/>
          <a:ext cx="252413" cy="353024"/>
        </p:xfrm>
        <a:graphic>
          <a:graphicData uri="http://schemas.openxmlformats.org/presentationml/2006/ole">
            <mc:AlternateContent xmlns:mc="http://schemas.openxmlformats.org/markup-compatibility/2006">
              <mc:Choice xmlns:v="urn:schemas-microsoft-com:vml" Requires="v">
                <p:oleObj name="Equation" r:id="rId5" imgW="127000" imgH="177800" progId="Equation.DSMT4">
                  <p:embed/>
                </p:oleObj>
              </mc:Choice>
              <mc:Fallback>
                <p:oleObj name="Equation" r:id="rId5" imgW="127000" imgH="177800" progId="Equation.DSMT4">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032749" y="2254250"/>
                        <a:ext cx="252413" cy="353024"/>
                      </a:xfrm>
                      <a:prstGeom prst="rect">
                        <a:avLst/>
                      </a:prstGeom>
                      <a:noFill/>
                      <a:ln>
                        <a:noFill/>
                      </a:ln>
                      <a:effectLst/>
                    </p:spPr>
                  </p:pic>
                </p:oleObj>
              </mc:Fallback>
            </mc:AlternateContent>
          </a:graphicData>
        </a:graphic>
      </p:graphicFrame>
      <p:graphicFrame>
        <p:nvGraphicFramePr>
          <p:cNvPr id="147460" name="Object 4"/>
          <p:cNvGraphicFramePr>
            <a:graphicFrameLocks noChangeAspect="1"/>
          </p:cNvGraphicFramePr>
          <p:nvPr>
            <p:extLst>
              <p:ext uri="{D42A27DB-BD31-4B8C-83A1-F6EECF244321}">
                <p14:modId xmlns:p14="http://schemas.microsoft.com/office/powerpoint/2010/main" val="3043095555"/>
              </p:ext>
            </p:extLst>
          </p:nvPr>
        </p:nvGraphicFramePr>
        <p:xfrm>
          <a:off x="1460501" y="897786"/>
          <a:ext cx="1219200" cy="747944"/>
        </p:xfrm>
        <a:graphic>
          <a:graphicData uri="http://schemas.openxmlformats.org/presentationml/2006/ole">
            <mc:AlternateContent xmlns:mc="http://schemas.openxmlformats.org/markup-compatibility/2006">
              <mc:Choice xmlns:v="urn:schemas-microsoft-com:vml" Requires="v">
                <p:oleObj name="Equation" r:id="rId7" imgW="660400" imgH="406400" progId="Equation.DSMT4">
                  <p:embed/>
                </p:oleObj>
              </mc:Choice>
              <mc:Fallback>
                <p:oleObj name="Equation" r:id="rId7" imgW="660400" imgH="406400" progId="Equation.DSMT4">
                  <p:embed/>
                  <p:pic>
                    <p:nvPicPr>
                      <p:cNvPr id="0" name=""/>
                      <p:cNvPicPr>
                        <a:picLocks noChangeAspect="1" noChangeArrowheads="1"/>
                      </p:cNvPicPr>
                      <p:nvPr/>
                    </p:nvPicPr>
                    <p:blipFill>
                      <a:blip r:embed="rId8"/>
                      <a:srcRect/>
                      <a:stretch>
                        <a:fillRect/>
                      </a:stretch>
                    </p:blipFill>
                    <p:spPr bwMode="auto">
                      <a:xfrm>
                        <a:off x="1460501" y="897786"/>
                        <a:ext cx="1219200" cy="747944"/>
                      </a:xfrm>
                      <a:prstGeom prst="rect">
                        <a:avLst/>
                      </a:prstGeom>
                      <a:noFill/>
                      <a:ln>
                        <a:noFill/>
                      </a:ln>
                      <a:effectLst/>
                    </p:spPr>
                  </p:pic>
                </p:oleObj>
              </mc:Fallback>
            </mc:AlternateContent>
          </a:graphicData>
        </a:graphic>
      </p:graphicFrame>
      <p:sp>
        <p:nvSpPr>
          <p:cNvPr id="147475" name="Oval 17"/>
          <p:cNvSpPr>
            <a:spLocks/>
          </p:cNvSpPr>
          <p:nvPr/>
        </p:nvSpPr>
        <p:spPr bwMode="auto">
          <a:xfrm>
            <a:off x="3051810" y="1394460"/>
            <a:ext cx="4183380" cy="4183380"/>
          </a:xfrm>
          <a:prstGeom prst="ellipse">
            <a:avLst/>
          </a:prstGeom>
          <a:noFill/>
          <a:ln w="25400">
            <a:solidFill>
              <a:srgbClr val="0000FF"/>
            </a:solidFill>
            <a:prstDash val="dash"/>
            <a:round/>
            <a:headEnd/>
            <a:tailEnd/>
          </a:ln>
          <a:extLst>
            <a:ext uri="{909E8E84-426E-40dd-AFC4-6F175D3DCCD1}">
              <a14:hiddenFill xmlns="" xmlns:a14="http://schemas.microsoft.com/office/drawing/2010/main">
                <a:solidFill>
                  <a:srgbClr val="FFFFFF"/>
                </a:solidFill>
              </a14:hiddenFill>
            </a:ext>
          </a:extLst>
        </p:spPr>
        <p:txBody>
          <a:bodyPr wrap="none" lIns="82296" tIns="41148" rIns="82296" bIns="41148" anchor="ctr"/>
          <a:lstStyle/>
          <a:p>
            <a:endParaRPr lang="en-US"/>
          </a:p>
        </p:txBody>
      </p:sp>
      <p:sp>
        <p:nvSpPr>
          <p:cNvPr id="147476" name="Line 18"/>
          <p:cNvSpPr>
            <a:spLocks noChangeShapeType="1"/>
          </p:cNvSpPr>
          <p:nvPr/>
        </p:nvSpPr>
        <p:spPr bwMode="auto">
          <a:xfrm>
            <a:off x="6892290" y="2286000"/>
            <a:ext cx="617220" cy="891540"/>
          </a:xfrm>
          <a:prstGeom prst="line">
            <a:avLst/>
          </a:prstGeom>
          <a:noFill/>
          <a:ln w="25400">
            <a:solidFill>
              <a:srgbClr val="FF0000"/>
            </a:solidFill>
            <a:round/>
            <a:headEnd/>
            <a:tailEnd type="triangle" w="med" len="med"/>
          </a:ln>
          <a:extLst>
            <a:ext uri="{909E8E84-426E-40dd-AFC4-6F175D3DCCD1}">
              <a14:hiddenFill xmlns="" xmlns:a14="http://schemas.microsoft.com/office/drawing/2010/main">
                <a:noFill/>
              </a14:hiddenFill>
            </a:ext>
          </a:extLst>
        </p:spPr>
        <p:txBody>
          <a:bodyPr wrap="none" lIns="82296" tIns="41148" rIns="82296" bIns="41148" anchor="ctr"/>
          <a:lstStyle/>
          <a:p>
            <a:endParaRPr lang="en-US"/>
          </a:p>
        </p:txBody>
      </p:sp>
      <p:sp>
        <p:nvSpPr>
          <p:cNvPr id="147477" name="Line 19"/>
          <p:cNvSpPr>
            <a:spLocks noChangeShapeType="1"/>
          </p:cNvSpPr>
          <p:nvPr/>
        </p:nvSpPr>
        <p:spPr bwMode="auto">
          <a:xfrm flipV="1">
            <a:off x="7578090" y="2286000"/>
            <a:ext cx="1165860" cy="822960"/>
          </a:xfrm>
          <a:prstGeom prst="line">
            <a:avLst/>
          </a:prstGeom>
          <a:noFill/>
          <a:ln w="25400">
            <a:solidFill>
              <a:srgbClr val="000000"/>
            </a:solidFill>
            <a:round/>
            <a:headEnd/>
            <a:tailEnd type="triangle" w="med" len="med"/>
          </a:ln>
          <a:extLst>
            <a:ext uri="{909E8E84-426E-40dd-AFC4-6F175D3DCCD1}">
              <a14:hiddenFill xmlns="" xmlns:a14="http://schemas.microsoft.com/office/drawing/2010/main">
                <a:noFill/>
              </a14:hiddenFill>
            </a:ext>
          </a:extLst>
        </p:spPr>
        <p:txBody>
          <a:bodyPr wrap="none" lIns="82296" tIns="41148" rIns="82296" bIns="41148" anchor="ctr"/>
          <a:lstStyle/>
          <a:p>
            <a:endParaRPr lang="en-US"/>
          </a:p>
        </p:txBody>
      </p:sp>
      <p:graphicFrame>
        <p:nvGraphicFramePr>
          <p:cNvPr id="147461" name="Object 5"/>
          <p:cNvGraphicFramePr>
            <a:graphicFrameLocks noChangeAspect="1"/>
          </p:cNvGraphicFramePr>
          <p:nvPr>
            <p:extLst>
              <p:ext uri="{D42A27DB-BD31-4B8C-83A1-F6EECF244321}">
                <p14:modId xmlns:p14="http://schemas.microsoft.com/office/powerpoint/2010/main" val="3041739270"/>
              </p:ext>
            </p:extLst>
          </p:nvPr>
        </p:nvGraphicFramePr>
        <p:xfrm>
          <a:off x="7235190" y="2357755"/>
          <a:ext cx="403001" cy="428625"/>
        </p:xfrm>
        <a:graphic>
          <a:graphicData uri="http://schemas.openxmlformats.org/presentationml/2006/ole">
            <mc:AlternateContent xmlns:mc="http://schemas.openxmlformats.org/markup-compatibility/2006">
              <mc:Choice xmlns:v="urn:schemas-microsoft-com:vml" Requires="v">
                <p:oleObj name="Equation" r:id="rId9" imgW="190500" imgH="203200" progId="Equation.DSMT4">
                  <p:embed/>
                </p:oleObj>
              </mc:Choice>
              <mc:Fallback>
                <p:oleObj name="Equation" r:id="rId9" imgW="190500" imgH="203200" progId="Equation.DSMT4">
                  <p:embed/>
                  <p:pic>
                    <p:nvPicPr>
                      <p:cNvPr id="0" name=""/>
                      <p:cNvPicPr>
                        <a:picLocks noChangeAspect="1" noChangeArrowheads="1"/>
                      </p:cNvPicPr>
                      <p:nvPr/>
                    </p:nvPicPr>
                    <p:blipFill>
                      <a:blip r:embed="rId10"/>
                      <a:srcRect/>
                      <a:stretch>
                        <a:fillRect/>
                      </a:stretch>
                    </p:blipFill>
                    <p:spPr bwMode="auto">
                      <a:xfrm>
                        <a:off x="7235190" y="2357755"/>
                        <a:ext cx="403001" cy="428625"/>
                      </a:xfrm>
                      <a:prstGeom prst="rect">
                        <a:avLst/>
                      </a:prstGeom>
                      <a:noFill/>
                      <a:ln>
                        <a:noFill/>
                      </a:ln>
                      <a:effectLst/>
                    </p:spPr>
                  </p:pic>
                </p:oleObj>
              </mc:Fallback>
            </mc:AlternateContent>
          </a:graphicData>
        </a:graphic>
      </p:graphicFrame>
      <p:sp>
        <p:nvSpPr>
          <p:cNvPr id="147478" name="Arc 23"/>
          <p:cNvSpPr>
            <a:spLocks/>
          </p:cNvSpPr>
          <p:nvPr/>
        </p:nvSpPr>
        <p:spPr bwMode="auto">
          <a:xfrm>
            <a:off x="7029450" y="1965960"/>
            <a:ext cx="205740" cy="252889"/>
          </a:xfrm>
          <a:custGeom>
            <a:avLst/>
            <a:gdLst>
              <a:gd name="T0" fmla="*/ 89165 w 21600"/>
              <a:gd name="T1" fmla="*/ 0 h 19889"/>
              <a:gd name="T2" fmla="*/ 228600 w 21600"/>
              <a:gd name="T3" fmla="*/ 280988 h 19889"/>
              <a:gd name="T4" fmla="*/ 0 w 21600"/>
              <a:gd name="T5" fmla="*/ 280988 h 19889"/>
              <a:gd name="T6" fmla="*/ 0 60000 65536"/>
              <a:gd name="T7" fmla="*/ 0 60000 65536"/>
              <a:gd name="T8" fmla="*/ 0 60000 65536"/>
              <a:gd name="T9" fmla="*/ 0 w 21600"/>
              <a:gd name="T10" fmla="*/ 0 h 19889"/>
              <a:gd name="T11" fmla="*/ 21600 w 21600"/>
              <a:gd name="T12" fmla="*/ 19889 h 19889"/>
            </a:gdLst>
            <a:ahLst/>
            <a:cxnLst>
              <a:cxn ang="T6">
                <a:pos x="T0" y="T1"/>
              </a:cxn>
              <a:cxn ang="T7">
                <a:pos x="T2" y="T3"/>
              </a:cxn>
              <a:cxn ang="T8">
                <a:pos x="T4" y="T5"/>
              </a:cxn>
            </a:cxnLst>
            <a:rect l="T9" t="T10" r="T11" b="T12"/>
            <a:pathLst>
              <a:path w="21600" h="19889" fill="none" extrusionOk="0">
                <a:moveTo>
                  <a:pt x="8425" y="-1"/>
                </a:moveTo>
                <a:cubicBezTo>
                  <a:pt x="16411" y="3382"/>
                  <a:pt x="21600" y="11215"/>
                  <a:pt x="21600" y="19889"/>
                </a:cubicBezTo>
              </a:path>
              <a:path w="21600" h="19889" stroke="0" extrusionOk="0">
                <a:moveTo>
                  <a:pt x="8425" y="-1"/>
                </a:moveTo>
                <a:cubicBezTo>
                  <a:pt x="16411" y="3382"/>
                  <a:pt x="21600" y="11215"/>
                  <a:pt x="21600" y="19889"/>
                </a:cubicBezTo>
                <a:lnTo>
                  <a:pt x="0" y="19889"/>
                </a:lnTo>
                <a:close/>
              </a:path>
            </a:pathLst>
          </a:custGeom>
          <a:noFill/>
          <a:ln w="12700">
            <a:solidFill>
              <a:srgbClr val="000000"/>
            </a:solidFill>
            <a:round/>
            <a:headEnd/>
            <a:tailEnd/>
          </a:ln>
          <a:extLst>
            <a:ext uri="{909E8E84-426E-40dd-AFC4-6F175D3DCCD1}">
              <a14:hiddenFill xmlns="" xmlns:a14="http://schemas.microsoft.com/office/drawing/2010/main">
                <a:solidFill>
                  <a:srgbClr val="FFFFFF"/>
                </a:solidFill>
              </a14:hiddenFill>
            </a:ext>
          </a:extLst>
        </p:spPr>
        <p:txBody>
          <a:bodyPr wrap="none" lIns="82296" tIns="41148" rIns="82296" bIns="41148" anchor="ctr"/>
          <a:lstStyle/>
          <a:p>
            <a:endParaRPr lang="en-US"/>
          </a:p>
        </p:txBody>
      </p:sp>
      <p:graphicFrame>
        <p:nvGraphicFramePr>
          <p:cNvPr id="24" name="Object 5"/>
          <p:cNvGraphicFramePr>
            <a:graphicFrameLocks noChangeAspect="1"/>
          </p:cNvGraphicFramePr>
          <p:nvPr>
            <p:extLst>
              <p:ext uri="{D42A27DB-BD31-4B8C-83A1-F6EECF244321}">
                <p14:modId xmlns:p14="http://schemas.microsoft.com/office/powerpoint/2010/main" val="3965049143"/>
              </p:ext>
            </p:extLst>
          </p:nvPr>
        </p:nvGraphicFramePr>
        <p:xfrm>
          <a:off x="7869556" y="2786380"/>
          <a:ext cx="683894" cy="420858"/>
        </p:xfrm>
        <a:graphic>
          <a:graphicData uri="http://schemas.openxmlformats.org/presentationml/2006/ole">
            <mc:AlternateContent xmlns:mc="http://schemas.openxmlformats.org/markup-compatibility/2006">
              <mc:Choice xmlns:v="urn:schemas-microsoft-com:vml" Requires="v">
                <p:oleObj name="Equation" r:id="rId11" imgW="330200" imgH="203200" progId="Equation.DSMT4">
                  <p:embed/>
                </p:oleObj>
              </mc:Choice>
              <mc:Fallback>
                <p:oleObj name="Equation" r:id="rId11" imgW="330200" imgH="203200" progId="Equation.DSMT4">
                  <p:embed/>
                  <p:pic>
                    <p:nvPicPr>
                      <p:cNvPr id="0" name=""/>
                      <p:cNvPicPr>
                        <a:picLocks noChangeAspect="1" noChangeArrowheads="1"/>
                      </p:cNvPicPr>
                      <p:nvPr/>
                    </p:nvPicPr>
                    <p:blipFill>
                      <a:blip r:embed="rId12"/>
                      <a:srcRect/>
                      <a:stretch>
                        <a:fillRect/>
                      </a:stretch>
                    </p:blipFill>
                    <p:spPr bwMode="auto">
                      <a:xfrm>
                        <a:off x="7869556" y="2786380"/>
                        <a:ext cx="683894" cy="420858"/>
                      </a:xfrm>
                      <a:prstGeom prst="rect">
                        <a:avLst/>
                      </a:prstGeom>
                      <a:noFill/>
                      <a:ln>
                        <a:noFill/>
                      </a:ln>
                      <a:effectLst/>
                    </p:spPr>
                  </p:pic>
                </p:oleObj>
              </mc:Fallback>
            </mc:AlternateContent>
          </a:graphicData>
        </a:graphic>
      </p:graphicFrame>
      <p:sp>
        <p:nvSpPr>
          <p:cNvPr id="2" name="Rectangle 1"/>
          <p:cNvSpPr/>
          <p:nvPr/>
        </p:nvSpPr>
        <p:spPr>
          <a:xfrm>
            <a:off x="2743200" y="1371600"/>
            <a:ext cx="2298700" cy="50038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 name="Rectangle 25"/>
          <p:cNvSpPr/>
          <p:nvPr/>
        </p:nvSpPr>
        <p:spPr>
          <a:xfrm>
            <a:off x="4375064" y="3683000"/>
            <a:ext cx="3800012" cy="2540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27" name="Object 3"/>
          <p:cNvGraphicFramePr>
            <a:graphicFrameLocks noChangeAspect="1"/>
          </p:cNvGraphicFramePr>
          <p:nvPr>
            <p:extLst>
              <p:ext uri="{D42A27DB-BD31-4B8C-83A1-F6EECF244321}">
                <p14:modId xmlns:p14="http://schemas.microsoft.com/office/powerpoint/2010/main" val="2079460398"/>
              </p:ext>
            </p:extLst>
          </p:nvPr>
        </p:nvGraphicFramePr>
        <p:xfrm>
          <a:off x="5702299" y="3030726"/>
          <a:ext cx="252413" cy="353024"/>
        </p:xfrm>
        <a:graphic>
          <a:graphicData uri="http://schemas.openxmlformats.org/presentationml/2006/ole">
            <mc:AlternateContent xmlns:mc="http://schemas.openxmlformats.org/markup-compatibility/2006">
              <mc:Choice xmlns:v="urn:schemas-microsoft-com:vml" Requires="v">
                <p:oleObj name="Equation" r:id="rId13" imgW="127000" imgH="177800" progId="Equation.DSMT4">
                  <p:embed/>
                </p:oleObj>
              </mc:Choice>
              <mc:Fallback>
                <p:oleObj name="Equation" r:id="rId13" imgW="127000" imgH="177800" progId="Equation.DSMT4">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702299" y="3030726"/>
                        <a:ext cx="252413" cy="353024"/>
                      </a:xfrm>
                      <a:prstGeom prst="rect">
                        <a:avLst/>
                      </a:prstGeom>
                      <a:noFill/>
                      <a:ln>
                        <a:noFill/>
                      </a:ln>
                      <a:effectLst/>
                    </p:spPr>
                  </p:pic>
                </p:oleObj>
              </mc:Fallback>
            </mc:AlternateContent>
          </a:graphicData>
        </a:graphic>
      </p:graphicFrame>
      <p:graphicFrame>
        <p:nvGraphicFramePr>
          <p:cNvPr id="28" name="Object 3"/>
          <p:cNvGraphicFramePr>
            <a:graphicFrameLocks noChangeAspect="1"/>
          </p:cNvGraphicFramePr>
          <p:nvPr>
            <p:extLst>
              <p:ext uri="{D42A27DB-BD31-4B8C-83A1-F6EECF244321}">
                <p14:modId xmlns:p14="http://schemas.microsoft.com/office/powerpoint/2010/main" val="752825554"/>
              </p:ext>
            </p:extLst>
          </p:nvPr>
        </p:nvGraphicFramePr>
        <p:xfrm>
          <a:off x="5865813" y="2411413"/>
          <a:ext cx="228600" cy="327025"/>
        </p:xfrm>
        <a:graphic>
          <a:graphicData uri="http://schemas.openxmlformats.org/presentationml/2006/ole">
            <mc:AlternateContent xmlns:mc="http://schemas.openxmlformats.org/markup-compatibility/2006">
              <mc:Choice xmlns:v="urn:schemas-microsoft-com:vml" Requires="v">
                <p:oleObj name="Equation" r:id="rId14" imgW="114300" imgH="165100" progId="Equation.DSMT4">
                  <p:embed/>
                </p:oleObj>
              </mc:Choice>
              <mc:Fallback>
                <p:oleObj name="Equation" r:id="rId14" imgW="114300" imgH="165100" progId="Equation.DSMT4">
                  <p:embed/>
                  <p:pic>
                    <p:nvPicPr>
                      <p:cNvPr id="0" name=""/>
                      <p:cNvPicPr>
                        <a:picLocks noChangeAspect="1" noChangeArrowheads="1"/>
                      </p:cNvPicPr>
                      <p:nvPr/>
                    </p:nvPicPr>
                    <p:blipFill>
                      <a:blip r:embed="rId15"/>
                      <a:srcRect/>
                      <a:stretch>
                        <a:fillRect/>
                      </a:stretch>
                    </p:blipFill>
                    <p:spPr bwMode="auto">
                      <a:xfrm>
                        <a:off x="5865813" y="2411413"/>
                        <a:ext cx="228600" cy="327025"/>
                      </a:xfrm>
                      <a:prstGeom prst="rect">
                        <a:avLst/>
                      </a:prstGeom>
                      <a:noFill/>
                      <a:ln>
                        <a:noFill/>
                      </a:ln>
                      <a:effectLst/>
                    </p:spPr>
                  </p:pic>
                </p:oleObj>
              </mc:Fallback>
            </mc:AlternateContent>
          </a:graphicData>
        </a:graphic>
      </p:graphicFrame>
      <p:graphicFrame>
        <p:nvGraphicFramePr>
          <p:cNvPr id="29" name="Object 5"/>
          <p:cNvGraphicFramePr>
            <a:graphicFrameLocks noChangeAspect="1"/>
          </p:cNvGraphicFramePr>
          <p:nvPr>
            <p:extLst>
              <p:ext uri="{D42A27DB-BD31-4B8C-83A1-F6EECF244321}">
                <p14:modId xmlns:p14="http://schemas.microsoft.com/office/powerpoint/2010/main" val="2827932068"/>
              </p:ext>
            </p:extLst>
          </p:nvPr>
        </p:nvGraphicFramePr>
        <p:xfrm>
          <a:off x="7918450" y="1849691"/>
          <a:ext cx="990600" cy="349250"/>
        </p:xfrm>
        <a:graphic>
          <a:graphicData uri="http://schemas.openxmlformats.org/presentationml/2006/ole">
            <mc:AlternateContent xmlns:mc="http://schemas.openxmlformats.org/markup-compatibility/2006">
              <mc:Choice xmlns:v="urn:schemas-microsoft-com:vml" Requires="v">
                <p:oleObj name="Equation" r:id="rId16" imgW="469900" imgH="165100" progId="Equation.DSMT4">
                  <p:embed/>
                </p:oleObj>
              </mc:Choice>
              <mc:Fallback>
                <p:oleObj name="Equation" r:id="rId16" imgW="469900" imgH="165100" progId="Equation.DSMT4">
                  <p:embed/>
                  <p:pic>
                    <p:nvPicPr>
                      <p:cNvPr id="0" name=""/>
                      <p:cNvPicPr>
                        <a:picLocks noChangeAspect="1" noChangeArrowheads="1"/>
                      </p:cNvPicPr>
                      <p:nvPr/>
                    </p:nvPicPr>
                    <p:blipFill>
                      <a:blip r:embed="rId17"/>
                      <a:srcRect/>
                      <a:stretch>
                        <a:fillRect/>
                      </a:stretch>
                    </p:blipFill>
                    <p:spPr bwMode="auto">
                      <a:xfrm>
                        <a:off x="7918450" y="1849691"/>
                        <a:ext cx="990600" cy="349250"/>
                      </a:xfrm>
                      <a:prstGeom prst="rect">
                        <a:avLst/>
                      </a:prstGeom>
                      <a:noFill/>
                      <a:ln>
                        <a:noFill/>
                      </a:ln>
                      <a:effectLst/>
                    </p:spPr>
                  </p:pic>
                </p:oleObj>
              </mc:Fallback>
            </mc:AlternateContent>
          </a:graphicData>
        </a:graphic>
      </p:graphicFrame>
      <p:graphicFrame>
        <p:nvGraphicFramePr>
          <p:cNvPr id="30" name="Object 3"/>
          <p:cNvGraphicFramePr>
            <a:graphicFrameLocks noChangeAspect="1"/>
          </p:cNvGraphicFramePr>
          <p:nvPr>
            <p:extLst>
              <p:ext uri="{D42A27DB-BD31-4B8C-83A1-F6EECF244321}">
                <p14:modId xmlns:p14="http://schemas.microsoft.com/office/powerpoint/2010/main" val="3019741639"/>
              </p:ext>
            </p:extLst>
          </p:nvPr>
        </p:nvGraphicFramePr>
        <p:xfrm>
          <a:off x="7229839" y="1858581"/>
          <a:ext cx="252413" cy="353024"/>
        </p:xfrm>
        <a:graphic>
          <a:graphicData uri="http://schemas.openxmlformats.org/presentationml/2006/ole">
            <mc:AlternateContent xmlns:mc="http://schemas.openxmlformats.org/markup-compatibility/2006">
              <mc:Choice xmlns:v="urn:schemas-microsoft-com:vml" Requires="v">
                <p:oleObj name="Equation" r:id="rId18" imgW="127000" imgH="177800" progId="Equation.DSMT4">
                  <p:embed/>
                </p:oleObj>
              </mc:Choice>
              <mc:Fallback>
                <p:oleObj name="Equation" r:id="rId18" imgW="127000" imgH="177800" progId="Equation.DSMT4">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229839" y="1858581"/>
                        <a:ext cx="252413" cy="353024"/>
                      </a:xfrm>
                      <a:prstGeom prst="rect">
                        <a:avLst/>
                      </a:prstGeom>
                      <a:noFill/>
                      <a:ln>
                        <a:noFill/>
                      </a:ln>
                      <a:effectLst/>
                    </p:spPr>
                  </p:pic>
                </p:oleObj>
              </mc:Fallback>
            </mc:AlternateContent>
          </a:graphicData>
        </a:graphic>
      </p:graphicFrame>
      <p:sp>
        <p:nvSpPr>
          <p:cNvPr id="31" name="Text Box 4"/>
          <p:cNvSpPr txBox="1">
            <a:spLocks/>
          </p:cNvSpPr>
          <p:nvPr/>
        </p:nvSpPr>
        <p:spPr bwMode="auto">
          <a:xfrm>
            <a:off x="207010" y="1770522"/>
            <a:ext cx="4568190" cy="192975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r>
              <a:rPr lang="en-US" sz="2000" dirty="0">
                <a:latin typeface="Times New Roman"/>
                <a:cs typeface="Times New Roman"/>
              </a:rPr>
              <a:t>where       is the body’s </a:t>
            </a:r>
            <a:r>
              <a:rPr lang="en-US" sz="2000" dirty="0">
                <a:solidFill>
                  <a:srgbClr val="0000FF"/>
                </a:solidFill>
                <a:latin typeface="Times New Roman"/>
                <a:cs typeface="Times New Roman"/>
              </a:rPr>
              <a:t>momentum</a:t>
            </a:r>
            <a:r>
              <a:rPr lang="en-US" sz="2000" dirty="0">
                <a:latin typeface="Times New Roman"/>
                <a:cs typeface="Times New Roman"/>
              </a:rPr>
              <a:t>.  This momentum will be </a:t>
            </a:r>
            <a:r>
              <a:rPr lang="en-US" sz="2000" i="1" dirty="0">
                <a:solidFill>
                  <a:srgbClr val="FF0000"/>
                </a:solidFill>
                <a:latin typeface="Times New Roman"/>
                <a:cs typeface="Times New Roman"/>
              </a:rPr>
              <a:t>perpendicular</a:t>
            </a:r>
            <a:r>
              <a:rPr lang="en-US" sz="2000" dirty="0">
                <a:latin typeface="Times New Roman"/>
                <a:cs typeface="Times New Roman"/>
              </a:rPr>
              <a:t> </a:t>
            </a:r>
            <a:r>
              <a:rPr lang="en-US" sz="2000" dirty="0">
                <a:solidFill>
                  <a:srgbClr val="FF0000"/>
                </a:solidFill>
                <a:latin typeface="Times New Roman"/>
                <a:cs typeface="Times New Roman"/>
              </a:rPr>
              <a:t>to the position vector </a:t>
            </a:r>
            <a:r>
              <a:rPr lang="en-US" sz="2000" dirty="0">
                <a:latin typeface="Times New Roman"/>
                <a:cs typeface="Times New Roman"/>
              </a:rPr>
              <a:t>and </a:t>
            </a:r>
            <a:r>
              <a:rPr lang="en-US" sz="2000" dirty="0">
                <a:solidFill>
                  <a:srgbClr val="FF0000"/>
                </a:solidFill>
                <a:latin typeface="Times New Roman"/>
                <a:cs typeface="Times New Roman"/>
              </a:rPr>
              <a:t>tangent to the path</a:t>
            </a:r>
            <a:r>
              <a:rPr lang="en-US" sz="2000" dirty="0">
                <a:latin typeface="Times New Roman"/>
                <a:cs typeface="Times New Roman"/>
              </a:rPr>
              <a:t>.  Nobody would argue that this body’s motion was without </a:t>
            </a:r>
            <a:r>
              <a:rPr lang="en-US" sz="2000" i="1" dirty="0">
                <a:latin typeface="Times New Roman"/>
                <a:cs typeface="Times New Roman"/>
              </a:rPr>
              <a:t>angular momentum</a:t>
            </a:r>
            <a:r>
              <a:rPr lang="en-US" sz="2000" dirty="0">
                <a:latin typeface="Times New Roman"/>
                <a:cs typeface="Times New Roman"/>
              </a:rPr>
              <a:t>, as its motion is </a:t>
            </a:r>
            <a:r>
              <a:rPr lang="en-US" sz="2000" i="1" dirty="0">
                <a:solidFill>
                  <a:srgbClr val="FF0000"/>
                </a:solidFill>
                <a:latin typeface="Times New Roman"/>
                <a:cs typeface="Times New Roman"/>
              </a:rPr>
              <a:t>circular</a:t>
            </a:r>
            <a:r>
              <a:rPr lang="en-US" sz="2000" dirty="0">
                <a:latin typeface="Times New Roman"/>
                <a:cs typeface="Times New Roman"/>
              </a:rPr>
              <a:t>!</a:t>
            </a:r>
          </a:p>
        </p:txBody>
      </p:sp>
      <p:graphicFrame>
        <p:nvGraphicFramePr>
          <p:cNvPr id="32" name="Object 4"/>
          <p:cNvGraphicFramePr>
            <a:graphicFrameLocks noChangeAspect="1"/>
          </p:cNvGraphicFramePr>
          <p:nvPr>
            <p:extLst>
              <p:ext uri="{D42A27DB-BD31-4B8C-83A1-F6EECF244321}">
                <p14:modId xmlns:p14="http://schemas.microsoft.com/office/powerpoint/2010/main" val="174139982"/>
              </p:ext>
            </p:extLst>
          </p:nvPr>
        </p:nvGraphicFramePr>
        <p:xfrm>
          <a:off x="979488" y="1812036"/>
          <a:ext cx="334961" cy="356085"/>
        </p:xfrm>
        <a:graphic>
          <a:graphicData uri="http://schemas.openxmlformats.org/presentationml/2006/ole">
            <mc:AlternateContent xmlns:mc="http://schemas.openxmlformats.org/markup-compatibility/2006">
              <mc:Choice xmlns:v="urn:schemas-microsoft-com:vml" Requires="v">
                <p:oleObj name="Equation" r:id="rId19" imgW="190500" imgH="203200" progId="Equation.DSMT4">
                  <p:embed/>
                </p:oleObj>
              </mc:Choice>
              <mc:Fallback>
                <p:oleObj name="Equation" r:id="rId19" imgW="190500" imgH="203200" progId="Equation.DSMT4">
                  <p:embed/>
                  <p:pic>
                    <p:nvPicPr>
                      <p:cNvPr id="0" name=""/>
                      <p:cNvPicPr>
                        <a:picLocks noChangeAspect="1" noChangeArrowheads="1"/>
                      </p:cNvPicPr>
                      <p:nvPr/>
                    </p:nvPicPr>
                    <p:blipFill>
                      <a:blip r:embed="rId20"/>
                      <a:srcRect/>
                      <a:stretch>
                        <a:fillRect/>
                      </a:stretch>
                    </p:blipFill>
                    <p:spPr bwMode="auto">
                      <a:xfrm>
                        <a:off x="979488" y="1812036"/>
                        <a:ext cx="334961" cy="356085"/>
                      </a:xfrm>
                      <a:prstGeom prst="rect">
                        <a:avLst/>
                      </a:prstGeom>
                      <a:noFill/>
                      <a:ln>
                        <a:noFill/>
                      </a:ln>
                      <a:effectLst/>
                    </p:spPr>
                  </p:pic>
                </p:oleObj>
              </mc:Fallback>
            </mc:AlternateContent>
          </a:graphicData>
        </a:graphic>
      </p:graphicFrame>
      <p:sp>
        <p:nvSpPr>
          <p:cNvPr id="33" name="Text Box 4"/>
          <p:cNvSpPr txBox="1">
            <a:spLocks/>
          </p:cNvSpPr>
          <p:nvPr/>
        </p:nvSpPr>
        <p:spPr bwMode="auto">
          <a:xfrm>
            <a:off x="219710" y="3793413"/>
            <a:ext cx="8702040" cy="69865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r>
              <a:rPr lang="en-US" sz="2000" dirty="0">
                <a:latin typeface="Times New Roman"/>
                <a:cs typeface="Times New Roman"/>
              </a:rPr>
              <a:t>Now consider a </a:t>
            </a:r>
            <a:r>
              <a:rPr lang="en-US" sz="2000" dirty="0">
                <a:solidFill>
                  <a:srgbClr val="0000FF"/>
                </a:solidFill>
                <a:latin typeface="Times New Roman"/>
                <a:cs typeface="Times New Roman"/>
              </a:rPr>
              <a:t>particle moving parallel to the x-axis with momentum </a:t>
            </a:r>
            <a:r>
              <a:rPr lang="en-US" sz="2000" i="1" dirty="0">
                <a:solidFill>
                  <a:srgbClr val="0000FF"/>
                </a:solidFill>
                <a:latin typeface="Times New Roman"/>
                <a:cs typeface="Times New Roman"/>
              </a:rPr>
              <a:t>mv</a:t>
            </a:r>
            <a:r>
              <a:rPr lang="en-US" sz="2000" dirty="0">
                <a:latin typeface="Times New Roman"/>
                <a:cs typeface="Times New Roman"/>
              </a:rPr>
              <a:t>, as shown in the sketch.  </a:t>
            </a:r>
          </a:p>
        </p:txBody>
      </p:sp>
      <p:sp>
        <p:nvSpPr>
          <p:cNvPr id="147468" name="AutoShape 7"/>
          <p:cNvSpPr>
            <a:spLocks/>
          </p:cNvSpPr>
          <p:nvPr/>
        </p:nvSpPr>
        <p:spPr bwMode="auto">
          <a:xfrm>
            <a:off x="6686550" y="2080260"/>
            <a:ext cx="274320" cy="274320"/>
          </a:xfrm>
          <a:prstGeom prst="smileyFace">
            <a:avLst>
              <a:gd name="adj" fmla="val 4653"/>
            </a:avLst>
          </a:prstGeom>
          <a:solidFill>
            <a:srgbClr val="50FF14"/>
          </a:solidFill>
          <a:ln w="25400">
            <a:solidFill>
              <a:srgbClr val="000000"/>
            </a:solidFill>
            <a:round/>
            <a:headEnd/>
            <a:tailEnd/>
          </a:ln>
        </p:spPr>
        <p:txBody>
          <a:bodyPr wrap="none" lIns="82296" tIns="41148" rIns="82296" bIns="41148" anchor="ctr"/>
          <a:lstStyle/>
          <a:p>
            <a:endParaRPr lang="en-US"/>
          </a:p>
        </p:txBody>
      </p:sp>
      <p:sp>
        <p:nvSpPr>
          <p:cNvPr id="38" name="Rectangle 37"/>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39" name="TextBox 38"/>
          <p:cNvSpPr txBox="1"/>
          <p:nvPr/>
        </p:nvSpPr>
        <p:spPr>
          <a:xfrm>
            <a:off x="8636001" y="6427113"/>
            <a:ext cx="444499" cy="276999"/>
          </a:xfrm>
          <a:prstGeom prst="rect">
            <a:avLst/>
          </a:prstGeom>
          <a:noFill/>
        </p:spPr>
        <p:txBody>
          <a:bodyPr wrap="square" rtlCol="0">
            <a:spAutoFit/>
          </a:bodyPr>
          <a:lstStyle/>
          <a:p>
            <a:r>
              <a:rPr lang="en-US" sz="1200" dirty="0">
                <a:latin typeface="Times New Roman"/>
                <a:cs typeface="Times New Roman"/>
              </a:rPr>
              <a:t>12.)</a:t>
            </a:r>
          </a:p>
        </p:txBody>
      </p:sp>
      <p:sp>
        <p:nvSpPr>
          <p:cNvPr id="40" name="Text Box 4"/>
          <p:cNvSpPr txBox="1">
            <a:spLocks/>
          </p:cNvSpPr>
          <p:nvPr/>
        </p:nvSpPr>
        <p:spPr bwMode="auto">
          <a:xfrm>
            <a:off x="523875" y="4883151"/>
            <a:ext cx="8375650" cy="162198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r>
              <a:rPr lang="en-US" sz="2000" dirty="0">
                <a:latin typeface="Times New Roman"/>
                <a:cs typeface="Times New Roman"/>
              </a:rPr>
              <a:t>                                                                                                      In other words, </a:t>
            </a:r>
            <a:r>
              <a:rPr lang="en-US" sz="2000" dirty="0">
                <a:solidFill>
                  <a:srgbClr val="0000FF"/>
                </a:solidFill>
                <a:latin typeface="Times New Roman"/>
                <a:cs typeface="Times New Roman"/>
              </a:rPr>
              <a:t>one</a:t>
            </a:r>
            <a:r>
              <a:rPr lang="en-US" sz="2000" dirty="0">
                <a:latin typeface="Times New Roman"/>
                <a:cs typeface="Times New Roman"/>
              </a:rPr>
              <a:t> of its </a:t>
            </a:r>
            <a:r>
              <a:rPr lang="en-US" sz="2000" dirty="0">
                <a:solidFill>
                  <a:srgbClr val="0000FF"/>
                </a:solidFill>
                <a:latin typeface="Times New Roman"/>
                <a:cs typeface="Times New Roman"/>
              </a:rPr>
              <a:t>components will be exactly like </a:t>
            </a:r>
            <a:r>
              <a:rPr lang="en-US" sz="2000" dirty="0">
                <a:latin typeface="Times New Roman"/>
                <a:cs typeface="Times New Roman"/>
              </a:rPr>
              <a:t>the </a:t>
            </a:r>
            <a:r>
              <a:rPr lang="en-US" sz="2000" dirty="0">
                <a:solidFill>
                  <a:srgbClr val="0000FF"/>
                </a:solidFill>
                <a:latin typeface="Times New Roman"/>
                <a:cs typeface="Times New Roman"/>
              </a:rPr>
              <a:t>momentum</a:t>
            </a:r>
            <a:r>
              <a:rPr lang="en-US" sz="2000" dirty="0">
                <a:latin typeface="Times New Roman"/>
                <a:cs typeface="Times New Roman"/>
              </a:rPr>
              <a:t> </a:t>
            </a:r>
            <a:r>
              <a:rPr lang="en-US" sz="2000" dirty="0">
                <a:solidFill>
                  <a:srgbClr val="0000FF"/>
                </a:solidFill>
                <a:latin typeface="Times New Roman"/>
                <a:cs typeface="Times New Roman"/>
              </a:rPr>
              <a:t>involved</a:t>
            </a:r>
            <a:r>
              <a:rPr lang="en-US" sz="2000" dirty="0">
                <a:latin typeface="Times New Roman"/>
                <a:cs typeface="Times New Roman"/>
              </a:rPr>
              <a:t> </a:t>
            </a:r>
            <a:r>
              <a:rPr lang="en-US" sz="2000" dirty="0">
                <a:solidFill>
                  <a:srgbClr val="0000FF"/>
                </a:solidFill>
                <a:latin typeface="Times New Roman"/>
                <a:cs typeface="Times New Roman"/>
              </a:rPr>
              <a:t>in</a:t>
            </a:r>
            <a:r>
              <a:rPr lang="en-US" sz="2000" dirty="0">
                <a:latin typeface="Times New Roman"/>
                <a:cs typeface="Times New Roman"/>
              </a:rPr>
              <a:t> the object that was </a:t>
            </a:r>
            <a:r>
              <a:rPr lang="en-US" sz="2000" dirty="0">
                <a:solidFill>
                  <a:srgbClr val="0000FF"/>
                </a:solidFill>
                <a:latin typeface="Times New Roman"/>
                <a:cs typeface="Times New Roman"/>
              </a:rPr>
              <a:t>executing a pure rotation</a:t>
            </a:r>
            <a:r>
              <a:rPr lang="en-US" sz="2000" dirty="0">
                <a:latin typeface="Times New Roman"/>
                <a:cs typeface="Times New Roman"/>
              </a:rPr>
              <a:t>, </a:t>
            </a:r>
            <a:r>
              <a:rPr lang="en-US" sz="2000" dirty="0">
                <a:solidFill>
                  <a:srgbClr val="FF0000"/>
                </a:solidFill>
                <a:latin typeface="Times New Roman"/>
                <a:cs typeface="Times New Roman"/>
              </a:rPr>
              <a:t>that had </a:t>
            </a:r>
            <a:r>
              <a:rPr lang="en-US" sz="2000" i="1" dirty="0">
                <a:solidFill>
                  <a:srgbClr val="FF0000"/>
                </a:solidFill>
                <a:latin typeface="Times New Roman"/>
                <a:cs typeface="Times New Roman"/>
              </a:rPr>
              <a:t>angular momentum</a:t>
            </a:r>
            <a:r>
              <a:rPr lang="en-US" sz="2000" dirty="0">
                <a:latin typeface="Times New Roman"/>
                <a:cs typeface="Times New Roman"/>
              </a:rPr>
              <a:t>.  </a:t>
            </a:r>
            <a:r>
              <a:rPr lang="en-US" sz="2000" dirty="0">
                <a:solidFill>
                  <a:srgbClr val="0000FF"/>
                </a:solidFill>
                <a:latin typeface="Times New Roman"/>
                <a:cs typeface="Times New Roman"/>
              </a:rPr>
              <a:t>Conclusion</a:t>
            </a:r>
            <a:r>
              <a:rPr lang="en-US" sz="2000" dirty="0">
                <a:latin typeface="Times New Roman"/>
                <a:cs typeface="Times New Roman"/>
              </a:rPr>
              <a:t>, </a:t>
            </a:r>
            <a:r>
              <a:rPr lang="en-US" sz="2000" i="1" dirty="0">
                <a:solidFill>
                  <a:srgbClr val="FF0000"/>
                </a:solidFill>
                <a:latin typeface="Times New Roman"/>
                <a:cs typeface="Times New Roman"/>
              </a:rPr>
              <a:t>this</a:t>
            </a:r>
            <a:r>
              <a:rPr lang="en-US" sz="2000" dirty="0">
                <a:latin typeface="Times New Roman"/>
                <a:cs typeface="Times New Roman"/>
              </a:rPr>
              <a:t> </a:t>
            </a:r>
            <a:r>
              <a:rPr lang="en-US" sz="2000" i="1" dirty="0">
                <a:solidFill>
                  <a:srgbClr val="FF0000"/>
                </a:solidFill>
                <a:latin typeface="Times New Roman"/>
                <a:cs typeface="Times New Roman"/>
              </a:rPr>
              <a:t>body, moving in a straight line, will also have angular momentum</a:t>
            </a:r>
            <a:r>
              <a:rPr lang="en-US" sz="2000" dirty="0">
                <a:latin typeface="Times New Roman"/>
                <a:cs typeface="Times New Roman"/>
              </a:rPr>
              <a:t> (assuming its velocity vector doesn’t go thru the reference point).   </a:t>
            </a:r>
          </a:p>
        </p:txBody>
      </p:sp>
      <p:grpSp>
        <p:nvGrpSpPr>
          <p:cNvPr id="4" name="Group 3"/>
          <p:cNvGrpSpPr/>
          <p:nvPr/>
        </p:nvGrpSpPr>
        <p:grpSpPr>
          <a:xfrm>
            <a:off x="536881" y="4572979"/>
            <a:ext cx="8375650" cy="716572"/>
            <a:chOff x="536881" y="4572979"/>
            <a:chExt cx="8375650" cy="716572"/>
          </a:xfrm>
        </p:grpSpPr>
        <p:graphicFrame>
          <p:nvGraphicFramePr>
            <p:cNvPr id="42" name="Object 4"/>
            <p:cNvGraphicFramePr>
              <a:graphicFrameLocks noChangeAspect="1"/>
            </p:cNvGraphicFramePr>
            <p:nvPr>
              <p:extLst>
                <p:ext uri="{D42A27DB-BD31-4B8C-83A1-F6EECF244321}">
                  <p14:modId xmlns:p14="http://schemas.microsoft.com/office/powerpoint/2010/main" val="576046695"/>
                </p:ext>
              </p:extLst>
            </p:nvPr>
          </p:nvGraphicFramePr>
          <p:xfrm>
            <a:off x="6752590" y="4900613"/>
            <a:ext cx="304800" cy="304800"/>
          </p:xfrm>
          <a:graphic>
            <a:graphicData uri="http://schemas.openxmlformats.org/presentationml/2006/ole">
              <mc:AlternateContent xmlns:mc="http://schemas.openxmlformats.org/markup-compatibility/2006">
                <mc:Choice xmlns:v="urn:schemas-microsoft-com:vml" Requires="v">
                  <p:oleObj name="Equation" r:id="rId21" imgW="165100" imgH="165100" progId="Equation.DSMT4">
                    <p:embed/>
                  </p:oleObj>
                </mc:Choice>
                <mc:Fallback>
                  <p:oleObj name="Equation" r:id="rId21" imgW="165100" imgH="165100" progId="Equation.DSMT4">
                    <p:embed/>
                    <p:pic>
                      <p:nvPicPr>
                        <p:cNvPr id="0" name=""/>
                        <p:cNvPicPr>
                          <a:picLocks noChangeAspect="1" noChangeArrowheads="1"/>
                        </p:cNvPicPr>
                        <p:nvPr/>
                      </p:nvPicPr>
                      <p:blipFill>
                        <a:blip r:embed="rId22"/>
                        <a:srcRect/>
                        <a:stretch>
                          <a:fillRect/>
                        </a:stretch>
                      </p:blipFill>
                      <p:spPr bwMode="auto">
                        <a:xfrm>
                          <a:off x="6752590" y="4900613"/>
                          <a:ext cx="304800" cy="304800"/>
                        </a:xfrm>
                        <a:prstGeom prst="rect">
                          <a:avLst/>
                        </a:prstGeom>
                        <a:noFill/>
                        <a:ln>
                          <a:noFill/>
                        </a:ln>
                        <a:effectLst/>
                      </p:spPr>
                    </p:pic>
                  </p:oleObj>
                </mc:Fallback>
              </mc:AlternateContent>
            </a:graphicData>
          </a:graphic>
        </p:graphicFrame>
        <p:grpSp>
          <p:nvGrpSpPr>
            <p:cNvPr id="3" name="Group 2"/>
            <p:cNvGrpSpPr/>
            <p:nvPr/>
          </p:nvGrpSpPr>
          <p:grpSpPr>
            <a:xfrm>
              <a:off x="536881" y="4572979"/>
              <a:ext cx="8375650" cy="716572"/>
              <a:chOff x="-1054269" y="4266942"/>
              <a:chExt cx="8375650" cy="716572"/>
            </a:xfrm>
          </p:grpSpPr>
          <p:graphicFrame>
            <p:nvGraphicFramePr>
              <p:cNvPr id="43" name="Object 4"/>
              <p:cNvGraphicFramePr>
                <a:graphicFrameLocks noChangeAspect="1"/>
              </p:cNvGraphicFramePr>
              <p:nvPr>
                <p:extLst>
                  <p:ext uri="{D42A27DB-BD31-4B8C-83A1-F6EECF244321}">
                    <p14:modId xmlns:p14="http://schemas.microsoft.com/office/powerpoint/2010/main" val="1908965652"/>
                  </p:ext>
                </p:extLst>
              </p:nvPr>
            </p:nvGraphicFramePr>
            <p:xfrm>
              <a:off x="1965631" y="4607276"/>
              <a:ext cx="350837" cy="376238"/>
            </p:xfrm>
            <a:graphic>
              <a:graphicData uri="http://schemas.openxmlformats.org/presentationml/2006/ole">
                <mc:AlternateContent xmlns:mc="http://schemas.openxmlformats.org/markup-compatibility/2006">
                  <mc:Choice xmlns:v="urn:schemas-microsoft-com:vml" Requires="v">
                    <p:oleObj name="Equation" r:id="rId23" imgW="190500" imgH="203200" progId="Equation.DSMT4">
                      <p:embed/>
                    </p:oleObj>
                  </mc:Choice>
                  <mc:Fallback>
                    <p:oleObj name="Equation" r:id="rId23" imgW="190500" imgH="203200" progId="Equation.DSMT4">
                      <p:embed/>
                      <p:pic>
                        <p:nvPicPr>
                          <p:cNvPr id="0" name=""/>
                          <p:cNvPicPr>
                            <a:picLocks noChangeAspect="1" noChangeArrowheads="1"/>
                          </p:cNvPicPr>
                          <p:nvPr/>
                        </p:nvPicPr>
                        <p:blipFill>
                          <a:blip r:embed="rId24"/>
                          <a:srcRect/>
                          <a:stretch>
                            <a:fillRect/>
                          </a:stretch>
                        </p:blipFill>
                        <p:spPr bwMode="auto">
                          <a:xfrm>
                            <a:off x="1965631" y="4607276"/>
                            <a:ext cx="350837" cy="376238"/>
                          </a:xfrm>
                          <a:prstGeom prst="rect">
                            <a:avLst/>
                          </a:prstGeom>
                          <a:noFill/>
                          <a:ln>
                            <a:noFill/>
                          </a:ln>
                          <a:effectLst/>
                        </p:spPr>
                      </p:pic>
                    </p:oleObj>
                  </mc:Fallback>
                </mc:AlternateContent>
              </a:graphicData>
            </a:graphic>
          </p:graphicFrame>
          <p:sp>
            <p:nvSpPr>
              <p:cNvPr id="35" name="Text Box 4"/>
              <p:cNvSpPr txBox="1">
                <a:spLocks/>
              </p:cNvSpPr>
              <p:nvPr/>
            </p:nvSpPr>
            <p:spPr bwMode="auto">
              <a:xfrm>
                <a:off x="-1054269" y="4266942"/>
                <a:ext cx="8375650" cy="69865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r>
                  <a:rPr lang="en-US" sz="2000" dirty="0">
                    <a:latin typeface="Times New Roman"/>
                    <a:cs typeface="Times New Roman"/>
                  </a:rPr>
                  <a:t>It will have a </a:t>
                </a:r>
                <a:r>
                  <a:rPr lang="en-US" sz="2000" dirty="0">
                    <a:solidFill>
                      <a:srgbClr val="0000FF"/>
                    </a:solidFill>
                    <a:latin typeface="Times New Roman"/>
                    <a:cs typeface="Times New Roman"/>
                  </a:rPr>
                  <a:t>momentum component that is radial </a:t>
                </a:r>
                <a:r>
                  <a:rPr lang="en-US" sz="2000" dirty="0">
                    <a:latin typeface="Times New Roman"/>
                    <a:cs typeface="Times New Roman"/>
                  </a:rPr>
                  <a:t>and </a:t>
                </a:r>
                <a:r>
                  <a:rPr lang="en-US" sz="2000" dirty="0">
                    <a:solidFill>
                      <a:srgbClr val="0000FF"/>
                    </a:solidFill>
                    <a:latin typeface="Times New Roman"/>
                    <a:cs typeface="Times New Roman"/>
                  </a:rPr>
                  <a:t>outward from the origin</a:t>
                </a:r>
                <a:r>
                  <a:rPr lang="en-US" sz="2000" dirty="0">
                    <a:latin typeface="Times New Roman"/>
                    <a:cs typeface="Times New Roman"/>
                  </a:rPr>
                  <a:t>, and a </a:t>
                </a:r>
                <a:r>
                  <a:rPr lang="en-US" sz="2000" dirty="0">
                    <a:solidFill>
                      <a:srgbClr val="FF0000"/>
                    </a:solidFill>
                    <a:latin typeface="Times New Roman"/>
                    <a:cs typeface="Times New Roman"/>
                  </a:rPr>
                  <a:t>tangential component </a:t>
                </a:r>
                <a:r>
                  <a:rPr lang="en-US" sz="2000" dirty="0">
                    <a:latin typeface="Times New Roman"/>
                    <a:cs typeface="Times New Roman"/>
                  </a:rPr>
                  <a:t>(     ) that is </a:t>
                </a:r>
                <a:r>
                  <a:rPr lang="en-US" sz="2000" dirty="0">
                    <a:solidFill>
                      <a:srgbClr val="FF0000"/>
                    </a:solidFill>
                    <a:latin typeface="Times New Roman"/>
                    <a:cs typeface="Times New Roman"/>
                  </a:rPr>
                  <a:t>perpendicular to </a:t>
                </a:r>
                <a:r>
                  <a:rPr lang="en-US" sz="2000" dirty="0">
                    <a:latin typeface="Times New Roman"/>
                    <a:cs typeface="Times New Roman"/>
                  </a:rPr>
                  <a:t>the </a:t>
                </a:r>
                <a:r>
                  <a:rPr lang="en-US" sz="2000" i="1" dirty="0">
                    <a:latin typeface="Times New Roman"/>
                    <a:cs typeface="Times New Roman"/>
                  </a:rPr>
                  <a:t>  </a:t>
                </a:r>
                <a:r>
                  <a:rPr lang="en-US" sz="2000" dirty="0">
                    <a:latin typeface="Times New Roman"/>
                    <a:cs typeface="Times New Roman"/>
                  </a:rPr>
                  <a:t>.  </a:t>
                </a:r>
              </a:p>
            </p:txBody>
          </p:sp>
        </p:grpSp>
      </p:grpSp>
    </p:spTree>
    <p:extLst>
      <p:ext uri="{BB962C8B-B14F-4D97-AF65-F5344CB8AC3E}">
        <p14:creationId xmlns:p14="http://schemas.microsoft.com/office/powerpoint/2010/main" val="7213525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47460"/>
                                        </p:tgtEl>
                                        <p:attrNameLst>
                                          <p:attrName>style.visibility</p:attrName>
                                        </p:attrNameLst>
                                      </p:cBhvr>
                                      <p:to>
                                        <p:strVal val="visible"/>
                                      </p:to>
                                    </p:set>
                                    <p:animEffect transition="in" filter="dissolve">
                                      <p:cBhvr>
                                        <p:cTn id="7" dur="500"/>
                                        <p:tgtEl>
                                          <p:spTgt spid="147460"/>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32"/>
                                        </p:tgtEl>
                                        <p:attrNameLst>
                                          <p:attrName>style.visibility</p:attrName>
                                        </p:attrNameLst>
                                      </p:cBhvr>
                                      <p:to>
                                        <p:strVal val="visible"/>
                                      </p:to>
                                    </p:set>
                                    <p:animEffect transition="in" filter="dissolve">
                                      <p:cBhvr>
                                        <p:cTn id="12" dur="500"/>
                                        <p:tgtEl>
                                          <p:spTgt spid="32"/>
                                        </p:tgtEl>
                                      </p:cBhvr>
                                    </p:animEffect>
                                  </p:childTnLst>
                                </p:cTn>
                              </p:par>
                              <p:par>
                                <p:cTn id="13" presetID="9" presetClass="entr" presetSubtype="0" fill="hold" grpId="0" nodeType="withEffect">
                                  <p:stCondLst>
                                    <p:cond delay="0"/>
                                  </p:stCondLst>
                                  <p:childTnLst>
                                    <p:set>
                                      <p:cBhvr>
                                        <p:cTn id="14" dur="1" fill="hold">
                                          <p:stCondLst>
                                            <p:cond delay="0"/>
                                          </p:stCondLst>
                                        </p:cTn>
                                        <p:tgtEl>
                                          <p:spTgt spid="31"/>
                                        </p:tgtEl>
                                        <p:attrNameLst>
                                          <p:attrName>style.visibility</p:attrName>
                                        </p:attrNameLst>
                                      </p:cBhvr>
                                      <p:to>
                                        <p:strVal val="visible"/>
                                      </p:to>
                                    </p:set>
                                    <p:animEffect transition="in" filter="dissolve">
                                      <p:cBhvr>
                                        <p:cTn id="15" dur="500"/>
                                        <p:tgtEl>
                                          <p:spTgt spid="31"/>
                                        </p:tgtEl>
                                      </p:cBhvr>
                                    </p:animEffect>
                                  </p:childTnLst>
                                </p:cTn>
                              </p:par>
                            </p:childTnLst>
                          </p:cTn>
                        </p:par>
                      </p:childTnLst>
                    </p:cTn>
                  </p:par>
                  <p:par>
                    <p:cTn id="16" fill="hold">
                      <p:stCondLst>
                        <p:cond delay="indefinite"/>
                      </p:stCondLst>
                      <p:childTnLst>
                        <p:par>
                          <p:cTn id="17" fill="hold">
                            <p:stCondLst>
                              <p:cond delay="0"/>
                            </p:stCondLst>
                            <p:childTnLst>
                              <p:par>
                                <p:cTn id="18" presetID="9" presetClass="entr" presetSubtype="0" fill="hold" grpId="0" nodeType="clickEffect">
                                  <p:stCondLst>
                                    <p:cond delay="0"/>
                                  </p:stCondLst>
                                  <p:childTnLst>
                                    <p:set>
                                      <p:cBhvr>
                                        <p:cTn id="19" dur="1" fill="hold">
                                          <p:stCondLst>
                                            <p:cond delay="0"/>
                                          </p:stCondLst>
                                        </p:cTn>
                                        <p:tgtEl>
                                          <p:spTgt spid="33"/>
                                        </p:tgtEl>
                                        <p:attrNameLst>
                                          <p:attrName>style.visibility</p:attrName>
                                        </p:attrNameLst>
                                      </p:cBhvr>
                                      <p:to>
                                        <p:strVal val="visible"/>
                                      </p:to>
                                    </p:set>
                                    <p:animEffect transition="in" filter="dissolve">
                                      <p:cBhvr>
                                        <p:cTn id="20" dur="500"/>
                                        <p:tgtEl>
                                          <p:spTgt spid="33"/>
                                        </p:tgtEl>
                                      </p:cBhvr>
                                    </p:animEffect>
                                  </p:childTnLst>
                                </p:cTn>
                              </p:par>
                            </p:childTnLst>
                          </p:cTn>
                        </p:par>
                      </p:childTnLst>
                    </p:cTn>
                  </p:par>
                  <p:par>
                    <p:cTn id="21" fill="hold">
                      <p:stCondLst>
                        <p:cond delay="indefinite"/>
                      </p:stCondLst>
                      <p:childTnLst>
                        <p:par>
                          <p:cTn id="22" fill="hold">
                            <p:stCondLst>
                              <p:cond delay="0"/>
                            </p:stCondLst>
                            <p:childTnLst>
                              <p:par>
                                <p:cTn id="23" presetID="9" presetClass="entr" presetSubtype="0" fill="hold" grpId="0" nodeType="clickEffect">
                                  <p:stCondLst>
                                    <p:cond delay="0"/>
                                  </p:stCondLst>
                                  <p:childTnLst>
                                    <p:set>
                                      <p:cBhvr>
                                        <p:cTn id="24" dur="1" fill="hold">
                                          <p:stCondLst>
                                            <p:cond delay="0"/>
                                          </p:stCondLst>
                                        </p:cTn>
                                        <p:tgtEl>
                                          <p:spTgt spid="147469"/>
                                        </p:tgtEl>
                                        <p:attrNameLst>
                                          <p:attrName>style.visibility</p:attrName>
                                        </p:attrNameLst>
                                      </p:cBhvr>
                                      <p:to>
                                        <p:strVal val="visible"/>
                                      </p:to>
                                    </p:set>
                                    <p:animEffect transition="in" filter="dissolve">
                                      <p:cBhvr>
                                        <p:cTn id="25" dur="500"/>
                                        <p:tgtEl>
                                          <p:spTgt spid="147469"/>
                                        </p:tgtEl>
                                      </p:cBhvr>
                                    </p:animEffect>
                                  </p:childTnLst>
                                </p:cTn>
                              </p:par>
                              <p:par>
                                <p:cTn id="26" presetID="9" presetClass="entr" presetSubtype="0" fill="hold" nodeType="withEffect">
                                  <p:stCondLst>
                                    <p:cond delay="0"/>
                                  </p:stCondLst>
                                  <p:childTnLst>
                                    <p:set>
                                      <p:cBhvr>
                                        <p:cTn id="27" dur="1" fill="hold">
                                          <p:stCondLst>
                                            <p:cond delay="0"/>
                                          </p:stCondLst>
                                        </p:cTn>
                                        <p:tgtEl>
                                          <p:spTgt spid="29"/>
                                        </p:tgtEl>
                                        <p:attrNameLst>
                                          <p:attrName>style.visibility</p:attrName>
                                        </p:attrNameLst>
                                      </p:cBhvr>
                                      <p:to>
                                        <p:strVal val="visible"/>
                                      </p:to>
                                    </p:set>
                                    <p:animEffect transition="in" filter="dissolve">
                                      <p:cBhvr>
                                        <p:cTn id="28" dur="500"/>
                                        <p:tgtEl>
                                          <p:spTgt spid="29"/>
                                        </p:tgtEl>
                                      </p:cBhvr>
                                    </p:animEffect>
                                  </p:childTnLst>
                                </p:cTn>
                              </p:par>
                            </p:childTnLst>
                          </p:cTn>
                        </p:par>
                      </p:childTnLst>
                    </p:cTn>
                  </p:par>
                  <p:par>
                    <p:cTn id="29" fill="hold">
                      <p:stCondLst>
                        <p:cond delay="indefinite"/>
                      </p:stCondLst>
                      <p:childTnLst>
                        <p:par>
                          <p:cTn id="30" fill="hold">
                            <p:stCondLst>
                              <p:cond delay="0"/>
                            </p:stCondLst>
                            <p:childTnLst>
                              <p:par>
                                <p:cTn id="31" presetID="9" presetClass="entr" presetSubtype="0" fill="hold" nodeType="clickEffect">
                                  <p:stCondLst>
                                    <p:cond delay="0"/>
                                  </p:stCondLst>
                                  <p:childTnLst>
                                    <p:set>
                                      <p:cBhvr>
                                        <p:cTn id="32" dur="1" fill="hold">
                                          <p:stCondLst>
                                            <p:cond delay="0"/>
                                          </p:stCondLst>
                                        </p:cTn>
                                        <p:tgtEl>
                                          <p:spTgt spid="4"/>
                                        </p:tgtEl>
                                        <p:attrNameLst>
                                          <p:attrName>style.visibility</p:attrName>
                                        </p:attrNameLst>
                                      </p:cBhvr>
                                      <p:to>
                                        <p:strVal val="visible"/>
                                      </p:to>
                                    </p:set>
                                    <p:animEffect transition="in" filter="dissolve">
                                      <p:cBhvr>
                                        <p:cTn id="33" dur="500"/>
                                        <p:tgtEl>
                                          <p:spTgt spid="4"/>
                                        </p:tgtEl>
                                      </p:cBhvr>
                                    </p:animEffect>
                                  </p:childTnLst>
                                </p:cTn>
                              </p:par>
                            </p:childTnLst>
                          </p:cTn>
                        </p:par>
                      </p:childTnLst>
                    </p:cTn>
                  </p:par>
                  <p:par>
                    <p:cTn id="34" fill="hold">
                      <p:stCondLst>
                        <p:cond delay="indefinite"/>
                      </p:stCondLst>
                      <p:childTnLst>
                        <p:par>
                          <p:cTn id="35" fill="hold">
                            <p:stCondLst>
                              <p:cond delay="0"/>
                            </p:stCondLst>
                            <p:childTnLst>
                              <p:par>
                                <p:cTn id="36" presetID="9" presetClass="entr" presetSubtype="0" fill="hold" grpId="0" nodeType="clickEffect">
                                  <p:stCondLst>
                                    <p:cond delay="0"/>
                                  </p:stCondLst>
                                  <p:childTnLst>
                                    <p:set>
                                      <p:cBhvr>
                                        <p:cTn id="37" dur="1" fill="hold">
                                          <p:stCondLst>
                                            <p:cond delay="0"/>
                                          </p:stCondLst>
                                        </p:cTn>
                                        <p:tgtEl>
                                          <p:spTgt spid="147478"/>
                                        </p:tgtEl>
                                        <p:attrNameLst>
                                          <p:attrName>style.visibility</p:attrName>
                                        </p:attrNameLst>
                                      </p:cBhvr>
                                      <p:to>
                                        <p:strVal val="visible"/>
                                      </p:to>
                                    </p:set>
                                    <p:animEffect transition="in" filter="dissolve">
                                      <p:cBhvr>
                                        <p:cTn id="38" dur="500"/>
                                        <p:tgtEl>
                                          <p:spTgt spid="147478"/>
                                        </p:tgtEl>
                                      </p:cBhvr>
                                    </p:animEffect>
                                  </p:childTnLst>
                                </p:cTn>
                              </p:par>
                              <p:par>
                                <p:cTn id="39" presetID="9" presetClass="entr" presetSubtype="0" fill="hold" nodeType="withEffect">
                                  <p:stCondLst>
                                    <p:cond delay="0"/>
                                  </p:stCondLst>
                                  <p:childTnLst>
                                    <p:set>
                                      <p:cBhvr>
                                        <p:cTn id="40" dur="1" fill="hold">
                                          <p:stCondLst>
                                            <p:cond delay="0"/>
                                          </p:stCondLst>
                                        </p:cTn>
                                        <p:tgtEl>
                                          <p:spTgt spid="30"/>
                                        </p:tgtEl>
                                        <p:attrNameLst>
                                          <p:attrName>style.visibility</p:attrName>
                                        </p:attrNameLst>
                                      </p:cBhvr>
                                      <p:to>
                                        <p:strVal val="visible"/>
                                      </p:to>
                                    </p:set>
                                    <p:animEffect transition="in" filter="dissolve">
                                      <p:cBhvr>
                                        <p:cTn id="41" dur="500"/>
                                        <p:tgtEl>
                                          <p:spTgt spid="30"/>
                                        </p:tgtEl>
                                      </p:cBhvr>
                                    </p:animEffect>
                                  </p:childTnLst>
                                </p:cTn>
                              </p:par>
                              <p:par>
                                <p:cTn id="42" presetID="9" presetClass="entr" presetSubtype="0" fill="hold" grpId="0" nodeType="withEffect">
                                  <p:stCondLst>
                                    <p:cond delay="0"/>
                                  </p:stCondLst>
                                  <p:childTnLst>
                                    <p:set>
                                      <p:cBhvr>
                                        <p:cTn id="43" dur="1" fill="hold">
                                          <p:stCondLst>
                                            <p:cond delay="0"/>
                                          </p:stCondLst>
                                        </p:cTn>
                                        <p:tgtEl>
                                          <p:spTgt spid="147463"/>
                                        </p:tgtEl>
                                        <p:attrNameLst>
                                          <p:attrName>style.visibility</p:attrName>
                                        </p:attrNameLst>
                                      </p:cBhvr>
                                      <p:to>
                                        <p:strVal val="visible"/>
                                      </p:to>
                                    </p:set>
                                    <p:animEffect transition="in" filter="dissolve">
                                      <p:cBhvr>
                                        <p:cTn id="44" dur="500"/>
                                        <p:tgtEl>
                                          <p:spTgt spid="147463"/>
                                        </p:tgtEl>
                                      </p:cBhvr>
                                    </p:animEffect>
                                  </p:childTnLst>
                                </p:cTn>
                              </p:par>
                              <p:par>
                                <p:cTn id="45" presetID="9" presetClass="entr" presetSubtype="0" fill="hold" grpId="1" nodeType="withEffect">
                                  <p:stCondLst>
                                    <p:cond delay="0"/>
                                  </p:stCondLst>
                                  <p:childTnLst>
                                    <p:set>
                                      <p:cBhvr>
                                        <p:cTn id="46" dur="1" fill="hold">
                                          <p:stCondLst>
                                            <p:cond delay="0"/>
                                          </p:stCondLst>
                                        </p:cTn>
                                        <p:tgtEl>
                                          <p:spTgt spid="147469"/>
                                        </p:tgtEl>
                                        <p:attrNameLst>
                                          <p:attrName>style.visibility</p:attrName>
                                        </p:attrNameLst>
                                      </p:cBhvr>
                                      <p:to>
                                        <p:strVal val="visible"/>
                                      </p:to>
                                    </p:set>
                                    <p:animEffect transition="in" filter="dissolve">
                                      <p:cBhvr>
                                        <p:cTn id="47" dur="500"/>
                                        <p:tgtEl>
                                          <p:spTgt spid="147469"/>
                                        </p:tgtEl>
                                      </p:cBhvr>
                                    </p:animEffect>
                                  </p:childTnLst>
                                </p:cTn>
                              </p:par>
                              <p:par>
                                <p:cTn id="48" presetID="9" presetClass="entr" presetSubtype="0" fill="hold" grpId="0" nodeType="withEffect">
                                  <p:stCondLst>
                                    <p:cond delay="0"/>
                                  </p:stCondLst>
                                  <p:childTnLst>
                                    <p:set>
                                      <p:cBhvr>
                                        <p:cTn id="49" dur="1" fill="hold">
                                          <p:stCondLst>
                                            <p:cond delay="0"/>
                                          </p:stCondLst>
                                        </p:cTn>
                                        <p:tgtEl>
                                          <p:spTgt spid="147474"/>
                                        </p:tgtEl>
                                        <p:attrNameLst>
                                          <p:attrName>style.visibility</p:attrName>
                                        </p:attrNameLst>
                                      </p:cBhvr>
                                      <p:to>
                                        <p:strVal val="visible"/>
                                      </p:to>
                                    </p:set>
                                    <p:animEffect transition="in" filter="dissolve">
                                      <p:cBhvr>
                                        <p:cTn id="50" dur="500"/>
                                        <p:tgtEl>
                                          <p:spTgt spid="147474"/>
                                        </p:tgtEl>
                                      </p:cBhvr>
                                    </p:animEffect>
                                  </p:childTnLst>
                                </p:cTn>
                              </p:par>
                              <p:par>
                                <p:cTn id="51" presetID="9" presetClass="entr" presetSubtype="0" fill="hold" nodeType="withEffect">
                                  <p:stCondLst>
                                    <p:cond delay="0"/>
                                  </p:stCondLst>
                                  <p:childTnLst>
                                    <p:set>
                                      <p:cBhvr>
                                        <p:cTn id="52" dur="1" fill="hold">
                                          <p:stCondLst>
                                            <p:cond delay="0"/>
                                          </p:stCondLst>
                                        </p:cTn>
                                        <p:tgtEl>
                                          <p:spTgt spid="147459"/>
                                        </p:tgtEl>
                                        <p:attrNameLst>
                                          <p:attrName>style.visibility</p:attrName>
                                        </p:attrNameLst>
                                      </p:cBhvr>
                                      <p:to>
                                        <p:strVal val="visible"/>
                                      </p:to>
                                    </p:set>
                                    <p:animEffect transition="in" filter="dissolve">
                                      <p:cBhvr>
                                        <p:cTn id="53" dur="500"/>
                                        <p:tgtEl>
                                          <p:spTgt spid="147459"/>
                                        </p:tgtEl>
                                      </p:cBhvr>
                                    </p:animEffect>
                                  </p:childTnLst>
                                </p:cTn>
                              </p:par>
                              <p:par>
                                <p:cTn id="54" presetID="9" presetClass="entr" presetSubtype="0" fill="hold" nodeType="withEffect">
                                  <p:stCondLst>
                                    <p:cond delay="0"/>
                                  </p:stCondLst>
                                  <p:childTnLst>
                                    <p:set>
                                      <p:cBhvr>
                                        <p:cTn id="55" dur="1" fill="hold">
                                          <p:stCondLst>
                                            <p:cond delay="0"/>
                                          </p:stCondLst>
                                        </p:cTn>
                                        <p:tgtEl>
                                          <p:spTgt spid="29"/>
                                        </p:tgtEl>
                                        <p:attrNameLst>
                                          <p:attrName>style.visibility</p:attrName>
                                        </p:attrNameLst>
                                      </p:cBhvr>
                                      <p:to>
                                        <p:strVal val="visible"/>
                                      </p:to>
                                    </p:set>
                                    <p:animEffect transition="in" filter="dissolve">
                                      <p:cBhvr>
                                        <p:cTn id="56" dur="500"/>
                                        <p:tgtEl>
                                          <p:spTgt spid="29"/>
                                        </p:tgtEl>
                                      </p:cBhvr>
                                    </p:animEffect>
                                  </p:childTnLst>
                                </p:cTn>
                              </p:par>
                              <p:par>
                                <p:cTn id="57" presetID="9" presetClass="entr" presetSubtype="0" fill="hold" nodeType="withEffect">
                                  <p:stCondLst>
                                    <p:cond delay="0"/>
                                  </p:stCondLst>
                                  <p:childTnLst>
                                    <p:set>
                                      <p:cBhvr>
                                        <p:cTn id="58" dur="1" fill="hold">
                                          <p:stCondLst>
                                            <p:cond delay="0"/>
                                          </p:stCondLst>
                                        </p:cTn>
                                        <p:tgtEl>
                                          <p:spTgt spid="24"/>
                                        </p:tgtEl>
                                        <p:attrNameLst>
                                          <p:attrName>style.visibility</p:attrName>
                                        </p:attrNameLst>
                                      </p:cBhvr>
                                      <p:to>
                                        <p:strVal val="visible"/>
                                      </p:to>
                                    </p:set>
                                    <p:animEffect transition="in" filter="dissolve">
                                      <p:cBhvr>
                                        <p:cTn id="59" dur="500"/>
                                        <p:tgtEl>
                                          <p:spTgt spid="24"/>
                                        </p:tgtEl>
                                      </p:cBhvr>
                                    </p:animEffect>
                                  </p:childTnLst>
                                </p:cTn>
                              </p:par>
                              <p:par>
                                <p:cTn id="60" presetID="9" presetClass="entr" presetSubtype="0" fill="hold" grpId="0" nodeType="withEffect">
                                  <p:stCondLst>
                                    <p:cond delay="0"/>
                                  </p:stCondLst>
                                  <p:childTnLst>
                                    <p:set>
                                      <p:cBhvr>
                                        <p:cTn id="61" dur="1" fill="hold">
                                          <p:stCondLst>
                                            <p:cond delay="0"/>
                                          </p:stCondLst>
                                        </p:cTn>
                                        <p:tgtEl>
                                          <p:spTgt spid="147477"/>
                                        </p:tgtEl>
                                        <p:attrNameLst>
                                          <p:attrName>style.visibility</p:attrName>
                                        </p:attrNameLst>
                                      </p:cBhvr>
                                      <p:to>
                                        <p:strVal val="visible"/>
                                      </p:to>
                                    </p:set>
                                    <p:animEffect transition="in" filter="dissolve">
                                      <p:cBhvr>
                                        <p:cTn id="62" dur="500"/>
                                        <p:tgtEl>
                                          <p:spTgt spid="147477"/>
                                        </p:tgtEl>
                                      </p:cBhvr>
                                    </p:animEffect>
                                  </p:childTnLst>
                                </p:cTn>
                              </p:par>
                            </p:childTnLst>
                          </p:cTn>
                        </p:par>
                      </p:childTnLst>
                    </p:cTn>
                  </p:par>
                  <p:par>
                    <p:cTn id="63" fill="hold">
                      <p:stCondLst>
                        <p:cond delay="indefinite"/>
                      </p:stCondLst>
                      <p:childTnLst>
                        <p:par>
                          <p:cTn id="64" fill="hold">
                            <p:stCondLst>
                              <p:cond delay="0"/>
                            </p:stCondLst>
                            <p:childTnLst>
                              <p:par>
                                <p:cTn id="65" presetID="9" presetClass="entr" presetSubtype="0" fill="hold" grpId="0" nodeType="clickEffect">
                                  <p:stCondLst>
                                    <p:cond delay="0"/>
                                  </p:stCondLst>
                                  <p:childTnLst>
                                    <p:set>
                                      <p:cBhvr>
                                        <p:cTn id="66" dur="1" fill="hold">
                                          <p:stCondLst>
                                            <p:cond delay="0"/>
                                          </p:stCondLst>
                                        </p:cTn>
                                        <p:tgtEl>
                                          <p:spTgt spid="40"/>
                                        </p:tgtEl>
                                        <p:attrNameLst>
                                          <p:attrName>style.visibility</p:attrName>
                                        </p:attrNameLst>
                                      </p:cBhvr>
                                      <p:to>
                                        <p:strVal val="visible"/>
                                      </p:to>
                                    </p:set>
                                    <p:animEffect transition="in" filter="dissolve">
                                      <p:cBhvr>
                                        <p:cTn id="67"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7463" grpId="0" animBg="1"/>
      <p:bldP spid="147469" grpId="0" animBg="1"/>
      <p:bldP spid="147469" grpId="1" animBg="1"/>
      <p:bldP spid="147474" grpId="0" animBg="1"/>
      <p:bldP spid="147477" grpId="0" animBg="1"/>
      <p:bldP spid="147478" grpId="0" animBg="1"/>
      <p:bldP spid="31" grpId="0"/>
      <p:bldP spid="33" grpId="0"/>
      <p:bldP spid="40"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p:cNvSpPr txBox="1"/>
          <p:nvPr/>
        </p:nvSpPr>
        <p:spPr>
          <a:xfrm>
            <a:off x="274956" y="3255569"/>
            <a:ext cx="8754744" cy="1446550"/>
          </a:xfrm>
          <a:prstGeom prst="rect">
            <a:avLst/>
          </a:prstGeom>
          <a:noFill/>
        </p:spPr>
        <p:txBody>
          <a:bodyPr wrap="square" rtlCol="0">
            <a:spAutoFit/>
          </a:bodyPr>
          <a:lstStyle/>
          <a:p>
            <a:r>
              <a:rPr lang="en-US" sz="2800" dirty="0">
                <a:solidFill>
                  <a:srgbClr val="FF0000"/>
                </a:solidFill>
                <a:latin typeface="Apple Chancery"/>
                <a:cs typeface="Apple Chancery"/>
              </a:rPr>
              <a:t>If we did </a:t>
            </a:r>
            <a:r>
              <a:rPr lang="en-US" sz="2000" dirty="0">
                <a:latin typeface="Times New Roman"/>
                <a:cs typeface="Times New Roman"/>
              </a:rPr>
              <a:t>a </a:t>
            </a:r>
            <a:r>
              <a:rPr lang="en-US" sz="2000" i="1" dirty="0">
                <a:solidFill>
                  <a:srgbClr val="FF0000"/>
                </a:solidFill>
                <a:latin typeface="Times New Roman"/>
                <a:cs typeface="Times New Roman"/>
              </a:rPr>
              <a:t>rotational analogue </a:t>
            </a:r>
            <a:r>
              <a:rPr lang="en-US" sz="2000" dirty="0">
                <a:latin typeface="Times New Roman"/>
                <a:cs typeface="Times New Roman"/>
              </a:rPr>
              <a:t>to that with </a:t>
            </a:r>
            <a:r>
              <a:rPr lang="en-US" sz="2000" dirty="0">
                <a:solidFill>
                  <a:srgbClr val="0000FF"/>
                </a:solidFill>
                <a:latin typeface="Times New Roman"/>
                <a:cs typeface="Times New Roman"/>
              </a:rPr>
              <a:t>two rotating objects interacting </a:t>
            </a:r>
            <a:r>
              <a:rPr lang="en-US" sz="2000" dirty="0">
                <a:latin typeface="Times New Roman"/>
                <a:cs typeface="Times New Roman"/>
              </a:rPr>
              <a:t>with </a:t>
            </a:r>
            <a:r>
              <a:rPr lang="en-US" sz="2000" dirty="0">
                <a:solidFill>
                  <a:srgbClr val="0000FF"/>
                </a:solidFill>
                <a:latin typeface="Times New Roman"/>
                <a:cs typeface="Times New Roman"/>
              </a:rPr>
              <a:t>an external torque acting </a:t>
            </a:r>
            <a:r>
              <a:rPr lang="en-US" sz="2000" dirty="0">
                <a:latin typeface="Times New Roman"/>
                <a:cs typeface="Times New Roman"/>
              </a:rPr>
              <a:t>in the mix, acknowledging that everything would be happening in “one dimension” (i.e., along the                   ), we could rearrange the impulse relationships likewise yielding:</a:t>
            </a:r>
            <a:endParaRPr lang="en-US" sz="2400" dirty="0">
              <a:latin typeface="Apple Chancery"/>
              <a:cs typeface="Apple Chancery"/>
            </a:endParaRPr>
          </a:p>
        </p:txBody>
      </p:sp>
      <p:sp>
        <p:nvSpPr>
          <p:cNvPr id="8" name="TextBox 7"/>
          <p:cNvSpPr txBox="1"/>
          <p:nvPr/>
        </p:nvSpPr>
        <p:spPr>
          <a:xfrm>
            <a:off x="0" y="119701"/>
            <a:ext cx="9144000" cy="707886"/>
          </a:xfrm>
          <a:prstGeom prst="rect">
            <a:avLst/>
          </a:prstGeom>
          <a:noFill/>
        </p:spPr>
        <p:txBody>
          <a:bodyPr wrap="square" rtlCol="0">
            <a:spAutoFit/>
          </a:bodyPr>
          <a:lstStyle/>
          <a:p>
            <a:pPr algn="ctr"/>
            <a:r>
              <a:rPr lang="en-US" sz="4000" dirty="0">
                <a:solidFill>
                  <a:srgbClr val="FF0000"/>
                </a:solidFill>
                <a:latin typeface="Apple Chancery"/>
                <a:cs typeface="Apple Chancery"/>
              </a:rPr>
              <a:t>Conservation of Angular Momentum</a:t>
            </a:r>
          </a:p>
        </p:txBody>
      </p:sp>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7" name="TextBox 16"/>
          <p:cNvSpPr txBox="1"/>
          <p:nvPr/>
        </p:nvSpPr>
        <p:spPr>
          <a:xfrm>
            <a:off x="8636001" y="6427113"/>
            <a:ext cx="444499" cy="276999"/>
          </a:xfrm>
          <a:prstGeom prst="rect">
            <a:avLst/>
          </a:prstGeom>
          <a:noFill/>
        </p:spPr>
        <p:txBody>
          <a:bodyPr wrap="square" rtlCol="0">
            <a:spAutoFit/>
          </a:bodyPr>
          <a:lstStyle/>
          <a:p>
            <a:r>
              <a:rPr lang="en-US" sz="1200" dirty="0">
                <a:latin typeface="Times New Roman"/>
                <a:cs typeface="Times New Roman"/>
              </a:rPr>
              <a:t>13.)</a:t>
            </a:r>
          </a:p>
        </p:txBody>
      </p:sp>
      <p:sp>
        <p:nvSpPr>
          <p:cNvPr id="5" name="TextBox 4"/>
          <p:cNvSpPr txBox="1"/>
          <p:nvPr/>
        </p:nvSpPr>
        <p:spPr>
          <a:xfrm>
            <a:off x="274956" y="885689"/>
            <a:ext cx="8754744" cy="2369880"/>
          </a:xfrm>
          <a:prstGeom prst="rect">
            <a:avLst/>
          </a:prstGeom>
          <a:noFill/>
        </p:spPr>
        <p:txBody>
          <a:bodyPr wrap="square" rtlCol="0">
            <a:spAutoFit/>
          </a:bodyPr>
          <a:lstStyle/>
          <a:p>
            <a:r>
              <a:rPr lang="en-US" sz="2800" dirty="0">
                <a:solidFill>
                  <a:srgbClr val="FF0000"/>
                </a:solidFill>
                <a:latin typeface="Apple Chancery"/>
                <a:cs typeface="Apple Chancery"/>
              </a:rPr>
              <a:t>Remember how we </a:t>
            </a:r>
            <a:r>
              <a:rPr lang="en-US" sz="2000" dirty="0">
                <a:latin typeface="Times New Roman"/>
                <a:cs typeface="Times New Roman"/>
              </a:rPr>
              <a:t>proceeded through </a:t>
            </a:r>
            <a:r>
              <a:rPr lang="en-US" sz="2000" dirty="0">
                <a:solidFill>
                  <a:srgbClr val="0000FF"/>
                </a:solidFill>
                <a:latin typeface="Times New Roman"/>
                <a:cs typeface="Times New Roman"/>
              </a:rPr>
              <a:t>derivation of the </a:t>
            </a:r>
            <a:r>
              <a:rPr lang="en-US" sz="2000" i="1" dirty="0">
                <a:solidFill>
                  <a:srgbClr val="FF0000"/>
                </a:solidFill>
                <a:latin typeface="Times New Roman"/>
                <a:cs typeface="Times New Roman"/>
              </a:rPr>
              <a:t>conservation of momentum </a:t>
            </a:r>
            <a:r>
              <a:rPr lang="en-US" sz="2000" dirty="0">
                <a:latin typeface="Times New Roman"/>
                <a:cs typeface="Times New Roman"/>
              </a:rPr>
              <a:t>(</a:t>
            </a:r>
            <a:r>
              <a:rPr lang="en-US" sz="2000" dirty="0">
                <a:solidFill>
                  <a:srgbClr val="008000"/>
                </a:solidFill>
                <a:latin typeface="Times New Roman"/>
                <a:cs typeface="Times New Roman"/>
              </a:rPr>
              <a:t>start with </a:t>
            </a:r>
            <a:r>
              <a:rPr lang="en-US" sz="2000" dirty="0">
                <a:latin typeface="Times New Roman"/>
                <a:cs typeface="Times New Roman"/>
              </a:rPr>
              <a:t>the </a:t>
            </a:r>
            <a:r>
              <a:rPr lang="en-US" sz="2000" dirty="0">
                <a:solidFill>
                  <a:srgbClr val="008000"/>
                </a:solidFill>
                <a:latin typeface="Times New Roman"/>
                <a:cs typeface="Times New Roman"/>
              </a:rPr>
              <a:t>impulse relationship</a:t>
            </a:r>
            <a:r>
              <a:rPr lang="en-US" sz="2000" dirty="0">
                <a:latin typeface="Times New Roman"/>
                <a:cs typeface="Times New Roman"/>
              </a:rPr>
              <a:t>, apply it to </a:t>
            </a:r>
            <a:r>
              <a:rPr lang="en-US" sz="2000" dirty="0">
                <a:solidFill>
                  <a:srgbClr val="008000"/>
                </a:solidFill>
                <a:latin typeface="Times New Roman"/>
                <a:cs typeface="Times New Roman"/>
              </a:rPr>
              <a:t>two bodies </a:t>
            </a:r>
            <a:r>
              <a:rPr lang="en-US" sz="2000" dirty="0">
                <a:latin typeface="Times New Roman"/>
                <a:cs typeface="Times New Roman"/>
              </a:rPr>
              <a:t>that </a:t>
            </a:r>
            <a:r>
              <a:rPr lang="en-US" sz="2000" dirty="0">
                <a:solidFill>
                  <a:srgbClr val="008000"/>
                </a:solidFill>
                <a:latin typeface="Times New Roman"/>
                <a:cs typeface="Times New Roman"/>
              </a:rPr>
              <a:t>collide</a:t>
            </a:r>
            <a:r>
              <a:rPr lang="en-US" sz="2000" dirty="0">
                <a:latin typeface="Times New Roman"/>
                <a:cs typeface="Times New Roman"/>
              </a:rPr>
              <a:t> with one another where one has an </a:t>
            </a:r>
            <a:r>
              <a:rPr lang="en-US" sz="2000" dirty="0">
                <a:solidFill>
                  <a:srgbClr val="008000"/>
                </a:solidFill>
                <a:latin typeface="Times New Roman"/>
                <a:cs typeface="Times New Roman"/>
              </a:rPr>
              <a:t>external force via a jet pack applied </a:t>
            </a:r>
            <a:r>
              <a:rPr lang="en-US" sz="2000" dirty="0">
                <a:latin typeface="Times New Roman"/>
                <a:cs typeface="Times New Roman"/>
              </a:rPr>
              <a:t>to it, </a:t>
            </a:r>
            <a:r>
              <a:rPr lang="en-US" sz="2000" dirty="0">
                <a:solidFill>
                  <a:srgbClr val="008000"/>
                </a:solidFill>
                <a:latin typeface="Times New Roman"/>
                <a:cs typeface="Times New Roman"/>
              </a:rPr>
              <a:t>add</a:t>
            </a:r>
            <a:r>
              <a:rPr lang="en-US" sz="2000" dirty="0">
                <a:latin typeface="Times New Roman"/>
                <a:cs typeface="Times New Roman"/>
              </a:rPr>
              <a:t> the </a:t>
            </a:r>
            <a:r>
              <a:rPr lang="en-US" sz="2000" dirty="0">
                <a:solidFill>
                  <a:srgbClr val="008000"/>
                </a:solidFill>
                <a:latin typeface="Times New Roman"/>
                <a:cs typeface="Times New Roman"/>
              </a:rPr>
              <a:t>impulse relationships </a:t>
            </a:r>
            <a:r>
              <a:rPr lang="en-US" sz="2000" dirty="0">
                <a:latin typeface="Times New Roman"/>
                <a:cs typeface="Times New Roman"/>
              </a:rPr>
              <a:t>written for each body over the course of the collision, then </a:t>
            </a:r>
            <a:r>
              <a:rPr lang="en-US" sz="2000" dirty="0">
                <a:solidFill>
                  <a:srgbClr val="0000FF"/>
                </a:solidFill>
                <a:latin typeface="Times New Roman"/>
                <a:cs typeface="Times New Roman"/>
              </a:rPr>
              <a:t>leave the </a:t>
            </a:r>
            <a:r>
              <a:rPr lang="en-US" sz="2000" i="1" dirty="0">
                <a:solidFill>
                  <a:srgbClr val="FF0000"/>
                </a:solidFill>
                <a:latin typeface="Times New Roman"/>
                <a:cs typeface="Times New Roman"/>
              </a:rPr>
              <a:t>external impulse terms </a:t>
            </a:r>
            <a:r>
              <a:rPr lang="en-US" sz="2000" dirty="0">
                <a:solidFill>
                  <a:srgbClr val="000000"/>
                </a:solidFill>
                <a:latin typeface="Times New Roman"/>
                <a:cs typeface="Times New Roman"/>
              </a:rPr>
              <a:t>on the </a:t>
            </a:r>
            <a:r>
              <a:rPr lang="en-US" sz="2000" dirty="0">
                <a:solidFill>
                  <a:srgbClr val="0000FF"/>
                </a:solidFill>
                <a:latin typeface="Times New Roman"/>
                <a:cs typeface="Times New Roman"/>
              </a:rPr>
              <a:t>lefts side of the equation accompanied by </a:t>
            </a:r>
            <a:r>
              <a:rPr lang="en-US" sz="2000" dirty="0">
                <a:solidFill>
                  <a:srgbClr val="000000"/>
                </a:solidFill>
                <a:latin typeface="Times New Roman"/>
                <a:cs typeface="Times New Roman"/>
              </a:rPr>
              <a:t>the</a:t>
            </a:r>
            <a:r>
              <a:rPr lang="en-US" sz="2000" dirty="0">
                <a:solidFill>
                  <a:srgbClr val="0000FF"/>
                </a:solidFill>
                <a:latin typeface="Times New Roman"/>
                <a:cs typeface="Times New Roman"/>
              </a:rPr>
              <a:t> </a:t>
            </a:r>
            <a:r>
              <a:rPr lang="en-US" sz="2000" i="1" dirty="0">
                <a:solidFill>
                  <a:srgbClr val="FF0000"/>
                </a:solidFill>
                <a:latin typeface="Times New Roman"/>
                <a:cs typeface="Times New Roman"/>
              </a:rPr>
              <a:t>beginning of the interval </a:t>
            </a:r>
            <a:r>
              <a:rPr lang="en-US" sz="2000" dirty="0">
                <a:solidFill>
                  <a:srgbClr val="FF0000"/>
                </a:solidFill>
                <a:latin typeface="Times New Roman"/>
                <a:cs typeface="Times New Roman"/>
              </a:rPr>
              <a:t>variables </a:t>
            </a:r>
            <a:r>
              <a:rPr lang="en-US" sz="2000" dirty="0">
                <a:solidFill>
                  <a:srgbClr val="0000FF"/>
                </a:solidFill>
                <a:latin typeface="Times New Roman"/>
                <a:cs typeface="Times New Roman"/>
              </a:rPr>
              <a:t>with </a:t>
            </a:r>
            <a:r>
              <a:rPr lang="en-US" sz="2000" dirty="0">
                <a:solidFill>
                  <a:srgbClr val="000000"/>
                </a:solidFill>
                <a:latin typeface="Times New Roman"/>
                <a:cs typeface="Times New Roman"/>
              </a:rPr>
              <a:t>the</a:t>
            </a:r>
            <a:r>
              <a:rPr lang="en-US" sz="2000" dirty="0">
                <a:solidFill>
                  <a:srgbClr val="0000FF"/>
                </a:solidFill>
                <a:latin typeface="Times New Roman"/>
                <a:cs typeface="Times New Roman"/>
              </a:rPr>
              <a:t> </a:t>
            </a:r>
            <a:r>
              <a:rPr lang="en-US" sz="2000" i="1" dirty="0">
                <a:solidFill>
                  <a:srgbClr val="FF0000"/>
                </a:solidFill>
                <a:latin typeface="Times New Roman"/>
                <a:cs typeface="Times New Roman"/>
              </a:rPr>
              <a:t>end of the interval </a:t>
            </a:r>
            <a:r>
              <a:rPr lang="en-US" sz="2000" dirty="0">
                <a:solidFill>
                  <a:srgbClr val="FF0000"/>
                </a:solidFill>
                <a:latin typeface="Times New Roman"/>
                <a:cs typeface="Times New Roman"/>
              </a:rPr>
              <a:t>variables</a:t>
            </a:r>
            <a:r>
              <a:rPr lang="en-US" sz="2000" dirty="0">
                <a:solidFill>
                  <a:srgbClr val="0000FF"/>
                </a:solidFill>
                <a:latin typeface="Times New Roman"/>
                <a:cs typeface="Times New Roman"/>
              </a:rPr>
              <a:t> </a:t>
            </a:r>
            <a:r>
              <a:rPr lang="en-US" sz="2000" dirty="0">
                <a:latin typeface="Times New Roman"/>
                <a:cs typeface="Times New Roman"/>
              </a:rPr>
              <a:t>on the </a:t>
            </a:r>
            <a:r>
              <a:rPr lang="en-US" sz="2000" dirty="0">
                <a:solidFill>
                  <a:srgbClr val="0000FF"/>
                </a:solidFill>
                <a:latin typeface="Times New Roman"/>
                <a:cs typeface="Times New Roman"/>
              </a:rPr>
              <a:t>right side of the equation</a:t>
            </a:r>
            <a:r>
              <a:rPr lang="en-US" sz="2000" dirty="0">
                <a:latin typeface="Times New Roman"/>
                <a:cs typeface="Times New Roman"/>
              </a:rPr>
              <a:t>).  </a:t>
            </a:r>
            <a:endParaRPr lang="en-US" sz="2400" dirty="0">
              <a:latin typeface="Apple Chancery"/>
              <a:cs typeface="Apple Chancery"/>
            </a:endParaRPr>
          </a:p>
        </p:txBody>
      </p:sp>
      <p:sp>
        <p:nvSpPr>
          <p:cNvPr id="10" name="TextBox 9"/>
          <p:cNvSpPr txBox="1"/>
          <p:nvPr/>
        </p:nvSpPr>
        <p:spPr>
          <a:xfrm>
            <a:off x="274956" y="5212664"/>
            <a:ext cx="8754744" cy="1138773"/>
          </a:xfrm>
          <a:prstGeom prst="rect">
            <a:avLst/>
          </a:prstGeom>
          <a:noFill/>
        </p:spPr>
        <p:txBody>
          <a:bodyPr wrap="square" rtlCol="0">
            <a:spAutoFit/>
          </a:bodyPr>
          <a:lstStyle/>
          <a:p>
            <a:r>
              <a:rPr lang="en-US" sz="2800" dirty="0">
                <a:solidFill>
                  <a:srgbClr val="FF0000"/>
                </a:solidFill>
                <a:latin typeface="Apple Chancery"/>
                <a:cs typeface="Apple Chancery"/>
              </a:rPr>
              <a:t>This relationship </a:t>
            </a:r>
            <a:r>
              <a:rPr lang="en-US" sz="2000" dirty="0">
                <a:latin typeface="Times New Roman"/>
                <a:cs typeface="Times New Roman"/>
              </a:rPr>
              <a:t>essentially says that as long as there are </a:t>
            </a:r>
            <a:r>
              <a:rPr lang="en-US" sz="2000" dirty="0">
                <a:solidFill>
                  <a:srgbClr val="0000FF"/>
                </a:solidFill>
                <a:latin typeface="Times New Roman"/>
                <a:cs typeface="Times New Roman"/>
              </a:rPr>
              <a:t>not external </a:t>
            </a:r>
            <a:r>
              <a:rPr lang="en-US" sz="2000" i="1" dirty="0">
                <a:solidFill>
                  <a:srgbClr val="0000FF"/>
                </a:solidFill>
                <a:latin typeface="Times New Roman"/>
                <a:cs typeface="Times New Roman"/>
              </a:rPr>
              <a:t>torque-related impulses </a:t>
            </a:r>
            <a:r>
              <a:rPr lang="en-US" sz="2000" dirty="0">
                <a:solidFill>
                  <a:srgbClr val="0000FF"/>
                </a:solidFill>
                <a:latin typeface="Times New Roman"/>
                <a:cs typeface="Times New Roman"/>
              </a:rPr>
              <a:t>acting</a:t>
            </a:r>
            <a:r>
              <a:rPr lang="en-US" sz="2000" dirty="0">
                <a:latin typeface="Times New Roman"/>
                <a:cs typeface="Times New Roman"/>
              </a:rPr>
              <a:t>, the </a:t>
            </a:r>
            <a:r>
              <a:rPr lang="en-US" sz="2000" i="1" dirty="0">
                <a:solidFill>
                  <a:srgbClr val="FF0000"/>
                </a:solidFill>
                <a:latin typeface="Times New Roman"/>
                <a:cs typeface="Times New Roman"/>
              </a:rPr>
              <a:t>angular momentum </a:t>
            </a:r>
            <a:r>
              <a:rPr lang="en-US" sz="2000" dirty="0">
                <a:latin typeface="Times New Roman"/>
                <a:cs typeface="Times New Roman"/>
              </a:rPr>
              <a:t>of a system </a:t>
            </a:r>
            <a:r>
              <a:rPr lang="en-US" sz="2000" dirty="0">
                <a:solidFill>
                  <a:srgbClr val="FF0000"/>
                </a:solidFill>
                <a:latin typeface="Times New Roman"/>
                <a:cs typeface="Times New Roman"/>
              </a:rPr>
              <a:t>will not change over time</a:t>
            </a:r>
            <a:r>
              <a:rPr lang="en-US" sz="2000" dirty="0">
                <a:latin typeface="Times New Roman"/>
                <a:cs typeface="Times New Roman"/>
              </a:rPr>
              <a:t>.  This is the </a:t>
            </a:r>
            <a:r>
              <a:rPr lang="en-US" sz="2000" i="1" dirty="0">
                <a:solidFill>
                  <a:srgbClr val="FF0000"/>
                </a:solidFill>
                <a:latin typeface="Times New Roman"/>
                <a:cs typeface="Times New Roman"/>
              </a:rPr>
              <a:t>conservation of angular momentum </a:t>
            </a:r>
            <a:r>
              <a:rPr lang="en-US" sz="2000" dirty="0">
                <a:latin typeface="Times New Roman"/>
                <a:cs typeface="Times New Roman"/>
              </a:rPr>
              <a:t>theorem.</a:t>
            </a:r>
            <a:endParaRPr lang="en-US" sz="2400" dirty="0">
              <a:latin typeface="Apple Chancery"/>
              <a:cs typeface="Apple Chancery"/>
            </a:endParaRPr>
          </a:p>
        </p:txBody>
      </p:sp>
      <p:graphicFrame>
        <p:nvGraphicFramePr>
          <p:cNvPr id="11" name="Object 7"/>
          <p:cNvGraphicFramePr>
            <a:graphicFrameLocks noChangeAspect="1"/>
          </p:cNvGraphicFramePr>
          <p:nvPr>
            <p:extLst>
              <p:ext uri="{D42A27DB-BD31-4B8C-83A1-F6EECF244321}">
                <p14:modId xmlns:p14="http://schemas.microsoft.com/office/powerpoint/2010/main" val="3437490946"/>
              </p:ext>
            </p:extLst>
          </p:nvPr>
        </p:nvGraphicFramePr>
        <p:xfrm>
          <a:off x="3151188" y="4793564"/>
          <a:ext cx="2651125" cy="457200"/>
        </p:xfrm>
        <a:graphic>
          <a:graphicData uri="http://schemas.openxmlformats.org/presentationml/2006/ole">
            <mc:AlternateContent xmlns:mc="http://schemas.openxmlformats.org/markup-compatibility/2006">
              <mc:Choice xmlns:v="urn:schemas-microsoft-com:vml" Requires="v">
                <p:oleObj name="Equation" r:id="rId2" imgW="1549400" imgH="266700" progId="Equation.DSMT4">
                  <p:embed/>
                </p:oleObj>
              </mc:Choice>
              <mc:Fallback>
                <p:oleObj name="Equation" r:id="rId2" imgW="1549400" imgH="266700" progId="Equation.DSMT4">
                  <p:embed/>
                  <p:pic>
                    <p:nvPicPr>
                      <p:cNvPr id="0" name=""/>
                      <p:cNvPicPr>
                        <a:picLocks noChangeAspect="1" noChangeArrowheads="1"/>
                      </p:cNvPicPr>
                      <p:nvPr/>
                    </p:nvPicPr>
                    <p:blipFill>
                      <a:blip r:embed="rId3"/>
                      <a:srcRect/>
                      <a:stretch>
                        <a:fillRect/>
                      </a:stretch>
                    </p:blipFill>
                    <p:spPr bwMode="auto">
                      <a:xfrm>
                        <a:off x="3151188" y="4793564"/>
                        <a:ext cx="2651125" cy="457200"/>
                      </a:xfrm>
                      <a:prstGeom prst="rect">
                        <a:avLst/>
                      </a:prstGeom>
                      <a:noFill/>
                      <a:ln>
                        <a:noFill/>
                      </a:ln>
                      <a:effectLst/>
                    </p:spPr>
                  </p:pic>
                </p:oleObj>
              </mc:Fallback>
            </mc:AlternateContent>
          </a:graphicData>
        </a:graphic>
      </p:graphicFrame>
      <p:graphicFrame>
        <p:nvGraphicFramePr>
          <p:cNvPr id="12" name="Object 7"/>
          <p:cNvGraphicFramePr>
            <a:graphicFrameLocks noChangeAspect="1"/>
          </p:cNvGraphicFramePr>
          <p:nvPr>
            <p:extLst>
              <p:ext uri="{D42A27DB-BD31-4B8C-83A1-F6EECF244321}">
                <p14:modId xmlns:p14="http://schemas.microsoft.com/office/powerpoint/2010/main" val="790883814"/>
              </p:ext>
            </p:extLst>
          </p:nvPr>
        </p:nvGraphicFramePr>
        <p:xfrm>
          <a:off x="5024438" y="3971925"/>
          <a:ext cx="1217612" cy="349250"/>
        </p:xfrm>
        <a:graphic>
          <a:graphicData uri="http://schemas.openxmlformats.org/presentationml/2006/ole">
            <mc:AlternateContent xmlns:mc="http://schemas.openxmlformats.org/markup-compatibility/2006">
              <mc:Choice xmlns:v="urn:schemas-microsoft-com:vml" Requires="v">
                <p:oleObj name="Equation" r:id="rId4" imgW="711200" imgH="203200" progId="Equation.DSMT4">
                  <p:embed/>
                </p:oleObj>
              </mc:Choice>
              <mc:Fallback>
                <p:oleObj name="Equation" r:id="rId4" imgW="711200" imgH="203200" progId="Equation.DSMT4">
                  <p:embed/>
                  <p:pic>
                    <p:nvPicPr>
                      <p:cNvPr id="0" name=""/>
                      <p:cNvPicPr>
                        <a:picLocks noChangeAspect="1" noChangeArrowheads="1"/>
                      </p:cNvPicPr>
                      <p:nvPr/>
                    </p:nvPicPr>
                    <p:blipFill>
                      <a:blip r:embed="rId5"/>
                      <a:srcRect/>
                      <a:stretch>
                        <a:fillRect/>
                      </a:stretch>
                    </p:blipFill>
                    <p:spPr bwMode="auto">
                      <a:xfrm>
                        <a:off x="5024438" y="3971925"/>
                        <a:ext cx="1217612" cy="349250"/>
                      </a:xfrm>
                      <a:prstGeom prst="rect">
                        <a:avLst/>
                      </a:prstGeom>
                      <a:noFill/>
                      <a:ln>
                        <a:noFill/>
                      </a:ln>
                      <a:effectLst/>
                    </p:spPr>
                  </p:pic>
                </p:oleObj>
              </mc:Fallback>
            </mc:AlternateContent>
          </a:graphicData>
        </a:graphic>
      </p:graphicFrame>
    </p:spTree>
    <p:extLst>
      <p:ext uri="{BB962C8B-B14F-4D97-AF65-F5344CB8AC3E}">
        <p14:creationId xmlns:p14="http://schemas.microsoft.com/office/powerpoint/2010/main" val="35172285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dissolve">
                                      <p:cBhvr>
                                        <p:cTn id="7" dur="500"/>
                                        <p:tgtEl>
                                          <p:spTgt spid="13"/>
                                        </p:tgtEl>
                                      </p:cBhvr>
                                    </p:animEffect>
                                  </p:childTnLst>
                                </p:cTn>
                              </p:par>
                              <p:par>
                                <p:cTn id="8" presetID="9" presetClass="entr" presetSubtype="0" fill="hold"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dissolve">
                                      <p:cBhvr>
                                        <p:cTn id="10" dur="500"/>
                                        <p:tgtEl>
                                          <p:spTgt spid="12"/>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nodeType="click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dissolve">
                                      <p:cBhvr>
                                        <p:cTn id="15" dur="500"/>
                                        <p:tgtEl>
                                          <p:spTgt spid="11"/>
                                        </p:tgtEl>
                                      </p:cBhvr>
                                    </p:animEffect>
                                  </p:childTnLst>
                                </p:cTn>
                              </p:par>
                            </p:childTnLst>
                          </p:cTn>
                        </p:par>
                      </p:childTnLst>
                    </p:cTn>
                  </p:par>
                  <p:par>
                    <p:cTn id="16" fill="hold">
                      <p:stCondLst>
                        <p:cond delay="indefinite"/>
                      </p:stCondLst>
                      <p:childTnLst>
                        <p:par>
                          <p:cTn id="17" fill="hold">
                            <p:stCondLst>
                              <p:cond delay="0"/>
                            </p:stCondLst>
                            <p:childTnLst>
                              <p:par>
                                <p:cTn id="18" presetID="9" presetClass="entr" presetSubtype="0" fill="hold" grpId="0" nodeType="click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dissolve">
                                      <p:cBhvr>
                                        <p:cTn id="20"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0"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5" name="TextBox 4"/>
          <p:cNvSpPr txBox="1"/>
          <p:nvPr/>
        </p:nvSpPr>
        <p:spPr>
          <a:xfrm>
            <a:off x="8636001" y="6427113"/>
            <a:ext cx="444499" cy="276999"/>
          </a:xfrm>
          <a:prstGeom prst="rect">
            <a:avLst/>
          </a:prstGeom>
          <a:noFill/>
        </p:spPr>
        <p:txBody>
          <a:bodyPr wrap="square" rtlCol="0">
            <a:spAutoFit/>
          </a:bodyPr>
          <a:lstStyle/>
          <a:p>
            <a:r>
              <a:rPr lang="en-US" sz="1200" dirty="0">
                <a:latin typeface="Times New Roman"/>
                <a:cs typeface="Times New Roman"/>
              </a:rPr>
              <a:t>14.)</a:t>
            </a:r>
          </a:p>
        </p:txBody>
      </p:sp>
      <p:sp>
        <p:nvSpPr>
          <p:cNvPr id="6" name="Text Box 56"/>
          <p:cNvSpPr txBox="1">
            <a:spLocks/>
          </p:cNvSpPr>
          <p:nvPr/>
        </p:nvSpPr>
        <p:spPr bwMode="auto">
          <a:xfrm>
            <a:off x="312103" y="138241"/>
            <a:ext cx="5148897" cy="112954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r>
              <a:rPr lang="en-US" sz="2800" dirty="0">
                <a:solidFill>
                  <a:srgbClr val="FF0000"/>
                </a:solidFill>
                <a:latin typeface="Apple Chancery"/>
                <a:cs typeface="Apple Chancery"/>
              </a:rPr>
              <a:t>Example 4: </a:t>
            </a:r>
            <a:r>
              <a:rPr lang="en-US" sz="2000" dirty="0">
                <a:latin typeface="Times New Roman"/>
                <a:cs typeface="Times New Roman"/>
              </a:rPr>
              <a:t>An ice skater with </a:t>
            </a:r>
            <a:r>
              <a:rPr lang="en-US" sz="2000" dirty="0">
                <a:solidFill>
                  <a:srgbClr val="0000FF"/>
                </a:solidFill>
                <a:latin typeface="Times New Roman"/>
                <a:cs typeface="Times New Roman"/>
              </a:rPr>
              <a:t>arms out </a:t>
            </a:r>
            <a:r>
              <a:rPr lang="en-US" sz="2000" dirty="0">
                <a:latin typeface="Times New Roman"/>
                <a:cs typeface="Times New Roman"/>
              </a:rPr>
              <a:t>has an </a:t>
            </a:r>
            <a:r>
              <a:rPr lang="en-US" sz="2000" dirty="0">
                <a:solidFill>
                  <a:srgbClr val="FF0000"/>
                </a:solidFill>
                <a:latin typeface="Times New Roman"/>
                <a:cs typeface="Times New Roman"/>
              </a:rPr>
              <a:t>angular speed </a:t>
            </a:r>
            <a:r>
              <a:rPr lang="en-US" sz="2000" dirty="0">
                <a:latin typeface="Times New Roman"/>
                <a:cs typeface="Times New Roman"/>
              </a:rPr>
              <a:t>of      and a </a:t>
            </a:r>
            <a:r>
              <a:rPr lang="en-US" sz="2000" dirty="0">
                <a:solidFill>
                  <a:srgbClr val="FF0000"/>
                </a:solidFill>
                <a:latin typeface="Times New Roman"/>
                <a:cs typeface="Times New Roman"/>
              </a:rPr>
              <a:t>moment of inertia   </a:t>
            </a:r>
            <a:r>
              <a:rPr lang="en-US" sz="2000" dirty="0">
                <a:latin typeface="Times New Roman"/>
                <a:cs typeface="Times New Roman"/>
              </a:rPr>
              <a:t>.  She </a:t>
            </a:r>
            <a:r>
              <a:rPr lang="en-US" sz="2000" dirty="0">
                <a:solidFill>
                  <a:srgbClr val="0000FF"/>
                </a:solidFill>
                <a:latin typeface="Times New Roman"/>
                <a:cs typeface="Times New Roman"/>
              </a:rPr>
              <a:t>pulls her arms in</a:t>
            </a:r>
            <a:r>
              <a:rPr lang="en-US" sz="2000" dirty="0">
                <a:latin typeface="Times New Roman"/>
                <a:cs typeface="Times New Roman"/>
              </a:rPr>
              <a:t>.</a:t>
            </a:r>
            <a:endParaRPr lang="en-US" sz="2000" dirty="0">
              <a:solidFill>
                <a:srgbClr val="0000FF"/>
              </a:solidFill>
              <a:latin typeface="Times New Roman"/>
              <a:cs typeface="Times New Roman"/>
            </a:endParaRPr>
          </a:p>
        </p:txBody>
      </p:sp>
      <p:sp>
        <p:nvSpPr>
          <p:cNvPr id="18" name="Text Box 56"/>
          <p:cNvSpPr txBox="1">
            <a:spLocks/>
          </p:cNvSpPr>
          <p:nvPr/>
        </p:nvSpPr>
        <p:spPr bwMode="auto">
          <a:xfrm>
            <a:off x="483315" y="1295613"/>
            <a:ext cx="4712812" cy="69865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r>
              <a:rPr lang="en-US" sz="2000" dirty="0">
                <a:solidFill>
                  <a:srgbClr val="FF0000"/>
                </a:solidFill>
                <a:latin typeface="Apple Chancery"/>
                <a:cs typeface="Apple Chancery"/>
              </a:rPr>
              <a:t>a.) What happens </a:t>
            </a:r>
            <a:r>
              <a:rPr lang="en-US" sz="2000" dirty="0">
                <a:solidFill>
                  <a:schemeClr val="tx1"/>
                </a:solidFill>
                <a:latin typeface="Times New Roman"/>
                <a:cs typeface="Times New Roman"/>
              </a:rPr>
              <a:t>to her </a:t>
            </a:r>
            <a:r>
              <a:rPr lang="en-US" sz="2000" i="1" dirty="0">
                <a:solidFill>
                  <a:srgbClr val="0000FF"/>
                </a:solidFill>
                <a:latin typeface="Times New Roman"/>
                <a:cs typeface="Times New Roman"/>
              </a:rPr>
              <a:t>moment of inertia </a:t>
            </a:r>
            <a:r>
              <a:rPr lang="en-US" sz="2000" dirty="0">
                <a:solidFill>
                  <a:schemeClr val="tx1"/>
                </a:solidFill>
                <a:latin typeface="Times New Roman"/>
                <a:cs typeface="Times New Roman"/>
              </a:rPr>
              <a:t>as she pulls her arms in?</a:t>
            </a:r>
            <a:endParaRPr lang="en-US" sz="2000" dirty="0">
              <a:solidFill>
                <a:srgbClr val="0000FF"/>
              </a:solidFill>
              <a:latin typeface="Times New Roman"/>
              <a:cs typeface="Times New Roman"/>
            </a:endParaRPr>
          </a:p>
        </p:txBody>
      </p:sp>
      <p:sp>
        <p:nvSpPr>
          <p:cNvPr id="8" name="Freeform 12"/>
          <p:cNvSpPr>
            <a:spLocks noChangeArrowheads="1"/>
          </p:cNvSpPr>
          <p:nvPr/>
        </p:nvSpPr>
        <p:spPr bwMode="auto">
          <a:xfrm>
            <a:off x="6206490" y="627222"/>
            <a:ext cx="1314450" cy="1193006"/>
          </a:xfrm>
          <a:custGeom>
            <a:avLst/>
            <a:gdLst>
              <a:gd name="T0" fmla="*/ 0 w 1460500"/>
              <a:gd name="T1" fmla="*/ 0 h 1324576"/>
              <a:gd name="T2" fmla="*/ 1460500 w 1460500"/>
              <a:gd name="T3" fmla="*/ 1324576 h 1324576"/>
            </a:gdLst>
            <a:ahLst/>
            <a:cxnLst/>
            <a:rect l="T0" t="T1" r="T2" b="T3"/>
            <a:pathLst>
              <a:path w="1460500" h="1324576">
                <a:moveTo>
                  <a:pt x="647700" y="26612"/>
                </a:moveTo>
                <a:cubicBezTo>
                  <a:pt x="741485" y="57874"/>
                  <a:pt x="655515" y="20750"/>
                  <a:pt x="647700" y="52012"/>
                </a:cubicBezTo>
                <a:cubicBezTo>
                  <a:pt x="643998" y="66820"/>
                  <a:pt x="664633" y="77412"/>
                  <a:pt x="673100" y="90112"/>
                </a:cubicBezTo>
                <a:cubicBezTo>
                  <a:pt x="660400" y="102812"/>
                  <a:pt x="635000" y="110251"/>
                  <a:pt x="635000" y="128212"/>
                </a:cubicBezTo>
                <a:cubicBezTo>
                  <a:pt x="635000" y="162079"/>
                  <a:pt x="711200" y="128212"/>
                  <a:pt x="711200" y="128212"/>
                </a:cubicBezTo>
                <a:cubicBezTo>
                  <a:pt x="715433" y="111279"/>
                  <a:pt x="736242" y="89754"/>
                  <a:pt x="723900" y="77412"/>
                </a:cubicBezTo>
                <a:cubicBezTo>
                  <a:pt x="681734" y="35246"/>
                  <a:pt x="585916" y="95604"/>
                  <a:pt x="698500" y="39312"/>
                </a:cubicBezTo>
                <a:cubicBezTo>
                  <a:pt x="701819" y="40142"/>
                  <a:pt x="779118" y="58087"/>
                  <a:pt x="787400" y="64712"/>
                </a:cubicBezTo>
                <a:cubicBezTo>
                  <a:pt x="799319" y="74247"/>
                  <a:pt x="804333" y="90112"/>
                  <a:pt x="812800" y="102812"/>
                </a:cubicBezTo>
                <a:cubicBezTo>
                  <a:pt x="795867" y="115512"/>
                  <a:pt x="779224" y="128609"/>
                  <a:pt x="762000" y="140912"/>
                </a:cubicBezTo>
                <a:cubicBezTo>
                  <a:pt x="749580" y="149784"/>
                  <a:pt x="738708" y="170014"/>
                  <a:pt x="723900" y="166312"/>
                </a:cubicBezTo>
                <a:cubicBezTo>
                  <a:pt x="710913" y="163065"/>
                  <a:pt x="715433" y="140912"/>
                  <a:pt x="711200" y="128212"/>
                </a:cubicBezTo>
                <a:cubicBezTo>
                  <a:pt x="740833" y="39312"/>
                  <a:pt x="762000" y="60479"/>
                  <a:pt x="698500" y="39312"/>
                </a:cubicBezTo>
                <a:cubicBezTo>
                  <a:pt x="721407" y="62219"/>
                  <a:pt x="749300" y="78753"/>
                  <a:pt x="749300" y="115512"/>
                </a:cubicBezTo>
                <a:cubicBezTo>
                  <a:pt x="749300" y="128899"/>
                  <a:pt x="740833" y="140912"/>
                  <a:pt x="736600" y="153612"/>
                </a:cubicBezTo>
                <a:cubicBezTo>
                  <a:pt x="740833" y="166312"/>
                  <a:pt x="749300" y="178325"/>
                  <a:pt x="749300" y="191712"/>
                </a:cubicBezTo>
                <a:cubicBezTo>
                  <a:pt x="749300" y="209166"/>
                  <a:pt x="751123" y="252194"/>
                  <a:pt x="736600" y="242512"/>
                </a:cubicBezTo>
                <a:cubicBezTo>
                  <a:pt x="714323" y="227660"/>
                  <a:pt x="711200" y="166312"/>
                  <a:pt x="711200" y="166312"/>
                </a:cubicBezTo>
                <a:cubicBezTo>
                  <a:pt x="698500" y="174779"/>
                  <a:pt x="686752" y="184886"/>
                  <a:pt x="673100" y="191712"/>
                </a:cubicBezTo>
                <a:cubicBezTo>
                  <a:pt x="567940" y="244292"/>
                  <a:pt x="706089" y="157019"/>
                  <a:pt x="596900" y="229812"/>
                </a:cubicBezTo>
                <a:cubicBezTo>
                  <a:pt x="609600" y="238279"/>
                  <a:pt x="620100" y="258523"/>
                  <a:pt x="635000" y="255212"/>
                </a:cubicBezTo>
                <a:cubicBezTo>
                  <a:pt x="664800" y="248590"/>
                  <a:pt x="682240" y="214065"/>
                  <a:pt x="711200" y="204412"/>
                </a:cubicBezTo>
                <a:cubicBezTo>
                  <a:pt x="765859" y="186192"/>
                  <a:pt x="736313" y="194959"/>
                  <a:pt x="800100" y="179012"/>
                </a:cubicBezTo>
                <a:cubicBezTo>
                  <a:pt x="804333" y="166312"/>
                  <a:pt x="815001" y="154117"/>
                  <a:pt x="812800" y="140912"/>
                </a:cubicBezTo>
                <a:cubicBezTo>
                  <a:pt x="806042" y="100363"/>
                  <a:pt x="779018" y="100018"/>
                  <a:pt x="749300" y="90112"/>
                </a:cubicBezTo>
                <a:cubicBezTo>
                  <a:pt x="736600" y="94345"/>
                  <a:pt x="724072" y="99134"/>
                  <a:pt x="711200" y="102812"/>
                </a:cubicBezTo>
                <a:cubicBezTo>
                  <a:pt x="694417" y="107607"/>
                  <a:pt x="676012" y="107706"/>
                  <a:pt x="660400" y="115512"/>
                </a:cubicBezTo>
                <a:cubicBezTo>
                  <a:pt x="485723" y="202851"/>
                  <a:pt x="651461" y="143892"/>
                  <a:pt x="546100" y="179012"/>
                </a:cubicBezTo>
                <a:cubicBezTo>
                  <a:pt x="558800" y="183245"/>
                  <a:pt x="570813" y="191712"/>
                  <a:pt x="584200" y="191712"/>
                </a:cubicBezTo>
                <a:cubicBezTo>
                  <a:pt x="628902" y="191712"/>
                  <a:pt x="659211" y="179408"/>
                  <a:pt x="698500" y="166312"/>
                </a:cubicBezTo>
                <a:cubicBezTo>
                  <a:pt x="757775" y="205829"/>
                  <a:pt x="775715" y="229304"/>
                  <a:pt x="876300" y="179012"/>
                </a:cubicBezTo>
                <a:cubicBezTo>
                  <a:pt x="891912" y="171206"/>
                  <a:pt x="867833" y="145145"/>
                  <a:pt x="863600" y="128212"/>
                </a:cubicBezTo>
                <a:cubicBezTo>
                  <a:pt x="838200" y="132445"/>
                  <a:pt x="812382" y="147157"/>
                  <a:pt x="787400" y="140912"/>
                </a:cubicBezTo>
                <a:cubicBezTo>
                  <a:pt x="730739" y="126747"/>
                  <a:pt x="786408" y="17383"/>
                  <a:pt x="787400" y="13912"/>
                </a:cubicBezTo>
                <a:cubicBezTo>
                  <a:pt x="774700" y="9679"/>
                  <a:pt x="762632" y="0"/>
                  <a:pt x="749300" y="1212"/>
                </a:cubicBezTo>
                <a:cubicBezTo>
                  <a:pt x="714534" y="4373"/>
                  <a:pt x="681931" y="19766"/>
                  <a:pt x="647700" y="26612"/>
                </a:cubicBezTo>
                <a:lnTo>
                  <a:pt x="584200" y="39312"/>
                </a:lnTo>
                <a:cubicBezTo>
                  <a:pt x="579967" y="64712"/>
                  <a:pt x="571500" y="89762"/>
                  <a:pt x="571500" y="115512"/>
                </a:cubicBezTo>
                <a:cubicBezTo>
                  <a:pt x="571500" y="128899"/>
                  <a:pt x="571213" y="150365"/>
                  <a:pt x="584200" y="153612"/>
                </a:cubicBezTo>
                <a:cubicBezTo>
                  <a:pt x="613240" y="160872"/>
                  <a:pt x="643747" y="146783"/>
                  <a:pt x="673100" y="140912"/>
                </a:cubicBezTo>
                <a:cubicBezTo>
                  <a:pt x="707331" y="134066"/>
                  <a:pt x="741021" y="124697"/>
                  <a:pt x="774700" y="115512"/>
                </a:cubicBezTo>
                <a:cubicBezTo>
                  <a:pt x="787615" y="111990"/>
                  <a:pt x="799813" y="106059"/>
                  <a:pt x="812800" y="102812"/>
                </a:cubicBezTo>
                <a:cubicBezTo>
                  <a:pt x="833741" y="97577"/>
                  <a:pt x="855133" y="94345"/>
                  <a:pt x="876300" y="90112"/>
                </a:cubicBezTo>
                <a:cubicBezTo>
                  <a:pt x="880533" y="77412"/>
                  <a:pt x="902171" y="54407"/>
                  <a:pt x="889000" y="52012"/>
                </a:cubicBezTo>
                <a:cubicBezTo>
                  <a:pt x="863685" y="47409"/>
                  <a:pt x="679322" y="71872"/>
                  <a:pt x="635000" y="77412"/>
                </a:cubicBezTo>
                <a:cubicBezTo>
                  <a:pt x="639233" y="94345"/>
                  <a:pt x="638018" y="113689"/>
                  <a:pt x="647700" y="128212"/>
                </a:cubicBezTo>
                <a:cubicBezTo>
                  <a:pt x="678962" y="175104"/>
                  <a:pt x="718038" y="132120"/>
                  <a:pt x="647700" y="179012"/>
                </a:cubicBezTo>
                <a:cubicBezTo>
                  <a:pt x="664633" y="187479"/>
                  <a:pt x="681099" y="196954"/>
                  <a:pt x="698500" y="204412"/>
                </a:cubicBezTo>
                <a:cubicBezTo>
                  <a:pt x="734605" y="219886"/>
                  <a:pt x="764038" y="207705"/>
                  <a:pt x="723900" y="267912"/>
                </a:cubicBezTo>
                <a:cubicBezTo>
                  <a:pt x="715433" y="280612"/>
                  <a:pt x="698500" y="284845"/>
                  <a:pt x="685800" y="293312"/>
                </a:cubicBezTo>
                <a:cubicBezTo>
                  <a:pt x="704020" y="238653"/>
                  <a:pt x="685513" y="251965"/>
                  <a:pt x="749300" y="267912"/>
                </a:cubicBezTo>
                <a:cubicBezTo>
                  <a:pt x="657949" y="298362"/>
                  <a:pt x="772028" y="261418"/>
                  <a:pt x="660400" y="293312"/>
                </a:cubicBezTo>
                <a:cubicBezTo>
                  <a:pt x="647528" y="296990"/>
                  <a:pt x="635000" y="301779"/>
                  <a:pt x="622300" y="306012"/>
                </a:cubicBezTo>
                <a:cubicBezTo>
                  <a:pt x="568665" y="466916"/>
                  <a:pt x="629465" y="323699"/>
                  <a:pt x="228600" y="369512"/>
                </a:cubicBezTo>
                <a:cubicBezTo>
                  <a:pt x="205950" y="372101"/>
                  <a:pt x="186727" y="387703"/>
                  <a:pt x="165100" y="394912"/>
                </a:cubicBezTo>
                <a:cubicBezTo>
                  <a:pt x="148541" y="400432"/>
                  <a:pt x="131083" y="402817"/>
                  <a:pt x="114300" y="407612"/>
                </a:cubicBezTo>
                <a:cubicBezTo>
                  <a:pt x="101428" y="411290"/>
                  <a:pt x="88900" y="416079"/>
                  <a:pt x="76200" y="420312"/>
                </a:cubicBezTo>
                <a:cubicBezTo>
                  <a:pt x="66805" y="417180"/>
                  <a:pt x="0" y="398625"/>
                  <a:pt x="0" y="382212"/>
                </a:cubicBezTo>
                <a:cubicBezTo>
                  <a:pt x="0" y="368825"/>
                  <a:pt x="25113" y="391665"/>
                  <a:pt x="38100" y="394912"/>
                </a:cubicBezTo>
                <a:cubicBezTo>
                  <a:pt x="59041" y="400147"/>
                  <a:pt x="80433" y="403379"/>
                  <a:pt x="101600" y="407612"/>
                </a:cubicBezTo>
                <a:cubicBezTo>
                  <a:pt x="114300" y="416079"/>
                  <a:pt x="124644" y="430503"/>
                  <a:pt x="139700" y="433012"/>
                </a:cubicBezTo>
                <a:cubicBezTo>
                  <a:pt x="152905" y="435213"/>
                  <a:pt x="164495" y="421790"/>
                  <a:pt x="177800" y="420312"/>
                </a:cubicBezTo>
                <a:cubicBezTo>
                  <a:pt x="241052" y="413284"/>
                  <a:pt x="304800" y="411845"/>
                  <a:pt x="368300" y="407612"/>
                </a:cubicBezTo>
                <a:cubicBezTo>
                  <a:pt x="384510" y="402209"/>
                  <a:pt x="468429" y="372071"/>
                  <a:pt x="495300" y="369512"/>
                </a:cubicBezTo>
                <a:cubicBezTo>
                  <a:pt x="567066" y="362677"/>
                  <a:pt x="639233" y="361045"/>
                  <a:pt x="711200" y="356812"/>
                </a:cubicBezTo>
                <a:cubicBezTo>
                  <a:pt x="698500" y="361045"/>
                  <a:pt x="686087" y="366265"/>
                  <a:pt x="673100" y="369512"/>
                </a:cubicBezTo>
                <a:cubicBezTo>
                  <a:pt x="652159" y="374747"/>
                  <a:pt x="621574" y="364251"/>
                  <a:pt x="609600" y="382212"/>
                </a:cubicBezTo>
                <a:cubicBezTo>
                  <a:pt x="601133" y="394912"/>
                  <a:pt x="647700" y="407612"/>
                  <a:pt x="647700" y="407612"/>
                </a:cubicBezTo>
                <a:cubicBezTo>
                  <a:pt x="660400" y="399145"/>
                  <a:pt x="671852" y="388411"/>
                  <a:pt x="685800" y="382212"/>
                </a:cubicBezTo>
                <a:cubicBezTo>
                  <a:pt x="755860" y="351074"/>
                  <a:pt x="757206" y="361185"/>
                  <a:pt x="825500" y="344112"/>
                </a:cubicBezTo>
                <a:cubicBezTo>
                  <a:pt x="838487" y="340865"/>
                  <a:pt x="850273" y="332681"/>
                  <a:pt x="863600" y="331412"/>
                </a:cubicBezTo>
                <a:cubicBezTo>
                  <a:pt x="939574" y="324176"/>
                  <a:pt x="1016000" y="322945"/>
                  <a:pt x="1092200" y="318712"/>
                </a:cubicBezTo>
                <a:cubicBezTo>
                  <a:pt x="1120223" y="323023"/>
                  <a:pt x="1264112" y="342640"/>
                  <a:pt x="1320800" y="356812"/>
                </a:cubicBezTo>
                <a:cubicBezTo>
                  <a:pt x="1333787" y="360059"/>
                  <a:pt x="1346200" y="365279"/>
                  <a:pt x="1358900" y="369512"/>
                </a:cubicBezTo>
                <a:cubicBezTo>
                  <a:pt x="1358900" y="369512"/>
                  <a:pt x="1460500" y="344112"/>
                  <a:pt x="1358900" y="344112"/>
                </a:cubicBezTo>
                <a:cubicBezTo>
                  <a:pt x="1249771" y="344112"/>
                  <a:pt x="1012893" y="361252"/>
                  <a:pt x="889000" y="369512"/>
                </a:cubicBezTo>
                <a:cubicBezTo>
                  <a:pt x="807323" y="351362"/>
                  <a:pt x="628202" y="316959"/>
                  <a:pt x="927100" y="356812"/>
                </a:cubicBezTo>
                <a:cubicBezTo>
                  <a:pt x="969153" y="362419"/>
                  <a:pt x="973036" y="382023"/>
                  <a:pt x="1016000" y="394912"/>
                </a:cubicBezTo>
                <a:cubicBezTo>
                  <a:pt x="1040664" y="402311"/>
                  <a:pt x="1066800" y="403379"/>
                  <a:pt x="1092200" y="407612"/>
                </a:cubicBezTo>
                <a:cubicBezTo>
                  <a:pt x="1143000" y="403379"/>
                  <a:pt x="1194018" y="401235"/>
                  <a:pt x="1244600" y="394912"/>
                </a:cubicBezTo>
                <a:cubicBezTo>
                  <a:pt x="1261920" y="392747"/>
                  <a:pt x="1278183" y="385081"/>
                  <a:pt x="1295400" y="382212"/>
                </a:cubicBezTo>
                <a:cubicBezTo>
                  <a:pt x="1329066" y="376601"/>
                  <a:pt x="1363133" y="373745"/>
                  <a:pt x="1397000" y="369512"/>
                </a:cubicBezTo>
                <a:cubicBezTo>
                  <a:pt x="1099833" y="319984"/>
                  <a:pt x="1267537" y="344112"/>
                  <a:pt x="622300" y="344112"/>
                </a:cubicBezTo>
                <a:cubicBezTo>
                  <a:pt x="592366" y="344112"/>
                  <a:pt x="681567" y="352579"/>
                  <a:pt x="711200" y="356812"/>
                </a:cubicBezTo>
                <a:cubicBezTo>
                  <a:pt x="687326" y="372728"/>
                  <a:pt x="649568" y="400175"/>
                  <a:pt x="622300" y="407612"/>
                </a:cubicBezTo>
                <a:cubicBezTo>
                  <a:pt x="593421" y="415488"/>
                  <a:pt x="563033" y="416079"/>
                  <a:pt x="533400" y="420312"/>
                </a:cubicBezTo>
                <a:cubicBezTo>
                  <a:pt x="520700" y="424545"/>
                  <a:pt x="491067" y="420312"/>
                  <a:pt x="495300" y="433012"/>
                </a:cubicBezTo>
                <a:cubicBezTo>
                  <a:pt x="501287" y="450973"/>
                  <a:pt x="527194" y="457417"/>
                  <a:pt x="546100" y="458412"/>
                </a:cubicBezTo>
                <a:cubicBezTo>
                  <a:pt x="609653" y="461757"/>
                  <a:pt x="673100" y="449945"/>
                  <a:pt x="736600" y="445712"/>
                </a:cubicBezTo>
                <a:cubicBezTo>
                  <a:pt x="732367" y="433012"/>
                  <a:pt x="713447" y="415975"/>
                  <a:pt x="723900" y="407612"/>
                </a:cubicBezTo>
                <a:cubicBezTo>
                  <a:pt x="744008" y="391526"/>
                  <a:pt x="800100" y="394912"/>
                  <a:pt x="800100" y="394912"/>
                </a:cubicBezTo>
                <a:cubicBezTo>
                  <a:pt x="795867" y="407612"/>
                  <a:pt x="782428" y="420583"/>
                  <a:pt x="787400" y="433012"/>
                </a:cubicBezTo>
                <a:cubicBezTo>
                  <a:pt x="794975" y="451950"/>
                  <a:pt x="847561" y="465766"/>
                  <a:pt x="863600" y="471112"/>
                </a:cubicBezTo>
                <a:cubicBezTo>
                  <a:pt x="842433" y="479579"/>
                  <a:pt x="820932" y="487253"/>
                  <a:pt x="800100" y="496512"/>
                </a:cubicBezTo>
                <a:cubicBezTo>
                  <a:pt x="705939" y="538361"/>
                  <a:pt x="789454" y="508527"/>
                  <a:pt x="711200" y="534612"/>
                </a:cubicBezTo>
                <a:cubicBezTo>
                  <a:pt x="706967" y="509212"/>
                  <a:pt x="713467" y="479366"/>
                  <a:pt x="698500" y="458412"/>
                </a:cubicBezTo>
                <a:cubicBezTo>
                  <a:pt x="688355" y="444209"/>
                  <a:pt x="660042" y="433370"/>
                  <a:pt x="647700" y="445712"/>
                </a:cubicBezTo>
                <a:cubicBezTo>
                  <a:pt x="635358" y="458054"/>
                  <a:pt x="656167" y="479579"/>
                  <a:pt x="660400" y="496512"/>
                </a:cubicBezTo>
                <a:cubicBezTo>
                  <a:pt x="656167" y="513445"/>
                  <a:pt x="638720" y="532345"/>
                  <a:pt x="647700" y="547312"/>
                </a:cubicBezTo>
                <a:cubicBezTo>
                  <a:pt x="656680" y="562279"/>
                  <a:pt x="681046" y="560012"/>
                  <a:pt x="698500" y="560012"/>
                </a:cubicBezTo>
                <a:cubicBezTo>
                  <a:pt x="711887" y="560012"/>
                  <a:pt x="673100" y="551545"/>
                  <a:pt x="660400" y="547312"/>
                </a:cubicBezTo>
                <a:cubicBezTo>
                  <a:pt x="651933" y="534612"/>
                  <a:pt x="646726" y="518983"/>
                  <a:pt x="635000" y="509212"/>
                </a:cubicBezTo>
                <a:cubicBezTo>
                  <a:pt x="591945" y="473332"/>
                  <a:pt x="496419" y="472839"/>
                  <a:pt x="685800" y="496512"/>
                </a:cubicBezTo>
                <a:cubicBezTo>
                  <a:pt x="703660" y="550093"/>
                  <a:pt x="714521" y="564410"/>
                  <a:pt x="685800" y="636212"/>
                </a:cubicBezTo>
                <a:cubicBezTo>
                  <a:pt x="680131" y="650384"/>
                  <a:pt x="660400" y="653145"/>
                  <a:pt x="647700" y="661612"/>
                </a:cubicBezTo>
                <a:cubicBezTo>
                  <a:pt x="660400" y="665845"/>
                  <a:pt x="673826" y="680299"/>
                  <a:pt x="685800" y="674312"/>
                </a:cubicBezTo>
                <a:cubicBezTo>
                  <a:pt x="723174" y="655625"/>
                  <a:pt x="678060" y="595331"/>
                  <a:pt x="673100" y="585412"/>
                </a:cubicBezTo>
                <a:cubicBezTo>
                  <a:pt x="651933" y="593879"/>
                  <a:pt x="616809" y="589185"/>
                  <a:pt x="609600" y="610812"/>
                </a:cubicBezTo>
                <a:cubicBezTo>
                  <a:pt x="580767" y="697310"/>
                  <a:pt x="715192" y="639115"/>
                  <a:pt x="609600" y="674312"/>
                </a:cubicBezTo>
                <a:cubicBezTo>
                  <a:pt x="601133" y="661612"/>
                  <a:pt x="585582" y="651413"/>
                  <a:pt x="584200" y="636212"/>
                </a:cubicBezTo>
                <a:cubicBezTo>
                  <a:pt x="569607" y="475687"/>
                  <a:pt x="591021" y="525793"/>
                  <a:pt x="622300" y="572712"/>
                </a:cubicBezTo>
                <a:cubicBezTo>
                  <a:pt x="609600" y="581179"/>
                  <a:pt x="593735" y="586193"/>
                  <a:pt x="584200" y="598112"/>
                </a:cubicBezTo>
                <a:cubicBezTo>
                  <a:pt x="560139" y="628188"/>
                  <a:pt x="573844" y="704401"/>
                  <a:pt x="584200" y="725112"/>
                </a:cubicBezTo>
                <a:cubicBezTo>
                  <a:pt x="590187" y="737086"/>
                  <a:pt x="609600" y="733579"/>
                  <a:pt x="622300" y="737812"/>
                </a:cubicBezTo>
                <a:cubicBezTo>
                  <a:pt x="639402" y="840422"/>
                  <a:pt x="626857" y="838441"/>
                  <a:pt x="660400" y="737812"/>
                </a:cubicBezTo>
                <a:lnTo>
                  <a:pt x="723900" y="725112"/>
                </a:lnTo>
                <a:cubicBezTo>
                  <a:pt x="721637" y="721718"/>
                  <a:pt x="676521" y="661284"/>
                  <a:pt x="685800" y="648912"/>
                </a:cubicBezTo>
                <a:cubicBezTo>
                  <a:pt x="696273" y="634948"/>
                  <a:pt x="719667" y="640445"/>
                  <a:pt x="736600" y="636212"/>
                </a:cubicBezTo>
                <a:cubicBezTo>
                  <a:pt x="740833" y="623512"/>
                  <a:pt x="755287" y="610086"/>
                  <a:pt x="749300" y="598112"/>
                </a:cubicBezTo>
                <a:cubicBezTo>
                  <a:pt x="743313" y="586138"/>
                  <a:pt x="713825" y="572285"/>
                  <a:pt x="711200" y="585412"/>
                </a:cubicBezTo>
                <a:cubicBezTo>
                  <a:pt x="705949" y="611666"/>
                  <a:pt x="728133" y="636212"/>
                  <a:pt x="736600" y="661612"/>
                </a:cubicBezTo>
                <a:cubicBezTo>
                  <a:pt x="753533" y="712412"/>
                  <a:pt x="736600" y="695479"/>
                  <a:pt x="787400" y="712412"/>
                </a:cubicBezTo>
                <a:cubicBezTo>
                  <a:pt x="774700" y="720879"/>
                  <a:pt x="760093" y="727019"/>
                  <a:pt x="749300" y="737812"/>
                </a:cubicBezTo>
                <a:cubicBezTo>
                  <a:pt x="738507" y="748605"/>
                  <a:pt x="736600" y="767445"/>
                  <a:pt x="723900" y="775912"/>
                </a:cubicBezTo>
                <a:cubicBezTo>
                  <a:pt x="709377" y="785594"/>
                  <a:pt x="690033" y="784379"/>
                  <a:pt x="673100" y="788612"/>
                </a:cubicBezTo>
                <a:cubicBezTo>
                  <a:pt x="624316" y="772351"/>
                  <a:pt x="608642" y="760815"/>
                  <a:pt x="546100" y="788612"/>
                </a:cubicBezTo>
                <a:cubicBezTo>
                  <a:pt x="526833" y="797175"/>
                  <a:pt x="513635" y="847906"/>
                  <a:pt x="508000" y="864812"/>
                </a:cubicBezTo>
                <a:cubicBezTo>
                  <a:pt x="512233" y="885979"/>
                  <a:pt x="508726" y="910351"/>
                  <a:pt x="520700" y="928312"/>
                </a:cubicBezTo>
                <a:cubicBezTo>
                  <a:pt x="528126" y="939451"/>
                  <a:pt x="555553" y="928025"/>
                  <a:pt x="558800" y="941012"/>
                </a:cubicBezTo>
                <a:cubicBezTo>
                  <a:pt x="566060" y="970052"/>
                  <a:pt x="551971" y="1000559"/>
                  <a:pt x="546100" y="1029912"/>
                </a:cubicBezTo>
                <a:cubicBezTo>
                  <a:pt x="543475" y="1043039"/>
                  <a:pt x="542866" y="1058546"/>
                  <a:pt x="533400" y="1068012"/>
                </a:cubicBezTo>
                <a:cubicBezTo>
                  <a:pt x="520013" y="1081399"/>
                  <a:pt x="499533" y="1084945"/>
                  <a:pt x="482600" y="1093412"/>
                </a:cubicBezTo>
                <a:cubicBezTo>
                  <a:pt x="509556" y="1174279"/>
                  <a:pt x="470922" y="1094093"/>
                  <a:pt x="546100" y="1144212"/>
                </a:cubicBezTo>
                <a:cubicBezTo>
                  <a:pt x="558800" y="1152679"/>
                  <a:pt x="563033" y="1169612"/>
                  <a:pt x="571500" y="1182312"/>
                </a:cubicBezTo>
                <a:cubicBezTo>
                  <a:pt x="563033" y="1195012"/>
                  <a:pt x="543107" y="1205445"/>
                  <a:pt x="546100" y="1220412"/>
                </a:cubicBezTo>
                <a:cubicBezTo>
                  <a:pt x="549093" y="1235379"/>
                  <a:pt x="598680" y="1240985"/>
                  <a:pt x="584200" y="1245812"/>
                </a:cubicBezTo>
                <a:cubicBezTo>
                  <a:pt x="559771" y="1253955"/>
                  <a:pt x="533400" y="1237345"/>
                  <a:pt x="508000" y="1233112"/>
                </a:cubicBezTo>
                <a:cubicBezTo>
                  <a:pt x="625212" y="1174506"/>
                  <a:pt x="572866" y="1191495"/>
                  <a:pt x="660400" y="1169612"/>
                </a:cubicBezTo>
                <a:cubicBezTo>
                  <a:pt x="647700" y="1182312"/>
                  <a:pt x="638364" y="1199680"/>
                  <a:pt x="622300" y="1207712"/>
                </a:cubicBezTo>
                <a:cubicBezTo>
                  <a:pt x="602993" y="1217365"/>
                  <a:pt x="579872" y="1215729"/>
                  <a:pt x="558800" y="1220412"/>
                </a:cubicBezTo>
                <a:cubicBezTo>
                  <a:pt x="541761" y="1224198"/>
                  <a:pt x="524783" y="1228317"/>
                  <a:pt x="508000" y="1233112"/>
                </a:cubicBezTo>
                <a:cubicBezTo>
                  <a:pt x="495128" y="1236790"/>
                  <a:pt x="469900" y="1259199"/>
                  <a:pt x="469900" y="1245812"/>
                </a:cubicBezTo>
                <a:cubicBezTo>
                  <a:pt x="469900" y="1223886"/>
                  <a:pt x="553369" y="1209070"/>
                  <a:pt x="558800" y="1207712"/>
                </a:cubicBezTo>
                <a:cubicBezTo>
                  <a:pt x="564789" y="1189745"/>
                  <a:pt x="584200" y="1134759"/>
                  <a:pt x="584200" y="1118812"/>
                </a:cubicBezTo>
                <a:cubicBezTo>
                  <a:pt x="584200" y="1105425"/>
                  <a:pt x="575733" y="1093412"/>
                  <a:pt x="571500" y="1080712"/>
                </a:cubicBezTo>
                <a:cubicBezTo>
                  <a:pt x="575733" y="1038379"/>
                  <a:pt x="577731" y="995762"/>
                  <a:pt x="584200" y="953712"/>
                </a:cubicBezTo>
                <a:cubicBezTo>
                  <a:pt x="586236" y="940481"/>
                  <a:pt x="593890" y="928656"/>
                  <a:pt x="596900" y="915612"/>
                </a:cubicBezTo>
                <a:cubicBezTo>
                  <a:pt x="606608" y="873546"/>
                  <a:pt x="622300" y="788612"/>
                  <a:pt x="622300" y="788612"/>
                </a:cubicBezTo>
                <a:cubicBezTo>
                  <a:pt x="635000" y="797079"/>
                  <a:pt x="666069" y="799840"/>
                  <a:pt x="660400" y="814012"/>
                </a:cubicBezTo>
                <a:cubicBezTo>
                  <a:pt x="651232" y="836931"/>
                  <a:pt x="617832" y="839029"/>
                  <a:pt x="596900" y="852112"/>
                </a:cubicBezTo>
                <a:cubicBezTo>
                  <a:pt x="583957" y="860202"/>
                  <a:pt x="571500" y="869045"/>
                  <a:pt x="558800" y="877512"/>
                </a:cubicBezTo>
                <a:cubicBezTo>
                  <a:pt x="571500" y="881745"/>
                  <a:pt x="583513" y="890212"/>
                  <a:pt x="596900" y="890212"/>
                </a:cubicBezTo>
                <a:cubicBezTo>
                  <a:pt x="636727" y="890212"/>
                  <a:pt x="642116" y="868667"/>
                  <a:pt x="660400" y="839412"/>
                </a:cubicBezTo>
                <a:cubicBezTo>
                  <a:pt x="673483" y="818480"/>
                  <a:pt x="685800" y="797079"/>
                  <a:pt x="698500" y="775912"/>
                </a:cubicBezTo>
                <a:cubicBezTo>
                  <a:pt x="706967" y="788612"/>
                  <a:pt x="725586" y="798842"/>
                  <a:pt x="723900" y="814012"/>
                </a:cubicBezTo>
                <a:cubicBezTo>
                  <a:pt x="720764" y="842236"/>
                  <a:pt x="699591" y="865388"/>
                  <a:pt x="685800" y="890212"/>
                </a:cubicBezTo>
                <a:cubicBezTo>
                  <a:pt x="678387" y="903555"/>
                  <a:pt x="645920" y="923485"/>
                  <a:pt x="660400" y="928312"/>
                </a:cubicBezTo>
                <a:cubicBezTo>
                  <a:pt x="692779" y="939105"/>
                  <a:pt x="728133" y="919845"/>
                  <a:pt x="762000" y="915612"/>
                </a:cubicBezTo>
                <a:cubicBezTo>
                  <a:pt x="753533" y="957945"/>
                  <a:pt x="739676" y="999550"/>
                  <a:pt x="736600" y="1042612"/>
                </a:cubicBezTo>
                <a:cubicBezTo>
                  <a:pt x="735356" y="1060022"/>
                  <a:pt x="735336" y="1082939"/>
                  <a:pt x="749300" y="1093412"/>
                </a:cubicBezTo>
                <a:cubicBezTo>
                  <a:pt x="760010" y="1101444"/>
                  <a:pt x="774700" y="1084945"/>
                  <a:pt x="787400" y="1080712"/>
                </a:cubicBezTo>
                <a:cubicBezTo>
                  <a:pt x="783167" y="1097645"/>
                  <a:pt x="780829" y="1115169"/>
                  <a:pt x="774700" y="1131512"/>
                </a:cubicBezTo>
                <a:cubicBezTo>
                  <a:pt x="768053" y="1149239"/>
                  <a:pt x="746188" y="1163638"/>
                  <a:pt x="749300" y="1182312"/>
                </a:cubicBezTo>
                <a:cubicBezTo>
                  <a:pt x="751809" y="1197368"/>
                  <a:pt x="774700" y="1199245"/>
                  <a:pt x="787400" y="1207712"/>
                </a:cubicBezTo>
                <a:cubicBezTo>
                  <a:pt x="801328" y="1249496"/>
                  <a:pt x="811629" y="1246983"/>
                  <a:pt x="774700" y="1283912"/>
                </a:cubicBezTo>
                <a:cubicBezTo>
                  <a:pt x="763907" y="1294705"/>
                  <a:pt x="736600" y="1324576"/>
                  <a:pt x="736600" y="1309312"/>
                </a:cubicBezTo>
                <a:cubicBezTo>
                  <a:pt x="736600" y="1291603"/>
                  <a:pt x="820940" y="1251672"/>
                  <a:pt x="800100" y="1220412"/>
                </a:cubicBezTo>
                <a:cubicBezTo>
                  <a:pt x="790418" y="1205889"/>
                  <a:pt x="766233" y="1228879"/>
                  <a:pt x="749300" y="1233112"/>
                </a:cubicBezTo>
                <a:cubicBezTo>
                  <a:pt x="745067" y="1216179"/>
                  <a:pt x="736600" y="1199766"/>
                  <a:pt x="736600" y="1182312"/>
                </a:cubicBezTo>
                <a:cubicBezTo>
                  <a:pt x="736600" y="1084088"/>
                  <a:pt x="740262" y="1082427"/>
                  <a:pt x="762000" y="1017212"/>
                </a:cubicBezTo>
                <a:cubicBezTo>
                  <a:pt x="753533" y="991812"/>
                  <a:pt x="747474" y="965478"/>
                  <a:pt x="736600" y="941012"/>
                </a:cubicBezTo>
                <a:cubicBezTo>
                  <a:pt x="730401" y="927064"/>
                  <a:pt x="718773" y="916164"/>
                  <a:pt x="711200" y="902912"/>
                </a:cubicBezTo>
                <a:cubicBezTo>
                  <a:pt x="701807" y="886474"/>
                  <a:pt x="694267" y="869045"/>
                  <a:pt x="685800" y="852112"/>
                </a:cubicBezTo>
                <a:cubicBezTo>
                  <a:pt x="698500" y="843645"/>
                  <a:pt x="710248" y="819886"/>
                  <a:pt x="723900" y="826712"/>
                </a:cubicBezTo>
                <a:cubicBezTo>
                  <a:pt x="735874" y="832699"/>
                  <a:pt x="711200" y="851425"/>
                  <a:pt x="711200" y="864812"/>
                </a:cubicBezTo>
                <a:cubicBezTo>
                  <a:pt x="711200" y="882266"/>
                  <a:pt x="717024" y="899569"/>
                  <a:pt x="723900" y="915612"/>
                </a:cubicBezTo>
                <a:cubicBezTo>
                  <a:pt x="729913" y="929641"/>
                  <a:pt x="737381" y="944177"/>
                  <a:pt x="749300" y="953712"/>
                </a:cubicBezTo>
                <a:cubicBezTo>
                  <a:pt x="757582" y="960337"/>
                  <a:pt x="860856" y="984776"/>
                  <a:pt x="736600" y="953712"/>
                </a:cubicBezTo>
                <a:cubicBezTo>
                  <a:pt x="740833" y="928312"/>
                  <a:pt x="743714" y="902649"/>
                  <a:pt x="749300" y="877512"/>
                </a:cubicBezTo>
                <a:cubicBezTo>
                  <a:pt x="752204" y="864444"/>
                  <a:pt x="762000" y="852799"/>
                  <a:pt x="762000" y="839412"/>
                </a:cubicBezTo>
                <a:cubicBezTo>
                  <a:pt x="762000" y="826025"/>
                  <a:pt x="753533" y="814012"/>
                  <a:pt x="749300" y="801312"/>
                </a:cubicBezTo>
                <a:cubicBezTo>
                  <a:pt x="763339" y="759196"/>
                  <a:pt x="762000" y="749825"/>
                  <a:pt x="762000" y="775912"/>
                </a:cubicBezTo>
              </a:path>
            </a:pathLst>
          </a:custGeom>
          <a:blipFill dpi="0" rotWithShape="0">
            <a:blip r:embed="rId3"/>
            <a:srcRect/>
            <a:tile tx="0" ty="0" sx="100000" sy="100000" flip="none" algn="tl"/>
          </a:blipFill>
          <a:ln w="6350">
            <a:solidFill>
              <a:schemeClr val="tx1"/>
            </a:solidFill>
            <a:round/>
            <a:headEnd/>
            <a:tailEnd/>
          </a:ln>
        </p:spPr>
        <p:txBody>
          <a:bodyPr lIns="82296" tIns="41148" rIns="82296" bIns="41148"/>
          <a:lstStyle/>
          <a:p>
            <a:endParaRPr lang="en-US"/>
          </a:p>
        </p:txBody>
      </p:sp>
      <p:graphicFrame>
        <p:nvGraphicFramePr>
          <p:cNvPr id="10" name="Object 6"/>
          <p:cNvGraphicFramePr>
            <a:graphicFrameLocks noChangeAspect="1"/>
          </p:cNvGraphicFramePr>
          <p:nvPr>
            <p:extLst>
              <p:ext uri="{D42A27DB-BD31-4B8C-83A1-F6EECF244321}">
                <p14:modId xmlns:p14="http://schemas.microsoft.com/office/powerpoint/2010/main" val="341120008"/>
              </p:ext>
            </p:extLst>
          </p:nvPr>
        </p:nvGraphicFramePr>
        <p:xfrm>
          <a:off x="6206490" y="1491077"/>
          <a:ext cx="347187" cy="554355"/>
        </p:xfrm>
        <a:graphic>
          <a:graphicData uri="http://schemas.openxmlformats.org/presentationml/2006/ole">
            <mc:AlternateContent xmlns:mc="http://schemas.openxmlformats.org/markup-compatibility/2006">
              <mc:Choice xmlns:v="urn:schemas-microsoft-com:vml" Requires="v">
                <p:oleObj name="Equation" r:id="rId4" imgW="127000" imgH="203200" progId="Equation.DSMT4">
                  <p:embed/>
                </p:oleObj>
              </mc:Choice>
              <mc:Fallback>
                <p:oleObj name="Equation" r:id="rId4" imgW="127000" imgH="203200" progId="Equation.DSMT4">
                  <p:embed/>
                  <p:pic>
                    <p:nvPicPr>
                      <p:cNvPr id="0" name=""/>
                      <p:cNvPicPr>
                        <a:picLocks noChangeAspect="1" noChangeArrowheads="1"/>
                      </p:cNvPicPr>
                      <p:nvPr/>
                    </p:nvPicPr>
                    <p:blipFill>
                      <a:blip r:embed="rId5"/>
                      <a:srcRect/>
                      <a:stretch>
                        <a:fillRect/>
                      </a:stretch>
                    </p:blipFill>
                    <p:spPr bwMode="auto">
                      <a:xfrm>
                        <a:off x="6206490" y="1491077"/>
                        <a:ext cx="347187" cy="554355"/>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11" name="Object 7"/>
          <p:cNvGraphicFramePr>
            <a:graphicFrameLocks noChangeAspect="1"/>
          </p:cNvGraphicFramePr>
          <p:nvPr>
            <p:extLst>
              <p:ext uri="{D42A27DB-BD31-4B8C-83A1-F6EECF244321}">
                <p14:modId xmlns:p14="http://schemas.microsoft.com/office/powerpoint/2010/main" val="1263724247"/>
              </p:ext>
            </p:extLst>
          </p:nvPr>
        </p:nvGraphicFramePr>
        <p:xfrm>
          <a:off x="7658100" y="1604328"/>
          <a:ext cx="204311" cy="274320"/>
        </p:xfrm>
        <a:graphic>
          <a:graphicData uri="http://schemas.openxmlformats.org/presentationml/2006/ole">
            <mc:AlternateContent xmlns:mc="http://schemas.openxmlformats.org/markup-compatibility/2006">
              <mc:Choice xmlns:v="urn:schemas-microsoft-com:vml" Requires="v">
                <p:oleObj name="Equation" r:id="rId6" imgW="152400" imgH="203200" progId="Equation.DSMT4">
                  <p:embed/>
                </p:oleObj>
              </mc:Choice>
              <mc:Fallback>
                <p:oleObj name="Equation" r:id="rId6" imgW="152400" imgH="203200" progId="Equation.DSMT4">
                  <p:embed/>
                  <p:pic>
                    <p:nvPicPr>
                      <p:cNvPr id="0" name=""/>
                      <p:cNvPicPr>
                        <a:picLocks noChangeAspect="1" noChangeArrowheads="1"/>
                      </p:cNvPicPr>
                      <p:nvPr/>
                    </p:nvPicPr>
                    <p:blipFill>
                      <a:blip r:embed="rId7"/>
                      <a:srcRect/>
                      <a:stretch>
                        <a:fillRect/>
                      </a:stretch>
                    </p:blipFill>
                    <p:spPr bwMode="auto">
                      <a:xfrm>
                        <a:off x="7658100" y="1604328"/>
                        <a:ext cx="204311" cy="274320"/>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pSp>
        <p:nvGrpSpPr>
          <p:cNvPr id="14" name="Group 13"/>
          <p:cNvGrpSpPr/>
          <p:nvPr/>
        </p:nvGrpSpPr>
        <p:grpSpPr>
          <a:xfrm>
            <a:off x="7589520" y="617220"/>
            <a:ext cx="1383030" cy="1191578"/>
            <a:chOff x="7589520" y="617220"/>
            <a:chExt cx="1383030" cy="1191578"/>
          </a:xfrm>
        </p:grpSpPr>
        <p:sp>
          <p:nvSpPr>
            <p:cNvPr id="15" name="Freeform 14"/>
            <p:cNvSpPr>
              <a:spLocks noChangeArrowheads="1"/>
            </p:cNvSpPr>
            <p:nvPr/>
          </p:nvSpPr>
          <p:spPr bwMode="auto">
            <a:xfrm>
              <a:off x="7658100" y="617220"/>
              <a:ext cx="1314450" cy="1191578"/>
            </a:xfrm>
            <a:custGeom>
              <a:avLst/>
              <a:gdLst>
                <a:gd name="T0" fmla="*/ 0 w 1460500"/>
                <a:gd name="T1" fmla="*/ 0 h 1324576"/>
                <a:gd name="T2" fmla="*/ 1460500 w 1460500"/>
                <a:gd name="T3" fmla="*/ 1324576 h 1324576"/>
              </a:gdLst>
              <a:ahLst/>
              <a:cxnLst/>
              <a:rect l="T0" t="T1" r="T2" b="T3"/>
              <a:pathLst>
                <a:path w="1460500" h="1324576">
                  <a:moveTo>
                    <a:pt x="647700" y="26612"/>
                  </a:moveTo>
                  <a:cubicBezTo>
                    <a:pt x="741485" y="57874"/>
                    <a:pt x="655515" y="20750"/>
                    <a:pt x="647700" y="52012"/>
                  </a:cubicBezTo>
                  <a:cubicBezTo>
                    <a:pt x="643998" y="66820"/>
                    <a:pt x="664633" y="77412"/>
                    <a:pt x="673100" y="90112"/>
                  </a:cubicBezTo>
                  <a:cubicBezTo>
                    <a:pt x="660400" y="102812"/>
                    <a:pt x="635000" y="110251"/>
                    <a:pt x="635000" y="128212"/>
                  </a:cubicBezTo>
                  <a:cubicBezTo>
                    <a:pt x="635000" y="162079"/>
                    <a:pt x="711200" y="128212"/>
                    <a:pt x="711200" y="128212"/>
                  </a:cubicBezTo>
                  <a:cubicBezTo>
                    <a:pt x="715433" y="111279"/>
                    <a:pt x="736242" y="89754"/>
                    <a:pt x="723900" y="77412"/>
                  </a:cubicBezTo>
                  <a:cubicBezTo>
                    <a:pt x="681734" y="35246"/>
                    <a:pt x="585916" y="95604"/>
                    <a:pt x="698500" y="39312"/>
                  </a:cubicBezTo>
                  <a:cubicBezTo>
                    <a:pt x="701819" y="40142"/>
                    <a:pt x="779118" y="58087"/>
                    <a:pt x="787400" y="64712"/>
                  </a:cubicBezTo>
                  <a:cubicBezTo>
                    <a:pt x="799319" y="74247"/>
                    <a:pt x="804333" y="90112"/>
                    <a:pt x="812800" y="102812"/>
                  </a:cubicBezTo>
                  <a:cubicBezTo>
                    <a:pt x="795867" y="115512"/>
                    <a:pt x="779224" y="128609"/>
                    <a:pt x="762000" y="140912"/>
                  </a:cubicBezTo>
                  <a:cubicBezTo>
                    <a:pt x="749580" y="149784"/>
                    <a:pt x="738708" y="170014"/>
                    <a:pt x="723900" y="166312"/>
                  </a:cubicBezTo>
                  <a:cubicBezTo>
                    <a:pt x="710913" y="163065"/>
                    <a:pt x="715433" y="140912"/>
                    <a:pt x="711200" y="128212"/>
                  </a:cubicBezTo>
                  <a:cubicBezTo>
                    <a:pt x="740833" y="39312"/>
                    <a:pt x="762000" y="60479"/>
                    <a:pt x="698500" y="39312"/>
                  </a:cubicBezTo>
                  <a:cubicBezTo>
                    <a:pt x="721407" y="62219"/>
                    <a:pt x="749300" y="78753"/>
                    <a:pt x="749300" y="115512"/>
                  </a:cubicBezTo>
                  <a:cubicBezTo>
                    <a:pt x="749300" y="128899"/>
                    <a:pt x="740833" y="140912"/>
                    <a:pt x="736600" y="153612"/>
                  </a:cubicBezTo>
                  <a:cubicBezTo>
                    <a:pt x="740833" y="166312"/>
                    <a:pt x="749300" y="178325"/>
                    <a:pt x="749300" y="191712"/>
                  </a:cubicBezTo>
                  <a:cubicBezTo>
                    <a:pt x="749300" y="209166"/>
                    <a:pt x="751123" y="252194"/>
                    <a:pt x="736600" y="242512"/>
                  </a:cubicBezTo>
                  <a:cubicBezTo>
                    <a:pt x="714323" y="227660"/>
                    <a:pt x="711200" y="166312"/>
                    <a:pt x="711200" y="166312"/>
                  </a:cubicBezTo>
                  <a:cubicBezTo>
                    <a:pt x="698500" y="174779"/>
                    <a:pt x="686752" y="184886"/>
                    <a:pt x="673100" y="191712"/>
                  </a:cubicBezTo>
                  <a:cubicBezTo>
                    <a:pt x="567940" y="244292"/>
                    <a:pt x="706089" y="157019"/>
                    <a:pt x="596900" y="229812"/>
                  </a:cubicBezTo>
                  <a:cubicBezTo>
                    <a:pt x="609600" y="238279"/>
                    <a:pt x="620100" y="258523"/>
                    <a:pt x="635000" y="255212"/>
                  </a:cubicBezTo>
                  <a:cubicBezTo>
                    <a:pt x="664800" y="248590"/>
                    <a:pt x="682240" y="214065"/>
                    <a:pt x="711200" y="204412"/>
                  </a:cubicBezTo>
                  <a:cubicBezTo>
                    <a:pt x="765859" y="186192"/>
                    <a:pt x="736313" y="194959"/>
                    <a:pt x="800100" y="179012"/>
                  </a:cubicBezTo>
                  <a:cubicBezTo>
                    <a:pt x="804333" y="166312"/>
                    <a:pt x="815001" y="154117"/>
                    <a:pt x="812800" y="140912"/>
                  </a:cubicBezTo>
                  <a:cubicBezTo>
                    <a:pt x="806042" y="100363"/>
                    <a:pt x="779018" y="100018"/>
                    <a:pt x="749300" y="90112"/>
                  </a:cubicBezTo>
                  <a:cubicBezTo>
                    <a:pt x="736600" y="94345"/>
                    <a:pt x="724072" y="99134"/>
                    <a:pt x="711200" y="102812"/>
                  </a:cubicBezTo>
                  <a:cubicBezTo>
                    <a:pt x="694417" y="107607"/>
                    <a:pt x="676012" y="107706"/>
                    <a:pt x="660400" y="115512"/>
                  </a:cubicBezTo>
                  <a:cubicBezTo>
                    <a:pt x="485723" y="202851"/>
                    <a:pt x="651461" y="143892"/>
                    <a:pt x="546100" y="179012"/>
                  </a:cubicBezTo>
                  <a:cubicBezTo>
                    <a:pt x="558800" y="183245"/>
                    <a:pt x="570813" y="191712"/>
                    <a:pt x="584200" y="191712"/>
                  </a:cubicBezTo>
                  <a:cubicBezTo>
                    <a:pt x="628902" y="191712"/>
                    <a:pt x="659211" y="179408"/>
                    <a:pt x="698500" y="166312"/>
                  </a:cubicBezTo>
                  <a:cubicBezTo>
                    <a:pt x="757775" y="205829"/>
                    <a:pt x="775715" y="229304"/>
                    <a:pt x="876300" y="179012"/>
                  </a:cubicBezTo>
                  <a:cubicBezTo>
                    <a:pt x="891912" y="171206"/>
                    <a:pt x="867833" y="145145"/>
                    <a:pt x="863600" y="128212"/>
                  </a:cubicBezTo>
                  <a:cubicBezTo>
                    <a:pt x="838200" y="132445"/>
                    <a:pt x="812382" y="147157"/>
                    <a:pt x="787400" y="140912"/>
                  </a:cubicBezTo>
                  <a:cubicBezTo>
                    <a:pt x="730739" y="126747"/>
                    <a:pt x="786408" y="17383"/>
                    <a:pt x="787400" y="13912"/>
                  </a:cubicBezTo>
                  <a:cubicBezTo>
                    <a:pt x="774700" y="9679"/>
                    <a:pt x="762632" y="0"/>
                    <a:pt x="749300" y="1212"/>
                  </a:cubicBezTo>
                  <a:cubicBezTo>
                    <a:pt x="714534" y="4373"/>
                    <a:pt x="681931" y="19766"/>
                    <a:pt x="647700" y="26612"/>
                  </a:cubicBezTo>
                  <a:lnTo>
                    <a:pt x="584200" y="39312"/>
                  </a:lnTo>
                  <a:cubicBezTo>
                    <a:pt x="579967" y="64712"/>
                    <a:pt x="571500" y="89762"/>
                    <a:pt x="571500" y="115512"/>
                  </a:cubicBezTo>
                  <a:cubicBezTo>
                    <a:pt x="571500" y="128899"/>
                    <a:pt x="571213" y="150365"/>
                    <a:pt x="584200" y="153612"/>
                  </a:cubicBezTo>
                  <a:cubicBezTo>
                    <a:pt x="613240" y="160872"/>
                    <a:pt x="643747" y="146783"/>
                    <a:pt x="673100" y="140912"/>
                  </a:cubicBezTo>
                  <a:cubicBezTo>
                    <a:pt x="707331" y="134066"/>
                    <a:pt x="741021" y="124697"/>
                    <a:pt x="774700" y="115512"/>
                  </a:cubicBezTo>
                  <a:cubicBezTo>
                    <a:pt x="787615" y="111990"/>
                    <a:pt x="799813" y="106059"/>
                    <a:pt x="812800" y="102812"/>
                  </a:cubicBezTo>
                  <a:cubicBezTo>
                    <a:pt x="833741" y="97577"/>
                    <a:pt x="855133" y="94345"/>
                    <a:pt x="876300" y="90112"/>
                  </a:cubicBezTo>
                  <a:cubicBezTo>
                    <a:pt x="880533" y="77412"/>
                    <a:pt x="902171" y="54407"/>
                    <a:pt x="889000" y="52012"/>
                  </a:cubicBezTo>
                  <a:cubicBezTo>
                    <a:pt x="863685" y="47409"/>
                    <a:pt x="679322" y="71872"/>
                    <a:pt x="635000" y="77412"/>
                  </a:cubicBezTo>
                  <a:cubicBezTo>
                    <a:pt x="639233" y="94345"/>
                    <a:pt x="638018" y="113689"/>
                    <a:pt x="647700" y="128212"/>
                  </a:cubicBezTo>
                  <a:cubicBezTo>
                    <a:pt x="678962" y="175104"/>
                    <a:pt x="718038" y="132120"/>
                    <a:pt x="647700" y="179012"/>
                  </a:cubicBezTo>
                  <a:cubicBezTo>
                    <a:pt x="664633" y="187479"/>
                    <a:pt x="681099" y="196954"/>
                    <a:pt x="698500" y="204412"/>
                  </a:cubicBezTo>
                  <a:cubicBezTo>
                    <a:pt x="734605" y="219886"/>
                    <a:pt x="764038" y="207705"/>
                    <a:pt x="723900" y="267912"/>
                  </a:cubicBezTo>
                  <a:cubicBezTo>
                    <a:pt x="715433" y="280612"/>
                    <a:pt x="698500" y="284845"/>
                    <a:pt x="685800" y="293312"/>
                  </a:cubicBezTo>
                  <a:cubicBezTo>
                    <a:pt x="704020" y="238653"/>
                    <a:pt x="685513" y="251965"/>
                    <a:pt x="749300" y="267912"/>
                  </a:cubicBezTo>
                  <a:cubicBezTo>
                    <a:pt x="657949" y="298362"/>
                    <a:pt x="772028" y="261418"/>
                    <a:pt x="660400" y="293312"/>
                  </a:cubicBezTo>
                  <a:cubicBezTo>
                    <a:pt x="647528" y="296990"/>
                    <a:pt x="635000" y="301779"/>
                    <a:pt x="622300" y="306012"/>
                  </a:cubicBezTo>
                  <a:cubicBezTo>
                    <a:pt x="568665" y="466916"/>
                    <a:pt x="629465" y="323699"/>
                    <a:pt x="228600" y="369512"/>
                  </a:cubicBezTo>
                  <a:cubicBezTo>
                    <a:pt x="205950" y="372101"/>
                    <a:pt x="186727" y="387703"/>
                    <a:pt x="165100" y="394912"/>
                  </a:cubicBezTo>
                  <a:cubicBezTo>
                    <a:pt x="148541" y="400432"/>
                    <a:pt x="131083" y="402817"/>
                    <a:pt x="114300" y="407612"/>
                  </a:cubicBezTo>
                  <a:cubicBezTo>
                    <a:pt x="101428" y="411290"/>
                    <a:pt x="88900" y="416079"/>
                    <a:pt x="76200" y="420312"/>
                  </a:cubicBezTo>
                  <a:cubicBezTo>
                    <a:pt x="66805" y="417180"/>
                    <a:pt x="0" y="398625"/>
                    <a:pt x="0" y="382212"/>
                  </a:cubicBezTo>
                  <a:cubicBezTo>
                    <a:pt x="0" y="368825"/>
                    <a:pt x="25113" y="391665"/>
                    <a:pt x="38100" y="394912"/>
                  </a:cubicBezTo>
                  <a:cubicBezTo>
                    <a:pt x="59041" y="400147"/>
                    <a:pt x="80433" y="403379"/>
                    <a:pt x="101600" y="407612"/>
                  </a:cubicBezTo>
                  <a:cubicBezTo>
                    <a:pt x="114300" y="416079"/>
                    <a:pt x="124644" y="430503"/>
                    <a:pt x="139700" y="433012"/>
                  </a:cubicBezTo>
                  <a:cubicBezTo>
                    <a:pt x="152905" y="435213"/>
                    <a:pt x="164495" y="421790"/>
                    <a:pt x="177800" y="420312"/>
                  </a:cubicBezTo>
                  <a:cubicBezTo>
                    <a:pt x="241052" y="413284"/>
                    <a:pt x="304800" y="411845"/>
                    <a:pt x="368300" y="407612"/>
                  </a:cubicBezTo>
                  <a:cubicBezTo>
                    <a:pt x="384510" y="402209"/>
                    <a:pt x="468429" y="372071"/>
                    <a:pt x="495300" y="369512"/>
                  </a:cubicBezTo>
                  <a:cubicBezTo>
                    <a:pt x="567066" y="362677"/>
                    <a:pt x="639233" y="361045"/>
                    <a:pt x="711200" y="356812"/>
                  </a:cubicBezTo>
                  <a:cubicBezTo>
                    <a:pt x="698500" y="361045"/>
                    <a:pt x="686087" y="366265"/>
                    <a:pt x="673100" y="369512"/>
                  </a:cubicBezTo>
                  <a:cubicBezTo>
                    <a:pt x="652159" y="374747"/>
                    <a:pt x="621574" y="364251"/>
                    <a:pt x="609600" y="382212"/>
                  </a:cubicBezTo>
                  <a:cubicBezTo>
                    <a:pt x="601133" y="394912"/>
                    <a:pt x="647700" y="407612"/>
                    <a:pt x="647700" y="407612"/>
                  </a:cubicBezTo>
                  <a:cubicBezTo>
                    <a:pt x="660400" y="399145"/>
                    <a:pt x="671852" y="388411"/>
                    <a:pt x="685800" y="382212"/>
                  </a:cubicBezTo>
                  <a:cubicBezTo>
                    <a:pt x="755860" y="351074"/>
                    <a:pt x="757206" y="361185"/>
                    <a:pt x="825500" y="344112"/>
                  </a:cubicBezTo>
                  <a:cubicBezTo>
                    <a:pt x="838487" y="340865"/>
                    <a:pt x="850273" y="332681"/>
                    <a:pt x="863600" y="331412"/>
                  </a:cubicBezTo>
                  <a:cubicBezTo>
                    <a:pt x="939574" y="324176"/>
                    <a:pt x="1016000" y="322945"/>
                    <a:pt x="1092200" y="318712"/>
                  </a:cubicBezTo>
                  <a:cubicBezTo>
                    <a:pt x="1120223" y="323023"/>
                    <a:pt x="1264112" y="342640"/>
                    <a:pt x="1320800" y="356812"/>
                  </a:cubicBezTo>
                  <a:cubicBezTo>
                    <a:pt x="1333787" y="360059"/>
                    <a:pt x="1346200" y="365279"/>
                    <a:pt x="1358900" y="369512"/>
                  </a:cubicBezTo>
                  <a:cubicBezTo>
                    <a:pt x="1358900" y="369512"/>
                    <a:pt x="1460500" y="344112"/>
                    <a:pt x="1358900" y="344112"/>
                  </a:cubicBezTo>
                  <a:cubicBezTo>
                    <a:pt x="1249771" y="344112"/>
                    <a:pt x="1012893" y="361252"/>
                    <a:pt x="889000" y="369512"/>
                  </a:cubicBezTo>
                  <a:cubicBezTo>
                    <a:pt x="807323" y="351362"/>
                    <a:pt x="628202" y="316959"/>
                    <a:pt x="927100" y="356812"/>
                  </a:cubicBezTo>
                  <a:cubicBezTo>
                    <a:pt x="969153" y="362419"/>
                    <a:pt x="973036" y="382023"/>
                    <a:pt x="1016000" y="394912"/>
                  </a:cubicBezTo>
                  <a:cubicBezTo>
                    <a:pt x="1040664" y="402311"/>
                    <a:pt x="1066800" y="403379"/>
                    <a:pt x="1092200" y="407612"/>
                  </a:cubicBezTo>
                  <a:cubicBezTo>
                    <a:pt x="1143000" y="403379"/>
                    <a:pt x="1194018" y="401235"/>
                    <a:pt x="1244600" y="394912"/>
                  </a:cubicBezTo>
                  <a:cubicBezTo>
                    <a:pt x="1261920" y="392747"/>
                    <a:pt x="1278183" y="385081"/>
                    <a:pt x="1295400" y="382212"/>
                  </a:cubicBezTo>
                  <a:cubicBezTo>
                    <a:pt x="1329066" y="376601"/>
                    <a:pt x="1363133" y="373745"/>
                    <a:pt x="1397000" y="369512"/>
                  </a:cubicBezTo>
                  <a:cubicBezTo>
                    <a:pt x="1099833" y="319984"/>
                    <a:pt x="1267537" y="344112"/>
                    <a:pt x="622300" y="344112"/>
                  </a:cubicBezTo>
                  <a:cubicBezTo>
                    <a:pt x="592366" y="344112"/>
                    <a:pt x="681567" y="352579"/>
                    <a:pt x="711200" y="356812"/>
                  </a:cubicBezTo>
                  <a:cubicBezTo>
                    <a:pt x="687326" y="372728"/>
                    <a:pt x="649568" y="400175"/>
                    <a:pt x="622300" y="407612"/>
                  </a:cubicBezTo>
                  <a:cubicBezTo>
                    <a:pt x="593421" y="415488"/>
                    <a:pt x="563033" y="416079"/>
                    <a:pt x="533400" y="420312"/>
                  </a:cubicBezTo>
                  <a:cubicBezTo>
                    <a:pt x="520700" y="424545"/>
                    <a:pt x="491067" y="420312"/>
                    <a:pt x="495300" y="433012"/>
                  </a:cubicBezTo>
                  <a:cubicBezTo>
                    <a:pt x="501287" y="450973"/>
                    <a:pt x="527194" y="457417"/>
                    <a:pt x="546100" y="458412"/>
                  </a:cubicBezTo>
                  <a:cubicBezTo>
                    <a:pt x="609653" y="461757"/>
                    <a:pt x="673100" y="449945"/>
                    <a:pt x="736600" y="445712"/>
                  </a:cubicBezTo>
                  <a:cubicBezTo>
                    <a:pt x="732367" y="433012"/>
                    <a:pt x="713447" y="415975"/>
                    <a:pt x="723900" y="407612"/>
                  </a:cubicBezTo>
                  <a:cubicBezTo>
                    <a:pt x="744008" y="391526"/>
                    <a:pt x="800100" y="394912"/>
                    <a:pt x="800100" y="394912"/>
                  </a:cubicBezTo>
                  <a:cubicBezTo>
                    <a:pt x="795867" y="407612"/>
                    <a:pt x="782428" y="420583"/>
                    <a:pt x="787400" y="433012"/>
                  </a:cubicBezTo>
                  <a:cubicBezTo>
                    <a:pt x="794975" y="451950"/>
                    <a:pt x="847561" y="465766"/>
                    <a:pt x="863600" y="471112"/>
                  </a:cubicBezTo>
                  <a:cubicBezTo>
                    <a:pt x="842433" y="479579"/>
                    <a:pt x="820932" y="487253"/>
                    <a:pt x="800100" y="496512"/>
                  </a:cubicBezTo>
                  <a:cubicBezTo>
                    <a:pt x="705939" y="538361"/>
                    <a:pt x="789454" y="508527"/>
                    <a:pt x="711200" y="534612"/>
                  </a:cubicBezTo>
                  <a:cubicBezTo>
                    <a:pt x="706967" y="509212"/>
                    <a:pt x="713467" y="479366"/>
                    <a:pt x="698500" y="458412"/>
                  </a:cubicBezTo>
                  <a:cubicBezTo>
                    <a:pt x="688355" y="444209"/>
                    <a:pt x="660042" y="433370"/>
                    <a:pt x="647700" y="445712"/>
                  </a:cubicBezTo>
                  <a:cubicBezTo>
                    <a:pt x="635358" y="458054"/>
                    <a:pt x="656167" y="479579"/>
                    <a:pt x="660400" y="496512"/>
                  </a:cubicBezTo>
                  <a:cubicBezTo>
                    <a:pt x="656167" y="513445"/>
                    <a:pt x="638720" y="532345"/>
                    <a:pt x="647700" y="547312"/>
                  </a:cubicBezTo>
                  <a:cubicBezTo>
                    <a:pt x="656680" y="562279"/>
                    <a:pt x="681046" y="560012"/>
                    <a:pt x="698500" y="560012"/>
                  </a:cubicBezTo>
                  <a:cubicBezTo>
                    <a:pt x="711887" y="560012"/>
                    <a:pt x="673100" y="551545"/>
                    <a:pt x="660400" y="547312"/>
                  </a:cubicBezTo>
                  <a:cubicBezTo>
                    <a:pt x="651933" y="534612"/>
                    <a:pt x="646726" y="518983"/>
                    <a:pt x="635000" y="509212"/>
                  </a:cubicBezTo>
                  <a:cubicBezTo>
                    <a:pt x="591945" y="473332"/>
                    <a:pt x="496419" y="472839"/>
                    <a:pt x="685800" y="496512"/>
                  </a:cubicBezTo>
                  <a:cubicBezTo>
                    <a:pt x="703660" y="550093"/>
                    <a:pt x="714521" y="564410"/>
                    <a:pt x="685800" y="636212"/>
                  </a:cubicBezTo>
                  <a:cubicBezTo>
                    <a:pt x="680131" y="650384"/>
                    <a:pt x="660400" y="653145"/>
                    <a:pt x="647700" y="661612"/>
                  </a:cubicBezTo>
                  <a:cubicBezTo>
                    <a:pt x="660400" y="665845"/>
                    <a:pt x="673826" y="680299"/>
                    <a:pt x="685800" y="674312"/>
                  </a:cubicBezTo>
                  <a:cubicBezTo>
                    <a:pt x="723174" y="655625"/>
                    <a:pt x="678060" y="595331"/>
                    <a:pt x="673100" y="585412"/>
                  </a:cubicBezTo>
                  <a:cubicBezTo>
                    <a:pt x="651933" y="593879"/>
                    <a:pt x="616809" y="589185"/>
                    <a:pt x="609600" y="610812"/>
                  </a:cubicBezTo>
                  <a:cubicBezTo>
                    <a:pt x="580767" y="697310"/>
                    <a:pt x="715192" y="639115"/>
                    <a:pt x="609600" y="674312"/>
                  </a:cubicBezTo>
                  <a:cubicBezTo>
                    <a:pt x="601133" y="661612"/>
                    <a:pt x="585582" y="651413"/>
                    <a:pt x="584200" y="636212"/>
                  </a:cubicBezTo>
                  <a:cubicBezTo>
                    <a:pt x="569607" y="475687"/>
                    <a:pt x="591021" y="525793"/>
                    <a:pt x="622300" y="572712"/>
                  </a:cubicBezTo>
                  <a:cubicBezTo>
                    <a:pt x="609600" y="581179"/>
                    <a:pt x="593735" y="586193"/>
                    <a:pt x="584200" y="598112"/>
                  </a:cubicBezTo>
                  <a:cubicBezTo>
                    <a:pt x="560139" y="628188"/>
                    <a:pt x="573844" y="704401"/>
                    <a:pt x="584200" y="725112"/>
                  </a:cubicBezTo>
                  <a:cubicBezTo>
                    <a:pt x="590187" y="737086"/>
                    <a:pt x="609600" y="733579"/>
                    <a:pt x="622300" y="737812"/>
                  </a:cubicBezTo>
                  <a:cubicBezTo>
                    <a:pt x="639402" y="840422"/>
                    <a:pt x="626857" y="838441"/>
                    <a:pt x="660400" y="737812"/>
                  </a:cubicBezTo>
                  <a:lnTo>
                    <a:pt x="723900" y="725112"/>
                  </a:lnTo>
                  <a:cubicBezTo>
                    <a:pt x="721637" y="721718"/>
                    <a:pt x="676521" y="661284"/>
                    <a:pt x="685800" y="648912"/>
                  </a:cubicBezTo>
                  <a:cubicBezTo>
                    <a:pt x="696273" y="634948"/>
                    <a:pt x="719667" y="640445"/>
                    <a:pt x="736600" y="636212"/>
                  </a:cubicBezTo>
                  <a:cubicBezTo>
                    <a:pt x="740833" y="623512"/>
                    <a:pt x="755287" y="610086"/>
                    <a:pt x="749300" y="598112"/>
                  </a:cubicBezTo>
                  <a:cubicBezTo>
                    <a:pt x="743313" y="586138"/>
                    <a:pt x="713825" y="572285"/>
                    <a:pt x="711200" y="585412"/>
                  </a:cubicBezTo>
                  <a:cubicBezTo>
                    <a:pt x="705949" y="611666"/>
                    <a:pt x="728133" y="636212"/>
                    <a:pt x="736600" y="661612"/>
                  </a:cubicBezTo>
                  <a:cubicBezTo>
                    <a:pt x="753533" y="712412"/>
                    <a:pt x="736600" y="695479"/>
                    <a:pt x="787400" y="712412"/>
                  </a:cubicBezTo>
                  <a:cubicBezTo>
                    <a:pt x="774700" y="720879"/>
                    <a:pt x="760093" y="727019"/>
                    <a:pt x="749300" y="737812"/>
                  </a:cubicBezTo>
                  <a:cubicBezTo>
                    <a:pt x="738507" y="748605"/>
                    <a:pt x="736600" y="767445"/>
                    <a:pt x="723900" y="775912"/>
                  </a:cubicBezTo>
                  <a:cubicBezTo>
                    <a:pt x="709377" y="785594"/>
                    <a:pt x="690033" y="784379"/>
                    <a:pt x="673100" y="788612"/>
                  </a:cubicBezTo>
                  <a:cubicBezTo>
                    <a:pt x="624316" y="772351"/>
                    <a:pt x="608642" y="760815"/>
                    <a:pt x="546100" y="788612"/>
                  </a:cubicBezTo>
                  <a:cubicBezTo>
                    <a:pt x="526833" y="797175"/>
                    <a:pt x="513635" y="847906"/>
                    <a:pt x="508000" y="864812"/>
                  </a:cubicBezTo>
                  <a:cubicBezTo>
                    <a:pt x="512233" y="885979"/>
                    <a:pt x="508726" y="910351"/>
                    <a:pt x="520700" y="928312"/>
                  </a:cubicBezTo>
                  <a:cubicBezTo>
                    <a:pt x="528126" y="939451"/>
                    <a:pt x="555553" y="928025"/>
                    <a:pt x="558800" y="941012"/>
                  </a:cubicBezTo>
                  <a:cubicBezTo>
                    <a:pt x="566060" y="970052"/>
                    <a:pt x="551971" y="1000559"/>
                    <a:pt x="546100" y="1029912"/>
                  </a:cubicBezTo>
                  <a:cubicBezTo>
                    <a:pt x="543475" y="1043039"/>
                    <a:pt x="542866" y="1058546"/>
                    <a:pt x="533400" y="1068012"/>
                  </a:cubicBezTo>
                  <a:cubicBezTo>
                    <a:pt x="520013" y="1081399"/>
                    <a:pt x="499533" y="1084945"/>
                    <a:pt x="482600" y="1093412"/>
                  </a:cubicBezTo>
                  <a:cubicBezTo>
                    <a:pt x="509556" y="1174279"/>
                    <a:pt x="470922" y="1094093"/>
                    <a:pt x="546100" y="1144212"/>
                  </a:cubicBezTo>
                  <a:cubicBezTo>
                    <a:pt x="558800" y="1152679"/>
                    <a:pt x="563033" y="1169612"/>
                    <a:pt x="571500" y="1182312"/>
                  </a:cubicBezTo>
                  <a:cubicBezTo>
                    <a:pt x="563033" y="1195012"/>
                    <a:pt x="543107" y="1205445"/>
                    <a:pt x="546100" y="1220412"/>
                  </a:cubicBezTo>
                  <a:cubicBezTo>
                    <a:pt x="549093" y="1235379"/>
                    <a:pt x="598680" y="1240985"/>
                    <a:pt x="584200" y="1245812"/>
                  </a:cubicBezTo>
                  <a:cubicBezTo>
                    <a:pt x="559771" y="1253955"/>
                    <a:pt x="533400" y="1237345"/>
                    <a:pt x="508000" y="1233112"/>
                  </a:cubicBezTo>
                  <a:cubicBezTo>
                    <a:pt x="625212" y="1174506"/>
                    <a:pt x="572866" y="1191495"/>
                    <a:pt x="660400" y="1169612"/>
                  </a:cubicBezTo>
                  <a:cubicBezTo>
                    <a:pt x="647700" y="1182312"/>
                    <a:pt x="638364" y="1199680"/>
                    <a:pt x="622300" y="1207712"/>
                  </a:cubicBezTo>
                  <a:cubicBezTo>
                    <a:pt x="602993" y="1217365"/>
                    <a:pt x="579872" y="1215729"/>
                    <a:pt x="558800" y="1220412"/>
                  </a:cubicBezTo>
                  <a:cubicBezTo>
                    <a:pt x="541761" y="1224198"/>
                    <a:pt x="524783" y="1228317"/>
                    <a:pt x="508000" y="1233112"/>
                  </a:cubicBezTo>
                  <a:cubicBezTo>
                    <a:pt x="495128" y="1236790"/>
                    <a:pt x="469900" y="1259199"/>
                    <a:pt x="469900" y="1245812"/>
                  </a:cubicBezTo>
                  <a:cubicBezTo>
                    <a:pt x="469900" y="1223886"/>
                    <a:pt x="553369" y="1209070"/>
                    <a:pt x="558800" y="1207712"/>
                  </a:cubicBezTo>
                  <a:cubicBezTo>
                    <a:pt x="564789" y="1189745"/>
                    <a:pt x="584200" y="1134759"/>
                    <a:pt x="584200" y="1118812"/>
                  </a:cubicBezTo>
                  <a:cubicBezTo>
                    <a:pt x="584200" y="1105425"/>
                    <a:pt x="575733" y="1093412"/>
                    <a:pt x="571500" y="1080712"/>
                  </a:cubicBezTo>
                  <a:cubicBezTo>
                    <a:pt x="575733" y="1038379"/>
                    <a:pt x="577731" y="995762"/>
                    <a:pt x="584200" y="953712"/>
                  </a:cubicBezTo>
                  <a:cubicBezTo>
                    <a:pt x="586236" y="940481"/>
                    <a:pt x="593890" y="928656"/>
                    <a:pt x="596900" y="915612"/>
                  </a:cubicBezTo>
                  <a:cubicBezTo>
                    <a:pt x="606608" y="873546"/>
                    <a:pt x="622300" y="788612"/>
                    <a:pt x="622300" y="788612"/>
                  </a:cubicBezTo>
                  <a:cubicBezTo>
                    <a:pt x="635000" y="797079"/>
                    <a:pt x="666069" y="799840"/>
                    <a:pt x="660400" y="814012"/>
                  </a:cubicBezTo>
                  <a:cubicBezTo>
                    <a:pt x="651232" y="836931"/>
                    <a:pt x="617832" y="839029"/>
                    <a:pt x="596900" y="852112"/>
                  </a:cubicBezTo>
                  <a:cubicBezTo>
                    <a:pt x="583957" y="860202"/>
                    <a:pt x="571500" y="869045"/>
                    <a:pt x="558800" y="877512"/>
                  </a:cubicBezTo>
                  <a:cubicBezTo>
                    <a:pt x="571500" y="881745"/>
                    <a:pt x="583513" y="890212"/>
                    <a:pt x="596900" y="890212"/>
                  </a:cubicBezTo>
                  <a:cubicBezTo>
                    <a:pt x="636727" y="890212"/>
                    <a:pt x="642116" y="868667"/>
                    <a:pt x="660400" y="839412"/>
                  </a:cubicBezTo>
                  <a:cubicBezTo>
                    <a:pt x="673483" y="818480"/>
                    <a:pt x="685800" y="797079"/>
                    <a:pt x="698500" y="775912"/>
                  </a:cubicBezTo>
                  <a:cubicBezTo>
                    <a:pt x="706967" y="788612"/>
                    <a:pt x="725586" y="798842"/>
                    <a:pt x="723900" y="814012"/>
                  </a:cubicBezTo>
                  <a:cubicBezTo>
                    <a:pt x="720764" y="842236"/>
                    <a:pt x="699591" y="865388"/>
                    <a:pt x="685800" y="890212"/>
                  </a:cubicBezTo>
                  <a:cubicBezTo>
                    <a:pt x="678387" y="903555"/>
                    <a:pt x="645920" y="923485"/>
                    <a:pt x="660400" y="928312"/>
                  </a:cubicBezTo>
                  <a:cubicBezTo>
                    <a:pt x="692779" y="939105"/>
                    <a:pt x="728133" y="919845"/>
                    <a:pt x="762000" y="915612"/>
                  </a:cubicBezTo>
                  <a:cubicBezTo>
                    <a:pt x="753533" y="957945"/>
                    <a:pt x="739676" y="999550"/>
                    <a:pt x="736600" y="1042612"/>
                  </a:cubicBezTo>
                  <a:cubicBezTo>
                    <a:pt x="735356" y="1060022"/>
                    <a:pt x="735336" y="1082939"/>
                    <a:pt x="749300" y="1093412"/>
                  </a:cubicBezTo>
                  <a:cubicBezTo>
                    <a:pt x="760010" y="1101444"/>
                    <a:pt x="774700" y="1084945"/>
                    <a:pt x="787400" y="1080712"/>
                  </a:cubicBezTo>
                  <a:cubicBezTo>
                    <a:pt x="783167" y="1097645"/>
                    <a:pt x="780829" y="1115169"/>
                    <a:pt x="774700" y="1131512"/>
                  </a:cubicBezTo>
                  <a:cubicBezTo>
                    <a:pt x="768053" y="1149239"/>
                    <a:pt x="746188" y="1163638"/>
                    <a:pt x="749300" y="1182312"/>
                  </a:cubicBezTo>
                  <a:cubicBezTo>
                    <a:pt x="751809" y="1197368"/>
                    <a:pt x="774700" y="1199245"/>
                    <a:pt x="787400" y="1207712"/>
                  </a:cubicBezTo>
                  <a:cubicBezTo>
                    <a:pt x="801328" y="1249496"/>
                    <a:pt x="811629" y="1246983"/>
                    <a:pt x="774700" y="1283912"/>
                  </a:cubicBezTo>
                  <a:cubicBezTo>
                    <a:pt x="763907" y="1294705"/>
                    <a:pt x="736600" y="1324576"/>
                    <a:pt x="736600" y="1309312"/>
                  </a:cubicBezTo>
                  <a:cubicBezTo>
                    <a:pt x="736600" y="1291603"/>
                    <a:pt x="820940" y="1251672"/>
                    <a:pt x="800100" y="1220412"/>
                  </a:cubicBezTo>
                  <a:cubicBezTo>
                    <a:pt x="790418" y="1205889"/>
                    <a:pt x="766233" y="1228879"/>
                    <a:pt x="749300" y="1233112"/>
                  </a:cubicBezTo>
                  <a:cubicBezTo>
                    <a:pt x="745067" y="1216179"/>
                    <a:pt x="736600" y="1199766"/>
                    <a:pt x="736600" y="1182312"/>
                  </a:cubicBezTo>
                  <a:cubicBezTo>
                    <a:pt x="736600" y="1084088"/>
                    <a:pt x="740262" y="1082427"/>
                    <a:pt x="762000" y="1017212"/>
                  </a:cubicBezTo>
                  <a:cubicBezTo>
                    <a:pt x="753533" y="991812"/>
                    <a:pt x="747474" y="965478"/>
                    <a:pt x="736600" y="941012"/>
                  </a:cubicBezTo>
                  <a:cubicBezTo>
                    <a:pt x="730401" y="927064"/>
                    <a:pt x="718773" y="916164"/>
                    <a:pt x="711200" y="902912"/>
                  </a:cubicBezTo>
                  <a:cubicBezTo>
                    <a:pt x="701807" y="886474"/>
                    <a:pt x="694267" y="869045"/>
                    <a:pt x="685800" y="852112"/>
                  </a:cubicBezTo>
                  <a:cubicBezTo>
                    <a:pt x="698500" y="843645"/>
                    <a:pt x="710248" y="819886"/>
                    <a:pt x="723900" y="826712"/>
                  </a:cubicBezTo>
                  <a:cubicBezTo>
                    <a:pt x="735874" y="832699"/>
                    <a:pt x="711200" y="851425"/>
                    <a:pt x="711200" y="864812"/>
                  </a:cubicBezTo>
                  <a:cubicBezTo>
                    <a:pt x="711200" y="882266"/>
                    <a:pt x="717024" y="899569"/>
                    <a:pt x="723900" y="915612"/>
                  </a:cubicBezTo>
                  <a:cubicBezTo>
                    <a:pt x="729913" y="929641"/>
                    <a:pt x="737381" y="944177"/>
                    <a:pt x="749300" y="953712"/>
                  </a:cubicBezTo>
                  <a:cubicBezTo>
                    <a:pt x="757582" y="960337"/>
                    <a:pt x="860856" y="984776"/>
                    <a:pt x="736600" y="953712"/>
                  </a:cubicBezTo>
                  <a:cubicBezTo>
                    <a:pt x="740833" y="928312"/>
                    <a:pt x="743714" y="902649"/>
                    <a:pt x="749300" y="877512"/>
                  </a:cubicBezTo>
                  <a:cubicBezTo>
                    <a:pt x="752204" y="864444"/>
                    <a:pt x="762000" y="852799"/>
                    <a:pt x="762000" y="839412"/>
                  </a:cubicBezTo>
                  <a:cubicBezTo>
                    <a:pt x="762000" y="826025"/>
                    <a:pt x="753533" y="814012"/>
                    <a:pt x="749300" y="801312"/>
                  </a:cubicBezTo>
                  <a:cubicBezTo>
                    <a:pt x="763339" y="759196"/>
                    <a:pt x="762000" y="749825"/>
                    <a:pt x="762000" y="775912"/>
                  </a:cubicBezTo>
                </a:path>
              </a:pathLst>
            </a:custGeom>
            <a:blipFill dpi="0" rotWithShape="0">
              <a:blip r:embed="rId3"/>
              <a:srcRect/>
              <a:tile tx="0" ty="0" sx="100000" sy="100000" flip="none" algn="tl"/>
            </a:blipFill>
            <a:ln w="6350">
              <a:solidFill>
                <a:schemeClr val="tx1"/>
              </a:solidFill>
              <a:round/>
              <a:headEnd/>
              <a:tailEnd/>
            </a:ln>
          </p:spPr>
          <p:txBody>
            <a:bodyPr lIns="82296" tIns="41148" rIns="82296" bIns="41148"/>
            <a:lstStyle/>
            <a:p>
              <a:endParaRPr lang="en-US"/>
            </a:p>
          </p:txBody>
        </p:sp>
        <p:sp>
          <p:nvSpPr>
            <p:cNvPr id="16" name="Rectangle 13"/>
            <p:cNvSpPr>
              <a:spLocks noChangeArrowheads="1"/>
            </p:cNvSpPr>
            <p:nvPr/>
          </p:nvSpPr>
          <p:spPr bwMode="auto">
            <a:xfrm>
              <a:off x="8481060" y="822960"/>
              <a:ext cx="480060" cy="205740"/>
            </a:xfrm>
            <a:prstGeom prst="rect">
              <a:avLst/>
            </a:prstGeom>
            <a:solidFill>
              <a:schemeClr val="bg1"/>
            </a:solidFill>
            <a:ln>
              <a:noFill/>
            </a:ln>
            <a:extLst>
              <a:ext uri="{91240B29-F687-4f45-9708-019B960494DF}">
                <a14:hiddenLine xmlns="" xmlns:a14="http://schemas.microsoft.com/office/drawing/2010/main" w="25400">
                  <a:solidFill>
                    <a:srgbClr val="000000"/>
                  </a:solidFill>
                  <a:round/>
                  <a:headEnd/>
                  <a:tailEnd/>
                </a14:hiddenLine>
              </a:ext>
            </a:extLst>
          </p:spPr>
          <p:txBody>
            <a:bodyPr lIns="82296" tIns="41148" rIns="82296" bIns="41148"/>
            <a:lstStyle/>
            <a:p>
              <a:endParaRPr lang="en-US"/>
            </a:p>
          </p:txBody>
        </p:sp>
        <p:sp>
          <p:nvSpPr>
            <p:cNvPr id="17" name="Rectangle 15"/>
            <p:cNvSpPr>
              <a:spLocks noChangeArrowheads="1"/>
            </p:cNvSpPr>
            <p:nvPr/>
          </p:nvSpPr>
          <p:spPr bwMode="auto">
            <a:xfrm>
              <a:off x="7589520" y="822960"/>
              <a:ext cx="480060" cy="205740"/>
            </a:xfrm>
            <a:prstGeom prst="rect">
              <a:avLst/>
            </a:prstGeom>
            <a:solidFill>
              <a:schemeClr val="bg1"/>
            </a:solidFill>
            <a:ln>
              <a:noFill/>
            </a:ln>
            <a:extLst>
              <a:ext uri="{91240B29-F687-4f45-9708-019B960494DF}">
                <a14:hiddenLine xmlns="" xmlns:a14="http://schemas.microsoft.com/office/drawing/2010/main" w="25400">
                  <a:solidFill>
                    <a:srgbClr val="000000"/>
                  </a:solidFill>
                  <a:round/>
                  <a:headEnd/>
                  <a:tailEnd/>
                </a14:hiddenLine>
              </a:ext>
            </a:extLst>
          </p:spPr>
          <p:txBody>
            <a:bodyPr lIns="82296" tIns="41148" rIns="82296" bIns="41148"/>
            <a:lstStyle/>
            <a:p>
              <a:endParaRPr lang="en-US"/>
            </a:p>
          </p:txBody>
        </p:sp>
        <p:sp>
          <p:nvSpPr>
            <p:cNvPr id="19" name="Freeform 17"/>
            <p:cNvSpPr>
              <a:spLocks noChangeArrowheads="1"/>
            </p:cNvSpPr>
            <p:nvPr/>
          </p:nvSpPr>
          <p:spPr bwMode="auto">
            <a:xfrm>
              <a:off x="8308182" y="942975"/>
              <a:ext cx="172878" cy="348615"/>
            </a:xfrm>
            <a:custGeom>
              <a:avLst/>
              <a:gdLst>
                <a:gd name="T0" fmla="*/ 153920 w 191748"/>
                <a:gd name="T1" fmla="*/ 6357 h 386949"/>
                <a:gd name="T2" fmla="*/ 141197 w 191748"/>
                <a:gd name="T3" fmla="*/ 57209 h 386949"/>
                <a:gd name="T4" fmla="*/ 141197 w 191748"/>
                <a:gd name="T5" fmla="*/ 171628 h 386949"/>
                <a:gd name="T6" fmla="*/ 192087 w 191748"/>
                <a:gd name="T7" fmla="*/ 184341 h 386949"/>
                <a:gd name="T8" fmla="*/ 115752 w 191748"/>
                <a:gd name="T9" fmla="*/ 209767 h 386949"/>
                <a:gd name="T10" fmla="*/ 77585 w 191748"/>
                <a:gd name="T11" fmla="*/ 235193 h 386949"/>
                <a:gd name="T12" fmla="*/ 166642 w 191748"/>
                <a:gd name="T13" fmla="*/ 222480 h 386949"/>
                <a:gd name="T14" fmla="*/ 141197 w 191748"/>
                <a:gd name="T15" fmla="*/ 260620 h 386949"/>
                <a:gd name="T16" fmla="*/ 103030 w 191748"/>
                <a:gd name="T17" fmla="*/ 273333 h 386949"/>
                <a:gd name="T18" fmla="*/ 77585 w 191748"/>
                <a:gd name="T19" fmla="*/ 362325 h 386949"/>
                <a:gd name="T20" fmla="*/ 103030 w 191748"/>
                <a:gd name="T21" fmla="*/ 336899 h 386949"/>
                <a:gd name="T22" fmla="*/ 115752 w 191748"/>
                <a:gd name="T23" fmla="*/ 260620 h 386949"/>
                <a:gd name="T24" fmla="*/ 153920 w 191748"/>
                <a:gd name="T25" fmla="*/ 247907 h 386949"/>
                <a:gd name="T26" fmla="*/ 13973 w 191748"/>
                <a:gd name="T27" fmla="*/ 235193 h 386949"/>
                <a:gd name="T28" fmla="*/ 39418 w 191748"/>
                <a:gd name="T29" fmla="*/ 197054 h 386949"/>
                <a:gd name="T30" fmla="*/ 128475 w 191748"/>
                <a:gd name="T31" fmla="*/ 146201 h 386949"/>
                <a:gd name="T32" fmla="*/ 166642 w 191748"/>
                <a:gd name="T33" fmla="*/ 120775 h 386949"/>
                <a:gd name="T34" fmla="*/ 115752 w 191748"/>
                <a:gd name="T35" fmla="*/ 44496 h 386949"/>
                <a:gd name="T36" fmla="*/ 153920 w 191748"/>
                <a:gd name="T37" fmla="*/ 19070 h 386949"/>
                <a:gd name="T38" fmla="*/ 153920 w 191748"/>
                <a:gd name="T39" fmla="*/ 6357 h 386949"/>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91748"/>
                <a:gd name="T61" fmla="*/ 0 h 386949"/>
                <a:gd name="T62" fmla="*/ 191748 w 191748"/>
                <a:gd name="T63" fmla="*/ 386949 h 386949"/>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91748" h="386949">
                  <a:moveTo>
                    <a:pt x="153648" y="6350"/>
                  </a:moveTo>
                  <a:cubicBezTo>
                    <a:pt x="151531" y="12700"/>
                    <a:pt x="147824" y="41107"/>
                    <a:pt x="140948" y="57150"/>
                  </a:cubicBezTo>
                  <a:cubicBezTo>
                    <a:pt x="132024" y="77972"/>
                    <a:pt x="55768" y="150155"/>
                    <a:pt x="140948" y="171450"/>
                  </a:cubicBezTo>
                  <a:lnTo>
                    <a:pt x="191748" y="184150"/>
                  </a:lnTo>
                  <a:cubicBezTo>
                    <a:pt x="166348" y="192617"/>
                    <a:pt x="137825" y="194698"/>
                    <a:pt x="115548" y="209550"/>
                  </a:cubicBezTo>
                  <a:cubicBezTo>
                    <a:pt x="102848" y="218017"/>
                    <a:pt x="62640" y="231248"/>
                    <a:pt x="77448" y="234950"/>
                  </a:cubicBezTo>
                  <a:cubicBezTo>
                    <a:pt x="106488" y="242210"/>
                    <a:pt x="136715" y="226483"/>
                    <a:pt x="166348" y="222250"/>
                  </a:cubicBezTo>
                  <a:cubicBezTo>
                    <a:pt x="157881" y="234950"/>
                    <a:pt x="152867" y="250815"/>
                    <a:pt x="140948" y="260350"/>
                  </a:cubicBezTo>
                  <a:cubicBezTo>
                    <a:pt x="130495" y="268713"/>
                    <a:pt x="112314" y="263584"/>
                    <a:pt x="102848" y="273050"/>
                  </a:cubicBezTo>
                  <a:cubicBezTo>
                    <a:pt x="96775" y="279123"/>
                    <a:pt x="77558" y="361511"/>
                    <a:pt x="77448" y="361950"/>
                  </a:cubicBezTo>
                  <a:cubicBezTo>
                    <a:pt x="177442" y="386949"/>
                    <a:pt x="107860" y="381655"/>
                    <a:pt x="102848" y="336550"/>
                  </a:cubicBezTo>
                  <a:cubicBezTo>
                    <a:pt x="100004" y="310957"/>
                    <a:pt x="102772" y="282708"/>
                    <a:pt x="115548" y="260350"/>
                  </a:cubicBezTo>
                  <a:cubicBezTo>
                    <a:pt x="122190" y="248727"/>
                    <a:pt x="140948" y="251883"/>
                    <a:pt x="153648" y="247650"/>
                  </a:cubicBezTo>
                  <a:cubicBezTo>
                    <a:pt x="107081" y="243417"/>
                    <a:pt x="56677" y="253941"/>
                    <a:pt x="13948" y="234950"/>
                  </a:cubicBezTo>
                  <a:cubicBezTo>
                    <a:pt x="0" y="228751"/>
                    <a:pt x="28555" y="207643"/>
                    <a:pt x="39348" y="196850"/>
                  </a:cubicBezTo>
                  <a:cubicBezTo>
                    <a:pt x="59976" y="176222"/>
                    <a:pt x="105006" y="159331"/>
                    <a:pt x="128248" y="146050"/>
                  </a:cubicBezTo>
                  <a:cubicBezTo>
                    <a:pt x="141500" y="138477"/>
                    <a:pt x="153648" y="129117"/>
                    <a:pt x="166348" y="120650"/>
                  </a:cubicBezTo>
                  <a:cubicBezTo>
                    <a:pt x="141107" y="103823"/>
                    <a:pt x="100637" y="89183"/>
                    <a:pt x="115548" y="44450"/>
                  </a:cubicBezTo>
                  <a:cubicBezTo>
                    <a:pt x="120375" y="29970"/>
                    <a:pt x="145795" y="32138"/>
                    <a:pt x="153648" y="19050"/>
                  </a:cubicBezTo>
                  <a:cubicBezTo>
                    <a:pt x="160182" y="8160"/>
                    <a:pt x="155765" y="0"/>
                    <a:pt x="153648" y="6350"/>
                  </a:cubicBezTo>
                  <a:close/>
                </a:path>
              </a:pathLst>
            </a:custGeom>
            <a:blipFill dpi="0" rotWithShape="0">
              <a:blip r:embed="rId3"/>
              <a:srcRect/>
              <a:tile tx="0" ty="0" sx="100000" sy="100000" flip="none" algn="tl"/>
            </a:blipFill>
            <a:ln w="25400">
              <a:solidFill>
                <a:srgbClr val="000000"/>
              </a:solidFill>
              <a:round/>
              <a:headEnd/>
              <a:tailEnd/>
            </a:ln>
          </p:spPr>
          <p:txBody>
            <a:bodyPr lIns="82296" tIns="41148" rIns="82296" bIns="41148"/>
            <a:lstStyle/>
            <a:p>
              <a:endParaRPr lang="en-US"/>
            </a:p>
          </p:txBody>
        </p:sp>
        <p:sp>
          <p:nvSpPr>
            <p:cNvPr id="20" name="Freeform 18"/>
            <p:cNvSpPr>
              <a:spLocks noChangeArrowheads="1"/>
            </p:cNvSpPr>
            <p:nvPr/>
          </p:nvSpPr>
          <p:spPr bwMode="auto">
            <a:xfrm flipH="1">
              <a:off x="8001000" y="891540"/>
              <a:ext cx="172879" cy="348615"/>
            </a:xfrm>
            <a:custGeom>
              <a:avLst/>
              <a:gdLst>
                <a:gd name="T0" fmla="*/ 153920 w 191748"/>
                <a:gd name="T1" fmla="*/ 6357 h 386949"/>
                <a:gd name="T2" fmla="*/ 141198 w 191748"/>
                <a:gd name="T3" fmla="*/ 57209 h 386949"/>
                <a:gd name="T4" fmla="*/ 141198 w 191748"/>
                <a:gd name="T5" fmla="*/ 171628 h 386949"/>
                <a:gd name="T6" fmla="*/ 192088 w 191748"/>
                <a:gd name="T7" fmla="*/ 184341 h 386949"/>
                <a:gd name="T8" fmla="*/ 115753 w 191748"/>
                <a:gd name="T9" fmla="*/ 209767 h 386949"/>
                <a:gd name="T10" fmla="*/ 77585 w 191748"/>
                <a:gd name="T11" fmla="*/ 235193 h 386949"/>
                <a:gd name="T12" fmla="*/ 166643 w 191748"/>
                <a:gd name="T13" fmla="*/ 222480 h 386949"/>
                <a:gd name="T14" fmla="*/ 141198 w 191748"/>
                <a:gd name="T15" fmla="*/ 260620 h 386949"/>
                <a:gd name="T16" fmla="*/ 103030 w 191748"/>
                <a:gd name="T17" fmla="*/ 273333 h 386949"/>
                <a:gd name="T18" fmla="*/ 77585 w 191748"/>
                <a:gd name="T19" fmla="*/ 362325 h 386949"/>
                <a:gd name="T20" fmla="*/ 103030 w 191748"/>
                <a:gd name="T21" fmla="*/ 336899 h 386949"/>
                <a:gd name="T22" fmla="*/ 115753 w 191748"/>
                <a:gd name="T23" fmla="*/ 260620 h 386949"/>
                <a:gd name="T24" fmla="*/ 153920 w 191748"/>
                <a:gd name="T25" fmla="*/ 247907 h 386949"/>
                <a:gd name="T26" fmla="*/ 13973 w 191748"/>
                <a:gd name="T27" fmla="*/ 235193 h 386949"/>
                <a:gd name="T28" fmla="*/ 39418 w 191748"/>
                <a:gd name="T29" fmla="*/ 197054 h 386949"/>
                <a:gd name="T30" fmla="*/ 128475 w 191748"/>
                <a:gd name="T31" fmla="*/ 146201 h 386949"/>
                <a:gd name="T32" fmla="*/ 166643 w 191748"/>
                <a:gd name="T33" fmla="*/ 120775 h 386949"/>
                <a:gd name="T34" fmla="*/ 115753 w 191748"/>
                <a:gd name="T35" fmla="*/ 44496 h 386949"/>
                <a:gd name="T36" fmla="*/ 153920 w 191748"/>
                <a:gd name="T37" fmla="*/ 19070 h 386949"/>
                <a:gd name="T38" fmla="*/ 153920 w 191748"/>
                <a:gd name="T39" fmla="*/ 6357 h 386949"/>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91748"/>
                <a:gd name="T61" fmla="*/ 0 h 386949"/>
                <a:gd name="T62" fmla="*/ 191748 w 191748"/>
                <a:gd name="T63" fmla="*/ 386949 h 386949"/>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91748" h="386949">
                  <a:moveTo>
                    <a:pt x="153648" y="6350"/>
                  </a:moveTo>
                  <a:cubicBezTo>
                    <a:pt x="151531" y="12700"/>
                    <a:pt x="147824" y="41107"/>
                    <a:pt x="140948" y="57150"/>
                  </a:cubicBezTo>
                  <a:cubicBezTo>
                    <a:pt x="132024" y="77972"/>
                    <a:pt x="55768" y="150155"/>
                    <a:pt x="140948" y="171450"/>
                  </a:cubicBezTo>
                  <a:lnTo>
                    <a:pt x="191748" y="184150"/>
                  </a:lnTo>
                  <a:cubicBezTo>
                    <a:pt x="166348" y="192617"/>
                    <a:pt x="137825" y="194698"/>
                    <a:pt x="115548" y="209550"/>
                  </a:cubicBezTo>
                  <a:cubicBezTo>
                    <a:pt x="102848" y="218017"/>
                    <a:pt x="62640" y="231248"/>
                    <a:pt x="77448" y="234950"/>
                  </a:cubicBezTo>
                  <a:cubicBezTo>
                    <a:pt x="106488" y="242210"/>
                    <a:pt x="136715" y="226483"/>
                    <a:pt x="166348" y="222250"/>
                  </a:cubicBezTo>
                  <a:cubicBezTo>
                    <a:pt x="157881" y="234950"/>
                    <a:pt x="152867" y="250815"/>
                    <a:pt x="140948" y="260350"/>
                  </a:cubicBezTo>
                  <a:cubicBezTo>
                    <a:pt x="130495" y="268713"/>
                    <a:pt x="112314" y="263584"/>
                    <a:pt x="102848" y="273050"/>
                  </a:cubicBezTo>
                  <a:cubicBezTo>
                    <a:pt x="96775" y="279123"/>
                    <a:pt x="77558" y="361511"/>
                    <a:pt x="77448" y="361950"/>
                  </a:cubicBezTo>
                  <a:cubicBezTo>
                    <a:pt x="177442" y="386949"/>
                    <a:pt x="107860" y="381655"/>
                    <a:pt x="102848" y="336550"/>
                  </a:cubicBezTo>
                  <a:cubicBezTo>
                    <a:pt x="100004" y="310957"/>
                    <a:pt x="102772" y="282708"/>
                    <a:pt x="115548" y="260350"/>
                  </a:cubicBezTo>
                  <a:cubicBezTo>
                    <a:pt x="122190" y="248727"/>
                    <a:pt x="140948" y="251883"/>
                    <a:pt x="153648" y="247650"/>
                  </a:cubicBezTo>
                  <a:cubicBezTo>
                    <a:pt x="107081" y="243417"/>
                    <a:pt x="56677" y="253941"/>
                    <a:pt x="13948" y="234950"/>
                  </a:cubicBezTo>
                  <a:cubicBezTo>
                    <a:pt x="0" y="228751"/>
                    <a:pt x="28555" y="207643"/>
                    <a:pt x="39348" y="196850"/>
                  </a:cubicBezTo>
                  <a:cubicBezTo>
                    <a:pt x="59976" y="176222"/>
                    <a:pt x="105006" y="159331"/>
                    <a:pt x="128248" y="146050"/>
                  </a:cubicBezTo>
                  <a:cubicBezTo>
                    <a:pt x="141500" y="138477"/>
                    <a:pt x="153648" y="129117"/>
                    <a:pt x="166348" y="120650"/>
                  </a:cubicBezTo>
                  <a:cubicBezTo>
                    <a:pt x="141107" y="103823"/>
                    <a:pt x="100637" y="89183"/>
                    <a:pt x="115548" y="44450"/>
                  </a:cubicBezTo>
                  <a:cubicBezTo>
                    <a:pt x="120375" y="29970"/>
                    <a:pt x="145795" y="32138"/>
                    <a:pt x="153648" y="19050"/>
                  </a:cubicBezTo>
                  <a:cubicBezTo>
                    <a:pt x="160182" y="8160"/>
                    <a:pt x="155765" y="0"/>
                    <a:pt x="153648" y="6350"/>
                  </a:cubicBezTo>
                  <a:close/>
                </a:path>
              </a:pathLst>
            </a:custGeom>
            <a:blipFill dpi="0" rotWithShape="0">
              <a:blip r:embed="rId3"/>
              <a:srcRect/>
              <a:tile tx="0" ty="0" sx="100000" sy="100000" flip="none" algn="tl"/>
            </a:blipFill>
            <a:ln w="25400">
              <a:solidFill>
                <a:srgbClr val="000000"/>
              </a:solidFill>
              <a:round/>
              <a:headEnd/>
              <a:tailEnd/>
            </a:ln>
          </p:spPr>
          <p:txBody>
            <a:bodyPr lIns="82296" tIns="41148" rIns="82296" bIns="41148"/>
            <a:lstStyle/>
            <a:p>
              <a:endParaRPr lang="en-US"/>
            </a:p>
          </p:txBody>
        </p:sp>
      </p:grpSp>
      <p:graphicFrame>
        <p:nvGraphicFramePr>
          <p:cNvPr id="22" name="Object 3"/>
          <p:cNvGraphicFramePr>
            <a:graphicFrameLocks noChangeAspect="1"/>
          </p:cNvGraphicFramePr>
          <p:nvPr>
            <p:extLst>
              <p:ext uri="{D42A27DB-BD31-4B8C-83A1-F6EECF244321}">
                <p14:modId xmlns:p14="http://schemas.microsoft.com/office/powerpoint/2010/main" val="114959068"/>
              </p:ext>
            </p:extLst>
          </p:nvPr>
        </p:nvGraphicFramePr>
        <p:xfrm>
          <a:off x="2839721" y="644525"/>
          <a:ext cx="287210" cy="306705"/>
        </p:xfrm>
        <a:graphic>
          <a:graphicData uri="http://schemas.openxmlformats.org/presentationml/2006/ole">
            <mc:AlternateContent xmlns:mc="http://schemas.openxmlformats.org/markup-compatibility/2006">
              <mc:Choice xmlns:v="urn:schemas-microsoft-com:vml" Requires="v">
                <p:oleObj name="Equation" r:id="rId8" imgW="190500" imgH="203200" progId="Equation.DSMT4">
                  <p:embed/>
                </p:oleObj>
              </mc:Choice>
              <mc:Fallback>
                <p:oleObj name="Equation" r:id="rId8" imgW="190500" imgH="203200" progId="Equation.DSMT4">
                  <p:embed/>
                  <p:pic>
                    <p:nvPicPr>
                      <p:cNvPr id="0" name=""/>
                      <p:cNvPicPr>
                        <a:picLocks noChangeAspect="1" noChangeArrowheads="1"/>
                      </p:cNvPicPr>
                      <p:nvPr/>
                    </p:nvPicPr>
                    <p:blipFill>
                      <a:blip r:embed="rId9"/>
                      <a:srcRect/>
                      <a:stretch>
                        <a:fillRect/>
                      </a:stretch>
                    </p:blipFill>
                    <p:spPr bwMode="auto">
                      <a:xfrm>
                        <a:off x="2839721" y="644525"/>
                        <a:ext cx="287210" cy="306705"/>
                      </a:xfrm>
                      <a:prstGeom prst="rect">
                        <a:avLst/>
                      </a:prstGeom>
                      <a:noFill/>
                      <a:ln>
                        <a:noFill/>
                      </a:ln>
                      <a:effectLst/>
                    </p:spPr>
                  </p:pic>
                </p:oleObj>
              </mc:Fallback>
            </mc:AlternateContent>
          </a:graphicData>
        </a:graphic>
      </p:graphicFrame>
      <p:graphicFrame>
        <p:nvGraphicFramePr>
          <p:cNvPr id="24" name="Object 3"/>
          <p:cNvGraphicFramePr>
            <a:graphicFrameLocks noChangeAspect="1"/>
          </p:cNvGraphicFramePr>
          <p:nvPr>
            <p:extLst>
              <p:ext uri="{D42A27DB-BD31-4B8C-83A1-F6EECF244321}">
                <p14:modId xmlns:p14="http://schemas.microsoft.com/office/powerpoint/2010/main" val="1299852044"/>
              </p:ext>
            </p:extLst>
          </p:nvPr>
        </p:nvGraphicFramePr>
        <p:xfrm>
          <a:off x="1071563" y="951230"/>
          <a:ext cx="190500" cy="306387"/>
        </p:xfrm>
        <a:graphic>
          <a:graphicData uri="http://schemas.openxmlformats.org/presentationml/2006/ole">
            <mc:AlternateContent xmlns:mc="http://schemas.openxmlformats.org/markup-compatibility/2006">
              <mc:Choice xmlns:v="urn:schemas-microsoft-com:vml" Requires="v">
                <p:oleObj name="Equation" r:id="rId10" imgW="127000" imgH="203200" progId="Equation.DSMT4">
                  <p:embed/>
                </p:oleObj>
              </mc:Choice>
              <mc:Fallback>
                <p:oleObj name="Equation" r:id="rId10" imgW="127000" imgH="203200" progId="Equation.DSMT4">
                  <p:embed/>
                  <p:pic>
                    <p:nvPicPr>
                      <p:cNvPr id="0" name=""/>
                      <p:cNvPicPr>
                        <a:picLocks noChangeAspect="1" noChangeArrowheads="1"/>
                      </p:cNvPicPr>
                      <p:nvPr/>
                    </p:nvPicPr>
                    <p:blipFill>
                      <a:blip r:embed="rId11"/>
                      <a:srcRect/>
                      <a:stretch>
                        <a:fillRect/>
                      </a:stretch>
                    </p:blipFill>
                    <p:spPr bwMode="auto">
                      <a:xfrm>
                        <a:off x="1071563" y="951230"/>
                        <a:ext cx="190500" cy="306387"/>
                      </a:xfrm>
                      <a:prstGeom prst="rect">
                        <a:avLst/>
                      </a:prstGeom>
                      <a:noFill/>
                      <a:ln>
                        <a:noFill/>
                      </a:ln>
                      <a:effectLst/>
                    </p:spPr>
                  </p:pic>
                </p:oleObj>
              </mc:Fallback>
            </mc:AlternateContent>
          </a:graphicData>
        </a:graphic>
      </p:graphicFrame>
      <p:sp>
        <p:nvSpPr>
          <p:cNvPr id="25" name="Text Box 56"/>
          <p:cNvSpPr txBox="1">
            <a:spLocks/>
          </p:cNvSpPr>
          <p:nvPr/>
        </p:nvSpPr>
        <p:spPr bwMode="auto">
          <a:xfrm>
            <a:off x="1262063" y="1994266"/>
            <a:ext cx="4712812" cy="3908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r>
              <a:rPr lang="en-US" sz="2000" dirty="0">
                <a:solidFill>
                  <a:schemeClr val="tx1"/>
                </a:solidFill>
                <a:latin typeface="Times New Roman"/>
                <a:cs typeface="Times New Roman"/>
              </a:rPr>
              <a:t>(it decreases)</a:t>
            </a:r>
            <a:endParaRPr lang="en-US" sz="2000" dirty="0">
              <a:solidFill>
                <a:srgbClr val="0000FF"/>
              </a:solidFill>
              <a:latin typeface="Times New Roman"/>
              <a:cs typeface="Times New Roman"/>
            </a:endParaRPr>
          </a:p>
        </p:txBody>
      </p:sp>
      <p:sp>
        <p:nvSpPr>
          <p:cNvPr id="26" name="Text Box 56"/>
          <p:cNvSpPr txBox="1">
            <a:spLocks/>
          </p:cNvSpPr>
          <p:nvPr/>
        </p:nvSpPr>
        <p:spPr bwMode="auto">
          <a:xfrm>
            <a:off x="483314" y="2507497"/>
            <a:ext cx="8477805" cy="3908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r>
              <a:rPr lang="en-US" sz="2000" dirty="0">
                <a:solidFill>
                  <a:srgbClr val="FF0000"/>
                </a:solidFill>
                <a:latin typeface="Apple Chancery"/>
                <a:cs typeface="Apple Chancery"/>
              </a:rPr>
              <a:t>b.) What is </a:t>
            </a:r>
            <a:r>
              <a:rPr lang="en-US" sz="2000" dirty="0">
                <a:solidFill>
                  <a:schemeClr val="tx1"/>
                </a:solidFill>
                <a:latin typeface="Times New Roman"/>
                <a:cs typeface="Times New Roman"/>
              </a:rPr>
              <a:t>her new </a:t>
            </a:r>
            <a:r>
              <a:rPr lang="en-US" sz="2000" i="1" dirty="0">
                <a:solidFill>
                  <a:srgbClr val="0000FF"/>
                </a:solidFill>
                <a:latin typeface="Times New Roman"/>
                <a:cs typeface="Times New Roman"/>
              </a:rPr>
              <a:t>angular momentum</a:t>
            </a:r>
            <a:r>
              <a:rPr lang="en-US" sz="2000" dirty="0">
                <a:solidFill>
                  <a:schemeClr val="tx1"/>
                </a:solidFill>
                <a:latin typeface="Times New Roman"/>
                <a:cs typeface="Times New Roman"/>
              </a:rPr>
              <a:t>?</a:t>
            </a:r>
            <a:endParaRPr lang="en-US" sz="2000" dirty="0">
              <a:solidFill>
                <a:srgbClr val="0000FF"/>
              </a:solidFill>
              <a:latin typeface="Times New Roman"/>
              <a:cs typeface="Times New Roman"/>
            </a:endParaRPr>
          </a:p>
        </p:txBody>
      </p:sp>
      <p:sp>
        <p:nvSpPr>
          <p:cNvPr id="27" name="Text Box 56"/>
          <p:cNvSpPr txBox="1">
            <a:spLocks/>
          </p:cNvSpPr>
          <p:nvPr/>
        </p:nvSpPr>
        <p:spPr bwMode="auto">
          <a:xfrm>
            <a:off x="1296115" y="2858232"/>
            <a:ext cx="4712812" cy="3908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r>
              <a:rPr lang="en-US" sz="2000" dirty="0">
                <a:solidFill>
                  <a:schemeClr val="tx1"/>
                </a:solidFill>
                <a:latin typeface="Times New Roman"/>
                <a:cs typeface="Times New Roman"/>
              </a:rPr>
              <a:t>(no external torques, so it doesn’t change)</a:t>
            </a:r>
            <a:endParaRPr lang="en-US" sz="2000" dirty="0">
              <a:solidFill>
                <a:srgbClr val="0000FF"/>
              </a:solidFill>
              <a:latin typeface="Times New Roman"/>
              <a:cs typeface="Times New Roman"/>
            </a:endParaRPr>
          </a:p>
        </p:txBody>
      </p:sp>
      <p:sp>
        <p:nvSpPr>
          <p:cNvPr id="28" name="Text Box 56"/>
          <p:cNvSpPr txBox="1">
            <a:spLocks/>
          </p:cNvSpPr>
          <p:nvPr/>
        </p:nvSpPr>
        <p:spPr bwMode="auto">
          <a:xfrm>
            <a:off x="483314" y="3388662"/>
            <a:ext cx="8477805" cy="3908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r>
              <a:rPr lang="en-US" sz="2000" dirty="0">
                <a:solidFill>
                  <a:srgbClr val="FF0000"/>
                </a:solidFill>
                <a:latin typeface="Apple Chancery"/>
                <a:cs typeface="Apple Chancery"/>
              </a:rPr>
              <a:t>c.) What was </a:t>
            </a:r>
            <a:r>
              <a:rPr lang="en-US" sz="2000" dirty="0">
                <a:solidFill>
                  <a:schemeClr val="tx1"/>
                </a:solidFill>
                <a:latin typeface="Times New Roman"/>
                <a:cs typeface="Times New Roman"/>
              </a:rPr>
              <a:t>her new angular speed?</a:t>
            </a:r>
            <a:endParaRPr lang="en-US" sz="2000" dirty="0">
              <a:solidFill>
                <a:srgbClr val="0000FF"/>
              </a:solidFill>
              <a:latin typeface="Times New Roman"/>
              <a:cs typeface="Times New Roman"/>
            </a:endParaRPr>
          </a:p>
        </p:txBody>
      </p:sp>
      <p:sp>
        <p:nvSpPr>
          <p:cNvPr id="29" name="Text Box 56"/>
          <p:cNvSpPr txBox="1">
            <a:spLocks/>
          </p:cNvSpPr>
          <p:nvPr/>
        </p:nvSpPr>
        <p:spPr bwMode="auto">
          <a:xfrm>
            <a:off x="927815" y="3815597"/>
            <a:ext cx="4712812" cy="3600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endParaRPr lang="en-US" sz="1800" dirty="0">
              <a:solidFill>
                <a:srgbClr val="0000FF"/>
              </a:solidFill>
              <a:latin typeface="Times New Roman"/>
              <a:cs typeface="Times New Roman"/>
            </a:endParaRPr>
          </a:p>
        </p:txBody>
      </p:sp>
      <p:sp>
        <p:nvSpPr>
          <p:cNvPr id="23" name="Text Box 5"/>
          <p:cNvSpPr txBox="1">
            <a:spLocks/>
          </p:cNvSpPr>
          <p:nvPr/>
        </p:nvSpPr>
        <p:spPr bwMode="auto">
          <a:xfrm>
            <a:off x="845820" y="3815597"/>
            <a:ext cx="4350307" cy="100642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r>
              <a:rPr lang="en-US" sz="2000" dirty="0">
                <a:latin typeface="Times New Roman"/>
                <a:cs typeface="Times New Roman"/>
              </a:rPr>
              <a:t>There are </a:t>
            </a:r>
            <a:r>
              <a:rPr lang="en-US" sz="2000" i="1" dirty="0">
                <a:solidFill>
                  <a:srgbClr val="0000FF"/>
                </a:solidFill>
                <a:latin typeface="Times New Roman"/>
                <a:cs typeface="Times New Roman"/>
              </a:rPr>
              <a:t>no</a:t>
            </a:r>
            <a:r>
              <a:rPr lang="en-US" sz="2000" dirty="0">
                <a:latin typeface="Times New Roman"/>
                <a:cs typeface="Times New Roman"/>
              </a:rPr>
              <a:t> </a:t>
            </a:r>
            <a:r>
              <a:rPr lang="en-US" sz="2000" dirty="0">
                <a:solidFill>
                  <a:srgbClr val="0000FF"/>
                </a:solidFill>
                <a:latin typeface="Times New Roman"/>
                <a:cs typeface="Times New Roman"/>
              </a:rPr>
              <a:t>external torques acting </a:t>
            </a:r>
            <a:r>
              <a:rPr lang="en-US" sz="2000" dirty="0">
                <a:latin typeface="Times New Roman"/>
                <a:cs typeface="Times New Roman"/>
              </a:rPr>
              <a:t>on the woman, so </a:t>
            </a:r>
            <a:r>
              <a:rPr lang="en-US" sz="2000" i="1" dirty="0">
                <a:solidFill>
                  <a:srgbClr val="0000FF"/>
                </a:solidFill>
                <a:latin typeface="Times New Roman"/>
                <a:cs typeface="Times New Roman"/>
              </a:rPr>
              <a:t>conservation of angular momentum</a:t>
            </a:r>
            <a:r>
              <a:rPr lang="en-US" sz="2000" dirty="0">
                <a:solidFill>
                  <a:srgbClr val="0000FF"/>
                </a:solidFill>
                <a:latin typeface="Times New Roman"/>
                <a:cs typeface="Times New Roman"/>
              </a:rPr>
              <a:t> yields</a:t>
            </a:r>
            <a:r>
              <a:rPr lang="en-US" sz="2000" dirty="0">
                <a:latin typeface="Times New Roman"/>
                <a:cs typeface="Times New Roman"/>
              </a:rPr>
              <a:t>:</a:t>
            </a:r>
          </a:p>
        </p:txBody>
      </p:sp>
      <p:graphicFrame>
        <p:nvGraphicFramePr>
          <p:cNvPr id="30" name="Object 2"/>
          <p:cNvGraphicFramePr>
            <a:graphicFrameLocks noChangeAspect="1"/>
          </p:cNvGraphicFramePr>
          <p:nvPr>
            <p:extLst>
              <p:ext uri="{D42A27DB-BD31-4B8C-83A1-F6EECF244321}">
                <p14:modId xmlns:p14="http://schemas.microsoft.com/office/powerpoint/2010/main" val="4180281769"/>
              </p:ext>
            </p:extLst>
          </p:nvPr>
        </p:nvGraphicFramePr>
        <p:xfrm>
          <a:off x="5908119" y="4175696"/>
          <a:ext cx="2661762" cy="1607343"/>
        </p:xfrm>
        <a:graphic>
          <a:graphicData uri="http://schemas.openxmlformats.org/presentationml/2006/ole">
            <mc:AlternateContent xmlns:mc="http://schemas.openxmlformats.org/markup-compatibility/2006">
              <mc:Choice xmlns:v="urn:schemas-microsoft-com:vml" Requires="v">
                <p:oleObj name="Equation" r:id="rId12" imgW="1562100" imgH="939800" progId="Equation.DSMT4">
                  <p:embed/>
                </p:oleObj>
              </mc:Choice>
              <mc:Fallback>
                <p:oleObj name="Equation" r:id="rId12" imgW="1562100" imgH="939800" progId="Equation.DSMT4">
                  <p:embed/>
                  <p:pic>
                    <p:nvPicPr>
                      <p:cNvPr id="0" name=""/>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5908119" y="4175696"/>
                        <a:ext cx="2661762" cy="1607343"/>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cxnSp>
        <p:nvCxnSpPr>
          <p:cNvPr id="3" name="Straight Connector 2"/>
          <p:cNvCxnSpPr/>
          <p:nvPr/>
        </p:nvCxnSpPr>
        <p:spPr>
          <a:xfrm flipV="1">
            <a:off x="6959488" y="4073971"/>
            <a:ext cx="596900" cy="616550"/>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graphicFrame>
        <p:nvGraphicFramePr>
          <p:cNvPr id="31" name="Object 2"/>
          <p:cNvGraphicFramePr>
            <a:graphicFrameLocks noChangeAspect="1"/>
          </p:cNvGraphicFramePr>
          <p:nvPr>
            <p:extLst>
              <p:ext uri="{D42A27DB-BD31-4B8C-83A1-F6EECF244321}">
                <p14:modId xmlns:p14="http://schemas.microsoft.com/office/powerpoint/2010/main" val="937141373"/>
              </p:ext>
            </p:extLst>
          </p:nvPr>
        </p:nvGraphicFramePr>
        <p:xfrm>
          <a:off x="7540514" y="3909471"/>
          <a:ext cx="161392" cy="193200"/>
        </p:xfrm>
        <a:graphic>
          <a:graphicData uri="http://schemas.openxmlformats.org/presentationml/2006/ole">
            <mc:AlternateContent xmlns:mc="http://schemas.openxmlformats.org/markup-compatibility/2006">
              <mc:Choice xmlns:v="urn:schemas-microsoft-com:vml" Requires="v">
                <p:oleObj name="Equation" r:id="rId14" imgW="127000" imgH="152400" progId="Equation.DSMT4">
                  <p:embed/>
                </p:oleObj>
              </mc:Choice>
              <mc:Fallback>
                <p:oleObj name="Equation" r:id="rId14" imgW="127000" imgH="152400" progId="Equation.DSMT4">
                  <p:embed/>
                  <p:pic>
                    <p:nvPicPr>
                      <p:cNvPr id="0" name=""/>
                      <p:cNvPicPr>
                        <a:picLocks noChangeAspect="1" noChangeArrowheads="1"/>
                      </p:cNvPicPr>
                      <p:nvPr/>
                    </p:nvPicPr>
                    <p:blipFill>
                      <a:blip r:embed="rId15"/>
                      <a:srcRect/>
                      <a:stretch>
                        <a:fillRect/>
                      </a:stretch>
                    </p:blipFill>
                    <p:spPr bwMode="auto">
                      <a:xfrm>
                        <a:off x="7540514" y="3909471"/>
                        <a:ext cx="161392" cy="193200"/>
                      </a:xfrm>
                      <a:prstGeom prst="rect">
                        <a:avLst/>
                      </a:prstGeom>
                      <a:noFill/>
                      <a:ln>
                        <a:noFill/>
                      </a:ln>
                      <a:effectLst/>
                    </p:spPr>
                  </p:pic>
                </p:oleObj>
              </mc:Fallback>
            </mc:AlternateContent>
          </a:graphicData>
        </a:graphic>
      </p:graphicFrame>
      <p:sp>
        <p:nvSpPr>
          <p:cNvPr id="32" name="Text Box 56"/>
          <p:cNvSpPr txBox="1">
            <a:spLocks/>
          </p:cNvSpPr>
          <p:nvPr/>
        </p:nvSpPr>
        <p:spPr bwMode="auto">
          <a:xfrm>
            <a:off x="5881927" y="136149"/>
            <a:ext cx="1357073" cy="32932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r>
              <a:rPr lang="en-US" sz="1600" dirty="0">
                <a:solidFill>
                  <a:srgbClr val="FF0000"/>
                </a:solidFill>
                <a:latin typeface="Apple Chancery"/>
                <a:cs typeface="Apple Chancery"/>
              </a:rPr>
              <a:t>before</a:t>
            </a:r>
            <a:endParaRPr lang="en-US" sz="2000" dirty="0">
              <a:solidFill>
                <a:srgbClr val="FF0000"/>
              </a:solidFill>
              <a:latin typeface="Apple Chancery"/>
              <a:cs typeface="Apple Chancery"/>
            </a:endParaRPr>
          </a:p>
        </p:txBody>
      </p:sp>
      <p:sp>
        <p:nvSpPr>
          <p:cNvPr id="33" name="Text Box 56"/>
          <p:cNvSpPr txBox="1">
            <a:spLocks/>
          </p:cNvSpPr>
          <p:nvPr/>
        </p:nvSpPr>
        <p:spPr bwMode="auto">
          <a:xfrm>
            <a:off x="7589520" y="138241"/>
            <a:ext cx="1357073" cy="32932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r>
              <a:rPr lang="en-US" sz="1600" dirty="0">
                <a:solidFill>
                  <a:srgbClr val="FF0000"/>
                </a:solidFill>
                <a:latin typeface="Apple Chancery"/>
                <a:cs typeface="Apple Chancery"/>
              </a:rPr>
              <a:t>after</a:t>
            </a:r>
            <a:endParaRPr lang="en-US" sz="2000" dirty="0">
              <a:solidFill>
                <a:srgbClr val="FF0000"/>
              </a:solidFill>
              <a:latin typeface="Apple Chancery"/>
              <a:cs typeface="Apple Chancery"/>
            </a:endParaRPr>
          </a:p>
        </p:txBody>
      </p:sp>
      <p:sp>
        <p:nvSpPr>
          <p:cNvPr id="34" name="Text Box 5"/>
          <p:cNvSpPr txBox="1">
            <a:spLocks/>
          </p:cNvSpPr>
          <p:nvPr/>
        </p:nvSpPr>
        <p:spPr bwMode="auto">
          <a:xfrm>
            <a:off x="864315" y="5904671"/>
            <a:ext cx="8298180" cy="3908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r>
              <a:rPr lang="en-US" sz="2000" dirty="0">
                <a:latin typeface="Times New Roman"/>
                <a:cs typeface="Times New Roman"/>
              </a:rPr>
              <a:t>. . . And as           , her </a:t>
            </a:r>
            <a:r>
              <a:rPr lang="en-US" sz="2000" dirty="0">
                <a:solidFill>
                  <a:srgbClr val="0000FF"/>
                </a:solidFill>
                <a:latin typeface="Times New Roman"/>
                <a:cs typeface="Times New Roman"/>
              </a:rPr>
              <a:t>angular velocity </a:t>
            </a:r>
            <a:r>
              <a:rPr lang="en-US" sz="2000" dirty="0">
                <a:solidFill>
                  <a:srgbClr val="FF0000"/>
                </a:solidFill>
                <a:latin typeface="Times New Roman"/>
                <a:cs typeface="Times New Roman"/>
              </a:rPr>
              <a:t>increases</a:t>
            </a:r>
            <a:r>
              <a:rPr lang="en-US" sz="2000" dirty="0">
                <a:latin typeface="Times New Roman"/>
                <a:cs typeface="Times New Roman"/>
              </a:rPr>
              <a:t>.</a:t>
            </a:r>
          </a:p>
        </p:txBody>
      </p:sp>
      <p:graphicFrame>
        <p:nvGraphicFramePr>
          <p:cNvPr id="35" name="Object 2"/>
          <p:cNvGraphicFramePr>
            <a:graphicFrameLocks noChangeAspect="1"/>
          </p:cNvGraphicFramePr>
          <p:nvPr>
            <p:extLst>
              <p:ext uri="{D42A27DB-BD31-4B8C-83A1-F6EECF244321}">
                <p14:modId xmlns:p14="http://schemas.microsoft.com/office/powerpoint/2010/main" val="1657273023"/>
              </p:ext>
            </p:extLst>
          </p:nvPr>
        </p:nvGraphicFramePr>
        <p:xfrm>
          <a:off x="2062163" y="5969631"/>
          <a:ext cx="673100" cy="347663"/>
        </p:xfrm>
        <a:graphic>
          <a:graphicData uri="http://schemas.openxmlformats.org/presentationml/2006/ole">
            <mc:AlternateContent xmlns:mc="http://schemas.openxmlformats.org/markup-compatibility/2006">
              <mc:Choice xmlns:v="urn:schemas-microsoft-com:vml" Requires="v">
                <p:oleObj name="Equation" r:id="rId16" imgW="393700" imgH="203200" progId="Equation.DSMT4">
                  <p:embed/>
                </p:oleObj>
              </mc:Choice>
              <mc:Fallback>
                <p:oleObj name="Equation" r:id="rId16" imgW="393700" imgH="203200" progId="Equation.DSMT4">
                  <p:embed/>
                  <p:pic>
                    <p:nvPicPr>
                      <p:cNvPr id="0" name=""/>
                      <p:cNvPicPr>
                        <a:picLocks noChangeAspect="1" noChangeArrowheads="1"/>
                      </p:cNvPicPr>
                      <p:nvPr/>
                    </p:nvPicPr>
                    <p:blipFill>
                      <a:blip r:embed="rId17"/>
                      <a:srcRect/>
                      <a:stretch>
                        <a:fillRect/>
                      </a:stretch>
                    </p:blipFill>
                    <p:spPr bwMode="auto">
                      <a:xfrm>
                        <a:off x="2062163" y="5969631"/>
                        <a:ext cx="673100" cy="347663"/>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Tree>
    <p:extLst>
      <p:ext uri="{BB962C8B-B14F-4D97-AF65-F5344CB8AC3E}">
        <p14:creationId xmlns:p14="http://schemas.microsoft.com/office/powerpoint/2010/main" val="7402875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dissolve">
                                      <p:cBhvr>
                                        <p:cTn id="7" dur="500"/>
                                        <p:tgtEl>
                                          <p:spTgt spid="25"/>
                                        </p:tgtEl>
                                      </p:cBhvr>
                                    </p:animEffect>
                                  </p:childTnLst>
                                </p:cTn>
                              </p:par>
                              <p:par>
                                <p:cTn id="8" presetID="9" presetClass="entr" presetSubtype="0"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dissolve">
                                      <p:cBhvr>
                                        <p:cTn id="10" dur="500"/>
                                        <p:tgtEl>
                                          <p:spTgt spid="10"/>
                                        </p:tgtEl>
                                      </p:cBhvr>
                                    </p:animEffect>
                                  </p:childTnLst>
                                </p:cTn>
                              </p:par>
                              <p:par>
                                <p:cTn id="11" presetID="9" presetClass="entr" presetSubtype="0" fill="hold" nodeType="with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dissolve">
                                      <p:cBhvr>
                                        <p:cTn id="13" dur="500"/>
                                        <p:tgtEl>
                                          <p:spTgt spid="11"/>
                                        </p:tgtEl>
                                      </p:cBhvr>
                                    </p:animEffect>
                                  </p:childTnLst>
                                </p:cTn>
                              </p:par>
                            </p:childTnLst>
                          </p:cTn>
                        </p:par>
                      </p:childTnLst>
                    </p:cTn>
                  </p:par>
                  <p:par>
                    <p:cTn id="14" fill="hold">
                      <p:stCondLst>
                        <p:cond delay="indefinite"/>
                      </p:stCondLst>
                      <p:childTnLst>
                        <p:par>
                          <p:cTn id="15" fill="hold">
                            <p:stCondLst>
                              <p:cond delay="0"/>
                            </p:stCondLst>
                            <p:childTnLst>
                              <p:par>
                                <p:cTn id="16" presetID="9" presetClass="entr" presetSubtype="0" fill="hold" grpId="0" nodeType="clickEffect">
                                  <p:stCondLst>
                                    <p:cond delay="0"/>
                                  </p:stCondLst>
                                  <p:childTnLst>
                                    <p:set>
                                      <p:cBhvr>
                                        <p:cTn id="17" dur="1" fill="hold">
                                          <p:stCondLst>
                                            <p:cond delay="0"/>
                                          </p:stCondLst>
                                        </p:cTn>
                                        <p:tgtEl>
                                          <p:spTgt spid="26"/>
                                        </p:tgtEl>
                                        <p:attrNameLst>
                                          <p:attrName>style.visibility</p:attrName>
                                        </p:attrNameLst>
                                      </p:cBhvr>
                                      <p:to>
                                        <p:strVal val="visible"/>
                                      </p:to>
                                    </p:set>
                                    <p:animEffect transition="in" filter="dissolve">
                                      <p:cBhvr>
                                        <p:cTn id="18" dur="500"/>
                                        <p:tgtEl>
                                          <p:spTgt spid="26"/>
                                        </p:tgtEl>
                                      </p:cBhvr>
                                    </p:animEffect>
                                  </p:childTnLst>
                                </p:cTn>
                              </p:par>
                            </p:childTnLst>
                          </p:cTn>
                        </p:par>
                      </p:childTnLst>
                    </p:cTn>
                  </p:par>
                  <p:par>
                    <p:cTn id="19" fill="hold">
                      <p:stCondLst>
                        <p:cond delay="indefinite"/>
                      </p:stCondLst>
                      <p:childTnLst>
                        <p:par>
                          <p:cTn id="20" fill="hold">
                            <p:stCondLst>
                              <p:cond delay="0"/>
                            </p:stCondLst>
                            <p:childTnLst>
                              <p:par>
                                <p:cTn id="21" presetID="9" presetClass="entr" presetSubtype="0" fill="hold" grpId="0" nodeType="clickEffect">
                                  <p:stCondLst>
                                    <p:cond delay="0"/>
                                  </p:stCondLst>
                                  <p:childTnLst>
                                    <p:set>
                                      <p:cBhvr>
                                        <p:cTn id="22" dur="1" fill="hold">
                                          <p:stCondLst>
                                            <p:cond delay="0"/>
                                          </p:stCondLst>
                                        </p:cTn>
                                        <p:tgtEl>
                                          <p:spTgt spid="27"/>
                                        </p:tgtEl>
                                        <p:attrNameLst>
                                          <p:attrName>style.visibility</p:attrName>
                                        </p:attrNameLst>
                                      </p:cBhvr>
                                      <p:to>
                                        <p:strVal val="visible"/>
                                      </p:to>
                                    </p:set>
                                    <p:animEffect transition="in" filter="dissolve">
                                      <p:cBhvr>
                                        <p:cTn id="23" dur="500"/>
                                        <p:tgtEl>
                                          <p:spTgt spid="27"/>
                                        </p:tgtEl>
                                      </p:cBhvr>
                                    </p:animEffect>
                                  </p:childTnLst>
                                </p:cTn>
                              </p:par>
                            </p:childTnLst>
                          </p:cTn>
                        </p:par>
                      </p:childTnLst>
                    </p:cTn>
                  </p:par>
                  <p:par>
                    <p:cTn id="24" fill="hold">
                      <p:stCondLst>
                        <p:cond delay="indefinite"/>
                      </p:stCondLst>
                      <p:childTnLst>
                        <p:par>
                          <p:cTn id="25" fill="hold">
                            <p:stCondLst>
                              <p:cond delay="0"/>
                            </p:stCondLst>
                            <p:childTnLst>
                              <p:par>
                                <p:cTn id="26" presetID="9" presetClass="entr" presetSubtype="0" fill="hold" grpId="0" nodeType="clickEffect">
                                  <p:stCondLst>
                                    <p:cond delay="0"/>
                                  </p:stCondLst>
                                  <p:childTnLst>
                                    <p:set>
                                      <p:cBhvr>
                                        <p:cTn id="27" dur="1" fill="hold">
                                          <p:stCondLst>
                                            <p:cond delay="0"/>
                                          </p:stCondLst>
                                        </p:cTn>
                                        <p:tgtEl>
                                          <p:spTgt spid="28"/>
                                        </p:tgtEl>
                                        <p:attrNameLst>
                                          <p:attrName>style.visibility</p:attrName>
                                        </p:attrNameLst>
                                      </p:cBhvr>
                                      <p:to>
                                        <p:strVal val="visible"/>
                                      </p:to>
                                    </p:set>
                                    <p:animEffect transition="in" filter="dissolve">
                                      <p:cBhvr>
                                        <p:cTn id="28" dur="500"/>
                                        <p:tgtEl>
                                          <p:spTgt spid="28"/>
                                        </p:tgtEl>
                                      </p:cBhvr>
                                    </p:animEffect>
                                  </p:childTnLst>
                                </p:cTn>
                              </p:par>
                            </p:childTnLst>
                          </p:cTn>
                        </p:par>
                      </p:childTnLst>
                    </p:cTn>
                  </p:par>
                  <p:par>
                    <p:cTn id="29" fill="hold">
                      <p:stCondLst>
                        <p:cond delay="indefinite"/>
                      </p:stCondLst>
                      <p:childTnLst>
                        <p:par>
                          <p:cTn id="30" fill="hold">
                            <p:stCondLst>
                              <p:cond delay="0"/>
                            </p:stCondLst>
                            <p:childTnLst>
                              <p:par>
                                <p:cTn id="31" presetID="9" presetClass="entr" presetSubtype="0" fill="hold" grpId="0" nodeType="clickEffect">
                                  <p:stCondLst>
                                    <p:cond delay="0"/>
                                  </p:stCondLst>
                                  <p:childTnLst>
                                    <p:set>
                                      <p:cBhvr>
                                        <p:cTn id="32" dur="1" fill="hold">
                                          <p:stCondLst>
                                            <p:cond delay="0"/>
                                          </p:stCondLst>
                                        </p:cTn>
                                        <p:tgtEl>
                                          <p:spTgt spid="23"/>
                                        </p:tgtEl>
                                        <p:attrNameLst>
                                          <p:attrName>style.visibility</p:attrName>
                                        </p:attrNameLst>
                                      </p:cBhvr>
                                      <p:to>
                                        <p:strVal val="visible"/>
                                      </p:to>
                                    </p:set>
                                    <p:animEffect transition="in" filter="dissolve">
                                      <p:cBhvr>
                                        <p:cTn id="33" dur="500"/>
                                        <p:tgtEl>
                                          <p:spTgt spid="23"/>
                                        </p:tgtEl>
                                      </p:cBhvr>
                                    </p:animEffect>
                                  </p:childTnLst>
                                </p:cTn>
                              </p:par>
                            </p:childTnLst>
                          </p:cTn>
                        </p:par>
                      </p:childTnLst>
                    </p:cTn>
                  </p:par>
                  <p:par>
                    <p:cTn id="34" fill="hold">
                      <p:stCondLst>
                        <p:cond delay="indefinite"/>
                      </p:stCondLst>
                      <p:childTnLst>
                        <p:par>
                          <p:cTn id="35" fill="hold">
                            <p:stCondLst>
                              <p:cond delay="0"/>
                            </p:stCondLst>
                            <p:childTnLst>
                              <p:par>
                                <p:cTn id="36" presetID="9" presetClass="entr" presetSubtype="0" fill="hold" nodeType="clickEffect">
                                  <p:stCondLst>
                                    <p:cond delay="0"/>
                                  </p:stCondLst>
                                  <p:childTnLst>
                                    <p:set>
                                      <p:cBhvr>
                                        <p:cTn id="37" dur="1" fill="hold">
                                          <p:stCondLst>
                                            <p:cond delay="0"/>
                                          </p:stCondLst>
                                        </p:cTn>
                                        <p:tgtEl>
                                          <p:spTgt spid="31"/>
                                        </p:tgtEl>
                                        <p:attrNameLst>
                                          <p:attrName>style.visibility</p:attrName>
                                        </p:attrNameLst>
                                      </p:cBhvr>
                                      <p:to>
                                        <p:strVal val="visible"/>
                                      </p:to>
                                    </p:set>
                                    <p:animEffect transition="in" filter="dissolve">
                                      <p:cBhvr>
                                        <p:cTn id="38" dur="500"/>
                                        <p:tgtEl>
                                          <p:spTgt spid="31"/>
                                        </p:tgtEl>
                                      </p:cBhvr>
                                    </p:animEffect>
                                  </p:childTnLst>
                                </p:cTn>
                              </p:par>
                              <p:par>
                                <p:cTn id="39" presetID="9" presetClass="entr" presetSubtype="0" fill="hold" nodeType="withEffect">
                                  <p:stCondLst>
                                    <p:cond delay="0"/>
                                  </p:stCondLst>
                                  <p:childTnLst>
                                    <p:set>
                                      <p:cBhvr>
                                        <p:cTn id="40" dur="1" fill="hold">
                                          <p:stCondLst>
                                            <p:cond delay="0"/>
                                          </p:stCondLst>
                                        </p:cTn>
                                        <p:tgtEl>
                                          <p:spTgt spid="3"/>
                                        </p:tgtEl>
                                        <p:attrNameLst>
                                          <p:attrName>style.visibility</p:attrName>
                                        </p:attrNameLst>
                                      </p:cBhvr>
                                      <p:to>
                                        <p:strVal val="visible"/>
                                      </p:to>
                                    </p:set>
                                    <p:animEffect transition="in" filter="dissolve">
                                      <p:cBhvr>
                                        <p:cTn id="41" dur="500"/>
                                        <p:tgtEl>
                                          <p:spTgt spid="3"/>
                                        </p:tgtEl>
                                      </p:cBhvr>
                                    </p:animEffect>
                                  </p:childTnLst>
                                </p:cTn>
                              </p:par>
                              <p:par>
                                <p:cTn id="42" presetID="9" presetClass="entr" presetSubtype="0" fill="hold" nodeType="withEffect">
                                  <p:stCondLst>
                                    <p:cond delay="0"/>
                                  </p:stCondLst>
                                  <p:childTnLst>
                                    <p:set>
                                      <p:cBhvr>
                                        <p:cTn id="43" dur="1" fill="hold">
                                          <p:stCondLst>
                                            <p:cond delay="0"/>
                                          </p:stCondLst>
                                        </p:cTn>
                                        <p:tgtEl>
                                          <p:spTgt spid="30"/>
                                        </p:tgtEl>
                                        <p:attrNameLst>
                                          <p:attrName>style.visibility</p:attrName>
                                        </p:attrNameLst>
                                      </p:cBhvr>
                                      <p:to>
                                        <p:strVal val="visible"/>
                                      </p:to>
                                    </p:set>
                                    <p:animEffect transition="in" filter="dissolve">
                                      <p:cBhvr>
                                        <p:cTn id="44" dur="500"/>
                                        <p:tgtEl>
                                          <p:spTgt spid="30"/>
                                        </p:tgtEl>
                                      </p:cBhvr>
                                    </p:animEffect>
                                  </p:childTnLst>
                                </p:cTn>
                              </p:par>
                            </p:childTnLst>
                          </p:cTn>
                        </p:par>
                      </p:childTnLst>
                    </p:cTn>
                  </p:par>
                  <p:par>
                    <p:cTn id="45" fill="hold">
                      <p:stCondLst>
                        <p:cond delay="indefinite"/>
                      </p:stCondLst>
                      <p:childTnLst>
                        <p:par>
                          <p:cTn id="46" fill="hold">
                            <p:stCondLst>
                              <p:cond delay="0"/>
                            </p:stCondLst>
                            <p:childTnLst>
                              <p:par>
                                <p:cTn id="47" presetID="9" presetClass="entr" presetSubtype="0" fill="hold" nodeType="clickEffect">
                                  <p:stCondLst>
                                    <p:cond delay="0"/>
                                  </p:stCondLst>
                                  <p:childTnLst>
                                    <p:set>
                                      <p:cBhvr>
                                        <p:cTn id="48" dur="1" fill="hold">
                                          <p:stCondLst>
                                            <p:cond delay="0"/>
                                          </p:stCondLst>
                                        </p:cTn>
                                        <p:tgtEl>
                                          <p:spTgt spid="35"/>
                                        </p:tgtEl>
                                        <p:attrNameLst>
                                          <p:attrName>style.visibility</p:attrName>
                                        </p:attrNameLst>
                                      </p:cBhvr>
                                      <p:to>
                                        <p:strVal val="visible"/>
                                      </p:to>
                                    </p:set>
                                    <p:animEffect transition="in" filter="dissolve">
                                      <p:cBhvr>
                                        <p:cTn id="49" dur="500"/>
                                        <p:tgtEl>
                                          <p:spTgt spid="35"/>
                                        </p:tgtEl>
                                      </p:cBhvr>
                                    </p:animEffect>
                                  </p:childTnLst>
                                </p:cTn>
                              </p:par>
                              <p:par>
                                <p:cTn id="50" presetID="9" presetClass="entr" presetSubtype="0" fill="hold" grpId="0" nodeType="withEffect">
                                  <p:stCondLst>
                                    <p:cond delay="0"/>
                                  </p:stCondLst>
                                  <p:childTnLst>
                                    <p:set>
                                      <p:cBhvr>
                                        <p:cTn id="51" dur="1" fill="hold">
                                          <p:stCondLst>
                                            <p:cond delay="0"/>
                                          </p:stCondLst>
                                        </p:cTn>
                                        <p:tgtEl>
                                          <p:spTgt spid="34"/>
                                        </p:tgtEl>
                                        <p:attrNameLst>
                                          <p:attrName>style.visibility</p:attrName>
                                        </p:attrNameLst>
                                      </p:cBhvr>
                                      <p:to>
                                        <p:strVal val="visible"/>
                                      </p:to>
                                    </p:set>
                                    <p:animEffect transition="in" filter="dissolve">
                                      <p:cBhvr>
                                        <p:cTn id="52"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6" grpId="0"/>
      <p:bldP spid="27" grpId="0"/>
      <p:bldP spid="28" grpId="0"/>
      <p:bldP spid="23" grpId="0"/>
      <p:bldP spid="3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 Box 56"/>
          <p:cNvSpPr txBox="1">
            <a:spLocks/>
          </p:cNvSpPr>
          <p:nvPr/>
        </p:nvSpPr>
        <p:spPr bwMode="auto">
          <a:xfrm>
            <a:off x="371395" y="5389906"/>
            <a:ext cx="8575197" cy="131420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r>
              <a:rPr lang="en-US" sz="2000" dirty="0">
                <a:solidFill>
                  <a:srgbClr val="FF0000"/>
                </a:solidFill>
                <a:latin typeface="Apple Chancery"/>
                <a:cs typeface="Apple Chancery"/>
              </a:rPr>
              <a:t>But             , </a:t>
            </a:r>
            <a:r>
              <a:rPr lang="en-US" sz="2000" dirty="0">
                <a:solidFill>
                  <a:schemeClr val="tx1"/>
                </a:solidFill>
                <a:latin typeface="Times New Roman"/>
                <a:cs typeface="Times New Roman"/>
              </a:rPr>
              <a:t>so                and mechanical energy is NOT conserved.  This should not be a surprise.  When the </a:t>
            </a:r>
            <a:r>
              <a:rPr lang="en-US" sz="2000" i="1" dirty="0">
                <a:solidFill>
                  <a:srgbClr val="FF0000"/>
                </a:solidFill>
                <a:latin typeface="Times New Roman"/>
                <a:cs typeface="Times New Roman"/>
              </a:rPr>
              <a:t>moment of inertia </a:t>
            </a:r>
            <a:r>
              <a:rPr lang="en-US" sz="2000" dirty="0">
                <a:solidFill>
                  <a:schemeClr val="tx1"/>
                </a:solidFill>
                <a:latin typeface="Times New Roman"/>
                <a:cs typeface="Times New Roman"/>
              </a:rPr>
              <a:t>diminishes and </a:t>
            </a:r>
            <a:r>
              <a:rPr lang="en-US" sz="2000" i="1" dirty="0">
                <a:solidFill>
                  <a:srgbClr val="FF0000"/>
                </a:solidFill>
                <a:latin typeface="Times New Roman"/>
                <a:cs typeface="Times New Roman"/>
              </a:rPr>
              <a:t>angular velocity </a:t>
            </a:r>
            <a:r>
              <a:rPr lang="en-US" sz="2000" dirty="0">
                <a:solidFill>
                  <a:srgbClr val="0000FF"/>
                </a:solidFill>
                <a:latin typeface="Times New Roman"/>
                <a:cs typeface="Times New Roman"/>
              </a:rPr>
              <a:t>gets proportionally </a:t>
            </a:r>
            <a:r>
              <a:rPr lang="en-US" sz="2000" dirty="0">
                <a:solidFill>
                  <a:srgbClr val="FF0000"/>
                </a:solidFill>
                <a:latin typeface="Times New Roman"/>
                <a:cs typeface="Times New Roman"/>
              </a:rPr>
              <a:t>LARGER</a:t>
            </a:r>
            <a:r>
              <a:rPr lang="en-US" sz="2000" dirty="0">
                <a:solidFill>
                  <a:srgbClr val="0000FF"/>
                </a:solidFill>
                <a:latin typeface="Times New Roman"/>
                <a:cs typeface="Times New Roman"/>
              </a:rPr>
              <a:t> </a:t>
            </a:r>
            <a:r>
              <a:rPr lang="en-US" sz="2000" dirty="0">
                <a:solidFill>
                  <a:schemeClr val="tx1"/>
                </a:solidFill>
                <a:latin typeface="Times New Roman"/>
                <a:cs typeface="Times New Roman"/>
              </a:rPr>
              <a:t>due to </a:t>
            </a:r>
            <a:r>
              <a:rPr lang="en-US" sz="2000" i="1" dirty="0">
                <a:solidFill>
                  <a:srgbClr val="0000FF"/>
                </a:solidFill>
                <a:latin typeface="Times New Roman"/>
                <a:cs typeface="Times New Roman"/>
              </a:rPr>
              <a:t>conservation of angular momentum</a:t>
            </a:r>
            <a:r>
              <a:rPr lang="en-US" sz="2000" dirty="0">
                <a:solidFill>
                  <a:schemeClr val="tx1"/>
                </a:solidFill>
                <a:latin typeface="Times New Roman"/>
                <a:cs typeface="Times New Roman"/>
              </a:rPr>
              <a:t>, KE must go UP as it is governed by velocity (remember,               ).</a:t>
            </a:r>
            <a:endParaRPr lang="en-US" sz="2000" dirty="0">
              <a:solidFill>
                <a:srgbClr val="0000FF"/>
              </a:solidFill>
              <a:latin typeface="Times New Roman"/>
              <a:cs typeface="Times New Roman"/>
            </a:endParaRPr>
          </a:p>
        </p:txBody>
      </p:sp>
      <p:sp>
        <p:nvSpPr>
          <p:cNvPr id="4" name="Rectangle 3"/>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5" name="TextBox 4"/>
          <p:cNvSpPr txBox="1"/>
          <p:nvPr/>
        </p:nvSpPr>
        <p:spPr>
          <a:xfrm>
            <a:off x="8636001" y="6427113"/>
            <a:ext cx="444499" cy="276999"/>
          </a:xfrm>
          <a:prstGeom prst="rect">
            <a:avLst/>
          </a:prstGeom>
          <a:noFill/>
        </p:spPr>
        <p:txBody>
          <a:bodyPr wrap="square" rtlCol="0">
            <a:spAutoFit/>
          </a:bodyPr>
          <a:lstStyle/>
          <a:p>
            <a:r>
              <a:rPr lang="en-US" sz="1200" dirty="0">
                <a:latin typeface="Times New Roman"/>
                <a:cs typeface="Times New Roman"/>
              </a:rPr>
              <a:t>15.)</a:t>
            </a:r>
          </a:p>
        </p:txBody>
      </p:sp>
      <p:sp>
        <p:nvSpPr>
          <p:cNvPr id="6" name="Text Box 56"/>
          <p:cNvSpPr txBox="1">
            <a:spLocks/>
          </p:cNvSpPr>
          <p:nvPr/>
        </p:nvSpPr>
        <p:spPr bwMode="auto">
          <a:xfrm>
            <a:off x="312103" y="138241"/>
            <a:ext cx="5148897" cy="100642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r>
              <a:rPr lang="en-US" sz="2000" dirty="0">
                <a:solidFill>
                  <a:srgbClr val="FF0000"/>
                </a:solidFill>
                <a:latin typeface="Apple Chancery"/>
                <a:cs typeface="Apple Chancery"/>
              </a:rPr>
              <a:t>Example 4 (</a:t>
            </a:r>
            <a:r>
              <a:rPr lang="en-US" sz="2000" dirty="0" err="1">
                <a:solidFill>
                  <a:srgbClr val="FF0000"/>
                </a:solidFill>
                <a:latin typeface="Apple Chancery"/>
                <a:cs typeface="Apple Chancery"/>
              </a:rPr>
              <a:t>cont</a:t>
            </a:r>
            <a:r>
              <a:rPr lang="en-US" sz="2000" dirty="0">
                <a:solidFill>
                  <a:srgbClr val="FF0000"/>
                </a:solidFill>
                <a:latin typeface="Apple Chancery"/>
                <a:cs typeface="Apple Chancery"/>
              </a:rPr>
              <a:t>’) : </a:t>
            </a:r>
            <a:r>
              <a:rPr lang="en-US" sz="2000" dirty="0">
                <a:latin typeface="Times New Roman"/>
                <a:cs typeface="Times New Roman"/>
              </a:rPr>
              <a:t>An ice skater with </a:t>
            </a:r>
            <a:r>
              <a:rPr lang="en-US" sz="2000" dirty="0">
                <a:solidFill>
                  <a:srgbClr val="0000FF"/>
                </a:solidFill>
                <a:latin typeface="Times New Roman"/>
                <a:cs typeface="Times New Roman"/>
              </a:rPr>
              <a:t>arms out </a:t>
            </a:r>
            <a:r>
              <a:rPr lang="en-US" sz="2000" dirty="0">
                <a:latin typeface="Times New Roman"/>
                <a:cs typeface="Times New Roman"/>
              </a:rPr>
              <a:t>has an </a:t>
            </a:r>
            <a:r>
              <a:rPr lang="en-US" sz="2000" dirty="0">
                <a:solidFill>
                  <a:srgbClr val="FF0000"/>
                </a:solidFill>
                <a:latin typeface="Times New Roman"/>
                <a:cs typeface="Times New Roman"/>
              </a:rPr>
              <a:t>angular speed </a:t>
            </a:r>
            <a:r>
              <a:rPr lang="en-US" sz="2000" dirty="0">
                <a:latin typeface="Times New Roman"/>
                <a:cs typeface="Times New Roman"/>
              </a:rPr>
              <a:t>of      and a </a:t>
            </a:r>
            <a:r>
              <a:rPr lang="en-US" sz="2000" dirty="0">
                <a:solidFill>
                  <a:srgbClr val="FF0000"/>
                </a:solidFill>
                <a:latin typeface="Times New Roman"/>
                <a:cs typeface="Times New Roman"/>
              </a:rPr>
              <a:t>moment of inertia   </a:t>
            </a:r>
            <a:r>
              <a:rPr lang="en-US" sz="2000" dirty="0">
                <a:latin typeface="Times New Roman"/>
                <a:cs typeface="Times New Roman"/>
              </a:rPr>
              <a:t>.  She </a:t>
            </a:r>
            <a:r>
              <a:rPr lang="en-US" sz="2000" dirty="0">
                <a:solidFill>
                  <a:srgbClr val="0000FF"/>
                </a:solidFill>
                <a:latin typeface="Times New Roman"/>
                <a:cs typeface="Times New Roman"/>
              </a:rPr>
              <a:t>pulls her arms in</a:t>
            </a:r>
            <a:r>
              <a:rPr lang="en-US" sz="2000" dirty="0">
                <a:latin typeface="Times New Roman"/>
                <a:cs typeface="Times New Roman"/>
              </a:rPr>
              <a:t>.</a:t>
            </a:r>
            <a:endParaRPr lang="en-US" sz="2000" dirty="0">
              <a:solidFill>
                <a:srgbClr val="0000FF"/>
              </a:solidFill>
              <a:latin typeface="Times New Roman"/>
              <a:cs typeface="Times New Roman"/>
            </a:endParaRPr>
          </a:p>
        </p:txBody>
      </p:sp>
      <p:sp>
        <p:nvSpPr>
          <p:cNvPr id="18" name="Text Box 56"/>
          <p:cNvSpPr txBox="1">
            <a:spLocks/>
          </p:cNvSpPr>
          <p:nvPr/>
        </p:nvSpPr>
        <p:spPr bwMode="auto">
          <a:xfrm>
            <a:off x="483315" y="1295613"/>
            <a:ext cx="4712812" cy="69865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r>
              <a:rPr lang="en-US" sz="2000" dirty="0">
                <a:solidFill>
                  <a:srgbClr val="FF0000"/>
                </a:solidFill>
                <a:latin typeface="Apple Chancery"/>
                <a:cs typeface="Apple Chancery"/>
              </a:rPr>
              <a:t>d.) Is </a:t>
            </a:r>
            <a:r>
              <a:rPr lang="en-US" sz="2000" i="1" dirty="0">
                <a:solidFill>
                  <a:srgbClr val="0000FF"/>
                </a:solidFill>
                <a:latin typeface="Times New Roman"/>
                <a:cs typeface="Times New Roman"/>
              </a:rPr>
              <a:t>mechanical energy </a:t>
            </a:r>
            <a:r>
              <a:rPr lang="en-US" sz="2000" dirty="0">
                <a:solidFill>
                  <a:srgbClr val="0000FF"/>
                </a:solidFill>
                <a:latin typeface="Times New Roman"/>
                <a:cs typeface="Times New Roman"/>
              </a:rPr>
              <a:t>conserved </a:t>
            </a:r>
            <a:r>
              <a:rPr lang="en-US" sz="2000" dirty="0">
                <a:solidFill>
                  <a:schemeClr val="tx1"/>
                </a:solidFill>
                <a:latin typeface="Times New Roman"/>
                <a:cs typeface="Times New Roman"/>
              </a:rPr>
              <a:t>during this action?  Justify and comment.</a:t>
            </a:r>
            <a:endParaRPr lang="en-US" sz="2000" dirty="0">
              <a:solidFill>
                <a:srgbClr val="0000FF"/>
              </a:solidFill>
              <a:latin typeface="Times New Roman"/>
              <a:cs typeface="Times New Roman"/>
            </a:endParaRPr>
          </a:p>
        </p:txBody>
      </p:sp>
      <p:sp>
        <p:nvSpPr>
          <p:cNvPr id="8" name="Freeform 12"/>
          <p:cNvSpPr>
            <a:spLocks noChangeArrowheads="1"/>
          </p:cNvSpPr>
          <p:nvPr/>
        </p:nvSpPr>
        <p:spPr bwMode="auto">
          <a:xfrm>
            <a:off x="6206490" y="627222"/>
            <a:ext cx="1314450" cy="1193006"/>
          </a:xfrm>
          <a:custGeom>
            <a:avLst/>
            <a:gdLst>
              <a:gd name="T0" fmla="*/ 0 w 1460500"/>
              <a:gd name="T1" fmla="*/ 0 h 1324576"/>
              <a:gd name="T2" fmla="*/ 1460500 w 1460500"/>
              <a:gd name="T3" fmla="*/ 1324576 h 1324576"/>
            </a:gdLst>
            <a:ahLst/>
            <a:cxnLst/>
            <a:rect l="T0" t="T1" r="T2" b="T3"/>
            <a:pathLst>
              <a:path w="1460500" h="1324576">
                <a:moveTo>
                  <a:pt x="647700" y="26612"/>
                </a:moveTo>
                <a:cubicBezTo>
                  <a:pt x="741485" y="57874"/>
                  <a:pt x="655515" y="20750"/>
                  <a:pt x="647700" y="52012"/>
                </a:cubicBezTo>
                <a:cubicBezTo>
                  <a:pt x="643998" y="66820"/>
                  <a:pt x="664633" y="77412"/>
                  <a:pt x="673100" y="90112"/>
                </a:cubicBezTo>
                <a:cubicBezTo>
                  <a:pt x="660400" y="102812"/>
                  <a:pt x="635000" y="110251"/>
                  <a:pt x="635000" y="128212"/>
                </a:cubicBezTo>
                <a:cubicBezTo>
                  <a:pt x="635000" y="162079"/>
                  <a:pt x="711200" y="128212"/>
                  <a:pt x="711200" y="128212"/>
                </a:cubicBezTo>
                <a:cubicBezTo>
                  <a:pt x="715433" y="111279"/>
                  <a:pt x="736242" y="89754"/>
                  <a:pt x="723900" y="77412"/>
                </a:cubicBezTo>
                <a:cubicBezTo>
                  <a:pt x="681734" y="35246"/>
                  <a:pt x="585916" y="95604"/>
                  <a:pt x="698500" y="39312"/>
                </a:cubicBezTo>
                <a:cubicBezTo>
                  <a:pt x="701819" y="40142"/>
                  <a:pt x="779118" y="58087"/>
                  <a:pt x="787400" y="64712"/>
                </a:cubicBezTo>
                <a:cubicBezTo>
                  <a:pt x="799319" y="74247"/>
                  <a:pt x="804333" y="90112"/>
                  <a:pt x="812800" y="102812"/>
                </a:cubicBezTo>
                <a:cubicBezTo>
                  <a:pt x="795867" y="115512"/>
                  <a:pt x="779224" y="128609"/>
                  <a:pt x="762000" y="140912"/>
                </a:cubicBezTo>
                <a:cubicBezTo>
                  <a:pt x="749580" y="149784"/>
                  <a:pt x="738708" y="170014"/>
                  <a:pt x="723900" y="166312"/>
                </a:cubicBezTo>
                <a:cubicBezTo>
                  <a:pt x="710913" y="163065"/>
                  <a:pt x="715433" y="140912"/>
                  <a:pt x="711200" y="128212"/>
                </a:cubicBezTo>
                <a:cubicBezTo>
                  <a:pt x="740833" y="39312"/>
                  <a:pt x="762000" y="60479"/>
                  <a:pt x="698500" y="39312"/>
                </a:cubicBezTo>
                <a:cubicBezTo>
                  <a:pt x="721407" y="62219"/>
                  <a:pt x="749300" y="78753"/>
                  <a:pt x="749300" y="115512"/>
                </a:cubicBezTo>
                <a:cubicBezTo>
                  <a:pt x="749300" y="128899"/>
                  <a:pt x="740833" y="140912"/>
                  <a:pt x="736600" y="153612"/>
                </a:cubicBezTo>
                <a:cubicBezTo>
                  <a:pt x="740833" y="166312"/>
                  <a:pt x="749300" y="178325"/>
                  <a:pt x="749300" y="191712"/>
                </a:cubicBezTo>
                <a:cubicBezTo>
                  <a:pt x="749300" y="209166"/>
                  <a:pt x="751123" y="252194"/>
                  <a:pt x="736600" y="242512"/>
                </a:cubicBezTo>
                <a:cubicBezTo>
                  <a:pt x="714323" y="227660"/>
                  <a:pt x="711200" y="166312"/>
                  <a:pt x="711200" y="166312"/>
                </a:cubicBezTo>
                <a:cubicBezTo>
                  <a:pt x="698500" y="174779"/>
                  <a:pt x="686752" y="184886"/>
                  <a:pt x="673100" y="191712"/>
                </a:cubicBezTo>
                <a:cubicBezTo>
                  <a:pt x="567940" y="244292"/>
                  <a:pt x="706089" y="157019"/>
                  <a:pt x="596900" y="229812"/>
                </a:cubicBezTo>
                <a:cubicBezTo>
                  <a:pt x="609600" y="238279"/>
                  <a:pt x="620100" y="258523"/>
                  <a:pt x="635000" y="255212"/>
                </a:cubicBezTo>
                <a:cubicBezTo>
                  <a:pt x="664800" y="248590"/>
                  <a:pt x="682240" y="214065"/>
                  <a:pt x="711200" y="204412"/>
                </a:cubicBezTo>
                <a:cubicBezTo>
                  <a:pt x="765859" y="186192"/>
                  <a:pt x="736313" y="194959"/>
                  <a:pt x="800100" y="179012"/>
                </a:cubicBezTo>
                <a:cubicBezTo>
                  <a:pt x="804333" y="166312"/>
                  <a:pt x="815001" y="154117"/>
                  <a:pt x="812800" y="140912"/>
                </a:cubicBezTo>
                <a:cubicBezTo>
                  <a:pt x="806042" y="100363"/>
                  <a:pt x="779018" y="100018"/>
                  <a:pt x="749300" y="90112"/>
                </a:cubicBezTo>
                <a:cubicBezTo>
                  <a:pt x="736600" y="94345"/>
                  <a:pt x="724072" y="99134"/>
                  <a:pt x="711200" y="102812"/>
                </a:cubicBezTo>
                <a:cubicBezTo>
                  <a:pt x="694417" y="107607"/>
                  <a:pt x="676012" y="107706"/>
                  <a:pt x="660400" y="115512"/>
                </a:cubicBezTo>
                <a:cubicBezTo>
                  <a:pt x="485723" y="202851"/>
                  <a:pt x="651461" y="143892"/>
                  <a:pt x="546100" y="179012"/>
                </a:cubicBezTo>
                <a:cubicBezTo>
                  <a:pt x="558800" y="183245"/>
                  <a:pt x="570813" y="191712"/>
                  <a:pt x="584200" y="191712"/>
                </a:cubicBezTo>
                <a:cubicBezTo>
                  <a:pt x="628902" y="191712"/>
                  <a:pt x="659211" y="179408"/>
                  <a:pt x="698500" y="166312"/>
                </a:cubicBezTo>
                <a:cubicBezTo>
                  <a:pt x="757775" y="205829"/>
                  <a:pt x="775715" y="229304"/>
                  <a:pt x="876300" y="179012"/>
                </a:cubicBezTo>
                <a:cubicBezTo>
                  <a:pt x="891912" y="171206"/>
                  <a:pt x="867833" y="145145"/>
                  <a:pt x="863600" y="128212"/>
                </a:cubicBezTo>
                <a:cubicBezTo>
                  <a:pt x="838200" y="132445"/>
                  <a:pt x="812382" y="147157"/>
                  <a:pt x="787400" y="140912"/>
                </a:cubicBezTo>
                <a:cubicBezTo>
                  <a:pt x="730739" y="126747"/>
                  <a:pt x="786408" y="17383"/>
                  <a:pt x="787400" y="13912"/>
                </a:cubicBezTo>
                <a:cubicBezTo>
                  <a:pt x="774700" y="9679"/>
                  <a:pt x="762632" y="0"/>
                  <a:pt x="749300" y="1212"/>
                </a:cubicBezTo>
                <a:cubicBezTo>
                  <a:pt x="714534" y="4373"/>
                  <a:pt x="681931" y="19766"/>
                  <a:pt x="647700" y="26612"/>
                </a:cubicBezTo>
                <a:lnTo>
                  <a:pt x="584200" y="39312"/>
                </a:lnTo>
                <a:cubicBezTo>
                  <a:pt x="579967" y="64712"/>
                  <a:pt x="571500" y="89762"/>
                  <a:pt x="571500" y="115512"/>
                </a:cubicBezTo>
                <a:cubicBezTo>
                  <a:pt x="571500" y="128899"/>
                  <a:pt x="571213" y="150365"/>
                  <a:pt x="584200" y="153612"/>
                </a:cubicBezTo>
                <a:cubicBezTo>
                  <a:pt x="613240" y="160872"/>
                  <a:pt x="643747" y="146783"/>
                  <a:pt x="673100" y="140912"/>
                </a:cubicBezTo>
                <a:cubicBezTo>
                  <a:pt x="707331" y="134066"/>
                  <a:pt x="741021" y="124697"/>
                  <a:pt x="774700" y="115512"/>
                </a:cubicBezTo>
                <a:cubicBezTo>
                  <a:pt x="787615" y="111990"/>
                  <a:pt x="799813" y="106059"/>
                  <a:pt x="812800" y="102812"/>
                </a:cubicBezTo>
                <a:cubicBezTo>
                  <a:pt x="833741" y="97577"/>
                  <a:pt x="855133" y="94345"/>
                  <a:pt x="876300" y="90112"/>
                </a:cubicBezTo>
                <a:cubicBezTo>
                  <a:pt x="880533" y="77412"/>
                  <a:pt x="902171" y="54407"/>
                  <a:pt x="889000" y="52012"/>
                </a:cubicBezTo>
                <a:cubicBezTo>
                  <a:pt x="863685" y="47409"/>
                  <a:pt x="679322" y="71872"/>
                  <a:pt x="635000" y="77412"/>
                </a:cubicBezTo>
                <a:cubicBezTo>
                  <a:pt x="639233" y="94345"/>
                  <a:pt x="638018" y="113689"/>
                  <a:pt x="647700" y="128212"/>
                </a:cubicBezTo>
                <a:cubicBezTo>
                  <a:pt x="678962" y="175104"/>
                  <a:pt x="718038" y="132120"/>
                  <a:pt x="647700" y="179012"/>
                </a:cubicBezTo>
                <a:cubicBezTo>
                  <a:pt x="664633" y="187479"/>
                  <a:pt x="681099" y="196954"/>
                  <a:pt x="698500" y="204412"/>
                </a:cubicBezTo>
                <a:cubicBezTo>
                  <a:pt x="734605" y="219886"/>
                  <a:pt x="764038" y="207705"/>
                  <a:pt x="723900" y="267912"/>
                </a:cubicBezTo>
                <a:cubicBezTo>
                  <a:pt x="715433" y="280612"/>
                  <a:pt x="698500" y="284845"/>
                  <a:pt x="685800" y="293312"/>
                </a:cubicBezTo>
                <a:cubicBezTo>
                  <a:pt x="704020" y="238653"/>
                  <a:pt x="685513" y="251965"/>
                  <a:pt x="749300" y="267912"/>
                </a:cubicBezTo>
                <a:cubicBezTo>
                  <a:pt x="657949" y="298362"/>
                  <a:pt x="772028" y="261418"/>
                  <a:pt x="660400" y="293312"/>
                </a:cubicBezTo>
                <a:cubicBezTo>
                  <a:pt x="647528" y="296990"/>
                  <a:pt x="635000" y="301779"/>
                  <a:pt x="622300" y="306012"/>
                </a:cubicBezTo>
                <a:cubicBezTo>
                  <a:pt x="568665" y="466916"/>
                  <a:pt x="629465" y="323699"/>
                  <a:pt x="228600" y="369512"/>
                </a:cubicBezTo>
                <a:cubicBezTo>
                  <a:pt x="205950" y="372101"/>
                  <a:pt x="186727" y="387703"/>
                  <a:pt x="165100" y="394912"/>
                </a:cubicBezTo>
                <a:cubicBezTo>
                  <a:pt x="148541" y="400432"/>
                  <a:pt x="131083" y="402817"/>
                  <a:pt x="114300" y="407612"/>
                </a:cubicBezTo>
                <a:cubicBezTo>
                  <a:pt x="101428" y="411290"/>
                  <a:pt x="88900" y="416079"/>
                  <a:pt x="76200" y="420312"/>
                </a:cubicBezTo>
                <a:cubicBezTo>
                  <a:pt x="66805" y="417180"/>
                  <a:pt x="0" y="398625"/>
                  <a:pt x="0" y="382212"/>
                </a:cubicBezTo>
                <a:cubicBezTo>
                  <a:pt x="0" y="368825"/>
                  <a:pt x="25113" y="391665"/>
                  <a:pt x="38100" y="394912"/>
                </a:cubicBezTo>
                <a:cubicBezTo>
                  <a:pt x="59041" y="400147"/>
                  <a:pt x="80433" y="403379"/>
                  <a:pt x="101600" y="407612"/>
                </a:cubicBezTo>
                <a:cubicBezTo>
                  <a:pt x="114300" y="416079"/>
                  <a:pt x="124644" y="430503"/>
                  <a:pt x="139700" y="433012"/>
                </a:cubicBezTo>
                <a:cubicBezTo>
                  <a:pt x="152905" y="435213"/>
                  <a:pt x="164495" y="421790"/>
                  <a:pt x="177800" y="420312"/>
                </a:cubicBezTo>
                <a:cubicBezTo>
                  <a:pt x="241052" y="413284"/>
                  <a:pt x="304800" y="411845"/>
                  <a:pt x="368300" y="407612"/>
                </a:cubicBezTo>
                <a:cubicBezTo>
                  <a:pt x="384510" y="402209"/>
                  <a:pt x="468429" y="372071"/>
                  <a:pt x="495300" y="369512"/>
                </a:cubicBezTo>
                <a:cubicBezTo>
                  <a:pt x="567066" y="362677"/>
                  <a:pt x="639233" y="361045"/>
                  <a:pt x="711200" y="356812"/>
                </a:cubicBezTo>
                <a:cubicBezTo>
                  <a:pt x="698500" y="361045"/>
                  <a:pt x="686087" y="366265"/>
                  <a:pt x="673100" y="369512"/>
                </a:cubicBezTo>
                <a:cubicBezTo>
                  <a:pt x="652159" y="374747"/>
                  <a:pt x="621574" y="364251"/>
                  <a:pt x="609600" y="382212"/>
                </a:cubicBezTo>
                <a:cubicBezTo>
                  <a:pt x="601133" y="394912"/>
                  <a:pt x="647700" y="407612"/>
                  <a:pt x="647700" y="407612"/>
                </a:cubicBezTo>
                <a:cubicBezTo>
                  <a:pt x="660400" y="399145"/>
                  <a:pt x="671852" y="388411"/>
                  <a:pt x="685800" y="382212"/>
                </a:cubicBezTo>
                <a:cubicBezTo>
                  <a:pt x="755860" y="351074"/>
                  <a:pt x="757206" y="361185"/>
                  <a:pt x="825500" y="344112"/>
                </a:cubicBezTo>
                <a:cubicBezTo>
                  <a:pt x="838487" y="340865"/>
                  <a:pt x="850273" y="332681"/>
                  <a:pt x="863600" y="331412"/>
                </a:cubicBezTo>
                <a:cubicBezTo>
                  <a:pt x="939574" y="324176"/>
                  <a:pt x="1016000" y="322945"/>
                  <a:pt x="1092200" y="318712"/>
                </a:cubicBezTo>
                <a:cubicBezTo>
                  <a:pt x="1120223" y="323023"/>
                  <a:pt x="1264112" y="342640"/>
                  <a:pt x="1320800" y="356812"/>
                </a:cubicBezTo>
                <a:cubicBezTo>
                  <a:pt x="1333787" y="360059"/>
                  <a:pt x="1346200" y="365279"/>
                  <a:pt x="1358900" y="369512"/>
                </a:cubicBezTo>
                <a:cubicBezTo>
                  <a:pt x="1358900" y="369512"/>
                  <a:pt x="1460500" y="344112"/>
                  <a:pt x="1358900" y="344112"/>
                </a:cubicBezTo>
                <a:cubicBezTo>
                  <a:pt x="1249771" y="344112"/>
                  <a:pt x="1012893" y="361252"/>
                  <a:pt x="889000" y="369512"/>
                </a:cubicBezTo>
                <a:cubicBezTo>
                  <a:pt x="807323" y="351362"/>
                  <a:pt x="628202" y="316959"/>
                  <a:pt x="927100" y="356812"/>
                </a:cubicBezTo>
                <a:cubicBezTo>
                  <a:pt x="969153" y="362419"/>
                  <a:pt x="973036" y="382023"/>
                  <a:pt x="1016000" y="394912"/>
                </a:cubicBezTo>
                <a:cubicBezTo>
                  <a:pt x="1040664" y="402311"/>
                  <a:pt x="1066800" y="403379"/>
                  <a:pt x="1092200" y="407612"/>
                </a:cubicBezTo>
                <a:cubicBezTo>
                  <a:pt x="1143000" y="403379"/>
                  <a:pt x="1194018" y="401235"/>
                  <a:pt x="1244600" y="394912"/>
                </a:cubicBezTo>
                <a:cubicBezTo>
                  <a:pt x="1261920" y="392747"/>
                  <a:pt x="1278183" y="385081"/>
                  <a:pt x="1295400" y="382212"/>
                </a:cubicBezTo>
                <a:cubicBezTo>
                  <a:pt x="1329066" y="376601"/>
                  <a:pt x="1363133" y="373745"/>
                  <a:pt x="1397000" y="369512"/>
                </a:cubicBezTo>
                <a:cubicBezTo>
                  <a:pt x="1099833" y="319984"/>
                  <a:pt x="1267537" y="344112"/>
                  <a:pt x="622300" y="344112"/>
                </a:cubicBezTo>
                <a:cubicBezTo>
                  <a:pt x="592366" y="344112"/>
                  <a:pt x="681567" y="352579"/>
                  <a:pt x="711200" y="356812"/>
                </a:cubicBezTo>
                <a:cubicBezTo>
                  <a:pt x="687326" y="372728"/>
                  <a:pt x="649568" y="400175"/>
                  <a:pt x="622300" y="407612"/>
                </a:cubicBezTo>
                <a:cubicBezTo>
                  <a:pt x="593421" y="415488"/>
                  <a:pt x="563033" y="416079"/>
                  <a:pt x="533400" y="420312"/>
                </a:cubicBezTo>
                <a:cubicBezTo>
                  <a:pt x="520700" y="424545"/>
                  <a:pt x="491067" y="420312"/>
                  <a:pt x="495300" y="433012"/>
                </a:cubicBezTo>
                <a:cubicBezTo>
                  <a:pt x="501287" y="450973"/>
                  <a:pt x="527194" y="457417"/>
                  <a:pt x="546100" y="458412"/>
                </a:cubicBezTo>
                <a:cubicBezTo>
                  <a:pt x="609653" y="461757"/>
                  <a:pt x="673100" y="449945"/>
                  <a:pt x="736600" y="445712"/>
                </a:cubicBezTo>
                <a:cubicBezTo>
                  <a:pt x="732367" y="433012"/>
                  <a:pt x="713447" y="415975"/>
                  <a:pt x="723900" y="407612"/>
                </a:cubicBezTo>
                <a:cubicBezTo>
                  <a:pt x="744008" y="391526"/>
                  <a:pt x="800100" y="394912"/>
                  <a:pt x="800100" y="394912"/>
                </a:cubicBezTo>
                <a:cubicBezTo>
                  <a:pt x="795867" y="407612"/>
                  <a:pt x="782428" y="420583"/>
                  <a:pt x="787400" y="433012"/>
                </a:cubicBezTo>
                <a:cubicBezTo>
                  <a:pt x="794975" y="451950"/>
                  <a:pt x="847561" y="465766"/>
                  <a:pt x="863600" y="471112"/>
                </a:cubicBezTo>
                <a:cubicBezTo>
                  <a:pt x="842433" y="479579"/>
                  <a:pt x="820932" y="487253"/>
                  <a:pt x="800100" y="496512"/>
                </a:cubicBezTo>
                <a:cubicBezTo>
                  <a:pt x="705939" y="538361"/>
                  <a:pt x="789454" y="508527"/>
                  <a:pt x="711200" y="534612"/>
                </a:cubicBezTo>
                <a:cubicBezTo>
                  <a:pt x="706967" y="509212"/>
                  <a:pt x="713467" y="479366"/>
                  <a:pt x="698500" y="458412"/>
                </a:cubicBezTo>
                <a:cubicBezTo>
                  <a:pt x="688355" y="444209"/>
                  <a:pt x="660042" y="433370"/>
                  <a:pt x="647700" y="445712"/>
                </a:cubicBezTo>
                <a:cubicBezTo>
                  <a:pt x="635358" y="458054"/>
                  <a:pt x="656167" y="479579"/>
                  <a:pt x="660400" y="496512"/>
                </a:cubicBezTo>
                <a:cubicBezTo>
                  <a:pt x="656167" y="513445"/>
                  <a:pt x="638720" y="532345"/>
                  <a:pt x="647700" y="547312"/>
                </a:cubicBezTo>
                <a:cubicBezTo>
                  <a:pt x="656680" y="562279"/>
                  <a:pt x="681046" y="560012"/>
                  <a:pt x="698500" y="560012"/>
                </a:cubicBezTo>
                <a:cubicBezTo>
                  <a:pt x="711887" y="560012"/>
                  <a:pt x="673100" y="551545"/>
                  <a:pt x="660400" y="547312"/>
                </a:cubicBezTo>
                <a:cubicBezTo>
                  <a:pt x="651933" y="534612"/>
                  <a:pt x="646726" y="518983"/>
                  <a:pt x="635000" y="509212"/>
                </a:cubicBezTo>
                <a:cubicBezTo>
                  <a:pt x="591945" y="473332"/>
                  <a:pt x="496419" y="472839"/>
                  <a:pt x="685800" y="496512"/>
                </a:cubicBezTo>
                <a:cubicBezTo>
                  <a:pt x="703660" y="550093"/>
                  <a:pt x="714521" y="564410"/>
                  <a:pt x="685800" y="636212"/>
                </a:cubicBezTo>
                <a:cubicBezTo>
                  <a:pt x="680131" y="650384"/>
                  <a:pt x="660400" y="653145"/>
                  <a:pt x="647700" y="661612"/>
                </a:cubicBezTo>
                <a:cubicBezTo>
                  <a:pt x="660400" y="665845"/>
                  <a:pt x="673826" y="680299"/>
                  <a:pt x="685800" y="674312"/>
                </a:cubicBezTo>
                <a:cubicBezTo>
                  <a:pt x="723174" y="655625"/>
                  <a:pt x="678060" y="595331"/>
                  <a:pt x="673100" y="585412"/>
                </a:cubicBezTo>
                <a:cubicBezTo>
                  <a:pt x="651933" y="593879"/>
                  <a:pt x="616809" y="589185"/>
                  <a:pt x="609600" y="610812"/>
                </a:cubicBezTo>
                <a:cubicBezTo>
                  <a:pt x="580767" y="697310"/>
                  <a:pt x="715192" y="639115"/>
                  <a:pt x="609600" y="674312"/>
                </a:cubicBezTo>
                <a:cubicBezTo>
                  <a:pt x="601133" y="661612"/>
                  <a:pt x="585582" y="651413"/>
                  <a:pt x="584200" y="636212"/>
                </a:cubicBezTo>
                <a:cubicBezTo>
                  <a:pt x="569607" y="475687"/>
                  <a:pt x="591021" y="525793"/>
                  <a:pt x="622300" y="572712"/>
                </a:cubicBezTo>
                <a:cubicBezTo>
                  <a:pt x="609600" y="581179"/>
                  <a:pt x="593735" y="586193"/>
                  <a:pt x="584200" y="598112"/>
                </a:cubicBezTo>
                <a:cubicBezTo>
                  <a:pt x="560139" y="628188"/>
                  <a:pt x="573844" y="704401"/>
                  <a:pt x="584200" y="725112"/>
                </a:cubicBezTo>
                <a:cubicBezTo>
                  <a:pt x="590187" y="737086"/>
                  <a:pt x="609600" y="733579"/>
                  <a:pt x="622300" y="737812"/>
                </a:cubicBezTo>
                <a:cubicBezTo>
                  <a:pt x="639402" y="840422"/>
                  <a:pt x="626857" y="838441"/>
                  <a:pt x="660400" y="737812"/>
                </a:cubicBezTo>
                <a:lnTo>
                  <a:pt x="723900" y="725112"/>
                </a:lnTo>
                <a:cubicBezTo>
                  <a:pt x="721637" y="721718"/>
                  <a:pt x="676521" y="661284"/>
                  <a:pt x="685800" y="648912"/>
                </a:cubicBezTo>
                <a:cubicBezTo>
                  <a:pt x="696273" y="634948"/>
                  <a:pt x="719667" y="640445"/>
                  <a:pt x="736600" y="636212"/>
                </a:cubicBezTo>
                <a:cubicBezTo>
                  <a:pt x="740833" y="623512"/>
                  <a:pt x="755287" y="610086"/>
                  <a:pt x="749300" y="598112"/>
                </a:cubicBezTo>
                <a:cubicBezTo>
                  <a:pt x="743313" y="586138"/>
                  <a:pt x="713825" y="572285"/>
                  <a:pt x="711200" y="585412"/>
                </a:cubicBezTo>
                <a:cubicBezTo>
                  <a:pt x="705949" y="611666"/>
                  <a:pt x="728133" y="636212"/>
                  <a:pt x="736600" y="661612"/>
                </a:cubicBezTo>
                <a:cubicBezTo>
                  <a:pt x="753533" y="712412"/>
                  <a:pt x="736600" y="695479"/>
                  <a:pt x="787400" y="712412"/>
                </a:cubicBezTo>
                <a:cubicBezTo>
                  <a:pt x="774700" y="720879"/>
                  <a:pt x="760093" y="727019"/>
                  <a:pt x="749300" y="737812"/>
                </a:cubicBezTo>
                <a:cubicBezTo>
                  <a:pt x="738507" y="748605"/>
                  <a:pt x="736600" y="767445"/>
                  <a:pt x="723900" y="775912"/>
                </a:cubicBezTo>
                <a:cubicBezTo>
                  <a:pt x="709377" y="785594"/>
                  <a:pt x="690033" y="784379"/>
                  <a:pt x="673100" y="788612"/>
                </a:cubicBezTo>
                <a:cubicBezTo>
                  <a:pt x="624316" y="772351"/>
                  <a:pt x="608642" y="760815"/>
                  <a:pt x="546100" y="788612"/>
                </a:cubicBezTo>
                <a:cubicBezTo>
                  <a:pt x="526833" y="797175"/>
                  <a:pt x="513635" y="847906"/>
                  <a:pt x="508000" y="864812"/>
                </a:cubicBezTo>
                <a:cubicBezTo>
                  <a:pt x="512233" y="885979"/>
                  <a:pt x="508726" y="910351"/>
                  <a:pt x="520700" y="928312"/>
                </a:cubicBezTo>
                <a:cubicBezTo>
                  <a:pt x="528126" y="939451"/>
                  <a:pt x="555553" y="928025"/>
                  <a:pt x="558800" y="941012"/>
                </a:cubicBezTo>
                <a:cubicBezTo>
                  <a:pt x="566060" y="970052"/>
                  <a:pt x="551971" y="1000559"/>
                  <a:pt x="546100" y="1029912"/>
                </a:cubicBezTo>
                <a:cubicBezTo>
                  <a:pt x="543475" y="1043039"/>
                  <a:pt x="542866" y="1058546"/>
                  <a:pt x="533400" y="1068012"/>
                </a:cubicBezTo>
                <a:cubicBezTo>
                  <a:pt x="520013" y="1081399"/>
                  <a:pt x="499533" y="1084945"/>
                  <a:pt x="482600" y="1093412"/>
                </a:cubicBezTo>
                <a:cubicBezTo>
                  <a:pt x="509556" y="1174279"/>
                  <a:pt x="470922" y="1094093"/>
                  <a:pt x="546100" y="1144212"/>
                </a:cubicBezTo>
                <a:cubicBezTo>
                  <a:pt x="558800" y="1152679"/>
                  <a:pt x="563033" y="1169612"/>
                  <a:pt x="571500" y="1182312"/>
                </a:cubicBezTo>
                <a:cubicBezTo>
                  <a:pt x="563033" y="1195012"/>
                  <a:pt x="543107" y="1205445"/>
                  <a:pt x="546100" y="1220412"/>
                </a:cubicBezTo>
                <a:cubicBezTo>
                  <a:pt x="549093" y="1235379"/>
                  <a:pt x="598680" y="1240985"/>
                  <a:pt x="584200" y="1245812"/>
                </a:cubicBezTo>
                <a:cubicBezTo>
                  <a:pt x="559771" y="1253955"/>
                  <a:pt x="533400" y="1237345"/>
                  <a:pt x="508000" y="1233112"/>
                </a:cubicBezTo>
                <a:cubicBezTo>
                  <a:pt x="625212" y="1174506"/>
                  <a:pt x="572866" y="1191495"/>
                  <a:pt x="660400" y="1169612"/>
                </a:cubicBezTo>
                <a:cubicBezTo>
                  <a:pt x="647700" y="1182312"/>
                  <a:pt x="638364" y="1199680"/>
                  <a:pt x="622300" y="1207712"/>
                </a:cubicBezTo>
                <a:cubicBezTo>
                  <a:pt x="602993" y="1217365"/>
                  <a:pt x="579872" y="1215729"/>
                  <a:pt x="558800" y="1220412"/>
                </a:cubicBezTo>
                <a:cubicBezTo>
                  <a:pt x="541761" y="1224198"/>
                  <a:pt x="524783" y="1228317"/>
                  <a:pt x="508000" y="1233112"/>
                </a:cubicBezTo>
                <a:cubicBezTo>
                  <a:pt x="495128" y="1236790"/>
                  <a:pt x="469900" y="1259199"/>
                  <a:pt x="469900" y="1245812"/>
                </a:cubicBezTo>
                <a:cubicBezTo>
                  <a:pt x="469900" y="1223886"/>
                  <a:pt x="553369" y="1209070"/>
                  <a:pt x="558800" y="1207712"/>
                </a:cubicBezTo>
                <a:cubicBezTo>
                  <a:pt x="564789" y="1189745"/>
                  <a:pt x="584200" y="1134759"/>
                  <a:pt x="584200" y="1118812"/>
                </a:cubicBezTo>
                <a:cubicBezTo>
                  <a:pt x="584200" y="1105425"/>
                  <a:pt x="575733" y="1093412"/>
                  <a:pt x="571500" y="1080712"/>
                </a:cubicBezTo>
                <a:cubicBezTo>
                  <a:pt x="575733" y="1038379"/>
                  <a:pt x="577731" y="995762"/>
                  <a:pt x="584200" y="953712"/>
                </a:cubicBezTo>
                <a:cubicBezTo>
                  <a:pt x="586236" y="940481"/>
                  <a:pt x="593890" y="928656"/>
                  <a:pt x="596900" y="915612"/>
                </a:cubicBezTo>
                <a:cubicBezTo>
                  <a:pt x="606608" y="873546"/>
                  <a:pt x="622300" y="788612"/>
                  <a:pt x="622300" y="788612"/>
                </a:cubicBezTo>
                <a:cubicBezTo>
                  <a:pt x="635000" y="797079"/>
                  <a:pt x="666069" y="799840"/>
                  <a:pt x="660400" y="814012"/>
                </a:cubicBezTo>
                <a:cubicBezTo>
                  <a:pt x="651232" y="836931"/>
                  <a:pt x="617832" y="839029"/>
                  <a:pt x="596900" y="852112"/>
                </a:cubicBezTo>
                <a:cubicBezTo>
                  <a:pt x="583957" y="860202"/>
                  <a:pt x="571500" y="869045"/>
                  <a:pt x="558800" y="877512"/>
                </a:cubicBezTo>
                <a:cubicBezTo>
                  <a:pt x="571500" y="881745"/>
                  <a:pt x="583513" y="890212"/>
                  <a:pt x="596900" y="890212"/>
                </a:cubicBezTo>
                <a:cubicBezTo>
                  <a:pt x="636727" y="890212"/>
                  <a:pt x="642116" y="868667"/>
                  <a:pt x="660400" y="839412"/>
                </a:cubicBezTo>
                <a:cubicBezTo>
                  <a:pt x="673483" y="818480"/>
                  <a:pt x="685800" y="797079"/>
                  <a:pt x="698500" y="775912"/>
                </a:cubicBezTo>
                <a:cubicBezTo>
                  <a:pt x="706967" y="788612"/>
                  <a:pt x="725586" y="798842"/>
                  <a:pt x="723900" y="814012"/>
                </a:cubicBezTo>
                <a:cubicBezTo>
                  <a:pt x="720764" y="842236"/>
                  <a:pt x="699591" y="865388"/>
                  <a:pt x="685800" y="890212"/>
                </a:cubicBezTo>
                <a:cubicBezTo>
                  <a:pt x="678387" y="903555"/>
                  <a:pt x="645920" y="923485"/>
                  <a:pt x="660400" y="928312"/>
                </a:cubicBezTo>
                <a:cubicBezTo>
                  <a:pt x="692779" y="939105"/>
                  <a:pt x="728133" y="919845"/>
                  <a:pt x="762000" y="915612"/>
                </a:cubicBezTo>
                <a:cubicBezTo>
                  <a:pt x="753533" y="957945"/>
                  <a:pt x="739676" y="999550"/>
                  <a:pt x="736600" y="1042612"/>
                </a:cubicBezTo>
                <a:cubicBezTo>
                  <a:pt x="735356" y="1060022"/>
                  <a:pt x="735336" y="1082939"/>
                  <a:pt x="749300" y="1093412"/>
                </a:cubicBezTo>
                <a:cubicBezTo>
                  <a:pt x="760010" y="1101444"/>
                  <a:pt x="774700" y="1084945"/>
                  <a:pt x="787400" y="1080712"/>
                </a:cubicBezTo>
                <a:cubicBezTo>
                  <a:pt x="783167" y="1097645"/>
                  <a:pt x="780829" y="1115169"/>
                  <a:pt x="774700" y="1131512"/>
                </a:cubicBezTo>
                <a:cubicBezTo>
                  <a:pt x="768053" y="1149239"/>
                  <a:pt x="746188" y="1163638"/>
                  <a:pt x="749300" y="1182312"/>
                </a:cubicBezTo>
                <a:cubicBezTo>
                  <a:pt x="751809" y="1197368"/>
                  <a:pt x="774700" y="1199245"/>
                  <a:pt x="787400" y="1207712"/>
                </a:cubicBezTo>
                <a:cubicBezTo>
                  <a:pt x="801328" y="1249496"/>
                  <a:pt x="811629" y="1246983"/>
                  <a:pt x="774700" y="1283912"/>
                </a:cubicBezTo>
                <a:cubicBezTo>
                  <a:pt x="763907" y="1294705"/>
                  <a:pt x="736600" y="1324576"/>
                  <a:pt x="736600" y="1309312"/>
                </a:cubicBezTo>
                <a:cubicBezTo>
                  <a:pt x="736600" y="1291603"/>
                  <a:pt x="820940" y="1251672"/>
                  <a:pt x="800100" y="1220412"/>
                </a:cubicBezTo>
                <a:cubicBezTo>
                  <a:pt x="790418" y="1205889"/>
                  <a:pt x="766233" y="1228879"/>
                  <a:pt x="749300" y="1233112"/>
                </a:cubicBezTo>
                <a:cubicBezTo>
                  <a:pt x="745067" y="1216179"/>
                  <a:pt x="736600" y="1199766"/>
                  <a:pt x="736600" y="1182312"/>
                </a:cubicBezTo>
                <a:cubicBezTo>
                  <a:pt x="736600" y="1084088"/>
                  <a:pt x="740262" y="1082427"/>
                  <a:pt x="762000" y="1017212"/>
                </a:cubicBezTo>
                <a:cubicBezTo>
                  <a:pt x="753533" y="991812"/>
                  <a:pt x="747474" y="965478"/>
                  <a:pt x="736600" y="941012"/>
                </a:cubicBezTo>
                <a:cubicBezTo>
                  <a:pt x="730401" y="927064"/>
                  <a:pt x="718773" y="916164"/>
                  <a:pt x="711200" y="902912"/>
                </a:cubicBezTo>
                <a:cubicBezTo>
                  <a:pt x="701807" y="886474"/>
                  <a:pt x="694267" y="869045"/>
                  <a:pt x="685800" y="852112"/>
                </a:cubicBezTo>
                <a:cubicBezTo>
                  <a:pt x="698500" y="843645"/>
                  <a:pt x="710248" y="819886"/>
                  <a:pt x="723900" y="826712"/>
                </a:cubicBezTo>
                <a:cubicBezTo>
                  <a:pt x="735874" y="832699"/>
                  <a:pt x="711200" y="851425"/>
                  <a:pt x="711200" y="864812"/>
                </a:cubicBezTo>
                <a:cubicBezTo>
                  <a:pt x="711200" y="882266"/>
                  <a:pt x="717024" y="899569"/>
                  <a:pt x="723900" y="915612"/>
                </a:cubicBezTo>
                <a:cubicBezTo>
                  <a:pt x="729913" y="929641"/>
                  <a:pt x="737381" y="944177"/>
                  <a:pt x="749300" y="953712"/>
                </a:cubicBezTo>
                <a:cubicBezTo>
                  <a:pt x="757582" y="960337"/>
                  <a:pt x="860856" y="984776"/>
                  <a:pt x="736600" y="953712"/>
                </a:cubicBezTo>
                <a:cubicBezTo>
                  <a:pt x="740833" y="928312"/>
                  <a:pt x="743714" y="902649"/>
                  <a:pt x="749300" y="877512"/>
                </a:cubicBezTo>
                <a:cubicBezTo>
                  <a:pt x="752204" y="864444"/>
                  <a:pt x="762000" y="852799"/>
                  <a:pt x="762000" y="839412"/>
                </a:cubicBezTo>
                <a:cubicBezTo>
                  <a:pt x="762000" y="826025"/>
                  <a:pt x="753533" y="814012"/>
                  <a:pt x="749300" y="801312"/>
                </a:cubicBezTo>
                <a:cubicBezTo>
                  <a:pt x="763339" y="759196"/>
                  <a:pt x="762000" y="749825"/>
                  <a:pt x="762000" y="775912"/>
                </a:cubicBezTo>
              </a:path>
            </a:pathLst>
          </a:custGeom>
          <a:blipFill dpi="0" rotWithShape="0">
            <a:blip r:embed="rId3"/>
            <a:srcRect/>
            <a:tile tx="0" ty="0" sx="100000" sy="100000" flip="none" algn="tl"/>
          </a:blipFill>
          <a:ln w="6350">
            <a:solidFill>
              <a:schemeClr val="tx1"/>
            </a:solidFill>
            <a:round/>
            <a:headEnd/>
            <a:tailEnd/>
          </a:ln>
        </p:spPr>
        <p:txBody>
          <a:bodyPr lIns="82296" tIns="41148" rIns="82296" bIns="41148"/>
          <a:lstStyle/>
          <a:p>
            <a:endParaRPr lang="en-US"/>
          </a:p>
        </p:txBody>
      </p:sp>
      <p:graphicFrame>
        <p:nvGraphicFramePr>
          <p:cNvPr id="10" name="Object 6"/>
          <p:cNvGraphicFramePr>
            <a:graphicFrameLocks noChangeAspect="1"/>
          </p:cNvGraphicFramePr>
          <p:nvPr>
            <p:extLst>
              <p:ext uri="{D42A27DB-BD31-4B8C-83A1-F6EECF244321}">
                <p14:modId xmlns:p14="http://schemas.microsoft.com/office/powerpoint/2010/main" val="3325584325"/>
              </p:ext>
            </p:extLst>
          </p:nvPr>
        </p:nvGraphicFramePr>
        <p:xfrm>
          <a:off x="6206490" y="1491077"/>
          <a:ext cx="347187" cy="554355"/>
        </p:xfrm>
        <a:graphic>
          <a:graphicData uri="http://schemas.openxmlformats.org/presentationml/2006/ole">
            <mc:AlternateContent xmlns:mc="http://schemas.openxmlformats.org/markup-compatibility/2006">
              <mc:Choice xmlns:v="urn:schemas-microsoft-com:vml" Requires="v">
                <p:oleObj name="Equation" r:id="rId4" imgW="127000" imgH="203200" progId="Equation.DSMT4">
                  <p:embed/>
                </p:oleObj>
              </mc:Choice>
              <mc:Fallback>
                <p:oleObj name="Equation" r:id="rId4" imgW="127000" imgH="203200" progId="Equation.DSMT4">
                  <p:embed/>
                  <p:pic>
                    <p:nvPicPr>
                      <p:cNvPr id="0" name=""/>
                      <p:cNvPicPr>
                        <a:picLocks noChangeAspect="1" noChangeArrowheads="1"/>
                      </p:cNvPicPr>
                      <p:nvPr/>
                    </p:nvPicPr>
                    <p:blipFill>
                      <a:blip r:embed="rId5"/>
                      <a:srcRect/>
                      <a:stretch>
                        <a:fillRect/>
                      </a:stretch>
                    </p:blipFill>
                    <p:spPr bwMode="auto">
                      <a:xfrm>
                        <a:off x="6206490" y="1491077"/>
                        <a:ext cx="347187" cy="554355"/>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11" name="Object 7"/>
          <p:cNvGraphicFramePr>
            <a:graphicFrameLocks noChangeAspect="1"/>
          </p:cNvGraphicFramePr>
          <p:nvPr>
            <p:extLst>
              <p:ext uri="{D42A27DB-BD31-4B8C-83A1-F6EECF244321}">
                <p14:modId xmlns:p14="http://schemas.microsoft.com/office/powerpoint/2010/main" val="1316871785"/>
              </p:ext>
            </p:extLst>
          </p:nvPr>
        </p:nvGraphicFramePr>
        <p:xfrm>
          <a:off x="7658100" y="1604328"/>
          <a:ext cx="204311" cy="274320"/>
        </p:xfrm>
        <a:graphic>
          <a:graphicData uri="http://schemas.openxmlformats.org/presentationml/2006/ole">
            <mc:AlternateContent xmlns:mc="http://schemas.openxmlformats.org/markup-compatibility/2006">
              <mc:Choice xmlns:v="urn:schemas-microsoft-com:vml" Requires="v">
                <p:oleObj name="Equation" r:id="rId6" imgW="152400" imgH="203200" progId="Equation.DSMT4">
                  <p:embed/>
                </p:oleObj>
              </mc:Choice>
              <mc:Fallback>
                <p:oleObj name="Equation" r:id="rId6" imgW="152400" imgH="203200" progId="Equation.DSMT4">
                  <p:embed/>
                  <p:pic>
                    <p:nvPicPr>
                      <p:cNvPr id="0" name=""/>
                      <p:cNvPicPr>
                        <a:picLocks noChangeAspect="1" noChangeArrowheads="1"/>
                      </p:cNvPicPr>
                      <p:nvPr/>
                    </p:nvPicPr>
                    <p:blipFill>
                      <a:blip r:embed="rId7"/>
                      <a:srcRect/>
                      <a:stretch>
                        <a:fillRect/>
                      </a:stretch>
                    </p:blipFill>
                    <p:spPr bwMode="auto">
                      <a:xfrm>
                        <a:off x="7658100" y="1604328"/>
                        <a:ext cx="204311" cy="274320"/>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pSp>
        <p:nvGrpSpPr>
          <p:cNvPr id="14" name="Group 13"/>
          <p:cNvGrpSpPr/>
          <p:nvPr/>
        </p:nvGrpSpPr>
        <p:grpSpPr>
          <a:xfrm>
            <a:off x="7589520" y="617220"/>
            <a:ext cx="1383030" cy="1191578"/>
            <a:chOff x="7589520" y="617220"/>
            <a:chExt cx="1383030" cy="1191578"/>
          </a:xfrm>
        </p:grpSpPr>
        <p:sp>
          <p:nvSpPr>
            <p:cNvPr id="15" name="Freeform 14"/>
            <p:cNvSpPr>
              <a:spLocks noChangeArrowheads="1"/>
            </p:cNvSpPr>
            <p:nvPr/>
          </p:nvSpPr>
          <p:spPr bwMode="auto">
            <a:xfrm>
              <a:off x="7658100" y="617220"/>
              <a:ext cx="1314450" cy="1191578"/>
            </a:xfrm>
            <a:custGeom>
              <a:avLst/>
              <a:gdLst>
                <a:gd name="T0" fmla="*/ 0 w 1460500"/>
                <a:gd name="T1" fmla="*/ 0 h 1324576"/>
                <a:gd name="T2" fmla="*/ 1460500 w 1460500"/>
                <a:gd name="T3" fmla="*/ 1324576 h 1324576"/>
              </a:gdLst>
              <a:ahLst/>
              <a:cxnLst/>
              <a:rect l="T0" t="T1" r="T2" b="T3"/>
              <a:pathLst>
                <a:path w="1460500" h="1324576">
                  <a:moveTo>
                    <a:pt x="647700" y="26612"/>
                  </a:moveTo>
                  <a:cubicBezTo>
                    <a:pt x="741485" y="57874"/>
                    <a:pt x="655515" y="20750"/>
                    <a:pt x="647700" y="52012"/>
                  </a:cubicBezTo>
                  <a:cubicBezTo>
                    <a:pt x="643998" y="66820"/>
                    <a:pt x="664633" y="77412"/>
                    <a:pt x="673100" y="90112"/>
                  </a:cubicBezTo>
                  <a:cubicBezTo>
                    <a:pt x="660400" y="102812"/>
                    <a:pt x="635000" y="110251"/>
                    <a:pt x="635000" y="128212"/>
                  </a:cubicBezTo>
                  <a:cubicBezTo>
                    <a:pt x="635000" y="162079"/>
                    <a:pt x="711200" y="128212"/>
                    <a:pt x="711200" y="128212"/>
                  </a:cubicBezTo>
                  <a:cubicBezTo>
                    <a:pt x="715433" y="111279"/>
                    <a:pt x="736242" y="89754"/>
                    <a:pt x="723900" y="77412"/>
                  </a:cubicBezTo>
                  <a:cubicBezTo>
                    <a:pt x="681734" y="35246"/>
                    <a:pt x="585916" y="95604"/>
                    <a:pt x="698500" y="39312"/>
                  </a:cubicBezTo>
                  <a:cubicBezTo>
                    <a:pt x="701819" y="40142"/>
                    <a:pt x="779118" y="58087"/>
                    <a:pt x="787400" y="64712"/>
                  </a:cubicBezTo>
                  <a:cubicBezTo>
                    <a:pt x="799319" y="74247"/>
                    <a:pt x="804333" y="90112"/>
                    <a:pt x="812800" y="102812"/>
                  </a:cubicBezTo>
                  <a:cubicBezTo>
                    <a:pt x="795867" y="115512"/>
                    <a:pt x="779224" y="128609"/>
                    <a:pt x="762000" y="140912"/>
                  </a:cubicBezTo>
                  <a:cubicBezTo>
                    <a:pt x="749580" y="149784"/>
                    <a:pt x="738708" y="170014"/>
                    <a:pt x="723900" y="166312"/>
                  </a:cubicBezTo>
                  <a:cubicBezTo>
                    <a:pt x="710913" y="163065"/>
                    <a:pt x="715433" y="140912"/>
                    <a:pt x="711200" y="128212"/>
                  </a:cubicBezTo>
                  <a:cubicBezTo>
                    <a:pt x="740833" y="39312"/>
                    <a:pt x="762000" y="60479"/>
                    <a:pt x="698500" y="39312"/>
                  </a:cubicBezTo>
                  <a:cubicBezTo>
                    <a:pt x="721407" y="62219"/>
                    <a:pt x="749300" y="78753"/>
                    <a:pt x="749300" y="115512"/>
                  </a:cubicBezTo>
                  <a:cubicBezTo>
                    <a:pt x="749300" y="128899"/>
                    <a:pt x="740833" y="140912"/>
                    <a:pt x="736600" y="153612"/>
                  </a:cubicBezTo>
                  <a:cubicBezTo>
                    <a:pt x="740833" y="166312"/>
                    <a:pt x="749300" y="178325"/>
                    <a:pt x="749300" y="191712"/>
                  </a:cubicBezTo>
                  <a:cubicBezTo>
                    <a:pt x="749300" y="209166"/>
                    <a:pt x="751123" y="252194"/>
                    <a:pt x="736600" y="242512"/>
                  </a:cubicBezTo>
                  <a:cubicBezTo>
                    <a:pt x="714323" y="227660"/>
                    <a:pt x="711200" y="166312"/>
                    <a:pt x="711200" y="166312"/>
                  </a:cubicBezTo>
                  <a:cubicBezTo>
                    <a:pt x="698500" y="174779"/>
                    <a:pt x="686752" y="184886"/>
                    <a:pt x="673100" y="191712"/>
                  </a:cubicBezTo>
                  <a:cubicBezTo>
                    <a:pt x="567940" y="244292"/>
                    <a:pt x="706089" y="157019"/>
                    <a:pt x="596900" y="229812"/>
                  </a:cubicBezTo>
                  <a:cubicBezTo>
                    <a:pt x="609600" y="238279"/>
                    <a:pt x="620100" y="258523"/>
                    <a:pt x="635000" y="255212"/>
                  </a:cubicBezTo>
                  <a:cubicBezTo>
                    <a:pt x="664800" y="248590"/>
                    <a:pt x="682240" y="214065"/>
                    <a:pt x="711200" y="204412"/>
                  </a:cubicBezTo>
                  <a:cubicBezTo>
                    <a:pt x="765859" y="186192"/>
                    <a:pt x="736313" y="194959"/>
                    <a:pt x="800100" y="179012"/>
                  </a:cubicBezTo>
                  <a:cubicBezTo>
                    <a:pt x="804333" y="166312"/>
                    <a:pt x="815001" y="154117"/>
                    <a:pt x="812800" y="140912"/>
                  </a:cubicBezTo>
                  <a:cubicBezTo>
                    <a:pt x="806042" y="100363"/>
                    <a:pt x="779018" y="100018"/>
                    <a:pt x="749300" y="90112"/>
                  </a:cubicBezTo>
                  <a:cubicBezTo>
                    <a:pt x="736600" y="94345"/>
                    <a:pt x="724072" y="99134"/>
                    <a:pt x="711200" y="102812"/>
                  </a:cubicBezTo>
                  <a:cubicBezTo>
                    <a:pt x="694417" y="107607"/>
                    <a:pt x="676012" y="107706"/>
                    <a:pt x="660400" y="115512"/>
                  </a:cubicBezTo>
                  <a:cubicBezTo>
                    <a:pt x="485723" y="202851"/>
                    <a:pt x="651461" y="143892"/>
                    <a:pt x="546100" y="179012"/>
                  </a:cubicBezTo>
                  <a:cubicBezTo>
                    <a:pt x="558800" y="183245"/>
                    <a:pt x="570813" y="191712"/>
                    <a:pt x="584200" y="191712"/>
                  </a:cubicBezTo>
                  <a:cubicBezTo>
                    <a:pt x="628902" y="191712"/>
                    <a:pt x="659211" y="179408"/>
                    <a:pt x="698500" y="166312"/>
                  </a:cubicBezTo>
                  <a:cubicBezTo>
                    <a:pt x="757775" y="205829"/>
                    <a:pt x="775715" y="229304"/>
                    <a:pt x="876300" y="179012"/>
                  </a:cubicBezTo>
                  <a:cubicBezTo>
                    <a:pt x="891912" y="171206"/>
                    <a:pt x="867833" y="145145"/>
                    <a:pt x="863600" y="128212"/>
                  </a:cubicBezTo>
                  <a:cubicBezTo>
                    <a:pt x="838200" y="132445"/>
                    <a:pt x="812382" y="147157"/>
                    <a:pt x="787400" y="140912"/>
                  </a:cubicBezTo>
                  <a:cubicBezTo>
                    <a:pt x="730739" y="126747"/>
                    <a:pt x="786408" y="17383"/>
                    <a:pt x="787400" y="13912"/>
                  </a:cubicBezTo>
                  <a:cubicBezTo>
                    <a:pt x="774700" y="9679"/>
                    <a:pt x="762632" y="0"/>
                    <a:pt x="749300" y="1212"/>
                  </a:cubicBezTo>
                  <a:cubicBezTo>
                    <a:pt x="714534" y="4373"/>
                    <a:pt x="681931" y="19766"/>
                    <a:pt x="647700" y="26612"/>
                  </a:cubicBezTo>
                  <a:lnTo>
                    <a:pt x="584200" y="39312"/>
                  </a:lnTo>
                  <a:cubicBezTo>
                    <a:pt x="579967" y="64712"/>
                    <a:pt x="571500" y="89762"/>
                    <a:pt x="571500" y="115512"/>
                  </a:cubicBezTo>
                  <a:cubicBezTo>
                    <a:pt x="571500" y="128899"/>
                    <a:pt x="571213" y="150365"/>
                    <a:pt x="584200" y="153612"/>
                  </a:cubicBezTo>
                  <a:cubicBezTo>
                    <a:pt x="613240" y="160872"/>
                    <a:pt x="643747" y="146783"/>
                    <a:pt x="673100" y="140912"/>
                  </a:cubicBezTo>
                  <a:cubicBezTo>
                    <a:pt x="707331" y="134066"/>
                    <a:pt x="741021" y="124697"/>
                    <a:pt x="774700" y="115512"/>
                  </a:cubicBezTo>
                  <a:cubicBezTo>
                    <a:pt x="787615" y="111990"/>
                    <a:pt x="799813" y="106059"/>
                    <a:pt x="812800" y="102812"/>
                  </a:cubicBezTo>
                  <a:cubicBezTo>
                    <a:pt x="833741" y="97577"/>
                    <a:pt x="855133" y="94345"/>
                    <a:pt x="876300" y="90112"/>
                  </a:cubicBezTo>
                  <a:cubicBezTo>
                    <a:pt x="880533" y="77412"/>
                    <a:pt x="902171" y="54407"/>
                    <a:pt x="889000" y="52012"/>
                  </a:cubicBezTo>
                  <a:cubicBezTo>
                    <a:pt x="863685" y="47409"/>
                    <a:pt x="679322" y="71872"/>
                    <a:pt x="635000" y="77412"/>
                  </a:cubicBezTo>
                  <a:cubicBezTo>
                    <a:pt x="639233" y="94345"/>
                    <a:pt x="638018" y="113689"/>
                    <a:pt x="647700" y="128212"/>
                  </a:cubicBezTo>
                  <a:cubicBezTo>
                    <a:pt x="678962" y="175104"/>
                    <a:pt x="718038" y="132120"/>
                    <a:pt x="647700" y="179012"/>
                  </a:cubicBezTo>
                  <a:cubicBezTo>
                    <a:pt x="664633" y="187479"/>
                    <a:pt x="681099" y="196954"/>
                    <a:pt x="698500" y="204412"/>
                  </a:cubicBezTo>
                  <a:cubicBezTo>
                    <a:pt x="734605" y="219886"/>
                    <a:pt x="764038" y="207705"/>
                    <a:pt x="723900" y="267912"/>
                  </a:cubicBezTo>
                  <a:cubicBezTo>
                    <a:pt x="715433" y="280612"/>
                    <a:pt x="698500" y="284845"/>
                    <a:pt x="685800" y="293312"/>
                  </a:cubicBezTo>
                  <a:cubicBezTo>
                    <a:pt x="704020" y="238653"/>
                    <a:pt x="685513" y="251965"/>
                    <a:pt x="749300" y="267912"/>
                  </a:cubicBezTo>
                  <a:cubicBezTo>
                    <a:pt x="657949" y="298362"/>
                    <a:pt x="772028" y="261418"/>
                    <a:pt x="660400" y="293312"/>
                  </a:cubicBezTo>
                  <a:cubicBezTo>
                    <a:pt x="647528" y="296990"/>
                    <a:pt x="635000" y="301779"/>
                    <a:pt x="622300" y="306012"/>
                  </a:cubicBezTo>
                  <a:cubicBezTo>
                    <a:pt x="568665" y="466916"/>
                    <a:pt x="629465" y="323699"/>
                    <a:pt x="228600" y="369512"/>
                  </a:cubicBezTo>
                  <a:cubicBezTo>
                    <a:pt x="205950" y="372101"/>
                    <a:pt x="186727" y="387703"/>
                    <a:pt x="165100" y="394912"/>
                  </a:cubicBezTo>
                  <a:cubicBezTo>
                    <a:pt x="148541" y="400432"/>
                    <a:pt x="131083" y="402817"/>
                    <a:pt x="114300" y="407612"/>
                  </a:cubicBezTo>
                  <a:cubicBezTo>
                    <a:pt x="101428" y="411290"/>
                    <a:pt x="88900" y="416079"/>
                    <a:pt x="76200" y="420312"/>
                  </a:cubicBezTo>
                  <a:cubicBezTo>
                    <a:pt x="66805" y="417180"/>
                    <a:pt x="0" y="398625"/>
                    <a:pt x="0" y="382212"/>
                  </a:cubicBezTo>
                  <a:cubicBezTo>
                    <a:pt x="0" y="368825"/>
                    <a:pt x="25113" y="391665"/>
                    <a:pt x="38100" y="394912"/>
                  </a:cubicBezTo>
                  <a:cubicBezTo>
                    <a:pt x="59041" y="400147"/>
                    <a:pt x="80433" y="403379"/>
                    <a:pt x="101600" y="407612"/>
                  </a:cubicBezTo>
                  <a:cubicBezTo>
                    <a:pt x="114300" y="416079"/>
                    <a:pt x="124644" y="430503"/>
                    <a:pt x="139700" y="433012"/>
                  </a:cubicBezTo>
                  <a:cubicBezTo>
                    <a:pt x="152905" y="435213"/>
                    <a:pt x="164495" y="421790"/>
                    <a:pt x="177800" y="420312"/>
                  </a:cubicBezTo>
                  <a:cubicBezTo>
                    <a:pt x="241052" y="413284"/>
                    <a:pt x="304800" y="411845"/>
                    <a:pt x="368300" y="407612"/>
                  </a:cubicBezTo>
                  <a:cubicBezTo>
                    <a:pt x="384510" y="402209"/>
                    <a:pt x="468429" y="372071"/>
                    <a:pt x="495300" y="369512"/>
                  </a:cubicBezTo>
                  <a:cubicBezTo>
                    <a:pt x="567066" y="362677"/>
                    <a:pt x="639233" y="361045"/>
                    <a:pt x="711200" y="356812"/>
                  </a:cubicBezTo>
                  <a:cubicBezTo>
                    <a:pt x="698500" y="361045"/>
                    <a:pt x="686087" y="366265"/>
                    <a:pt x="673100" y="369512"/>
                  </a:cubicBezTo>
                  <a:cubicBezTo>
                    <a:pt x="652159" y="374747"/>
                    <a:pt x="621574" y="364251"/>
                    <a:pt x="609600" y="382212"/>
                  </a:cubicBezTo>
                  <a:cubicBezTo>
                    <a:pt x="601133" y="394912"/>
                    <a:pt x="647700" y="407612"/>
                    <a:pt x="647700" y="407612"/>
                  </a:cubicBezTo>
                  <a:cubicBezTo>
                    <a:pt x="660400" y="399145"/>
                    <a:pt x="671852" y="388411"/>
                    <a:pt x="685800" y="382212"/>
                  </a:cubicBezTo>
                  <a:cubicBezTo>
                    <a:pt x="755860" y="351074"/>
                    <a:pt x="757206" y="361185"/>
                    <a:pt x="825500" y="344112"/>
                  </a:cubicBezTo>
                  <a:cubicBezTo>
                    <a:pt x="838487" y="340865"/>
                    <a:pt x="850273" y="332681"/>
                    <a:pt x="863600" y="331412"/>
                  </a:cubicBezTo>
                  <a:cubicBezTo>
                    <a:pt x="939574" y="324176"/>
                    <a:pt x="1016000" y="322945"/>
                    <a:pt x="1092200" y="318712"/>
                  </a:cubicBezTo>
                  <a:cubicBezTo>
                    <a:pt x="1120223" y="323023"/>
                    <a:pt x="1264112" y="342640"/>
                    <a:pt x="1320800" y="356812"/>
                  </a:cubicBezTo>
                  <a:cubicBezTo>
                    <a:pt x="1333787" y="360059"/>
                    <a:pt x="1346200" y="365279"/>
                    <a:pt x="1358900" y="369512"/>
                  </a:cubicBezTo>
                  <a:cubicBezTo>
                    <a:pt x="1358900" y="369512"/>
                    <a:pt x="1460500" y="344112"/>
                    <a:pt x="1358900" y="344112"/>
                  </a:cubicBezTo>
                  <a:cubicBezTo>
                    <a:pt x="1249771" y="344112"/>
                    <a:pt x="1012893" y="361252"/>
                    <a:pt x="889000" y="369512"/>
                  </a:cubicBezTo>
                  <a:cubicBezTo>
                    <a:pt x="807323" y="351362"/>
                    <a:pt x="628202" y="316959"/>
                    <a:pt x="927100" y="356812"/>
                  </a:cubicBezTo>
                  <a:cubicBezTo>
                    <a:pt x="969153" y="362419"/>
                    <a:pt x="973036" y="382023"/>
                    <a:pt x="1016000" y="394912"/>
                  </a:cubicBezTo>
                  <a:cubicBezTo>
                    <a:pt x="1040664" y="402311"/>
                    <a:pt x="1066800" y="403379"/>
                    <a:pt x="1092200" y="407612"/>
                  </a:cubicBezTo>
                  <a:cubicBezTo>
                    <a:pt x="1143000" y="403379"/>
                    <a:pt x="1194018" y="401235"/>
                    <a:pt x="1244600" y="394912"/>
                  </a:cubicBezTo>
                  <a:cubicBezTo>
                    <a:pt x="1261920" y="392747"/>
                    <a:pt x="1278183" y="385081"/>
                    <a:pt x="1295400" y="382212"/>
                  </a:cubicBezTo>
                  <a:cubicBezTo>
                    <a:pt x="1329066" y="376601"/>
                    <a:pt x="1363133" y="373745"/>
                    <a:pt x="1397000" y="369512"/>
                  </a:cubicBezTo>
                  <a:cubicBezTo>
                    <a:pt x="1099833" y="319984"/>
                    <a:pt x="1267537" y="344112"/>
                    <a:pt x="622300" y="344112"/>
                  </a:cubicBezTo>
                  <a:cubicBezTo>
                    <a:pt x="592366" y="344112"/>
                    <a:pt x="681567" y="352579"/>
                    <a:pt x="711200" y="356812"/>
                  </a:cubicBezTo>
                  <a:cubicBezTo>
                    <a:pt x="687326" y="372728"/>
                    <a:pt x="649568" y="400175"/>
                    <a:pt x="622300" y="407612"/>
                  </a:cubicBezTo>
                  <a:cubicBezTo>
                    <a:pt x="593421" y="415488"/>
                    <a:pt x="563033" y="416079"/>
                    <a:pt x="533400" y="420312"/>
                  </a:cubicBezTo>
                  <a:cubicBezTo>
                    <a:pt x="520700" y="424545"/>
                    <a:pt x="491067" y="420312"/>
                    <a:pt x="495300" y="433012"/>
                  </a:cubicBezTo>
                  <a:cubicBezTo>
                    <a:pt x="501287" y="450973"/>
                    <a:pt x="527194" y="457417"/>
                    <a:pt x="546100" y="458412"/>
                  </a:cubicBezTo>
                  <a:cubicBezTo>
                    <a:pt x="609653" y="461757"/>
                    <a:pt x="673100" y="449945"/>
                    <a:pt x="736600" y="445712"/>
                  </a:cubicBezTo>
                  <a:cubicBezTo>
                    <a:pt x="732367" y="433012"/>
                    <a:pt x="713447" y="415975"/>
                    <a:pt x="723900" y="407612"/>
                  </a:cubicBezTo>
                  <a:cubicBezTo>
                    <a:pt x="744008" y="391526"/>
                    <a:pt x="800100" y="394912"/>
                    <a:pt x="800100" y="394912"/>
                  </a:cubicBezTo>
                  <a:cubicBezTo>
                    <a:pt x="795867" y="407612"/>
                    <a:pt x="782428" y="420583"/>
                    <a:pt x="787400" y="433012"/>
                  </a:cubicBezTo>
                  <a:cubicBezTo>
                    <a:pt x="794975" y="451950"/>
                    <a:pt x="847561" y="465766"/>
                    <a:pt x="863600" y="471112"/>
                  </a:cubicBezTo>
                  <a:cubicBezTo>
                    <a:pt x="842433" y="479579"/>
                    <a:pt x="820932" y="487253"/>
                    <a:pt x="800100" y="496512"/>
                  </a:cubicBezTo>
                  <a:cubicBezTo>
                    <a:pt x="705939" y="538361"/>
                    <a:pt x="789454" y="508527"/>
                    <a:pt x="711200" y="534612"/>
                  </a:cubicBezTo>
                  <a:cubicBezTo>
                    <a:pt x="706967" y="509212"/>
                    <a:pt x="713467" y="479366"/>
                    <a:pt x="698500" y="458412"/>
                  </a:cubicBezTo>
                  <a:cubicBezTo>
                    <a:pt x="688355" y="444209"/>
                    <a:pt x="660042" y="433370"/>
                    <a:pt x="647700" y="445712"/>
                  </a:cubicBezTo>
                  <a:cubicBezTo>
                    <a:pt x="635358" y="458054"/>
                    <a:pt x="656167" y="479579"/>
                    <a:pt x="660400" y="496512"/>
                  </a:cubicBezTo>
                  <a:cubicBezTo>
                    <a:pt x="656167" y="513445"/>
                    <a:pt x="638720" y="532345"/>
                    <a:pt x="647700" y="547312"/>
                  </a:cubicBezTo>
                  <a:cubicBezTo>
                    <a:pt x="656680" y="562279"/>
                    <a:pt x="681046" y="560012"/>
                    <a:pt x="698500" y="560012"/>
                  </a:cubicBezTo>
                  <a:cubicBezTo>
                    <a:pt x="711887" y="560012"/>
                    <a:pt x="673100" y="551545"/>
                    <a:pt x="660400" y="547312"/>
                  </a:cubicBezTo>
                  <a:cubicBezTo>
                    <a:pt x="651933" y="534612"/>
                    <a:pt x="646726" y="518983"/>
                    <a:pt x="635000" y="509212"/>
                  </a:cubicBezTo>
                  <a:cubicBezTo>
                    <a:pt x="591945" y="473332"/>
                    <a:pt x="496419" y="472839"/>
                    <a:pt x="685800" y="496512"/>
                  </a:cubicBezTo>
                  <a:cubicBezTo>
                    <a:pt x="703660" y="550093"/>
                    <a:pt x="714521" y="564410"/>
                    <a:pt x="685800" y="636212"/>
                  </a:cubicBezTo>
                  <a:cubicBezTo>
                    <a:pt x="680131" y="650384"/>
                    <a:pt x="660400" y="653145"/>
                    <a:pt x="647700" y="661612"/>
                  </a:cubicBezTo>
                  <a:cubicBezTo>
                    <a:pt x="660400" y="665845"/>
                    <a:pt x="673826" y="680299"/>
                    <a:pt x="685800" y="674312"/>
                  </a:cubicBezTo>
                  <a:cubicBezTo>
                    <a:pt x="723174" y="655625"/>
                    <a:pt x="678060" y="595331"/>
                    <a:pt x="673100" y="585412"/>
                  </a:cubicBezTo>
                  <a:cubicBezTo>
                    <a:pt x="651933" y="593879"/>
                    <a:pt x="616809" y="589185"/>
                    <a:pt x="609600" y="610812"/>
                  </a:cubicBezTo>
                  <a:cubicBezTo>
                    <a:pt x="580767" y="697310"/>
                    <a:pt x="715192" y="639115"/>
                    <a:pt x="609600" y="674312"/>
                  </a:cubicBezTo>
                  <a:cubicBezTo>
                    <a:pt x="601133" y="661612"/>
                    <a:pt x="585582" y="651413"/>
                    <a:pt x="584200" y="636212"/>
                  </a:cubicBezTo>
                  <a:cubicBezTo>
                    <a:pt x="569607" y="475687"/>
                    <a:pt x="591021" y="525793"/>
                    <a:pt x="622300" y="572712"/>
                  </a:cubicBezTo>
                  <a:cubicBezTo>
                    <a:pt x="609600" y="581179"/>
                    <a:pt x="593735" y="586193"/>
                    <a:pt x="584200" y="598112"/>
                  </a:cubicBezTo>
                  <a:cubicBezTo>
                    <a:pt x="560139" y="628188"/>
                    <a:pt x="573844" y="704401"/>
                    <a:pt x="584200" y="725112"/>
                  </a:cubicBezTo>
                  <a:cubicBezTo>
                    <a:pt x="590187" y="737086"/>
                    <a:pt x="609600" y="733579"/>
                    <a:pt x="622300" y="737812"/>
                  </a:cubicBezTo>
                  <a:cubicBezTo>
                    <a:pt x="639402" y="840422"/>
                    <a:pt x="626857" y="838441"/>
                    <a:pt x="660400" y="737812"/>
                  </a:cubicBezTo>
                  <a:lnTo>
                    <a:pt x="723900" y="725112"/>
                  </a:lnTo>
                  <a:cubicBezTo>
                    <a:pt x="721637" y="721718"/>
                    <a:pt x="676521" y="661284"/>
                    <a:pt x="685800" y="648912"/>
                  </a:cubicBezTo>
                  <a:cubicBezTo>
                    <a:pt x="696273" y="634948"/>
                    <a:pt x="719667" y="640445"/>
                    <a:pt x="736600" y="636212"/>
                  </a:cubicBezTo>
                  <a:cubicBezTo>
                    <a:pt x="740833" y="623512"/>
                    <a:pt x="755287" y="610086"/>
                    <a:pt x="749300" y="598112"/>
                  </a:cubicBezTo>
                  <a:cubicBezTo>
                    <a:pt x="743313" y="586138"/>
                    <a:pt x="713825" y="572285"/>
                    <a:pt x="711200" y="585412"/>
                  </a:cubicBezTo>
                  <a:cubicBezTo>
                    <a:pt x="705949" y="611666"/>
                    <a:pt x="728133" y="636212"/>
                    <a:pt x="736600" y="661612"/>
                  </a:cubicBezTo>
                  <a:cubicBezTo>
                    <a:pt x="753533" y="712412"/>
                    <a:pt x="736600" y="695479"/>
                    <a:pt x="787400" y="712412"/>
                  </a:cubicBezTo>
                  <a:cubicBezTo>
                    <a:pt x="774700" y="720879"/>
                    <a:pt x="760093" y="727019"/>
                    <a:pt x="749300" y="737812"/>
                  </a:cubicBezTo>
                  <a:cubicBezTo>
                    <a:pt x="738507" y="748605"/>
                    <a:pt x="736600" y="767445"/>
                    <a:pt x="723900" y="775912"/>
                  </a:cubicBezTo>
                  <a:cubicBezTo>
                    <a:pt x="709377" y="785594"/>
                    <a:pt x="690033" y="784379"/>
                    <a:pt x="673100" y="788612"/>
                  </a:cubicBezTo>
                  <a:cubicBezTo>
                    <a:pt x="624316" y="772351"/>
                    <a:pt x="608642" y="760815"/>
                    <a:pt x="546100" y="788612"/>
                  </a:cubicBezTo>
                  <a:cubicBezTo>
                    <a:pt x="526833" y="797175"/>
                    <a:pt x="513635" y="847906"/>
                    <a:pt x="508000" y="864812"/>
                  </a:cubicBezTo>
                  <a:cubicBezTo>
                    <a:pt x="512233" y="885979"/>
                    <a:pt x="508726" y="910351"/>
                    <a:pt x="520700" y="928312"/>
                  </a:cubicBezTo>
                  <a:cubicBezTo>
                    <a:pt x="528126" y="939451"/>
                    <a:pt x="555553" y="928025"/>
                    <a:pt x="558800" y="941012"/>
                  </a:cubicBezTo>
                  <a:cubicBezTo>
                    <a:pt x="566060" y="970052"/>
                    <a:pt x="551971" y="1000559"/>
                    <a:pt x="546100" y="1029912"/>
                  </a:cubicBezTo>
                  <a:cubicBezTo>
                    <a:pt x="543475" y="1043039"/>
                    <a:pt x="542866" y="1058546"/>
                    <a:pt x="533400" y="1068012"/>
                  </a:cubicBezTo>
                  <a:cubicBezTo>
                    <a:pt x="520013" y="1081399"/>
                    <a:pt x="499533" y="1084945"/>
                    <a:pt x="482600" y="1093412"/>
                  </a:cubicBezTo>
                  <a:cubicBezTo>
                    <a:pt x="509556" y="1174279"/>
                    <a:pt x="470922" y="1094093"/>
                    <a:pt x="546100" y="1144212"/>
                  </a:cubicBezTo>
                  <a:cubicBezTo>
                    <a:pt x="558800" y="1152679"/>
                    <a:pt x="563033" y="1169612"/>
                    <a:pt x="571500" y="1182312"/>
                  </a:cubicBezTo>
                  <a:cubicBezTo>
                    <a:pt x="563033" y="1195012"/>
                    <a:pt x="543107" y="1205445"/>
                    <a:pt x="546100" y="1220412"/>
                  </a:cubicBezTo>
                  <a:cubicBezTo>
                    <a:pt x="549093" y="1235379"/>
                    <a:pt x="598680" y="1240985"/>
                    <a:pt x="584200" y="1245812"/>
                  </a:cubicBezTo>
                  <a:cubicBezTo>
                    <a:pt x="559771" y="1253955"/>
                    <a:pt x="533400" y="1237345"/>
                    <a:pt x="508000" y="1233112"/>
                  </a:cubicBezTo>
                  <a:cubicBezTo>
                    <a:pt x="625212" y="1174506"/>
                    <a:pt x="572866" y="1191495"/>
                    <a:pt x="660400" y="1169612"/>
                  </a:cubicBezTo>
                  <a:cubicBezTo>
                    <a:pt x="647700" y="1182312"/>
                    <a:pt x="638364" y="1199680"/>
                    <a:pt x="622300" y="1207712"/>
                  </a:cubicBezTo>
                  <a:cubicBezTo>
                    <a:pt x="602993" y="1217365"/>
                    <a:pt x="579872" y="1215729"/>
                    <a:pt x="558800" y="1220412"/>
                  </a:cubicBezTo>
                  <a:cubicBezTo>
                    <a:pt x="541761" y="1224198"/>
                    <a:pt x="524783" y="1228317"/>
                    <a:pt x="508000" y="1233112"/>
                  </a:cubicBezTo>
                  <a:cubicBezTo>
                    <a:pt x="495128" y="1236790"/>
                    <a:pt x="469900" y="1259199"/>
                    <a:pt x="469900" y="1245812"/>
                  </a:cubicBezTo>
                  <a:cubicBezTo>
                    <a:pt x="469900" y="1223886"/>
                    <a:pt x="553369" y="1209070"/>
                    <a:pt x="558800" y="1207712"/>
                  </a:cubicBezTo>
                  <a:cubicBezTo>
                    <a:pt x="564789" y="1189745"/>
                    <a:pt x="584200" y="1134759"/>
                    <a:pt x="584200" y="1118812"/>
                  </a:cubicBezTo>
                  <a:cubicBezTo>
                    <a:pt x="584200" y="1105425"/>
                    <a:pt x="575733" y="1093412"/>
                    <a:pt x="571500" y="1080712"/>
                  </a:cubicBezTo>
                  <a:cubicBezTo>
                    <a:pt x="575733" y="1038379"/>
                    <a:pt x="577731" y="995762"/>
                    <a:pt x="584200" y="953712"/>
                  </a:cubicBezTo>
                  <a:cubicBezTo>
                    <a:pt x="586236" y="940481"/>
                    <a:pt x="593890" y="928656"/>
                    <a:pt x="596900" y="915612"/>
                  </a:cubicBezTo>
                  <a:cubicBezTo>
                    <a:pt x="606608" y="873546"/>
                    <a:pt x="622300" y="788612"/>
                    <a:pt x="622300" y="788612"/>
                  </a:cubicBezTo>
                  <a:cubicBezTo>
                    <a:pt x="635000" y="797079"/>
                    <a:pt x="666069" y="799840"/>
                    <a:pt x="660400" y="814012"/>
                  </a:cubicBezTo>
                  <a:cubicBezTo>
                    <a:pt x="651232" y="836931"/>
                    <a:pt x="617832" y="839029"/>
                    <a:pt x="596900" y="852112"/>
                  </a:cubicBezTo>
                  <a:cubicBezTo>
                    <a:pt x="583957" y="860202"/>
                    <a:pt x="571500" y="869045"/>
                    <a:pt x="558800" y="877512"/>
                  </a:cubicBezTo>
                  <a:cubicBezTo>
                    <a:pt x="571500" y="881745"/>
                    <a:pt x="583513" y="890212"/>
                    <a:pt x="596900" y="890212"/>
                  </a:cubicBezTo>
                  <a:cubicBezTo>
                    <a:pt x="636727" y="890212"/>
                    <a:pt x="642116" y="868667"/>
                    <a:pt x="660400" y="839412"/>
                  </a:cubicBezTo>
                  <a:cubicBezTo>
                    <a:pt x="673483" y="818480"/>
                    <a:pt x="685800" y="797079"/>
                    <a:pt x="698500" y="775912"/>
                  </a:cubicBezTo>
                  <a:cubicBezTo>
                    <a:pt x="706967" y="788612"/>
                    <a:pt x="725586" y="798842"/>
                    <a:pt x="723900" y="814012"/>
                  </a:cubicBezTo>
                  <a:cubicBezTo>
                    <a:pt x="720764" y="842236"/>
                    <a:pt x="699591" y="865388"/>
                    <a:pt x="685800" y="890212"/>
                  </a:cubicBezTo>
                  <a:cubicBezTo>
                    <a:pt x="678387" y="903555"/>
                    <a:pt x="645920" y="923485"/>
                    <a:pt x="660400" y="928312"/>
                  </a:cubicBezTo>
                  <a:cubicBezTo>
                    <a:pt x="692779" y="939105"/>
                    <a:pt x="728133" y="919845"/>
                    <a:pt x="762000" y="915612"/>
                  </a:cubicBezTo>
                  <a:cubicBezTo>
                    <a:pt x="753533" y="957945"/>
                    <a:pt x="739676" y="999550"/>
                    <a:pt x="736600" y="1042612"/>
                  </a:cubicBezTo>
                  <a:cubicBezTo>
                    <a:pt x="735356" y="1060022"/>
                    <a:pt x="735336" y="1082939"/>
                    <a:pt x="749300" y="1093412"/>
                  </a:cubicBezTo>
                  <a:cubicBezTo>
                    <a:pt x="760010" y="1101444"/>
                    <a:pt x="774700" y="1084945"/>
                    <a:pt x="787400" y="1080712"/>
                  </a:cubicBezTo>
                  <a:cubicBezTo>
                    <a:pt x="783167" y="1097645"/>
                    <a:pt x="780829" y="1115169"/>
                    <a:pt x="774700" y="1131512"/>
                  </a:cubicBezTo>
                  <a:cubicBezTo>
                    <a:pt x="768053" y="1149239"/>
                    <a:pt x="746188" y="1163638"/>
                    <a:pt x="749300" y="1182312"/>
                  </a:cubicBezTo>
                  <a:cubicBezTo>
                    <a:pt x="751809" y="1197368"/>
                    <a:pt x="774700" y="1199245"/>
                    <a:pt x="787400" y="1207712"/>
                  </a:cubicBezTo>
                  <a:cubicBezTo>
                    <a:pt x="801328" y="1249496"/>
                    <a:pt x="811629" y="1246983"/>
                    <a:pt x="774700" y="1283912"/>
                  </a:cubicBezTo>
                  <a:cubicBezTo>
                    <a:pt x="763907" y="1294705"/>
                    <a:pt x="736600" y="1324576"/>
                    <a:pt x="736600" y="1309312"/>
                  </a:cubicBezTo>
                  <a:cubicBezTo>
                    <a:pt x="736600" y="1291603"/>
                    <a:pt x="820940" y="1251672"/>
                    <a:pt x="800100" y="1220412"/>
                  </a:cubicBezTo>
                  <a:cubicBezTo>
                    <a:pt x="790418" y="1205889"/>
                    <a:pt x="766233" y="1228879"/>
                    <a:pt x="749300" y="1233112"/>
                  </a:cubicBezTo>
                  <a:cubicBezTo>
                    <a:pt x="745067" y="1216179"/>
                    <a:pt x="736600" y="1199766"/>
                    <a:pt x="736600" y="1182312"/>
                  </a:cubicBezTo>
                  <a:cubicBezTo>
                    <a:pt x="736600" y="1084088"/>
                    <a:pt x="740262" y="1082427"/>
                    <a:pt x="762000" y="1017212"/>
                  </a:cubicBezTo>
                  <a:cubicBezTo>
                    <a:pt x="753533" y="991812"/>
                    <a:pt x="747474" y="965478"/>
                    <a:pt x="736600" y="941012"/>
                  </a:cubicBezTo>
                  <a:cubicBezTo>
                    <a:pt x="730401" y="927064"/>
                    <a:pt x="718773" y="916164"/>
                    <a:pt x="711200" y="902912"/>
                  </a:cubicBezTo>
                  <a:cubicBezTo>
                    <a:pt x="701807" y="886474"/>
                    <a:pt x="694267" y="869045"/>
                    <a:pt x="685800" y="852112"/>
                  </a:cubicBezTo>
                  <a:cubicBezTo>
                    <a:pt x="698500" y="843645"/>
                    <a:pt x="710248" y="819886"/>
                    <a:pt x="723900" y="826712"/>
                  </a:cubicBezTo>
                  <a:cubicBezTo>
                    <a:pt x="735874" y="832699"/>
                    <a:pt x="711200" y="851425"/>
                    <a:pt x="711200" y="864812"/>
                  </a:cubicBezTo>
                  <a:cubicBezTo>
                    <a:pt x="711200" y="882266"/>
                    <a:pt x="717024" y="899569"/>
                    <a:pt x="723900" y="915612"/>
                  </a:cubicBezTo>
                  <a:cubicBezTo>
                    <a:pt x="729913" y="929641"/>
                    <a:pt x="737381" y="944177"/>
                    <a:pt x="749300" y="953712"/>
                  </a:cubicBezTo>
                  <a:cubicBezTo>
                    <a:pt x="757582" y="960337"/>
                    <a:pt x="860856" y="984776"/>
                    <a:pt x="736600" y="953712"/>
                  </a:cubicBezTo>
                  <a:cubicBezTo>
                    <a:pt x="740833" y="928312"/>
                    <a:pt x="743714" y="902649"/>
                    <a:pt x="749300" y="877512"/>
                  </a:cubicBezTo>
                  <a:cubicBezTo>
                    <a:pt x="752204" y="864444"/>
                    <a:pt x="762000" y="852799"/>
                    <a:pt x="762000" y="839412"/>
                  </a:cubicBezTo>
                  <a:cubicBezTo>
                    <a:pt x="762000" y="826025"/>
                    <a:pt x="753533" y="814012"/>
                    <a:pt x="749300" y="801312"/>
                  </a:cubicBezTo>
                  <a:cubicBezTo>
                    <a:pt x="763339" y="759196"/>
                    <a:pt x="762000" y="749825"/>
                    <a:pt x="762000" y="775912"/>
                  </a:cubicBezTo>
                </a:path>
              </a:pathLst>
            </a:custGeom>
            <a:blipFill dpi="0" rotWithShape="0">
              <a:blip r:embed="rId3"/>
              <a:srcRect/>
              <a:tile tx="0" ty="0" sx="100000" sy="100000" flip="none" algn="tl"/>
            </a:blipFill>
            <a:ln w="6350">
              <a:solidFill>
                <a:schemeClr val="tx1"/>
              </a:solidFill>
              <a:round/>
              <a:headEnd/>
              <a:tailEnd/>
            </a:ln>
          </p:spPr>
          <p:txBody>
            <a:bodyPr lIns="82296" tIns="41148" rIns="82296" bIns="41148"/>
            <a:lstStyle/>
            <a:p>
              <a:endParaRPr lang="en-US"/>
            </a:p>
          </p:txBody>
        </p:sp>
        <p:sp>
          <p:nvSpPr>
            <p:cNvPr id="16" name="Rectangle 13"/>
            <p:cNvSpPr>
              <a:spLocks noChangeArrowheads="1"/>
            </p:cNvSpPr>
            <p:nvPr/>
          </p:nvSpPr>
          <p:spPr bwMode="auto">
            <a:xfrm>
              <a:off x="8481060" y="822960"/>
              <a:ext cx="480060" cy="205740"/>
            </a:xfrm>
            <a:prstGeom prst="rect">
              <a:avLst/>
            </a:prstGeom>
            <a:solidFill>
              <a:schemeClr val="bg1"/>
            </a:solidFill>
            <a:ln>
              <a:noFill/>
            </a:ln>
            <a:extLst>
              <a:ext uri="{91240B29-F687-4f45-9708-019B960494DF}">
                <a14:hiddenLine xmlns="" xmlns:a14="http://schemas.microsoft.com/office/drawing/2010/main" w="25400">
                  <a:solidFill>
                    <a:srgbClr val="000000"/>
                  </a:solidFill>
                  <a:round/>
                  <a:headEnd/>
                  <a:tailEnd/>
                </a14:hiddenLine>
              </a:ext>
            </a:extLst>
          </p:spPr>
          <p:txBody>
            <a:bodyPr lIns="82296" tIns="41148" rIns="82296" bIns="41148"/>
            <a:lstStyle/>
            <a:p>
              <a:endParaRPr lang="en-US"/>
            </a:p>
          </p:txBody>
        </p:sp>
        <p:sp>
          <p:nvSpPr>
            <p:cNvPr id="17" name="Rectangle 15"/>
            <p:cNvSpPr>
              <a:spLocks noChangeArrowheads="1"/>
            </p:cNvSpPr>
            <p:nvPr/>
          </p:nvSpPr>
          <p:spPr bwMode="auto">
            <a:xfrm>
              <a:off x="7589520" y="822960"/>
              <a:ext cx="480060" cy="205740"/>
            </a:xfrm>
            <a:prstGeom prst="rect">
              <a:avLst/>
            </a:prstGeom>
            <a:solidFill>
              <a:schemeClr val="bg1"/>
            </a:solidFill>
            <a:ln>
              <a:noFill/>
            </a:ln>
            <a:extLst>
              <a:ext uri="{91240B29-F687-4f45-9708-019B960494DF}">
                <a14:hiddenLine xmlns="" xmlns:a14="http://schemas.microsoft.com/office/drawing/2010/main" w="25400">
                  <a:solidFill>
                    <a:srgbClr val="000000"/>
                  </a:solidFill>
                  <a:round/>
                  <a:headEnd/>
                  <a:tailEnd/>
                </a14:hiddenLine>
              </a:ext>
            </a:extLst>
          </p:spPr>
          <p:txBody>
            <a:bodyPr lIns="82296" tIns="41148" rIns="82296" bIns="41148"/>
            <a:lstStyle/>
            <a:p>
              <a:endParaRPr lang="en-US"/>
            </a:p>
          </p:txBody>
        </p:sp>
        <p:sp>
          <p:nvSpPr>
            <p:cNvPr id="19" name="Freeform 17"/>
            <p:cNvSpPr>
              <a:spLocks noChangeArrowheads="1"/>
            </p:cNvSpPr>
            <p:nvPr/>
          </p:nvSpPr>
          <p:spPr bwMode="auto">
            <a:xfrm>
              <a:off x="8308182" y="942975"/>
              <a:ext cx="172878" cy="348615"/>
            </a:xfrm>
            <a:custGeom>
              <a:avLst/>
              <a:gdLst>
                <a:gd name="T0" fmla="*/ 153920 w 191748"/>
                <a:gd name="T1" fmla="*/ 6357 h 386949"/>
                <a:gd name="T2" fmla="*/ 141197 w 191748"/>
                <a:gd name="T3" fmla="*/ 57209 h 386949"/>
                <a:gd name="T4" fmla="*/ 141197 w 191748"/>
                <a:gd name="T5" fmla="*/ 171628 h 386949"/>
                <a:gd name="T6" fmla="*/ 192087 w 191748"/>
                <a:gd name="T7" fmla="*/ 184341 h 386949"/>
                <a:gd name="T8" fmla="*/ 115752 w 191748"/>
                <a:gd name="T9" fmla="*/ 209767 h 386949"/>
                <a:gd name="T10" fmla="*/ 77585 w 191748"/>
                <a:gd name="T11" fmla="*/ 235193 h 386949"/>
                <a:gd name="T12" fmla="*/ 166642 w 191748"/>
                <a:gd name="T13" fmla="*/ 222480 h 386949"/>
                <a:gd name="T14" fmla="*/ 141197 w 191748"/>
                <a:gd name="T15" fmla="*/ 260620 h 386949"/>
                <a:gd name="T16" fmla="*/ 103030 w 191748"/>
                <a:gd name="T17" fmla="*/ 273333 h 386949"/>
                <a:gd name="T18" fmla="*/ 77585 w 191748"/>
                <a:gd name="T19" fmla="*/ 362325 h 386949"/>
                <a:gd name="T20" fmla="*/ 103030 w 191748"/>
                <a:gd name="T21" fmla="*/ 336899 h 386949"/>
                <a:gd name="T22" fmla="*/ 115752 w 191748"/>
                <a:gd name="T23" fmla="*/ 260620 h 386949"/>
                <a:gd name="T24" fmla="*/ 153920 w 191748"/>
                <a:gd name="T25" fmla="*/ 247907 h 386949"/>
                <a:gd name="T26" fmla="*/ 13973 w 191748"/>
                <a:gd name="T27" fmla="*/ 235193 h 386949"/>
                <a:gd name="T28" fmla="*/ 39418 w 191748"/>
                <a:gd name="T29" fmla="*/ 197054 h 386949"/>
                <a:gd name="T30" fmla="*/ 128475 w 191748"/>
                <a:gd name="T31" fmla="*/ 146201 h 386949"/>
                <a:gd name="T32" fmla="*/ 166642 w 191748"/>
                <a:gd name="T33" fmla="*/ 120775 h 386949"/>
                <a:gd name="T34" fmla="*/ 115752 w 191748"/>
                <a:gd name="T35" fmla="*/ 44496 h 386949"/>
                <a:gd name="T36" fmla="*/ 153920 w 191748"/>
                <a:gd name="T37" fmla="*/ 19070 h 386949"/>
                <a:gd name="T38" fmla="*/ 153920 w 191748"/>
                <a:gd name="T39" fmla="*/ 6357 h 386949"/>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91748"/>
                <a:gd name="T61" fmla="*/ 0 h 386949"/>
                <a:gd name="T62" fmla="*/ 191748 w 191748"/>
                <a:gd name="T63" fmla="*/ 386949 h 386949"/>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91748" h="386949">
                  <a:moveTo>
                    <a:pt x="153648" y="6350"/>
                  </a:moveTo>
                  <a:cubicBezTo>
                    <a:pt x="151531" y="12700"/>
                    <a:pt x="147824" y="41107"/>
                    <a:pt x="140948" y="57150"/>
                  </a:cubicBezTo>
                  <a:cubicBezTo>
                    <a:pt x="132024" y="77972"/>
                    <a:pt x="55768" y="150155"/>
                    <a:pt x="140948" y="171450"/>
                  </a:cubicBezTo>
                  <a:lnTo>
                    <a:pt x="191748" y="184150"/>
                  </a:lnTo>
                  <a:cubicBezTo>
                    <a:pt x="166348" y="192617"/>
                    <a:pt x="137825" y="194698"/>
                    <a:pt x="115548" y="209550"/>
                  </a:cubicBezTo>
                  <a:cubicBezTo>
                    <a:pt x="102848" y="218017"/>
                    <a:pt x="62640" y="231248"/>
                    <a:pt x="77448" y="234950"/>
                  </a:cubicBezTo>
                  <a:cubicBezTo>
                    <a:pt x="106488" y="242210"/>
                    <a:pt x="136715" y="226483"/>
                    <a:pt x="166348" y="222250"/>
                  </a:cubicBezTo>
                  <a:cubicBezTo>
                    <a:pt x="157881" y="234950"/>
                    <a:pt x="152867" y="250815"/>
                    <a:pt x="140948" y="260350"/>
                  </a:cubicBezTo>
                  <a:cubicBezTo>
                    <a:pt x="130495" y="268713"/>
                    <a:pt x="112314" y="263584"/>
                    <a:pt x="102848" y="273050"/>
                  </a:cubicBezTo>
                  <a:cubicBezTo>
                    <a:pt x="96775" y="279123"/>
                    <a:pt x="77558" y="361511"/>
                    <a:pt x="77448" y="361950"/>
                  </a:cubicBezTo>
                  <a:cubicBezTo>
                    <a:pt x="177442" y="386949"/>
                    <a:pt x="107860" y="381655"/>
                    <a:pt x="102848" y="336550"/>
                  </a:cubicBezTo>
                  <a:cubicBezTo>
                    <a:pt x="100004" y="310957"/>
                    <a:pt x="102772" y="282708"/>
                    <a:pt x="115548" y="260350"/>
                  </a:cubicBezTo>
                  <a:cubicBezTo>
                    <a:pt x="122190" y="248727"/>
                    <a:pt x="140948" y="251883"/>
                    <a:pt x="153648" y="247650"/>
                  </a:cubicBezTo>
                  <a:cubicBezTo>
                    <a:pt x="107081" y="243417"/>
                    <a:pt x="56677" y="253941"/>
                    <a:pt x="13948" y="234950"/>
                  </a:cubicBezTo>
                  <a:cubicBezTo>
                    <a:pt x="0" y="228751"/>
                    <a:pt x="28555" y="207643"/>
                    <a:pt x="39348" y="196850"/>
                  </a:cubicBezTo>
                  <a:cubicBezTo>
                    <a:pt x="59976" y="176222"/>
                    <a:pt x="105006" y="159331"/>
                    <a:pt x="128248" y="146050"/>
                  </a:cubicBezTo>
                  <a:cubicBezTo>
                    <a:pt x="141500" y="138477"/>
                    <a:pt x="153648" y="129117"/>
                    <a:pt x="166348" y="120650"/>
                  </a:cubicBezTo>
                  <a:cubicBezTo>
                    <a:pt x="141107" y="103823"/>
                    <a:pt x="100637" y="89183"/>
                    <a:pt x="115548" y="44450"/>
                  </a:cubicBezTo>
                  <a:cubicBezTo>
                    <a:pt x="120375" y="29970"/>
                    <a:pt x="145795" y="32138"/>
                    <a:pt x="153648" y="19050"/>
                  </a:cubicBezTo>
                  <a:cubicBezTo>
                    <a:pt x="160182" y="8160"/>
                    <a:pt x="155765" y="0"/>
                    <a:pt x="153648" y="6350"/>
                  </a:cubicBezTo>
                  <a:close/>
                </a:path>
              </a:pathLst>
            </a:custGeom>
            <a:blipFill dpi="0" rotWithShape="0">
              <a:blip r:embed="rId3"/>
              <a:srcRect/>
              <a:tile tx="0" ty="0" sx="100000" sy="100000" flip="none" algn="tl"/>
            </a:blipFill>
            <a:ln w="25400">
              <a:solidFill>
                <a:srgbClr val="000000"/>
              </a:solidFill>
              <a:round/>
              <a:headEnd/>
              <a:tailEnd/>
            </a:ln>
          </p:spPr>
          <p:txBody>
            <a:bodyPr lIns="82296" tIns="41148" rIns="82296" bIns="41148"/>
            <a:lstStyle/>
            <a:p>
              <a:endParaRPr lang="en-US"/>
            </a:p>
          </p:txBody>
        </p:sp>
        <p:sp>
          <p:nvSpPr>
            <p:cNvPr id="20" name="Freeform 18"/>
            <p:cNvSpPr>
              <a:spLocks noChangeArrowheads="1"/>
            </p:cNvSpPr>
            <p:nvPr/>
          </p:nvSpPr>
          <p:spPr bwMode="auto">
            <a:xfrm flipH="1">
              <a:off x="8001000" y="891540"/>
              <a:ext cx="172879" cy="348615"/>
            </a:xfrm>
            <a:custGeom>
              <a:avLst/>
              <a:gdLst>
                <a:gd name="T0" fmla="*/ 153920 w 191748"/>
                <a:gd name="T1" fmla="*/ 6357 h 386949"/>
                <a:gd name="T2" fmla="*/ 141198 w 191748"/>
                <a:gd name="T3" fmla="*/ 57209 h 386949"/>
                <a:gd name="T4" fmla="*/ 141198 w 191748"/>
                <a:gd name="T5" fmla="*/ 171628 h 386949"/>
                <a:gd name="T6" fmla="*/ 192088 w 191748"/>
                <a:gd name="T7" fmla="*/ 184341 h 386949"/>
                <a:gd name="T8" fmla="*/ 115753 w 191748"/>
                <a:gd name="T9" fmla="*/ 209767 h 386949"/>
                <a:gd name="T10" fmla="*/ 77585 w 191748"/>
                <a:gd name="T11" fmla="*/ 235193 h 386949"/>
                <a:gd name="T12" fmla="*/ 166643 w 191748"/>
                <a:gd name="T13" fmla="*/ 222480 h 386949"/>
                <a:gd name="T14" fmla="*/ 141198 w 191748"/>
                <a:gd name="T15" fmla="*/ 260620 h 386949"/>
                <a:gd name="T16" fmla="*/ 103030 w 191748"/>
                <a:gd name="T17" fmla="*/ 273333 h 386949"/>
                <a:gd name="T18" fmla="*/ 77585 w 191748"/>
                <a:gd name="T19" fmla="*/ 362325 h 386949"/>
                <a:gd name="T20" fmla="*/ 103030 w 191748"/>
                <a:gd name="T21" fmla="*/ 336899 h 386949"/>
                <a:gd name="T22" fmla="*/ 115753 w 191748"/>
                <a:gd name="T23" fmla="*/ 260620 h 386949"/>
                <a:gd name="T24" fmla="*/ 153920 w 191748"/>
                <a:gd name="T25" fmla="*/ 247907 h 386949"/>
                <a:gd name="T26" fmla="*/ 13973 w 191748"/>
                <a:gd name="T27" fmla="*/ 235193 h 386949"/>
                <a:gd name="T28" fmla="*/ 39418 w 191748"/>
                <a:gd name="T29" fmla="*/ 197054 h 386949"/>
                <a:gd name="T30" fmla="*/ 128475 w 191748"/>
                <a:gd name="T31" fmla="*/ 146201 h 386949"/>
                <a:gd name="T32" fmla="*/ 166643 w 191748"/>
                <a:gd name="T33" fmla="*/ 120775 h 386949"/>
                <a:gd name="T34" fmla="*/ 115753 w 191748"/>
                <a:gd name="T35" fmla="*/ 44496 h 386949"/>
                <a:gd name="T36" fmla="*/ 153920 w 191748"/>
                <a:gd name="T37" fmla="*/ 19070 h 386949"/>
                <a:gd name="T38" fmla="*/ 153920 w 191748"/>
                <a:gd name="T39" fmla="*/ 6357 h 386949"/>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91748"/>
                <a:gd name="T61" fmla="*/ 0 h 386949"/>
                <a:gd name="T62" fmla="*/ 191748 w 191748"/>
                <a:gd name="T63" fmla="*/ 386949 h 386949"/>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91748" h="386949">
                  <a:moveTo>
                    <a:pt x="153648" y="6350"/>
                  </a:moveTo>
                  <a:cubicBezTo>
                    <a:pt x="151531" y="12700"/>
                    <a:pt x="147824" y="41107"/>
                    <a:pt x="140948" y="57150"/>
                  </a:cubicBezTo>
                  <a:cubicBezTo>
                    <a:pt x="132024" y="77972"/>
                    <a:pt x="55768" y="150155"/>
                    <a:pt x="140948" y="171450"/>
                  </a:cubicBezTo>
                  <a:lnTo>
                    <a:pt x="191748" y="184150"/>
                  </a:lnTo>
                  <a:cubicBezTo>
                    <a:pt x="166348" y="192617"/>
                    <a:pt x="137825" y="194698"/>
                    <a:pt x="115548" y="209550"/>
                  </a:cubicBezTo>
                  <a:cubicBezTo>
                    <a:pt x="102848" y="218017"/>
                    <a:pt x="62640" y="231248"/>
                    <a:pt x="77448" y="234950"/>
                  </a:cubicBezTo>
                  <a:cubicBezTo>
                    <a:pt x="106488" y="242210"/>
                    <a:pt x="136715" y="226483"/>
                    <a:pt x="166348" y="222250"/>
                  </a:cubicBezTo>
                  <a:cubicBezTo>
                    <a:pt x="157881" y="234950"/>
                    <a:pt x="152867" y="250815"/>
                    <a:pt x="140948" y="260350"/>
                  </a:cubicBezTo>
                  <a:cubicBezTo>
                    <a:pt x="130495" y="268713"/>
                    <a:pt x="112314" y="263584"/>
                    <a:pt x="102848" y="273050"/>
                  </a:cubicBezTo>
                  <a:cubicBezTo>
                    <a:pt x="96775" y="279123"/>
                    <a:pt x="77558" y="361511"/>
                    <a:pt x="77448" y="361950"/>
                  </a:cubicBezTo>
                  <a:cubicBezTo>
                    <a:pt x="177442" y="386949"/>
                    <a:pt x="107860" y="381655"/>
                    <a:pt x="102848" y="336550"/>
                  </a:cubicBezTo>
                  <a:cubicBezTo>
                    <a:pt x="100004" y="310957"/>
                    <a:pt x="102772" y="282708"/>
                    <a:pt x="115548" y="260350"/>
                  </a:cubicBezTo>
                  <a:cubicBezTo>
                    <a:pt x="122190" y="248727"/>
                    <a:pt x="140948" y="251883"/>
                    <a:pt x="153648" y="247650"/>
                  </a:cubicBezTo>
                  <a:cubicBezTo>
                    <a:pt x="107081" y="243417"/>
                    <a:pt x="56677" y="253941"/>
                    <a:pt x="13948" y="234950"/>
                  </a:cubicBezTo>
                  <a:cubicBezTo>
                    <a:pt x="0" y="228751"/>
                    <a:pt x="28555" y="207643"/>
                    <a:pt x="39348" y="196850"/>
                  </a:cubicBezTo>
                  <a:cubicBezTo>
                    <a:pt x="59976" y="176222"/>
                    <a:pt x="105006" y="159331"/>
                    <a:pt x="128248" y="146050"/>
                  </a:cubicBezTo>
                  <a:cubicBezTo>
                    <a:pt x="141500" y="138477"/>
                    <a:pt x="153648" y="129117"/>
                    <a:pt x="166348" y="120650"/>
                  </a:cubicBezTo>
                  <a:cubicBezTo>
                    <a:pt x="141107" y="103823"/>
                    <a:pt x="100637" y="89183"/>
                    <a:pt x="115548" y="44450"/>
                  </a:cubicBezTo>
                  <a:cubicBezTo>
                    <a:pt x="120375" y="29970"/>
                    <a:pt x="145795" y="32138"/>
                    <a:pt x="153648" y="19050"/>
                  </a:cubicBezTo>
                  <a:cubicBezTo>
                    <a:pt x="160182" y="8160"/>
                    <a:pt x="155765" y="0"/>
                    <a:pt x="153648" y="6350"/>
                  </a:cubicBezTo>
                  <a:close/>
                </a:path>
              </a:pathLst>
            </a:custGeom>
            <a:blipFill dpi="0" rotWithShape="0">
              <a:blip r:embed="rId3"/>
              <a:srcRect/>
              <a:tile tx="0" ty="0" sx="100000" sy="100000" flip="none" algn="tl"/>
            </a:blipFill>
            <a:ln w="25400">
              <a:solidFill>
                <a:srgbClr val="000000"/>
              </a:solidFill>
              <a:round/>
              <a:headEnd/>
              <a:tailEnd/>
            </a:ln>
          </p:spPr>
          <p:txBody>
            <a:bodyPr lIns="82296" tIns="41148" rIns="82296" bIns="41148"/>
            <a:lstStyle/>
            <a:p>
              <a:endParaRPr lang="en-US"/>
            </a:p>
          </p:txBody>
        </p:sp>
      </p:grpSp>
      <p:graphicFrame>
        <p:nvGraphicFramePr>
          <p:cNvPr id="22" name="Object 3"/>
          <p:cNvGraphicFramePr>
            <a:graphicFrameLocks noChangeAspect="1"/>
          </p:cNvGraphicFramePr>
          <p:nvPr>
            <p:extLst>
              <p:ext uri="{D42A27DB-BD31-4B8C-83A1-F6EECF244321}">
                <p14:modId xmlns:p14="http://schemas.microsoft.com/office/powerpoint/2010/main" val="2420919585"/>
              </p:ext>
            </p:extLst>
          </p:nvPr>
        </p:nvGraphicFramePr>
        <p:xfrm>
          <a:off x="2839721" y="530225"/>
          <a:ext cx="287210" cy="306705"/>
        </p:xfrm>
        <a:graphic>
          <a:graphicData uri="http://schemas.openxmlformats.org/presentationml/2006/ole">
            <mc:AlternateContent xmlns:mc="http://schemas.openxmlformats.org/markup-compatibility/2006">
              <mc:Choice xmlns:v="urn:schemas-microsoft-com:vml" Requires="v">
                <p:oleObj name="Equation" r:id="rId8" imgW="190500" imgH="203200" progId="Equation.DSMT4">
                  <p:embed/>
                </p:oleObj>
              </mc:Choice>
              <mc:Fallback>
                <p:oleObj name="Equation" r:id="rId8" imgW="190500" imgH="203200" progId="Equation.DSMT4">
                  <p:embed/>
                  <p:pic>
                    <p:nvPicPr>
                      <p:cNvPr id="0" name=""/>
                      <p:cNvPicPr>
                        <a:picLocks noChangeAspect="1" noChangeArrowheads="1"/>
                      </p:cNvPicPr>
                      <p:nvPr/>
                    </p:nvPicPr>
                    <p:blipFill>
                      <a:blip r:embed="rId9"/>
                      <a:srcRect/>
                      <a:stretch>
                        <a:fillRect/>
                      </a:stretch>
                    </p:blipFill>
                    <p:spPr bwMode="auto">
                      <a:xfrm>
                        <a:off x="2839721" y="530225"/>
                        <a:ext cx="287210" cy="306705"/>
                      </a:xfrm>
                      <a:prstGeom prst="rect">
                        <a:avLst/>
                      </a:prstGeom>
                      <a:noFill/>
                      <a:ln>
                        <a:noFill/>
                      </a:ln>
                      <a:effectLst/>
                    </p:spPr>
                  </p:pic>
                </p:oleObj>
              </mc:Fallback>
            </mc:AlternateContent>
          </a:graphicData>
        </a:graphic>
      </p:graphicFrame>
      <p:graphicFrame>
        <p:nvGraphicFramePr>
          <p:cNvPr id="24" name="Object 3"/>
          <p:cNvGraphicFramePr>
            <a:graphicFrameLocks noChangeAspect="1"/>
          </p:cNvGraphicFramePr>
          <p:nvPr>
            <p:extLst>
              <p:ext uri="{D42A27DB-BD31-4B8C-83A1-F6EECF244321}">
                <p14:modId xmlns:p14="http://schemas.microsoft.com/office/powerpoint/2010/main" val="1512549475"/>
              </p:ext>
            </p:extLst>
          </p:nvPr>
        </p:nvGraphicFramePr>
        <p:xfrm>
          <a:off x="1058863" y="836930"/>
          <a:ext cx="190500" cy="306387"/>
        </p:xfrm>
        <a:graphic>
          <a:graphicData uri="http://schemas.openxmlformats.org/presentationml/2006/ole">
            <mc:AlternateContent xmlns:mc="http://schemas.openxmlformats.org/markup-compatibility/2006">
              <mc:Choice xmlns:v="urn:schemas-microsoft-com:vml" Requires="v">
                <p:oleObj name="Equation" r:id="rId10" imgW="127000" imgH="203200" progId="Equation.DSMT4">
                  <p:embed/>
                </p:oleObj>
              </mc:Choice>
              <mc:Fallback>
                <p:oleObj name="Equation" r:id="rId10" imgW="127000" imgH="203200" progId="Equation.DSMT4">
                  <p:embed/>
                  <p:pic>
                    <p:nvPicPr>
                      <p:cNvPr id="0" name=""/>
                      <p:cNvPicPr>
                        <a:picLocks noChangeAspect="1" noChangeArrowheads="1"/>
                      </p:cNvPicPr>
                      <p:nvPr/>
                    </p:nvPicPr>
                    <p:blipFill>
                      <a:blip r:embed="rId11"/>
                      <a:srcRect/>
                      <a:stretch>
                        <a:fillRect/>
                      </a:stretch>
                    </p:blipFill>
                    <p:spPr bwMode="auto">
                      <a:xfrm>
                        <a:off x="1058863" y="836930"/>
                        <a:ext cx="190500" cy="306387"/>
                      </a:xfrm>
                      <a:prstGeom prst="rect">
                        <a:avLst/>
                      </a:prstGeom>
                      <a:noFill/>
                      <a:ln>
                        <a:noFill/>
                      </a:ln>
                      <a:effectLst/>
                    </p:spPr>
                  </p:pic>
                </p:oleObj>
              </mc:Fallback>
            </mc:AlternateContent>
          </a:graphicData>
        </a:graphic>
      </p:graphicFrame>
      <p:sp>
        <p:nvSpPr>
          <p:cNvPr id="26" name="Text Box 56"/>
          <p:cNvSpPr txBox="1">
            <a:spLocks/>
          </p:cNvSpPr>
          <p:nvPr/>
        </p:nvSpPr>
        <p:spPr bwMode="auto">
          <a:xfrm>
            <a:off x="826215" y="2122218"/>
            <a:ext cx="7936786" cy="100642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r>
              <a:rPr lang="en-US" sz="2000" dirty="0">
                <a:solidFill>
                  <a:srgbClr val="FF0000"/>
                </a:solidFill>
                <a:latin typeface="Apple Chancery"/>
                <a:cs typeface="Apple Chancery"/>
              </a:rPr>
              <a:t>Just by using your head, </a:t>
            </a:r>
            <a:r>
              <a:rPr lang="en-US" sz="2000" dirty="0">
                <a:solidFill>
                  <a:schemeClr val="tx1"/>
                </a:solidFill>
                <a:latin typeface="Times New Roman"/>
                <a:cs typeface="Times New Roman"/>
              </a:rPr>
              <a:t>chemical energy in your muscles must be burned to force your arms inward, so you might expect that the mechanical energy in the system would </a:t>
            </a:r>
            <a:r>
              <a:rPr lang="en-US" sz="2000" i="1" dirty="0">
                <a:solidFill>
                  <a:schemeClr val="tx1"/>
                </a:solidFill>
                <a:latin typeface="Times New Roman"/>
                <a:cs typeface="Times New Roman"/>
              </a:rPr>
              <a:t>not </a:t>
            </a:r>
            <a:r>
              <a:rPr lang="en-US" sz="2000" dirty="0">
                <a:solidFill>
                  <a:schemeClr val="tx1"/>
                </a:solidFill>
                <a:latin typeface="Times New Roman"/>
                <a:cs typeface="Times New Roman"/>
              </a:rPr>
              <a:t>be conserved.  Looking at the math, though:</a:t>
            </a:r>
            <a:endParaRPr lang="en-US" sz="2000" dirty="0">
              <a:solidFill>
                <a:srgbClr val="0000FF"/>
              </a:solidFill>
              <a:latin typeface="Times New Roman"/>
              <a:cs typeface="Times New Roman"/>
            </a:endParaRPr>
          </a:p>
        </p:txBody>
      </p:sp>
      <p:graphicFrame>
        <p:nvGraphicFramePr>
          <p:cNvPr id="30" name="Object 2"/>
          <p:cNvGraphicFramePr>
            <a:graphicFrameLocks noChangeAspect="1"/>
          </p:cNvGraphicFramePr>
          <p:nvPr>
            <p:extLst>
              <p:ext uri="{D42A27DB-BD31-4B8C-83A1-F6EECF244321}">
                <p14:modId xmlns:p14="http://schemas.microsoft.com/office/powerpoint/2010/main" val="1700989385"/>
              </p:ext>
            </p:extLst>
          </p:nvPr>
        </p:nvGraphicFramePr>
        <p:xfrm>
          <a:off x="1811338" y="3222625"/>
          <a:ext cx="5106987" cy="674688"/>
        </p:xfrm>
        <a:graphic>
          <a:graphicData uri="http://schemas.openxmlformats.org/presentationml/2006/ole">
            <mc:AlternateContent xmlns:mc="http://schemas.openxmlformats.org/markup-compatibility/2006">
              <mc:Choice xmlns:v="urn:schemas-microsoft-com:vml" Requires="v">
                <p:oleObj name="Equation" r:id="rId12" imgW="2997200" imgH="393700" progId="Equation.DSMT4">
                  <p:embed/>
                </p:oleObj>
              </mc:Choice>
              <mc:Fallback>
                <p:oleObj name="Equation" r:id="rId12" imgW="2997200" imgH="393700" progId="Equation.DSMT4">
                  <p:embed/>
                  <p:pic>
                    <p:nvPicPr>
                      <p:cNvPr id="0" name=""/>
                      <p:cNvPicPr>
                        <a:picLocks noChangeAspect="1" noChangeArrowheads="1"/>
                      </p:cNvPicPr>
                      <p:nvPr/>
                    </p:nvPicPr>
                    <p:blipFill>
                      <a:blip r:embed="rId13"/>
                      <a:srcRect/>
                      <a:stretch>
                        <a:fillRect/>
                      </a:stretch>
                    </p:blipFill>
                    <p:spPr bwMode="auto">
                      <a:xfrm>
                        <a:off x="1811338" y="3222625"/>
                        <a:ext cx="5106987" cy="674688"/>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32" name="Text Box 56"/>
          <p:cNvSpPr txBox="1">
            <a:spLocks/>
          </p:cNvSpPr>
          <p:nvPr/>
        </p:nvSpPr>
        <p:spPr bwMode="auto">
          <a:xfrm>
            <a:off x="5881927" y="136149"/>
            <a:ext cx="1357073" cy="32932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r>
              <a:rPr lang="en-US" sz="1600" dirty="0">
                <a:solidFill>
                  <a:srgbClr val="FF0000"/>
                </a:solidFill>
                <a:latin typeface="Apple Chancery"/>
                <a:cs typeface="Apple Chancery"/>
              </a:rPr>
              <a:t>before</a:t>
            </a:r>
            <a:endParaRPr lang="en-US" sz="2000" dirty="0">
              <a:solidFill>
                <a:srgbClr val="FF0000"/>
              </a:solidFill>
              <a:latin typeface="Apple Chancery"/>
              <a:cs typeface="Apple Chancery"/>
            </a:endParaRPr>
          </a:p>
        </p:txBody>
      </p:sp>
      <p:sp>
        <p:nvSpPr>
          <p:cNvPr id="33" name="Text Box 56"/>
          <p:cNvSpPr txBox="1">
            <a:spLocks/>
          </p:cNvSpPr>
          <p:nvPr/>
        </p:nvSpPr>
        <p:spPr bwMode="auto">
          <a:xfrm>
            <a:off x="7589520" y="138241"/>
            <a:ext cx="1357073" cy="32932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r>
              <a:rPr lang="en-US" sz="1600" dirty="0">
                <a:solidFill>
                  <a:srgbClr val="FF0000"/>
                </a:solidFill>
                <a:latin typeface="Apple Chancery"/>
                <a:cs typeface="Apple Chancery"/>
              </a:rPr>
              <a:t>after</a:t>
            </a:r>
            <a:endParaRPr lang="en-US" sz="2000" dirty="0">
              <a:solidFill>
                <a:srgbClr val="FF0000"/>
              </a:solidFill>
              <a:latin typeface="Apple Chancery"/>
              <a:cs typeface="Apple Chancery"/>
            </a:endParaRPr>
          </a:p>
        </p:txBody>
      </p:sp>
      <p:graphicFrame>
        <p:nvGraphicFramePr>
          <p:cNvPr id="34" name="Object 2"/>
          <p:cNvGraphicFramePr>
            <a:graphicFrameLocks noChangeAspect="1"/>
          </p:cNvGraphicFramePr>
          <p:nvPr>
            <p:extLst>
              <p:ext uri="{D42A27DB-BD31-4B8C-83A1-F6EECF244321}">
                <p14:modId xmlns:p14="http://schemas.microsoft.com/office/powerpoint/2010/main" val="2663316912"/>
              </p:ext>
            </p:extLst>
          </p:nvPr>
        </p:nvGraphicFramePr>
        <p:xfrm>
          <a:off x="1808163" y="3897313"/>
          <a:ext cx="6427787" cy="1412875"/>
        </p:xfrm>
        <a:graphic>
          <a:graphicData uri="http://schemas.openxmlformats.org/presentationml/2006/ole">
            <mc:AlternateContent xmlns:mc="http://schemas.openxmlformats.org/markup-compatibility/2006">
              <mc:Choice xmlns:v="urn:schemas-microsoft-com:vml" Requires="v">
                <p:oleObj name="Equation" r:id="rId14" imgW="3771900" imgH="825500" progId="Equation.DSMT4">
                  <p:embed/>
                </p:oleObj>
              </mc:Choice>
              <mc:Fallback>
                <p:oleObj name="Equation" r:id="rId14" imgW="3771900" imgH="825500" progId="Equation.DSMT4">
                  <p:embed/>
                  <p:pic>
                    <p:nvPicPr>
                      <p:cNvPr id="0" name=""/>
                      <p:cNvPicPr>
                        <a:picLocks noChangeAspect="1" noChangeArrowheads="1"/>
                      </p:cNvPicPr>
                      <p:nvPr/>
                    </p:nvPicPr>
                    <p:blipFill>
                      <a:blip r:embed="rId15"/>
                      <a:srcRect/>
                      <a:stretch>
                        <a:fillRect/>
                      </a:stretch>
                    </p:blipFill>
                    <p:spPr bwMode="auto">
                      <a:xfrm>
                        <a:off x="1808163" y="3897313"/>
                        <a:ext cx="6427787" cy="1412875"/>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36" name="Object 2"/>
          <p:cNvGraphicFramePr>
            <a:graphicFrameLocks noChangeAspect="1"/>
          </p:cNvGraphicFramePr>
          <p:nvPr>
            <p:extLst>
              <p:ext uri="{D42A27DB-BD31-4B8C-83A1-F6EECF244321}">
                <p14:modId xmlns:p14="http://schemas.microsoft.com/office/powerpoint/2010/main" val="3150500982"/>
              </p:ext>
            </p:extLst>
          </p:nvPr>
        </p:nvGraphicFramePr>
        <p:xfrm>
          <a:off x="948530" y="5259210"/>
          <a:ext cx="898761" cy="622821"/>
        </p:xfrm>
        <a:graphic>
          <a:graphicData uri="http://schemas.openxmlformats.org/presentationml/2006/ole">
            <mc:AlternateContent xmlns:mc="http://schemas.openxmlformats.org/markup-compatibility/2006">
              <mc:Choice xmlns:v="urn:schemas-microsoft-com:vml" Requires="v">
                <p:oleObj name="Equation" r:id="rId16" imgW="495300" imgH="368300" progId="Equation.DSMT4">
                  <p:embed/>
                </p:oleObj>
              </mc:Choice>
              <mc:Fallback>
                <p:oleObj name="Equation" r:id="rId16" imgW="495300" imgH="368300" progId="Equation.DSMT4">
                  <p:embed/>
                  <p:pic>
                    <p:nvPicPr>
                      <p:cNvPr id="0" name=""/>
                      <p:cNvPicPr>
                        <a:picLocks noChangeAspect="1" noChangeArrowheads="1"/>
                      </p:cNvPicPr>
                      <p:nvPr/>
                    </p:nvPicPr>
                    <p:blipFill>
                      <a:blip r:embed="rId17"/>
                      <a:srcRect/>
                      <a:stretch>
                        <a:fillRect/>
                      </a:stretch>
                    </p:blipFill>
                    <p:spPr bwMode="auto">
                      <a:xfrm>
                        <a:off x="948530" y="5259210"/>
                        <a:ext cx="898761" cy="622821"/>
                      </a:xfrm>
                      <a:prstGeom prst="rect">
                        <a:avLst/>
                      </a:prstGeom>
                      <a:noFill/>
                      <a:ln>
                        <a:noFill/>
                      </a:ln>
                      <a:effectLst/>
                    </p:spPr>
                  </p:pic>
                </p:oleObj>
              </mc:Fallback>
            </mc:AlternateContent>
          </a:graphicData>
        </a:graphic>
      </p:graphicFrame>
      <p:graphicFrame>
        <p:nvGraphicFramePr>
          <p:cNvPr id="37" name="Object 2"/>
          <p:cNvGraphicFramePr>
            <a:graphicFrameLocks noChangeAspect="1"/>
          </p:cNvGraphicFramePr>
          <p:nvPr>
            <p:extLst>
              <p:ext uri="{D42A27DB-BD31-4B8C-83A1-F6EECF244321}">
                <p14:modId xmlns:p14="http://schemas.microsoft.com/office/powerpoint/2010/main" val="3114690078"/>
              </p:ext>
            </p:extLst>
          </p:nvPr>
        </p:nvGraphicFramePr>
        <p:xfrm>
          <a:off x="2146649" y="5429593"/>
          <a:ext cx="995349" cy="371828"/>
        </p:xfrm>
        <a:graphic>
          <a:graphicData uri="http://schemas.openxmlformats.org/presentationml/2006/ole">
            <mc:AlternateContent xmlns:mc="http://schemas.openxmlformats.org/markup-compatibility/2006">
              <mc:Choice xmlns:v="urn:schemas-microsoft-com:vml" Requires="v">
                <p:oleObj name="Equation" r:id="rId18" imgW="508000" imgH="203200" progId="Equation.DSMT4">
                  <p:embed/>
                </p:oleObj>
              </mc:Choice>
              <mc:Fallback>
                <p:oleObj name="Equation" r:id="rId18" imgW="508000" imgH="203200" progId="Equation.DSMT4">
                  <p:embed/>
                  <p:pic>
                    <p:nvPicPr>
                      <p:cNvPr id="0" name=""/>
                      <p:cNvPicPr>
                        <a:picLocks noChangeAspect="1" noChangeArrowheads="1"/>
                      </p:cNvPicPr>
                      <p:nvPr/>
                    </p:nvPicPr>
                    <p:blipFill>
                      <a:blip r:embed="rId19"/>
                      <a:srcRect/>
                      <a:stretch>
                        <a:fillRect/>
                      </a:stretch>
                    </p:blipFill>
                    <p:spPr bwMode="auto">
                      <a:xfrm>
                        <a:off x="2146649" y="5429593"/>
                        <a:ext cx="995349" cy="371828"/>
                      </a:xfrm>
                      <a:prstGeom prst="rect">
                        <a:avLst/>
                      </a:prstGeom>
                      <a:noFill/>
                      <a:ln>
                        <a:noFill/>
                      </a:ln>
                      <a:effectLst/>
                    </p:spPr>
                  </p:pic>
                </p:oleObj>
              </mc:Fallback>
            </mc:AlternateContent>
          </a:graphicData>
        </a:graphic>
      </p:graphicFrame>
      <p:cxnSp>
        <p:nvCxnSpPr>
          <p:cNvPr id="38" name="Straight Connector 37"/>
          <p:cNvCxnSpPr/>
          <p:nvPr/>
        </p:nvCxnSpPr>
        <p:spPr>
          <a:xfrm flipV="1">
            <a:off x="4137025" y="4686300"/>
            <a:ext cx="149225" cy="342900"/>
          </a:xfrm>
          <a:prstGeom prst="line">
            <a:avLst/>
          </a:prstGeom>
          <a:ln w="1905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39" name="Straight Connector 38"/>
          <p:cNvCxnSpPr/>
          <p:nvPr/>
        </p:nvCxnSpPr>
        <p:spPr>
          <a:xfrm flipV="1">
            <a:off x="4673600" y="4909071"/>
            <a:ext cx="127000" cy="183629"/>
          </a:xfrm>
          <a:prstGeom prst="line">
            <a:avLst/>
          </a:prstGeom>
          <a:ln w="19050" cmpd="sng">
            <a:solidFill>
              <a:srgbClr val="FF0000"/>
            </a:solidFill>
          </a:ln>
          <a:effectLst/>
        </p:spPr>
        <p:style>
          <a:lnRef idx="2">
            <a:schemeClr val="accent1"/>
          </a:lnRef>
          <a:fillRef idx="0">
            <a:schemeClr val="accent1"/>
          </a:fillRef>
          <a:effectRef idx="1">
            <a:schemeClr val="accent1"/>
          </a:effectRef>
          <a:fontRef idx="minor">
            <a:schemeClr val="tx1"/>
          </a:fontRef>
        </p:style>
      </p:cxnSp>
      <p:graphicFrame>
        <p:nvGraphicFramePr>
          <p:cNvPr id="40" name="Object 2"/>
          <p:cNvGraphicFramePr>
            <a:graphicFrameLocks noChangeAspect="1"/>
          </p:cNvGraphicFramePr>
          <p:nvPr>
            <p:extLst>
              <p:ext uri="{D42A27DB-BD31-4B8C-83A1-F6EECF244321}">
                <p14:modId xmlns:p14="http://schemas.microsoft.com/office/powerpoint/2010/main" val="117735372"/>
              </p:ext>
            </p:extLst>
          </p:nvPr>
        </p:nvGraphicFramePr>
        <p:xfrm>
          <a:off x="5311140" y="6259612"/>
          <a:ext cx="895350" cy="533400"/>
        </p:xfrm>
        <a:graphic>
          <a:graphicData uri="http://schemas.openxmlformats.org/presentationml/2006/ole">
            <mc:AlternateContent xmlns:mc="http://schemas.openxmlformats.org/markup-compatibility/2006">
              <mc:Choice xmlns:v="urn:schemas-microsoft-com:vml" Requires="v">
                <p:oleObj name="Equation" r:id="rId20" imgW="457200" imgH="292100" progId="Equation.DSMT4">
                  <p:embed/>
                </p:oleObj>
              </mc:Choice>
              <mc:Fallback>
                <p:oleObj name="Equation" r:id="rId20" imgW="457200" imgH="292100" progId="Equation.DSMT4">
                  <p:embed/>
                  <p:pic>
                    <p:nvPicPr>
                      <p:cNvPr id="0" name=""/>
                      <p:cNvPicPr>
                        <a:picLocks noChangeAspect="1" noChangeArrowheads="1"/>
                      </p:cNvPicPr>
                      <p:nvPr/>
                    </p:nvPicPr>
                    <p:blipFill>
                      <a:blip r:embed="rId21"/>
                      <a:srcRect/>
                      <a:stretch>
                        <a:fillRect/>
                      </a:stretch>
                    </p:blipFill>
                    <p:spPr bwMode="auto">
                      <a:xfrm>
                        <a:off x="5311140" y="6259612"/>
                        <a:ext cx="895350" cy="533400"/>
                      </a:xfrm>
                      <a:prstGeom prst="rect">
                        <a:avLst/>
                      </a:prstGeom>
                      <a:noFill/>
                      <a:ln>
                        <a:noFill/>
                      </a:ln>
                      <a:effectLst/>
                    </p:spPr>
                  </p:pic>
                </p:oleObj>
              </mc:Fallback>
            </mc:AlternateContent>
          </a:graphicData>
        </a:graphic>
      </p:graphicFrame>
    </p:spTree>
    <p:extLst>
      <p:ext uri="{BB962C8B-B14F-4D97-AF65-F5344CB8AC3E}">
        <p14:creationId xmlns:p14="http://schemas.microsoft.com/office/powerpoint/2010/main" val="2548207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dissolve">
                                      <p:cBhvr>
                                        <p:cTn id="7" dur="500"/>
                                        <p:tgtEl>
                                          <p:spTgt spid="26"/>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30"/>
                                        </p:tgtEl>
                                        <p:attrNameLst>
                                          <p:attrName>style.visibility</p:attrName>
                                        </p:attrNameLst>
                                      </p:cBhvr>
                                      <p:to>
                                        <p:strVal val="visible"/>
                                      </p:to>
                                    </p:set>
                                    <p:animEffect transition="in" filter="dissolve">
                                      <p:cBhvr>
                                        <p:cTn id="12" dur="500"/>
                                        <p:tgtEl>
                                          <p:spTgt spid="30"/>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38"/>
                                        </p:tgtEl>
                                        <p:attrNameLst>
                                          <p:attrName>style.visibility</p:attrName>
                                        </p:attrNameLst>
                                      </p:cBhvr>
                                      <p:to>
                                        <p:strVal val="visible"/>
                                      </p:to>
                                    </p:set>
                                    <p:animEffect transition="in" filter="dissolve">
                                      <p:cBhvr>
                                        <p:cTn id="17" dur="500"/>
                                        <p:tgtEl>
                                          <p:spTgt spid="38"/>
                                        </p:tgtEl>
                                      </p:cBhvr>
                                    </p:animEffect>
                                  </p:childTnLst>
                                </p:cTn>
                              </p:par>
                              <p:par>
                                <p:cTn id="18" presetID="9" presetClass="entr" presetSubtype="0" fill="hold" nodeType="withEffect">
                                  <p:stCondLst>
                                    <p:cond delay="0"/>
                                  </p:stCondLst>
                                  <p:childTnLst>
                                    <p:set>
                                      <p:cBhvr>
                                        <p:cTn id="19" dur="1" fill="hold">
                                          <p:stCondLst>
                                            <p:cond delay="0"/>
                                          </p:stCondLst>
                                        </p:cTn>
                                        <p:tgtEl>
                                          <p:spTgt spid="39"/>
                                        </p:tgtEl>
                                        <p:attrNameLst>
                                          <p:attrName>style.visibility</p:attrName>
                                        </p:attrNameLst>
                                      </p:cBhvr>
                                      <p:to>
                                        <p:strVal val="visible"/>
                                      </p:to>
                                    </p:set>
                                    <p:animEffect transition="in" filter="dissolve">
                                      <p:cBhvr>
                                        <p:cTn id="20" dur="500"/>
                                        <p:tgtEl>
                                          <p:spTgt spid="39"/>
                                        </p:tgtEl>
                                      </p:cBhvr>
                                    </p:animEffect>
                                  </p:childTnLst>
                                </p:cTn>
                              </p:par>
                              <p:par>
                                <p:cTn id="21" presetID="9" presetClass="entr" presetSubtype="0" fill="hold" nodeType="withEffect">
                                  <p:stCondLst>
                                    <p:cond delay="0"/>
                                  </p:stCondLst>
                                  <p:childTnLst>
                                    <p:set>
                                      <p:cBhvr>
                                        <p:cTn id="22" dur="1" fill="hold">
                                          <p:stCondLst>
                                            <p:cond delay="0"/>
                                          </p:stCondLst>
                                        </p:cTn>
                                        <p:tgtEl>
                                          <p:spTgt spid="34"/>
                                        </p:tgtEl>
                                        <p:attrNameLst>
                                          <p:attrName>style.visibility</p:attrName>
                                        </p:attrNameLst>
                                      </p:cBhvr>
                                      <p:to>
                                        <p:strVal val="visible"/>
                                      </p:to>
                                    </p:set>
                                    <p:animEffect transition="in" filter="dissolve">
                                      <p:cBhvr>
                                        <p:cTn id="23" dur="500"/>
                                        <p:tgtEl>
                                          <p:spTgt spid="34"/>
                                        </p:tgtEl>
                                      </p:cBhvr>
                                    </p:animEffect>
                                  </p:childTnLst>
                                </p:cTn>
                              </p:par>
                            </p:childTnLst>
                          </p:cTn>
                        </p:par>
                      </p:childTnLst>
                    </p:cTn>
                  </p:par>
                  <p:par>
                    <p:cTn id="24" fill="hold">
                      <p:stCondLst>
                        <p:cond delay="indefinite"/>
                      </p:stCondLst>
                      <p:childTnLst>
                        <p:par>
                          <p:cTn id="25" fill="hold">
                            <p:stCondLst>
                              <p:cond delay="0"/>
                            </p:stCondLst>
                            <p:childTnLst>
                              <p:par>
                                <p:cTn id="26" presetID="9" presetClass="entr" presetSubtype="0" fill="hold" nodeType="clickEffect">
                                  <p:stCondLst>
                                    <p:cond delay="0"/>
                                  </p:stCondLst>
                                  <p:childTnLst>
                                    <p:set>
                                      <p:cBhvr>
                                        <p:cTn id="27" dur="1" fill="hold">
                                          <p:stCondLst>
                                            <p:cond delay="0"/>
                                          </p:stCondLst>
                                        </p:cTn>
                                        <p:tgtEl>
                                          <p:spTgt spid="36"/>
                                        </p:tgtEl>
                                        <p:attrNameLst>
                                          <p:attrName>style.visibility</p:attrName>
                                        </p:attrNameLst>
                                      </p:cBhvr>
                                      <p:to>
                                        <p:strVal val="visible"/>
                                      </p:to>
                                    </p:set>
                                    <p:animEffect transition="in" filter="dissolve">
                                      <p:cBhvr>
                                        <p:cTn id="28" dur="500"/>
                                        <p:tgtEl>
                                          <p:spTgt spid="36"/>
                                        </p:tgtEl>
                                      </p:cBhvr>
                                    </p:animEffect>
                                  </p:childTnLst>
                                </p:cTn>
                              </p:par>
                              <p:par>
                                <p:cTn id="29" presetID="9" presetClass="entr" presetSubtype="0" fill="hold" nodeType="withEffect">
                                  <p:stCondLst>
                                    <p:cond delay="0"/>
                                  </p:stCondLst>
                                  <p:childTnLst>
                                    <p:set>
                                      <p:cBhvr>
                                        <p:cTn id="30" dur="1" fill="hold">
                                          <p:stCondLst>
                                            <p:cond delay="0"/>
                                          </p:stCondLst>
                                        </p:cTn>
                                        <p:tgtEl>
                                          <p:spTgt spid="37"/>
                                        </p:tgtEl>
                                        <p:attrNameLst>
                                          <p:attrName>style.visibility</p:attrName>
                                        </p:attrNameLst>
                                      </p:cBhvr>
                                      <p:to>
                                        <p:strVal val="visible"/>
                                      </p:to>
                                    </p:set>
                                    <p:animEffect transition="in" filter="dissolve">
                                      <p:cBhvr>
                                        <p:cTn id="31" dur="500"/>
                                        <p:tgtEl>
                                          <p:spTgt spid="37"/>
                                        </p:tgtEl>
                                      </p:cBhvr>
                                    </p:animEffect>
                                  </p:childTnLst>
                                </p:cTn>
                              </p:par>
                              <p:par>
                                <p:cTn id="32" presetID="9" presetClass="entr" presetSubtype="0" fill="hold" nodeType="withEffect">
                                  <p:stCondLst>
                                    <p:cond delay="0"/>
                                  </p:stCondLst>
                                  <p:childTnLst>
                                    <p:set>
                                      <p:cBhvr>
                                        <p:cTn id="33" dur="1" fill="hold">
                                          <p:stCondLst>
                                            <p:cond delay="0"/>
                                          </p:stCondLst>
                                        </p:cTn>
                                        <p:tgtEl>
                                          <p:spTgt spid="40"/>
                                        </p:tgtEl>
                                        <p:attrNameLst>
                                          <p:attrName>style.visibility</p:attrName>
                                        </p:attrNameLst>
                                      </p:cBhvr>
                                      <p:to>
                                        <p:strVal val="visible"/>
                                      </p:to>
                                    </p:set>
                                    <p:animEffect transition="in" filter="dissolve">
                                      <p:cBhvr>
                                        <p:cTn id="34" dur="500"/>
                                        <p:tgtEl>
                                          <p:spTgt spid="40"/>
                                        </p:tgtEl>
                                      </p:cBhvr>
                                    </p:animEffect>
                                  </p:childTnLst>
                                </p:cTn>
                              </p:par>
                              <p:par>
                                <p:cTn id="35" presetID="9" presetClass="entr" presetSubtype="0" fill="hold" grpId="0" nodeType="withEffect">
                                  <p:stCondLst>
                                    <p:cond delay="0"/>
                                  </p:stCondLst>
                                  <p:childTnLst>
                                    <p:set>
                                      <p:cBhvr>
                                        <p:cTn id="36" dur="1" fill="hold">
                                          <p:stCondLst>
                                            <p:cond delay="0"/>
                                          </p:stCondLst>
                                        </p:cTn>
                                        <p:tgtEl>
                                          <p:spTgt spid="35"/>
                                        </p:tgtEl>
                                        <p:attrNameLst>
                                          <p:attrName>style.visibility</p:attrName>
                                        </p:attrNameLst>
                                      </p:cBhvr>
                                      <p:to>
                                        <p:strVal val="visible"/>
                                      </p:to>
                                    </p:set>
                                    <p:animEffect transition="in" filter="dissolve">
                                      <p:cBhvr>
                                        <p:cTn id="37"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2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5" name="TextBox 4"/>
          <p:cNvSpPr txBox="1"/>
          <p:nvPr/>
        </p:nvSpPr>
        <p:spPr>
          <a:xfrm>
            <a:off x="8636001" y="6427113"/>
            <a:ext cx="444499" cy="276999"/>
          </a:xfrm>
          <a:prstGeom prst="rect">
            <a:avLst/>
          </a:prstGeom>
          <a:noFill/>
        </p:spPr>
        <p:txBody>
          <a:bodyPr wrap="square" rtlCol="0">
            <a:spAutoFit/>
          </a:bodyPr>
          <a:lstStyle/>
          <a:p>
            <a:r>
              <a:rPr lang="en-US" sz="1200" dirty="0">
                <a:latin typeface="Times New Roman"/>
                <a:cs typeface="Times New Roman"/>
              </a:rPr>
              <a:t>16.)</a:t>
            </a:r>
          </a:p>
        </p:txBody>
      </p:sp>
      <p:sp>
        <p:nvSpPr>
          <p:cNvPr id="29" name="Text Box 56"/>
          <p:cNvSpPr txBox="1">
            <a:spLocks/>
          </p:cNvSpPr>
          <p:nvPr/>
        </p:nvSpPr>
        <p:spPr bwMode="auto">
          <a:xfrm>
            <a:off x="927815" y="3815597"/>
            <a:ext cx="4712812" cy="3600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endParaRPr lang="en-US" sz="1800" dirty="0">
              <a:solidFill>
                <a:srgbClr val="0000FF"/>
              </a:solidFill>
              <a:latin typeface="Times New Roman"/>
              <a:cs typeface="Times New Roman"/>
            </a:endParaRPr>
          </a:p>
        </p:txBody>
      </p:sp>
      <p:sp>
        <p:nvSpPr>
          <p:cNvPr id="34" name="Oval 8"/>
          <p:cNvSpPr>
            <a:spLocks noChangeArrowheads="1"/>
          </p:cNvSpPr>
          <p:nvPr/>
        </p:nvSpPr>
        <p:spPr bwMode="auto">
          <a:xfrm>
            <a:off x="6629400" y="378908"/>
            <a:ext cx="2057400" cy="2057400"/>
          </a:xfrm>
          <a:prstGeom prst="ellipse">
            <a:avLst/>
          </a:prstGeom>
          <a:noFill/>
          <a:ln w="2857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lIns="82296" tIns="41148" rIns="82296" bIns="41148"/>
          <a:lstStyle/>
          <a:p>
            <a:endParaRPr lang="en-US"/>
          </a:p>
        </p:txBody>
      </p:sp>
      <p:graphicFrame>
        <p:nvGraphicFramePr>
          <p:cNvPr id="35" name="Object 4"/>
          <p:cNvGraphicFramePr>
            <a:graphicFrameLocks noChangeAspect="1"/>
          </p:cNvGraphicFramePr>
          <p:nvPr>
            <p:extLst>
              <p:ext uri="{D42A27DB-BD31-4B8C-83A1-F6EECF244321}">
                <p14:modId xmlns:p14="http://schemas.microsoft.com/office/powerpoint/2010/main" val="1402106599"/>
              </p:ext>
            </p:extLst>
          </p:nvPr>
        </p:nvGraphicFramePr>
        <p:xfrm>
          <a:off x="7589520" y="1339028"/>
          <a:ext cx="188595" cy="211455"/>
        </p:xfrm>
        <a:graphic>
          <a:graphicData uri="http://schemas.openxmlformats.org/presentationml/2006/ole">
            <mc:AlternateContent xmlns:mc="http://schemas.openxmlformats.org/markup-compatibility/2006">
              <mc:Choice xmlns:v="urn:schemas-microsoft-com:vml" Requires="v">
                <p:oleObj name="Equation" r:id="rId3" imgW="114300" imgH="127000" progId="Equation.DSMT4">
                  <p:embed/>
                </p:oleObj>
              </mc:Choice>
              <mc:Fallback>
                <p:oleObj name="Equation" r:id="rId3" imgW="114300" imgH="127000" progId="Equation.DSMT4">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89520" y="1339028"/>
                        <a:ext cx="188595" cy="211455"/>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36" name="Freeform 10"/>
          <p:cNvSpPr>
            <a:spLocks noChangeArrowheads="1"/>
          </p:cNvSpPr>
          <p:nvPr/>
        </p:nvSpPr>
        <p:spPr bwMode="auto">
          <a:xfrm>
            <a:off x="6645117" y="1436183"/>
            <a:ext cx="211455" cy="295752"/>
          </a:xfrm>
          <a:custGeom>
            <a:avLst/>
            <a:gdLst>
              <a:gd name="T0" fmla="*/ 33015 w 234092"/>
              <a:gd name="T1" fmla="*/ 197177 h 329003"/>
              <a:gd name="T2" fmla="*/ 173227 w 234092"/>
              <a:gd name="T3" fmla="*/ 298657 h 329003"/>
              <a:gd name="T4" fmla="*/ 122240 w 234092"/>
              <a:gd name="T5" fmla="*/ 285972 h 329003"/>
              <a:gd name="T6" fmla="*/ 45761 w 234092"/>
              <a:gd name="T7" fmla="*/ 273287 h 329003"/>
              <a:gd name="T8" fmla="*/ 71254 w 234092"/>
              <a:gd name="T9" fmla="*/ 324026 h 329003"/>
              <a:gd name="T10" fmla="*/ 96747 w 234092"/>
              <a:gd name="T11" fmla="*/ 260602 h 329003"/>
              <a:gd name="T12" fmla="*/ 134987 w 234092"/>
              <a:gd name="T13" fmla="*/ 197177 h 329003"/>
              <a:gd name="T14" fmla="*/ 109494 w 234092"/>
              <a:gd name="T15" fmla="*/ 159122 h 329003"/>
              <a:gd name="T16" fmla="*/ 122240 w 234092"/>
              <a:gd name="T17" fmla="*/ 95697 h 329003"/>
              <a:gd name="T18" fmla="*/ 109494 w 234092"/>
              <a:gd name="T19" fmla="*/ 197177 h 329003"/>
              <a:gd name="T20" fmla="*/ 58508 w 234092"/>
              <a:gd name="T21" fmla="*/ 209862 h 329003"/>
              <a:gd name="T22" fmla="*/ 7521 w 234092"/>
              <a:gd name="T23" fmla="*/ 197177 h 329003"/>
              <a:gd name="T24" fmla="*/ 96747 w 234092"/>
              <a:gd name="T25" fmla="*/ 121067 h 329003"/>
              <a:gd name="T26" fmla="*/ 185973 w 234092"/>
              <a:gd name="T27" fmla="*/ 133752 h 329003"/>
              <a:gd name="T28" fmla="*/ 71254 w 234092"/>
              <a:gd name="T29" fmla="*/ 171807 h 329003"/>
              <a:gd name="T30" fmla="*/ 109494 w 234092"/>
              <a:gd name="T31" fmla="*/ 197177 h 329003"/>
              <a:gd name="T32" fmla="*/ 160480 w 234092"/>
              <a:gd name="T33" fmla="*/ 235232 h 329003"/>
              <a:gd name="T34" fmla="*/ 198720 w 234092"/>
              <a:gd name="T35" fmla="*/ 247917 h 329003"/>
              <a:gd name="T36" fmla="*/ 198720 w 234092"/>
              <a:gd name="T37" fmla="*/ 121067 h 329003"/>
              <a:gd name="T38" fmla="*/ 122240 w 234092"/>
              <a:gd name="T39" fmla="*/ 133752 h 329003"/>
              <a:gd name="T40" fmla="*/ 173227 w 234092"/>
              <a:gd name="T41" fmla="*/ 197177 h 329003"/>
              <a:gd name="T42" fmla="*/ 122240 w 234092"/>
              <a:gd name="T43" fmla="*/ 273287 h 329003"/>
              <a:gd name="T44" fmla="*/ 109494 w 234092"/>
              <a:gd name="T45" fmla="*/ 285972 h 329003"/>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234092"/>
              <a:gd name="T70" fmla="*/ 0 h 329003"/>
              <a:gd name="T71" fmla="*/ 234092 w 234092"/>
              <a:gd name="T72" fmla="*/ 329003 h 329003"/>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234092" h="329003">
                <a:moveTo>
                  <a:pt x="32894" y="197411"/>
                </a:moveTo>
                <a:cubicBezTo>
                  <a:pt x="75674" y="201689"/>
                  <a:pt x="234092" y="176016"/>
                  <a:pt x="172594" y="299011"/>
                </a:cubicBezTo>
                <a:cubicBezTo>
                  <a:pt x="164788" y="314623"/>
                  <a:pt x="138910" y="289734"/>
                  <a:pt x="121794" y="286311"/>
                </a:cubicBezTo>
                <a:cubicBezTo>
                  <a:pt x="96544" y="281261"/>
                  <a:pt x="70994" y="277844"/>
                  <a:pt x="45594" y="273611"/>
                </a:cubicBezTo>
                <a:cubicBezTo>
                  <a:pt x="54061" y="290544"/>
                  <a:pt x="52627" y="329003"/>
                  <a:pt x="70994" y="324411"/>
                </a:cubicBezTo>
                <a:cubicBezTo>
                  <a:pt x="93111" y="318882"/>
                  <a:pt x="86199" y="281301"/>
                  <a:pt x="96394" y="260911"/>
                </a:cubicBezTo>
                <a:cubicBezTo>
                  <a:pt x="107433" y="238833"/>
                  <a:pt x="121794" y="218578"/>
                  <a:pt x="134494" y="197411"/>
                </a:cubicBezTo>
                <a:cubicBezTo>
                  <a:pt x="126027" y="184711"/>
                  <a:pt x="104901" y="173987"/>
                  <a:pt x="109094" y="159311"/>
                </a:cubicBezTo>
                <a:cubicBezTo>
                  <a:pt x="130056" y="85944"/>
                  <a:pt x="204584" y="123408"/>
                  <a:pt x="121794" y="95811"/>
                </a:cubicBezTo>
                <a:cubicBezTo>
                  <a:pt x="57920" y="0"/>
                  <a:pt x="133417" y="100118"/>
                  <a:pt x="109094" y="197411"/>
                </a:cubicBezTo>
                <a:cubicBezTo>
                  <a:pt x="104861" y="214344"/>
                  <a:pt x="75227" y="205878"/>
                  <a:pt x="58294" y="210111"/>
                </a:cubicBezTo>
                <a:cubicBezTo>
                  <a:pt x="41361" y="205878"/>
                  <a:pt x="10917" y="214527"/>
                  <a:pt x="7494" y="197411"/>
                </a:cubicBezTo>
                <a:cubicBezTo>
                  <a:pt x="0" y="159942"/>
                  <a:pt x="77602" y="130607"/>
                  <a:pt x="96394" y="121211"/>
                </a:cubicBezTo>
                <a:lnTo>
                  <a:pt x="185294" y="133911"/>
                </a:lnTo>
                <a:cubicBezTo>
                  <a:pt x="167333" y="169832"/>
                  <a:pt x="70994" y="172011"/>
                  <a:pt x="70994" y="172011"/>
                </a:cubicBezTo>
                <a:cubicBezTo>
                  <a:pt x="83694" y="180478"/>
                  <a:pt x="96674" y="188539"/>
                  <a:pt x="109094" y="197411"/>
                </a:cubicBezTo>
                <a:cubicBezTo>
                  <a:pt x="126318" y="209714"/>
                  <a:pt x="141516" y="225009"/>
                  <a:pt x="159894" y="235511"/>
                </a:cubicBezTo>
                <a:cubicBezTo>
                  <a:pt x="171517" y="242153"/>
                  <a:pt x="185294" y="243978"/>
                  <a:pt x="197994" y="248211"/>
                </a:cubicBezTo>
                <a:cubicBezTo>
                  <a:pt x="205107" y="219761"/>
                  <a:pt x="231020" y="144801"/>
                  <a:pt x="197994" y="121211"/>
                </a:cubicBezTo>
                <a:cubicBezTo>
                  <a:pt x="177040" y="106244"/>
                  <a:pt x="147194" y="129678"/>
                  <a:pt x="121794" y="133911"/>
                </a:cubicBezTo>
                <a:cubicBezTo>
                  <a:pt x="90986" y="226336"/>
                  <a:pt x="115225" y="111358"/>
                  <a:pt x="172594" y="197411"/>
                </a:cubicBezTo>
                <a:cubicBezTo>
                  <a:pt x="198514" y="236292"/>
                  <a:pt x="137407" y="261901"/>
                  <a:pt x="121794" y="273611"/>
                </a:cubicBezTo>
                <a:cubicBezTo>
                  <a:pt x="117005" y="277203"/>
                  <a:pt x="113327" y="282078"/>
                  <a:pt x="109094" y="286311"/>
                </a:cubicBezTo>
              </a:path>
            </a:pathLst>
          </a:custGeom>
          <a:blipFill dpi="0" rotWithShape="0">
            <a:blip r:embed="rId5"/>
            <a:srcRect/>
            <a:tile tx="0" ty="0" sx="100000" sy="100000" flip="none" algn="tl"/>
          </a:blipFill>
          <a:ln w="25400">
            <a:solidFill>
              <a:srgbClr val="0000FF"/>
            </a:solidFill>
            <a:round/>
            <a:headEnd/>
            <a:tailEnd/>
          </a:ln>
        </p:spPr>
        <p:txBody>
          <a:bodyPr lIns="82296" tIns="41148" rIns="82296" bIns="41148"/>
          <a:lstStyle/>
          <a:p>
            <a:endParaRPr lang="en-US"/>
          </a:p>
        </p:txBody>
      </p:sp>
      <p:sp>
        <p:nvSpPr>
          <p:cNvPr id="37" name="Freeform 11"/>
          <p:cNvSpPr>
            <a:spLocks noChangeArrowheads="1"/>
          </p:cNvSpPr>
          <p:nvPr/>
        </p:nvSpPr>
        <p:spPr bwMode="auto">
          <a:xfrm>
            <a:off x="8481060" y="1072328"/>
            <a:ext cx="210027" cy="295752"/>
          </a:xfrm>
          <a:custGeom>
            <a:avLst/>
            <a:gdLst>
              <a:gd name="T0" fmla="*/ 32792 w 234092"/>
              <a:gd name="T1" fmla="*/ 197177 h 329003"/>
              <a:gd name="T2" fmla="*/ 172057 w 234092"/>
              <a:gd name="T3" fmla="*/ 298657 h 329003"/>
              <a:gd name="T4" fmla="*/ 121415 w 234092"/>
              <a:gd name="T5" fmla="*/ 285972 h 329003"/>
              <a:gd name="T6" fmla="*/ 45452 w 234092"/>
              <a:gd name="T7" fmla="*/ 273287 h 329003"/>
              <a:gd name="T8" fmla="*/ 70773 w 234092"/>
              <a:gd name="T9" fmla="*/ 324026 h 329003"/>
              <a:gd name="T10" fmla="*/ 96094 w 234092"/>
              <a:gd name="T11" fmla="*/ 260602 h 329003"/>
              <a:gd name="T12" fmla="*/ 134075 w 234092"/>
              <a:gd name="T13" fmla="*/ 197177 h 329003"/>
              <a:gd name="T14" fmla="*/ 108754 w 234092"/>
              <a:gd name="T15" fmla="*/ 159122 h 329003"/>
              <a:gd name="T16" fmla="*/ 121415 w 234092"/>
              <a:gd name="T17" fmla="*/ 95697 h 329003"/>
              <a:gd name="T18" fmla="*/ 108754 w 234092"/>
              <a:gd name="T19" fmla="*/ 197177 h 329003"/>
              <a:gd name="T20" fmla="*/ 58112 w 234092"/>
              <a:gd name="T21" fmla="*/ 209862 h 329003"/>
              <a:gd name="T22" fmla="*/ 7471 w 234092"/>
              <a:gd name="T23" fmla="*/ 197177 h 329003"/>
              <a:gd name="T24" fmla="*/ 96094 w 234092"/>
              <a:gd name="T25" fmla="*/ 121067 h 329003"/>
              <a:gd name="T26" fmla="*/ 184717 w 234092"/>
              <a:gd name="T27" fmla="*/ 133752 h 329003"/>
              <a:gd name="T28" fmla="*/ 70773 w 234092"/>
              <a:gd name="T29" fmla="*/ 171807 h 329003"/>
              <a:gd name="T30" fmla="*/ 108754 w 234092"/>
              <a:gd name="T31" fmla="*/ 197177 h 329003"/>
              <a:gd name="T32" fmla="*/ 159396 w 234092"/>
              <a:gd name="T33" fmla="*/ 235232 h 329003"/>
              <a:gd name="T34" fmla="*/ 197377 w 234092"/>
              <a:gd name="T35" fmla="*/ 247917 h 329003"/>
              <a:gd name="T36" fmla="*/ 197377 w 234092"/>
              <a:gd name="T37" fmla="*/ 121067 h 329003"/>
              <a:gd name="T38" fmla="*/ 121415 w 234092"/>
              <a:gd name="T39" fmla="*/ 133752 h 329003"/>
              <a:gd name="T40" fmla="*/ 172057 w 234092"/>
              <a:gd name="T41" fmla="*/ 197177 h 329003"/>
              <a:gd name="T42" fmla="*/ 121415 w 234092"/>
              <a:gd name="T43" fmla="*/ 273287 h 329003"/>
              <a:gd name="T44" fmla="*/ 108754 w 234092"/>
              <a:gd name="T45" fmla="*/ 285972 h 329003"/>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234092"/>
              <a:gd name="T70" fmla="*/ 0 h 329003"/>
              <a:gd name="T71" fmla="*/ 234092 w 234092"/>
              <a:gd name="T72" fmla="*/ 329003 h 329003"/>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234092" h="329003">
                <a:moveTo>
                  <a:pt x="32894" y="197411"/>
                </a:moveTo>
                <a:cubicBezTo>
                  <a:pt x="75674" y="201689"/>
                  <a:pt x="234092" y="176016"/>
                  <a:pt x="172594" y="299011"/>
                </a:cubicBezTo>
                <a:cubicBezTo>
                  <a:pt x="164788" y="314623"/>
                  <a:pt x="138910" y="289734"/>
                  <a:pt x="121794" y="286311"/>
                </a:cubicBezTo>
                <a:cubicBezTo>
                  <a:pt x="96544" y="281261"/>
                  <a:pt x="70994" y="277844"/>
                  <a:pt x="45594" y="273611"/>
                </a:cubicBezTo>
                <a:cubicBezTo>
                  <a:pt x="54061" y="290544"/>
                  <a:pt x="52627" y="329003"/>
                  <a:pt x="70994" y="324411"/>
                </a:cubicBezTo>
                <a:cubicBezTo>
                  <a:pt x="93111" y="318882"/>
                  <a:pt x="86199" y="281301"/>
                  <a:pt x="96394" y="260911"/>
                </a:cubicBezTo>
                <a:cubicBezTo>
                  <a:pt x="107433" y="238833"/>
                  <a:pt x="121794" y="218578"/>
                  <a:pt x="134494" y="197411"/>
                </a:cubicBezTo>
                <a:cubicBezTo>
                  <a:pt x="126027" y="184711"/>
                  <a:pt x="104901" y="173987"/>
                  <a:pt x="109094" y="159311"/>
                </a:cubicBezTo>
                <a:cubicBezTo>
                  <a:pt x="130056" y="85944"/>
                  <a:pt x="204584" y="123408"/>
                  <a:pt x="121794" y="95811"/>
                </a:cubicBezTo>
                <a:cubicBezTo>
                  <a:pt x="57920" y="0"/>
                  <a:pt x="133417" y="100118"/>
                  <a:pt x="109094" y="197411"/>
                </a:cubicBezTo>
                <a:cubicBezTo>
                  <a:pt x="104861" y="214344"/>
                  <a:pt x="75227" y="205878"/>
                  <a:pt x="58294" y="210111"/>
                </a:cubicBezTo>
                <a:cubicBezTo>
                  <a:pt x="41361" y="205878"/>
                  <a:pt x="10917" y="214527"/>
                  <a:pt x="7494" y="197411"/>
                </a:cubicBezTo>
                <a:cubicBezTo>
                  <a:pt x="0" y="159942"/>
                  <a:pt x="77602" y="130607"/>
                  <a:pt x="96394" y="121211"/>
                </a:cubicBezTo>
                <a:lnTo>
                  <a:pt x="185294" y="133911"/>
                </a:lnTo>
                <a:cubicBezTo>
                  <a:pt x="167333" y="169832"/>
                  <a:pt x="70994" y="172011"/>
                  <a:pt x="70994" y="172011"/>
                </a:cubicBezTo>
                <a:cubicBezTo>
                  <a:pt x="83694" y="180478"/>
                  <a:pt x="96674" y="188539"/>
                  <a:pt x="109094" y="197411"/>
                </a:cubicBezTo>
                <a:cubicBezTo>
                  <a:pt x="126318" y="209714"/>
                  <a:pt x="141516" y="225009"/>
                  <a:pt x="159894" y="235511"/>
                </a:cubicBezTo>
                <a:cubicBezTo>
                  <a:pt x="171517" y="242153"/>
                  <a:pt x="185294" y="243978"/>
                  <a:pt x="197994" y="248211"/>
                </a:cubicBezTo>
                <a:cubicBezTo>
                  <a:pt x="205107" y="219761"/>
                  <a:pt x="231020" y="144801"/>
                  <a:pt x="197994" y="121211"/>
                </a:cubicBezTo>
                <a:cubicBezTo>
                  <a:pt x="177040" y="106244"/>
                  <a:pt x="147194" y="129678"/>
                  <a:pt x="121794" y="133911"/>
                </a:cubicBezTo>
                <a:cubicBezTo>
                  <a:pt x="90986" y="226336"/>
                  <a:pt x="115225" y="111358"/>
                  <a:pt x="172594" y="197411"/>
                </a:cubicBezTo>
                <a:cubicBezTo>
                  <a:pt x="198514" y="236292"/>
                  <a:pt x="137407" y="261901"/>
                  <a:pt x="121794" y="273611"/>
                </a:cubicBezTo>
                <a:cubicBezTo>
                  <a:pt x="117005" y="277203"/>
                  <a:pt x="113327" y="282078"/>
                  <a:pt x="109094" y="286311"/>
                </a:cubicBezTo>
              </a:path>
            </a:pathLst>
          </a:custGeom>
          <a:blipFill dpi="0" rotWithShape="0">
            <a:blip r:embed="rId5"/>
            <a:srcRect/>
            <a:tile tx="0" ty="0" sx="100000" sy="100000" flip="none" algn="tl"/>
          </a:blipFill>
          <a:ln w="25400">
            <a:solidFill>
              <a:srgbClr val="0000FF"/>
            </a:solidFill>
            <a:round/>
            <a:headEnd/>
            <a:tailEnd/>
          </a:ln>
        </p:spPr>
        <p:txBody>
          <a:bodyPr lIns="82296" tIns="41148" rIns="82296" bIns="41148"/>
          <a:lstStyle/>
          <a:p>
            <a:endParaRPr lang="en-US"/>
          </a:p>
        </p:txBody>
      </p:sp>
      <p:sp>
        <p:nvSpPr>
          <p:cNvPr id="38" name="TextBox 12"/>
          <p:cNvSpPr txBox="1">
            <a:spLocks noChangeArrowheads="1"/>
          </p:cNvSpPr>
          <p:nvPr/>
        </p:nvSpPr>
        <p:spPr bwMode="auto">
          <a:xfrm>
            <a:off x="6304280" y="1519368"/>
            <a:ext cx="388620" cy="30432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400" dirty="0">
                <a:solidFill>
                  <a:srgbClr val="FF0000"/>
                </a:solidFill>
              </a:rPr>
              <a:t>kid</a:t>
            </a:r>
          </a:p>
        </p:txBody>
      </p:sp>
      <p:sp>
        <p:nvSpPr>
          <p:cNvPr id="39" name="TextBox 13"/>
          <p:cNvSpPr txBox="1">
            <a:spLocks noChangeArrowheads="1"/>
          </p:cNvSpPr>
          <p:nvPr/>
        </p:nvSpPr>
        <p:spPr bwMode="auto">
          <a:xfrm>
            <a:off x="8651240" y="955488"/>
            <a:ext cx="388620" cy="30432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400" dirty="0">
                <a:solidFill>
                  <a:srgbClr val="FF0000"/>
                </a:solidFill>
              </a:rPr>
              <a:t>kid</a:t>
            </a:r>
          </a:p>
        </p:txBody>
      </p:sp>
      <p:sp>
        <p:nvSpPr>
          <p:cNvPr id="40" name="TextBox 14"/>
          <p:cNvSpPr txBox="1">
            <a:spLocks noChangeArrowheads="1"/>
          </p:cNvSpPr>
          <p:nvPr/>
        </p:nvSpPr>
        <p:spPr bwMode="auto">
          <a:xfrm>
            <a:off x="6773704" y="1171865"/>
            <a:ext cx="512921" cy="30432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400"/>
              <a:t>walk</a:t>
            </a:r>
          </a:p>
        </p:txBody>
      </p:sp>
      <p:sp>
        <p:nvSpPr>
          <p:cNvPr id="41" name="TextBox 15"/>
          <p:cNvSpPr txBox="1">
            <a:spLocks noChangeArrowheads="1"/>
          </p:cNvSpPr>
          <p:nvPr/>
        </p:nvSpPr>
        <p:spPr bwMode="auto">
          <a:xfrm>
            <a:off x="7914799" y="1328868"/>
            <a:ext cx="512921" cy="30432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400" dirty="0"/>
              <a:t>walk</a:t>
            </a:r>
          </a:p>
        </p:txBody>
      </p:sp>
      <p:cxnSp>
        <p:nvCxnSpPr>
          <p:cNvPr id="42" name="Straight Arrow Connector 18"/>
          <p:cNvCxnSpPr>
            <a:cxnSpLocks noChangeShapeType="1"/>
          </p:cNvCxnSpPr>
          <p:nvPr/>
        </p:nvCxnSpPr>
        <p:spPr bwMode="auto">
          <a:xfrm flipV="1">
            <a:off x="6903720" y="1476188"/>
            <a:ext cx="411480" cy="68580"/>
          </a:xfrm>
          <a:prstGeom prst="straightConnector1">
            <a:avLst/>
          </a:prstGeom>
          <a:noFill/>
          <a:ln w="25400">
            <a:solidFill>
              <a:srgbClr val="FF0000"/>
            </a:solidFill>
            <a:round/>
            <a:headEnd/>
            <a:tailEnd type="arrow" w="med" len="med"/>
          </a:ln>
          <a:extLst>
            <a:ext uri="{909E8E84-426E-40dd-AFC4-6F175D3DCCD1}">
              <a14:hiddenFill xmlns="" xmlns:a14="http://schemas.microsoft.com/office/drawing/2010/main">
                <a:noFill/>
              </a14:hiddenFill>
            </a:ext>
          </a:extLst>
        </p:spPr>
      </p:cxnSp>
      <p:sp>
        <p:nvSpPr>
          <p:cNvPr id="33" name="Text Box 56"/>
          <p:cNvSpPr txBox="1">
            <a:spLocks/>
          </p:cNvSpPr>
          <p:nvPr/>
        </p:nvSpPr>
        <p:spPr bwMode="auto">
          <a:xfrm>
            <a:off x="659131" y="3622440"/>
            <a:ext cx="7976870" cy="162198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2000" dirty="0">
                <a:solidFill>
                  <a:srgbClr val="FF0000"/>
                </a:solidFill>
                <a:latin typeface="Apple Chancery"/>
                <a:cs typeface="Apple Chancery"/>
              </a:rPr>
              <a:t>As they walk inward, </a:t>
            </a:r>
            <a:r>
              <a:rPr lang="en-US" sz="2000" dirty="0">
                <a:solidFill>
                  <a:srgbClr val="0000FF"/>
                </a:solidFill>
                <a:latin typeface="Times New Roman"/>
                <a:cs typeface="Times New Roman"/>
              </a:rPr>
              <a:t>each kid applies a force</a:t>
            </a:r>
            <a:r>
              <a:rPr lang="en-US" sz="2000" dirty="0">
                <a:latin typeface="Times New Roman"/>
                <a:cs typeface="Times New Roman"/>
              </a:rPr>
              <a:t>, </a:t>
            </a:r>
            <a:r>
              <a:rPr lang="en-US" sz="2000" dirty="0">
                <a:solidFill>
                  <a:srgbClr val="008000"/>
                </a:solidFill>
                <a:latin typeface="Times New Roman"/>
                <a:cs typeface="Times New Roman"/>
              </a:rPr>
              <a:t>hence torque</a:t>
            </a:r>
            <a:r>
              <a:rPr lang="en-US" sz="2000" dirty="0">
                <a:latin typeface="Times New Roman"/>
                <a:cs typeface="Times New Roman"/>
              </a:rPr>
              <a:t>, to the </a:t>
            </a:r>
            <a:r>
              <a:rPr lang="en-US" sz="2000" dirty="0" err="1">
                <a:latin typeface="Times New Roman"/>
                <a:cs typeface="Times New Roman"/>
              </a:rPr>
              <a:t>m.g.r</a:t>
            </a:r>
            <a:r>
              <a:rPr lang="en-US" sz="2000" dirty="0">
                <a:latin typeface="Times New Roman"/>
                <a:cs typeface="Times New Roman"/>
              </a:rPr>
              <a:t>., that </a:t>
            </a:r>
            <a:r>
              <a:rPr lang="en-US" sz="2000" dirty="0">
                <a:solidFill>
                  <a:srgbClr val="0000FF"/>
                </a:solidFill>
                <a:latin typeface="Times New Roman"/>
                <a:cs typeface="Times New Roman"/>
              </a:rPr>
              <a:t>changes the </a:t>
            </a:r>
            <a:r>
              <a:rPr lang="en-US" sz="2000" dirty="0" err="1">
                <a:solidFill>
                  <a:srgbClr val="0000FF"/>
                </a:solidFill>
                <a:latin typeface="Times New Roman"/>
                <a:cs typeface="Times New Roman"/>
              </a:rPr>
              <a:t>m.g.r.’s</a:t>
            </a:r>
            <a:r>
              <a:rPr lang="en-US" sz="2000" dirty="0">
                <a:solidFill>
                  <a:srgbClr val="0000FF"/>
                </a:solidFill>
                <a:latin typeface="Times New Roman"/>
                <a:cs typeface="Times New Roman"/>
              </a:rPr>
              <a:t> </a:t>
            </a:r>
            <a:r>
              <a:rPr lang="en-US" sz="2000" i="1" dirty="0">
                <a:solidFill>
                  <a:srgbClr val="0000FF"/>
                </a:solidFill>
                <a:latin typeface="Times New Roman"/>
                <a:cs typeface="Times New Roman"/>
              </a:rPr>
              <a:t>angular velocity</a:t>
            </a:r>
            <a:r>
              <a:rPr lang="en-US" sz="2000" dirty="0">
                <a:latin typeface="Times New Roman"/>
                <a:cs typeface="Times New Roman"/>
              </a:rPr>
              <a:t>.  As a </a:t>
            </a:r>
            <a:r>
              <a:rPr lang="en-US" sz="2000" dirty="0">
                <a:solidFill>
                  <a:srgbClr val="0000FF"/>
                </a:solidFill>
                <a:latin typeface="Times New Roman"/>
                <a:cs typeface="Times New Roman"/>
              </a:rPr>
              <a:t>Newton’s Third Law action/action pair</a:t>
            </a:r>
            <a:r>
              <a:rPr lang="en-US" sz="2000" dirty="0">
                <a:latin typeface="Times New Roman"/>
                <a:cs typeface="Times New Roman"/>
              </a:rPr>
              <a:t>, the </a:t>
            </a:r>
            <a:r>
              <a:rPr lang="en-US" sz="2000" dirty="0" err="1">
                <a:solidFill>
                  <a:srgbClr val="0000FF"/>
                </a:solidFill>
                <a:latin typeface="Times New Roman"/>
                <a:cs typeface="Times New Roman"/>
              </a:rPr>
              <a:t>m.g.r</a:t>
            </a:r>
            <a:r>
              <a:rPr lang="en-US" sz="2000" dirty="0">
                <a:solidFill>
                  <a:srgbClr val="0000FF"/>
                </a:solidFill>
                <a:latin typeface="Times New Roman"/>
                <a:cs typeface="Times New Roman"/>
              </a:rPr>
              <a:t>. applies a force</a:t>
            </a:r>
            <a:r>
              <a:rPr lang="en-US" sz="2000" dirty="0">
                <a:latin typeface="Times New Roman"/>
                <a:cs typeface="Times New Roman"/>
              </a:rPr>
              <a:t>, </a:t>
            </a:r>
            <a:r>
              <a:rPr lang="en-US" sz="2000" dirty="0">
                <a:solidFill>
                  <a:srgbClr val="008000"/>
                </a:solidFill>
                <a:latin typeface="Times New Roman"/>
                <a:cs typeface="Times New Roman"/>
              </a:rPr>
              <a:t>hence torque</a:t>
            </a:r>
            <a:r>
              <a:rPr lang="en-US" sz="2000" dirty="0">
                <a:latin typeface="Times New Roman"/>
                <a:cs typeface="Times New Roman"/>
              </a:rPr>
              <a:t>, to the kids changing </a:t>
            </a:r>
            <a:r>
              <a:rPr lang="en-US" sz="2000" i="1" dirty="0">
                <a:solidFill>
                  <a:srgbClr val="0000FF"/>
                </a:solidFill>
                <a:latin typeface="Times New Roman"/>
                <a:cs typeface="Times New Roman"/>
              </a:rPr>
              <a:t>their </a:t>
            </a:r>
            <a:r>
              <a:rPr lang="en-US" sz="2000" dirty="0">
                <a:solidFill>
                  <a:srgbClr val="0000FF"/>
                </a:solidFill>
                <a:latin typeface="Times New Roman"/>
                <a:cs typeface="Times New Roman"/>
              </a:rPr>
              <a:t>angular velocity</a:t>
            </a:r>
            <a:r>
              <a:rPr lang="en-US" sz="2000" dirty="0">
                <a:latin typeface="Times New Roman"/>
                <a:cs typeface="Times New Roman"/>
              </a:rPr>
              <a:t>.  As these are all </a:t>
            </a:r>
            <a:r>
              <a:rPr lang="en-US" sz="2000" dirty="0">
                <a:solidFill>
                  <a:srgbClr val="FF0000"/>
                </a:solidFill>
                <a:latin typeface="Times New Roman"/>
                <a:cs typeface="Times New Roman"/>
              </a:rPr>
              <a:t>internal impulses</a:t>
            </a:r>
            <a:r>
              <a:rPr lang="en-US" sz="2000" dirty="0">
                <a:latin typeface="Times New Roman"/>
                <a:cs typeface="Times New Roman"/>
              </a:rPr>
              <a:t>, </a:t>
            </a:r>
            <a:r>
              <a:rPr lang="en-US" sz="2000" i="1" dirty="0">
                <a:solidFill>
                  <a:srgbClr val="0000FF"/>
                </a:solidFill>
                <a:latin typeface="Times New Roman"/>
                <a:cs typeface="Times New Roman"/>
              </a:rPr>
              <a:t>conservation of angular momentum </a:t>
            </a:r>
            <a:r>
              <a:rPr lang="en-US" sz="2000" dirty="0">
                <a:solidFill>
                  <a:srgbClr val="0000FF"/>
                </a:solidFill>
                <a:latin typeface="Times New Roman"/>
                <a:cs typeface="Times New Roman"/>
              </a:rPr>
              <a:t>is applicable</a:t>
            </a:r>
            <a:r>
              <a:rPr lang="en-US" sz="2000" dirty="0">
                <a:latin typeface="Times New Roman"/>
                <a:cs typeface="Times New Roman"/>
              </a:rPr>
              <a:t>.</a:t>
            </a:r>
          </a:p>
        </p:txBody>
      </p:sp>
      <p:grpSp>
        <p:nvGrpSpPr>
          <p:cNvPr id="2" name="Group 1"/>
          <p:cNvGrpSpPr/>
          <p:nvPr/>
        </p:nvGrpSpPr>
        <p:grpSpPr>
          <a:xfrm>
            <a:off x="312103" y="557341"/>
            <a:ext cx="5821997" cy="2976199"/>
            <a:chOff x="312103" y="138241"/>
            <a:chExt cx="5821997" cy="2976199"/>
          </a:xfrm>
        </p:grpSpPr>
        <p:sp>
          <p:nvSpPr>
            <p:cNvPr id="6" name="Text Box 56"/>
            <p:cNvSpPr txBox="1">
              <a:spLocks/>
            </p:cNvSpPr>
            <p:nvPr/>
          </p:nvSpPr>
          <p:spPr bwMode="auto">
            <a:xfrm>
              <a:off x="312103" y="138241"/>
              <a:ext cx="5821997" cy="29761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2800" dirty="0">
                  <a:solidFill>
                    <a:srgbClr val="FF0000"/>
                  </a:solidFill>
                  <a:latin typeface="Apple Chancery"/>
                  <a:cs typeface="Apple Chancery"/>
                </a:rPr>
                <a:t>Example 5: </a:t>
              </a:r>
              <a:r>
                <a:rPr lang="en-US" sz="2000" dirty="0">
                  <a:latin typeface="Times New Roman"/>
                  <a:cs typeface="Times New Roman"/>
                </a:rPr>
                <a:t>Another standard problem is the </a:t>
              </a:r>
              <a:r>
                <a:rPr lang="en-US" sz="2000" i="1" dirty="0">
                  <a:solidFill>
                    <a:srgbClr val="0000FF"/>
                  </a:solidFill>
                  <a:latin typeface="Times New Roman"/>
                  <a:cs typeface="Times New Roman"/>
                </a:rPr>
                <a:t>merry-go-round </a:t>
              </a:r>
              <a:r>
                <a:rPr lang="en-US" sz="2000" dirty="0">
                  <a:solidFill>
                    <a:srgbClr val="0000FF"/>
                  </a:solidFill>
                  <a:latin typeface="Times New Roman"/>
                  <a:cs typeface="Times New Roman"/>
                </a:rPr>
                <a:t>problem</a:t>
              </a:r>
              <a:r>
                <a:rPr lang="en-US" sz="2000" dirty="0">
                  <a:latin typeface="Times New Roman"/>
                  <a:cs typeface="Times New Roman"/>
                </a:rPr>
                <a:t>.   A </a:t>
              </a:r>
              <a:r>
                <a:rPr lang="en-US" sz="2000" i="1" dirty="0">
                  <a:latin typeface="Times New Roman"/>
                  <a:cs typeface="Times New Roman"/>
                </a:rPr>
                <a:t>merry-go-round</a:t>
              </a:r>
              <a:r>
                <a:rPr lang="en-US" sz="2000" dirty="0">
                  <a:latin typeface="Times New Roman"/>
                  <a:cs typeface="Times New Roman"/>
                </a:rPr>
                <a:t>, assumed to be a disk, has mass </a:t>
              </a:r>
              <a:r>
                <a:rPr lang="en-US" sz="2000" i="1" dirty="0">
                  <a:solidFill>
                    <a:srgbClr val="FF0000"/>
                  </a:solidFill>
                  <a:latin typeface="Times New Roman"/>
                  <a:cs typeface="Times New Roman"/>
                </a:rPr>
                <a:t>M</a:t>
              </a:r>
              <a:r>
                <a:rPr lang="en-US" sz="2000" dirty="0">
                  <a:latin typeface="Times New Roman"/>
                  <a:cs typeface="Times New Roman"/>
                </a:rPr>
                <a:t> and </a:t>
              </a:r>
              <a:r>
                <a:rPr lang="en-US" sz="2000" dirty="0">
                  <a:solidFill>
                    <a:schemeClr val="tx1"/>
                  </a:solidFill>
                  <a:latin typeface="Times New Roman"/>
                  <a:cs typeface="Times New Roman"/>
                </a:rPr>
                <a:t>radius</a:t>
              </a:r>
              <a:r>
                <a:rPr lang="en-US" sz="2000" i="1" dirty="0">
                  <a:solidFill>
                    <a:srgbClr val="FF0000"/>
                  </a:solidFill>
                  <a:latin typeface="Times New Roman"/>
                  <a:cs typeface="Times New Roman"/>
                </a:rPr>
                <a:t> R</a:t>
              </a:r>
              <a:r>
                <a:rPr lang="en-US" sz="2000" dirty="0">
                  <a:latin typeface="Times New Roman"/>
                  <a:cs typeface="Times New Roman"/>
                </a:rPr>
                <a:t>.  It also has </a:t>
              </a:r>
              <a:r>
                <a:rPr lang="en-US" sz="2000" dirty="0">
                  <a:solidFill>
                    <a:srgbClr val="0000FF"/>
                  </a:solidFill>
                  <a:latin typeface="Times New Roman"/>
                  <a:cs typeface="Times New Roman"/>
                </a:rPr>
                <a:t>two kids </a:t>
              </a:r>
              <a:r>
                <a:rPr lang="en-US" sz="2000" dirty="0">
                  <a:latin typeface="Times New Roman"/>
                  <a:cs typeface="Times New Roman"/>
                </a:rPr>
                <a:t>who push the </a:t>
              </a:r>
              <a:r>
                <a:rPr lang="en-US" sz="2000" dirty="0" err="1">
                  <a:latin typeface="Times New Roman"/>
                  <a:cs typeface="Times New Roman"/>
                </a:rPr>
                <a:t>m.g.r.’s</a:t>
              </a:r>
              <a:r>
                <a:rPr lang="en-US" sz="2000" dirty="0">
                  <a:latin typeface="Times New Roman"/>
                  <a:cs typeface="Times New Roman"/>
                </a:rPr>
                <a:t> outer edge by running along side of it to get it up to an </a:t>
              </a:r>
              <a:r>
                <a:rPr lang="en-US" sz="2000" dirty="0">
                  <a:solidFill>
                    <a:srgbClr val="0000FF"/>
                  </a:solidFill>
                  <a:latin typeface="Times New Roman"/>
                  <a:cs typeface="Times New Roman"/>
                </a:rPr>
                <a:t>angular speed </a:t>
              </a:r>
              <a:r>
                <a:rPr lang="en-US" sz="2000" dirty="0">
                  <a:latin typeface="Times New Roman"/>
                  <a:cs typeface="Times New Roman"/>
                </a:rPr>
                <a:t>of     .  The kids, each of which have a mass of      , then jump on and start to walk toward the center of the </a:t>
              </a:r>
              <a:r>
                <a:rPr lang="en-US" sz="2000" dirty="0" err="1">
                  <a:latin typeface="Times New Roman"/>
                  <a:cs typeface="Times New Roman"/>
                </a:rPr>
                <a:t>m.g.r</a:t>
              </a:r>
              <a:r>
                <a:rPr lang="en-US" sz="2000" dirty="0">
                  <a:latin typeface="Times New Roman"/>
                  <a:cs typeface="Times New Roman"/>
                </a:rPr>
                <a:t>.  When they get to within </a:t>
              </a:r>
              <a:r>
                <a:rPr lang="en-US" sz="2000" i="1" dirty="0">
                  <a:solidFill>
                    <a:srgbClr val="FF0000"/>
                  </a:solidFill>
                  <a:latin typeface="Times New Roman"/>
                  <a:cs typeface="Times New Roman"/>
                </a:rPr>
                <a:t>    </a:t>
              </a:r>
              <a:r>
                <a:rPr lang="en-US" sz="2000" dirty="0">
                  <a:latin typeface="Times New Roman"/>
                  <a:cs typeface="Times New Roman"/>
                </a:rPr>
                <a:t>  units </a:t>
              </a:r>
              <a:r>
                <a:rPr lang="en-US" sz="2000" dirty="0">
                  <a:solidFill>
                    <a:srgbClr val="0000FF"/>
                  </a:solidFill>
                  <a:latin typeface="Times New Roman"/>
                  <a:cs typeface="Times New Roman"/>
                </a:rPr>
                <a:t>from the center</a:t>
              </a:r>
              <a:r>
                <a:rPr lang="en-US" sz="2000" dirty="0">
                  <a:latin typeface="Times New Roman"/>
                  <a:cs typeface="Times New Roman"/>
                </a:rPr>
                <a:t>, they stop.  </a:t>
              </a:r>
              <a:r>
                <a:rPr lang="en-US" sz="2000" dirty="0">
                  <a:solidFill>
                    <a:srgbClr val="0000FF"/>
                  </a:solidFill>
                  <a:latin typeface="Times New Roman"/>
                  <a:cs typeface="Times New Roman"/>
                </a:rPr>
                <a:t>What is their speed at that point?  </a:t>
              </a:r>
            </a:p>
          </p:txBody>
        </p:sp>
        <p:graphicFrame>
          <p:nvGraphicFramePr>
            <p:cNvPr id="22" name="Object 3"/>
            <p:cNvGraphicFramePr>
              <a:graphicFrameLocks noChangeAspect="1"/>
            </p:cNvGraphicFramePr>
            <p:nvPr>
              <p:extLst>
                <p:ext uri="{D42A27DB-BD31-4B8C-83A1-F6EECF244321}">
                  <p14:modId xmlns:p14="http://schemas.microsoft.com/office/powerpoint/2010/main" val="119935443"/>
                </p:ext>
              </p:extLst>
            </p:nvPr>
          </p:nvGraphicFramePr>
          <p:xfrm>
            <a:off x="4796695" y="1556170"/>
            <a:ext cx="287210" cy="306705"/>
          </p:xfrm>
          <a:graphic>
            <a:graphicData uri="http://schemas.openxmlformats.org/presentationml/2006/ole">
              <mc:AlternateContent xmlns:mc="http://schemas.openxmlformats.org/markup-compatibility/2006">
                <mc:Choice xmlns:v="urn:schemas-microsoft-com:vml" Requires="v">
                  <p:oleObj name="Equation" r:id="rId6" imgW="190500" imgH="203200" progId="Equation.DSMT4">
                    <p:embed/>
                  </p:oleObj>
                </mc:Choice>
                <mc:Fallback>
                  <p:oleObj name="Equation" r:id="rId6" imgW="190500" imgH="203200" progId="Equation.DSMT4">
                    <p:embed/>
                    <p:pic>
                      <p:nvPicPr>
                        <p:cNvPr id="0" name=""/>
                        <p:cNvPicPr>
                          <a:picLocks noChangeAspect="1" noChangeArrowheads="1"/>
                        </p:cNvPicPr>
                        <p:nvPr/>
                      </p:nvPicPr>
                      <p:blipFill>
                        <a:blip r:embed="rId7"/>
                        <a:srcRect/>
                        <a:stretch>
                          <a:fillRect/>
                        </a:stretch>
                      </p:blipFill>
                      <p:spPr bwMode="auto">
                        <a:xfrm>
                          <a:off x="4796695" y="1556170"/>
                          <a:ext cx="287210" cy="306705"/>
                        </a:xfrm>
                        <a:prstGeom prst="rect">
                          <a:avLst/>
                        </a:prstGeom>
                        <a:noFill/>
                        <a:ln>
                          <a:noFill/>
                        </a:ln>
                        <a:effectLst/>
                      </p:spPr>
                    </p:pic>
                  </p:oleObj>
                </mc:Fallback>
              </mc:AlternateContent>
            </a:graphicData>
          </a:graphic>
        </p:graphicFrame>
        <p:graphicFrame>
          <p:nvGraphicFramePr>
            <p:cNvPr id="32" name="Object 3"/>
            <p:cNvGraphicFramePr>
              <a:graphicFrameLocks noChangeAspect="1"/>
            </p:cNvGraphicFramePr>
            <p:nvPr>
              <p:extLst>
                <p:ext uri="{D42A27DB-BD31-4B8C-83A1-F6EECF244321}">
                  <p14:modId xmlns:p14="http://schemas.microsoft.com/office/powerpoint/2010/main" val="1752186139"/>
                </p:ext>
              </p:extLst>
            </p:nvPr>
          </p:nvGraphicFramePr>
          <p:xfrm>
            <a:off x="3978275" y="1854979"/>
            <a:ext cx="365125" cy="326246"/>
          </p:xfrm>
          <a:graphic>
            <a:graphicData uri="http://schemas.openxmlformats.org/presentationml/2006/ole">
              <mc:AlternateContent xmlns:mc="http://schemas.openxmlformats.org/markup-compatibility/2006">
                <mc:Choice xmlns:v="urn:schemas-microsoft-com:vml" Requires="v">
                  <p:oleObj name="Equation" r:id="rId8" imgW="228600" imgH="203200" progId="Equation.DSMT4">
                    <p:embed/>
                  </p:oleObj>
                </mc:Choice>
                <mc:Fallback>
                  <p:oleObj name="Equation" r:id="rId8" imgW="228600" imgH="203200" progId="Equation.DSMT4">
                    <p:embed/>
                    <p:pic>
                      <p:nvPicPr>
                        <p:cNvPr id="0" name=""/>
                        <p:cNvPicPr>
                          <a:picLocks noChangeAspect="1" noChangeArrowheads="1"/>
                        </p:cNvPicPr>
                        <p:nvPr/>
                      </p:nvPicPr>
                      <p:blipFill>
                        <a:blip r:embed="rId9"/>
                        <a:srcRect/>
                        <a:stretch>
                          <a:fillRect/>
                        </a:stretch>
                      </p:blipFill>
                      <p:spPr bwMode="auto">
                        <a:xfrm>
                          <a:off x="3978275" y="1854979"/>
                          <a:ext cx="365125" cy="326246"/>
                        </a:xfrm>
                        <a:prstGeom prst="rect">
                          <a:avLst/>
                        </a:prstGeom>
                        <a:noFill/>
                        <a:ln>
                          <a:noFill/>
                        </a:ln>
                        <a:effectLst/>
                      </p:spPr>
                    </p:pic>
                  </p:oleObj>
                </mc:Fallback>
              </mc:AlternateContent>
            </a:graphicData>
          </a:graphic>
        </p:graphicFrame>
        <p:graphicFrame>
          <p:nvGraphicFramePr>
            <p:cNvPr id="44" name="Object 3"/>
            <p:cNvGraphicFramePr>
              <a:graphicFrameLocks noChangeAspect="1"/>
            </p:cNvGraphicFramePr>
            <p:nvPr>
              <p:extLst>
                <p:ext uri="{D42A27DB-BD31-4B8C-83A1-F6EECF244321}">
                  <p14:modId xmlns:p14="http://schemas.microsoft.com/office/powerpoint/2010/main" val="3977458218"/>
                </p:ext>
              </p:extLst>
            </p:nvPr>
          </p:nvGraphicFramePr>
          <p:xfrm>
            <a:off x="2222500" y="2403475"/>
            <a:ext cx="381000" cy="441325"/>
          </p:xfrm>
          <a:graphic>
            <a:graphicData uri="http://schemas.openxmlformats.org/presentationml/2006/ole">
              <mc:AlternateContent xmlns:mc="http://schemas.openxmlformats.org/markup-compatibility/2006">
                <mc:Choice xmlns:v="urn:schemas-microsoft-com:vml" Requires="v">
                  <p:oleObj name="Equation" r:id="rId10" imgW="254000" imgH="292100" progId="Equation.DSMT4">
                    <p:embed/>
                  </p:oleObj>
                </mc:Choice>
                <mc:Fallback>
                  <p:oleObj name="Equation" r:id="rId10" imgW="254000" imgH="292100" progId="Equation.DSMT4">
                    <p:embed/>
                    <p:pic>
                      <p:nvPicPr>
                        <p:cNvPr id="0" name=""/>
                        <p:cNvPicPr>
                          <a:picLocks noChangeAspect="1" noChangeArrowheads="1"/>
                        </p:cNvPicPr>
                        <p:nvPr/>
                      </p:nvPicPr>
                      <p:blipFill>
                        <a:blip r:embed="rId11"/>
                        <a:srcRect/>
                        <a:stretch>
                          <a:fillRect/>
                        </a:stretch>
                      </p:blipFill>
                      <p:spPr bwMode="auto">
                        <a:xfrm>
                          <a:off x="2222500" y="2403475"/>
                          <a:ext cx="381000" cy="441325"/>
                        </a:xfrm>
                        <a:prstGeom prst="rect">
                          <a:avLst/>
                        </a:prstGeom>
                        <a:noFill/>
                        <a:ln>
                          <a:noFill/>
                        </a:ln>
                        <a:effectLst/>
                      </p:spPr>
                    </p:pic>
                  </p:oleObj>
                </mc:Fallback>
              </mc:AlternateContent>
            </a:graphicData>
          </a:graphic>
        </p:graphicFrame>
      </p:grpSp>
      <p:sp>
        <p:nvSpPr>
          <p:cNvPr id="45" name="Text Box 56"/>
          <p:cNvSpPr txBox="1">
            <a:spLocks/>
          </p:cNvSpPr>
          <p:nvPr/>
        </p:nvSpPr>
        <p:spPr bwMode="auto">
          <a:xfrm>
            <a:off x="641350" y="5294477"/>
            <a:ext cx="7976870" cy="3908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2000" dirty="0">
                <a:solidFill>
                  <a:srgbClr val="FF0000"/>
                </a:solidFill>
                <a:latin typeface="Apple Chancery"/>
                <a:cs typeface="Apple Chancery"/>
              </a:rPr>
              <a:t>Interestingly, </a:t>
            </a:r>
            <a:r>
              <a:rPr lang="en-US" sz="2000" dirty="0">
                <a:solidFill>
                  <a:srgbClr val="0000FF"/>
                </a:solidFill>
                <a:latin typeface="Times New Roman"/>
                <a:cs typeface="Times New Roman"/>
              </a:rPr>
              <a:t>there are TWO ways </a:t>
            </a:r>
            <a:r>
              <a:rPr lang="en-US" sz="2000" dirty="0">
                <a:latin typeface="Times New Roman"/>
                <a:cs typeface="Times New Roman"/>
              </a:rPr>
              <a:t>we can go here with the kids:</a:t>
            </a:r>
          </a:p>
        </p:txBody>
      </p:sp>
      <p:cxnSp>
        <p:nvCxnSpPr>
          <p:cNvPr id="47" name="Straight Arrow Connector 18"/>
          <p:cNvCxnSpPr>
            <a:cxnSpLocks noChangeShapeType="1"/>
          </p:cNvCxnSpPr>
          <p:nvPr/>
        </p:nvCxnSpPr>
        <p:spPr bwMode="auto">
          <a:xfrm rot="10800000" flipV="1">
            <a:off x="8018780" y="1278068"/>
            <a:ext cx="411480" cy="68580"/>
          </a:xfrm>
          <a:prstGeom prst="straightConnector1">
            <a:avLst/>
          </a:prstGeom>
          <a:noFill/>
          <a:ln w="25400">
            <a:solidFill>
              <a:srgbClr val="FF0000"/>
            </a:solidFill>
            <a:round/>
            <a:headEnd/>
            <a:tailEnd type="arrow" w="med" len="med"/>
          </a:ln>
          <a:extLst>
            <a:ext uri="{909E8E84-426E-40dd-AFC4-6F175D3DCCD1}">
              <a14:hiddenFill xmlns="" xmlns:a14="http://schemas.microsoft.com/office/drawing/2010/main">
                <a:noFill/>
              </a14:hiddenFill>
            </a:ext>
          </a:extLst>
        </p:spPr>
      </p:cxnSp>
    </p:spTree>
    <p:extLst>
      <p:ext uri="{BB962C8B-B14F-4D97-AF65-F5344CB8AC3E}">
        <p14:creationId xmlns:p14="http://schemas.microsoft.com/office/powerpoint/2010/main" val="323582418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5" name="TextBox 4"/>
          <p:cNvSpPr txBox="1"/>
          <p:nvPr/>
        </p:nvSpPr>
        <p:spPr>
          <a:xfrm>
            <a:off x="8636001" y="6427113"/>
            <a:ext cx="444499" cy="276999"/>
          </a:xfrm>
          <a:prstGeom prst="rect">
            <a:avLst/>
          </a:prstGeom>
          <a:noFill/>
        </p:spPr>
        <p:txBody>
          <a:bodyPr wrap="square" rtlCol="0">
            <a:spAutoFit/>
          </a:bodyPr>
          <a:lstStyle/>
          <a:p>
            <a:r>
              <a:rPr lang="en-US" sz="1200" dirty="0">
                <a:latin typeface="Times New Roman"/>
                <a:cs typeface="Times New Roman"/>
              </a:rPr>
              <a:t>17.)</a:t>
            </a:r>
          </a:p>
        </p:txBody>
      </p:sp>
      <p:sp>
        <p:nvSpPr>
          <p:cNvPr id="18" name="Text Box 56"/>
          <p:cNvSpPr txBox="1">
            <a:spLocks/>
          </p:cNvSpPr>
          <p:nvPr/>
        </p:nvSpPr>
        <p:spPr bwMode="auto">
          <a:xfrm>
            <a:off x="265208" y="414689"/>
            <a:ext cx="5475192" cy="3908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r>
              <a:rPr lang="en-US" sz="2000" dirty="0">
                <a:solidFill>
                  <a:srgbClr val="FF0000"/>
                </a:solidFill>
                <a:latin typeface="Apple Chancery"/>
                <a:cs typeface="Apple Chancery"/>
              </a:rPr>
              <a:t>treating the two kids as rotating point masses:</a:t>
            </a:r>
            <a:endParaRPr lang="en-US" sz="2000" dirty="0">
              <a:solidFill>
                <a:srgbClr val="0000FF"/>
              </a:solidFill>
              <a:latin typeface="Times New Roman"/>
              <a:cs typeface="Times New Roman"/>
            </a:endParaRPr>
          </a:p>
        </p:txBody>
      </p:sp>
      <p:graphicFrame>
        <p:nvGraphicFramePr>
          <p:cNvPr id="30" name="Object 2"/>
          <p:cNvGraphicFramePr>
            <a:graphicFrameLocks noChangeAspect="1"/>
          </p:cNvGraphicFramePr>
          <p:nvPr>
            <p:extLst>
              <p:ext uri="{D42A27DB-BD31-4B8C-83A1-F6EECF244321}">
                <p14:modId xmlns:p14="http://schemas.microsoft.com/office/powerpoint/2010/main" val="2285917510"/>
              </p:ext>
            </p:extLst>
          </p:nvPr>
        </p:nvGraphicFramePr>
        <p:xfrm>
          <a:off x="427038" y="1231900"/>
          <a:ext cx="8393112" cy="2519363"/>
        </p:xfrm>
        <a:graphic>
          <a:graphicData uri="http://schemas.openxmlformats.org/presentationml/2006/ole">
            <mc:AlternateContent xmlns:mc="http://schemas.openxmlformats.org/markup-compatibility/2006">
              <mc:Choice xmlns:v="urn:schemas-microsoft-com:vml" Requires="v">
                <p:oleObj name="Equation" r:id="rId3" imgW="4927600" imgH="1473200" progId="Equation.DSMT4">
                  <p:embed/>
                </p:oleObj>
              </mc:Choice>
              <mc:Fallback>
                <p:oleObj name="Equation" r:id="rId3" imgW="4927600" imgH="1473200" progId="Equation.DSMT4">
                  <p:embed/>
                  <p:pic>
                    <p:nvPicPr>
                      <p:cNvPr id="0" name=""/>
                      <p:cNvPicPr>
                        <a:picLocks noChangeAspect="1" noChangeArrowheads="1"/>
                      </p:cNvPicPr>
                      <p:nvPr/>
                    </p:nvPicPr>
                    <p:blipFill>
                      <a:blip r:embed="rId4"/>
                      <a:srcRect/>
                      <a:stretch>
                        <a:fillRect/>
                      </a:stretch>
                    </p:blipFill>
                    <p:spPr bwMode="auto">
                      <a:xfrm>
                        <a:off x="427038" y="1231900"/>
                        <a:ext cx="8393112" cy="2519363"/>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50" name="Text Box 56"/>
          <p:cNvSpPr txBox="1">
            <a:spLocks/>
          </p:cNvSpPr>
          <p:nvPr/>
        </p:nvSpPr>
        <p:spPr bwMode="auto">
          <a:xfrm>
            <a:off x="265208" y="4175696"/>
            <a:ext cx="4712812" cy="3908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r>
              <a:rPr lang="en-US" sz="2000" dirty="0">
                <a:solidFill>
                  <a:srgbClr val="FF0000"/>
                </a:solidFill>
                <a:latin typeface="Apple Chancery"/>
                <a:cs typeface="Apple Chancery"/>
              </a:rPr>
              <a:t>the kid’s velocities:</a:t>
            </a:r>
            <a:endParaRPr lang="en-US" sz="2000" dirty="0">
              <a:solidFill>
                <a:srgbClr val="0000FF"/>
              </a:solidFill>
              <a:latin typeface="Times New Roman"/>
              <a:cs typeface="Times New Roman"/>
            </a:endParaRPr>
          </a:p>
        </p:txBody>
      </p:sp>
      <p:graphicFrame>
        <p:nvGraphicFramePr>
          <p:cNvPr id="51" name="Object 2"/>
          <p:cNvGraphicFramePr>
            <a:graphicFrameLocks noChangeAspect="1"/>
          </p:cNvGraphicFramePr>
          <p:nvPr>
            <p:extLst>
              <p:ext uri="{D42A27DB-BD31-4B8C-83A1-F6EECF244321}">
                <p14:modId xmlns:p14="http://schemas.microsoft.com/office/powerpoint/2010/main" val="1842839031"/>
              </p:ext>
            </p:extLst>
          </p:nvPr>
        </p:nvGraphicFramePr>
        <p:xfrm>
          <a:off x="2411413" y="4657725"/>
          <a:ext cx="3763962" cy="1627188"/>
        </p:xfrm>
        <a:graphic>
          <a:graphicData uri="http://schemas.openxmlformats.org/presentationml/2006/ole">
            <mc:AlternateContent xmlns:mc="http://schemas.openxmlformats.org/markup-compatibility/2006">
              <mc:Choice xmlns:v="urn:schemas-microsoft-com:vml" Requires="v">
                <p:oleObj name="Equation" r:id="rId5" imgW="2209800" imgH="952500" progId="Equation.DSMT4">
                  <p:embed/>
                </p:oleObj>
              </mc:Choice>
              <mc:Fallback>
                <p:oleObj name="Equation" r:id="rId5" imgW="2209800" imgH="952500" progId="Equation.DSMT4">
                  <p:embed/>
                  <p:pic>
                    <p:nvPicPr>
                      <p:cNvPr id="0" name=""/>
                      <p:cNvPicPr>
                        <a:picLocks noChangeAspect="1" noChangeArrowheads="1"/>
                      </p:cNvPicPr>
                      <p:nvPr/>
                    </p:nvPicPr>
                    <p:blipFill>
                      <a:blip r:embed="rId6"/>
                      <a:srcRect/>
                      <a:stretch>
                        <a:fillRect/>
                      </a:stretch>
                    </p:blipFill>
                    <p:spPr bwMode="auto">
                      <a:xfrm>
                        <a:off x="2411413" y="4657725"/>
                        <a:ext cx="3763962" cy="1627188"/>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cxnSp>
        <p:nvCxnSpPr>
          <p:cNvPr id="8" name="Straight Connector 7"/>
          <p:cNvCxnSpPr/>
          <p:nvPr/>
        </p:nvCxnSpPr>
        <p:spPr>
          <a:xfrm flipV="1">
            <a:off x="1295400" y="2222500"/>
            <a:ext cx="266700" cy="304800"/>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V="1">
            <a:off x="2781300" y="2235200"/>
            <a:ext cx="266700" cy="304800"/>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V="1">
            <a:off x="6032500" y="2070100"/>
            <a:ext cx="266700" cy="304800"/>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V="1">
            <a:off x="7772400" y="2222500"/>
            <a:ext cx="266700" cy="304800"/>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flipV="1">
            <a:off x="5473700" y="5092700"/>
            <a:ext cx="266700" cy="304800"/>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14" name="Straight Connector 13"/>
          <p:cNvCxnSpPr/>
          <p:nvPr/>
        </p:nvCxnSpPr>
        <p:spPr>
          <a:xfrm flipV="1">
            <a:off x="3924300" y="4657725"/>
            <a:ext cx="288925" cy="342900"/>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graphicFrame>
        <p:nvGraphicFramePr>
          <p:cNvPr id="15" name="Object 2"/>
          <p:cNvGraphicFramePr>
            <a:graphicFrameLocks noChangeAspect="1"/>
          </p:cNvGraphicFramePr>
          <p:nvPr>
            <p:extLst>
              <p:ext uri="{D42A27DB-BD31-4B8C-83A1-F6EECF244321}">
                <p14:modId xmlns:p14="http://schemas.microsoft.com/office/powerpoint/2010/main" val="3797177614"/>
              </p:ext>
            </p:extLst>
          </p:nvPr>
        </p:nvGraphicFramePr>
        <p:xfrm>
          <a:off x="4191000" y="4502150"/>
          <a:ext cx="149168" cy="180975"/>
        </p:xfrm>
        <a:graphic>
          <a:graphicData uri="http://schemas.openxmlformats.org/presentationml/2006/ole">
            <mc:AlternateContent xmlns:mc="http://schemas.openxmlformats.org/markup-compatibility/2006">
              <mc:Choice xmlns:v="urn:schemas-microsoft-com:vml" Requires="v">
                <p:oleObj name="Equation" r:id="rId7" imgW="127000" imgH="152400" progId="Equation.DSMT4">
                  <p:embed/>
                </p:oleObj>
              </mc:Choice>
              <mc:Fallback>
                <p:oleObj name="Equation" r:id="rId7" imgW="127000" imgH="152400" progId="Equation.DSMT4">
                  <p:embed/>
                  <p:pic>
                    <p:nvPicPr>
                      <p:cNvPr id="0" name=""/>
                      <p:cNvPicPr>
                        <a:picLocks noChangeAspect="1" noChangeArrowheads="1"/>
                      </p:cNvPicPr>
                      <p:nvPr/>
                    </p:nvPicPr>
                    <p:blipFill>
                      <a:blip r:embed="rId8"/>
                      <a:srcRect/>
                      <a:stretch>
                        <a:fillRect/>
                      </a:stretch>
                    </p:blipFill>
                    <p:spPr bwMode="auto">
                      <a:xfrm>
                        <a:off x="4191000" y="4502150"/>
                        <a:ext cx="149168" cy="180975"/>
                      </a:xfrm>
                      <a:prstGeom prst="rect">
                        <a:avLst/>
                      </a:prstGeom>
                      <a:noFill/>
                      <a:ln>
                        <a:noFill/>
                      </a:ln>
                      <a:effectLst/>
                    </p:spPr>
                  </p:pic>
                </p:oleObj>
              </mc:Fallback>
            </mc:AlternateContent>
          </a:graphicData>
        </a:graphic>
      </p:graphicFrame>
    </p:spTree>
    <p:extLst>
      <p:ext uri="{BB962C8B-B14F-4D97-AF65-F5344CB8AC3E}">
        <p14:creationId xmlns:p14="http://schemas.microsoft.com/office/powerpoint/2010/main" val="16829991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dissolve">
                                      <p:cBhvr>
                                        <p:cTn id="7" dur="500"/>
                                        <p:tgtEl>
                                          <p:spTgt spid="30"/>
                                        </p:tgtEl>
                                      </p:cBhvr>
                                    </p:animEffect>
                                  </p:childTnLst>
                                </p:cTn>
                              </p:par>
                              <p:par>
                                <p:cTn id="8" presetID="9" presetClass="entr" presetSubtype="0"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dissolve">
                                      <p:cBhvr>
                                        <p:cTn id="10" dur="500"/>
                                        <p:tgtEl>
                                          <p:spTgt spid="8"/>
                                        </p:tgtEl>
                                      </p:cBhvr>
                                    </p:animEffect>
                                  </p:childTnLst>
                                </p:cTn>
                              </p:par>
                              <p:par>
                                <p:cTn id="11" presetID="9" presetClass="entr" presetSubtype="0"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dissolve">
                                      <p:cBhvr>
                                        <p:cTn id="13" dur="500"/>
                                        <p:tgtEl>
                                          <p:spTgt spid="10"/>
                                        </p:tgtEl>
                                      </p:cBhvr>
                                    </p:animEffect>
                                  </p:childTnLst>
                                </p:cTn>
                              </p:par>
                              <p:par>
                                <p:cTn id="14" presetID="9" presetClass="entr" presetSubtype="0" fill="hold" nodeType="with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dissolve">
                                      <p:cBhvr>
                                        <p:cTn id="16" dur="500"/>
                                        <p:tgtEl>
                                          <p:spTgt spid="11"/>
                                        </p:tgtEl>
                                      </p:cBhvr>
                                    </p:animEffect>
                                  </p:childTnLst>
                                </p:cTn>
                              </p:par>
                              <p:par>
                                <p:cTn id="17" presetID="9" presetClass="entr" presetSubtype="0" fill="hold" nodeType="with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dissolve">
                                      <p:cBhvr>
                                        <p:cTn id="19" dur="500"/>
                                        <p:tgtEl>
                                          <p:spTgt spid="12"/>
                                        </p:tgtEl>
                                      </p:cBhvr>
                                    </p:animEffect>
                                  </p:childTnLst>
                                </p:cTn>
                              </p:par>
                            </p:childTnLst>
                          </p:cTn>
                        </p:par>
                      </p:childTnLst>
                    </p:cTn>
                  </p:par>
                  <p:par>
                    <p:cTn id="20" fill="hold">
                      <p:stCondLst>
                        <p:cond delay="indefinite"/>
                      </p:stCondLst>
                      <p:childTnLst>
                        <p:par>
                          <p:cTn id="21" fill="hold">
                            <p:stCondLst>
                              <p:cond delay="0"/>
                            </p:stCondLst>
                            <p:childTnLst>
                              <p:par>
                                <p:cTn id="22" presetID="9" presetClass="entr" presetSubtype="0" fill="hold" grpId="0" nodeType="clickEffect">
                                  <p:stCondLst>
                                    <p:cond delay="0"/>
                                  </p:stCondLst>
                                  <p:childTnLst>
                                    <p:set>
                                      <p:cBhvr>
                                        <p:cTn id="23" dur="1" fill="hold">
                                          <p:stCondLst>
                                            <p:cond delay="0"/>
                                          </p:stCondLst>
                                        </p:cTn>
                                        <p:tgtEl>
                                          <p:spTgt spid="50"/>
                                        </p:tgtEl>
                                        <p:attrNameLst>
                                          <p:attrName>style.visibility</p:attrName>
                                        </p:attrNameLst>
                                      </p:cBhvr>
                                      <p:to>
                                        <p:strVal val="visible"/>
                                      </p:to>
                                    </p:set>
                                    <p:animEffect transition="in" filter="dissolve">
                                      <p:cBhvr>
                                        <p:cTn id="24" dur="500"/>
                                        <p:tgtEl>
                                          <p:spTgt spid="50"/>
                                        </p:tgtEl>
                                      </p:cBhvr>
                                    </p:animEffect>
                                  </p:childTnLst>
                                </p:cTn>
                              </p:par>
                            </p:childTnLst>
                          </p:cTn>
                        </p:par>
                      </p:childTnLst>
                    </p:cTn>
                  </p:par>
                  <p:par>
                    <p:cTn id="25" fill="hold">
                      <p:stCondLst>
                        <p:cond delay="indefinite"/>
                      </p:stCondLst>
                      <p:childTnLst>
                        <p:par>
                          <p:cTn id="26" fill="hold">
                            <p:stCondLst>
                              <p:cond delay="0"/>
                            </p:stCondLst>
                            <p:childTnLst>
                              <p:par>
                                <p:cTn id="27" presetID="9" presetClass="entr" presetSubtype="0" fill="hold" nodeType="clickEffect">
                                  <p:stCondLst>
                                    <p:cond delay="0"/>
                                  </p:stCondLst>
                                  <p:childTnLst>
                                    <p:set>
                                      <p:cBhvr>
                                        <p:cTn id="28" dur="1" fill="hold">
                                          <p:stCondLst>
                                            <p:cond delay="0"/>
                                          </p:stCondLst>
                                        </p:cTn>
                                        <p:tgtEl>
                                          <p:spTgt spid="51"/>
                                        </p:tgtEl>
                                        <p:attrNameLst>
                                          <p:attrName>style.visibility</p:attrName>
                                        </p:attrNameLst>
                                      </p:cBhvr>
                                      <p:to>
                                        <p:strVal val="visible"/>
                                      </p:to>
                                    </p:set>
                                    <p:animEffect transition="in" filter="dissolve">
                                      <p:cBhvr>
                                        <p:cTn id="29" dur="500"/>
                                        <p:tgtEl>
                                          <p:spTgt spid="51"/>
                                        </p:tgtEl>
                                      </p:cBhvr>
                                    </p:animEffect>
                                  </p:childTnLst>
                                </p:cTn>
                              </p:par>
                              <p:par>
                                <p:cTn id="30" presetID="9" presetClass="entr" presetSubtype="0" fill="hold" nodeType="with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dissolve">
                                      <p:cBhvr>
                                        <p:cTn id="32" dur="500"/>
                                        <p:tgtEl>
                                          <p:spTgt spid="13"/>
                                        </p:tgtEl>
                                      </p:cBhvr>
                                    </p:animEffect>
                                  </p:childTnLst>
                                </p:cTn>
                              </p:par>
                              <p:par>
                                <p:cTn id="33" presetID="9" presetClass="entr" presetSubtype="0" fill="hold" nodeType="withEffect">
                                  <p:stCondLst>
                                    <p:cond delay="0"/>
                                  </p:stCondLst>
                                  <p:childTnLst>
                                    <p:set>
                                      <p:cBhvr>
                                        <p:cTn id="34" dur="1" fill="hold">
                                          <p:stCondLst>
                                            <p:cond delay="0"/>
                                          </p:stCondLst>
                                        </p:cTn>
                                        <p:tgtEl>
                                          <p:spTgt spid="14"/>
                                        </p:tgtEl>
                                        <p:attrNameLst>
                                          <p:attrName>style.visibility</p:attrName>
                                        </p:attrNameLst>
                                      </p:cBhvr>
                                      <p:to>
                                        <p:strVal val="visible"/>
                                      </p:to>
                                    </p:set>
                                    <p:animEffect transition="in" filter="dissolve">
                                      <p:cBhvr>
                                        <p:cTn id="35" dur="500"/>
                                        <p:tgtEl>
                                          <p:spTgt spid="14"/>
                                        </p:tgtEl>
                                      </p:cBhvr>
                                    </p:animEffect>
                                  </p:childTnLst>
                                </p:cTn>
                              </p:par>
                              <p:par>
                                <p:cTn id="36" presetID="9" presetClass="entr" presetSubtype="0" fill="hold" nodeType="withEffect">
                                  <p:stCondLst>
                                    <p:cond delay="0"/>
                                  </p:stCondLst>
                                  <p:childTnLst>
                                    <p:set>
                                      <p:cBhvr>
                                        <p:cTn id="37" dur="1" fill="hold">
                                          <p:stCondLst>
                                            <p:cond delay="0"/>
                                          </p:stCondLst>
                                        </p:cTn>
                                        <p:tgtEl>
                                          <p:spTgt spid="15"/>
                                        </p:tgtEl>
                                        <p:attrNameLst>
                                          <p:attrName>style.visibility</p:attrName>
                                        </p:attrNameLst>
                                      </p:cBhvr>
                                      <p:to>
                                        <p:strVal val="visible"/>
                                      </p:to>
                                    </p:set>
                                    <p:animEffect transition="in" filter="dissolve">
                                      <p:cBhvr>
                                        <p:cTn id="38"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5" name="TextBox 4"/>
          <p:cNvSpPr txBox="1"/>
          <p:nvPr/>
        </p:nvSpPr>
        <p:spPr>
          <a:xfrm>
            <a:off x="8636001" y="6427113"/>
            <a:ext cx="444499" cy="276999"/>
          </a:xfrm>
          <a:prstGeom prst="rect">
            <a:avLst/>
          </a:prstGeom>
          <a:noFill/>
        </p:spPr>
        <p:txBody>
          <a:bodyPr wrap="square" rtlCol="0">
            <a:spAutoFit/>
          </a:bodyPr>
          <a:lstStyle/>
          <a:p>
            <a:r>
              <a:rPr lang="en-US" sz="1200" dirty="0">
                <a:latin typeface="Times New Roman"/>
                <a:cs typeface="Times New Roman"/>
              </a:rPr>
              <a:t>18.)</a:t>
            </a:r>
          </a:p>
        </p:txBody>
      </p:sp>
      <p:sp>
        <p:nvSpPr>
          <p:cNvPr id="18" name="Text Box 56"/>
          <p:cNvSpPr txBox="1">
            <a:spLocks/>
          </p:cNvSpPr>
          <p:nvPr/>
        </p:nvSpPr>
        <p:spPr bwMode="auto">
          <a:xfrm>
            <a:off x="265208" y="414689"/>
            <a:ext cx="4712812" cy="3908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r>
              <a:rPr lang="en-US" sz="2000" dirty="0">
                <a:solidFill>
                  <a:srgbClr val="FF0000"/>
                </a:solidFill>
                <a:latin typeface="Apple Chancery"/>
                <a:cs typeface="Apple Chancery"/>
              </a:rPr>
              <a:t>treating the kids as point masses:</a:t>
            </a:r>
            <a:endParaRPr lang="en-US" sz="2000" dirty="0">
              <a:solidFill>
                <a:srgbClr val="0000FF"/>
              </a:solidFill>
              <a:latin typeface="Times New Roman"/>
              <a:cs typeface="Times New Roman"/>
            </a:endParaRPr>
          </a:p>
        </p:txBody>
      </p:sp>
      <p:graphicFrame>
        <p:nvGraphicFramePr>
          <p:cNvPr id="30" name="Object 2"/>
          <p:cNvGraphicFramePr>
            <a:graphicFrameLocks noChangeAspect="1"/>
          </p:cNvGraphicFramePr>
          <p:nvPr>
            <p:extLst>
              <p:ext uri="{D42A27DB-BD31-4B8C-83A1-F6EECF244321}">
                <p14:modId xmlns:p14="http://schemas.microsoft.com/office/powerpoint/2010/main" val="858953146"/>
              </p:ext>
            </p:extLst>
          </p:nvPr>
        </p:nvGraphicFramePr>
        <p:xfrm>
          <a:off x="644525" y="1166813"/>
          <a:ext cx="7781925" cy="3349625"/>
        </p:xfrm>
        <a:graphic>
          <a:graphicData uri="http://schemas.openxmlformats.org/presentationml/2006/ole">
            <mc:AlternateContent xmlns:mc="http://schemas.openxmlformats.org/markup-compatibility/2006">
              <mc:Choice xmlns:v="urn:schemas-microsoft-com:vml" Requires="v">
                <p:oleObj name="Equation" r:id="rId3" imgW="4978400" imgH="2133600" progId="Equation.DSMT4">
                  <p:embed/>
                </p:oleObj>
              </mc:Choice>
              <mc:Fallback>
                <p:oleObj name="Equation" r:id="rId3" imgW="4978400" imgH="2133600" progId="Equation.DSMT4">
                  <p:embed/>
                  <p:pic>
                    <p:nvPicPr>
                      <p:cNvPr id="0" name=""/>
                      <p:cNvPicPr>
                        <a:picLocks noChangeAspect="1" noChangeArrowheads="1"/>
                      </p:cNvPicPr>
                      <p:nvPr/>
                    </p:nvPicPr>
                    <p:blipFill>
                      <a:blip r:embed="rId4"/>
                      <a:srcRect/>
                      <a:stretch>
                        <a:fillRect/>
                      </a:stretch>
                    </p:blipFill>
                    <p:spPr bwMode="auto">
                      <a:xfrm>
                        <a:off x="644525" y="1166813"/>
                        <a:ext cx="7781925" cy="3349625"/>
                      </a:xfrm>
                      <a:prstGeom prst="rect">
                        <a:avLst/>
                      </a:prstGeom>
                      <a:noFill/>
                      <a:ln>
                        <a:noFill/>
                      </a:ln>
                      <a:effectLst/>
                    </p:spPr>
                  </p:pic>
                </p:oleObj>
              </mc:Fallback>
            </mc:AlternateContent>
          </a:graphicData>
        </a:graphic>
      </p:graphicFrame>
      <p:sp>
        <p:nvSpPr>
          <p:cNvPr id="9" name="Text Box 56"/>
          <p:cNvSpPr txBox="1">
            <a:spLocks/>
          </p:cNvSpPr>
          <p:nvPr/>
        </p:nvSpPr>
        <p:spPr bwMode="auto">
          <a:xfrm>
            <a:off x="265208" y="4961289"/>
            <a:ext cx="8561292" cy="3908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r>
              <a:rPr lang="en-US" sz="2000" dirty="0">
                <a:solidFill>
                  <a:srgbClr val="FF0000"/>
                </a:solidFill>
                <a:latin typeface="Apple Chancery"/>
                <a:cs typeface="Apple Chancery"/>
              </a:rPr>
              <a:t>Same solution</a:t>
            </a:r>
            <a:r>
              <a:rPr lang="en-US" sz="2000" dirty="0">
                <a:solidFill>
                  <a:schemeClr val="tx1"/>
                </a:solidFill>
                <a:latin typeface="Times New Roman"/>
                <a:cs typeface="Times New Roman"/>
              </a:rPr>
              <a:t> either way.  What’s important is the set-up, not all the nasty math.</a:t>
            </a:r>
            <a:endParaRPr lang="en-US" sz="2000" dirty="0">
              <a:solidFill>
                <a:srgbClr val="0000FF"/>
              </a:solidFill>
              <a:latin typeface="Times New Roman"/>
              <a:cs typeface="Times New Roman"/>
            </a:endParaRPr>
          </a:p>
        </p:txBody>
      </p:sp>
      <p:cxnSp>
        <p:nvCxnSpPr>
          <p:cNvPr id="31" name="Straight Connector 30"/>
          <p:cNvCxnSpPr/>
          <p:nvPr/>
        </p:nvCxnSpPr>
        <p:spPr>
          <a:xfrm flipV="1">
            <a:off x="1371600" y="3035300"/>
            <a:ext cx="266700" cy="304800"/>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32" name="Straight Connector 31"/>
          <p:cNvCxnSpPr/>
          <p:nvPr/>
        </p:nvCxnSpPr>
        <p:spPr>
          <a:xfrm flipV="1">
            <a:off x="1905000" y="3035300"/>
            <a:ext cx="266700" cy="304800"/>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33" name="Straight Connector 32"/>
          <p:cNvCxnSpPr/>
          <p:nvPr/>
        </p:nvCxnSpPr>
        <p:spPr>
          <a:xfrm flipV="1">
            <a:off x="2857500" y="3035300"/>
            <a:ext cx="266700" cy="304800"/>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34" name="Straight Connector 33"/>
          <p:cNvCxnSpPr/>
          <p:nvPr/>
        </p:nvCxnSpPr>
        <p:spPr>
          <a:xfrm flipV="1">
            <a:off x="6045200" y="2882900"/>
            <a:ext cx="266700" cy="304800"/>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35" name="Straight Connector 34"/>
          <p:cNvCxnSpPr/>
          <p:nvPr/>
        </p:nvCxnSpPr>
        <p:spPr>
          <a:xfrm flipV="1">
            <a:off x="7175500" y="3035300"/>
            <a:ext cx="266700" cy="304800"/>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36" name="Straight Connector 35"/>
          <p:cNvCxnSpPr/>
          <p:nvPr/>
        </p:nvCxnSpPr>
        <p:spPr>
          <a:xfrm flipV="1">
            <a:off x="7416800" y="3035300"/>
            <a:ext cx="114300" cy="152400"/>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37" name="Straight Connector 36"/>
          <p:cNvCxnSpPr/>
          <p:nvPr/>
        </p:nvCxnSpPr>
        <p:spPr>
          <a:xfrm flipV="1">
            <a:off x="3073400" y="3035300"/>
            <a:ext cx="114300" cy="152400"/>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38" name="Straight Connector 37"/>
          <p:cNvCxnSpPr/>
          <p:nvPr/>
        </p:nvCxnSpPr>
        <p:spPr>
          <a:xfrm flipV="1">
            <a:off x="7708900" y="3187700"/>
            <a:ext cx="266700" cy="304800"/>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8144403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dissolve">
                                      <p:cBhvr>
                                        <p:cTn id="7" dur="500"/>
                                        <p:tgtEl>
                                          <p:spTgt spid="30"/>
                                        </p:tgtEl>
                                      </p:cBhvr>
                                    </p:animEffect>
                                  </p:childTnLst>
                                </p:cTn>
                              </p:par>
                              <p:par>
                                <p:cTn id="8" presetID="9" presetClass="entr" presetSubtype="0" fill="hold" nodeType="withEffect">
                                  <p:stCondLst>
                                    <p:cond delay="0"/>
                                  </p:stCondLst>
                                  <p:childTnLst>
                                    <p:set>
                                      <p:cBhvr>
                                        <p:cTn id="9" dur="1" fill="hold">
                                          <p:stCondLst>
                                            <p:cond delay="0"/>
                                          </p:stCondLst>
                                        </p:cTn>
                                        <p:tgtEl>
                                          <p:spTgt spid="31"/>
                                        </p:tgtEl>
                                        <p:attrNameLst>
                                          <p:attrName>style.visibility</p:attrName>
                                        </p:attrNameLst>
                                      </p:cBhvr>
                                      <p:to>
                                        <p:strVal val="visible"/>
                                      </p:to>
                                    </p:set>
                                    <p:animEffect transition="in" filter="dissolve">
                                      <p:cBhvr>
                                        <p:cTn id="10" dur="500"/>
                                        <p:tgtEl>
                                          <p:spTgt spid="31"/>
                                        </p:tgtEl>
                                      </p:cBhvr>
                                    </p:animEffect>
                                  </p:childTnLst>
                                </p:cTn>
                              </p:par>
                              <p:par>
                                <p:cTn id="11" presetID="9" presetClass="entr" presetSubtype="0" fill="hold" nodeType="withEffect">
                                  <p:stCondLst>
                                    <p:cond delay="0"/>
                                  </p:stCondLst>
                                  <p:childTnLst>
                                    <p:set>
                                      <p:cBhvr>
                                        <p:cTn id="12" dur="1" fill="hold">
                                          <p:stCondLst>
                                            <p:cond delay="0"/>
                                          </p:stCondLst>
                                        </p:cTn>
                                        <p:tgtEl>
                                          <p:spTgt spid="32"/>
                                        </p:tgtEl>
                                        <p:attrNameLst>
                                          <p:attrName>style.visibility</p:attrName>
                                        </p:attrNameLst>
                                      </p:cBhvr>
                                      <p:to>
                                        <p:strVal val="visible"/>
                                      </p:to>
                                    </p:set>
                                    <p:animEffect transition="in" filter="dissolve">
                                      <p:cBhvr>
                                        <p:cTn id="13" dur="500"/>
                                        <p:tgtEl>
                                          <p:spTgt spid="32"/>
                                        </p:tgtEl>
                                      </p:cBhvr>
                                    </p:animEffect>
                                  </p:childTnLst>
                                </p:cTn>
                              </p:par>
                              <p:par>
                                <p:cTn id="14" presetID="9" presetClass="entr" presetSubtype="0" fill="hold" nodeType="withEffect">
                                  <p:stCondLst>
                                    <p:cond delay="0"/>
                                  </p:stCondLst>
                                  <p:childTnLst>
                                    <p:set>
                                      <p:cBhvr>
                                        <p:cTn id="15" dur="1" fill="hold">
                                          <p:stCondLst>
                                            <p:cond delay="0"/>
                                          </p:stCondLst>
                                        </p:cTn>
                                        <p:tgtEl>
                                          <p:spTgt spid="33"/>
                                        </p:tgtEl>
                                        <p:attrNameLst>
                                          <p:attrName>style.visibility</p:attrName>
                                        </p:attrNameLst>
                                      </p:cBhvr>
                                      <p:to>
                                        <p:strVal val="visible"/>
                                      </p:to>
                                    </p:set>
                                    <p:animEffect transition="in" filter="dissolve">
                                      <p:cBhvr>
                                        <p:cTn id="16" dur="500"/>
                                        <p:tgtEl>
                                          <p:spTgt spid="33"/>
                                        </p:tgtEl>
                                      </p:cBhvr>
                                    </p:animEffect>
                                  </p:childTnLst>
                                </p:cTn>
                              </p:par>
                              <p:par>
                                <p:cTn id="17" presetID="9" presetClass="entr" presetSubtype="0" fill="hold" nodeType="withEffect">
                                  <p:stCondLst>
                                    <p:cond delay="0"/>
                                  </p:stCondLst>
                                  <p:childTnLst>
                                    <p:set>
                                      <p:cBhvr>
                                        <p:cTn id="18" dur="1" fill="hold">
                                          <p:stCondLst>
                                            <p:cond delay="0"/>
                                          </p:stCondLst>
                                        </p:cTn>
                                        <p:tgtEl>
                                          <p:spTgt spid="34"/>
                                        </p:tgtEl>
                                        <p:attrNameLst>
                                          <p:attrName>style.visibility</p:attrName>
                                        </p:attrNameLst>
                                      </p:cBhvr>
                                      <p:to>
                                        <p:strVal val="visible"/>
                                      </p:to>
                                    </p:set>
                                    <p:animEffect transition="in" filter="dissolve">
                                      <p:cBhvr>
                                        <p:cTn id="19" dur="500"/>
                                        <p:tgtEl>
                                          <p:spTgt spid="34"/>
                                        </p:tgtEl>
                                      </p:cBhvr>
                                    </p:animEffect>
                                  </p:childTnLst>
                                </p:cTn>
                              </p:par>
                              <p:par>
                                <p:cTn id="20" presetID="9" presetClass="entr" presetSubtype="0" fill="hold" nodeType="withEffect">
                                  <p:stCondLst>
                                    <p:cond delay="0"/>
                                  </p:stCondLst>
                                  <p:childTnLst>
                                    <p:set>
                                      <p:cBhvr>
                                        <p:cTn id="21" dur="1" fill="hold">
                                          <p:stCondLst>
                                            <p:cond delay="0"/>
                                          </p:stCondLst>
                                        </p:cTn>
                                        <p:tgtEl>
                                          <p:spTgt spid="35"/>
                                        </p:tgtEl>
                                        <p:attrNameLst>
                                          <p:attrName>style.visibility</p:attrName>
                                        </p:attrNameLst>
                                      </p:cBhvr>
                                      <p:to>
                                        <p:strVal val="visible"/>
                                      </p:to>
                                    </p:set>
                                    <p:animEffect transition="in" filter="dissolve">
                                      <p:cBhvr>
                                        <p:cTn id="22" dur="500"/>
                                        <p:tgtEl>
                                          <p:spTgt spid="35"/>
                                        </p:tgtEl>
                                      </p:cBhvr>
                                    </p:animEffect>
                                  </p:childTnLst>
                                </p:cTn>
                              </p:par>
                              <p:par>
                                <p:cTn id="23" presetID="9" presetClass="entr" presetSubtype="0" fill="hold" nodeType="withEffect">
                                  <p:stCondLst>
                                    <p:cond delay="0"/>
                                  </p:stCondLst>
                                  <p:childTnLst>
                                    <p:set>
                                      <p:cBhvr>
                                        <p:cTn id="24" dur="1" fill="hold">
                                          <p:stCondLst>
                                            <p:cond delay="0"/>
                                          </p:stCondLst>
                                        </p:cTn>
                                        <p:tgtEl>
                                          <p:spTgt spid="36"/>
                                        </p:tgtEl>
                                        <p:attrNameLst>
                                          <p:attrName>style.visibility</p:attrName>
                                        </p:attrNameLst>
                                      </p:cBhvr>
                                      <p:to>
                                        <p:strVal val="visible"/>
                                      </p:to>
                                    </p:set>
                                    <p:animEffect transition="in" filter="dissolve">
                                      <p:cBhvr>
                                        <p:cTn id="25" dur="500"/>
                                        <p:tgtEl>
                                          <p:spTgt spid="36"/>
                                        </p:tgtEl>
                                      </p:cBhvr>
                                    </p:animEffect>
                                  </p:childTnLst>
                                </p:cTn>
                              </p:par>
                              <p:par>
                                <p:cTn id="26" presetID="9" presetClass="entr" presetSubtype="0" fill="hold" nodeType="withEffect">
                                  <p:stCondLst>
                                    <p:cond delay="0"/>
                                  </p:stCondLst>
                                  <p:childTnLst>
                                    <p:set>
                                      <p:cBhvr>
                                        <p:cTn id="27" dur="1" fill="hold">
                                          <p:stCondLst>
                                            <p:cond delay="0"/>
                                          </p:stCondLst>
                                        </p:cTn>
                                        <p:tgtEl>
                                          <p:spTgt spid="37"/>
                                        </p:tgtEl>
                                        <p:attrNameLst>
                                          <p:attrName>style.visibility</p:attrName>
                                        </p:attrNameLst>
                                      </p:cBhvr>
                                      <p:to>
                                        <p:strVal val="visible"/>
                                      </p:to>
                                    </p:set>
                                    <p:animEffect transition="in" filter="dissolve">
                                      <p:cBhvr>
                                        <p:cTn id="28" dur="500"/>
                                        <p:tgtEl>
                                          <p:spTgt spid="37"/>
                                        </p:tgtEl>
                                      </p:cBhvr>
                                    </p:animEffect>
                                  </p:childTnLst>
                                </p:cTn>
                              </p:par>
                              <p:par>
                                <p:cTn id="29" presetID="9" presetClass="entr" presetSubtype="0" fill="hold" nodeType="withEffect">
                                  <p:stCondLst>
                                    <p:cond delay="0"/>
                                  </p:stCondLst>
                                  <p:childTnLst>
                                    <p:set>
                                      <p:cBhvr>
                                        <p:cTn id="30" dur="1" fill="hold">
                                          <p:stCondLst>
                                            <p:cond delay="0"/>
                                          </p:stCondLst>
                                        </p:cTn>
                                        <p:tgtEl>
                                          <p:spTgt spid="38"/>
                                        </p:tgtEl>
                                        <p:attrNameLst>
                                          <p:attrName>style.visibility</p:attrName>
                                        </p:attrNameLst>
                                      </p:cBhvr>
                                      <p:to>
                                        <p:strVal val="visible"/>
                                      </p:to>
                                    </p:set>
                                    <p:animEffect transition="in" filter="dissolve">
                                      <p:cBhvr>
                                        <p:cTn id="31" dur="500"/>
                                        <p:tgtEl>
                                          <p:spTgt spid="38"/>
                                        </p:tgtEl>
                                      </p:cBhvr>
                                    </p:animEffect>
                                  </p:childTnLst>
                                </p:cTn>
                              </p:par>
                            </p:childTnLst>
                          </p:cTn>
                        </p:par>
                      </p:childTnLst>
                    </p:cTn>
                  </p:par>
                  <p:par>
                    <p:cTn id="32" fill="hold">
                      <p:stCondLst>
                        <p:cond delay="indefinite"/>
                      </p:stCondLst>
                      <p:childTnLst>
                        <p:par>
                          <p:cTn id="33" fill="hold">
                            <p:stCondLst>
                              <p:cond delay="0"/>
                            </p:stCondLst>
                            <p:childTnLst>
                              <p:par>
                                <p:cTn id="34" presetID="9" presetClass="entr" presetSubtype="0" fill="hold" grpId="0" nodeType="clickEffect">
                                  <p:stCondLst>
                                    <p:cond delay="0"/>
                                  </p:stCondLst>
                                  <p:childTnLst>
                                    <p:set>
                                      <p:cBhvr>
                                        <p:cTn id="35" dur="1" fill="hold">
                                          <p:stCondLst>
                                            <p:cond delay="0"/>
                                          </p:stCondLst>
                                        </p:cTn>
                                        <p:tgtEl>
                                          <p:spTgt spid="9"/>
                                        </p:tgtEl>
                                        <p:attrNameLst>
                                          <p:attrName>style.visibility</p:attrName>
                                        </p:attrNameLst>
                                      </p:cBhvr>
                                      <p:to>
                                        <p:strVal val="visible"/>
                                      </p:to>
                                    </p:set>
                                    <p:animEffect transition="in" filter="dissolve">
                                      <p:cBhvr>
                                        <p:cTn id="36"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5" name="TextBox 4"/>
          <p:cNvSpPr txBox="1"/>
          <p:nvPr/>
        </p:nvSpPr>
        <p:spPr>
          <a:xfrm>
            <a:off x="8636001" y="6427113"/>
            <a:ext cx="444499" cy="276999"/>
          </a:xfrm>
          <a:prstGeom prst="rect">
            <a:avLst/>
          </a:prstGeom>
          <a:noFill/>
        </p:spPr>
        <p:txBody>
          <a:bodyPr wrap="square" rtlCol="0">
            <a:spAutoFit/>
          </a:bodyPr>
          <a:lstStyle/>
          <a:p>
            <a:r>
              <a:rPr lang="en-US" sz="1200" dirty="0">
                <a:latin typeface="Times New Roman"/>
                <a:cs typeface="Times New Roman"/>
              </a:rPr>
              <a:t>19.)</a:t>
            </a:r>
          </a:p>
        </p:txBody>
      </p:sp>
      <p:sp>
        <p:nvSpPr>
          <p:cNvPr id="29" name="Text Box 56"/>
          <p:cNvSpPr txBox="1">
            <a:spLocks/>
          </p:cNvSpPr>
          <p:nvPr/>
        </p:nvSpPr>
        <p:spPr bwMode="auto">
          <a:xfrm>
            <a:off x="927815" y="3815597"/>
            <a:ext cx="4712812" cy="3600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endParaRPr lang="en-US" sz="1800" dirty="0">
              <a:solidFill>
                <a:srgbClr val="0000FF"/>
              </a:solidFill>
              <a:latin typeface="Times New Roman"/>
              <a:cs typeface="Times New Roman"/>
            </a:endParaRPr>
          </a:p>
        </p:txBody>
      </p:sp>
      <p:sp>
        <p:nvSpPr>
          <p:cNvPr id="34" name="Oval 8"/>
          <p:cNvSpPr>
            <a:spLocks noChangeArrowheads="1"/>
          </p:cNvSpPr>
          <p:nvPr/>
        </p:nvSpPr>
        <p:spPr bwMode="auto">
          <a:xfrm>
            <a:off x="6629400" y="124908"/>
            <a:ext cx="2057400" cy="2057400"/>
          </a:xfrm>
          <a:prstGeom prst="ellipse">
            <a:avLst/>
          </a:prstGeom>
          <a:noFill/>
          <a:ln w="2857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lIns="82296" tIns="41148" rIns="82296" bIns="41148"/>
          <a:lstStyle/>
          <a:p>
            <a:endParaRPr lang="en-US"/>
          </a:p>
        </p:txBody>
      </p:sp>
      <p:graphicFrame>
        <p:nvGraphicFramePr>
          <p:cNvPr id="35" name="Object 4"/>
          <p:cNvGraphicFramePr>
            <a:graphicFrameLocks noChangeAspect="1"/>
          </p:cNvGraphicFramePr>
          <p:nvPr>
            <p:extLst>
              <p:ext uri="{D42A27DB-BD31-4B8C-83A1-F6EECF244321}">
                <p14:modId xmlns:p14="http://schemas.microsoft.com/office/powerpoint/2010/main" val="2863583023"/>
              </p:ext>
            </p:extLst>
          </p:nvPr>
        </p:nvGraphicFramePr>
        <p:xfrm>
          <a:off x="7589520" y="1085028"/>
          <a:ext cx="188595" cy="211455"/>
        </p:xfrm>
        <a:graphic>
          <a:graphicData uri="http://schemas.openxmlformats.org/presentationml/2006/ole">
            <mc:AlternateContent xmlns:mc="http://schemas.openxmlformats.org/markup-compatibility/2006">
              <mc:Choice xmlns:v="urn:schemas-microsoft-com:vml" Requires="v">
                <p:oleObj name="Equation" r:id="rId3" imgW="114300" imgH="127000" progId="Equation.DSMT4">
                  <p:embed/>
                </p:oleObj>
              </mc:Choice>
              <mc:Fallback>
                <p:oleObj name="Equation" r:id="rId3" imgW="114300" imgH="127000" progId="Equation.DSMT4">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89520" y="1085028"/>
                        <a:ext cx="188595" cy="211455"/>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6" name="Text Box 56"/>
          <p:cNvSpPr txBox="1">
            <a:spLocks/>
          </p:cNvSpPr>
          <p:nvPr/>
        </p:nvSpPr>
        <p:spPr bwMode="auto">
          <a:xfrm>
            <a:off x="312103" y="214441"/>
            <a:ext cx="5946654" cy="236064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2800" dirty="0">
                <a:solidFill>
                  <a:srgbClr val="FF0000"/>
                </a:solidFill>
                <a:latin typeface="Apple Chancery"/>
                <a:cs typeface="Apple Chancery"/>
              </a:rPr>
              <a:t>Example 6: </a:t>
            </a:r>
            <a:r>
              <a:rPr lang="en-US" sz="2000" dirty="0">
                <a:latin typeface="Times New Roman"/>
                <a:cs typeface="Times New Roman"/>
              </a:rPr>
              <a:t>In 1967 as a graduate student, </a:t>
            </a:r>
            <a:r>
              <a:rPr lang="en-US" sz="2000" dirty="0">
                <a:solidFill>
                  <a:srgbClr val="FF0000"/>
                </a:solidFill>
                <a:latin typeface="Times New Roman"/>
                <a:cs typeface="Times New Roman"/>
              </a:rPr>
              <a:t>Jocelyn Bell </a:t>
            </a:r>
            <a:r>
              <a:rPr lang="en-US" sz="2000" dirty="0">
                <a:latin typeface="Times New Roman"/>
                <a:cs typeface="Times New Roman"/>
              </a:rPr>
              <a:t>(aka Dame Jocelyn Bell Burnett) </a:t>
            </a:r>
            <a:r>
              <a:rPr lang="en-US" sz="2000" dirty="0">
                <a:solidFill>
                  <a:srgbClr val="FF0000"/>
                </a:solidFill>
                <a:latin typeface="Times New Roman"/>
                <a:cs typeface="Times New Roman"/>
              </a:rPr>
              <a:t>observed</a:t>
            </a:r>
            <a:r>
              <a:rPr lang="en-US" sz="2000" dirty="0">
                <a:latin typeface="Times New Roman"/>
                <a:cs typeface="Times New Roman"/>
              </a:rPr>
              <a:t>, in the face of scant support from her advisor, Antony Hewish, the </a:t>
            </a:r>
            <a:r>
              <a:rPr lang="en-US" sz="2000" dirty="0">
                <a:solidFill>
                  <a:srgbClr val="FF0000"/>
                </a:solidFill>
                <a:latin typeface="Times New Roman"/>
                <a:cs typeface="Times New Roman"/>
              </a:rPr>
              <a:t>first pulsar</a:t>
            </a:r>
            <a:r>
              <a:rPr lang="en-US" sz="2000" dirty="0">
                <a:latin typeface="Times New Roman"/>
                <a:cs typeface="Times New Roman"/>
              </a:rPr>
              <a:t>.  In 1974, in a classic “keep ‘</a:t>
            </a:r>
            <a:r>
              <a:rPr lang="en-US" sz="2000" dirty="0" err="1">
                <a:latin typeface="Times New Roman"/>
                <a:cs typeface="Times New Roman"/>
              </a:rPr>
              <a:t>em</a:t>
            </a:r>
            <a:r>
              <a:rPr lang="en-US" sz="2000" dirty="0">
                <a:latin typeface="Times New Roman"/>
                <a:cs typeface="Times New Roman"/>
              </a:rPr>
              <a:t> barefoot and pregnant” move, the all male, presumably all white Nobel committee gave Hewish the Nobel Prize in Physics for the discovery while ignoring Bell </a:t>
            </a:r>
          </a:p>
        </p:txBody>
      </p:sp>
      <p:sp>
        <p:nvSpPr>
          <p:cNvPr id="23" name="Text Box 56"/>
          <p:cNvSpPr txBox="1">
            <a:spLocks/>
          </p:cNvSpPr>
          <p:nvPr/>
        </p:nvSpPr>
        <p:spPr bwMode="auto">
          <a:xfrm>
            <a:off x="312102" y="2453722"/>
            <a:ext cx="8603297" cy="3908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2000" dirty="0">
                <a:latin typeface="Times New Roman"/>
                <a:cs typeface="Times New Roman"/>
              </a:rPr>
              <a:t>altogether.  With that monumental injustice in mind, consider the lowly pulsars:</a:t>
            </a:r>
          </a:p>
        </p:txBody>
      </p:sp>
      <p:sp>
        <p:nvSpPr>
          <p:cNvPr id="24" name="Text Box 56"/>
          <p:cNvSpPr txBox="1">
            <a:spLocks/>
          </p:cNvSpPr>
          <p:nvPr/>
        </p:nvSpPr>
        <p:spPr bwMode="auto">
          <a:xfrm>
            <a:off x="312102" y="2966170"/>
            <a:ext cx="8768398" cy="346864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2000" dirty="0">
                <a:latin typeface="Times New Roman"/>
                <a:cs typeface="Times New Roman"/>
              </a:rPr>
              <a:t>When a star with a core between 1.4 and 1.8 solar masses dies, it explodes </a:t>
            </a:r>
            <a:r>
              <a:rPr lang="en-US" sz="2000" dirty="0" err="1">
                <a:latin typeface="Times New Roman"/>
                <a:cs typeface="Times New Roman"/>
              </a:rPr>
              <a:t>spectac-ularly</a:t>
            </a:r>
            <a:r>
              <a:rPr lang="en-US" sz="2000" dirty="0">
                <a:latin typeface="Times New Roman"/>
                <a:cs typeface="Times New Roman"/>
              </a:rPr>
              <a:t> in what is called a supernova.  (Example: In 1054, a supernova occurred that was observed by the Chinese and was visible </a:t>
            </a:r>
            <a:r>
              <a:rPr lang="en-US" sz="2000" i="1" dirty="0">
                <a:latin typeface="Times New Roman"/>
                <a:cs typeface="Times New Roman"/>
              </a:rPr>
              <a:t>during the day</a:t>
            </a:r>
            <a:r>
              <a:rPr lang="en-US" sz="2000" dirty="0">
                <a:latin typeface="Times New Roman"/>
                <a:cs typeface="Times New Roman"/>
              </a:rPr>
              <a:t> for two weeks.)  When a supernova happens, the outer part of the star blows outward creating what is called a nebulae (the supernova in 1054 created the </a:t>
            </a:r>
            <a:r>
              <a:rPr lang="en-US" sz="2000" i="1" dirty="0">
                <a:latin typeface="Times New Roman"/>
                <a:cs typeface="Times New Roman"/>
              </a:rPr>
              <a:t>Crab Nebulae</a:t>
            </a:r>
            <a:r>
              <a:rPr lang="en-US" sz="2000" dirty="0">
                <a:latin typeface="Times New Roman"/>
                <a:cs typeface="Times New Roman"/>
              </a:rPr>
              <a:t>) and the core is blown inward.  The </a:t>
            </a:r>
            <a:r>
              <a:rPr lang="en-US" sz="2000" i="1" dirty="0">
                <a:latin typeface="Times New Roman"/>
                <a:cs typeface="Times New Roman"/>
              </a:rPr>
              <a:t>implosion</a:t>
            </a:r>
            <a:r>
              <a:rPr lang="en-US" sz="2000" dirty="0">
                <a:latin typeface="Times New Roman"/>
                <a:cs typeface="Times New Roman"/>
              </a:rPr>
              <a:t> is so violent that it forces electrons into the nuclei of their atoms (removing all the space in the atoms in the process) where they combine with the protons there to produce neutrons that stop the implosion by literally jamming up against one another.  With all that space removed, the resulting structure is incredibly dense (think </a:t>
            </a:r>
            <a:r>
              <a:rPr lang="en-US" sz="2000" i="1" dirty="0">
                <a:solidFill>
                  <a:srgbClr val="0000FF"/>
                </a:solidFill>
                <a:latin typeface="Times New Roman"/>
                <a:cs typeface="Times New Roman"/>
              </a:rPr>
              <a:t>a thousand Nimitz class aircraft carriers </a:t>
            </a:r>
            <a:r>
              <a:rPr lang="en-US" sz="2000" dirty="0">
                <a:solidFill>
                  <a:srgbClr val="0000FF"/>
                </a:solidFill>
                <a:latin typeface="Times New Roman"/>
                <a:cs typeface="Times New Roman"/>
              </a:rPr>
              <a:t>compressed into the </a:t>
            </a:r>
            <a:r>
              <a:rPr lang="en-US" sz="2000" dirty="0">
                <a:solidFill>
                  <a:srgbClr val="FF0000"/>
                </a:solidFill>
                <a:latin typeface="Times New Roman"/>
                <a:cs typeface="Times New Roman"/>
              </a:rPr>
              <a:t>size of a marble</a:t>
            </a:r>
            <a:r>
              <a:rPr lang="en-US" sz="2000" dirty="0">
                <a:latin typeface="Times New Roman"/>
                <a:cs typeface="Times New Roman"/>
              </a:rPr>
              <a:t>) and small (think 10 to 15 kilometers across).</a:t>
            </a:r>
          </a:p>
        </p:txBody>
      </p:sp>
      <p:grpSp>
        <p:nvGrpSpPr>
          <p:cNvPr id="7" name="Group 6"/>
          <p:cNvGrpSpPr/>
          <p:nvPr/>
        </p:nvGrpSpPr>
        <p:grpSpPr>
          <a:xfrm>
            <a:off x="6629400" y="108312"/>
            <a:ext cx="2057400" cy="2057400"/>
            <a:chOff x="6629400" y="108312"/>
            <a:chExt cx="2057400" cy="2057400"/>
          </a:xfrm>
        </p:grpSpPr>
        <p:cxnSp>
          <p:nvCxnSpPr>
            <p:cNvPr id="42" name="Straight Arrow Connector 18"/>
            <p:cNvCxnSpPr>
              <a:cxnSpLocks noChangeShapeType="1"/>
            </p:cNvCxnSpPr>
            <p:nvPr/>
          </p:nvCxnSpPr>
          <p:spPr bwMode="auto">
            <a:xfrm flipV="1">
              <a:off x="6629400" y="1262193"/>
              <a:ext cx="411480" cy="68580"/>
            </a:xfrm>
            <a:prstGeom prst="straightConnector1">
              <a:avLst/>
            </a:prstGeom>
            <a:noFill/>
            <a:ln w="25400">
              <a:solidFill>
                <a:srgbClr val="FF0000"/>
              </a:solidFill>
              <a:round/>
              <a:headEnd/>
              <a:tailEnd type="arrow" w="med" len="med"/>
            </a:ln>
            <a:extLst>
              <a:ext uri="{909E8E84-426E-40dd-AFC4-6F175D3DCCD1}">
                <a14:hiddenFill xmlns="" xmlns:a14="http://schemas.microsoft.com/office/drawing/2010/main">
                  <a:noFill/>
                </a14:hiddenFill>
              </a:ext>
            </a:extLst>
          </p:spPr>
        </p:cxnSp>
        <p:cxnSp>
          <p:nvCxnSpPr>
            <p:cNvPr id="47" name="Straight Arrow Connector 18"/>
            <p:cNvCxnSpPr>
              <a:cxnSpLocks noChangeShapeType="1"/>
            </p:cNvCxnSpPr>
            <p:nvPr/>
          </p:nvCxnSpPr>
          <p:spPr bwMode="auto">
            <a:xfrm rot="10800000" flipV="1">
              <a:off x="8275320" y="989778"/>
              <a:ext cx="411480" cy="68580"/>
            </a:xfrm>
            <a:prstGeom prst="straightConnector1">
              <a:avLst/>
            </a:prstGeom>
            <a:noFill/>
            <a:ln w="25400">
              <a:solidFill>
                <a:srgbClr val="FF0000"/>
              </a:solidFill>
              <a:round/>
              <a:headEnd/>
              <a:tailEnd type="arrow" w="med" len="med"/>
            </a:ln>
            <a:extLst>
              <a:ext uri="{909E8E84-426E-40dd-AFC4-6F175D3DCCD1}">
                <a14:hiddenFill xmlns="" xmlns:a14="http://schemas.microsoft.com/office/drawing/2010/main">
                  <a:noFill/>
                </a14:hiddenFill>
              </a:ext>
            </a:extLst>
          </p:spPr>
        </p:cxnSp>
        <p:grpSp>
          <p:nvGrpSpPr>
            <p:cNvPr id="3" name="Group 2"/>
            <p:cNvGrpSpPr/>
            <p:nvPr/>
          </p:nvGrpSpPr>
          <p:grpSpPr>
            <a:xfrm rot="5400000">
              <a:off x="6636702" y="966514"/>
              <a:ext cx="2057400" cy="340995"/>
              <a:chOff x="6781800" y="1142178"/>
              <a:chExt cx="2057400" cy="340995"/>
            </a:xfrm>
          </p:grpSpPr>
          <p:cxnSp>
            <p:nvCxnSpPr>
              <p:cNvPr id="25" name="Straight Arrow Connector 18"/>
              <p:cNvCxnSpPr>
                <a:cxnSpLocks noChangeShapeType="1"/>
              </p:cNvCxnSpPr>
              <p:nvPr/>
            </p:nvCxnSpPr>
            <p:spPr bwMode="auto">
              <a:xfrm flipV="1">
                <a:off x="6781800" y="1414593"/>
                <a:ext cx="411480" cy="68580"/>
              </a:xfrm>
              <a:prstGeom prst="straightConnector1">
                <a:avLst/>
              </a:prstGeom>
              <a:noFill/>
              <a:ln w="25400">
                <a:solidFill>
                  <a:srgbClr val="FF0000"/>
                </a:solidFill>
                <a:round/>
                <a:headEnd/>
                <a:tailEnd type="arrow" w="med" len="med"/>
              </a:ln>
              <a:extLst>
                <a:ext uri="{909E8E84-426E-40dd-AFC4-6F175D3DCCD1}">
                  <a14:hiddenFill xmlns="" xmlns:a14="http://schemas.microsoft.com/office/drawing/2010/main">
                    <a:noFill/>
                  </a14:hiddenFill>
                </a:ext>
              </a:extLst>
            </p:spPr>
          </p:cxnSp>
          <p:cxnSp>
            <p:nvCxnSpPr>
              <p:cNvPr id="26" name="Straight Arrow Connector 18"/>
              <p:cNvCxnSpPr>
                <a:cxnSpLocks noChangeShapeType="1"/>
              </p:cNvCxnSpPr>
              <p:nvPr/>
            </p:nvCxnSpPr>
            <p:spPr bwMode="auto">
              <a:xfrm rot="10800000" flipV="1">
                <a:off x="8427720" y="1142178"/>
                <a:ext cx="411480" cy="68580"/>
              </a:xfrm>
              <a:prstGeom prst="straightConnector1">
                <a:avLst/>
              </a:prstGeom>
              <a:noFill/>
              <a:ln w="25400">
                <a:solidFill>
                  <a:srgbClr val="FF0000"/>
                </a:solidFill>
                <a:round/>
                <a:headEnd/>
                <a:tailEnd type="arrow" w="med" len="med"/>
              </a:ln>
              <a:extLst>
                <a:ext uri="{909E8E84-426E-40dd-AFC4-6F175D3DCCD1}">
                  <a14:hiddenFill xmlns="" xmlns:a14="http://schemas.microsoft.com/office/drawing/2010/main">
                    <a:noFill/>
                  </a14:hiddenFill>
                </a:ext>
              </a:extLst>
            </p:spPr>
          </p:cxnSp>
        </p:grpSp>
      </p:grpSp>
      <p:grpSp>
        <p:nvGrpSpPr>
          <p:cNvPr id="28" name="Group 27"/>
          <p:cNvGrpSpPr/>
          <p:nvPr/>
        </p:nvGrpSpPr>
        <p:grpSpPr>
          <a:xfrm rot="8077271">
            <a:off x="6667499" y="124908"/>
            <a:ext cx="2057400" cy="2057400"/>
            <a:chOff x="6629400" y="108312"/>
            <a:chExt cx="2057400" cy="2057400"/>
          </a:xfrm>
        </p:grpSpPr>
        <p:cxnSp>
          <p:nvCxnSpPr>
            <p:cNvPr id="30" name="Straight Arrow Connector 18"/>
            <p:cNvCxnSpPr>
              <a:cxnSpLocks noChangeShapeType="1"/>
            </p:cNvCxnSpPr>
            <p:nvPr/>
          </p:nvCxnSpPr>
          <p:spPr bwMode="auto">
            <a:xfrm flipV="1">
              <a:off x="6629400" y="1262193"/>
              <a:ext cx="411480" cy="68580"/>
            </a:xfrm>
            <a:prstGeom prst="straightConnector1">
              <a:avLst/>
            </a:prstGeom>
            <a:noFill/>
            <a:ln w="25400">
              <a:solidFill>
                <a:srgbClr val="FF0000"/>
              </a:solidFill>
              <a:round/>
              <a:headEnd/>
              <a:tailEnd type="arrow" w="med" len="med"/>
            </a:ln>
            <a:extLst>
              <a:ext uri="{909E8E84-426E-40dd-AFC4-6F175D3DCCD1}">
                <a14:hiddenFill xmlns="" xmlns:a14="http://schemas.microsoft.com/office/drawing/2010/main">
                  <a:noFill/>
                </a14:hiddenFill>
              </a:ext>
            </a:extLst>
          </p:spPr>
        </p:cxnSp>
        <p:cxnSp>
          <p:nvCxnSpPr>
            <p:cNvPr id="31" name="Straight Arrow Connector 18"/>
            <p:cNvCxnSpPr>
              <a:cxnSpLocks noChangeShapeType="1"/>
            </p:cNvCxnSpPr>
            <p:nvPr/>
          </p:nvCxnSpPr>
          <p:spPr bwMode="auto">
            <a:xfrm rot="10800000" flipV="1">
              <a:off x="8275320" y="989778"/>
              <a:ext cx="411480" cy="68580"/>
            </a:xfrm>
            <a:prstGeom prst="straightConnector1">
              <a:avLst/>
            </a:prstGeom>
            <a:noFill/>
            <a:ln w="25400">
              <a:solidFill>
                <a:srgbClr val="FF0000"/>
              </a:solidFill>
              <a:round/>
              <a:headEnd/>
              <a:tailEnd type="arrow" w="med" len="med"/>
            </a:ln>
            <a:extLst>
              <a:ext uri="{909E8E84-426E-40dd-AFC4-6F175D3DCCD1}">
                <a14:hiddenFill xmlns="" xmlns:a14="http://schemas.microsoft.com/office/drawing/2010/main">
                  <a:noFill/>
                </a14:hiddenFill>
              </a:ext>
            </a:extLst>
          </p:spPr>
        </p:cxnSp>
        <p:grpSp>
          <p:nvGrpSpPr>
            <p:cNvPr id="43" name="Group 42"/>
            <p:cNvGrpSpPr/>
            <p:nvPr/>
          </p:nvGrpSpPr>
          <p:grpSpPr>
            <a:xfrm rot="5400000">
              <a:off x="6636702" y="966514"/>
              <a:ext cx="2057400" cy="340995"/>
              <a:chOff x="6781800" y="1142178"/>
              <a:chExt cx="2057400" cy="340995"/>
            </a:xfrm>
          </p:grpSpPr>
          <p:cxnSp>
            <p:nvCxnSpPr>
              <p:cNvPr id="46" name="Straight Arrow Connector 18"/>
              <p:cNvCxnSpPr>
                <a:cxnSpLocks noChangeShapeType="1"/>
              </p:cNvCxnSpPr>
              <p:nvPr/>
            </p:nvCxnSpPr>
            <p:spPr bwMode="auto">
              <a:xfrm flipV="1">
                <a:off x="6781800" y="1414593"/>
                <a:ext cx="411480" cy="68580"/>
              </a:xfrm>
              <a:prstGeom prst="straightConnector1">
                <a:avLst/>
              </a:prstGeom>
              <a:noFill/>
              <a:ln w="25400">
                <a:solidFill>
                  <a:srgbClr val="FF0000"/>
                </a:solidFill>
                <a:round/>
                <a:headEnd/>
                <a:tailEnd type="arrow" w="med" len="med"/>
              </a:ln>
              <a:extLst>
                <a:ext uri="{909E8E84-426E-40dd-AFC4-6F175D3DCCD1}">
                  <a14:hiddenFill xmlns="" xmlns:a14="http://schemas.microsoft.com/office/drawing/2010/main">
                    <a:noFill/>
                  </a14:hiddenFill>
                </a:ext>
              </a:extLst>
            </p:spPr>
          </p:cxnSp>
          <p:cxnSp>
            <p:nvCxnSpPr>
              <p:cNvPr id="48" name="Straight Arrow Connector 18"/>
              <p:cNvCxnSpPr>
                <a:cxnSpLocks noChangeShapeType="1"/>
              </p:cNvCxnSpPr>
              <p:nvPr/>
            </p:nvCxnSpPr>
            <p:spPr bwMode="auto">
              <a:xfrm rot="10800000" flipV="1">
                <a:off x="8427720" y="1142178"/>
                <a:ext cx="411480" cy="68580"/>
              </a:xfrm>
              <a:prstGeom prst="straightConnector1">
                <a:avLst/>
              </a:prstGeom>
              <a:noFill/>
              <a:ln w="25400">
                <a:solidFill>
                  <a:srgbClr val="FF0000"/>
                </a:solidFill>
                <a:round/>
                <a:headEnd/>
                <a:tailEnd type="arrow" w="med" len="med"/>
              </a:ln>
              <a:extLst>
                <a:ext uri="{909E8E84-426E-40dd-AFC4-6F175D3DCCD1}">
                  <a14:hiddenFill xmlns="" xmlns:a14="http://schemas.microsoft.com/office/drawing/2010/main">
                    <a:noFill/>
                  </a14:hiddenFill>
                </a:ext>
              </a:extLst>
            </p:spPr>
          </p:cxnSp>
        </p:grpSp>
      </p:grpSp>
      <p:graphicFrame>
        <p:nvGraphicFramePr>
          <p:cNvPr id="49" name="Object 2"/>
          <p:cNvGraphicFramePr>
            <a:graphicFrameLocks noChangeAspect="1"/>
          </p:cNvGraphicFramePr>
          <p:nvPr>
            <p:extLst>
              <p:ext uri="{D42A27DB-BD31-4B8C-83A1-F6EECF244321}">
                <p14:modId xmlns:p14="http://schemas.microsoft.com/office/powerpoint/2010/main" val="1120972761"/>
              </p:ext>
            </p:extLst>
          </p:nvPr>
        </p:nvGraphicFramePr>
        <p:xfrm>
          <a:off x="6181408" y="846615"/>
          <a:ext cx="1408112" cy="319087"/>
        </p:xfrm>
        <a:graphic>
          <a:graphicData uri="http://schemas.openxmlformats.org/presentationml/2006/ole">
            <mc:AlternateContent xmlns:mc="http://schemas.openxmlformats.org/markup-compatibility/2006">
              <mc:Choice xmlns:v="urn:schemas-microsoft-com:vml" Requires="v">
                <p:oleObj name="Equation" r:id="rId5" imgW="901700" imgH="203200" progId="Equation.DSMT4">
                  <p:embed/>
                </p:oleObj>
              </mc:Choice>
              <mc:Fallback>
                <p:oleObj name="Equation" r:id="rId5" imgW="901700" imgH="203200" progId="Equation.DSMT4">
                  <p:embed/>
                  <p:pic>
                    <p:nvPicPr>
                      <p:cNvPr id="0" name=""/>
                      <p:cNvPicPr>
                        <a:picLocks noChangeAspect="1" noChangeArrowheads="1"/>
                      </p:cNvPicPr>
                      <p:nvPr/>
                    </p:nvPicPr>
                    <p:blipFill>
                      <a:blip r:embed="rId6"/>
                      <a:srcRect/>
                      <a:stretch>
                        <a:fillRect/>
                      </a:stretch>
                    </p:blipFill>
                    <p:spPr bwMode="auto">
                      <a:xfrm>
                        <a:off x="6181408" y="846615"/>
                        <a:ext cx="1408112" cy="319087"/>
                      </a:xfrm>
                      <a:prstGeom prst="rect">
                        <a:avLst/>
                      </a:prstGeom>
                      <a:noFill/>
                      <a:ln>
                        <a:noFill/>
                      </a:ln>
                      <a:effectLst/>
                    </p:spPr>
                  </p:pic>
                </p:oleObj>
              </mc:Fallback>
            </mc:AlternateContent>
          </a:graphicData>
        </a:graphic>
      </p:graphicFrame>
    </p:spTree>
    <p:extLst>
      <p:ext uri="{BB962C8B-B14F-4D97-AF65-F5344CB8AC3E}">
        <p14:creationId xmlns:p14="http://schemas.microsoft.com/office/powerpoint/2010/main" val="40223157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49"/>
                                        </p:tgtEl>
                                        <p:attrNameLst>
                                          <p:attrName>style.visibility</p:attrName>
                                        </p:attrNameLst>
                                      </p:cBhvr>
                                      <p:to>
                                        <p:strVal val="visible"/>
                                      </p:to>
                                    </p:set>
                                    <p:animEffect transition="in" filter="dissolve">
                                      <p:cBhvr>
                                        <p:cTn id="7"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5" name="TextBox 4"/>
          <p:cNvSpPr txBox="1"/>
          <p:nvPr/>
        </p:nvSpPr>
        <p:spPr>
          <a:xfrm>
            <a:off x="8636001" y="6427113"/>
            <a:ext cx="444499" cy="276999"/>
          </a:xfrm>
          <a:prstGeom prst="rect">
            <a:avLst/>
          </a:prstGeom>
          <a:noFill/>
        </p:spPr>
        <p:txBody>
          <a:bodyPr wrap="square" rtlCol="0">
            <a:spAutoFit/>
          </a:bodyPr>
          <a:lstStyle/>
          <a:p>
            <a:r>
              <a:rPr lang="en-US" sz="1200" dirty="0">
                <a:latin typeface="Times New Roman"/>
                <a:cs typeface="Times New Roman"/>
              </a:rPr>
              <a:t>20.)</a:t>
            </a:r>
          </a:p>
        </p:txBody>
      </p:sp>
      <p:sp>
        <p:nvSpPr>
          <p:cNvPr id="29" name="Text Box 56"/>
          <p:cNvSpPr txBox="1">
            <a:spLocks/>
          </p:cNvSpPr>
          <p:nvPr/>
        </p:nvSpPr>
        <p:spPr bwMode="auto">
          <a:xfrm>
            <a:off x="927815" y="3815597"/>
            <a:ext cx="4712812" cy="3600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endParaRPr lang="en-US" sz="1800" dirty="0">
              <a:solidFill>
                <a:srgbClr val="0000FF"/>
              </a:solidFill>
              <a:latin typeface="Times New Roman"/>
              <a:cs typeface="Times New Roman"/>
            </a:endParaRPr>
          </a:p>
        </p:txBody>
      </p:sp>
      <p:sp>
        <p:nvSpPr>
          <p:cNvPr id="6" name="Text Box 56"/>
          <p:cNvSpPr txBox="1">
            <a:spLocks/>
          </p:cNvSpPr>
          <p:nvPr/>
        </p:nvSpPr>
        <p:spPr bwMode="auto">
          <a:xfrm>
            <a:off x="312103" y="316041"/>
            <a:ext cx="8565197" cy="69865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2000" dirty="0">
                <a:solidFill>
                  <a:srgbClr val="FF0000"/>
                </a:solidFill>
                <a:latin typeface="Apple Chancery"/>
                <a:cs typeface="Apple Chancery"/>
              </a:rPr>
              <a:t>(</a:t>
            </a:r>
            <a:r>
              <a:rPr lang="en-US" sz="2000" dirty="0" err="1">
                <a:solidFill>
                  <a:srgbClr val="FF0000"/>
                </a:solidFill>
                <a:latin typeface="Apple Chancery"/>
                <a:cs typeface="Apple Chancery"/>
              </a:rPr>
              <a:t>con’t</a:t>
            </a:r>
            <a:r>
              <a:rPr lang="en-US" sz="2000" dirty="0">
                <a:solidFill>
                  <a:srgbClr val="FF0000"/>
                </a:solidFill>
                <a:latin typeface="Apple Chancery"/>
                <a:cs typeface="Apple Chancery"/>
              </a:rPr>
              <a:t>) </a:t>
            </a:r>
            <a:r>
              <a:rPr lang="en-US" sz="2000" dirty="0">
                <a:latin typeface="Times New Roman"/>
                <a:cs typeface="Times New Roman"/>
              </a:rPr>
              <a:t>The significance of all of this is that nature provides us with a WICKED example of </a:t>
            </a:r>
            <a:r>
              <a:rPr lang="en-US" sz="2000" i="1" dirty="0">
                <a:solidFill>
                  <a:srgbClr val="0000FF"/>
                </a:solidFill>
                <a:latin typeface="Times New Roman"/>
                <a:cs typeface="Times New Roman"/>
              </a:rPr>
              <a:t>conservation of angular momentum</a:t>
            </a:r>
            <a:r>
              <a:rPr lang="en-US" sz="2000" i="1" dirty="0">
                <a:latin typeface="Times New Roman"/>
                <a:cs typeface="Times New Roman"/>
              </a:rPr>
              <a:t>.</a:t>
            </a:r>
            <a:endParaRPr lang="en-US" sz="2000" dirty="0">
              <a:latin typeface="Times New Roman"/>
              <a:cs typeface="Times New Roman"/>
            </a:endParaRPr>
          </a:p>
        </p:txBody>
      </p:sp>
      <p:sp>
        <p:nvSpPr>
          <p:cNvPr id="37" name="Text Box 56"/>
          <p:cNvSpPr txBox="1">
            <a:spLocks/>
          </p:cNvSpPr>
          <p:nvPr/>
        </p:nvSpPr>
        <p:spPr bwMode="auto">
          <a:xfrm>
            <a:off x="312103" y="1098663"/>
            <a:ext cx="8565197" cy="162198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2000" dirty="0">
                <a:solidFill>
                  <a:srgbClr val="FF0000"/>
                </a:solidFill>
                <a:latin typeface="Apple Chancery"/>
                <a:cs typeface="Apple Chancery"/>
              </a:rPr>
              <a:t>How so? </a:t>
            </a:r>
            <a:r>
              <a:rPr lang="en-US" sz="2000" dirty="0">
                <a:latin typeface="Times New Roman"/>
                <a:cs typeface="Times New Roman"/>
              </a:rPr>
              <a:t>There are </a:t>
            </a:r>
            <a:r>
              <a:rPr lang="en-US" sz="2000" dirty="0">
                <a:solidFill>
                  <a:srgbClr val="FF0000"/>
                </a:solidFill>
                <a:latin typeface="Times New Roman"/>
                <a:cs typeface="Times New Roman"/>
              </a:rPr>
              <a:t>no external torques acting during the supernova</a:t>
            </a:r>
            <a:r>
              <a:rPr lang="en-US" sz="2000" dirty="0">
                <a:latin typeface="Times New Roman"/>
                <a:cs typeface="Times New Roman"/>
              </a:rPr>
              <a:t>, so </a:t>
            </a:r>
            <a:r>
              <a:rPr lang="en-US" sz="2000" dirty="0">
                <a:solidFill>
                  <a:srgbClr val="0000FF"/>
                </a:solidFill>
                <a:latin typeface="Times New Roman"/>
                <a:cs typeface="Times New Roman"/>
              </a:rPr>
              <a:t>angular momentum is conserved</a:t>
            </a:r>
            <a:r>
              <a:rPr lang="en-US" sz="2000" dirty="0">
                <a:latin typeface="Times New Roman"/>
                <a:cs typeface="Times New Roman"/>
              </a:rPr>
              <a:t>.  The </a:t>
            </a:r>
            <a:r>
              <a:rPr lang="en-US" sz="2000" dirty="0">
                <a:solidFill>
                  <a:srgbClr val="0000FF"/>
                </a:solidFill>
                <a:latin typeface="Times New Roman"/>
                <a:cs typeface="Times New Roman"/>
              </a:rPr>
              <a:t>enormously massive structure spread out over hundreds of thousands of kilometers </a:t>
            </a:r>
            <a:r>
              <a:rPr lang="en-US" sz="2000" dirty="0">
                <a:latin typeface="Times New Roman"/>
                <a:cs typeface="Times New Roman"/>
              </a:rPr>
              <a:t>starts out with a </a:t>
            </a:r>
            <a:r>
              <a:rPr lang="en-US" sz="2000" dirty="0">
                <a:solidFill>
                  <a:srgbClr val="FF0000"/>
                </a:solidFill>
                <a:latin typeface="Times New Roman"/>
                <a:cs typeface="Times New Roman"/>
              </a:rPr>
              <a:t>HUGE RADIUS </a:t>
            </a:r>
            <a:r>
              <a:rPr lang="en-US" sz="2000" dirty="0">
                <a:latin typeface="Times New Roman"/>
                <a:cs typeface="Times New Roman"/>
              </a:rPr>
              <a:t>and </a:t>
            </a:r>
            <a:r>
              <a:rPr lang="en-US" sz="2000" i="1" dirty="0">
                <a:solidFill>
                  <a:srgbClr val="FF0000"/>
                </a:solidFill>
                <a:latin typeface="Times New Roman"/>
                <a:cs typeface="Times New Roman"/>
              </a:rPr>
              <a:t>angular momentum </a:t>
            </a:r>
            <a:r>
              <a:rPr lang="en-US" sz="2000" dirty="0">
                <a:latin typeface="Times New Roman"/>
                <a:cs typeface="Times New Roman"/>
              </a:rPr>
              <a:t>even though its </a:t>
            </a:r>
            <a:r>
              <a:rPr lang="en-US" sz="2000" i="1" dirty="0">
                <a:solidFill>
                  <a:srgbClr val="FF0000"/>
                </a:solidFill>
                <a:latin typeface="Times New Roman"/>
                <a:cs typeface="Times New Roman"/>
              </a:rPr>
              <a:t>angular speed </a:t>
            </a:r>
            <a:r>
              <a:rPr lang="en-US" sz="2000" dirty="0">
                <a:solidFill>
                  <a:srgbClr val="FF0000"/>
                </a:solidFill>
                <a:latin typeface="Times New Roman"/>
                <a:cs typeface="Times New Roman"/>
              </a:rPr>
              <a:t>is low </a:t>
            </a:r>
            <a:r>
              <a:rPr lang="en-US" sz="2000" dirty="0">
                <a:latin typeface="Times New Roman"/>
                <a:cs typeface="Times New Roman"/>
              </a:rPr>
              <a:t>(the sun takes 25 days to rotate once about its axis).  In other words, its </a:t>
            </a:r>
            <a:r>
              <a:rPr lang="en-US" sz="2000" i="1" dirty="0">
                <a:solidFill>
                  <a:srgbClr val="0000FF"/>
                </a:solidFill>
                <a:latin typeface="Times New Roman"/>
                <a:cs typeface="Times New Roman"/>
              </a:rPr>
              <a:t>angular momentum </a:t>
            </a:r>
            <a:r>
              <a:rPr lang="en-US" sz="2000" dirty="0">
                <a:latin typeface="Times New Roman"/>
                <a:cs typeface="Times New Roman"/>
              </a:rPr>
              <a:t>looks like: </a:t>
            </a:r>
          </a:p>
        </p:txBody>
      </p:sp>
      <p:graphicFrame>
        <p:nvGraphicFramePr>
          <p:cNvPr id="39" name="Object 2"/>
          <p:cNvGraphicFramePr>
            <a:graphicFrameLocks noChangeAspect="1"/>
          </p:cNvGraphicFramePr>
          <p:nvPr>
            <p:extLst>
              <p:ext uri="{D42A27DB-BD31-4B8C-83A1-F6EECF244321}">
                <p14:modId xmlns:p14="http://schemas.microsoft.com/office/powerpoint/2010/main" val="3434637609"/>
              </p:ext>
            </p:extLst>
          </p:nvPr>
        </p:nvGraphicFramePr>
        <p:xfrm>
          <a:off x="-114300" y="3594100"/>
          <a:ext cx="3655487" cy="1993899"/>
        </p:xfrm>
        <a:graphic>
          <a:graphicData uri="http://schemas.openxmlformats.org/presentationml/2006/ole">
            <mc:AlternateContent xmlns:mc="http://schemas.openxmlformats.org/markup-compatibility/2006">
              <mc:Choice xmlns:v="urn:schemas-microsoft-com:vml" Requires="v">
                <p:oleObj name="Equation" r:id="rId3" imgW="279400" imgH="152400" progId="Equation.DSMT4">
                  <p:embed/>
                </p:oleObj>
              </mc:Choice>
              <mc:Fallback>
                <p:oleObj name="Equation" r:id="rId3" imgW="279400" imgH="152400" progId="Equation.DSMT4">
                  <p:embed/>
                  <p:pic>
                    <p:nvPicPr>
                      <p:cNvPr id="0" name=""/>
                      <p:cNvPicPr>
                        <a:picLocks noChangeAspect="1" noChangeArrowheads="1"/>
                      </p:cNvPicPr>
                      <p:nvPr/>
                    </p:nvPicPr>
                    <p:blipFill>
                      <a:blip r:embed="rId4"/>
                      <a:srcRect/>
                      <a:stretch>
                        <a:fillRect/>
                      </a:stretch>
                    </p:blipFill>
                    <p:spPr bwMode="auto">
                      <a:xfrm>
                        <a:off x="-114300" y="3594100"/>
                        <a:ext cx="3655487" cy="1993899"/>
                      </a:xfrm>
                      <a:prstGeom prst="rect">
                        <a:avLst/>
                      </a:prstGeom>
                      <a:noFill/>
                      <a:ln>
                        <a:noFill/>
                      </a:ln>
                      <a:effectLst/>
                    </p:spPr>
                  </p:pic>
                </p:oleObj>
              </mc:Fallback>
            </mc:AlternateContent>
          </a:graphicData>
        </a:graphic>
      </p:graphicFrame>
      <p:graphicFrame>
        <p:nvGraphicFramePr>
          <p:cNvPr id="40" name="Object 2"/>
          <p:cNvGraphicFramePr>
            <a:graphicFrameLocks noChangeAspect="1"/>
          </p:cNvGraphicFramePr>
          <p:nvPr>
            <p:extLst>
              <p:ext uri="{D42A27DB-BD31-4B8C-83A1-F6EECF244321}">
                <p14:modId xmlns:p14="http://schemas.microsoft.com/office/powerpoint/2010/main" val="557258938"/>
              </p:ext>
            </p:extLst>
          </p:nvPr>
        </p:nvGraphicFramePr>
        <p:xfrm>
          <a:off x="3046178" y="3074987"/>
          <a:ext cx="5325572" cy="3402925"/>
        </p:xfrm>
        <a:graphic>
          <a:graphicData uri="http://schemas.openxmlformats.org/presentationml/2006/ole">
            <mc:AlternateContent xmlns:mc="http://schemas.openxmlformats.org/markup-compatibility/2006">
              <mc:Choice xmlns:v="urn:schemas-microsoft-com:vml" Requires="v">
                <p:oleObj name="Equation" r:id="rId5" imgW="317500" imgH="203200" progId="Equation.DSMT4">
                  <p:embed/>
                </p:oleObj>
              </mc:Choice>
              <mc:Fallback>
                <p:oleObj name="Equation" r:id="rId5" imgW="317500" imgH="203200" progId="Equation.DSMT4">
                  <p:embed/>
                  <p:pic>
                    <p:nvPicPr>
                      <p:cNvPr id="0" name=""/>
                      <p:cNvPicPr>
                        <a:picLocks noChangeAspect="1" noChangeArrowheads="1"/>
                      </p:cNvPicPr>
                      <p:nvPr/>
                    </p:nvPicPr>
                    <p:blipFill>
                      <a:blip r:embed="rId6"/>
                      <a:srcRect/>
                      <a:stretch>
                        <a:fillRect/>
                      </a:stretch>
                    </p:blipFill>
                    <p:spPr bwMode="auto">
                      <a:xfrm>
                        <a:off x="3046178" y="3074987"/>
                        <a:ext cx="5325572" cy="3402925"/>
                      </a:xfrm>
                      <a:prstGeom prst="rect">
                        <a:avLst/>
                      </a:prstGeom>
                      <a:noFill/>
                      <a:ln>
                        <a:noFill/>
                      </a:ln>
                      <a:effectLst/>
                    </p:spPr>
                  </p:pic>
                </p:oleObj>
              </mc:Fallback>
            </mc:AlternateContent>
          </a:graphicData>
        </a:graphic>
      </p:graphicFrame>
      <p:graphicFrame>
        <p:nvGraphicFramePr>
          <p:cNvPr id="41" name="Object 2"/>
          <p:cNvGraphicFramePr>
            <a:graphicFrameLocks noChangeAspect="1"/>
          </p:cNvGraphicFramePr>
          <p:nvPr>
            <p:extLst>
              <p:ext uri="{D42A27DB-BD31-4B8C-83A1-F6EECF244321}">
                <p14:modId xmlns:p14="http://schemas.microsoft.com/office/powerpoint/2010/main" val="4009069954"/>
              </p:ext>
            </p:extLst>
          </p:nvPr>
        </p:nvGraphicFramePr>
        <p:xfrm>
          <a:off x="8001000" y="4498198"/>
          <a:ext cx="427106" cy="227790"/>
        </p:xfrm>
        <a:graphic>
          <a:graphicData uri="http://schemas.openxmlformats.org/presentationml/2006/ole">
            <mc:AlternateContent xmlns:mc="http://schemas.openxmlformats.org/markup-compatibility/2006">
              <mc:Choice xmlns:v="urn:schemas-microsoft-com:vml" Requires="v">
                <p:oleObj name="Equation" r:id="rId7" imgW="381000" imgH="203200" progId="Equation.DSMT4">
                  <p:embed/>
                </p:oleObj>
              </mc:Choice>
              <mc:Fallback>
                <p:oleObj name="Equation" r:id="rId7" imgW="381000" imgH="203200" progId="Equation.DSMT4">
                  <p:embed/>
                  <p:pic>
                    <p:nvPicPr>
                      <p:cNvPr id="0" name=""/>
                      <p:cNvPicPr>
                        <a:picLocks noChangeAspect="1" noChangeArrowheads="1"/>
                      </p:cNvPicPr>
                      <p:nvPr/>
                    </p:nvPicPr>
                    <p:blipFill>
                      <a:blip r:embed="rId8"/>
                      <a:srcRect/>
                      <a:stretch>
                        <a:fillRect/>
                      </a:stretch>
                    </p:blipFill>
                    <p:spPr bwMode="auto">
                      <a:xfrm>
                        <a:off x="8001000" y="4498198"/>
                        <a:ext cx="427106" cy="227790"/>
                      </a:xfrm>
                      <a:prstGeom prst="rect">
                        <a:avLst/>
                      </a:prstGeom>
                      <a:noFill/>
                      <a:ln>
                        <a:noFill/>
                      </a:ln>
                      <a:effectLst/>
                    </p:spPr>
                  </p:pic>
                </p:oleObj>
              </mc:Fallback>
            </mc:AlternateContent>
          </a:graphicData>
        </a:graphic>
      </p:graphicFrame>
    </p:spTree>
    <p:extLst>
      <p:ext uri="{BB962C8B-B14F-4D97-AF65-F5344CB8AC3E}">
        <p14:creationId xmlns:p14="http://schemas.microsoft.com/office/powerpoint/2010/main" val="28794656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dissolve">
                                      <p:cBhvr>
                                        <p:cTn id="7" dur="500"/>
                                        <p:tgtEl>
                                          <p:spTgt spid="37"/>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41"/>
                                        </p:tgtEl>
                                        <p:attrNameLst>
                                          <p:attrName>style.visibility</p:attrName>
                                        </p:attrNameLst>
                                      </p:cBhvr>
                                      <p:to>
                                        <p:strVal val="visible"/>
                                      </p:to>
                                    </p:set>
                                    <p:animEffect transition="in" filter="dissolve">
                                      <p:cBhvr>
                                        <p:cTn id="12" dur="500"/>
                                        <p:tgtEl>
                                          <p:spTgt spid="41"/>
                                        </p:tgtEl>
                                      </p:cBhvr>
                                    </p:animEffect>
                                  </p:childTnLst>
                                </p:cTn>
                              </p:par>
                              <p:par>
                                <p:cTn id="13" presetID="9" presetClass="entr" presetSubtype="0" fill="hold" nodeType="withEffect">
                                  <p:stCondLst>
                                    <p:cond delay="0"/>
                                  </p:stCondLst>
                                  <p:childTnLst>
                                    <p:set>
                                      <p:cBhvr>
                                        <p:cTn id="14" dur="1" fill="hold">
                                          <p:stCondLst>
                                            <p:cond delay="0"/>
                                          </p:stCondLst>
                                        </p:cTn>
                                        <p:tgtEl>
                                          <p:spTgt spid="40"/>
                                        </p:tgtEl>
                                        <p:attrNameLst>
                                          <p:attrName>style.visibility</p:attrName>
                                        </p:attrNameLst>
                                      </p:cBhvr>
                                      <p:to>
                                        <p:strVal val="visible"/>
                                      </p:to>
                                    </p:set>
                                    <p:animEffect transition="in" filter="dissolve">
                                      <p:cBhvr>
                                        <p:cTn id="15" dur="500"/>
                                        <p:tgtEl>
                                          <p:spTgt spid="40"/>
                                        </p:tgtEl>
                                      </p:cBhvr>
                                    </p:animEffect>
                                  </p:childTnLst>
                                </p:cTn>
                              </p:par>
                              <p:par>
                                <p:cTn id="16" presetID="9" presetClass="entr" presetSubtype="0" fill="hold" nodeType="withEffect">
                                  <p:stCondLst>
                                    <p:cond delay="0"/>
                                  </p:stCondLst>
                                  <p:childTnLst>
                                    <p:set>
                                      <p:cBhvr>
                                        <p:cTn id="17" dur="1" fill="hold">
                                          <p:stCondLst>
                                            <p:cond delay="0"/>
                                          </p:stCondLst>
                                        </p:cTn>
                                        <p:tgtEl>
                                          <p:spTgt spid="39"/>
                                        </p:tgtEl>
                                        <p:attrNameLst>
                                          <p:attrName>style.visibility</p:attrName>
                                        </p:attrNameLst>
                                      </p:cBhvr>
                                      <p:to>
                                        <p:strVal val="visible"/>
                                      </p:to>
                                    </p:set>
                                    <p:animEffect transition="in" filter="dissolve">
                                      <p:cBhvr>
                                        <p:cTn id="18"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1" name="Object 2"/>
          <p:cNvGraphicFramePr>
            <a:graphicFrameLocks noChangeAspect="1"/>
          </p:cNvGraphicFramePr>
          <p:nvPr>
            <p:extLst>
              <p:ext uri="{D42A27DB-BD31-4B8C-83A1-F6EECF244321}">
                <p14:modId xmlns:p14="http://schemas.microsoft.com/office/powerpoint/2010/main" val="4133588676"/>
              </p:ext>
            </p:extLst>
          </p:nvPr>
        </p:nvGraphicFramePr>
        <p:xfrm>
          <a:off x="3395662" y="1371600"/>
          <a:ext cx="5597605" cy="3582988"/>
        </p:xfrm>
        <a:graphic>
          <a:graphicData uri="http://schemas.openxmlformats.org/presentationml/2006/ole">
            <mc:AlternateContent xmlns:mc="http://schemas.openxmlformats.org/markup-compatibility/2006">
              <mc:Choice xmlns:v="urn:schemas-microsoft-com:vml" Requires="v">
                <p:oleObj name="Equation" r:id="rId3" imgW="317500" imgH="203200" progId="Equation.DSMT4">
                  <p:embed/>
                </p:oleObj>
              </mc:Choice>
              <mc:Fallback>
                <p:oleObj name="Equation" r:id="rId3" imgW="317500" imgH="203200" progId="Equation.DSMT4">
                  <p:embed/>
                  <p:pic>
                    <p:nvPicPr>
                      <p:cNvPr id="0" name=""/>
                      <p:cNvPicPr>
                        <a:picLocks noChangeAspect="1" noChangeArrowheads="1"/>
                      </p:cNvPicPr>
                      <p:nvPr/>
                    </p:nvPicPr>
                    <p:blipFill>
                      <a:blip r:embed="rId4"/>
                      <a:srcRect/>
                      <a:stretch>
                        <a:fillRect/>
                      </a:stretch>
                    </p:blipFill>
                    <p:spPr bwMode="auto">
                      <a:xfrm>
                        <a:off x="3395662" y="1371600"/>
                        <a:ext cx="5597605" cy="3582988"/>
                      </a:xfrm>
                      <a:prstGeom prst="rect">
                        <a:avLst/>
                      </a:prstGeom>
                      <a:noFill/>
                      <a:ln>
                        <a:noFill/>
                      </a:ln>
                      <a:effectLst/>
                    </p:spPr>
                  </p:pic>
                </p:oleObj>
              </mc:Fallback>
            </mc:AlternateContent>
          </a:graphicData>
        </a:graphic>
      </p:graphicFrame>
      <p:sp>
        <p:nvSpPr>
          <p:cNvPr id="4" name="Rectangle 3"/>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5" name="TextBox 4"/>
          <p:cNvSpPr txBox="1"/>
          <p:nvPr/>
        </p:nvSpPr>
        <p:spPr>
          <a:xfrm>
            <a:off x="8636001" y="6427113"/>
            <a:ext cx="444499" cy="276999"/>
          </a:xfrm>
          <a:prstGeom prst="rect">
            <a:avLst/>
          </a:prstGeom>
          <a:noFill/>
        </p:spPr>
        <p:txBody>
          <a:bodyPr wrap="square" rtlCol="0">
            <a:spAutoFit/>
          </a:bodyPr>
          <a:lstStyle/>
          <a:p>
            <a:r>
              <a:rPr lang="en-US" sz="1200" dirty="0">
                <a:latin typeface="Times New Roman"/>
                <a:cs typeface="Times New Roman"/>
              </a:rPr>
              <a:t>21.)</a:t>
            </a:r>
          </a:p>
        </p:txBody>
      </p:sp>
      <p:sp>
        <p:nvSpPr>
          <p:cNvPr id="29" name="Text Box 56"/>
          <p:cNvSpPr txBox="1">
            <a:spLocks/>
          </p:cNvSpPr>
          <p:nvPr/>
        </p:nvSpPr>
        <p:spPr bwMode="auto">
          <a:xfrm>
            <a:off x="927815" y="3815597"/>
            <a:ext cx="4712812" cy="3600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endParaRPr lang="en-US" sz="1800" dirty="0">
              <a:solidFill>
                <a:srgbClr val="0000FF"/>
              </a:solidFill>
              <a:latin typeface="Times New Roman"/>
              <a:cs typeface="Times New Roman"/>
            </a:endParaRPr>
          </a:p>
        </p:txBody>
      </p:sp>
      <p:sp>
        <p:nvSpPr>
          <p:cNvPr id="6" name="Text Box 56"/>
          <p:cNvSpPr txBox="1">
            <a:spLocks/>
          </p:cNvSpPr>
          <p:nvPr/>
        </p:nvSpPr>
        <p:spPr bwMode="auto">
          <a:xfrm>
            <a:off x="312103" y="316041"/>
            <a:ext cx="8565197" cy="162198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2000" dirty="0">
                <a:solidFill>
                  <a:srgbClr val="FF0000"/>
                </a:solidFill>
                <a:latin typeface="Apple Chancery"/>
                <a:cs typeface="Apple Chancery"/>
              </a:rPr>
              <a:t>After the supernova, </a:t>
            </a:r>
            <a:r>
              <a:rPr lang="en-US" sz="2000" dirty="0">
                <a:latin typeface="Times New Roman"/>
                <a:cs typeface="Times New Roman"/>
              </a:rPr>
              <a:t>the </a:t>
            </a:r>
            <a:r>
              <a:rPr lang="en-US" sz="2000" i="1" dirty="0">
                <a:solidFill>
                  <a:srgbClr val="0000FF"/>
                </a:solidFill>
                <a:latin typeface="Times New Roman"/>
                <a:cs typeface="Times New Roman"/>
              </a:rPr>
              <a:t>moment of inertial </a:t>
            </a:r>
            <a:r>
              <a:rPr lang="en-US" sz="2000" dirty="0">
                <a:solidFill>
                  <a:srgbClr val="FF0000"/>
                </a:solidFill>
                <a:latin typeface="Times New Roman"/>
                <a:cs typeface="Times New Roman"/>
              </a:rPr>
              <a:t>drops precipitously </a:t>
            </a:r>
            <a:r>
              <a:rPr lang="en-US" sz="2000" dirty="0">
                <a:latin typeface="Times New Roman"/>
                <a:cs typeface="Times New Roman"/>
              </a:rPr>
              <a:t>because the </a:t>
            </a:r>
            <a:r>
              <a:rPr lang="en-US" sz="2000" dirty="0">
                <a:solidFill>
                  <a:srgbClr val="0000FF"/>
                </a:solidFill>
                <a:latin typeface="Times New Roman"/>
                <a:cs typeface="Times New Roman"/>
              </a:rPr>
              <a:t>radius </a:t>
            </a:r>
            <a:r>
              <a:rPr lang="en-US" sz="2000" dirty="0">
                <a:latin typeface="Times New Roman"/>
                <a:cs typeface="Times New Roman"/>
              </a:rPr>
              <a:t>goes from </a:t>
            </a:r>
            <a:r>
              <a:rPr lang="en-US" sz="2000" i="1" dirty="0">
                <a:solidFill>
                  <a:srgbClr val="FF0000"/>
                </a:solidFill>
                <a:latin typeface="Times New Roman"/>
                <a:cs typeface="Times New Roman"/>
              </a:rPr>
              <a:t>several hundred thousand kilometers </a:t>
            </a:r>
            <a:r>
              <a:rPr lang="en-US" sz="2000" dirty="0">
                <a:latin typeface="Times New Roman"/>
                <a:cs typeface="Times New Roman"/>
              </a:rPr>
              <a:t>to, maybe, </a:t>
            </a:r>
            <a:r>
              <a:rPr lang="en-US" sz="2000" i="1" dirty="0">
                <a:solidFill>
                  <a:srgbClr val="FF0000"/>
                </a:solidFill>
                <a:latin typeface="Times New Roman"/>
                <a:cs typeface="Times New Roman"/>
              </a:rPr>
              <a:t>15 kilometers</a:t>
            </a:r>
            <a:r>
              <a:rPr lang="en-US" sz="2000" dirty="0">
                <a:solidFill>
                  <a:srgbClr val="FF0000"/>
                </a:solidFill>
                <a:latin typeface="Times New Roman"/>
                <a:cs typeface="Times New Roman"/>
              </a:rPr>
              <a:t> during the explosion, </a:t>
            </a:r>
            <a:r>
              <a:rPr lang="en-US" sz="2000" dirty="0">
                <a:latin typeface="Times New Roman"/>
                <a:cs typeface="Times New Roman"/>
              </a:rPr>
              <a:t>BUT THE ANGULAR MOMENTUM STAYS THE SAME which means the </a:t>
            </a:r>
            <a:r>
              <a:rPr lang="en-US" sz="2000" dirty="0">
                <a:solidFill>
                  <a:srgbClr val="0000FF"/>
                </a:solidFill>
                <a:latin typeface="Times New Roman"/>
                <a:cs typeface="Times New Roman"/>
              </a:rPr>
              <a:t>angular velocity </a:t>
            </a:r>
            <a:r>
              <a:rPr lang="en-US" sz="2000" dirty="0">
                <a:latin typeface="Times New Roman"/>
                <a:cs typeface="Times New Roman"/>
              </a:rPr>
              <a:t>skyrockets.  In other words, the </a:t>
            </a:r>
            <a:r>
              <a:rPr lang="en-US" sz="2000" i="1" dirty="0">
                <a:latin typeface="Times New Roman"/>
                <a:cs typeface="Times New Roman"/>
              </a:rPr>
              <a:t>final </a:t>
            </a:r>
            <a:r>
              <a:rPr lang="en-US" sz="2000" dirty="0">
                <a:latin typeface="Times New Roman"/>
                <a:cs typeface="Times New Roman"/>
              </a:rPr>
              <a:t>angular momentum relationship will look like:</a:t>
            </a:r>
            <a:endParaRPr lang="en-US" sz="2000" i="1" dirty="0">
              <a:latin typeface="Times New Roman"/>
              <a:cs typeface="Times New Roman"/>
            </a:endParaRPr>
          </a:p>
        </p:txBody>
      </p:sp>
      <p:graphicFrame>
        <p:nvGraphicFramePr>
          <p:cNvPr id="39" name="Object 2"/>
          <p:cNvGraphicFramePr>
            <a:graphicFrameLocks noChangeAspect="1"/>
          </p:cNvGraphicFramePr>
          <p:nvPr>
            <p:extLst>
              <p:ext uri="{D42A27DB-BD31-4B8C-83A1-F6EECF244321}">
                <p14:modId xmlns:p14="http://schemas.microsoft.com/office/powerpoint/2010/main" val="3657434752"/>
              </p:ext>
            </p:extLst>
          </p:nvPr>
        </p:nvGraphicFramePr>
        <p:xfrm>
          <a:off x="63500" y="2184400"/>
          <a:ext cx="3655487" cy="1993899"/>
        </p:xfrm>
        <a:graphic>
          <a:graphicData uri="http://schemas.openxmlformats.org/presentationml/2006/ole">
            <mc:AlternateContent xmlns:mc="http://schemas.openxmlformats.org/markup-compatibility/2006">
              <mc:Choice xmlns:v="urn:schemas-microsoft-com:vml" Requires="v">
                <p:oleObj name="Equation" r:id="rId5" imgW="279400" imgH="152400" progId="Equation.DSMT4">
                  <p:embed/>
                </p:oleObj>
              </mc:Choice>
              <mc:Fallback>
                <p:oleObj name="Equation" r:id="rId5" imgW="279400" imgH="152400" progId="Equation.DSMT4">
                  <p:embed/>
                  <p:pic>
                    <p:nvPicPr>
                      <p:cNvPr id="0" name=""/>
                      <p:cNvPicPr>
                        <a:picLocks noChangeAspect="1" noChangeArrowheads="1"/>
                      </p:cNvPicPr>
                      <p:nvPr/>
                    </p:nvPicPr>
                    <p:blipFill>
                      <a:blip r:embed="rId6"/>
                      <a:srcRect/>
                      <a:stretch>
                        <a:fillRect/>
                      </a:stretch>
                    </p:blipFill>
                    <p:spPr bwMode="auto">
                      <a:xfrm>
                        <a:off x="63500" y="2184400"/>
                        <a:ext cx="3655487" cy="1993899"/>
                      </a:xfrm>
                      <a:prstGeom prst="rect">
                        <a:avLst/>
                      </a:prstGeom>
                      <a:noFill/>
                      <a:ln>
                        <a:noFill/>
                      </a:ln>
                      <a:effectLst/>
                    </p:spPr>
                  </p:pic>
                </p:oleObj>
              </mc:Fallback>
            </mc:AlternateContent>
          </a:graphicData>
        </a:graphic>
      </p:graphicFrame>
      <p:graphicFrame>
        <p:nvGraphicFramePr>
          <p:cNvPr id="40" name="Object 2"/>
          <p:cNvGraphicFramePr>
            <a:graphicFrameLocks noChangeAspect="1"/>
          </p:cNvGraphicFramePr>
          <p:nvPr>
            <p:extLst>
              <p:ext uri="{D42A27DB-BD31-4B8C-83A1-F6EECF244321}">
                <p14:modId xmlns:p14="http://schemas.microsoft.com/office/powerpoint/2010/main" val="2417340327"/>
              </p:ext>
            </p:extLst>
          </p:nvPr>
        </p:nvGraphicFramePr>
        <p:xfrm>
          <a:off x="3466513" y="3220244"/>
          <a:ext cx="252474" cy="192088"/>
        </p:xfrm>
        <a:graphic>
          <a:graphicData uri="http://schemas.openxmlformats.org/presentationml/2006/ole">
            <mc:AlternateContent xmlns:mc="http://schemas.openxmlformats.org/markup-compatibility/2006">
              <mc:Choice xmlns:v="urn:schemas-microsoft-com:vml" Requires="v">
                <p:oleObj name="Equation" r:id="rId7" imgW="266700" imgH="203200" progId="Equation.DSMT4">
                  <p:embed/>
                </p:oleObj>
              </mc:Choice>
              <mc:Fallback>
                <p:oleObj name="Equation" r:id="rId7" imgW="266700" imgH="203200" progId="Equation.DSMT4">
                  <p:embed/>
                  <p:pic>
                    <p:nvPicPr>
                      <p:cNvPr id="0" name=""/>
                      <p:cNvPicPr>
                        <a:picLocks noChangeAspect="1" noChangeArrowheads="1"/>
                      </p:cNvPicPr>
                      <p:nvPr/>
                    </p:nvPicPr>
                    <p:blipFill>
                      <a:blip r:embed="rId8"/>
                      <a:srcRect/>
                      <a:stretch>
                        <a:fillRect/>
                      </a:stretch>
                    </p:blipFill>
                    <p:spPr bwMode="auto">
                      <a:xfrm>
                        <a:off x="3466513" y="3220244"/>
                        <a:ext cx="252474" cy="192088"/>
                      </a:xfrm>
                      <a:prstGeom prst="rect">
                        <a:avLst/>
                      </a:prstGeom>
                      <a:noFill/>
                      <a:ln>
                        <a:noFill/>
                      </a:ln>
                      <a:effectLst/>
                    </p:spPr>
                  </p:pic>
                </p:oleObj>
              </mc:Fallback>
            </mc:AlternateContent>
          </a:graphicData>
        </a:graphic>
      </p:graphicFrame>
      <p:sp>
        <p:nvSpPr>
          <p:cNvPr id="10" name="Text Box 56"/>
          <p:cNvSpPr txBox="1">
            <a:spLocks/>
          </p:cNvSpPr>
          <p:nvPr/>
        </p:nvSpPr>
        <p:spPr bwMode="auto">
          <a:xfrm>
            <a:off x="312103" y="4805131"/>
            <a:ext cx="8565197" cy="100642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2000" dirty="0">
                <a:solidFill>
                  <a:srgbClr val="FF0000"/>
                </a:solidFill>
                <a:latin typeface="Apple Chancery"/>
                <a:cs typeface="Apple Chancery"/>
              </a:rPr>
              <a:t>In short, </a:t>
            </a:r>
            <a:r>
              <a:rPr lang="en-US" sz="2000" dirty="0">
                <a:solidFill>
                  <a:srgbClr val="0000FF"/>
                </a:solidFill>
                <a:latin typeface="Times New Roman"/>
                <a:cs typeface="Times New Roman"/>
              </a:rPr>
              <a:t>pulsars (neutron stars) </a:t>
            </a:r>
            <a:r>
              <a:rPr lang="en-US" sz="2000" dirty="0">
                <a:latin typeface="Times New Roman"/>
                <a:cs typeface="Times New Roman"/>
              </a:rPr>
              <a:t>are </a:t>
            </a:r>
            <a:r>
              <a:rPr lang="en-US" sz="2000" dirty="0">
                <a:solidFill>
                  <a:srgbClr val="0000FF"/>
                </a:solidFill>
                <a:latin typeface="Times New Roman"/>
                <a:cs typeface="Times New Roman"/>
              </a:rPr>
              <a:t>super dense structures that rotate </a:t>
            </a:r>
            <a:r>
              <a:rPr lang="en-US" sz="2000" dirty="0">
                <a:latin typeface="Times New Roman"/>
                <a:cs typeface="Times New Roman"/>
              </a:rPr>
              <a:t>anywhere from a </a:t>
            </a:r>
            <a:r>
              <a:rPr lang="en-US" sz="2000" i="1" dirty="0">
                <a:solidFill>
                  <a:srgbClr val="3366FF"/>
                </a:solidFill>
                <a:latin typeface="Times New Roman"/>
                <a:cs typeface="Times New Roman"/>
              </a:rPr>
              <a:t>few cycles per second </a:t>
            </a:r>
            <a:r>
              <a:rPr lang="en-US" sz="2000" dirty="0">
                <a:latin typeface="Times New Roman"/>
                <a:cs typeface="Times New Roman"/>
              </a:rPr>
              <a:t>all the way up the </a:t>
            </a:r>
            <a:r>
              <a:rPr lang="en-US" sz="2000" i="1" dirty="0">
                <a:solidFill>
                  <a:srgbClr val="3366FF"/>
                </a:solidFill>
                <a:latin typeface="Times New Roman"/>
                <a:cs typeface="Times New Roman"/>
              </a:rPr>
              <a:t>several hundred cycles per second</a:t>
            </a:r>
            <a:r>
              <a:rPr lang="en-US" sz="2000" dirty="0">
                <a:latin typeface="Times New Roman"/>
                <a:cs typeface="Times New Roman"/>
              </a:rPr>
              <a:t>, all as a consequence of </a:t>
            </a:r>
            <a:r>
              <a:rPr lang="en-US" sz="2000" i="1" dirty="0">
                <a:solidFill>
                  <a:srgbClr val="FF0000"/>
                </a:solidFill>
                <a:latin typeface="Times New Roman"/>
                <a:cs typeface="Times New Roman"/>
              </a:rPr>
              <a:t>conservation of angular momentum</a:t>
            </a:r>
            <a:r>
              <a:rPr lang="en-US" sz="2000" i="1" dirty="0">
                <a:latin typeface="Times New Roman"/>
                <a:cs typeface="Times New Roman"/>
              </a:rPr>
              <a:t>.</a:t>
            </a:r>
            <a:r>
              <a:rPr lang="en-US" sz="2000" dirty="0">
                <a:latin typeface="Times New Roman"/>
                <a:cs typeface="Times New Roman"/>
              </a:rPr>
              <a:t>  </a:t>
            </a:r>
            <a:endParaRPr lang="en-US" sz="2000" i="1" dirty="0">
              <a:latin typeface="Times New Roman"/>
              <a:cs typeface="Times New Roman"/>
            </a:endParaRPr>
          </a:p>
        </p:txBody>
      </p:sp>
    </p:spTree>
    <p:extLst>
      <p:ext uri="{BB962C8B-B14F-4D97-AF65-F5344CB8AC3E}">
        <p14:creationId xmlns:p14="http://schemas.microsoft.com/office/powerpoint/2010/main" val="19236998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dissolve">
                                      <p:cBhvr>
                                        <p:cTn id="7" dur="500"/>
                                        <p:tgtEl>
                                          <p:spTgt spid="40"/>
                                        </p:tgtEl>
                                      </p:cBhvr>
                                    </p:animEffect>
                                  </p:childTnLst>
                                </p:cTn>
                              </p:par>
                              <p:par>
                                <p:cTn id="8" presetID="9" presetClass="entr" presetSubtype="0" fill="hold" nodeType="withEffect">
                                  <p:stCondLst>
                                    <p:cond delay="0"/>
                                  </p:stCondLst>
                                  <p:childTnLst>
                                    <p:set>
                                      <p:cBhvr>
                                        <p:cTn id="9" dur="1" fill="hold">
                                          <p:stCondLst>
                                            <p:cond delay="0"/>
                                          </p:stCondLst>
                                        </p:cTn>
                                        <p:tgtEl>
                                          <p:spTgt spid="41"/>
                                        </p:tgtEl>
                                        <p:attrNameLst>
                                          <p:attrName>style.visibility</p:attrName>
                                        </p:attrNameLst>
                                      </p:cBhvr>
                                      <p:to>
                                        <p:strVal val="visible"/>
                                      </p:to>
                                    </p:set>
                                    <p:animEffect transition="in" filter="dissolve">
                                      <p:cBhvr>
                                        <p:cTn id="10" dur="500"/>
                                        <p:tgtEl>
                                          <p:spTgt spid="41"/>
                                        </p:tgtEl>
                                      </p:cBhvr>
                                    </p:animEffect>
                                  </p:childTnLst>
                                </p:cTn>
                              </p:par>
                              <p:par>
                                <p:cTn id="11" presetID="9" presetClass="entr" presetSubtype="0" fill="hold" nodeType="withEffect">
                                  <p:stCondLst>
                                    <p:cond delay="0"/>
                                  </p:stCondLst>
                                  <p:childTnLst>
                                    <p:set>
                                      <p:cBhvr>
                                        <p:cTn id="12" dur="1" fill="hold">
                                          <p:stCondLst>
                                            <p:cond delay="0"/>
                                          </p:stCondLst>
                                        </p:cTn>
                                        <p:tgtEl>
                                          <p:spTgt spid="39"/>
                                        </p:tgtEl>
                                        <p:attrNameLst>
                                          <p:attrName>style.visibility</p:attrName>
                                        </p:attrNameLst>
                                      </p:cBhvr>
                                      <p:to>
                                        <p:strVal val="visible"/>
                                      </p:to>
                                    </p:set>
                                    <p:animEffect transition="in" filter="dissolve">
                                      <p:cBhvr>
                                        <p:cTn id="13" dur="500"/>
                                        <p:tgtEl>
                                          <p:spTgt spid="39"/>
                                        </p:tgtEl>
                                      </p:cBhvr>
                                    </p:animEffect>
                                  </p:childTnLst>
                                </p:cTn>
                              </p:par>
                            </p:childTnLst>
                          </p:cTn>
                        </p:par>
                      </p:childTnLst>
                    </p:cTn>
                  </p:par>
                  <p:par>
                    <p:cTn id="14" fill="hold">
                      <p:stCondLst>
                        <p:cond delay="indefinite"/>
                      </p:stCondLst>
                      <p:childTnLst>
                        <p:par>
                          <p:cTn id="15" fill="hold">
                            <p:stCondLst>
                              <p:cond delay="0"/>
                            </p:stCondLst>
                            <p:childTnLst>
                              <p:par>
                                <p:cTn id="16" presetID="9" presetClass="entr" presetSubtype="0" fill="hold" grpId="0" nodeType="click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dissolve">
                                      <p:cBhvr>
                                        <p:cTn id="18"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3" name="Object 2"/>
          <p:cNvGraphicFramePr>
            <a:graphicFrameLocks noChangeAspect="1"/>
          </p:cNvGraphicFramePr>
          <p:nvPr>
            <p:extLst>
              <p:ext uri="{D42A27DB-BD31-4B8C-83A1-F6EECF244321}">
                <p14:modId xmlns:p14="http://schemas.microsoft.com/office/powerpoint/2010/main" val="1088079547"/>
              </p:ext>
            </p:extLst>
          </p:nvPr>
        </p:nvGraphicFramePr>
        <p:xfrm>
          <a:off x="4953000" y="1282700"/>
          <a:ext cx="1093788" cy="803275"/>
        </p:xfrm>
        <a:graphic>
          <a:graphicData uri="http://schemas.openxmlformats.org/presentationml/2006/ole">
            <mc:AlternateContent xmlns:mc="http://schemas.openxmlformats.org/markup-compatibility/2006">
              <mc:Choice xmlns:v="urn:schemas-microsoft-com:vml" Requires="v">
                <p:oleObj name="Equation" r:id="rId3" imgW="698500" imgH="508000" progId="Equation.DSMT4">
                  <p:embed/>
                </p:oleObj>
              </mc:Choice>
              <mc:Fallback>
                <p:oleObj name="Equation" r:id="rId3" imgW="698500" imgH="508000" progId="Equation.DSMT4">
                  <p:embed/>
                  <p:pic>
                    <p:nvPicPr>
                      <p:cNvPr id="0" name=""/>
                      <p:cNvPicPr>
                        <a:picLocks noChangeAspect="1" noChangeArrowheads="1"/>
                      </p:cNvPicPr>
                      <p:nvPr/>
                    </p:nvPicPr>
                    <p:blipFill>
                      <a:blip r:embed="rId4"/>
                      <a:srcRect/>
                      <a:stretch>
                        <a:fillRect/>
                      </a:stretch>
                    </p:blipFill>
                    <p:spPr bwMode="auto">
                      <a:xfrm>
                        <a:off x="4953000" y="1282700"/>
                        <a:ext cx="1093788" cy="803275"/>
                      </a:xfrm>
                      <a:prstGeom prst="rect">
                        <a:avLst/>
                      </a:prstGeom>
                      <a:noFill/>
                      <a:ln>
                        <a:noFill/>
                      </a:ln>
                      <a:effectLst/>
                    </p:spPr>
                  </p:pic>
                </p:oleObj>
              </mc:Fallback>
            </mc:AlternateContent>
          </a:graphicData>
        </a:graphic>
      </p:graphicFrame>
      <p:sp>
        <p:nvSpPr>
          <p:cNvPr id="4" name="Rectangle 3"/>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5" name="TextBox 4"/>
          <p:cNvSpPr txBox="1"/>
          <p:nvPr/>
        </p:nvSpPr>
        <p:spPr>
          <a:xfrm>
            <a:off x="8636001" y="6427113"/>
            <a:ext cx="444499" cy="276999"/>
          </a:xfrm>
          <a:prstGeom prst="rect">
            <a:avLst/>
          </a:prstGeom>
          <a:noFill/>
        </p:spPr>
        <p:txBody>
          <a:bodyPr wrap="square" rtlCol="0">
            <a:spAutoFit/>
          </a:bodyPr>
          <a:lstStyle/>
          <a:p>
            <a:r>
              <a:rPr lang="en-US" sz="1200" dirty="0">
                <a:latin typeface="Times New Roman"/>
                <a:cs typeface="Times New Roman"/>
              </a:rPr>
              <a:t>22.)</a:t>
            </a:r>
          </a:p>
        </p:txBody>
      </p:sp>
      <p:sp>
        <p:nvSpPr>
          <p:cNvPr id="6" name="Text Box 56"/>
          <p:cNvSpPr txBox="1">
            <a:spLocks/>
          </p:cNvSpPr>
          <p:nvPr/>
        </p:nvSpPr>
        <p:spPr bwMode="auto">
          <a:xfrm>
            <a:off x="312103" y="559716"/>
            <a:ext cx="4653597" cy="192975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2000" dirty="0">
                <a:solidFill>
                  <a:srgbClr val="FF0000"/>
                </a:solidFill>
                <a:latin typeface="Apple Chancery"/>
                <a:cs typeface="Apple Chancery"/>
              </a:rPr>
              <a:t>But what’s really cool </a:t>
            </a:r>
            <a:r>
              <a:rPr lang="en-US" sz="2000" dirty="0">
                <a:latin typeface="Times New Roman"/>
                <a:cs typeface="Times New Roman"/>
              </a:rPr>
              <a:t>is that they put out what is called </a:t>
            </a:r>
            <a:r>
              <a:rPr lang="en-US" sz="2000" i="1" dirty="0">
                <a:solidFill>
                  <a:srgbClr val="0000FF"/>
                </a:solidFill>
                <a:latin typeface="Times New Roman"/>
                <a:cs typeface="Times New Roman"/>
              </a:rPr>
              <a:t>synchronous radiation</a:t>
            </a:r>
            <a:r>
              <a:rPr lang="en-US" sz="2000" dirty="0">
                <a:latin typeface="Times New Roman"/>
                <a:cs typeface="Times New Roman"/>
              </a:rPr>
              <a:t>—radiation that is </a:t>
            </a:r>
            <a:r>
              <a:rPr lang="en-US" sz="2000" dirty="0">
                <a:solidFill>
                  <a:srgbClr val="0000FF"/>
                </a:solidFill>
                <a:latin typeface="Times New Roman"/>
                <a:cs typeface="Times New Roman"/>
              </a:rPr>
              <a:t>very directional </a:t>
            </a:r>
            <a:r>
              <a:rPr lang="en-US" sz="2000" dirty="0">
                <a:latin typeface="Times New Roman"/>
                <a:cs typeface="Times New Roman"/>
              </a:rPr>
              <a:t>and that is in the </a:t>
            </a:r>
            <a:r>
              <a:rPr lang="en-US" sz="2000" dirty="0">
                <a:solidFill>
                  <a:srgbClr val="0000FF"/>
                </a:solidFill>
                <a:latin typeface="Times New Roman"/>
                <a:cs typeface="Times New Roman"/>
              </a:rPr>
              <a:t>radio frequency range</a:t>
            </a:r>
            <a:r>
              <a:rPr lang="en-US" sz="2000" dirty="0">
                <a:latin typeface="Times New Roman"/>
                <a:cs typeface="Times New Roman"/>
              </a:rPr>
              <a:t>.  So if the sweep of radiation of one of these fast rotating objects just </a:t>
            </a:r>
            <a:r>
              <a:rPr lang="en-US" sz="2000" dirty="0">
                <a:solidFill>
                  <a:srgbClr val="008000"/>
                </a:solidFill>
                <a:latin typeface="Times New Roman"/>
                <a:cs typeface="Times New Roman"/>
              </a:rPr>
              <a:t>happens to cross the</a:t>
            </a:r>
            <a:endParaRPr lang="en-US" sz="2000" i="1" dirty="0">
              <a:latin typeface="Times New Roman"/>
              <a:cs typeface="Times New Roman"/>
            </a:endParaRPr>
          </a:p>
        </p:txBody>
      </p:sp>
      <p:sp>
        <p:nvSpPr>
          <p:cNvPr id="2" name="Oval 1"/>
          <p:cNvSpPr/>
          <p:nvPr/>
        </p:nvSpPr>
        <p:spPr>
          <a:xfrm>
            <a:off x="6443902" y="4118970"/>
            <a:ext cx="812800" cy="812800"/>
          </a:xfrm>
          <a:prstGeom prst="ellipse">
            <a:avLst/>
          </a:prstGeom>
          <a:gradFill flip="none" rotWithShape="1">
            <a:gsLst>
              <a:gs pos="0">
                <a:srgbClr val="FFFF00"/>
              </a:gs>
              <a:gs pos="100000">
                <a:srgbClr val="FFFFFF"/>
              </a:gs>
            </a:gsLst>
            <a:path path="circle">
              <a:fillToRect l="50000" t="50000" r="50000" b="50000"/>
            </a:path>
            <a:tileRect/>
          </a:gra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2" name="Straight Connector 11"/>
          <p:cNvCxnSpPr/>
          <p:nvPr/>
        </p:nvCxnSpPr>
        <p:spPr>
          <a:xfrm flipH="1" flipV="1">
            <a:off x="6850302" y="1332130"/>
            <a:ext cx="5450" cy="5525870"/>
          </a:xfrm>
          <a:prstGeom prst="line">
            <a:avLst/>
          </a:prstGeom>
          <a:ln w="12700" cmpd="sng">
            <a:solidFill>
              <a:srgbClr val="000000"/>
            </a:solidFill>
            <a:prstDash val="lgDash"/>
          </a:ln>
          <a:effectLst/>
        </p:spPr>
        <p:style>
          <a:lnRef idx="2">
            <a:schemeClr val="accent1"/>
          </a:lnRef>
          <a:fillRef idx="0">
            <a:schemeClr val="accent1"/>
          </a:fillRef>
          <a:effectRef idx="1">
            <a:schemeClr val="accent1"/>
          </a:effectRef>
          <a:fontRef idx="minor">
            <a:schemeClr val="tx1"/>
          </a:fontRef>
        </p:style>
      </p:cxnSp>
      <p:grpSp>
        <p:nvGrpSpPr>
          <p:cNvPr id="8" name="Group 7"/>
          <p:cNvGrpSpPr/>
          <p:nvPr/>
        </p:nvGrpSpPr>
        <p:grpSpPr>
          <a:xfrm rot="1223805">
            <a:off x="7351951" y="1220238"/>
            <a:ext cx="190501" cy="3394075"/>
            <a:chOff x="7099299" y="885825"/>
            <a:chExt cx="190501" cy="3394075"/>
          </a:xfrm>
          <a:solidFill>
            <a:srgbClr val="FFFFFF"/>
          </a:solidFill>
        </p:grpSpPr>
        <p:sp>
          <p:nvSpPr>
            <p:cNvPr id="3" name="Isosceles Triangle 2"/>
            <p:cNvSpPr/>
            <p:nvPr/>
          </p:nvSpPr>
          <p:spPr>
            <a:xfrm rot="10800000">
              <a:off x="7099300" y="927100"/>
              <a:ext cx="190500" cy="3352800"/>
            </a:xfrm>
            <a:prstGeom prst="triangle">
              <a:avLst/>
            </a:prstGeom>
            <a:solidFill>
              <a:srgbClr val="FFFF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Oval 6"/>
            <p:cNvSpPr/>
            <p:nvPr/>
          </p:nvSpPr>
          <p:spPr>
            <a:xfrm>
              <a:off x="7099299" y="885825"/>
              <a:ext cx="190501" cy="73025"/>
            </a:xfrm>
            <a:prstGeom prst="ellipse">
              <a:avLst/>
            </a:prstGeom>
            <a:grp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9" name="Oval 8"/>
          <p:cNvSpPr/>
          <p:nvPr/>
        </p:nvSpPr>
        <p:spPr>
          <a:xfrm>
            <a:off x="5675552" y="887451"/>
            <a:ext cx="2353573" cy="864915"/>
          </a:xfrm>
          <a:prstGeom prst="ellipse">
            <a:avLst/>
          </a:prstGeom>
          <a:noFill/>
          <a:ln>
            <a:solidFill>
              <a:srgbClr val="000000"/>
            </a:solidFill>
            <a:prstDash val="lg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Oval 19"/>
          <p:cNvSpPr/>
          <p:nvPr/>
        </p:nvSpPr>
        <p:spPr>
          <a:xfrm>
            <a:off x="5712304" y="1428283"/>
            <a:ext cx="171450" cy="171450"/>
          </a:xfrm>
          <a:prstGeom prst="ellipse">
            <a:avLst/>
          </a:prstGeom>
          <a:gradFill flip="none" rotWithShape="1">
            <a:gsLst>
              <a:gs pos="0">
                <a:srgbClr val="FF6600"/>
              </a:gs>
              <a:gs pos="100000">
                <a:srgbClr val="FFFFFF"/>
              </a:gs>
            </a:gsLst>
            <a:path path="circle">
              <a:fillToRect l="50000" t="50000" r="50000" b="50000"/>
            </a:path>
            <a:tileRect/>
          </a:gra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22" name="Object 2"/>
          <p:cNvGraphicFramePr>
            <a:graphicFrameLocks noChangeAspect="1"/>
          </p:cNvGraphicFramePr>
          <p:nvPr>
            <p:extLst>
              <p:ext uri="{D42A27DB-BD31-4B8C-83A1-F6EECF244321}">
                <p14:modId xmlns:p14="http://schemas.microsoft.com/office/powerpoint/2010/main" val="850460848"/>
              </p:ext>
            </p:extLst>
          </p:nvPr>
        </p:nvGraphicFramePr>
        <p:xfrm>
          <a:off x="7629525" y="2447925"/>
          <a:ext cx="1350963" cy="801688"/>
        </p:xfrm>
        <a:graphic>
          <a:graphicData uri="http://schemas.openxmlformats.org/presentationml/2006/ole">
            <mc:AlternateContent xmlns:mc="http://schemas.openxmlformats.org/markup-compatibility/2006">
              <mc:Choice xmlns:v="urn:schemas-microsoft-com:vml" Requires="v">
                <p:oleObj name="Equation" r:id="rId5" imgW="863600" imgH="508000" progId="Equation.DSMT4">
                  <p:embed/>
                </p:oleObj>
              </mc:Choice>
              <mc:Fallback>
                <p:oleObj name="Equation" r:id="rId5" imgW="863600" imgH="508000" progId="Equation.DSMT4">
                  <p:embed/>
                  <p:pic>
                    <p:nvPicPr>
                      <p:cNvPr id="0" name=""/>
                      <p:cNvPicPr>
                        <a:picLocks noChangeAspect="1" noChangeArrowheads="1"/>
                      </p:cNvPicPr>
                      <p:nvPr/>
                    </p:nvPicPr>
                    <p:blipFill>
                      <a:blip r:embed="rId6"/>
                      <a:srcRect/>
                      <a:stretch>
                        <a:fillRect/>
                      </a:stretch>
                    </p:blipFill>
                    <p:spPr bwMode="auto">
                      <a:xfrm>
                        <a:off x="7629525" y="2447925"/>
                        <a:ext cx="1350963" cy="801688"/>
                      </a:xfrm>
                      <a:prstGeom prst="rect">
                        <a:avLst/>
                      </a:prstGeom>
                      <a:noFill/>
                      <a:ln>
                        <a:noFill/>
                      </a:ln>
                      <a:effectLst/>
                    </p:spPr>
                  </p:pic>
                </p:oleObj>
              </mc:Fallback>
            </mc:AlternateContent>
          </a:graphicData>
        </a:graphic>
      </p:graphicFrame>
      <p:grpSp>
        <p:nvGrpSpPr>
          <p:cNvPr id="25" name="Group 24"/>
          <p:cNvGrpSpPr/>
          <p:nvPr/>
        </p:nvGrpSpPr>
        <p:grpSpPr>
          <a:xfrm>
            <a:off x="6485177" y="3603158"/>
            <a:ext cx="635000" cy="304800"/>
            <a:chOff x="6485177" y="3603158"/>
            <a:chExt cx="635000" cy="304800"/>
          </a:xfrm>
        </p:grpSpPr>
        <p:sp>
          <p:nvSpPr>
            <p:cNvPr id="18" name="Arc 17"/>
            <p:cNvSpPr/>
            <p:nvPr/>
          </p:nvSpPr>
          <p:spPr>
            <a:xfrm>
              <a:off x="6485177" y="3603158"/>
              <a:ext cx="635000" cy="304800"/>
            </a:xfrm>
            <a:prstGeom prst="arc">
              <a:avLst>
                <a:gd name="adj1" fmla="val 19898702"/>
                <a:gd name="adj2" fmla="val 9857978"/>
              </a:avLst>
            </a:prstGeom>
            <a:ln w="9525" cmpd="sng">
              <a:solidFill>
                <a:srgbClr val="000000"/>
              </a:solidFill>
              <a:prstDash val="solid"/>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21" name="Straight Connector 20"/>
            <p:cNvCxnSpPr>
              <a:stCxn id="18" idx="0"/>
            </p:cNvCxnSpPr>
            <p:nvPr/>
          </p:nvCxnSpPr>
          <p:spPr>
            <a:xfrm>
              <a:off x="7013682" y="3641682"/>
              <a:ext cx="60218" cy="98468"/>
            </a:xfrm>
            <a:prstGeom prst="line">
              <a:avLst/>
            </a:pr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28" name="Straight Connector 27"/>
            <p:cNvCxnSpPr/>
            <p:nvPr/>
          </p:nvCxnSpPr>
          <p:spPr>
            <a:xfrm>
              <a:off x="7013682" y="3641682"/>
              <a:ext cx="106495" cy="31793"/>
            </a:xfrm>
            <a:prstGeom prst="line">
              <a:avLst/>
            </a:pr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cxnSp>
      </p:grpSp>
      <p:graphicFrame>
        <p:nvGraphicFramePr>
          <p:cNvPr id="31" name="Object 2"/>
          <p:cNvGraphicFramePr>
            <a:graphicFrameLocks noChangeAspect="1"/>
          </p:cNvGraphicFramePr>
          <p:nvPr>
            <p:extLst>
              <p:ext uri="{D42A27DB-BD31-4B8C-83A1-F6EECF244321}">
                <p14:modId xmlns:p14="http://schemas.microsoft.com/office/powerpoint/2010/main" val="466525829"/>
              </p:ext>
            </p:extLst>
          </p:nvPr>
        </p:nvGraphicFramePr>
        <p:xfrm>
          <a:off x="6518823" y="3584942"/>
          <a:ext cx="238125" cy="220663"/>
        </p:xfrm>
        <a:graphic>
          <a:graphicData uri="http://schemas.openxmlformats.org/presentationml/2006/ole">
            <mc:AlternateContent xmlns:mc="http://schemas.openxmlformats.org/markup-compatibility/2006">
              <mc:Choice xmlns:v="urn:schemas-microsoft-com:vml" Requires="v">
                <p:oleObj name="Equation" r:id="rId7" imgW="152400" imgH="139700" progId="Equation.DSMT4">
                  <p:embed/>
                </p:oleObj>
              </mc:Choice>
              <mc:Fallback>
                <p:oleObj name="Equation" r:id="rId7" imgW="152400" imgH="139700" progId="Equation.DSMT4">
                  <p:embed/>
                  <p:pic>
                    <p:nvPicPr>
                      <p:cNvPr id="0" name=""/>
                      <p:cNvPicPr>
                        <a:picLocks noChangeAspect="1" noChangeArrowheads="1"/>
                      </p:cNvPicPr>
                      <p:nvPr/>
                    </p:nvPicPr>
                    <p:blipFill>
                      <a:blip r:embed="rId8"/>
                      <a:srcRect/>
                      <a:stretch>
                        <a:fillRect/>
                      </a:stretch>
                    </p:blipFill>
                    <p:spPr bwMode="auto">
                      <a:xfrm>
                        <a:off x="6518823" y="3584942"/>
                        <a:ext cx="238125" cy="220663"/>
                      </a:xfrm>
                      <a:prstGeom prst="rect">
                        <a:avLst/>
                      </a:prstGeom>
                      <a:noFill/>
                      <a:ln>
                        <a:noFill/>
                      </a:ln>
                      <a:effectLst/>
                    </p:spPr>
                  </p:pic>
                </p:oleObj>
              </mc:Fallback>
            </mc:AlternateContent>
          </a:graphicData>
        </a:graphic>
      </p:graphicFrame>
      <p:graphicFrame>
        <p:nvGraphicFramePr>
          <p:cNvPr id="32" name="Object 2"/>
          <p:cNvGraphicFramePr>
            <a:graphicFrameLocks noChangeAspect="1"/>
          </p:cNvGraphicFramePr>
          <p:nvPr>
            <p:extLst>
              <p:ext uri="{D42A27DB-BD31-4B8C-83A1-F6EECF244321}">
                <p14:modId xmlns:p14="http://schemas.microsoft.com/office/powerpoint/2010/main" val="2236570357"/>
              </p:ext>
            </p:extLst>
          </p:nvPr>
        </p:nvGraphicFramePr>
        <p:xfrm>
          <a:off x="7264743" y="4118970"/>
          <a:ext cx="1528763" cy="742950"/>
        </p:xfrm>
        <a:graphic>
          <a:graphicData uri="http://schemas.openxmlformats.org/presentationml/2006/ole">
            <mc:AlternateContent xmlns:mc="http://schemas.openxmlformats.org/markup-compatibility/2006">
              <mc:Choice xmlns:v="urn:schemas-microsoft-com:vml" Requires="v">
                <p:oleObj name="Equation" r:id="rId9" imgW="977900" imgH="469900" progId="Equation.DSMT4">
                  <p:embed/>
                </p:oleObj>
              </mc:Choice>
              <mc:Fallback>
                <p:oleObj name="Equation" r:id="rId9" imgW="977900" imgH="469900" progId="Equation.DSMT4">
                  <p:embed/>
                  <p:pic>
                    <p:nvPicPr>
                      <p:cNvPr id="0" name=""/>
                      <p:cNvPicPr>
                        <a:picLocks noChangeAspect="1" noChangeArrowheads="1"/>
                      </p:cNvPicPr>
                      <p:nvPr/>
                    </p:nvPicPr>
                    <p:blipFill>
                      <a:blip r:embed="rId10"/>
                      <a:srcRect/>
                      <a:stretch>
                        <a:fillRect/>
                      </a:stretch>
                    </p:blipFill>
                    <p:spPr bwMode="auto">
                      <a:xfrm>
                        <a:off x="7264743" y="4118970"/>
                        <a:ext cx="1528763" cy="742950"/>
                      </a:xfrm>
                      <a:prstGeom prst="rect">
                        <a:avLst/>
                      </a:prstGeom>
                      <a:noFill/>
                      <a:ln>
                        <a:noFill/>
                      </a:ln>
                      <a:effectLst/>
                    </p:spPr>
                  </p:pic>
                </p:oleObj>
              </mc:Fallback>
            </mc:AlternateContent>
          </a:graphicData>
        </a:graphic>
      </p:graphicFrame>
      <p:grpSp>
        <p:nvGrpSpPr>
          <p:cNvPr id="34" name="Group 33"/>
          <p:cNvGrpSpPr/>
          <p:nvPr/>
        </p:nvGrpSpPr>
        <p:grpSpPr>
          <a:xfrm rot="12023805">
            <a:off x="6169979" y="4382538"/>
            <a:ext cx="190501" cy="3394075"/>
            <a:chOff x="7099299" y="885825"/>
            <a:chExt cx="190501" cy="3394075"/>
          </a:xfrm>
          <a:solidFill>
            <a:srgbClr val="FFFFFF"/>
          </a:solidFill>
        </p:grpSpPr>
        <p:sp>
          <p:nvSpPr>
            <p:cNvPr id="35" name="Isosceles Triangle 34"/>
            <p:cNvSpPr/>
            <p:nvPr/>
          </p:nvSpPr>
          <p:spPr>
            <a:xfrm rot="10800000">
              <a:off x="7099300" y="927100"/>
              <a:ext cx="190500" cy="3352800"/>
            </a:xfrm>
            <a:prstGeom prst="triangle">
              <a:avLst/>
            </a:prstGeom>
            <a:solidFill>
              <a:srgbClr val="FFFF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6" name="Oval 35"/>
            <p:cNvSpPr/>
            <p:nvPr/>
          </p:nvSpPr>
          <p:spPr>
            <a:xfrm>
              <a:off x="7099299" y="885825"/>
              <a:ext cx="190501" cy="73025"/>
            </a:xfrm>
            <a:prstGeom prst="ellipse">
              <a:avLst/>
            </a:prstGeom>
            <a:grp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aphicFrame>
        <p:nvGraphicFramePr>
          <p:cNvPr id="37" name="Object 2"/>
          <p:cNvGraphicFramePr>
            <a:graphicFrameLocks noChangeAspect="1"/>
          </p:cNvGraphicFramePr>
          <p:nvPr>
            <p:extLst>
              <p:ext uri="{D42A27DB-BD31-4B8C-83A1-F6EECF244321}">
                <p14:modId xmlns:p14="http://schemas.microsoft.com/office/powerpoint/2010/main" val="429627495"/>
              </p:ext>
            </p:extLst>
          </p:nvPr>
        </p:nvGraphicFramePr>
        <p:xfrm>
          <a:off x="6444695" y="5762625"/>
          <a:ext cx="1350963" cy="801688"/>
        </p:xfrm>
        <a:graphic>
          <a:graphicData uri="http://schemas.openxmlformats.org/presentationml/2006/ole">
            <mc:AlternateContent xmlns:mc="http://schemas.openxmlformats.org/markup-compatibility/2006">
              <mc:Choice xmlns:v="urn:schemas-microsoft-com:vml" Requires="v">
                <p:oleObj name="Equation" r:id="rId11" imgW="863600" imgH="508000" progId="Equation.DSMT4">
                  <p:embed/>
                </p:oleObj>
              </mc:Choice>
              <mc:Fallback>
                <p:oleObj name="Equation" r:id="rId11" imgW="863600" imgH="508000" progId="Equation.DSMT4">
                  <p:embed/>
                  <p:pic>
                    <p:nvPicPr>
                      <p:cNvPr id="0" name=""/>
                      <p:cNvPicPr>
                        <a:picLocks noChangeAspect="1" noChangeArrowheads="1"/>
                      </p:cNvPicPr>
                      <p:nvPr/>
                    </p:nvPicPr>
                    <p:blipFill>
                      <a:blip r:embed="rId6"/>
                      <a:srcRect/>
                      <a:stretch>
                        <a:fillRect/>
                      </a:stretch>
                    </p:blipFill>
                    <p:spPr bwMode="auto">
                      <a:xfrm>
                        <a:off x="6444695" y="5762625"/>
                        <a:ext cx="1350963" cy="801688"/>
                      </a:xfrm>
                      <a:prstGeom prst="rect">
                        <a:avLst/>
                      </a:prstGeom>
                      <a:noFill/>
                      <a:ln>
                        <a:noFill/>
                      </a:ln>
                      <a:effectLst/>
                    </p:spPr>
                  </p:pic>
                </p:oleObj>
              </mc:Fallback>
            </mc:AlternateContent>
          </a:graphicData>
        </a:graphic>
      </p:graphicFrame>
      <p:sp>
        <p:nvSpPr>
          <p:cNvPr id="42" name="Text Box 56"/>
          <p:cNvSpPr txBox="1">
            <a:spLocks/>
          </p:cNvSpPr>
          <p:nvPr/>
        </p:nvSpPr>
        <p:spPr bwMode="auto">
          <a:xfrm>
            <a:off x="312103" y="4134556"/>
            <a:ext cx="5872797" cy="223753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2000" dirty="0">
                <a:solidFill>
                  <a:srgbClr val="FF0000"/>
                </a:solidFill>
                <a:latin typeface="Apple Chancery"/>
                <a:cs typeface="Apple Chancery"/>
              </a:rPr>
              <a:t>And as a </a:t>
            </a:r>
            <a:r>
              <a:rPr lang="en-US" sz="2000" dirty="0">
                <a:latin typeface="Times New Roman"/>
                <a:cs typeface="Times New Roman"/>
              </a:rPr>
              <a:t>small side-point, I’ve REALLY simplified what’s going on with these things.  According to </a:t>
            </a:r>
            <a:r>
              <a:rPr lang="en-US" sz="2000" dirty="0" err="1">
                <a:latin typeface="Times New Roman"/>
                <a:cs typeface="Times New Roman"/>
              </a:rPr>
              <a:t>Sterl</a:t>
            </a:r>
            <a:r>
              <a:rPr lang="en-US" sz="2000" dirty="0">
                <a:latin typeface="Times New Roman"/>
                <a:cs typeface="Times New Roman"/>
              </a:rPr>
              <a:t> </a:t>
            </a:r>
            <a:r>
              <a:rPr lang="en-US" sz="2000" dirty="0" err="1">
                <a:latin typeface="Times New Roman"/>
                <a:cs typeface="Times New Roman"/>
              </a:rPr>
              <a:t>Phinney</a:t>
            </a:r>
            <a:r>
              <a:rPr lang="en-US" sz="2000" dirty="0">
                <a:latin typeface="Times New Roman"/>
                <a:cs typeface="Times New Roman"/>
              </a:rPr>
              <a:t>, Professor of Astrophysics at Caltech (and a Poly parent), the progenitor of the Crab Nebula lost 99% of its angular momentum during and since its supernova.  More about this on the next slide (if I get the time to generate it).</a:t>
            </a:r>
            <a:endParaRPr lang="en-US" sz="2000" i="1" dirty="0">
              <a:latin typeface="Times New Roman"/>
              <a:cs typeface="Times New Roman"/>
            </a:endParaRPr>
          </a:p>
        </p:txBody>
      </p:sp>
      <p:sp>
        <p:nvSpPr>
          <p:cNvPr id="43" name="Text Box 56"/>
          <p:cNvSpPr txBox="1">
            <a:spLocks/>
          </p:cNvSpPr>
          <p:nvPr/>
        </p:nvSpPr>
        <p:spPr bwMode="auto">
          <a:xfrm>
            <a:off x="312103" y="2392411"/>
            <a:ext cx="5400201" cy="162198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2000" dirty="0">
                <a:solidFill>
                  <a:srgbClr val="008000"/>
                </a:solidFill>
                <a:latin typeface="Times New Roman"/>
                <a:cs typeface="Times New Roman"/>
              </a:rPr>
              <a:t>earth’s path</a:t>
            </a:r>
            <a:r>
              <a:rPr lang="en-US" sz="2000" dirty="0">
                <a:latin typeface="Times New Roman"/>
                <a:cs typeface="Times New Roman"/>
              </a:rPr>
              <a:t>, a blast of </a:t>
            </a:r>
            <a:r>
              <a:rPr lang="en-US" sz="2000" dirty="0">
                <a:solidFill>
                  <a:srgbClr val="0000FF"/>
                </a:solidFill>
                <a:latin typeface="Times New Roman"/>
                <a:cs typeface="Times New Roman"/>
              </a:rPr>
              <a:t>radio wave </a:t>
            </a:r>
            <a:r>
              <a:rPr lang="en-US" sz="2000" dirty="0">
                <a:solidFill>
                  <a:schemeClr val="tx1"/>
                </a:solidFill>
                <a:latin typeface="Times New Roman"/>
                <a:cs typeface="Times New Roman"/>
              </a:rPr>
              <a:t>will hit the earth </a:t>
            </a:r>
            <a:r>
              <a:rPr lang="en-US" sz="2000" i="1" dirty="0">
                <a:solidFill>
                  <a:srgbClr val="0000FF"/>
                </a:solidFill>
                <a:latin typeface="Times New Roman"/>
                <a:cs typeface="Times New Roman"/>
              </a:rPr>
              <a:t>every time the star completes one rotation</a:t>
            </a:r>
            <a:r>
              <a:rPr lang="en-US" sz="2000" dirty="0">
                <a:latin typeface="Times New Roman"/>
                <a:cs typeface="Times New Roman"/>
              </a:rPr>
              <a:t>.  In other words, we </a:t>
            </a:r>
            <a:r>
              <a:rPr lang="en-US" sz="2000" dirty="0">
                <a:solidFill>
                  <a:schemeClr val="tx1"/>
                </a:solidFill>
                <a:latin typeface="Times New Roman"/>
                <a:cs typeface="Times New Roman"/>
              </a:rPr>
              <a:t>can</a:t>
            </a:r>
            <a:r>
              <a:rPr lang="en-US" sz="2000" dirty="0">
                <a:solidFill>
                  <a:srgbClr val="3366FF"/>
                </a:solidFill>
                <a:latin typeface="Times New Roman"/>
                <a:cs typeface="Times New Roman"/>
              </a:rPr>
              <a:t> </a:t>
            </a:r>
            <a:r>
              <a:rPr lang="en-US" sz="2000" i="1" dirty="0">
                <a:solidFill>
                  <a:srgbClr val="0000FF"/>
                </a:solidFill>
                <a:latin typeface="Times New Roman"/>
                <a:cs typeface="Times New Roman"/>
              </a:rPr>
              <a:t>hear </a:t>
            </a:r>
            <a:r>
              <a:rPr lang="en-US" sz="2000" dirty="0">
                <a:solidFill>
                  <a:srgbClr val="0000FF"/>
                </a:solidFill>
                <a:latin typeface="Times New Roman"/>
                <a:cs typeface="Times New Roman"/>
              </a:rPr>
              <a:t>them </a:t>
            </a:r>
            <a:r>
              <a:rPr lang="en-US" sz="2000" dirty="0">
                <a:latin typeface="Times New Roman"/>
                <a:cs typeface="Times New Roman"/>
              </a:rPr>
              <a:t>using a </a:t>
            </a:r>
            <a:r>
              <a:rPr lang="en-US" sz="2000" dirty="0">
                <a:solidFill>
                  <a:srgbClr val="0000FF"/>
                </a:solidFill>
                <a:latin typeface="Times New Roman"/>
                <a:cs typeface="Times New Roman"/>
              </a:rPr>
              <a:t>radio telescope.</a:t>
            </a:r>
            <a:r>
              <a:rPr lang="en-US" sz="2000" dirty="0">
                <a:latin typeface="Times New Roman"/>
                <a:cs typeface="Times New Roman"/>
              </a:rPr>
              <a:t>  This is what you will experience on the next slide.  Pretty amazing!</a:t>
            </a:r>
            <a:endParaRPr lang="en-US" sz="2000" i="1" dirty="0">
              <a:latin typeface="Times New Roman"/>
              <a:cs typeface="Times New Roman"/>
            </a:endParaRPr>
          </a:p>
        </p:txBody>
      </p:sp>
    </p:spTree>
    <p:extLst>
      <p:ext uri="{BB962C8B-B14F-4D97-AF65-F5344CB8AC3E}">
        <p14:creationId xmlns:p14="http://schemas.microsoft.com/office/powerpoint/2010/main" val="297954369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5" name="TextBox 4"/>
          <p:cNvSpPr txBox="1"/>
          <p:nvPr/>
        </p:nvSpPr>
        <p:spPr>
          <a:xfrm>
            <a:off x="8636001" y="6427113"/>
            <a:ext cx="444499" cy="276999"/>
          </a:xfrm>
          <a:prstGeom prst="rect">
            <a:avLst/>
          </a:prstGeom>
          <a:noFill/>
        </p:spPr>
        <p:txBody>
          <a:bodyPr wrap="square" rtlCol="0">
            <a:spAutoFit/>
          </a:bodyPr>
          <a:lstStyle/>
          <a:p>
            <a:r>
              <a:rPr lang="en-US" sz="1200" dirty="0">
                <a:latin typeface="Times New Roman"/>
                <a:cs typeface="Times New Roman"/>
              </a:rPr>
              <a:t>21.)</a:t>
            </a:r>
          </a:p>
        </p:txBody>
      </p:sp>
      <p:sp>
        <p:nvSpPr>
          <p:cNvPr id="6" name="Text Box 56"/>
          <p:cNvSpPr txBox="1">
            <a:spLocks/>
          </p:cNvSpPr>
          <p:nvPr/>
        </p:nvSpPr>
        <p:spPr bwMode="auto">
          <a:xfrm>
            <a:off x="299403" y="317820"/>
            <a:ext cx="8615997" cy="3908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2000" dirty="0">
                <a:solidFill>
                  <a:srgbClr val="FF0000"/>
                </a:solidFill>
                <a:latin typeface="Apple Chancery"/>
                <a:cs typeface="Apple Chancery"/>
              </a:rPr>
              <a:t>Non-AP minutia about neutron stars:  </a:t>
            </a:r>
            <a:r>
              <a:rPr lang="en-US" sz="2000" dirty="0">
                <a:latin typeface="Times New Roman"/>
                <a:cs typeface="Times New Roman"/>
              </a:rPr>
              <a:t>According to Dr. </a:t>
            </a:r>
            <a:r>
              <a:rPr lang="en-US" sz="2000" dirty="0" err="1">
                <a:latin typeface="Times New Roman"/>
                <a:cs typeface="Times New Roman"/>
              </a:rPr>
              <a:t>Phinney</a:t>
            </a:r>
            <a:r>
              <a:rPr lang="en-US" sz="2000" dirty="0">
                <a:latin typeface="Times New Roman"/>
                <a:cs typeface="Times New Roman"/>
              </a:rPr>
              <a:t>,</a:t>
            </a:r>
            <a:endParaRPr lang="en-US" sz="2000" i="1" dirty="0">
              <a:latin typeface="Times New Roman"/>
              <a:cs typeface="Times New Roman"/>
            </a:endParaRPr>
          </a:p>
        </p:txBody>
      </p:sp>
    </p:spTree>
    <p:extLst>
      <p:ext uri="{BB962C8B-B14F-4D97-AF65-F5344CB8AC3E}">
        <p14:creationId xmlns:p14="http://schemas.microsoft.com/office/powerpoint/2010/main" val="104548355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5" name="TextBox 4"/>
          <p:cNvSpPr txBox="1"/>
          <p:nvPr/>
        </p:nvSpPr>
        <p:spPr>
          <a:xfrm>
            <a:off x="8636001" y="6427113"/>
            <a:ext cx="444499" cy="276999"/>
          </a:xfrm>
          <a:prstGeom prst="rect">
            <a:avLst/>
          </a:prstGeom>
          <a:noFill/>
        </p:spPr>
        <p:txBody>
          <a:bodyPr wrap="square" rtlCol="0">
            <a:spAutoFit/>
          </a:bodyPr>
          <a:lstStyle/>
          <a:p>
            <a:r>
              <a:rPr lang="en-US" sz="1200" dirty="0">
                <a:latin typeface="Times New Roman"/>
                <a:cs typeface="Times New Roman"/>
              </a:rPr>
              <a:t>22.)</a:t>
            </a:r>
          </a:p>
        </p:txBody>
      </p:sp>
      <p:sp>
        <p:nvSpPr>
          <p:cNvPr id="33" name="Text Box 56"/>
          <p:cNvSpPr txBox="1">
            <a:spLocks/>
          </p:cNvSpPr>
          <p:nvPr/>
        </p:nvSpPr>
        <p:spPr bwMode="auto">
          <a:xfrm>
            <a:off x="287291" y="156377"/>
            <a:ext cx="8640809" cy="137576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2400" dirty="0">
                <a:solidFill>
                  <a:srgbClr val="FF0000"/>
                </a:solidFill>
                <a:latin typeface="Apple Chancery"/>
                <a:cs typeface="Apple Chancery"/>
              </a:rPr>
              <a:t>Remembering that </a:t>
            </a:r>
            <a:r>
              <a:rPr lang="en-US" sz="2000" dirty="0">
                <a:solidFill>
                  <a:schemeClr val="tx1"/>
                </a:solidFill>
                <a:latin typeface="Times New Roman" panose="02020603050405020304" pitchFamily="18" charset="0"/>
                <a:cs typeface="Times New Roman" panose="02020603050405020304" pitchFamily="18" charset="0"/>
              </a:rPr>
              <a:t>these are </a:t>
            </a:r>
            <a:r>
              <a:rPr lang="en-US" sz="2000" dirty="0">
                <a:solidFill>
                  <a:srgbClr val="2253D4"/>
                </a:solidFill>
                <a:latin typeface="Times New Roman" panose="02020603050405020304" pitchFamily="18" charset="0"/>
                <a:cs typeface="Times New Roman" panose="02020603050405020304" pitchFamily="18" charset="0"/>
              </a:rPr>
              <a:t>super dense </a:t>
            </a:r>
            <a:r>
              <a:rPr lang="en-US" sz="2000" dirty="0">
                <a:solidFill>
                  <a:schemeClr val="tx1"/>
                </a:solidFill>
                <a:latin typeface="Times New Roman" panose="02020603050405020304" pitchFamily="18" charset="0"/>
                <a:cs typeface="Times New Roman" panose="02020603050405020304" pitchFamily="18" charset="0"/>
              </a:rPr>
              <a:t>(density of 1000 Nimitz-class aircraft carriers compressed to the size of a marble) </a:t>
            </a:r>
            <a:r>
              <a:rPr lang="en-US" sz="2000" dirty="0">
                <a:solidFill>
                  <a:srgbClr val="2253D4"/>
                </a:solidFill>
                <a:latin typeface="Times New Roman" panose="02020603050405020304" pitchFamily="18" charset="0"/>
                <a:cs typeface="Times New Roman" panose="02020603050405020304" pitchFamily="18" charset="0"/>
              </a:rPr>
              <a:t>stars</a:t>
            </a:r>
            <a:r>
              <a:rPr lang="en-US" sz="2000" dirty="0">
                <a:solidFill>
                  <a:schemeClr val="tx1"/>
                </a:solidFill>
                <a:latin typeface="Times New Roman" panose="02020603050405020304" pitchFamily="18" charset="0"/>
                <a:cs typeface="Times New Roman" panose="02020603050405020304" pitchFamily="18" charset="0"/>
              </a:rPr>
              <a:t> that are, maybe, </a:t>
            </a:r>
            <a:r>
              <a:rPr lang="en-US" sz="2000" dirty="0">
                <a:solidFill>
                  <a:srgbClr val="2253D4"/>
                </a:solidFill>
                <a:latin typeface="Times New Roman" panose="02020603050405020304" pitchFamily="18" charset="0"/>
                <a:cs typeface="Times New Roman" panose="02020603050405020304" pitchFamily="18" charset="0"/>
              </a:rPr>
              <a:t>15 km across</a:t>
            </a:r>
            <a:r>
              <a:rPr lang="en-US" sz="2000" dirty="0">
                <a:solidFill>
                  <a:schemeClr val="tx1"/>
                </a:solidFill>
                <a:latin typeface="Times New Roman" panose="02020603050405020304" pitchFamily="18" charset="0"/>
                <a:cs typeface="Times New Roman" panose="02020603050405020304" pitchFamily="18" charset="0"/>
              </a:rPr>
              <a:t>, </a:t>
            </a:r>
            <a:r>
              <a:rPr lang="en-US" sz="2000" dirty="0">
                <a:solidFill>
                  <a:srgbClr val="2253D4"/>
                </a:solidFill>
                <a:latin typeface="Times New Roman" panose="02020603050405020304" pitchFamily="18" charset="0"/>
                <a:cs typeface="Times New Roman" panose="02020603050405020304" pitchFamily="18" charset="0"/>
              </a:rPr>
              <a:t>and</a:t>
            </a:r>
            <a:r>
              <a:rPr lang="en-US" sz="2000" dirty="0">
                <a:solidFill>
                  <a:schemeClr val="tx1"/>
                </a:solidFill>
                <a:latin typeface="Times New Roman" panose="02020603050405020304" pitchFamily="18" charset="0"/>
                <a:cs typeface="Times New Roman" panose="02020603050405020304" pitchFamily="18" charset="0"/>
              </a:rPr>
              <a:t> that </a:t>
            </a:r>
            <a:r>
              <a:rPr lang="en-US" sz="2000" dirty="0">
                <a:solidFill>
                  <a:srgbClr val="2253D4"/>
                </a:solidFill>
                <a:latin typeface="Times New Roman" panose="02020603050405020304" pitchFamily="18" charset="0"/>
                <a:cs typeface="Times New Roman" panose="02020603050405020304" pitchFamily="18" charset="0"/>
              </a:rPr>
              <a:t>each rotation produces one beat</a:t>
            </a:r>
            <a:r>
              <a:rPr lang="en-US" sz="2000" dirty="0">
                <a:solidFill>
                  <a:schemeClr val="tx1"/>
                </a:solidFill>
                <a:latin typeface="Times New Roman" panose="02020603050405020304" pitchFamily="18" charset="0"/>
                <a:cs typeface="Times New Roman" panose="02020603050405020304" pitchFamily="18" charset="0"/>
              </a:rPr>
              <a:t>, here </a:t>
            </a:r>
            <a:r>
              <a:rPr lang="en-US" sz="2000">
                <a:solidFill>
                  <a:schemeClr val="tx1"/>
                </a:solidFill>
                <a:latin typeface="Times New Roman" panose="02020603050405020304" pitchFamily="18" charset="0"/>
                <a:cs typeface="Times New Roman" panose="02020603050405020304" pitchFamily="18" charset="0"/>
              </a:rPr>
              <a:t>is what a </a:t>
            </a:r>
            <a:r>
              <a:rPr lang="en-US" sz="2000">
                <a:solidFill>
                  <a:srgbClr val="2253D4"/>
                </a:solidFill>
                <a:latin typeface="Times New Roman" panose="02020603050405020304" pitchFamily="18" charset="0"/>
                <a:cs typeface="Times New Roman" panose="02020603050405020304" pitchFamily="18" charset="0"/>
              </a:rPr>
              <a:t>pulsar sounds </a:t>
            </a:r>
            <a:r>
              <a:rPr lang="en-US" sz="2000" dirty="0">
                <a:solidFill>
                  <a:srgbClr val="2253D4"/>
                </a:solidFill>
                <a:latin typeface="Times New Roman" panose="02020603050405020304" pitchFamily="18" charset="0"/>
                <a:cs typeface="Times New Roman" panose="02020603050405020304" pitchFamily="18" charset="0"/>
              </a:rPr>
              <a:t>like </a:t>
            </a:r>
            <a:r>
              <a:rPr lang="en-US" sz="2000" dirty="0">
                <a:solidFill>
                  <a:schemeClr val="tx1"/>
                </a:solidFill>
                <a:latin typeface="Times New Roman" panose="02020603050405020304" pitchFamily="18" charset="0"/>
                <a:cs typeface="Times New Roman" panose="02020603050405020304" pitchFamily="18" charset="0"/>
              </a:rPr>
              <a:t>as observed by a radio telescope.  </a:t>
            </a:r>
            <a:endParaRPr lang="en-US" sz="2000" dirty="0">
              <a:latin typeface="Times New Roman"/>
              <a:cs typeface="Times New Roman"/>
            </a:endParaRPr>
          </a:p>
        </p:txBody>
      </p:sp>
      <p:pic>
        <p:nvPicPr>
          <p:cNvPr id="2" name="pulsars.mp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304697" y="1688515"/>
            <a:ext cx="6605995" cy="4128747"/>
          </a:xfrm>
          <a:prstGeom prst="rect">
            <a:avLst/>
          </a:prstGeom>
        </p:spPr>
      </p:pic>
      <p:sp>
        <p:nvSpPr>
          <p:cNvPr id="6" name="Text Box 56">
            <a:extLst>
              <a:ext uri="{FF2B5EF4-FFF2-40B4-BE49-F238E27FC236}">
                <a16:creationId xmlns:a16="http://schemas.microsoft.com/office/drawing/2014/main" id="{422E1BDD-EF99-274A-9643-377A8DAB2A38}"/>
              </a:ext>
            </a:extLst>
          </p:cNvPr>
          <p:cNvSpPr txBox="1">
            <a:spLocks/>
          </p:cNvSpPr>
          <p:nvPr/>
        </p:nvSpPr>
        <p:spPr bwMode="auto">
          <a:xfrm>
            <a:off x="287291" y="6102408"/>
            <a:ext cx="8640809" cy="4524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2400" dirty="0">
                <a:solidFill>
                  <a:srgbClr val="FF0000"/>
                </a:solidFill>
                <a:latin typeface="Apple Chancery"/>
                <a:cs typeface="Apple Chancery"/>
              </a:rPr>
              <a:t>AMAZING!!!</a:t>
            </a:r>
            <a:endParaRPr lang="en-US" sz="2000" dirty="0">
              <a:latin typeface="Times New Roman"/>
              <a:cs typeface="Times New Roman"/>
            </a:endParaRPr>
          </a:p>
        </p:txBody>
      </p:sp>
    </p:spTree>
    <p:extLst>
      <p:ext uri="{BB962C8B-B14F-4D97-AF65-F5344CB8AC3E}">
        <p14:creationId xmlns:p14="http://schemas.microsoft.com/office/powerpoint/2010/main" val="16709100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dissolv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video>
              <p:cMediaNode vol="80000">
                <p:cTn id="13" fill="hold" display="0">
                  <p:stCondLst>
                    <p:cond delay="indefinite"/>
                  </p:stCondLst>
                </p:cTn>
                <p:tgtEl>
                  <p:spTgt spid="2"/>
                </p:tgtEl>
              </p:cMediaNode>
            </p:video>
          </p:childTnLst>
        </p:cTn>
      </p:par>
    </p:tnLst>
    <p:bldLst>
      <p:bldP spid="6"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Text Box 56"/>
          <p:cNvSpPr txBox="1">
            <a:spLocks/>
          </p:cNvSpPr>
          <p:nvPr/>
        </p:nvSpPr>
        <p:spPr bwMode="auto">
          <a:xfrm>
            <a:off x="631190" y="3012304"/>
            <a:ext cx="8233409" cy="69865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2000" dirty="0">
                <a:solidFill>
                  <a:srgbClr val="FF0000"/>
                </a:solidFill>
                <a:latin typeface="Apple Chancery"/>
                <a:cs typeface="Apple Chancery"/>
              </a:rPr>
              <a:t>b.) Is angular momentum conserved </a:t>
            </a:r>
            <a:r>
              <a:rPr lang="en-US" sz="2000" dirty="0">
                <a:latin typeface="Times New Roman"/>
                <a:cs typeface="Times New Roman"/>
              </a:rPr>
              <a:t>through the collision?  If so, write out the </a:t>
            </a:r>
            <a:r>
              <a:rPr lang="en-US" sz="2000" i="1" dirty="0">
                <a:solidFill>
                  <a:srgbClr val="0000FF"/>
                </a:solidFill>
                <a:latin typeface="Times New Roman"/>
                <a:cs typeface="Times New Roman"/>
              </a:rPr>
              <a:t>conservation of angular momentum </a:t>
            </a:r>
            <a:r>
              <a:rPr lang="en-US" sz="2000" dirty="0">
                <a:latin typeface="Times New Roman"/>
                <a:cs typeface="Times New Roman"/>
              </a:rPr>
              <a:t>relationship.  If not, justify.</a:t>
            </a:r>
          </a:p>
        </p:txBody>
      </p:sp>
      <p:sp>
        <p:nvSpPr>
          <p:cNvPr id="4" name="Rectangle 3"/>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5" name="TextBox 4"/>
          <p:cNvSpPr txBox="1"/>
          <p:nvPr/>
        </p:nvSpPr>
        <p:spPr>
          <a:xfrm>
            <a:off x="8636001" y="6427113"/>
            <a:ext cx="444499" cy="276999"/>
          </a:xfrm>
          <a:prstGeom prst="rect">
            <a:avLst/>
          </a:prstGeom>
          <a:noFill/>
        </p:spPr>
        <p:txBody>
          <a:bodyPr wrap="square" rtlCol="0">
            <a:spAutoFit/>
          </a:bodyPr>
          <a:lstStyle/>
          <a:p>
            <a:r>
              <a:rPr lang="en-US" sz="1200" dirty="0">
                <a:latin typeface="Times New Roman"/>
                <a:cs typeface="Times New Roman"/>
              </a:rPr>
              <a:t>23.)</a:t>
            </a:r>
          </a:p>
        </p:txBody>
      </p:sp>
      <p:sp>
        <p:nvSpPr>
          <p:cNvPr id="29" name="Text Box 56"/>
          <p:cNvSpPr txBox="1">
            <a:spLocks/>
          </p:cNvSpPr>
          <p:nvPr/>
        </p:nvSpPr>
        <p:spPr bwMode="auto">
          <a:xfrm>
            <a:off x="927815" y="3815597"/>
            <a:ext cx="4712812" cy="3600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endParaRPr lang="en-US" sz="1800" dirty="0">
              <a:solidFill>
                <a:srgbClr val="0000FF"/>
              </a:solidFill>
              <a:latin typeface="Times New Roman"/>
              <a:cs typeface="Times New Roman"/>
            </a:endParaRPr>
          </a:p>
        </p:txBody>
      </p:sp>
      <p:sp>
        <p:nvSpPr>
          <p:cNvPr id="6" name="Text Box 56"/>
          <p:cNvSpPr txBox="1">
            <a:spLocks/>
          </p:cNvSpPr>
          <p:nvPr/>
        </p:nvSpPr>
        <p:spPr bwMode="auto">
          <a:xfrm>
            <a:off x="312103" y="239841"/>
            <a:ext cx="6672897" cy="112954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2800" dirty="0">
                <a:solidFill>
                  <a:srgbClr val="FF0000"/>
                </a:solidFill>
                <a:latin typeface="Apple Chancery"/>
                <a:cs typeface="Apple Chancery"/>
              </a:rPr>
              <a:t>Example 7: </a:t>
            </a:r>
            <a:r>
              <a:rPr lang="en-US" sz="2000" dirty="0">
                <a:latin typeface="Times New Roman"/>
                <a:cs typeface="Times New Roman"/>
              </a:rPr>
              <a:t>Consider a </a:t>
            </a:r>
            <a:r>
              <a:rPr lang="en-US" sz="2000" i="1" dirty="0">
                <a:solidFill>
                  <a:srgbClr val="0000FF"/>
                </a:solidFill>
                <a:latin typeface="Times New Roman"/>
                <a:cs typeface="Times New Roman"/>
              </a:rPr>
              <a:t>meter stick </a:t>
            </a:r>
            <a:r>
              <a:rPr lang="en-US" sz="2000" dirty="0">
                <a:latin typeface="Times New Roman"/>
                <a:cs typeface="Times New Roman"/>
              </a:rPr>
              <a:t>of mass </a:t>
            </a:r>
            <a:r>
              <a:rPr lang="en-US" sz="2000" i="1" dirty="0">
                <a:solidFill>
                  <a:srgbClr val="FF0000"/>
                </a:solidFill>
                <a:latin typeface="Times New Roman"/>
                <a:cs typeface="Times New Roman"/>
              </a:rPr>
              <a:t>M</a:t>
            </a:r>
            <a:r>
              <a:rPr lang="en-US" sz="2000" dirty="0">
                <a:latin typeface="Times New Roman"/>
                <a:cs typeface="Times New Roman"/>
              </a:rPr>
              <a:t> </a:t>
            </a:r>
            <a:r>
              <a:rPr lang="en-US" sz="2000" dirty="0">
                <a:solidFill>
                  <a:srgbClr val="0000FF"/>
                </a:solidFill>
                <a:latin typeface="Times New Roman"/>
                <a:cs typeface="Times New Roman"/>
              </a:rPr>
              <a:t>pinned at its center</a:t>
            </a:r>
            <a:r>
              <a:rPr lang="en-US" sz="2000" dirty="0">
                <a:latin typeface="Times New Roman"/>
                <a:cs typeface="Times New Roman"/>
              </a:rPr>
              <a:t>.  A </a:t>
            </a:r>
            <a:r>
              <a:rPr lang="en-US" sz="2000" dirty="0">
                <a:solidFill>
                  <a:srgbClr val="0000FF"/>
                </a:solidFill>
                <a:latin typeface="Times New Roman"/>
                <a:cs typeface="Times New Roman"/>
              </a:rPr>
              <a:t>puck of mass </a:t>
            </a:r>
            <a:r>
              <a:rPr lang="en-US" sz="2000" i="1" dirty="0">
                <a:solidFill>
                  <a:srgbClr val="FF0000"/>
                </a:solidFill>
                <a:latin typeface="Times New Roman"/>
                <a:cs typeface="Times New Roman"/>
              </a:rPr>
              <a:t>m</a:t>
            </a:r>
            <a:r>
              <a:rPr lang="en-US" sz="2000" dirty="0">
                <a:latin typeface="Times New Roman"/>
                <a:cs typeface="Times New Roman"/>
              </a:rPr>
              <a:t> moving with velocity     </a:t>
            </a:r>
            <a:r>
              <a:rPr lang="en-US" sz="2000" dirty="0">
                <a:solidFill>
                  <a:srgbClr val="0000FF"/>
                </a:solidFill>
                <a:latin typeface="Times New Roman"/>
                <a:cs typeface="Times New Roman"/>
              </a:rPr>
              <a:t>strikes</a:t>
            </a:r>
            <a:r>
              <a:rPr lang="en-US" sz="2000" dirty="0">
                <a:latin typeface="Times New Roman"/>
                <a:cs typeface="Times New Roman"/>
              </a:rPr>
              <a:t> the </a:t>
            </a:r>
            <a:r>
              <a:rPr lang="en-US" sz="2000" i="1" dirty="0">
                <a:latin typeface="Times New Roman"/>
                <a:cs typeface="Times New Roman"/>
              </a:rPr>
              <a:t>meter stick </a:t>
            </a:r>
            <a:r>
              <a:rPr lang="en-US" sz="2000" dirty="0">
                <a:latin typeface="Times New Roman"/>
                <a:cs typeface="Times New Roman"/>
              </a:rPr>
              <a:t>a distance </a:t>
            </a:r>
            <a:r>
              <a:rPr lang="en-US" sz="2000" i="1" dirty="0">
                <a:solidFill>
                  <a:srgbClr val="FF0000"/>
                </a:solidFill>
                <a:latin typeface="Times New Roman"/>
                <a:cs typeface="Times New Roman"/>
              </a:rPr>
              <a:t>d</a:t>
            </a:r>
            <a:r>
              <a:rPr lang="en-US" sz="2000" i="1" dirty="0">
                <a:latin typeface="Times New Roman"/>
                <a:cs typeface="Times New Roman"/>
              </a:rPr>
              <a:t> </a:t>
            </a:r>
            <a:r>
              <a:rPr lang="en-US" sz="2000" dirty="0">
                <a:solidFill>
                  <a:srgbClr val="0000FF"/>
                </a:solidFill>
                <a:latin typeface="Times New Roman"/>
                <a:cs typeface="Times New Roman"/>
              </a:rPr>
              <a:t>units from the center and sticks to it</a:t>
            </a:r>
            <a:r>
              <a:rPr lang="en-US" sz="2000" dirty="0">
                <a:latin typeface="Times New Roman"/>
                <a:cs typeface="Times New Roman"/>
              </a:rPr>
              <a:t>.</a:t>
            </a:r>
          </a:p>
        </p:txBody>
      </p:sp>
      <p:sp>
        <p:nvSpPr>
          <p:cNvPr id="49" name="Text Box 56"/>
          <p:cNvSpPr txBox="1">
            <a:spLocks/>
          </p:cNvSpPr>
          <p:nvPr/>
        </p:nvSpPr>
        <p:spPr bwMode="auto">
          <a:xfrm>
            <a:off x="631191" y="1352269"/>
            <a:ext cx="6353810" cy="100642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2000" dirty="0">
                <a:solidFill>
                  <a:srgbClr val="FF0000"/>
                </a:solidFill>
                <a:latin typeface="Apple Chancery"/>
                <a:cs typeface="Apple Chancery"/>
              </a:rPr>
              <a:t>a.) Is momentum conserved </a:t>
            </a:r>
            <a:r>
              <a:rPr lang="en-US" sz="2000" dirty="0">
                <a:latin typeface="Times New Roman"/>
                <a:cs typeface="Times New Roman"/>
              </a:rPr>
              <a:t>through the collision?  If so, write out the </a:t>
            </a:r>
            <a:r>
              <a:rPr lang="en-US" sz="2000" i="1" dirty="0">
                <a:solidFill>
                  <a:srgbClr val="0000FF"/>
                </a:solidFill>
                <a:latin typeface="Times New Roman"/>
                <a:cs typeface="Times New Roman"/>
              </a:rPr>
              <a:t>conservation of momentum </a:t>
            </a:r>
            <a:r>
              <a:rPr lang="en-US" sz="2000" dirty="0">
                <a:solidFill>
                  <a:srgbClr val="0000FF"/>
                </a:solidFill>
                <a:latin typeface="Times New Roman"/>
                <a:cs typeface="Times New Roman"/>
              </a:rPr>
              <a:t>relationship</a:t>
            </a:r>
            <a:r>
              <a:rPr lang="en-US" sz="2000" dirty="0">
                <a:latin typeface="Times New Roman"/>
                <a:cs typeface="Times New Roman"/>
              </a:rPr>
              <a:t> thru the collision.  If not, justify your response.</a:t>
            </a:r>
          </a:p>
        </p:txBody>
      </p:sp>
      <p:sp>
        <p:nvSpPr>
          <p:cNvPr id="50" name="Text Box 56"/>
          <p:cNvSpPr txBox="1">
            <a:spLocks/>
          </p:cNvSpPr>
          <p:nvPr/>
        </p:nvSpPr>
        <p:spPr bwMode="auto">
          <a:xfrm>
            <a:off x="978615" y="2334795"/>
            <a:ext cx="6161723" cy="63709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800" i="1" dirty="0">
                <a:solidFill>
                  <a:srgbClr val="0000FF"/>
                </a:solidFill>
                <a:latin typeface="Times New Roman"/>
                <a:cs typeface="Times New Roman"/>
              </a:rPr>
              <a:t>Momentum</a:t>
            </a:r>
            <a:r>
              <a:rPr lang="en-US" sz="1800" dirty="0">
                <a:solidFill>
                  <a:srgbClr val="0000FF"/>
                </a:solidFill>
                <a:latin typeface="Times New Roman"/>
                <a:cs typeface="Times New Roman"/>
              </a:rPr>
              <a:t> </a:t>
            </a:r>
            <a:r>
              <a:rPr lang="en-US" sz="1800" dirty="0">
                <a:latin typeface="Times New Roman"/>
                <a:cs typeface="Times New Roman"/>
              </a:rPr>
              <a:t>is </a:t>
            </a:r>
            <a:r>
              <a:rPr lang="en-US" sz="1800" dirty="0">
                <a:solidFill>
                  <a:srgbClr val="FF0000"/>
                </a:solidFill>
                <a:latin typeface="Times New Roman"/>
                <a:cs typeface="Times New Roman"/>
              </a:rPr>
              <a:t>NOT CONSERVED </a:t>
            </a:r>
            <a:r>
              <a:rPr lang="en-US" sz="1800" dirty="0">
                <a:latin typeface="Times New Roman"/>
                <a:cs typeface="Times New Roman"/>
              </a:rPr>
              <a:t>as the pin provides an </a:t>
            </a:r>
            <a:r>
              <a:rPr lang="en-US" sz="1800" i="1" dirty="0">
                <a:solidFill>
                  <a:srgbClr val="0000FF"/>
                </a:solidFill>
                <a:latin typeface="Times New Roman"/>
                <a:cs typeface="Times New Roman"/>
              </a:rPr>
              <a:t>external impulse</a:t>
            </a:r>
            <a:r>
              <a:rPr lang="en-US" sz="1800" dirty="0">
                <a:latin typeface="Times New Roman"/>
                <a:cs typeface="Times New Roman"/>
              </a:rPr>
              <a:t>.</a:t>
            </a:r>
          </a:p>
        </p:txBody>
      </p:sp>
      <p:graphicFrame>
        <p:nvGraphicFramePr>
          <p:cNvPr id="52" name="Object 2"/>
          <p:cNvGraphicFramePr>
            <a:graphicFrameLocks noChangeAspect="1"/>
          </p:cNvGraphicFramePr>
          <p:nvPr>
            <p:extLst>
              <p:ext uri="{D42A27DB-BD31-4B8C-83A1-F6EECF244321}">
                <p14:modId xmlns:p14="http://schemas.microsoft.com/office/powerpoint/2010/main" val="3427084129"/>
              </p:ext>
            </p:extLst>
          </p:nvPr>
        </p:nvGraphicFramePr>
        <p:xfrm>
          <a:off x="5250618" y="720724"/>
          <a:ext cx="305632" cy="343165"/>
        </p:xfrm>
        <a:graphic>
          <a:graphicData uri="http://schemas.openxmlformats.org/presentationml/2006/ole">
            <mc:AlternateContent xmlns:mc="http://schemas.openxmlformats.org/markup-compatibility/2006">
              <mc:Choice xmlns:v="urn:schemas-microsoft-com:vml" Requires="v">
                <p:oleObj name="Equation" r:id="rId3" imgW="177800" imgH="203200" progId="Equation.DSMT4">
                  <p:embed/>
                </p:oleObj>
              </mc:Choice>
              <mc:Fallback>
                <p:oleObj name="Equation" r:id="rId3" imgW="177800" imgH="203200" progId="Equation.DSMT4">
                  <p:embed/>
                  <p:pic>
                    <p:nvPicPr>
                      <p:cNvPr id="0" name=""/>
                      <p:cNvPicPr>
                        <a:picLocks noChangeAspect="1" noChangeArrowheads="1"/>
                      </p:cNvPicPr>
                      <p:nvPr/>
                    </p:nvPicPr>
                    <p:blipFill>
                      <a:blip r:embed="rId4"/>
                      <a:srcRect/>
                      <a:stretch>
                        <a:fillRect/>
                      </a:stretch>
                    </p:blipFill>
                    <p:spPr bwMode="auto">
                      <a:xfrm>
                        <a:off x="5250618" y="720724"/>
                        <a:ext cx="305632" cy="343165"/>
                      </a:xfrm>
                      <a:prstGeom prst="rect">
                        <a:avLst/>
                      </a:prstGeom>
                      <a:noFill/>
                      <a:ln>
                        <a:noFill/>
                      </a:ln>
                      <a:effectLst/>
                    </p:spPr>
                  </p:pic>
                </p:oleObj>
              </mc:Fallback>
            </mc:AlternateContent>
          </a:graphicData>
        </a:graphic>
      </p:graphicFrame>
      <p:sp>
        <p:nvSpPr>
          <p:cNvPr id="53" name="Text Box 56"/>
          <p:cNvSpPr txBox="1">
            <a:spLocks/>
          </p:cNvSpPr>
          <p:nvPr/>
        </p:nvSpPr>
        <p:spPr bwMode="auto">
          <a:xfrm>
            <a:off x="978615" y="3768042"/>
            <a:ext cx="2767885" cy="9140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800" i="1" dirty="0">
                <a:solidFill>
                  <a:srgbClr val="0000FF"/>
                </a:solidFill>
                <a:latin typeface="Times New Roman"/>
                <a:cs typeface="Times New Roman"/>
              </a:rPr>
              <a:t>Angular momentum </a:t>
            </a:r>
            <a:r>
              <a:rPr lang="en-US" sz="1800" dirty="0">
                <a:solidFill>
                  <a:srgbClr val="FF0000"/>
                </a:solidFill>
                <a:latin typeface="Times New Roman"/>
                <a:cs typeface="Times New Roman"/>
              </a:rPr>
              <a:t>IS</a:t>
            </a:r>
            <a:r>
              <a:rPr lang="en-US" sz="1800" dirty="0">
                <a:latin typeface="Times New Roman"/>
                <a:cs typeface="Times New Roman"/>
              </a:rPr>
              <a:t> </a:t>
            </a:r>
            <a:r>
              <a:rPr lang="en-US" sz="1800" dirty="0">
                <a:solidFill>
                  <a:srgbClr val="0000FF"/>
                </a:solidFill>
                <a:latin typeface="Times New Roman"/>
                <a:cs typeface="Times New Roman"/>
              </a:rPr>
              <a:t>conserved </a:t>
            </a:r>
            <a:r>
              <a:rPr lang="en-US" sz="1800" dirty="0">
                <a:latin typeface="Times New Roman"/>
                <a:cs typeface="Times New Roman"/>
              </a:rPr>
              <a:t>as all the </a:t>
            </a:r>
            <a:r>
              <a:rPr lang="en-US" sz="1800" i="1" dirty="0">
                <a:solidFill>
                  <a:srgbClr val="0000FF"/>
                </a:solidFill>
                <a:latin typeface="Times New Roman"/>
                <a:cs typeface="Times New Roman"/>
              </a:rPr>
              <a:t>torques about the pin are internal</a:t>
            </a:r>
            <a:r>
              <a:rPr lang="en-US" sz="1800" dirty="0">
                <a:latin typeface="Times New Roman"/>
                <a:cs typeface="Times New Roman"/>
              </a:rPr>
              <a:t>.</a:t>
            </a:r>
          </a:p>
        </p:txBody>
      </p:sp>
      <p:graphicFrame>
        <p:nvGraphicFramePr>
          <p:cNvPr id="54" name="Object 2"/>
          <p:cNvGraphicFramePr>
            <a:graphicFrameLocks noChangeAspect="1"/>
          </p:cNvGraphicFramePr>
          <p:nvPr>
            <p:extLst>
              <p:ext uri="{D42A27DB-BD31-4B8C-83A1-F6EECF244321}">
                <p14:modId xmlns:p14="http://schemas.microsoft.com/office/powerpoint/2010/main" val="1388846442"/>
              </p:ext>
            </p:extLst>
          </p:nvPr>
        </p:nvGraphicFramePr>
        <p:xfrm>
          <a:off x="3947996" y="3891797"/>
          <a:ext cx="4396660" cy="1737060"/>
        </p:xfrm>
        <a:graphic>
          <a:graphicData uri="http://schemas.openxmlformats.org/presentationml/2006/ole">
            <mc:AlternateContent xmlns:mc="http://schemas.openxmlformats.org/markup-compatibility/2006">
              <mc:Choice xmlns:v="urn:schemas-microsoft-com:vml" Requires="v">
                <p:oleObj name="Equation" r:id="rId5" imgW="2806700" imgH="1104900" progId="Equation.DSMT4">
                  <p:embed/>
                </p:oleObj>
              </mc:Choice>
              <mc:Fallback>
                <p:oleObj name="Equation" r:id="rId5" imgW="2806700" imgH="1104900" progId="Equation.DSMT4">
                  <p:embed/>
                  <p:pic>
                    <p:nvPicPr>
                      <p:cNvPr id="0" name=""/>
                      <p:cNvPicPr>
                        <a:picLocks noChangeAspect="1" noChangeArrowheads="1"/>
                      </p:cNvPicPr>
                      <p:nvPr/>
                    </p:nvPicPr>
                    <p:blipFill>
                      <a:blip r:embed="rId6"/>
                      <a:srcRect/>
                      <a:stretch>
                        <a:fillRect/>
                      </a:stretch>
                    </p:blipFill>
                    <p:spPr bwMode="auto">
                      <a:xfrm>
                        <a:off x="3947996" y="3891797"/>
                        <a:ext cx="4396660" cy="1737060"/>
                      </a:xfrm>
                      <a:prstGeom prst="rect">
                        <a:avLst/>
                      </a:prstGeom>
                      <a:noFill/>
                      <a:ln>
                        <a:noFill/>
                      </a:ln>
                      <a:effectLst/>
                    </p:spPr>
                  </p:pic>
                </p:oleObj>
              </mc:Fallback>
            </mc:AlternateContent>
          </a:graphicData>
        </a:graphic>
      </p:graphicFrame>
      <p:sp>
        <p:nvSpPr>
          <p:cNvPr id="55" name="Text Box 56"/>
          <p:cNvSpPr txBox="1">
            <a:spLocks/>
          </p:cNvSpPr>
          <p:nvPr/>
        </p:nvSpPr>
        <p:spPr bwMode="auto">
          <a:xfrm>
            <a:off x="631190" y="5708657"/>
            <a:ext cx="8233409" cy="3908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2000" dirty="0">
                <a:solidFill>
                  <a:srgbClr val="FF0000"/>
                </a:solidFill>
                <a:latin typeface="Apple Chancery"/>
                <a:cs typeface="Apple Chancery"/>
              </a:rPr>
              <a:t>c.) Is energy conserved </a:t>
            </a:r>
            <a:r>
              <a:rPr lang="en-US" sz="2000" dirty="0">
                <a:latin typeface="Times New Roman"/>
                <a:cs typeface="Times New Roman"/>
              </a:rPr>
              <a:t>through the collision?  </a:t>
            </a:r>
          </a:p>
        </p:txBody>
      </p:sp>
      <p:sp>
        <p:nvSpPr>
          <p:cNvPr id="56" name="Text Box 56"/>
          <p:cNvSpPr txBox="1">
            <a:spLocks/>
          </p:cNvSpPr>
          <p:nvPr/>
        </p:nvSpPr>
        <p:spPr bwMode="auto">
          <a:xfrm>
            <a:off x="1350136" y="6070907"/>
            <a:ext cx="6994520" cy="3600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800" dirty="0">
                <a:solidFill>
                  <a:srgbClr val="0000FF"/>
                </a:solidFill>
                <a:latin typeface="Times New Roman"/>
                <a:cs typeface="Times New Roman"/>
              </a:rPr>
              <a:t>Nope!  </a:t>
            </a:r>
            <a:r>
              <a:rPr lang="en-US" sz="1800" dirty="0">
                <a:latin typeface="Times New Roman"/>
                <a:cs typeface="Times New Roman"/>
              </a:rPr>
              <a:t>IT’S A COLLISION!!!!</a:t>
            </a:r>
          </a:p>
        </p:txBody>
      </p:sp>
      <p:grpSp>
        <p:nvGrpSpPr>
          <p:cNvPr id="2" name="Group 1"/>
          <p:cNvGrpSpPr/>
          <p:nvPr/>
        </p:nvGrpSpPr>
        <p:grpSpPr>
          <a:xfrm>
            <a:off x="7070725" y="93254"/>
            <a:ext cx="1583466" cy="2421346"/>
            <a:chOff x="7070725" y="93254"/>
            <a:chExt cx="1583466" cy="2421346"/>
          </a:xfrm>
        </p:grpSpPr>
        <p:sp>
          <p:nvSpPr>
            <p:cNvPr id="12" name="Rectangle 11"/>
            <p:cNvSpPr/>
            <p:nvPr/>
          </p:nvSpPr>
          <p:spPr>
            <a:xfrm>
              <a:off x="7607300" y="101600"/>
              <a:ext cx="88900" cy="2413000"/>
            </a:xfrm>
            <a:prstGeom prst="rect">
              <a:avLst/>
            </a:prstGeom>
            <a:solidFill>
              <a:srgbClr val="FFFF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24" name="Object 2"/>
            <p:cNvGraphicFramePr>
              <a:graphicFrameLocks noChangeAspect="1"/>
            </p:cNvGraphicFramePr>
            <p:nvPr>
              <p:extLst>
                <p:ext uri="{D42A27DB-BD31-4B8C-83A1-F6EECF244321}">
                  <p14:modId xmlns:p14="http://schemas.microsoft.com/office/powerpoint/2010/main" val="425375324"/>
                </p:ext>
              </p:extLst>
            </p:nvPr>
          </p:nvGraphicFramePr>
          <p:xfrm>
            <a:off x="7312025" y="258763"/>
            <a:ext cx="250825" cy="190500"/>
          </p:xfrm>
          <a:graphic>
            <a:graphicData uri="http://schemas.openxmlformats.org/presentationml/2006/ole">
              <mc:AlternateContent xmlns:mc="http://schemas.openxmlformats.org/markup-compatibility/2006">
                <mc:Choice xmlns:v="urn:schemas-microsoft-com:vml" Requires="v">
                  <p:oleObj name="Equation" r:id="rId7" imgW="165100" imgH="127000" progId="Equation.DSMT4">
                    <p:embed/>
                  </p:oleObj>
                </mc:Choice>
                <mc:Fallback>
                  <p:oleObj name="Equation" r:id="rId7" imgW="165100" imgH="127000" progId="Equation.DSMT4">
                    <p:embed/>
                    <p:pic>
                      <p:nvPicPr>
                        <p:cNvPr id="0" name=""/>
                        <p:cNvPicPr>
                          <a:picLocks noChangeAspect="1" noChangeArrowheads="1"/>
                        </p:cNvPicPr>
                        <p:nvPr/>
                      </p:nvPicPr>
                      <p:blipFill>
                        <a:blip r:embed="rId8"/>
                        <a:srcRect/>
                        <a:stretch>
                          <a:fillRect/>
                        </a:stretch>
                      </p:blipFill>
                      <p:spPr bwMode="auto">
                        <a:xfrm>
                          <a:off x="7312025" y="258763"/>
                          <a:ext cx="250825" cy="190500"/>
                        </a:xfrm>
                        <a:prstGeom prst="rect">
                          <a:avLst/>
                        </a:prstGeom>
                        <a:noFill/>
                        <a:ln>
                          <a:noFill/>
                        </a:ln>
                        <a:effectLst/>
                      </p:spPr>
                    </p:pic>
                  </p:oleObj>
                </mc:Fallback>
              </mc:AlternateContent>
            </a:graphicData>
          </a:graphic>
        </p:graphicFrame>
        <p:sp>
          <p:nvSpPr>
            <p:cNvPr id="25" name="Rectangle 24"/>
            <p:cNvSpPr/>
            <p:nvPr/>
          </p:nvSpPr>
          <p:spPr>
            <a:xfrm rot="16200000">
              <a:off x="8071120" y="2181087"/>
              <a:ext cx="73123" cy="78591"/>
            </a:xfrm>
            <a:prstGeom prst="rect">
              <a:avLst/>
            </a:prstGeom>
            <a:solidFill>
              <a:srgbClr val="FF0000"/>
            </a:solidFill>
            <a:ln w="1270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2" name="Rectangle 31"/>
            <p:cNvSpPr/>
            <p:nvPr/>
          </p:nvSpPr>
          <p:spPr>
            <a:xfrm rot="550446">
              <a:off x="7607740" y="93254"/>
              <a:ext cx="88900" cy="2413000"/>
            </a:xfrm>
            <a:prstGeom prst="rect">
              <a:avLst/>
            </a:prstGeom>
            <a:solidFill>
              <a:srgbClr val="FFFF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17" name="Object 2"/>
            <p:cNvGraphicFramePr>
              <a:graphicFrameLocks noChangeAspect="1"/>
            </p:cNvGraphicFramePr>
            <p:nvPr>
              <p:extLst>
                <p:ext uri="{D42A27DB-BD31-4B8C-83A1-F6EECF244321}">
                  <p14:modId xmlns:p14="http://schemas.microsoft.com/office/powerpoint/2010/main" val="261246865"/>
                </p:ext>
              </p:extLst>
            </p:nvPr>
          </p:nvGraphicFramePr>
          <p:xfrm>
            <a:off x="7610475" y="1268840"/>
            <a:ext cx="79375" cy="102769"/>
          </p:xfrm>
          <a:graphic>
            <a:graphicData uri="http://schemas.openxmlformats.org/presentationml/2006/ole">
              <mc:AlternateContent xmlns:mc="http://schemas.openxmlformats.org/markup-compatibility/2006">
                <mc:Choice xmlns:v="urn:schemas-microsoft-com:vml" Requires="v">
                  <p:oleObj name="Equation" r:id="rId9" imgW="88900" imgH="114300" progId="Equation.DSMT4">
                    <p:embed/>
                  </p:oleObj>
                </mc:Choice>
                <mc:Fallback>
                  <p:oleObj name="Equation" r:id="rId9" imgW="88900" imgH="114300" progId="Equation.DSMT4">
                    <p:embed/>
                    <p:pic>
                      <p:nvPicPr>
                        <p:cNvPr id="0" name=""/>
                        <p:cNvPicPr>
                          <a:picLocks noChangeAspect="1" noChangeArrowheads="1"/>
                        </p:cNvPicPr>
                        <p:nvPr/>
                      </p:nvPicPr>
                      <p:blipFill>
                        <a:blip r:embed="rId10"/>
                        <a:srcRect/>
                        <a:stretch>
                          <a:fillRect/>
                        </a:stretch>
                      </p:blipFill>
                      <p:spPr bwMode="auto">
                        <a:xfrm>
                          <a:off x="7610475" y="1268840"/>
                          <a:ext cx="79375" cy="102769"/>
                        </a:xfrm>
                        <a:prstGeom prst="rect">
                          <a:avLst/>
                        </a:prstGeom>
                        <a:noFill/>
                        <a:ln>
                          <a:noFill/>
                        </a:ln>
                        <a:effectLst/>
                      </p:spPr>
                    </p:pic>
                  </p:oleObj>
                </mc:Fallback>
              </mc:AlternateContent>
            </a:graphicData>
          </a:graphic>
        </p:graphicFrame>
        <p:cxnSp>
          <p:nvCxnSpPr>
            <p:cNvPr id="3" name="Straight Connector 2"/>
            <p:cNvCxnSpPr/>
            <p:nvPr/>
          </p:nvCxnSpPr>
          <p:spPr>
            <a:xfrm>
              <a:off x="7813675" y="1320225"/>
              <a:ext cx="772253" cy="0"/>
            </a:xfrm>
            <a:prstGeom prst="line">
              <a:avLst/>
            </a:prstGeom>
            <a:ln w="12700" cmpd="sng">
              <a:solidFill>
                <a:srgbClr val="000000"/>
              </a:solidFill>
              <a:prstDash val="lgDash"/>
            </a:ln>
            <a:effectLst/>
          </p:spPr>
          <p:style>
            <a:lnRef idx="2">
              <a:schemeClr val="accent1"/>
            </a:lnRef>
            <a:fillRef idx="0">
              <a:schemeClr val="accent1"/>
            </a:fillRef>
            <a:effectRef idx="1">
              <a:schemeClr val="accent1"/>
            </a:effectRef>
            <a:fontRef idx="minor">
              <a:schemeClr val="tx1"/>
            </a:fontRef>
          </p:style>
        </p:cxnSp>
        <p:cxnSp>
          <p:nvCxnSpPr>
            <p:cNvPr id="36" name="Straight Connector 35"/>
            <p:cNvCxnSpPr/>
            <p:nvPr/>
          </p:nvCxnSpPr>
          <p:spPr>
            <a:xfrm>
              <a:off x="8229060" y="2218750"/>
              <a:ext cx="370214" cy="0"/>
            </a:xfrm>
            <a:prstGeom prst="line">
              <a:avLst/>
            </a:prstGeom>
            <a:ln w="12700" cmpd="sng">
              <a:solidFill>
                <a:srgbClr val="000000"/>
              </a:solidFill>
              <a:prstDash val="lgDash"/>
            </a:ln>
            <a:effectLst/>
          </p:spPr>
          <p:style>
            <a:lnRef idx="2">
              <a:schemeClr val="accent1"/>
            </a:lnRef>
            <a:fillRef idx="0">
              <a:schemeClr val="accent1"/>
            </a:fillRef>
            <a:effectRef idx="1">
              <a:schemeClr val="accent1"/>
            </a:effectRef>
            <a:fontRef idx="minor">
              <a:schemeClr val="tx1"/>
            </a:fontRef>
          </p:style>
        </p:cxnSp>
        <p:cxnSp>
          <p:nvCxnSpPr>
            <p:cNvPr id="10" name="Straight Arrow Connector 9"/>
            <p:cNvCxnSpPr/>
            <p:nvPr/>
          </p:nvCxnSpPr>
          <p:spPr>
            <a:xfrm>
              <a:off x="8423275" y="1320225"/>
              <a:ext cx="0" cy="898525"/>
            </a:xfrm>
            <a:prstGeom prst="straightConnector1">
              <a:avLst/>
            </a:prstGeom>
            <a:ln w="1270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42" name="Object 2"/>
            <p:cNvGraphicFramePr>
              <a:graphicFrameLocks noChangeAspect="1"/>
            </p:cNvGraphicFramePr>
            <p:nvPr>
              <p:extLst>
                <p:ext uri="{D42A27DB-BD31-4B8C-83A1-F6EECF244321}">
                  <p14:modId xmlns:p14="http://schemas.microsoft.com/office/powerpoint/2010/main" val="2025988946"/>
                </p:ext>
              </p:extLst>
            </p:nvPr>
          </p:nvGraphicFramePr>
          <p:xfrm>
            <a:off x="8460516" y="1637298"/>
            <a:ext cx="193675" cy="247650"/>
          </p:xfrm>
          <a:graphic>
            <a:graphicData uri="http://schemas.openxmlformats.org/presentationml/2006/ole">
              <mc:AlternateContent xmlns:mc="http://schemas.openxmlformats.org/markup-compatibility/2006">
                <mc:Choice xmlns:v="urn:schemas-microsoft-com:vml" Requires="v">
                  <p:oleObj name="Equation" r:id="rId11" imgW="127000" imgH="165100" progId="Equation.DSMT4">
                    <p:embed/>
                  </p:oleObj>
                </mc:Choice>
                <mc:Fallback>
                  <p:oleObj name="Equation" r:id="rId11" imgW="127000" imgH="165100" progId="Equation.DSMT4">
                    <p:embed/>
                    <p:pic>
                      <p:nvPicPr>
                        <p:cNvPr id="0" name=""/>
                        <p:cNvPicPr>
                          <a:picLocks noChangeAspect="1" noChangeArrowheads="1"/>
                        </p:cNvPicPr>
                        <p:nvPr/>
                      </p:nvPicPr>
                      <p:blipFill>
                        <a:blip r:embed="rId12"/>
                        <a:srcRect/>
                        <a:stretch>
                          <a:fillRect/>
                        </a:stretch>
                      </p:blipFill>
                      <p:spPr bwMode="auto">
                        <a:xfrm>
                          <a:off x="8460516" y="1637298"/>
                          <a:ext cx="193675" cy="247650"/>
                        </a:xfrm>
                        <a:prstGeom prst="rect">
                          <a:avLst/>
                        </a:prstGeom>
                        <a:noFill/>
                        <a:ln>
                          <a:noFill/>
                        </a:ln>
                        <a:effectLst/>
                      </p:spPr>
                    </p:pic>
                  </p:oleObj>
                </mc:Fallback>
              </mc:AlternateContent>
            </a:graphicData>
          </a:graphic>
        </p:graphicFrame>
        <p:graphicFrame>
          <p:nvGraphicFramePr>
            <p:cNvPr id="47" name="Object 2"/>
            <p:cNvGraphicFramePr>
              <a:graphicFrameLocks noChangeAspect="1"/>
            </p:cNvGraphicFramePr>
            <p:nvPr>
              <p:extLst>
                <p:ext uri="{D42A27DB-BD31-4B8C-83A1-F6EECF244321}">
                  <p14:modId xmlns:p14="http://schemas.microsoft.com/office/powerpoint/2010/main" val="2799933468"/>
                </p:ext>
              </p:extLst>
            </p:nvPr>
          </p:nvGraphicFramePr>
          <p:xfrm>
            <a:off x="7823200" y="2180165"/>
            <a:ext cx="271463" cy="304800"/>
          </p:xfrm>
          <a:graphic>
            <a:graphicData uri="http://schemas.openxmlformats.org/presentationml/2006/ole">
              <mc:AlternateContent xmlns:mc="http://schemas.openxmlformats.org/markup-compatibility/2006">
                <mc:Choice xmlns:v="urn:schemas-microsoft-com:vml" Requires="v">
                  <p:oleObj name="Equation" r:id="rId13" imgW="177800" imgH="203200" progId="Equation.DSMT4">
                    <p:embed/>
                  </p:oleObj>
                </mc:Choice>
                <mc:Fallback>
                  <p:oleObj name="Equation" r:id="rId13" imgW="177800" imgH="203200" progId="Equation.DSMT4">
                    <p:embed/>
                    <p:pic>
                      <p:nvPicPr>
                        <p:cNvPr id="0" name=""/>
                        <p:cNvPicPr>
                          <a:picLocks noChangeAspect="1" noChangeArrowheads="1"/>
                        </p:cNvPicPr>
                        <p:nvPr/>
                      </p:nvPicPr>
                      <p:blipFill>
                        <a:blip r:embed="rId4"/>
                        <a:srcRect/>
                        <a:stretch>
                          <a:fillRect/>
                        </a:stretch>
                      </p:blipFill>
                      <p:spPr bwMode="auto">
                        <a:xfrm>
                          <a:off x="7823200" y="2180165"/>
                          <a:ext cx="271463" cy="304800"/>
                        </a:xfrm>
                        <a:prstGeom prst="rect">
                          <a:avLst/>
                        </a:prstGeom>
                        <a:noFill/>
                        <a:ln>
                          <a:noFill/>
                        </a:ln>
                        <a:effectLst/>
                      </p:spPr>
                    </p:pic>
                  </p:oleObj>
                </mc:Fallback>
              </mc:AlternateContent>
            </a:graphicData>
          </a:graphic>
        </p:graphicFrame>
        <p:cxnSp>
          <p:nvCxnSpPr>
            <p:cNvPr id="48" name="Straight Arrow Connector 47"/>
            <p:cNvCxnSpPr/>
            <p:nvPr/>
          </p:nvCxnSpPr>
          <p:spPr>
            <a:xfrm flipH="1">
              <a:off x="7736896" y="2219091"/>
              <a:ext cx="303068" cy="4187"/>
            </a:xfrm>
            <a:prstGeom prst="straightConnector1">
              <a:avLst/>
            </a:prstGeom>
            <a:ln w="12700" cmpd="sng">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grpSp>
          <p:nvGrpSpPr>
            <p:cNvPr id="63" name="Group 62"/>
            <p:cNvGrpSpPr/>
            <p:nvPr/>
          </p:nvGrpSpPr>
          <p:grpSpPr>
            <a:xfrm rot="14300867" flipH="1">
              <a:off x="7374895" y="1180489"/>
              <a:ext cx="480194" cy="545431"/>
              <a:chOff x="6968697" y="2505075"/>
              <a:chExt cx="480194" cy="545431"/>
            </a:xfrm>
          </p:grpSpPr>
          <p:sp>
            <p:nvSpPr>
              <p:cNvPr id="64" name="Arc 63"/>
              <p:cNvSpPr/>
              <p:nvPr/>
            </p:nvSpPr>
            <p:spPr>
              <a:xfrm>
                <a:off x="6968697" y="2570312"/>
                <a:ext cx="480194" cy="480194"/>
              </a:xfrm>
              <a:prstGeom prst="arc">
                <a:avLst>
                  <a:gd name="adj1" fmla="val 13601336"/>
                  <a:gd name="adj2" fmla="val 1311857"/>
                </a:avLst>
              </a:prstGeom>
              <a:ln w="19050" cmpd="sng">
                <a:solidFill>
                  <a:srgbClr val="FF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65" name="Straight Connector 64"/>
              <p:cNvCxnSpPr>
                <a:stCxn id="64" idx="0"/>
              </p:cNvCxnSpPr>
              <p:nvPr/>
            </p:nvCxnSpPr>
            <p:spPr>
              <a:xfrm flipV="1">
                <a:off x="7044097" y="2505075"/>
                <a:ext cx="112353" cy="130630"/>
              </a:xfrm>
              <a:prstGeom prst="line">
                <a:avLst/>
              </a:prstGeom>
              <a:ln w="1905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66" name="Straight Connector 65"/>
              <p:cNvCxnSpPr/>
              <p:nvPr/>
            </p:nvCxnSpPr>
            <p:spPr>
              <a:xfrm>
                <a:off x="7044097" y="2635627"/>
                <a:ext cx="164697" cy="0"/>
              </a:xfrm>
              <a:prstGeom prst="line">
                <a:avLst/>
              </a:prstGeom>
              <a:ln w="19050" cmpd="sng">
                <a:solidFill>
                  <a:srgbClr val="FF0000"/>
                </a:solidFill>
              </a:ln>
              <a:effectLst/>
            </p:spPr>
            <p:style>
              <a:lnRef idx="2">
                <a:schemeClr val="accent1"/>
              </a:lnRef>
              <a:fillRef idx="0">
                <a:schemeClr val="accent1"/>
              </a:fillRef>
              <a:effectRef idx="1">
                <a:schemeClr val="accent1"/>
              </a:effectRef>
              <a:fontRef idx="minor">
                <a:schemeClr val="tx1"/>
              </a:fontRef>
            </p:style>
          </p:cxnSp>
        </p:grpSp>
        <p:graphicFrame>
          <p:nvGraphicFramePr>
            <p:cNvPr id="67" name="Object 3"/>
            <p:cNvGraphicFramePr>
              <a:graphicFrameLocks noChangeAspect="1"/>
            </p:cNvGraphicFramePr>
            <p:nvPr>
              <p:extLst>
                <p:ext uri="{D42A27DB-BD31-4B8C-83A1-F6EECF244321}">
                  <p14:modId xmlns:p14="http://schemas.microsoft.com/office/powerpoint/2010/main" val="3857206447"/>
                </p:ext>
              </p:extLst>
            </p:nvPr>
          </p:nvGraphicFramePr>
          <p:xfrm>
            <a:off x="7070725" y="1490663"/>
            <a:ext cx="330200" cy="328612"/>
          </p:xfrm>
          <a:graphic>
            <a:graphicData uri="http://schemas.openxmlformats.org/presentationml/2006/ole">
              <mc:AlternateContent xmlns:mc="http://schemas.openxmlformats.org/markup-compatibility/2006">
                <mc:Choice xmlns:v="urn:schemas-microsoft-com:vml" Requires="v">
                  <p:oleObj name="Equation" r:id="rId14" imgW="203200" imgH="203200" progId="Equation.DSMT4">
                    <p:embed/>
                  </p:oleObj>
                </mc:Choice>
                <mc:Fallback>
                  <p:oleObj name="Equation" r:id="rId14" imgW="203200" imgH="203200" progId="Equation.DSMT4">
                    <p:embed/>
                    <p:pic>
                      <p:nvPicPr>
                        <p:cNvPr id="0" name=""/>
                        <p:cNvPicPr>
                          <a:picLocks noChangeAspect="1" noChangeArrowheads="1"/>
                        </p:cNvPicPr>
                        <p:nvPr/>
                      </p:nvPicPr>
                      <p:blipFill>
                        <a:blip r:embed="rId15"/>
                        <a:srcRect/>
                        <a:stretch>
                          <a:fillRect/>
                        </a:stretch>
                      </p:blipFill>
                      <p:spPr bwMode="auto">
                        <a:xfrm>
                          <a:off x="7070725" y="1490663"/>
                          <a:ext cx="330200" cy="328612"/>
                        </a:xfrm>
                        <a:prstGeom prst="rect">
                          <a:avLst/>
                        </a:prstGeom>
                        <a:noFill/>
                        <a:ln>
                          <a:noFill/>
                        </a:ln>
                        <a:effectLst/>
                      </p:spPr>
                    </p:pic>
                  </p:oleObj>
                </mc:Fallback>
              </mc:AlternateContent>
            </a:graphicData>
          </a:graphic>
        </p:graphicFrame>
        <p:sp>
          <p:nvSpPr>
            <p:cNvPr id="68" name="Rectangle 67"/>
            <p:cNvSpPr/>
            <p:nvPr/>
          </p:nvSpPr>
          <p:spPr>
            <a:xfrm rot="16690152">
              <a:off x="7563908" y="2137694"/>
              <a:ext cx="80434" cy="78591"/>
            </a:xfrm>
            <a:prstGeom prst="rect">
              <a:avLst/>
            </a:prstGeom>
            <a:solidFill>
              <a:srgbClr val="FF0000"/>
            </a:solidFill>
            <a:ln w="1270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69" name="Object 2"/>
            <p:cNvGraphicFramePr>
              <a:graphicFrameLocks noChangeAspect="1"/>
            </p:cNvGraphicFramePr>
            <p:nvPr>
              <p:extLst>
                <p:ext uri="{D42A27DB-BD31-4B8C-83A1-F6EECF244321}">
                  <p14:modId xmlns:p14="http://schemas.microsoft.com/office/powerpoint/2010/main" val="1902254694"/>
                </p:ext>
              </p:extLst>
            </p:nvPr>
          </p:nvGraphicFramePr>
          <p:xfrm>
            <a:off x="7206851" y="1143396"/>
            <a:ext cx="368300" cy="304800"/>
          </p:xfrm>
          <a:graphic>
            <a:graphicData uri="http://schemas.openxmlformats.org/presentationml/2006/ole">
              <mc:AlternateContent xmlns:mc="http://schemas.openxmlformats.org/markup-compatibility/2006">
                <mc:Choice xmlns:v="urn:schemas-microsoft-com:vml" Requires="v">
                  <p:oleObj name="Equation" r:id="rId16" imgW="241300" imgH="203200" progId="Equation.DSMT4">
                    <p:embed/>
                  </p:oleObj>
                </mc:Choice>
                <mc:Fallback>
                  <p:oleObj name="Equation" r:id="rId16" imgW="241300" imgH="203200" progId="Equation.DSMT4">
                    <p:embed/>
                    <p:pic>
                      <p:nvPicPr>
                        <p:cNvPr id="0" name=""/>
                        <p:cNvPicPr>
                          <a:picLocks noChangeAspect="1" noChangeArrowheads="1"/>
                        </p:cNvPicPr>
                        <p:nvPr/>
                      </p:nvPicPr>
                      <p:blipFill>
                        <a:blip r:embed="rId17"/>
                        <a:srcRect/>
                        <a:stretch>
                          <a:fillRect/>
                        </a:stretch>
                      </p:blipFill>
                      <p:spPr bwMode="auto">
                        <a:xfrm>
                          <a:off x="7206851" y="1143396"/>
                          <a:ext cx="368300" cy="304800"/>
                        </a:xfrm>
                        <a:prstGeom prst="rect">
                          <a:avLst/>
                        </a:prstGeom>
                        <a:noFill/>
                        <a:ln>
                          <a:noFill/>
                        </a:ln>
                        <a:effectLst/>
                      </p:spPr>
                    </p:pic>
                  </p:oleObj>
                </mc:Fallback>
              </mc:AlternateContent>
            </a:graphicData>
          </a:graphic>
        </p:graphicFrame>
      </p:grpSp>
      <p:cxnSp>
        <p:nvCxnSpPr>
          <p:cNvPr id="22" name="Straight Connector 21"/>
          <p:cNvCxnSpPr/>
          <p:nvPr/>
        </p:nvCxnSpPr>
        <p:spPr>
          <a:xfrm flipV="1">
            <a:off x="4343400" y="4514851"/>
            <a:ext cx="203199" cy="323849"/>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72" name="Straight Connector 71"/>
          <p:cNvCxnSpPr/>
          <p:nvPr/>
        </p:nvCxnSpPr>
        <p:spPr>
          <a:xfrm flipV="1">
            <a:off x="6216650" y="4514851"/>
            <a:ext cx="104775" cy="152401"/>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74" name="Straight Connector 73"/>
          <p:cNvCxnSpPr/>
          <p:nvPr/>
        </p:nvCxnSpPr>
        <p:spPr>
          <a:xfrm flipV="1">
            <a:off x="7727877" y="4514851"/>
            <a:ext cx="104775" cy="152401"/>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7164287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0"/>
                                        </p:tgtEl>
                                        <p:attrNameLst>
                                          <p:attrName>style.visibility</p:attrName>
                                        </p:attrNameLst>
                                      </p:cBhvr>
                                      <p:to>
                                        <p:strVal val="visible"/>
                                      </p:to>
                                    </p:set>
                                    <p:animEffect transition="in" filter="dissolve">
                                      <p:cBhvr>
                                        <p:cTn id="7" dur="500"/>
                                        <p:tgtEl>
                                          <p:spTgt spid="50"/>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51"/>
                                        </p:tgtEl>
                                        <p:attrNameLst>
                                          <p:attrName>style.visibility</p:attrName>
                                        </p:attrNameLst>
                                      </p:cBhvr>
                                      <p:to>
                                        <p:strVal val="visible"/>
                                      </p:to>
                                    </p:set>
                                    <p:animEffect transition="in" filter="dissolve">
                                      <p:cBhvr>
                                        <p:cTn id="12" dur="500"/>
                                        <p:tgtEl>
                                          <p:spTgt spid="51"/>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53"/>
                                        </p:tgtEl>
                                        <p:attrNameLst>
                                          <p:attrName>style.visibility</p:attrName>
                                        </p:attrNameLst>
                                      </p:cBhvr>
                                      <p:to>
                                        <p:strVal val="visible"/>
                                      </p:to>
                                    </p:set>
                                    <p:animEffect transition="in" filter="dissolve">
                                      <p:cBhvr>
                                        <p:cTn id="17" dur="500"/>
                                        <p:tgtEl>
                                          <p:spTgt spid="53"/>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54"/>
                                        </p:tgtEl>
                                        <p:attrNameLst>
                                          <p:attrName>style.visibility</p:attrName>
                                        </p:attrNameLst>
                                      </p:cBhvr>
                                      <p:to>
                                        <p:strVal val="visible"/>
                                      </p:to>
                                    </p:set>
                                    <p:animEffect transition="in" filter="dissolve">
                                      <p:cBhvr>
                                        <p:cTn id="22" dur="500"/>
                                        <p:tgtEl>
                                          <p:spTgt spid="54"/>
                                        </p:tgtEl>
                                      </p:cBhvr>
                                    </p:animEffect>
                                  </p:childTnLst>
                                </p:cTn>
                              </p:par>
                              <p:par>
                                <p:cTn id="23" presetID="9" presetClass="entr" presetSubtype="0" fill="hold" nodeType="withEffect">
                                  <p:stCondLst>
                                    <p:cond delay="0"/>
                                  </p:stCondLst>
                                  <p:childTnLst>
                                    <p:set>
                                      <p:cBhvr>
                                        <p:cTn id="24" dur="1" fill="hold">
                                          <p:stCondLst>
                                            <p:cond delay="0"/>
                                          </p:stCondLst>
                                        </p:cTn>
                                        <p:tgtEl>
                                          <p:spTgt spid="22"/>
                                        </p:tgtEl>
                                        <p:attrNameLst>
                                          <p:attrName>style.visibility</p:attrName>
                                        </p:attrNameLst>
                                      </p:cBhvr>
                                      <p:to>
                                        <p:strVal val="visible"/>
                                      </p:to>
                                    </p:set>
                                    <p:animEffect transition="in" filter="dissolve">
                                      <p:cBhvr>
                                        <p:cTn id="25" dur="500"/>
                                        <p:tgtEl>
                                          <p:spTgt spid="22"/>
                                        </p:tgtEl>
                                      </p:cBhvr>
                                    </p:animEffect>
                                  </p:childTnLst>
                                </p:cTn>
                              </p:par>
                              <p:par>
                                <p:cTn id="26" presetID="9" presetClass="entr" presetSubtype="0" fill="hold" nodeType="withEffect">
                                  <p:stCondLst>
                                    <p:cond delay="0"/>
                                  </p:stCondLst>
                                  <p:childTnLst>
                                    <p:set>
                                      <p:cBhvr>
                                        <p:cTn id="27" dur="1" fill="hold">
                                          <p:stCondLst>
                                            <p:cond delay="0"/>
                                          </p:stCondLst>
                                        </p:cTn>
                                        <p:tgtEl>
                                          <p:spTgt spid="72"/>
                                        </p:tgtEl>
                                        <p:attrNameLst>
                                          <p:attrName>style.visibility</p:attrName>
                                        </p:attrNameLst>
                                      </p:cBhvr>
                                      <p:to>
                                        <p:strVal val="visible"/>
                                      </p:to>
                                    </p:set>
                                    <p:animEffect transition="in" filter="dissolve">
                                      <p:cBhvr>
                                        <p:cTn id="28" dur="500"/>
                                        <p:tgtEl>
                                          <p:spTgt spid="72"/>
                                        </p:tgtEl>
                                      </p:cBhvr>
                                    </p:animEffect>
                                  </p:childTnLst>
                                </p:cTn>
                              </p:par>
                              <p:par>
                                <p:cTn id="29" presetID="9" presetClass="entr" presetSubtype="0" fill="hold" nodeType="withEffect">
                                  <p:stCondLst>
                                    <p:cond delay="0"/>
                                  </p:stCondLst>
                                  <p:childTnLst>
                                    <p:set>
                                      <p:cBhvr>
                                        <p:cTn id="30" dur="1" fill="hold">
                                          <p:stCondLst>
                                            <p:cond delay="0"/>
                                          </p:stCondLst>
                                        </p:cTn>
                                        <p:tgtEl>
                                          <p:spTgt spid="74"/>
                                        </p:tgtEl>
                                        <p:attrNameLst>
                                          <p:attrName>style.visibility</p:attrName>
                                        </p:attrNameLst>
                                      </p:cBhvr>
                                      <p:to>
                                        <p:strVal val="visible"/>
                                      </p:to>
                                    </p:set>
                                    <p:animEffect transition="in" filter="dissolve">
                                      <p:cBhvr>
                                        <p:cTn id="31" dur="500"/>
                                        <p:tgtEl>
                                          <p:spTgt spid="74"/>
                                        </p:tgtEl>
                                      </p:cBhvr>
                                    </p:animEffect>
                                  </p:childTnLst>
                                </p:cTn>
                              </p:par>
                            </p:childTnLst>
                          </p:cTn>
                        </p:par>
                      </p:childTnLst>
                    </p:cTn>
                  </p:par>
                  <p:par>
                    <p:cTn id="32" fill="hold">
                      <p:stCondLst>
                        <p:cond delay="indefinite"/>
                      </p:stCondLst>
                      <p:childTnLst>
                        <p:par>
                          <p:cTn id="33" fill="hold">
                            <p:stCondLst>
                              <p:cond delay="0"/>
                            </p:stCondLst>
                            <p:childTnLst>
                              <p:par>
                                <p:cTn id="34" presetID="9" presetClass="entr" presetSubtype="0" fill="hold" grpId="0" nodeType="clickEffect">
                                  <p:stCondLst>
                                    <p:cond delay="0"/>
                                  </p:stCondLst>
                                  <p:childTnLst>
                                    <p:set>
                                      <p:cBhvr>
                                        <p:cTn id="35" dur="1" fill="hold">
                                          <p:stCondLst>
                                            <p:cond delay="0"/>
                                          </p:stCondLst>
                                        </p:cTn>
                                        <p:tgtEl>
                                          <p:spTgt spid="55"/>
                                        </p:tgtEl>
                                        <p:attrNameLst>
                                          <p:attrName>style.visibility</p:attrName>
                                        </p:attrNameLst>
                                      </p:cBhvr>
                                      <p:to>
                                        <p:strVal val="visible"/>
                                      </p:to>
                                    </p:set>
                                    <p:animEffect transition="in" filter="dissolve">
                                      <p:cBhvr>
                                        <p:cTn id="36" dur="500"/>
                                        <p:tgtEl>
                                          <p:spTgt spid="55"/>
                                        </p:tgtEl>
                                      </p:cBhvr>
                                    </p:animEffect>
                                  </p:childTnLst>
                                </p:cTn>
                              </p:par>
                            </p:childTnLst>
                          </p:cTn>
                        </p:par>
                      </p:childTnLst>
                    </p:cTn>
                  </p:par>
                  <p:par>
                    <p:cTn id="37" fill="hold">
                      <p:stCondLst>
                        <p:cond delay="indefinite"/>
                      </p:stCondLst>
                      <p:childTnLst>
                        <p:par>
                          <p:cTn id="38" fill="hold">
                            <p:stCondLst>
                              <p:cond delay="0"/>
                            </p:stCondLst>
                            <p:childTnLst>
                              <p:par>
                                <p:cTn id="39" presetID="9" presetClass="entr" presetSubtype="0" fill="hold" grpId="0" nodeType="clickEffect">
                                  <p:stCondLst>
                                    <p:cond delay="0"/>
                                  </p:stCondLst>
                                  <p:childTnLst>
                                    <p:set>
                                      <p:cBhvr>
                                        <p:cTn id="40" dur="1" fill="hold">
                                          <p:stCondLst>
                                            <p:cond delay="0"/>
                                          </p:stCondLst>
                                        </p:cTn>
                                        <p:tgtEl>
                                          <p:spTgt spid="56"/>
                                        </p:tgtEl>
                                        <p:attrNameLst>
                                          <p:attrName>style.visibility</p:attrName>
                                        </p:attrNameLst>
                                      </p:cBhvr>
                                      <p:to>
                                        <p:strVal val="visible"/>
                                      </p:to>
                                    </p:set>
                                    <p:animEffect transition="in" filter="dissolve">
                                      <p:cBhvr>
                                        <p:cTn id="41" dur="50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p:bldP spid="50" grpId="0"/>
      <p:bldP spid="53" grpId="0"/>
      <p:bldP spid="55" grpId="0"/>
      <p:bldP spid="56"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Text Box 56"/>
          <p:cNvSpPr txBox="1">
            <a:spLocks/>
          </p:cNvSpPr>
          <p:nvPr/>
        </p:nvSpPr>
        <p:spPr bwMode="auto">
          <a:xfrm>
            <a:off x="475615" y="3290471"/>
            <a:ext cx="5023485" cy="69865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2000" dirty="0">
                <a:solidFill>
                  <a:srgbClr val="FF0000"/>
                </a:solidFill>
                <a:latin typeface="Apple Chancery"/>
                <a:cs typeface="Apple Chancery"/>
              </a:rPr>
              <a:t>b.) Is angular momentum conserved </a:t>
            </a:r>
            <a:r>
              <a:rPr lang="en-US" sz="2000" dirty="0">
                <a:latin typeface="Times New Roman"/>
                <a:cs typeface="Times New Roman"/>
              </a:rPr>
              <a:t>through the collision?  </a:t>
            </a:r>
          </a:p>
        </p:txBody>
      </p:sp>
      <p:sp>
        <p:nvSpPr>
          <p:cNvPr id="4" name="Rectangle 3"/>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5" name="TextBox 4"/>
          <p:cNvSpPr txBox="1"/>
          <p:nvPr/>
        </p:nvSpPr>
        <p:spPr>
          <a:xfrm>
            <a:off x="8636001" y="6427113"/>
            <a:ext cx="444499" cy="276999"/>
          </a:xfrm>
          <a:prstGeom prst="rect">
            <a:avLst/>
          </a:prstGeom>
          <a:noFill/>
        </p:spPr>
        <p:txBody>
          <a:bodyPr wrap="square" rtlCol="0">
            <a:spAutoFit/>
          </a:bodyPr>
          <a:lstStyle/>
          <a:p>
            <a:r>
              <a:rPr lang="en-US" sz="1200" dirty="0">
                <a:latin typeface="Times New Roman"/>
                <a:cs typeface="Times New Roman"/>
              </a:rPr>
              <a:t>24.)</a:t>
            </a:r>
          </a:p>
        </p:txBody>
      </p:sp>
      <p:sp>
        <p:nvSpPr>
          <p:cNvPr id="6" name="Text Box 56"/>
          <p:cNvSpPr txBox="1">
            <a:spLocks/>
          </p:cNvSpPr>
          <p:nvPr/>
        </p:nvSpPr>
        <p:spPr bwMode="auto">
          <a:xfrm>
            <a:off x="312103" y="239841"/>
            <a:ext cx="6947226" cy="143731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2800" dirty="0">
                <a:solidFill>
                  <a:srgbClr val="FF0000"/>
                </a:solidFill>
                <a:latin typeface="Apple Chancery"/>
                <a:cs typeface="Apple Chancery"/>
              </a:rPr>
              <a:t>Example 8: </a:t>
            </a:r>
            <a:r>
              <a:rPr lang="en-US" sz="2000" dirty="0">
                <a:latin typeface="Times New Roman"/>
                <a:cs typeface="Times New Roman"/>
              </a:rPr>
              <a:t>Consider a stationary </a:t>
            </a:r>
            <a:r>
              <a:rPr lang="en-US" sz="2000" i="1" dirty="0">
                <a:solidFill>
                  <a:srgbClr val="0000FF"/>
                </a:solidFill>
                <a:latin typeface="Times New Roman"/>
                <a:cs typeface="Times New Roman"/>
              </a:rPr>
              <a:t>meter stick </a:t>
            </a:r>
            <a:r>
              <a:rPr lang="en-US" sz="2000" dirty="0">
                <a:latin typeface="Times New Roman"/>
                <a:cs typeface="Times New Roman"/>
              </a:rPr>
              <a:t>of mass </a:t>
            </a:r>
            <a:r>
              <a:rPr lang="en-US" sz="2000" i="1" dirty="0">
                <a:solidFill>
                  <a:srgbClr val="FF0000"/>
                </a:solidFill>
                <a:latin typeface="Times New Roman"/>
                <a:cs typeface="Times New Roman"/>
              </a:rPr>
              <a:t>M</a:t>
            </a:r>
            <a:r>
              <a:rPr lang="en-US" sz="2000" dirty="0">
                <a:latin typeface="Times New Roman"/>
                <a:cs typeface="Times New Roman"/>
              </a:rPr>
              <a:t> sitting freely </a:t>
            </a:r>
            <a:r>
              <a:rPr lang="en-US" sz="2000" dirty="0">
                <a:solidFill>
                  <a:srgbClr val="0000FF"/>
                </a:solidFill>
                <a:latin typeface="Times New Roman"/>
                <a:cs typeface="Times New Roman"/>
              </a:rPr>
              <a:t>on a frictionless surface</a:t>
            </a:r>
            <a:r>
              <a:rPr lang="en-US" sz="2000" dirty="0">
                <a:latin typeface="Times New Roman"/>
                <a:cs typeface="Times New Roman"/>
              </a:rPr>
              <a:t>.  A </a:t>
            </a:r>
            <a:r>
              <a:rPr lang="en-US" sz="2000" dirty="0">
                <a:solidFill>
                  <a:srgbClr val="0000FF"/>
                </a:solidFill>
                <a:latin typeface="Times New Roman"/>
                <a:cs typeface="Times New Roman"/>
              </a:rPr>
              <a:t>puck of mass </a:t>
            </a:r>
            <a:r>
              <a:rPr lang="en-US" sz="2000" i="1" dirty="0">
                <a:solidFill>
                  <a:srgbClr val="FF0000"/>
                </a:solidFill>
                <a:latin typeface="Times New Roman"/>
                <a:cs typeface="Times New Roman"/>
              </a:rPr>
              <a:t>m</a:t>
            </a:r>
            <a:r>
              <a:rPr lang="en-US" sz="2000" dirty="0">
                <a:latin typeface="Times New Roman"/>
                <a:cs typeface="Times New Roman"/>
              </a:rPr>
              <a:t> moving with velocity     </a:t>
            </a:r>
            <a:r>
              <a:rPr lang="en-US" sz="2000" dirty="0">
                <a:solidFill>
                  <a:srgbClr val="0000FF"/>
                </a:solidFill>
                <a:latin typeface="Times New Roman"/>
                <a:cs typeface="Times New Roman"/>
              </a:rPr>
              <a:t>strikes</a:t>
            </a:r>
            <a:r>
              <a:rPr lang="en-US" sz="2000" dirty="0">
                <a:latin typeface="Times New Roman"/>
                <a:cs typeface="Times New Roman"/>
              </a:rPr>
              <a:t> the </a:t>
            </a:r>
            <a:r>
              <a:rPr lang="en-US" sz="2000" i="1" dirty="0">
                <a:latin typeface="Times New Roman"/>
                <a:cs typeface="Times New Roman"/>
              </a:rPr>
              <a:t>meter stick </a:t>
            </a:r>
            <a:r>
              <a:rPr lang="en-US" sz="2000" dirty="0">
                <a:latin typeface="Times New Roman"/>
                <a:cs typeface="Times New Roman"/>
              </a:rPr>
              <a:t>a distance </a:t>
            </a:r>
            <a:r>
              <a:rPr lang="en-US" sz="2000" i="1" dirty="0">
                <a:solidFill>
                  <a:srgbClr val="FF0000"/>
                </a:solidFill>
                <a:latin typeface="Times New Roman"/>
                <a:cs typeface="Times New Roman"/>
              </a:rPr>
              <a:t>d</a:t>
            </a:r>
            <a:r>
              <a:rPr lang="en-US" sz="2000" i="1" dirty="0">
                <a:latin typeface="Times New Roman"/>
                <a:cs typeface="Times New Roman"/>
              </a:rPr>
              <a:t> </a:t>
            </a:r>
            <a:r>
              <a:rPr lang="en-US" sz="2000" dirty="0">
                <a:solidFill>
                  <a:srgbClr val="0000FF"/>
                </a:solidFill>
                <a:latin typeface="Times New Roman"/>
                <a:cs typeface="Times New Roman"/>
              </a:rPr>
              <a:t>units from the center and stops dead</a:t>
            </a:r>
            <a:r>
              <a:rPr lang="en-US" sz="2000" dirty="0">
                <a:latin typeface="Times New Roman"/>
                <a:cs typeface="Times New Roman"/>
              </a:rPr>
              <a:t>.</a:t>
            </a:r>
          </a:p>
        </p:txBody>
      </p:sp>
      <p:sp>
        <p:nvSpPr>
          <p:cNvPr id="49" name="Text Box 56"/>
          <p:cNvSpPr txBox="1">
            <a:spLocks/>
          </p:cNvSpPr>
          <p:nvPr/>
        </p:nvSpPr>
        <p:spPr bwMode="auto">
          <a:xfrm>
            <a:off x="475615" y="1625600"/>
            <a:ext cx="6353810" cy="3908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2000" dirty="0">
                <a:solidFill>
                  <a:srgbClr val="FF0000"/>
                </a:solidFill>
                <a:latin typeface="Apple Chancery"/>
                <a:cs typeface="Apple Chancery"/>
              </a:rPr>
              <a:t>a.) Is momentum conserved </a:t>
            </a:r>
            <a:r>
              <a:rPr lang="en-US" sz="2000" dirty="0">
                <a:latin typeface="Times New Roman"/>
                <a:cs typeface="Times New Roman"/>
              </a:rPr>
              <a:t>through the collision?  </a:t>
            </a:r>
          </a:p>
        </p:txBody>
      </p:sp>
      <p:graphicFrame>
        <p:nvGraphicFramePr>
          <p:cNvPr id="52" name="Object 2"/>
          <p:cNvGraphicFramePr>
            <a:graphicFrameLocks noChangeAspect="1"/>
          </p:cNvGraphicFramePr>
          <p:nvPr>
            <p:extLst>
              <p:ext uri="{D42A27DB-BD31-4B8C-83A1-F6EECF244321}">
                <p14:modId xmlns:p14="http://schemas.microsoft.com/office/powerpoint/2010/main" val="2018637256"/>
              </p:ext>
            </p:extLst>
          </p:nvPr>
        </p:nvGraphicFramePr>
        <p:xfrm>
          <a:off x="1739068" y="1009104"/>
          <a:ext cx="305632" cy="343165"/>
        </p:xfrm>
        <a:graphic>
          <a:graphicData uri="http://schemas.openxmlformats.org/presentationml/2006/ole">
            <mc:AlternateContent xmlns:mc="http://schemas.openxmlformats.org/markup-compatibility/2006">
              <mc:Choice xmlns:v="urn:schemas-microsoft-com:vml" Requires="v">
                <p:oleObj name="Equation" r:id="rId3" imgW="177800" imgH="203200" progId="Equation.DSMT4">
                  <p:embed/>
                </p:oleObj>
              </mc:Choice>
              <mc:Fallback>
                <p:oleObj name="Equation" r:id="rId3" imgW="177800" imgH="203200" progId="Equation.DSMT4">
                  <p:embed/>
                  <p:pic>
                    <p:nvPicPr>
                      <p:cNvPr id="0" name=""/>
                      <p:cNvPicPr>
                        <a:picLocks noChangeAspect="1" noChangeArrowheads="1"/>
                      </p:cNvPicPr>
                      <p:nvPr/>
                    </p:nvPicPr>
                    <p:blipFill>
                      <a:blip r:embed="rId4"/>
                      <a:srcRect/>
                      <a:stretch>
                        <a:fillRect/>
                      </a:stretch>
                    </p:blipFill>
                    <p:spPr bwMode="auto">
                      <a:xfrm>
                        <a:off x="1739068" y="1009104"/>
                        <a:ext cx="305632" cy="343165"/>
                      </a:xfrm>
                      <a:prstGeom prst="rect">
                        <a:avLst/>
                      </a:prstGeom>
                      <a:noFill/>
                      <a:ln>
                        <a:noFill/>
                      </a:ln>
                      <a:effectLst/>
                    </p:spPr>
                  </p:pic>
                </p:oleObj>
              </mc:Fallback>
            </mc:AlternateContent>
          </a:graphicData>
        </a:graphic>
      </p:graphicFrame>
      <p:sp>
        <p:nvSpPr>
          <p:cNvPr id="53" name="Text Box 56"/>
          <p:cNvSpPr txBox="1">
            <a:spLocks/>
          </p:cNvSpPr>
          <p:nvPr/>
        </p:nvSpPr>
        <p:spPr bwMode="auto">
          <a:xfrm>
            <a:off x="800815" y="4083666"/>
            <a:ext cx="3707685" cy="63709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800" i="1" dirty="0">
                <a:solidFill>
                  <a:srgbClr val="0000FF"/>
                </a:solidFill>
                <a:latin typeface="Times New Roman"/>
                <a:cs typeface="Times New Roman"/>
              </a:rPr>
              <a:t>Angular momentum </a:t>
            </a:r>
            <a:r>
              <a:rPr lang="en-US" sz="1800" dirty="0">
                <a:solidFill>
                  <a:srgbClr val="FF0000"/>
                </a:solidFill>
                <a:latin typeface="Times New Roman"/>
                <a:cs typeface="Times New Roman"/>
              </a:rPr>
              <a:t>IS</a:t>
            </a:r>
            <a:r>
              <a:rPr lang="en-US" sz="1800" dirty="0">
                <a:latin typeface="Times New Roman"/>
                <a:cs typeface="Times New Roman"/>
              </a:rPr>
              <a:t> </a:t>
            </a:r>
            <a:r>
              <a:rPr lang="en-US" sz="1800" dirty="0">
                <a:solidFill>
                  <a:srgbClr val="0000FF"/>
                </a:solidFill>
                <a:latin typeface="Times New Roman"/>
                <a:cs typeface="Times New Roman"/>
              </a:rPr>
              <a:t>conserved </a:t>
            </a:r>
            <a:r>
              <a:rPr lang="en-US" sz="1800" dirty="0">
                <a:latin typeface="Times New Roman"/>
                <a:cs typeface="Times New Roman"/>
              </a:rPr>
              <a:t>as all the </a:t>
            </a:r>
            <a:r>
              <a:rPr lang="en-US" sz="1800" i="1" dirty="0">
                <a:solidFill>
                  <a:srgbClr val="0000FF"/>
                </a:solidFill>
                <a:latin typeface="Times New Roman"/>
                <a:cs typeface="Times New Roman"/>
              </a:rPr>
              <a:t>torques are internal</a:t>
            </a:r>
            <a:r>
              <a:rPr lang="en-US" sz="1800" dirty="0">
                <a:latin typeface="Times New Roman"/>
                <a:cs typeface="Times New Roman"/>
              </a:rPr>
              <a:t>.</a:t>
            </a:r>
          </a:p>
        </p:txBody>
      </p:sp>
      <p:graphicFrame>
        <p:nvGraphicFramePr>
          <p:cNvPr id="54" name="Object 2"/>
          <p:cNvGraphicFramePr>
            <a:graphicFrameLocks noChangeAspect="1"/>
          </p:cNvGraphicFramePr>
          <p:nvPr>
            <p:extLst>
              <p:ext uri="{D42A27DB-BD31-4B8C-83A1-F6EECF244321}">
                <p14:modId xmlns:p14="http://schemas.microsoft.com/office/powerpoint/2010/main" val="3495276110"/>
              </p:ext>
            </p:extLst>
          </p:nvPr>
        </p:nvGraphicFramePr>
        <p:xfrm>
          <a:off x="5499100" y="3454062"/>
          <a:ext cx="3033713" cy="1919193"/>
        </p:xfrm>
        <a:graphic>
          <a:graphicData uri="http://schemas.openxmlformats.org/presentationml/2006/ole">
            <mc:AlternateContent xmlns:mc="http://schemas.openxmlformats.org/markup-compatibility/2006">
              <mc:Choice xmlns:v="urn:schemas-microsoft-com:vml" Requires="v">
                <p:oleObj name="Equation" r:id="rId5" imgW="1993900" imgH="1257300" progId="Equation.DSMT4">
                  <p:embed/>
                </p:oleObj>
              </mc:Choice>
              <mc:Fallback>
                <p:oleObj name="Equation" r:id="rId5" imgW="1993900" imgH="1257300" progId="Equation.DSMT4">
                  <p:embed/>
                  <p:pic>
                    <p:nvPicPr>
                      <p:cNvPr id="0" name=""/>
                      <p:cNvPicPr>
                        <a:picLocks noChangeAspect="1" noChangeArrowheads="1"/>
                      </p:cNvPicPr>
                      <p:nvPr/>
                    </p:nvPicPr>
                    <p:blipFill>
                      <a:blip r:embed="rId6"/>
                      <a:srcRect/>
                      <a:stretch>
                        <a:fillRect/>
                      </a:stretch>
                    </p:blipFill>
                    <p:spPr bwMode="auto">
                      <a:xfrm>
                        <a:off x="5499100" y="3454062"/>
                        <a:ext cx="3033713" cy="1919193"/>
                      </a:xfrm>
                      <a:prstGeom prst="rect">
                        <a:avLst/>
                      </a:prstGeom>
                      <a:noFill/>
                      <a:ln>
                        <a:noFill/>
                      </a:ln>
                      <a:effectLst/>
                    </p:spPr>
                  </p:pic>
                </p:oleObj>
              </mc:Fallback>
            </mc:AlternateContent>
          </a:graphicData>
        </a:graphic>
      </p:graphicFrame>
      <p:sp>
        <p:nvSpPr>
          <p:cNvPr id="33" name="Text Box 56"/>
          <p:cNvSpPr txBox="1">
            <a:spLocks/>
          </p:cNvSpPr>
          <p:nvPr/>
        </p:nvSpPr>
        <p:spPr bwMode="auto">
          <a:xfrm>
            <a:off x="800815" y="2016476"/>
            <a:ext cx="2399585" cy="9140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800" i="1" dirty="0">
                <a:solidFill>
                  <a:srgbClr val="0000FF"/>
                </a:solidFill>
                <a:latin typeface="Times New Roman"/>
                <a:cs typeface="Times New Roman"/>
              </a:rPr>
              <a:t>Momentum</a:t>
            </a:r>
            <a:r>
              <a:rPr lang="en-US" sz="1800" dirty="0">
                <a:solidFill>
                  <a:srgbClr val="0000FF"/>
                </a:solidFill>
                <a:latin typeface="Times New Roman"/>
                <a:cs typeface="Times New Roman"/>
              </a:rPr>
              <a:t> </a:t>
            </a:r>
            <a:r>
              <a:rPr lang="en-US" sz="1800" dirty="0">
                <a:solidFill>
                  <a:srgbClr val="FF0000"/>
                </a:solidFill>
                <a:latin typeface="Times New Roman"/>
                <a:cs typeface="Times New Roman"/>
              </a:rPr>
              <a:t>IS</a:t>
            </a:r>
            <a:r>
              <a:rPr lang="en-US" sz="1800" dirty="0">
                <a:latin typeface="Times New Roman"/>
                <a:cs typeface="Times New Roman"/>
              </a:rPr>
              <a:t> </a:t>
            </a:r>
            <a:r>
              <a:rPr lang="en-US" sz="1800" dirty="0">
                <a:solidFill>
                  <a:srgbClr val="0000FF"/>
                </a:solidFill>
                <a:latin typeface="Times New Roman"/>
                <a:cs typeface="Times New Roman"/>
              </a:rPr>
              <a:t>conserved </a:t>
            </a:r>
            <a:r>
              <a:rPr lang="en-US" sz="1800" dirty="0">
                <a:latin typeface="Times New Roman"/>
                <a:cs typeface="Times New Roman"/>
              </a:rPr>
              <a:t>as there are no </a:t>
            </a:r>
            <a:r>
              <a:rPr lang="en-US" sz="1800" i="1" dirty="0">
                <a:solidFill>
                  <a:srgbClr val="0000FF"/>
                </a:solidFill>
                <a:latin typeface="Times New Roman"/>
                <a:cs typeface="Times New Roman"/>
              </a:rPr>
              <a:t>external impulses</a:t>
            </a:r>
            <a:r>
              <a:rPr lang="en-US" sz="1800" dirty="0">
                <a:latin typeface="Times New Roman"/>
                <a:cs typeface="Times New Roman"/>
              </a:rPr>
              <a:t>.</a:t>
            </a:r>
          </a:p>
        </p:txBody>
      </p:sp>
      <p:graphicFrame>
        <p:nvGraphicFramePr>
          <p:cNvPr id="34" name="Object 2"/>
          <p:cNvGraphicFramePr>
            <a:graphicFrameLocks noChangeAspect="1"/>
          </p:cNvGraphicFramePr>
          <p:nvPr>
            <p:extLst>
              <p:ext uri="{D42A27DB-BD31-4B8C-83A1-F6EECF244321}">
                <p14:modId xmlns:p14="http://schemas.microsoft.com/office/powerpoint/2010/main" val="3116540109"/>
              </p:ext>
            </p:extLst>
          </p:nvPr>
        </p:nvGraphicFramePr>
        <p:xfrm>
          <a:off x="3905250" y="2116138"/>
          <a:ext cx="2744788" cy="1158875"/>
        </p:xfrm>
        <a:graphic>
          <a:graphicData uri="http://schemas.openxmlformats.org/presentationml/2006/ole">
            <mc:AlternateContent xmlns:mc="http://schemas.openxmlformats.org/markup-compatibility/2006">
              <mc:Choice xmlns:v="urn:schemas-microsoft-com:vml" Requires="v">
                <p:oleObj name="Equation" r:id="rId7" imgW="1752600" imgH="736600" progId="Equation.DSMT4">
                  <p:embed/>
                </p:oleObj>
              </mc:Choice>
              <mc:Fallback>
                <p:oleObj name="Equation" r:id="rId7" imgW="1752600" imgH="736600" progId="Equation.DSMT4">
                  <p:embed/>
                  <p:pic>
                    <p:nvPicPr>
                      <p:cNvPr id="0" name=""/>
                      <p:cNvPicPr>
                        <a:picLocks noChangeAspect="1" noChangeArrowheads="1"/>
                      </p:cNvPicPr>
                      <p:nvPr/>
                    </p:nvPicPr>
                    <p:blipFill>
                      <a:blip r:embed="rId8"/>
                      <a:srcRect/>
                      <a:stretch>
                        <a:fillRect/>
                      </a:stretch>
                    </p:blipFill>
                    <p:spPr bwMode="auto">
                      <a:xfrm>
                        <a:off x="3905250" y="2116138"/>
                        <a:ext cx="2744788" cy="1158875"/>
                      </a:xfrm>
                      <a:prstGeom prst="rect">
                        <a:avLst/>
                      </a:prstGeom>
                      <a:noFill/>
                      <a:ln>
                        <a:noFill/>
                      </a:ln>
                      <a:effectLst/>
                    </p:spPr>
                  </p:pic>
                </p:oleObj>
              </mc:Fallback>
            </mc:AlternateContent>
          </a:graphicData>
        </a:graphic>
      </p:graphicFrame>
      <p:grpSp>
        <p:nvGrpSpPr>
          <p:cNvPr id="2" name="Group 1"/>
          <p:cNvGrpSpPr/>
          <p:nvPr/>
        </p:nvGrpSpPr>
        <p:grpSpPr>
          <a:xfrm>
            <a:off x="7240588" y="93254"/>
            <a:ext cx="1680303" cy="2421346"/>
            <a:chOff x="7240588" y="93254"/>
            <a:chExt cx="1680303" cy="2421346"/>
          </a:xfrm>
        </p:grpSpPr>
        <p:sp>
          <p:nvSpPr>
            <p:cNvPr id="12" name="Rectangle 11"/>
            <p:cNvSpPr/>
            <p:nvPr/>
          </p:nvSpPr>
          <p:spPr>
            <a:xfrm>
              <a:off x="7874000" y="101600"/>
              <a:ext cx="88900" cy="2413000"/>
            </a:xfrm>
            <a:prstGeom prst="rect">
              <a:avLst/>
            </a:prstGeom>
            <a:solidFill>
              <a:srgbClr val="FFFF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24" name="Object 2"/>
            <p:cNvGraphicFramePr>
              <a:graphicFrameLocks noChangeAspect="1"/>
            </p:cNvGraphicFramePr>
            <p:nvPr>
              <p:extLst>
                <p:ext uri="{D42A27DB-BD31-4B8C-83A1-F6EECF244321}">
                  <p14:modId xmlns:p14="http://schemas.microsoft.com/office/powerpoint/2010/main" val="328402546"/>
                </p:ext>
              </p:extLst>
            </p:nvPr>
          </p:nvGraphicFramePr>
          <p:xfrm>
            <a:off x="7578725" y="258763"/>
            <a:ext cx="250825" cy="190500"/>
          </p:xfrm>
          <a:graphic>
            <a:graphicData uri="http://schemas.openxmlformats.org/presentationml/2006/ole">
              <mc:AlternateContent xmlns:mc="http://schemas.openxmlformats.org/markup-compatibility/2006">
                <mc:Choice xmlns:v="urn:schemas-microsoft-com:vml" Requires="v">
                  <p:oleObj name="Equation" r:id="rId9" imgW="165100" imgH="127000" progId="Equation.DSMT4">
                    <p:embed/>
                  </p:oleObj>
                </mc:Choice>
                <mc:Fallback>
                  <p:oleObj name="Equation" r:id="rId9" imgW="165100" imgH="127000" progId="Equation.DSMT4">
                    <p:embed/>
                    <p:pic>
                      <p:nvPicPr>
                        <p:cNvPr id="0" name=""/>
                        <p:cNvPicPr>
                          <a:picLocks noChangeAspect="1" noChangeArrowheads="1"/>
                        </p:cNvPicPr>
                        <p:nvPr/>
                      </p:nvPicPr>
                      <p:blipFill>
                        <a:blip r:embed="rId10"/>
                        <a:srcRect/>
                        <a:stretch>
                          <a:fillRect/>
                        </a:stretch>
                      </p:blipFill>
                      <p:spPr bwMode="auto">
                        <a:xfrm>
                          <a:off x="7578725" y="258763"/>
                          <a:ext cx="250825" cy="190500"/>
                        </a:xfrm>
                        <a:prstGeom prst="rect">
                          <a:avLst/>
                        </a:prstGeom>
                        <a:noFill/>
                        <a:ln>
                          <a:noFill/>
                        </a:ln>
                        <a:effectLst/>
                      </p:spPr>
                    </p:pic>
                  </p:oleObj>
                </mc:Fallback>
              </mc:AlternateContent>
            </a:graphicData>
          </a:graphic>
        </p:graphicFrame>
        <p:sp>
          <p:nvSpPr>
            <p:cNvPr id="25" name="Rectangle 24"/>
            <p:cNvSpPr/>
            <p:nvPr/>
          </p:nvSpPr>
          <p:spPr>
            <a:xfrm rot="16200000">
              <a:off x="8337820" y="2181087"/>
              <a:ext cx="73123" cy="78591"/>
            </a:xfrm>
            <a:prstGeom prst="rect">
              <a:avLst/>
            </a:prstGeom>
            <a:solidFill>
              <a:srgbClr val="FF0000"/>
            </a:solidFill>
            <a:ln w="1270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2" name="Rectangle 31"/>
            <p:cNvSpPr/>
            <p:nvPr/>
          </p:nvSpPr>
          <p:spPr>
            <a:xfrm rot="550446">
              <a:off x="7717819" y="93254"/>
              <a:ext cx="88900" cy="2413000"/>
            </a:xfrm>
            <a:prstGeom prst="rect">
              <a:avLst/>
            </a:prstGeom>
            <a:solidFill>
              <a:srgbClr val="FFFF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3" name="Straight Connector 2"/>
            <p:cNvCxnSpPr/>
            <p:nvPr/>
          </p:nvCxnSpPr>
          <p:spPr>
            <a:xfrm>
              <a:off x="8080375" y="1320225"/>
              <a:ext cx="772253" cy="0"/>
            </a:xfrm>
            <a:prstGeom prst="line">
              <a:avLst/>
            </a:prstGeom>
            <a:ln w="12700" cmpd="sng">
              <a:solidFill>
                <a:srgbClr val="000000"/>
              </a:solidFill>
              <a:prstDash val="lgDash"/>
            </a:ln>
            <a:effectLst/>
          </p:spPr>
          <p:style>
            <a:lnRef idx="2">
              <a:schemeClr val="accent1"/>
            </a:lnRef>
            <a:fillRef idx="0">
              <a:schemeClr val="accent1"/>
            </a:fillRef>
            <a:effectRef idx="1">
              <a:schemeClr val="accent1"/>
            </a:effectRef>
            <a:fontRef idx="minor">
              <a:schemeClr val="tx1"/>
            </a:fontRef>
          </p:style>
        </p:cxnSp>
        <p:cxnSp>
          <p:nvCxnSpPr>
            <p:cNvPr id="36" name="Straight Connector 35"/>
            <p:cNvCxnSpPr/>
            <p:nvPr/>
          </p:nvCxnSpPr>
          <p:spPr>
            <a:xfrm>
              <a:off x="8495760" y="2218750"/>
              <a:ext cx="370214" cy="0"/>
            </a:xfrm>
            <a:prstGeom prst="line">
              <a:avLst/>
            </a:prstGeom>
            <a:ln w="12700" cmpd="sng">
              <a:solidFill>
                <a:srgbClr val="000000"/>
              </a:solidFill>
              <a:prstDash val="lgDash"/>
            </a:ln>
            <a:effectLst/>
          </p:spPr>
          <p:style>
            <a:lnRef idx="2">
              <a:schemeClr val="accent1"/>
            </a:lnRef>
            <a:fillRef idx="0">
              <a:schemeClr val="accent1"/>
            </a:fillRef>
            <a:effectRef idx="1">
              <a:schemeClr val="accent1"/>
            </a:effectRef>
            <a:fontRef idx="minor">
              <a:schemeClr val="tx1"/>
            </a:fontRef>
          </p:style>
        </p:cxnSp>
        <p:cxnSp>
          <p:nvCxnSpPr>
            <p:cNvPr id="10" name="Straight Arrow Connector 9"/>
            <p:cNvCxnSpPr/>
            <p:nvPr/>
          </p:nvCxnSpPr>
          <p:spPr>
            <a:xfrm>
              <a:off x="8689975" y="1320225"/>
              <a:ext cx="0" cy="898525"/>
            </a:xfrm>
            <a:prstGeom prst="straightConnector1">
              <a:avLst/>
            </a:prstGeom>
            <a:ln w="1270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42" name="Object 2"/>
            <p:cNvGraphicFramePr>
              <a:graphicFrameLocks noChangeAspect="1"/>
            </p:cNvGraphicFramePr>
            <p:nvPr>
              <p:extLst>
                <p:ext uri="{D42A27DB-BD31-4B8C-83A1-F6EECF244321}">
                  <p14:modId xmlns:p14="http://schemas.microsoft.com/office/powerpoint/2010/main" val="2746255457"/>
                </p:ext>
              </p:extLst>
            </p:nvPr>
          </p:nvGraphicFramePr>
          <p:xfrm>
            <a:off x="8727216" y="1637298"/>
            <a:ext cx="193675" cy="247650"/>
          </p:xfrm>
          <a:graphic>
            <a:graphicData uri="http://schemas.openxmlformats.org/presentationml/2006/ole">
              <mc:AlternateContent xmlns:mc="http://schemas.openxmlformats.org/markup-compatibility/2006">
                <mc:Choice xmlns:v="urn:schemas-microsoft-com:vml" Requires="v">
                  <p:oleObj name="Equation" r:id="rId11" imgW="127000" imgH="165100" progId="Equation.DSMT4">
                    <p:embed/>
                  </p:oleObj>
                </mc:Choice>
                <mc:Fallback>
                  <p:oleObj name="Equation" r:id="rId11" imgW="127000" imgH="165100" progId="Equation.DSMT4">
                    <p:embed/>
                    <p:pic>
                      <p:nvPicPr>
                        <p:cNvPr id="0" name=""/>
                        <p:cNvPicPr>
                          <a:picLocks noChangeAspect="1" noChangeArrowheads="1"/>
                        </p:cNvPicPr>
                        <p:nvPr/>
                      </p:nvPicPr>
                      <p:blipFill>
                        <a:blip r:embed="rId12"/>
                        <a:srcRect/>
                        <a:stretch>
                          <a:fillRect/>
                        </a:stretch>
                      </p:blipFill>
                      <p:spPr bwMode="auto">
                        <a:xfrm>
                          <a:off x="8727216" y="1637298"/>
                          <a:ext cx="193675" cy="247650"/>
                        </a:xfrm>
                        <a:prstGeom prst="rect">
                          <a:avLst/>
                        </a:prstGeom>
                        <a:noFill/>
                        <a:ln>
                          <a:noFill/>
                        </a:ln>
                        <a:effectLst/>
                      </p:spPr>
                    </p:pic>
                  </p:oleObj>
                </mc:Fallback>
              </mc:AlternateContent>
            </a:graphicData>
          </a:graphic>
        </p:graphicFrame>
        <p:graphicFrame>
          <p:nvGraphicFramePr>
            <p:cNvPr id="47" name="Object 2"/>
            <p:cNvGraphicFramePr>
              <a:graphicFrameLocks noChangeAspect="1"/>
            </p:cNvGraphicFramePr>
            <p:nvPr>
              <p:extLst>
                <p:ext uri="{D42A27DB-BD31-4B8C-83A1-F6EECF244321}">
                  <p14:modId xmlns:p14="http://schemas.microsoft.com/office/powerpoint/2010/main" val="3325095806"/>
                </p:ext>
              </p:extLst>
            </p:nvPr>
          </p:nvGraphicFramePr>
          <p:xfrm>
            <a:off x="8089900" y="2180165"/>
            <a:ext cx="271463" cy="304800"/>
          </p:xfrm>
          <a:graphic>
            <a:graphicData uri="http://schemas.openxmlformats.org/presentationml/2006/ole">
              <mc:AlternateContent xmlns:mc="http://schemas.openxmlformats.org/markup-compatibility/2006">
                <mc:Choice xmlns:v="urn:schemas-microsoft-com:vml" Requires="v">
                  <p:oleObj name="Equation" r:id="rId13" imgW="177800" imgH="203200" progId="Equation.DSMT4">
                    <p:embed/>
                  </p:oleObj>
                </mc:Choice>
                <mc:Fallback>
                  <p:oleObj name="Equation" r:id="rId13" imgW="177800" imgH="203200" progId="Equation.DSMT4">
                    <p:embed/>
                    <p:pic>
                      <p:nvPicPr>
                        <p:cNvPr id="0" name=""/>
                        <p:cNvPicPr>
                          <a:picLocks noChangeAspect="1" noChangeArrowheads="1"/>
                        </p:cNvPicPr>
                        <p:nvPr/>
                      </p:nvPicPr>
                      <p:blipFill>
                        <a:blip r:embed="rId4"/>
                        <a:srcRect/>
                        <a:stretch>
                          <a:fillRect/>
                        </a:stretch>
                      </p:blipFill>
                      <p:spPr bwMode="auto">
                        <a:xfrm>
                          <a:off x="8089900" y="2180165"/>
                          <a:ext cx="271463" cy="304800"/>
                        </a:xfrm>
                        <a:prstGeom prst="rect">
                          <a:avLst/>
                        </a:prstGeom>
                        <a:noFill/>
                        <a:ln>
                          <a:noFill/>
                        </a:ln>
                        <a:effectLst/>
                      </p:spPr>
                    </p:pic>
                  </p:oleObj>
                </mc:Fallback>
              </mc:AlternateContent>
            </a:graphicData>
          </a:graphic>
        </p:graphicFrame>
        <p:cxnSp>
          <p:nvCxnSpPr>
            <p:cNvPr id="48" name="Straight Arrow Connector 47"/>
            <p:cNvCxnSpPr/>
            <p:nvPr/>
          </p:nvCxnSpPr>
          <p:spPr>
            <a:xfrm flipH="1">
              <a:off x="8003596" y="2219091"/>
              <a:ext cx="303068" cy="4187"/>
            </a:xfrm>
            <a:prstGeom prst="straightConnector1">
              <a:avLst/>
            </a:prstGeom>
            <a:ln w="12700" cmpd="sng">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grpSp>
          <p:nvGrpSpPr>
            <p:cNvPr id="63" name="Group 62"/>
            <p:cNvGrpSpPr/>
            <p:nvPr/>
          </p:nvGrpSpPr>
          <p:grpSpPr>
            <a:xfrm rot="14300867" flipH="1">
              <a:off x="7482860" y="1180477"/>
              <a:ext cx="480194" cy="545431"/>
              <a:chOff x="6968697" y="2505075"/>
              <a:chExt cx="480194" cy="545431"/>
            </a:xfrm>
          </p:grpSpPr>
          <p:sp>
            <p:nvSpPr>
              <p:cNvPr id="64" name="Arc 63"/>
              <p:cNvSpPr/>
              <p:nvPr/>
            </p:nvSpPr>
            <p:spPr>
              <a:xfrm>
                <a:off x="6968697" y="2570312"/>
                <a:ext cx="480194" cy="480194"/>
              </a:xfrm>
              <a:prstGeom prst="arc">
                <a:avLst>
                  <a:gd name="adj1" fmla="val 13601336"/>
                  <a:gd name="adj2" fmla="val 1311857"/>
                </a:avLst>
              </a:prstGeom>
              <a:ln w="19050" cmpd="sng">
                <a:solidFill>
                  <a:srgbClr val="FF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65" name="Straight Connector 64"/>
              <p:cNvCxnSpPr>
                <a:stCxn id="64" idx="0"/>
              </p:cNvCxnSpPr>
              <p:nvPr/>
            </p:nvCxnSpPr>
            <p:spPr>
              <a:xfrm flipV="1">
                <a:off x="7044097" y="2505075"/>
                <a:ext cx="112353" cy="130630"/>
              </a:xfrm>
              <a:prstGeom prst="line">
                <a:avLst/>
              </a:prstGeom>
              <a:ln w="1905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66" name="Straight Connector 65"/>
              <p:cNvCxnSpPr/>
              <p:nvPr/>
            </p:nvCxnSpPr>
            <p:spPr>
              <a:xfrm>
                <a:off x="7044097" y="2635627"/>
                <a:ext cx="164697" cy="0"/>
              </a:xfrm>
              <a:prstGeom prst="line">
                <a:avLst/>
              </a:prstGeom>
              <a:ln w="19050" cmpd="sng">
                <a:solidFill>
                  <a:srgbClr val="FF0000"/>
                </a:solidFill>
              </a:ln>
              <a:effectLst/>
            </p:spPr>
            <p:style>
              <a:lnRef idx="2">
                <a:schemeClr val="accent1"/>
              </a:lnRef>
              <a:fillRef idx="0">
                <a:schemeClr val="accent1"/>
              </a:fillRef>
              <a:effectRef idx="1">
                <a:schemeClr val="accent1"/>
              </a:effectRef>
              <a:fontRef idx="minor">
                <a:schemeClr val="tx1"/>
              </a:fontRef>
            </p:style>
          </p:cxnSp>
        </p:grpSp>
        <p:graphicFrame>
          <p:nvGraphicFramePr>
            <p:cNvPr id="67" name="Object 3"/>
            <p:cNvGraphicFramePr>
              <a:graphicFrameLocks noChangeAspect="1"/>
            </p:cNvGraphicFramePr>
            <p:nvPr>
              <p:extLst>
                <p:ext uri="{D42A27DB-BD31-4B8C-83A1-F6EECF244321}">
                  <p14:modId xmlns:p14="http://schemas.microsoft.com/office/powerpoint/2010/main" val="324288997"/>
                </p:ext>
              </p:extLst>
            </p:nvPr>
          </p:nvGraphicFramePr>
          <p:xfrm>
            <a:off x="7240588" y="1473200"/>
            <a:ext cx="309562" cy="328613"/>
          </p:xfrm>
          <a:graphic>
            <a:graphicData uri="http://schemas.openxmlformats.org/presentationml/2006/ole">
              <mc:AlternateContent xmlns:mc="http://schemas.openxmlformats.org/markup-compatibility/2006">
                <mc:Choice xmlns:v="urn:schemas-microsoft-com:vml" Requires="v">
                  <p:oleObj name="Equation" r:id="rId14" imgW="190500" imgH="203200" progId="Equation.DSMT4">
                    <p:embed/>
                  </p:oleObj>
                </mc:Choice>
                <mc:Fallback>
                  <p:oleObj name="Equation" r:id="rId14" imgW="190500" imgH="203200" progId="Equation.DSMT4">
                    <p:embed/>
                    <p:pic>
                      <p:nvPicPr>
                        <p:cNvPr id="0" name=""/>
                        <p:cNvPicPr>
                          <a:picLocks noChangeAspect="1" noChangeArrowheads="1"/>
                        </p:cNvPicPr>
                        <p:nvPr/>
                      </p:nvPicPr>
                      <p:blipFill>
                        <a:blip r:embed="rId15"/>
                        <a:srcRect/>
                        <a:stretch>
                          <a:fillRect/>
                        </a:stretch>
                      </p:blipFill>
                      <p:spPr bwMode="auto">
                        <a:xfrm>
                          <a:off x="7240588" y="1473200"/>
                          <a:ext cx="309562" cy="328613"/>
                        </a:xfrm>
                        <a:prstGeom prst="rect">
                          <a:avLst/>
                        </a:prstGeom>
                        <a:noFill/>
                        <a:ln>
                          <a:noFill/>
                        </a:ln>
                        <a:effectLst/>
                      </p:spPr>
                    </p:pic>
                  </p:oleObj>
                </mc:Fallback>
              </mc:AlternateContent>
            </a:graphicData>
          </a:graphic>
        </p:graphicFrame>
        <p:cxnSp>
          <p:nvCxnSpPr>
            <p:cNvPr id="35" name="Straight Arrow Connector 34"/>
            <p:cNvCxnSpPr/>
            <p:nvPr/>
          </p:nvCxnSpPr>
          <p:spPr>
            <a:xfrm flipH="1">
              <a:off x="7378176" y="1326116"/>
              <a:ext cx="368615" cy="4187"/>
            </a:xfrm>
            <a:prstGeom prst="straightConnector1">
              <a:avLst/>
            </a:prstGeom>
            <a:ln w="12700" cmpd="sng">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37" name="Object 2"/>
            <p:cNvGraphicFramePr>
              <a:graphicFrameLocks noChangeAspect="1"/>
            </p:cNvGraphicFramePr>
            <p:nvPr>
              <p:extLst>
                <p:ext uri="{D42A27DB-BD31-4B8C-83A1-F6EECF244321}">
                  <p14:modId xmlns:p14="http://schemas.microsoft.com/office/powerpoint/2010/main" val="2631599426"/>
                </p:ext>
              </p:extLst>
            </p:nvPr>
          </p:nvGraphicFramePr>
          <p:xfrm>
            <a:off x="7356475" y="971550"/>
            <a:ext cx="368300" cy="304800"/>
          </p:xfrm>
          <a:graphic>
            <a:graphicData uri="http://schemas.openxmlformats.org/presentationml/2006/ole">
              <mc:AlternateContent xmlns:mc="http://schemas.openxmlformats.org/markup-compatibility/2006">
                <mc:Choice xmlns:v="urn:schemas-microsoft-com:vml" Requires="v">
                  <p:oleObj name="Equation" r:id="rId16" imgW="241300" imgH="203200" progId="Equation.DSMT4">
                    <p:embed/>
                  </p:oleObj>
                </mc:Choice>
                <mc:Fallback>
                  <p:oleObj name="Equation" r:id="rId16" imgW="241300" imgH="203200" progId="Equation.DSMT4">
                    <p:embed/>
                    <p:pic>
                      <p:nvPicPr>
                        <p:cNvPr id="0" name=""/>
                        <p:cNvPicPr>
                          <a:picLocks noChangeAspect="1" noChangeArrowheads="1"/>
                        </p:cNvPicPr>
                        <p:nvPr/>
                      </p:nvPicPr>
                      <p:blipFill>
                        <a:blip r:embed="rId17"/>
                        <a:srcRect/>
                        <a:stretch>
                          <a:fillRect/>
                        </a:stretch>
                      </p:blipFill>
                      <p:spPr bwMode="auto">
                        <a:xfrm>
                          <a:off x="7356475" y="971550"/>
                          <a:ext cx="368300" cy="304800"/>
                        </a:xfrm>
                        <a:prstGeom prst="rect">
                          <a:avLst/>
                        </a:prstGeom>
                        <a:noFill/>
                        <a:ln>
                          <a:noFill/>
                        </a:ln>
                        <a:effectLst/>
                      </p:spPr>
                    </p:pic>
                  </p:oleObj>
                </mc:Fallback>
              </mc:AlternateContent>
            </a:graphicData>
          </a:graphic>
        </p:graphicFrame>
      </p:grpSp>
      <p:sp>
        <p:nvSpPr>
          <p:cNvPr id="38" name="Text Box 56"/>
          <p:cNvSpPr txBox="1">
            <a:spLocks/>
          </p:cNvSpPr>
          <p:nvPr/>
        </p:nvSpPr>
        <p:spPr bwMode="auto">
          <a:xfrm>
            <a:off x="312103" y="5483773"/>
            <a:ext cx="8608788" cy="100642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2000" dirty="0">
                <a:solidFill>
                  <a:srgbClr val="FF0000"/>
                </a:solidFill>
                <a:latin typeface="Apple Chancery"/>
                <a:cs typeface="Apple Chancery"/>
              </a:rPr>
              <a:t>NOTICE:  </a:t>
            </a:r>
            <a:r>
              <a:rPr lang="en-US" sz="2000" i="1" dirty="0">
                <a:solidFill>
                  <a:srgbClr val="0000FF"/>
                </a:solidFill>
                <a:latin typeface="Times New Roman"/>
                <a:cs typeface="Times New Roman"/>
              </a:rPr>
              <a:t>Momentum</a:t>
            </a:r>
            <a:r>
              <a:rPr lang="en-US" sz="2000" dirty="0">
                <a:solidFill>
                  <a:srgbClr val="0000FF"/>
                </a:solidFill>
                <a:latin typeface="Times New Roman"/>
                <a:cs typeface="Times New Roman"/>
              </a:rPr>
              <a:t> </a:t>
            </a:r>
            <a:r>
              <a:rPr lang="en-US" sz="2000" dirty="0">
                <a:latin typeface="Times New Roman"/>
                <a:cs typeface="Times New Roman"/>
              </a:rPr>
              <a:t>and </a:t>
            </a:r>
            <a:r>
              <a:rPr lang="en-US" sz="2000" i="1" dirty="0">
                <a:solidFill>
                  <a:srgbClr val="0000FF"/>
                </a:solidFill>
                <a:latin typeface="Times New Roman"/>
                <a:cs typeface="Times New Roman"/>
              </a:rPr>
              <a:t>angular momentum </a:t>
            </a:r>
            <a:r>
              <a:rPr lang="en-US" sz="2000" dirty="0">
                <a:latin typeface="Times New Roman"/>
                <a:cs typeface="Times New Roman"/>
              </a:rPr>
              <a:t>are </a:t>
            </a:r>
            <a:r>
              <a:rPr lang="en-US" sz="2000" dirty="0">
                <a:solidFill>
                  <a:srgbClr val="0000FF"/>
                </a:solidFill>
                <a:latin typeface="Times New Roman"/>
                <a:cs typeface="Times New Roman"/>
              </a:rPr>
              <a:t>both conserved </a:t>
            </a:r>
            <a:r>
              <a:rPr lang="en-US" sz="2000" dirty="0">
                <a:latin typeface="Times New Roman"/>
                <a:cs typeface="Times New Roman"/>
              </a:rPr>
              <a:t>but are </a:t>
            </a:r>
            <a:r>
              <a:rPr lang="en-US" sz="2000" i="1" dirty="0">
                <a:solidFill>
                  <a:srgbClr val="0000FF"/>
                </a:solidFill>
                <a:latin typeface="Times New Roman"/>
                <a:cs typeface="Times New Roman"/>
              </a:rPr>
              <a:t>INDE-PENDENT of one another</a:t>
            </a:r>
            <a:r>
              <a:rPr lang="en-US" sz="2000" dirty="0">
                <a:latin typeface="Times New Roman"/>
                <a:cs typeface="Times New Roman"/>
              </a:rPr>
              <a:t>, and the </a:t>
            </a:r>
            <a:r>
              <a:rPr lang="en-US" sz="2000" i="1" dirty="0">
                <a:solidFill>
                  <a:srgbClr val="0000FF"/>
                </a:solidFill>
                <a:latin typeface="Times New Roman"/>
                <a:cs typeface="Times New Roman"/>
              </a:rPr>
              <a:t>center of mass </a:t>
            </a:r>
            <a:r>
              <a:rPr lang="en-US" sz="2000" dirty="0">
                <a:solidFill>
                  <a:srgbClr val="FF0000"/>
                </a:solidFill>
                <a:latin typeface="Times New Roman"/>
                <a:cs typeface="Times New Roman"/>
              </a:rPr>
              <a:t>velocity</a:t>
            </a:r>
            <a:r>
              <a:rPr lang="en-US" sz="2000" dirty="0">
                <a:latin typeface="Times New Roman"/>
                <a:cs typeface="Times New Roman"/>
              </a:rPr>
              <a:t> and </a:t>
            </a:r>
            <a:r>
              <a:rPr lang="en-US" sz="2000" dirty="0">
                <a:solidFill>
                  <a:srgbClr val="FF0000"/>
                </a:solidFill>
                <a:latin typeface="Times New Roman"/>
                <a:cs typeface="Times New Roman"/>
              </a:rPr>
              <a:t>angular velocity </a:t>
            </a:r>
            <a:r>
              <a:rPr lang="en-US" sz="2000" dirty="0">
                <a:solidFill>
                  <a:srgbClr val="0000FF"/>
                </a:solidFill>
                <a:latin typeface="Times New Roman"/>
                <a:cs typeface="Times New Roman"/>
              </a:rPr>
              <a:t>about the center of mass </a:t>
            </a:r>
            <a:r>
              <a:rPr lang="en-US" sz="2000" dirty="0">
                <a:latin typeface="Times New Roman"/>
                <a:cs typeface="Times New Roman"/>
              </a:rPr>
              <a:t>are </a:t>
            </a:r>
            <a:r>
              <a:rPr lang="en-US" sz="2000" i="1" dirty="0">
                <a:solidFill>
                  <a:srgbClr val="008000"/>
                </a:solidFill>
                <a:latin typeface="Times New Roman"/>
                <a:cs typeface="Times New Roman"/>
              </a:rPr>
              <a:t>NOT related </a:t>
            </a:r>
            <a:r>
              <a:rPr lang="en-US" sz="2000" dirty="0">
                <a:latin typeface="Times New Roman"/>
                <a:cs typeface="Times New Roman"/>
              </a:rPr>
              <a:t>by</a:t>
            </a:r>
          </a:p>
        </p:txBody>
      </p:sp>
      <p:graphicFrame>
        <p:nvGraphicFramePr>
          <p:cNvPr id="39" name="Object 2"/>
          <p:cNvGraphicFramePr>
            <a:graphicFrameLocks noChangeAspect="1"/>
          </p:cNvGraphicFramePr>
          <p:nvPr>
            <p:extLst>
              <p:ext uri="{D42A27DB-BD31-4B8C-83A1-F6EECF244321}">
                <p14:modId xmlns:p14="http://schemas.microsoft.com/office/powerpoint/2010/main" val="2650814316"/>
              </p:ext>
            </p:extLst>
          </p:nvPr>
        </p:nvGraphicFramePr>
        <p:xfrm>
          <a:off x="4908550" y="6223313"/>
          <a:ext cx="747713" cy="228790"/>
        </p:xfrm>
        <a:graphic>
          <a:graphicData uri="http://schemas.openxmlformats.org/presentationml/2006/ole">
            <mc:AlternateContent xmlns:mc="http://schemas.openxmlformats.org/markup-compatibility/2006">
              <mc:Choice xmlns:v="urn:schemas-microsoft-com:vml" Requires="v">
                <p:oleObj name="Equation" r:id="rId18" imgW="457200" imgH="139700" progId="Equation.DSMT4">
                  <p:embed/>
                </p:oleObj>
              </mc:Choice>
              <mc:Fallback>
                <p:oleObj name="Equation" r:id="rId18" imgW="457200" imgH="139700" progId="Equation.DSMT4">
                  <p:embed/>
                  <p:pic>
                    <p:nvPicPr>
                      <p:cNvPr id="0" name=""/>
                      <p:cNvPicPr>
                        <a:picLocks noChangeAspect="1" noChangeArrowheads="1"/>
                      </p:cNvPicPr>
                      <p:nvPr/>
                    </p:nvPicPr>
                    <p:blipFill>
                      <a:blip r:embed="rId19"/>
                      <a:srcRect/>
                      <a:stretch>
                        <a:fillRect/>
                      </a:stretch>
                    </p:blipFill>
                    <p:spPr bwMode="auto">
                      <a:xfrm>
                        <a:off x="4908550" y="6223313"/>
                        <a:ext cx="747713" cy="228790"/>
                      </a:xfrm>
                      <a:prstGeom prst="rect">
                        <a:avLst/>
                      </a:prstGeom>
                      <a:noFill/>
                      <a:ln>
                        <a:noFill/>
                      </a:ln>
                      <a:effectLst/>
                    </p:spPr>
                  </p:pic>
                </p:oleObj>
              </mc:Fallback>
            </mc:AlternateContent>
          </a:graphicData>
        </a:graphic>
      </p:graphicFrame>
    </p:spTree>
    <p:extLst>
      <p:ext uri="{BB962C8B-B14F-4D97-AF65-F5344CB8AC3E}">
        <p14:creationId xmlns:p14="http://schemas.microsoft.com/office/powerpoint/2010/main" val="20729466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9"/>
                                        </p:tgtEl>
                                        <p:attrNameLst>
                                          <p:attrName>style.visibility</p:attrName>
                                        </p:attrNameLst>
                                      </p:cBhvr>
                                      <p:to>
                                        <p:strVal val="visible"/>
                                      </p:to>
                                    </p:set>
                                    <p:animEffect transition="in" filter="dissolve">
                                      <p:cBhvr>
                                        <p:cTn id="7" dur="500"/>
                                        <p:tgtEl>
                                          <p:spTgt spid="49"/>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3"/>
                                        </p:tgtEl>
                                        <p:attrNameLst>
                                          <p:attrName>style.visibility</p:attrName>
                                        </p:attrNameLst>
                                      </p:cBhvr>
                                      <p:to>
                                        <p:strVal val="visible"/>
                                      </p:to>
                                    </p:set>
                                    <p:animEffect transition="in" filter="dissolve">
                                      <p:cBhvr>
                                        <p:cTn id="12" dur="500"/>
                                        <p:tgtEl>
                                          <p:spTgt spid="33"/>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34"/>
                                        </p:tgtEl>
                                        <p:attrNameLst>
                                          <p:attrName>style.visibility</p:attrName>
                                        </p:attrNameLst>
                                      </p:cBhvr>
                                      <p:to>
                                        <p:strVal val="visible"/>
                                      </p:to>
                                    </p:set>
                                    <p:animEffect transition="in" filter="dissolve">
                                      <p:cBhvr>
                                        <p:cTn id="17" dur="500"/>
                                        <p:tgtEl>
                                          <p:spTgt spid="34"/>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51"/>
                                        </p:tgtEl>
                                        <p:attrNameLst>
                                          <p:attrName>style.visibility</p:attrName>
                                        </p:attrNameLst>
                                      </p:cBhvr>
                                      <p:to>
                                        <p:strVal val="visible"/>
                                      </p:to>
                                    </p:set>
                                    <p:animEffect transition="in" filter="dissolve">
                                      <p:cBhvr>
                                        <p:cTn id="22" dur="500"/>
                                        <p:tgtEl>
                                          <p:spTgt spid="51"/>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53"/>
                                        </p:tgtEl>
                                        <p:attrNameLst>
                                          <p:attrName>style.visibility</p:attrName>
                                        </p:attrNameLst>
                                      </p:cBhvr>
                                      <p:to>
                                        <p:strVal val="visible"/>
                                      </p:to>
                                    </p:set>
                                    <p:animEffect transition="in" filter="dissolve">
                                      <p:cBhvr>
                                        <p:cTn id="27" dur="500"/>
                                        <p:tgtEl>
                                          <p:spTgt spid="53"/>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nodeType="clickEffect">
                                  <p:stCondLst>
                                    <p:cond delay="0"/>
                                  </p:stCondLst>
                                  <p:childTnLst>
                                    <p:set>
                                      <p:cBhvr>
                                        <p:cTn id="31" dur="1" fill="hold">
                                          <p:stCondLst>
                                            <p:cond delay="0"/>
                                          </p:stCondLst>
                                        </p:cTn>
                                        <p:tgtEl>
                                          <p:spTgt spid="54"/>
                                        </p:tgtEl>
                                        <p:attrNameLst>
                                          <p:attrName>style.visibility</p:attrName>
                                        </p:attrNameLst>
                                      </p:cBhvr>
                                      <p:to>
                                        <p:strVal val="visible"/>
                                      </p:to>
                                    </p:set>
                                    <p:animEffect transition="in" filter="dissolve">
                                      <p:cBhvr>
                                        <p:cTn id="32" dur="500"/>
                                        <p:tgtEl>
                                          <p:spTgt spid="54"/>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38"/>
                                        </p:tgtEl>
                                        <p:attrNameLst>
                                          <p:attrName>style.visibility</p:attrName>
                                        </p:attrNameLst>
                                      </p:cBhvr>
                                      <p:to>
                                        <p:strVal val="visible"/>
                                      </p:to>
                                    </p:set>
                                    <p:animEffect transition="in" filter="dissolve">
                                      <p:cBhvr>
                                        <p:cTn id="37" dur="500"/>
                                        <p:tgtEl>
                                          <p:spTgt spid="38"/>
                                        </p:tgtEl>
                                      </p:cBhvr>
                                    </p:animEffect>
                                  </p:childTnLst>
                                </p:cTn>
                              </p:par>
                              <p:par>
                                <p:cTn id="38" presetID="9" presetClass="entr" presetSubtype="0" fill="hold" nodeType="withEffect">
                                  <p:stCondLst>
                                    <p:cond delay="0"/>
                                  </p:stCondLst>
                                  <p:childTnLst>
                                    <p:set>
                                      <p:cBhvr>
                                        <p:cTn id="39" dur="1" fill="hold">
                                          <p:stCondLst>
                                            <p:cond delay="0"/>
                                          </p:stCondLst>
                                        </p:cTn>
                                        <p:tgtEl>
                                          <p:spTgt spid="39"/>
                                        </p:tgtEl>
                                        <p:attrNameLst>
                                          <p:attrName>style.visibility</p:attrName>
                                        </p:attrNameLst>
                                      </p:cBhvr>
                                      <p:to>
                                        <p:strVal val="visible"/>
                                      </p:to>
                                    </p:set>
                                    <p:animEffect transition="in" filter="dissolve">
                                      <p:cBhvr>
                                        <p:cTn id="40"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p:bldP spid="49" grpId="0"/>
      <p:bldP spid="53" grpId="0"/>
      <p:bldP spid="33" grpId="0"/>
      <p:bldP spid="38"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Text Box 56"/>
          <p:cNvSpPr txBox="1">
            <a:spLocks/>
          </p:cNvSpPr>
          <p:nvPr/>
        </p:nvSpPr>
        <p:spPr bwMode="auto">
          <a:xfrm>
            <a:off x="475615" y="4702268"/>
            <a:ext cx="8445276" cy="3908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2000" dirty="0">
                <a:solidFill>
                  <a:srgbClr val="FF0000"/>
                </a:solidFill>
                <a:latin typeface="Apple Chancery"/>
                <a:cs typeface="Apple Chancery"/>
              </a:rPr>
              <a:t>b.) Is angular momentum conserved </a:t>
            </a:r>
            <a:r>
              <a:rPr lang="en-US" sz="2000" dirty="0">
                <a:latin typeface="Times New Roman"/>
                <a:cs typeface="Times New Roman"/>
              </a:rPr>
              <a:t>through the collision?  </a:t>
            </a:r>
          </a:p>
        </p:txBody>
      </p:sp>
      <p:sp>
        <p:nvSpPr>
          <p:cNvPr id="4" name="Rectangle 3"/>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5" name="TextBox 4"/>
          <p:cNvSpPr txBox="1"/>
          <p:nvPr/>
        </p:nvSpPr>
        <p:spPr>
          <a:xfrm>
            <a:off x="8636001" y="6427113"/>
            <a:ext cx="444499" cy="276999"/>
          </a:xfrm>
          <a:prstGeom prst="rect">
            <a:avLst/>
          </a:prstGeom>
          <a:noFill/>
        </p:spPr>
        <p:txBody>
          <a:bodyPr wrap="square" rtlCol="0">
            <a:spAutoFit/>
          </a:bodyPr>
          <a:lstStyle/>
          <a:p>
            <a:r>
              <a:rPr lang="en-US" sz="1200" dirty="0">
                <a:latin typeface="Times New Roman"/>
                <a:cs typeface="Times New Roman"/>
              </a:rPr>
              <a:t>25.)</a:t>
            </a:r>
          </a:p>
        </p:txBody>
      </p:sp>
      <p:sp>
        <p:nvSpPr>
          <p:cNvPr id="6" name="Text Box 56"/>
          <p:cNvSpPr txBox="1">
            <a:spLocks/>
          </p:cNvSpPr>
          <p:nvPr/>
        </p:nvSpPr>
        <p:spPr bwMode="auto">
          <a:xfrm>
            <a:off x="312103" y="239841"/>
            <a:ext cx="6947226" cy="174509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2800" dirty="0">
                <a:solidFill>
                  <a:srgbClr val="FF0000"/>
                </a:solidFill>
                <a:latin typeface="Apple Chancery"/>
                <a:cs typeface="Apple Chancery"/>
              </a:rPr>
              <a:t>Example 9: </a:t>
            </a:r>
            <a:r>
              <a:rPr lang="en-US" sz="2000" dirty="0">
                <a:latin typeface="Times New Roman"/>
                <a:cs typeface="Times New Roman"/>
              </a:rPr>
              <a:t>A considerably more complex problem takes form if the mass sticks to the meter stick from the last problem.  In that case: the </a:t>
            </a:r>
            <a:r>
              <a:rPr lang="en-US" sz="2000" i="1" dirty="0">
                <a:solidFill>
                  <a:srgbClr val="0000FF"/>
                </a:solidFill>
                <a:latin typeface="Times New Roman"/>
                <a:cs typeface="Times New Roman"/>
              </a:rPr>
              <a:t>meter stick </a:t>
            </a:r>
            <a:r>
              <a:rPr lang="en-US" sz="2000" dirty="0">
                <a:latin typeface="Times New Roman"/>
                <a:cs typeface="Times New Roman"/>
              </a:rPr>
              <a:t>of mass </a:t>
            </a:r>
            <a:r>
              <a:rPr lang="en-US" sz="2000" i="1" dirty="0">
                <a:solidFill>
                  <a:srgbClr val="FF0000"/>
                </a:solidFill>
                <a:latin typeface="Times New Roman"/>
                <a:cs typeface="Times New Roman"/>
              </a:rPr>
              <a:t>M</a:t>
            </a:r>
            <a:r>
              <a:rPr lang="en-US" sz="2000" dirty="0">
                <a:latin typeface="Times New Roman"/>
                <a:cs typeface="Times New Roman"/>
              </a:rPr>
              <a:t> sitting freely </a:t>
            </a:r>
            <a:r>
              <a:rPr lang="en-US" sz="2000" dirty="0">
                <a:solidFill>
                  <a:srgbClr val="0000FF"/>
                </a:solidFill>
                <a:latin typeface="Times New Roman"/>
                <a:cs typeface="Times New Roman"/>
              </a:rPr>
              <a:t>on a frictionless surface</a:t>
            </a:r>
            <a:r>
              <a:rPr lang="en-US" sz="2000" dirty="0">
                <a:latin typeface="Times New Roman"/>
                <a:cs typeface="Times New Roman"/>
              </a:rPr>
              <a:t>.  A </a:t>
            </a:r>
            <a:r>
              <a:rPr lang="en-US" sz="2000" dirty="0">
                <a:solidFill>
                  <a:srgbClr val="0000FF"/>
                </a:solidFill>
                <a:latin typeface="Times New Roman"/>
                <a:cs typeface="Times New Roman"/>
              </a:rPr>
              <a:t>puck of mass </a:t>
            </a:r>
            <a:r>
              <a:rPr lang="en-US" sz="2000" i="1" dirty="0">
                <a:solidFill>
                  <a:srgbClr val="FF0000"/>
                </a:solidFill>
                <a:latin typeface="Times New Roman"/>
                <a:cs typeface="Times New Roman"/>
              </a:rPr>
              <a:t>m</a:t>
            </a:r>
            <a:r>
              <a:rPr lang="en-US" sz="2000" dirty="0">
                <a:latin typeface="Times New Roman"/>
                <a:cs typeface="Times New Roman"/>
              </a:rPr>
              <a:t> moving with velocity     </a:t>
            </a:r>
            <a:r>
              <a:rPr lang="en-US" sz="2000" dirty="0">
                <a:solidFill>
                  <a:srgbClr val="0000FF"/>
                </a:solidFill>
                <a:latin typeface="Times New Roman"/>
                <a:cs typeface="Times New Roman"/>
              </a:rPr>
              <a:t>strikes</a:t>
            </a:r>
            <a:r>
              <a:rPr lang="en-US" sz="2000" dirty="0">
                <a:latin typeface="Times New Roman"/>
                <a:cs typeface="Times New Roman"/>
              </a:rPr>
              <a:t> the </a:t>
            </a:r>
            <a:r>
              <a:rPr lang="en-US" sz="2000" i="1" dirty="0">
                <a:latin typeface="Times New Roman"/>
                <a:cs typeface="Times New Roman"/>
              </a:rPr>
              <a:t>meter stick </a:t>
            </a:r>
            <a:r>
              <a:rPr lang="en-US" sz="2000" dirty="0">
                <a:latin typeface="Times New Roman"/>
                <a:cs typeface="Times New Roman"/>
              </a:rPr>
              <a:t>a distance </a:t>
            </a:r>
            <a:r>
              <a:rPr lang="en-US" sz="2000" i="1" dirty="0">
                <a:solidFill>
                  <a:srgbClr val="FF0000"/>
                </a:solidFill>
                <a:latin typeface="Times New Roman"/>
                <a:cs typeface="Times New Roman"/>
              </a:rPr>
              <a:t>d</a:t>
            </a:r>
            <a:r>
              <a:rPr lang="en-US" sz="2000" i="1" dirty="0">
                <a:latin typeface="Times New Roman"/>
                <a:cs typeface="Times New Roman"/>
              </a:rPr>
              <a:t> </a:t>
            </a:r>
            <a:r>
              <a:rPr lang="en-US" sz="2000" dirty="0">
                <a:solidFill>
                  <a:srgbClr val="0000FF"/>
                </a:solidFill>
                <a:latin typeface="Times New Roman"/>
                <a:cs typeface="Times New Roman"/>
              </a:rPr>
              <a:t>units from the center </a:t>
            </a:r>
            <a:r>
              <a:rPr lang="en-US" sz="2000" dirty="0">
                <a:solidFill>
                  <a:schemeClr val="tx1"/>
                </a:solidFill>
                <a:latin typeface="Times New Roman"/>
                <a:cs typeface="Times New Roman"/>
              </a:rPr>
              <a:t>and</a:t>
            </a:r>
            <a:r>
              <a:rPr lang="en-US" sz="2000" dirty="0">
                <a:solidFill>
                  <a:srgbClr val="0000FF"/>
                </a:solidFill>
                <a:latin typeface="Times New Roman"/>
                <a:cs typeface="Times New Roman"/>
              </a:rPr>
              <a:t> sticks to it</a:t>
            </a:r>
            <a:r>
              <a:rPr lang="en-US" sz="2000" dirty="0">
                <a:latin typeface="Times New Roman"/>
                <a:cs typeface="Times New Roman"/>
              </a:rPr>
              <a:t>.</a:t>
            </a:r>
          </a:p>
        </p:txBody>
      </p:sp>
      <p:sp>
        <p:nvSpPr>
          <p:cNvPr id="12" name="Rectangle 11"/>
          <p:cNvSpPr/>
          <p:nvPr/>
        </p:nvSpPr>
        <p:spPr>
          <a:xfrm>
            <a:off x="7874000" y="101600"/>
            <a:ext cx="88900" cy="2413000"/>
          </a:xfrm>
          <a:prstGeom prst="rect">
            <a:avLst/>
          </a:prstGeom>
          <a:solidFill>
            <a:srgbClr val="FFFF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24" name="Object 2"/>
          <p:cNvGraphicFramePr>
            <a:graphicFrameLocks noChangeAspect="1"/>
          </p:cNvGraphicFramePr>
          <p:nvPr>
            <p:extLst>
              <p:ext uri="{D42A27DB-BD31-4B8C-83A1-F6EECF244321}">
                <p14:modId xmlns:p14="http://schemas.microsoft.com/office/powerpoint/2010/main" val="292986290"/>
              </p:ext>
            </p:extLst>
          </p:nvPr>
        </p:nvGraphicFramePr>
        <p:xfrm>
          <a:off x="7350125" y="258763"/>
          <a:ext cx="250825" cy="190500"/>
        </p:xfrm>
        <a:graphic>
          <a:graphicData uri="http://schemas.openxmlformats.org/presentationml/2006/ole">
            <mc:AlternateContent xmlns:mc="http://schemas.openxmlformats.org/markup-compatibility/2006">
              <mc:Choice xmlns:v="urn:schemas-microsoft-com:vml" Requires="v">
                <p:oleObj name="Equation" r:id="rId3" imgW="165100" imgH="127000" progId="Equation.DSMT4">
                  <p:embed/>
                </p:oleObj>
              </mc:Choice>
              <mc:Fallback>
                <p:oleObj name="Equation" r:id="rId3" imgW="165100" imgH="127000" progId="Equation.DSMT4">
                  <p:embed/>
                  <p:pic>
                    <p:nvPicPr>
                      <p:cNvPr id="0" name=""/>
                      <p:cNvPicPr>
                        <a:picLocks noChangeAspect="1" noChangeArrowheads="1"/>
                      </p:cNvPicPr>
                      <p:nvPr/>
                    </p:nvPicPr>
                    <p:blipFill>
                      <a:blip r:embed="rId4"/>
                      <a:srcRect/>
                      <a:stretch>
                        <a:fillRect/>
                      </a:stretch>
                    </p:blipFill>
                    <p:spPr bwMode="auto">
                      <a:xfrm>
                        <a:off x="7350125" y="258763"/>
                        <a:ext cx="250825" cy="190500"/>
                      </a:xfrm>
                      <a:prstGeom prst="rect">
                        <a:avLst/>
                      </a:prstGeom>
                      <a:noFill/>
                      <a:ln>
                        <a:noFill/>
                      </a:ln>
                      <a:effectLst/>
                    </p:spPr>
                  </p:pic>
                </p:oleObj>
              </mc:Fallback>
            </mc:AlternateContent>
          </a:graphicData>
        </a:graphic>
      </p:graphicFrame>
      <p:sp>
        <p:nvSpPr>
          <p:cNvPr id="25" name="Rectangle 24"/>
          <p:cNvSpPr/>
          <p:nvPr/>
        </p:nvSpPr>
        <p:spPr>
          <a:xfrm rot="16200000">
            <a:off x="8337820" y="2181087"/>
            <a:ext cx="73123" cy="78591"/>
          </a:xfrm>
          <a:prstGeom prst="rect">
            <a:avLst/>
          </a:prstGeom>
          <a:solidFill>
            <a:srgbClr val="FF0000"/>
          </a:solidFill>
          <a:ln w="1270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2" name="Rectangle 31"/>
          <p:cNvSpPr/>
          <p:nvPr/>
        </p:nvSpPr>
        <p:spPr>
          <a:xfrm rot="550446">
            <a:off x="7489219" y="93254"/>
            <a:ext cx="88900" cy="2413000"/>
          </a:xfrm>
          <a:prstGeom prst="rect">
            <a:avLst/>
          </a:prstGeom>
          <a:solidFill>
            <a:srgbClr val="FFFF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3" name="Straight Connector 2"/>
          <p:cNvCxnSpPr/>
          <p:nvPr/>
        </p:nvCxnSpPr>
        <p:spPr>
          <a:xfrm>
            <a:off x="8080375" y="1320225"/>
            <a:ext cx="772253" cy="0"/>
          </a:xfrm>
          <a:prstGeom prst="line">
            <a:avLst/>
          </a:prstGeom>
          <a:ln w="12700" cmpd="sng">
            <a:solidFill>
              <a:srgbClr val="000000"/>
            </a:solidFill>
            <a:prstDash val="lgDash"/>
          </a:ln>
          <a:effectLst/>
        </p:spPr>
        <p:style>
          <a:lnRef idx="2">
            <a:schemeClr val="accent1"/>
          </a:lnRef>
          <a:fillRef idx="0">
            <a:schemeClr val="accent1"/>
          </a:fillRef>
          <a:effectRef idx="1">
            <a:schemeClr val="accent1"/>
          </a:effectRef>
          <a:fontRef idx="minor">
            <a:schemeClr val="tx1"/>
          </a:fontRef>
        </p:style>
      </p:cxnSp>
      <p:cxnSp>
        <p:nvCxnSpPr>
          <p:cNvPr id="36" name="Straight Connector 35"/>
          <p:cNvCxnSpPr/>
          <p:nvPr/>
        </p:nvCxnSpPr>
        <p:spPr>
          <a:xfrm>
            <a:off x="8495760" y="2218750"/>
            <a:ext cx="370214" cy="0"/>
          </a:xfrm>
          <a:prstGeom prst="line">
            <a:avLst/>
          </a:prstGeom>
          <a:ln w="12700" cmpd="sng">
            <a:solidFill>
              <a:srgbClr val="000000"/>
            </a:solidFill>
            <a:prstDash val="lgDash"/>
          </a:ln>
          <a:effectLst/>
        </p:spPr>
        <p:style>
          <a:lnRef idx="2">
            <a:schemeClr val="accent1"/>
          </a:lnRef>
          <a:fillRef idx="0">
            <a:schemeClr val="accent1"/>
          </a:fillRef>
          <a:effectRef idx="1">
            <a:schemeClr val="accent1"/>
          </a:effectRef>
          <a:fontRef idx="minor">
            <a:schemeClr val="tx1"/>
          </a:fontRef>
        </p:style>
      </p:cxnSp>
      <p:cxnSp>
        <p:nvCxnSpPr>
          <p:cNvPr id="10" name="Straight Arrow Connector 9"/>
          <p:cNvCxnSpPr/>
          <p:nvPr/>
        </p:nvCxnSpPr>
        <p:spPr>
          <a:xfrm>
            <a:off x="8689975" y="1320225"/>
            <a:ext cx="0" cy="898525"/>
          </a:xfrm>
          <a:prstGeom prst="straightConnector1">
            <a:avLst/>
          </a:prstGeom>
          <a:ln w="1270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42" name="Object 2"/>
          <p:cNvGraphicFramePr>
            <a:graphicFrameLocks noChangeAspect="1"/>
          </p:cNvGraphicFramePr>
          <p:nvPr>
            <p:extLst>
              <p:ext uri="{D42A27DB-BD31-4B8C-83A1-F6EECF244321}">
                <p14:modId xmlns:p14="http://schemas.microsoft.com/office/powerpoint/2010/main" val="157298020"/>
              </p:ext>
            </p:extLst>
          </p:nvPr>
        </p:nvGraphicFramePr>
        <p:xfrm>
          <a:off x="8727216" y="1637298"/>
          <a:ext cx="193675" cy="247650"/>
        </p:xfrm>
        <a:graphic>
          <a:graphicData uri="http://schemas.openxmlformats.org/presentationml/2006/ole">
            <mc:AlternateContent xmlns:mc="http://schemas.openxmlformats.org/markup-compatibility/2006">
              <mc:Choice xmlns:v="urn:schemas-microsoft-com:vml" Requires="v">
                <p:oleObj name="Equation" r:id="rId5" imgW="127000" imgH="165100" progId="Equation.DSMT4">
                  <p:embed/>
                </p:oleObj>
              </mc:Choice>
              <mc:Fallback>
                <p:oleObj name="Equation" r:id="rId5" imgW="127000" imgH="165100" progId="Equation.DSMT4">
                  <p:embed/>
                  <p:pic>
                    <p:nvPicPr>
                      <p:cNvPr id="0" name=""/>
                      <p:cNvPicPr>
                        <a:picLocks noChangeAspect="1" noChangeArrowheads="1"/>
                      </p:cNvPicPr>
                      <p:nvPr/>
                    </p:nvPicPr>
                    <p:blipFill>
                      <a:blip r:embed="rId6"/>
                      <a:srcRect/>
                      <a:stretch>
                        <a:fillRect/>
                      </a:stretch>
                    </p:blipFill>
                    <p:spPr bwMode="auto">
                      <a:xfrm>
                        <a:off x="8727216" y="1637298"/>
                        <a:ext cx="193675" cy="247650"/>
                      </a:xfrm>
                      <a:prstGeom prst="rect">
                        <a:avLst/>
                      </a:prstGeom>
                      <a:noFill/>
                      <a:ln>
                        <a:noFill/>
                      </a:ln>
                      <a:effectLst/>
                    </p:spPr>
                  </p:pic>
                </p:oleObj>
              </mc:Fallback>
            </mc:AlternateContent>
          </a:graphicData>
        </a:graphic>
      </p:graphicFrame>
      <p:graphicFrame>
        <p:nvGraphicFramePr>
          <p:cNvPr id="47" name="Object 2"/>
          <p:cNvGraphicFramePr>
            <a:graphicFrameLocks noChangeAspect="1"/>
          </p:cNvGraphicFramePr>
          <p:nvPr>
            <p:extLst>
              <p:ext uri="{D42A27DB-BD31-4B8C-83A1-F6EECF244321}">
                <p14:modId xmlns:p14="http://schemas.microsoft.com/office/powerpoint/2010/main" val="1509224029"/>
              </p:ext>
            </p:extLst>
          </p:nvPr>
        </p:nvGraphicFramePr>
        <p:xfrm>
          <a:off x="8089900" y="2180165"/>
          <a:ext cx="271463" cy="304800"/>
        </p:xfrm>
        <a:graphic>
          <a:graphicData uri="http://schemas.openxmlformats.org/presentationml/2006/ole">
            <mc:AlternateContent xmlns:mc="http://schemas.openxmlformats.org/markup-compatibility/2006">
              <mc:Choice xmlns:v="urn:schemas-microsoft-com:vml" Requires="v">
                <p:oleObj name="Equation" r:id="rId7" imgW="177800" imgH="203200" progId="Equation.DSMT4">
                  <p:embed/>
                </p:oleObj>
              </mc:Choice>
              <mc:Fallback>
                <p:oleObj name="Equation" r:id="rId7" imgW="177800" imgH="203200" progId="Equation.DSMT4">
                  <p:embed/>
                  <p:pic>
                    <p:nvPicPr>
                      <p:cNvPr id="0" name=""/>
                      <p:cNvPicPr>
                        <a:picLocks noChangeAspect="1" noChangeArrowheads="1"/>
                      </p:cNvPicPr>
                      <p:nvPr/>
                    </p:nvPicPr>
                    <p:blipFill>
                      <a:blip r:embed="rId8"/>
                      <a:srcRect/>
                      <a:stretch>
                        <a:fillRect/>
                      </a:stretch>
                    </p:blipFill>
                    <p:spPr bwMode="auto">
                      <a:xfrm>
                        <a:off x="8089900" y="2180165"/>
                        <a:ext cx="271463" cy="304800"/>
                      </a:xfrm>
                      <a:prstGeom prst="rect">
                        <a:avLst/>
                      </a:prstGeom>
                      <a:noFill/>
                      <a:ln>
                        <a:noFill/>
                      </a:ln>
                      <a:effectLst/>
                    </p:spPr>
                  </p:pic>
                </p:oleObj>
              </mc:Fallback>
            </mc:AlternateContent>
          </a:graphicData>
        </a:graphic>
      </p:graphicFrame>
      <p:cxnSp>
        <p:nvCxnSpPr>
          <p:cNvPr id="48" name="Straight Arrow Connector 47"/>
          <p:cNvCxnSpPr/>
          <p:nvPr/>
        </p:nvCxnSpPr>
        <p:spPr>
          <a:xfrm flipH="1">
            <a:off x="8003596" y="2219091"/>
            <a:ext cx="303068" cy="4187"/>
          </a:xfrm>
          <a:prstGeom prst="straightConnector1">
            <a:avLst/>
          </a:prstGeom>
          <a:ln w="12700" cmpd="sng">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sp>
        <p:nvSpPr>
          <p:cNvPr id="49" name="Text Box 56"/>
          <p:cNvSpPr txBox="1">
            <a:spLocks/>
          </p:cNvSpPr>
          <p:nvPr/>
        </p:nvSpPr>
        <p:spPr bwMode="auto">
          <a:xfrm>
            <a:off x="475615" y="2011590"/>
            <a:ext cx="6353810" cy="69865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2000" dirty="0">
                <a:solidFill>
                  <a:srgbClr val="FF0000"/>
                </a:solidFill>
                <a:latin typeface="Apple Chancery"/>
                <a:cs typeface="Apple Chancery"/>
              </a:rPr>
              <a:t>a.) What does </a:t>
            </a:r>
            <a:r>
              <a:rPr lang="en-US" sz="2000" dirty="0">
                <a:solidFill>
                  <a:srgbClr val="0000FF"/>
                </a:solidFill>
                <a:latin typeface="Times New Roman"/>
                <a:cs typeface="Times New Roman"/>
              </a:rPr>
              <a:t>conservation of momentum </a:t>
            </a:r>
            <a:r>
              <a:rPr lang="en-US" sz="2000" dirty="0">
                <a:solidFill>
                  <a:schemeClr val="tx1"/>
                </a:solidFill>
                <a:latin typeface="Times New Roman"/>
                <a:cs typeface="Times New Roman"/>
              </a:rPr>
              <a:t>through</a:t>
            </a:r>
            <a:r>
              <a:rPr lang="en-US" sz="2000" dirty="0">
                <a:solidFill>
                  <a:srgbClr val="0000FF"/>
                </a:solidFill>
                <a:latin typeface="Times New Roman"/>
                <a:cs typeface="Times New Roman"/>
              </a:rPr>
              <a:t> </a:t>
            </a:r>
            <a:r>
              <a:rPr lang="en-US" sz="2000" dirty="0">
                <a:latin typeface="Times New Roman"/>
                <a:cs typeface="Times New Roman"/>
              </a:rPr>
              <a:t>the collision tell us?  </a:t>
            </a:r>
          </a:p>
        </p:txBody>
      </p:sp>
      <p:graphicFrame>
        <p:nvGraphicFramePr>
          <p:cNvPr id="52" name="Object 2"/>
          <p:cNvGraphicFramePr>
            <a:graphicFrameLocks noChangeAspect="1"/>
          </p:cNvGraphicFramePr>
          <p:nvPr>
            <p:extLst>
              <p:ext uri="{D42A27DB-BD31-4B8C-83A1-F6EECF244321}">
                <p14:modId xmlns:p14="http://schemas.microsoft.com/office/powerpoint/2010/main" val="1444175834"/>
              </p:ext>
            </p:extLst>
          </p:nvPr>
        </p:nvGraphicFramePr>
        <p:xfrm>
          <a:off x="5376031" y="1332925"/>
          <a:ext cx="305632" cy="343165"/>
        </p:xfrm>
        <a:graphic>
          <a:graphicData uri="http://schemas.openxmlformats.org/presentationml/2006/ole">
            <mc:AlternateContent xmlns:mc="http://schemas.openxmlformats.org/markup-compatibility/2006">
              <mc:Choice xmlns:v="urn:schemas-microsoft-com:vml" Requires="v">
                <p:oleObj name="Equation" r:id="rId9" imgW="177800" imgH="203200" progId="Equation.DSMT4">
                  <p:embed/>
                </p:oleObj>
              </mc:Choice>
              <mc:Fallback>
                <p:oleObj name="Equation" r:id="rId9" imgW="177800" imgH="203200" progId="Equation.DSMT4">
                  <p:embed/>
                  <p:pic>
                    <p:nvPicPr>
                      <p:cNvPr id="0" name=""/>
                      <p:cNvPicPr>
                        <a:picLocks noChangeAspect="1" noChangeArrowheads="1"/>
                      </p:cNvPicPr>
                      <p:nvPr/>
                    </p:nvPicPr>
                    <p:blipFill>
                      <a:blip r:embed="rId8"/>
                      <a:srcRect/>
                      <a:stretch>
                        <a:fillRect/>
                      </a:stretch>
                    </p:blipFill>
                    <p:spPr bwMode="auto">
                      <a:xfrm>
                        <a:off x="5376031" y="1332925"/>
                        <a:ext cx="305632" cy="343165"/>
                      </a:xfrm>
                      <a:prstGeom prst="rect">
                        <a:avLst/>
                      </a:prstGeom>
                      <a:noFill/>
                      <a:ln>
                        <a:noFill/>
                      </a:ln>
                      <a:effectLst/>
                    </p:spPr>
                  </p:pic>
                </p:oleObj>
              </mc:Fallback>
            </mc:AlternateContent>
          </a:graphicData>
        </a:graphic>
      </p:graphicFrame>
      <p:sp>
        <p:nvSpPr>
          <p:cNvPr id="53" name="Text Box 56"/>
          <p:cNvSpPr txBox="1">
            <a:spLocks/>
          </p:cNvSpPr>
          <p:nvPr/>
        </p:nvSpPr>
        <p:spPr bwMode="auto">
          <a:xfrm>
            <a:off x="814161" y="5093144"/>
            <a:ext cx="8051813" cy="9140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800" i="1" dirty="0">
                <a:solidFill>
                  <a:srgbClr val="0000FF"/>
                </a:solidFill>
                <a:latin typeface="Times New Roman"/>
                <a:cs typeface="Times New Roman"/>
              </a:rPr>
              <a:t>Angular momentum </a:t>
            </a:r>
            <a:r>
              <a:rPr lang="en-US" sz="1800" dirty="0">
                <a:solidFill>
                  <a:srgbClr val="FF0000"/>
                </a:solidFill>
                <a:latin typeface="Times New Roman"/>
                <a:cs typeface="Times New Roman"/>
              </a:rPr>
              <a:t>IS</a:t>
            </a:r>
            <a:r>
              <a:rPr lang="en-US" sz="1800" dirty="0">
                <a:latin typeface="Times New Roman"/>
                <a:cs typeface="Times New Roman"/>
              </a:rPr>
              <a:t> </a:t>
            </a:r>
            <a:r>
              <a:rPr lang="en-US" sz="1800" dirty="0">
                <a:solidFill>
                  <a:srgbClr val="0000FF"/>
                </a:solidFill>
                <a:latin typeface="Times New Roman"/>
                <a:cs typeface="Times New Roman"/>
              </a:rPr>
              <a:t>conserved </a:t>
            </a:r>
            <a:r>
              <a:rPr lang="en-US" sz="1800" dirty="0">
                <a:latin typeface="Times New Roman"/>
                <a:cs typeface="Times New Roman"/>
              </a:rPr>
              <a:t>as all the </a:t>
            </a:r>
            <a:r>
              <a:rPr lang="en-US" sz="1800" i="1" dirty="0">
                <a:solidFill>
                  <a:srgbClr val="0000FF"/>
                </a:solidFill>
                <a:latin typeface="Times New Roman"/>
                <a:cs typeface="Times New Roman"/>
              </a:rPr>
              <a:t>torques are internal</a:t>
            </a:r>
            <a:r>
              <a:rPr lang="en-US" sz="1800" dirty="0">
                <a:latin typeface="Times New Roman"/>
                <a:cs typeface="Times New Roman"/>
              </a:rPr>
              <a:t>, but this is where things get sticky.  What we’ve done so far is to </a:t>
            </a:r>
            <a:r>
              <a:rPr lang="en-US" sz="1800" dirty="0">
                <a:solidFill>
                  <a:srgbClr val="FF0000"/>
                </a:solidFill>
                <a:latin typeface="Times New Roman"/>
                <a:cs typeface="Times New Roman"/>
              </a:rPr>
              <a:t>determine the angular momentum about the AXIS OF ROTATION </a:t>
            </a:r>
            <a:r>
              <a:rPr lang="en-US" sz="1800" dirty="0">
                <a:latin typeface="Times New Roman"/>
                <a:cs typeface="Times New Roman"/>
              </a:rPr>
              <a:t>of the system.  Think about it:</a:t>
            </a:r>
          </a:p>
        </p:txBody>
      </p:sp>
      <p:grpSp>
        <p:nvGrpSpPr>
          <p:cNvPr id="63" name="Group 62"/>
          <p:cNvGrpSpPr/>
          <p:nvPr/>
        </p:nvGrpSpPr>
        <p:grpSpPr>
          <a:xfrm rot="14300867" flipH="1">
            <a:off x="7254260" y="1180477"/>
            <a:ext cx="480194" cy="545431"/>
            <a:chOff x="6968697" y="2505075"/>
            <a:chExt cx="480194" cy="545431"/>
          </a:xfrm>
        </p:grpSpPr>
        <p:sp>
          <p:nvSpPr>
            <p:cNvPr id="64" name="Arc 63"/>
            <p:cNvSpPr/>
            <p:nvPr/>
          </p:nvSpPr>
          <p:spPr>
            <a:xfrm>
              <a:off x="6968697" y="2570312"/>
              <a:ext cx="480194" cy="480194"/>
            </a:xfrm>
            <a:prstGeom prst="arc">
              <a:avLst>
                <a:gd name="adj1" fmla="val 13601336"/>
                <a:gd name="adj2" fmla="val 1311857"/>
              </a:avLst>
            </a:prstGeom>
            <a:ln w="19050" cmpd="sng">
              <a:solidFill>
                <a:srgbClr val="FF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65" name="Straight Connector 64"/>
            <p:cNvCxnSpPr>
              <a:stCxn id="64" idx="0"/>
            </p:cNvCxnSpPr>
            <p:nvPr/>
          </p:nvCxnSpPr>
          <p:spPr>
            <a:xfrm flipV="1">
              <a:off x="7044097" y="2505075"/>
              <a:ext cx="112353" cy="130630"/>
            </a:xfrm>
            <a:prstGeom prst="line">
              <a:avLst/>
            </a:prstGeom>
            <a:ln w="1905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66" name="Straight Connector 65"/>
            <p:cNvCxnSpPr/>
            <p:nvPr/>
          </p:nvCxnSpPr>
          <p:spPr>
            <a:xfrm>
              <a:off x="7044097" y="2635627"/>
              <a:ext cx="164697" cy="0"/>
            </a:xfrm>
            <a:prstGeom prst="line">
              <a:avLst/>
            </a:prstGeom>
            <a:ln w="19050" cmpd="sng">
              <a:solidFill>
                <a:srgbClr val="FF0000"/>
              </a:solidFill>
            </a:ln>
            <a:effectLst/>
          </p:spPr>
          <p:style>
            <a:lnRef idx="2">
              <a:schemeClr val="accent1"/>
            </a:lnRef>
            <a:fillRef idx="0">
              <a:schemeClr val="accent1"/>
            </a:fillRef>
            <a:effectRef idx="1">
              <a:schemeClr val="accent1"/>
            </a:effectRef>
            <a:fontRef idx="minor">
              <a:schemeClr val="tx1"/>
            </a:fontRef>
          </p:style>
        </p:cxnSp>
      </p:grpSp>
      <p:graphicFrame>
        <p:nvGraphicFramePr>
          <p:cNvPr id="67" name="Object 3"/>
          <p:cNvGraphicFramePr>
            <a:graphicFrameLocks noChangeAspect="1"/>
          </p:cNvGraphicFramePr>
          <p:nvPr>
            <p:extLst>
              <p:ext uri="{D42A27DB-BD31-4B8C-83A1-F6EECF244321}">
                <p14:modId xmlns:p14="http://schemas.microsoft.com/office/powerpoint/2010/main" val="1547566918"/>
              </p:ext>
            </p:extLst>
          </p:nvPr>
        </p:nvGraphicFramePr>
        <p:xfrm>
          <a:off x="7011988" y="1473200"/>
          <a:ext cx="309562" cy="328613"/>
        </p:xfrm>
        <a:graphic>
          <a:graphicData uri="http://schemas.openxmlformats.org/presentationml/2006/ole">
            <mc:AlternateContent xmlns:mc="http://schemas.openxmlformats.org/markup-compatibility/2006">
              <mc:Choice xmlns:v="urn:schemas-microsoft-com:vml" Requires="v">
                <p:oleObj name="Equation" r:id="rId10" imgW="190500" imgH="203200" progId="Equation.DSMT4">
                  <p:embed/>
                </p:oleObj>
              </mc:Choice>
              <mc:Fallback>
                <p:oleObj name="Equation" r:id="rId10" imgW="190500" imgH="203200" progId="Equation.DSMT4">
                  <p:embed/>
                  <p:pic>
                    <p:nvPicPr>
                      <p:cNvPr id="0" name=""/>
                      <p:cNvPicPr>
                        <a:picLocks noChangeAspect="1" noChangeArrowheads="1"/>
                      </p:cNvPicPr>
                      <p:nvPr/>
                    </p:nvPicPr>
                    <p:blipFill>
                      <a:blip r:embed="rId11"/>
                      <a:srcRect/>
                      <a:stretch>
                        <a:fillRect/>
                      </a:stretch>
                    </p:blipFill>
                    <p:spPr bwMode="auto">
                      <a:xfrm>
                        <a:off x="7011988" y="1473200"/>
                        <a:ext cx="309562" cy="328613"/>
                      </a:xfrm>
                      <a:prstGeom prst="rect">
                        <a:avLst/>
                      </a:prstGeom>
                      <a:noFill/>
                      <a:ln>
                        <a:noFill/>
                      </a:ln>
                      <a:effectLst/>
                    </p:spPr>
                  </p:pic>
                </p:oleObj>
              </mc:Fallback>
            </mc:AlternateContent>
          </a:graphicData>
        </a:graphic>
      </p:graphicFrame>
      <p:sp>
        <p:nvSpPr>
          <p:cNvPr id="33" name="Text Box 56"/>
          <p:cNvSpPr txBox="1">
            <a:spLocks/>
          </p:cNvSpPr>
          <p:nvPr/>
        </p:nvSpPr>
        <p:spPr bwMode="auto">
          <a:xfrm>
            <a:off x="800815" y="2710243"/>
            <a:ext cx="8051813" cy="3600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800" i="1" dirty="0">
                <a:solidFill>
                  <a:srgbClr val="0000FF"/>
                </a:solidFill>
                <a:latin typeface="Times New Roman"/>
                <a:cs typeface="Times New Roman"/>
              </a:rPr>
              <a:t>Momentum</a:t>
            </a:r>
            <a:r>
              <a:rPr lang="en-US" sz="1800" dirty="0">
                <a:solidFill>
                  <a:srgbClr val="0000FF"/>
                </a:solidFill>
                <a:latin typeface="Times New Roman"/>
                <a:cs typeface="Times New Roman"/>
              </a:rPr>
              <a:t> </a:t>
            </a:r>
            <a:r>
              <a:rPr lang="en-US" sz="1800" dirty="0">
                <a:solidFill>
                  <a:srgbClr val="FF0000"/>
                </a:solidFill>
                <a:latin typeface="Times New Roman"/>
                <a:cs typeface="Times New Roman"/>
              </a:rPr>
              <a:t>IS STILL</a:t>
            </a:r>
            <a:r>
              <a:rPr lang="en-US" sz="1800" dirty="0">
                <a:latin typeface="Times New Roman"/>
                <a:cs typeface="Times New Roman"/>
              </a:rPr>
              <a:t> </a:t>
            </a:r>
            <a:r>
              <a:rPr lang="en-US" sz="1800" dirty="0">
                <a:solidFill>
                  <a:srgbClr val="0000FF"/>
                </a:solidFill>
                <a:latin typeface="Times New Roman"/>
                <a:cs typeface="Times New Roman"/>
              </a:rPr>
              <a:t>conserved </a:t>
            </a:r>
            <a:r>
              <a:rPr lang="en-US" sz="1800" dirty="0">
                <a:latin typeface="Times New Roman"/>
                <a:cs typeface="Times New Roman"/>
              </a:rPr>
              <a:t>as there are no </a:t>
            </a:r>
            <a:r>
              <a:rPr lang="en-US" sz="1800" i="1" dirty="0">
                <a:solidFill>
                  <a:srgbClr val="0000FF"/>
                </a:solidFill>
                <a:latin typeface="Times New Roman"/>
                <a:cs typeface="Times New Roman"/>
              </a:rPr>
              <a:t>external impulses</a:t>
            </a:r>
            <a:r>
              <a:rPr lang="en-US" sz="1800" dirty="0">
                <a:latin typeface="Times New Roman"/>
                <a:cs typeface="Times New Roman"/>
              </a:rPr>
              <a:t>, so.</a:t>
            </a:r>
          </a:p>
        </p:txBody>
      </p:sp>
      <p:graphicFrame>
        <p:nvGraphicFramePr>
          <p:cNvPr id="34" name="Object 2"/>
          <p:cNvGraphicFramePr>
            <a:graphicFrameLocks noChangeAspect="1"/>
          </p:cNvGraphicFramePr>
          <p:nvPr>
            <p:extLst>
              <p:ext uri="{D42A27DB-BD31-4B8C-83A1-F6EECF244321}">
                <p14:modId xmlns:p14="http://schemas.microsoft.com/office/powerpoint/2010/main" val="1952927278"/>
              </p:ext>
            </p:extLst>
          </p:nvPr>
        </p:nvGraphicFramePr>
        <p:xfrm>
          <a:off x="2987366" y="3188494"/>
          <a:ext cx="3141663" cy="1319212"/>
        </p:xfrm>
        <a:graphic>
          <a:graphicData uri="http://schemas.openxmlformats.org/presentationml/2006/ole">
            <mc:AlternateContent xmlns:mc="http://schemas.openxmlformats.org/markup-compatibility/2006">
              <mc:Choice xmlns:v="urn:schemas-microsoft-com:vml" Requires="v">
                <p:oleObj name="Equation" r:id="rId12" imgW="2006600" imgH="838200" progId="Equation.DSMT4">
                  <p:embed/>
                </p:oleObj>
              </mc:Choice>
              <mc:Fallback>
                <p:oleObj name="Equation" r:id="rId12" imgW="2006600" imgH="838200" progId="Equation.DSMT4">
                  <p:embed/>
                  <p:pic>
                    <p:nvPicPr>
                      <p:cNvPr id="0" name=""/>
                      <p:cNvPicPr>
                        <a:picLocks noChangeAspect="1" noChangeArrowheads="1"/>
                      </p:cNvPicPr>
                      <p:nvPr/>
                    </p:nvPicPr>
                    <p:blipFill>
                      <a:blip r:embed="rId13"/>
                      <a:srcRect/>
                      <a:stretch>
                        <a:fillRect/>
                      </a:stretch>
                    </p:blipFill>
                    <p:spPr bwMode="auto">
                      <a:xfrm>
                        <a:off x="2987366" y="3188494"/>
                        <a:ext cx="3141663" cy="1319212"/>
                      </a:xfrm>
                      <a:prstGeom prst="rect">
                        <a:avLst/>
                      </a:prstGeom>
                      <a:noFill/>
                      <a:ln>
                        <a:noFill/>
                      </a:ln>
                      <a:effectLst/>
                    </p:spPr>
                  </p:pic>
                </p:oleObj>
              </mc:Fallback>
            </mc:AlternateContent>
          </a:graphicData>
        </a:graphic>
      </p:graphicFrame>
      <p:cxnSp>
        <p:nvCxnSpPr>
          <p:cNvPr id="35" name="Straight Arrow Connector 34"/>
          <p:cNvCxnSpPr/>
          <p:nvPr/>
        </p:nvCxnSpPr>
        <p:spPr>
          <a:xfrm flipH="1">
            <a:off x="7149576" y="1326116"/>
            <a:ext cx="368615" cy="4187"/>
          </a:xfrm>
          <a:prstGeom prst="straightConnector1">
            <a:avLst/>
          </a:prstGeom>
          <a:ln w="12700" cmpd="sng">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37" name="Object 2"/>
          <p:cNvGraphicFramePr>
            <a:graphicFrameLocks noChangeAspect="1"/>
          </p:cNvGraphicFramePr>
          <p:nvPr>
            <p:extLst>
              <p:ext uri="{D42A27DB-BD31-4B8C-83A1-F6EECF244321}">
                <p14:modId xmlns:p14="http://schemas.microsoft.com/office/powerpoint/2010/main" val="1394386862"/>
              </p:ext>
            </p:extLst>
          </p:nvPr>
        </p:nvGraphicFramePr>
        <p:xfrm>
          <a:off x="7127875" y="971550"/>
          <a:ext cx="368300" cy="304800"/>
        </p:xfrm>
        <a:graphic>
          <a:graphicData uri="http://schemas.openxmlformats.org/presentationml/2006/ole">
            <mc:AlternateContent xmlns:mc="http://schemas.openxmlformats.org/markup-compatibility/2006">
              <mc:Choice xmlns:v="urn:schemas-microsoft-com:vml" Requires="v">
                <p:oleObj name="Equation" r:id="rId14" imgW="241300" imgH="203200" progId="Equation.DSMT4">
                  <p:embed/>
                </p:oleObj>
              </mc:Choice>
              <mc:Fallback>
                <p:oleObj name="Equation" r:id="rId14" imgW="241300" imgH="203200" progId="Equation.DSMT4">
                  <p:embed/>
                  <p:pic>
                    <p:nvPicPr>
                      <p:cNvPr id="0" name=""/>
                      <p:cNvPicPr>
                        <a:picLocks noChangeAspect="1" noChangeArrowheads="1"/>
                      </p:cNvPicPr>
                      <p:nvPr/>
                    </p:nvPicPr>
                    <p:blipFill>
                      <a:blip r:embed="rId15"/>
                      <a:srcRect/>
                      <a:stretch>
                        <a:fillRect/>
                      </a:stretch>
                    </p:blipFill>
                    <p:spPr bwMode="auto">
                      <a:xfrm>
                        <a:off x="7127875" y="971550"/>
                        <a:ext cx="368300" cy="304800"/>
                      </a:xfrm>
                      <a:prstGeom prst="rect">
                        <a:avLst/>
                      </a:prstGeom>
                      <a:noFill/>
                      <a:ln>
                        <a:noFill/>
                      </a:ln>
                      <a:effectLst/>
                    </p:spPr>
                  </p:pic>
                </p:oleObj>
              </mc:Fallback>
            </mc:AlternateContent>
          </a:graphicData>
        </a:graphic>
      </p:graphicFrame>
      <p:sp>
        <p:nvSpPr>
          <p:cNvPr id="2" name="Rectangle 1"/>
          <p:cNvSpPr/>
          <p:nvPr/>
        </p:nvSpPr>
        <p:spPr>
          <a:xfrm rot="558161">
            <a:off x="7437499" y="2174700"/>
            <a:ext cx="65368" cy="77470"/>
          </a:xfrm>
          <a:prstGeom prst="rect">
            <a:avLst/>
          </a:prstGeom>
          <a:solidFill>
            <a:srgbClr val="FF00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40245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9"/>
                                        </p:tgtEl>
                                        <p:attrNameLst>
                                          <p:attrName>style.visibility</p:attrName>
                                        </p:attrNameLst>
                                      </p:cBhvr>
                                      <p:to>
                                        <p:strVal val="visible"/>
                                      </p:to>
                                    </p:set>
                                    <p:animEffect transition="in" filter="dissolve">
                                      <p:cBhvr>
                                        <p:cTn id="7" dur="500"/>
                                        <p:tgtEl>
                                          <p:spTgt spid="49"/>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3"/>
                                        </p:tgtEl>
                                        <p:attrNameLst>
                                          <p:attrName>style.visibility</p:attrName>
                                        </p:attrNameLst>
                                      </p:cBhvr>
                                      <p:to>
                                        <p:strVal val="visible"/>
                                      </p:to>
                                    </p:set>
                                    <p:animEffect transition="in" filter="dissolve">
                                      <p:cBhvr>
                                        <p:cTn id="12" dur="500"/>
                                        <p:tgtEl>
                                          <p:spTgt spid="33"/>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2"/>
                                        </p:tgtEl>
                                        <p:attrNameLst>
                                          <p:attrName>style.visibility</p:attrName>
                                        </p:attrNameLst>
                                      </p:cBhvr>
                                      <p:to>
                                        <p:strVal val="visible"/>
                                      </p:to>
                                    </p:set>
                                    <p:animEffect transition="in" filter="dissolve">
                                      <p:cBhvr>
                                        <p:cTn id="17" dur="500"/>
                                        <p:tgtEl>
                                          <p:spTgt spid="32"/>
                                        </p:tgtEl>
                                      </p:cBhvr>
                                    </p:animEffect>
                                  </p:childTnLst>
                                </p:cTn>
                              </p:par>
                              <p:par>
                                <p:cTn id="18" presetID="9" presetClass="entr" presetSubtype="0" fill="hold" nodeType="withEffect">
                                  <p:stCondLst>
                                    <p:cond delay="0"/>
                                  </p:stCondLst>
                                  <p:childTnLst>
                                    <p:set>
                                      <p:cBhvr>
                                        <p:cTn id="19" dur="1" fill="hold">
                                          <p:stCondLst>
                                            <p:cond delay="0"/>
                                          </p:stCondLst>
                                        </p:cTn>
                                        <p:tgtEl>
                                          <p:spTgt spid="35"/>
                                        </p:tgtEl>
                                        <p:attrNameLst>
                                          <p:attrName>style.visibility</p:attrName>
                                        </p:attrNameLst>
                                      </p:cBhvr>
                                      <p:to>
                                        <p:strVal val="visible"/>
                                      </p:to>
                                    </p:set>
                                    <p:animEffect transition="in" filter="dissolve">
                                      <p:cBhvr>
                                        <p:cTn id="20" dur="500"/>
                                        <p:tgtEl>
                                          <p:spTgt spid="35"/>
                                        </p:tgtEl>
                                      </p:cBhvr>
                                    </p:animEffect>
                                  </p:childTnLst>
                                </p:cTn>
                              </p:par>
                              <p:par>
                                <p:cTn id="21" presetID="9" presetClass="entr" presetSubtype="0" fill="hold" nodeType="withEffect">
                                  <p:stCondLst>
                                    <p:cond delay="0"/>
                                  </p:stCondLst>
                                  <p:childTnLst>
                                    <p:set>
                                      <p:cBhvr>
                                        <p:cTn id="22" dur="1" fill="hold">
                                          <p:stCondLst>
                                            <p:cond delay="0"/>
                                          </p:stCondLst>
                                        </p:cTn>
                                        <p:tgtEl>
                                          <p:spTgt spid="37"/>
                                        </p:tgtEl>
                                        <p:attrNameLst>
                                          <p:attrName>style.visibility</p:attrName>
                                        </p:attrNameLst>
                                      </p:cBhvr>
                                      <p:to>
                                        <p:strVal val="visible"/>
                                      </p:to>
                                    </p:set>
                                    <p:animEffect transition="in" filter="dissolve">
                                      <p:cBhvr>
                                        <p:cTn id="23" dur="500"/>
                                        <p:tgtEl>
                                          <p:spTgt spid="37"/>
                                        </p:tgtEl>
                                      </p:cBhvr>
                                    </p:animEffect>
                                  </p:childTnLst>
                                </p:cTn>
                              </p:par>
                            </p:childTnLst>
                          </p:cTn>
                        </p:par>
                      </p:childTnLst>
                    </p:cTn>
                  </p:par>
                  <p:par>
                    <p:cTn id="24" fill="hold">
                      <p:stCondLst>
                        <p:cond delay="indefinite"/>
                      </p:stCondLst>
                      <p:childTnLst>
                        <p:par>
                          <p:cTn id="25" fill="hold">
                            <p:stCondLst>
                              <p:cond delay="0"/>
                            </p:stCondLst>
                            <p:childTnLst>
                              <p:par>
                                <p:cTn id="26" presetID="9" presetClass="entr" presetSubtype="0" fill="hold" nodeType="clickEffect">
                                  <p:stCondLst>
                                    <p:cond delay="0"/>
                                  </p:stCondLst>
                                  <p:childTnLst>
                                    <p:set>
                                      <p:cBhvr>
                                        <p:cTn id="27" dur="1" fill="hold">
                                          <p:stCondLst>
                                            <p:cond delay="0"/>
                                          </p:stCondLst>
                                        </p:cTn>
                                        <p:tgtEl>
                                          <p:spTgt spid="34"/>
                                        </p:tgtEl>
                                        <p:attrNameLst>
                                          <p:attrName>style.visibility</p:attrName>
                                        </p:attrNameLst>
                                      </p:cBhvr>
                                      <p:to>
                                        <p:strVal val="visible"/>
                                      </p:to>
                                    </p:set>
                                    <p:animEffect transition="in" filter="dissolve">
                                      <p:cBhvr>
                                        <p:cTn id="28" dur="500"/>
                                        <p:tgtEl>
                                          <p:spTgt spid="34"/>
                                        </p:tgtEl>
                                      </p:cBhvr>
                                    </p:animEffect>
                                  </p:childTnLst>
                                </p:cTn>
                              </p:par>
                            </p:childTnLst>
                          </p:cTn>
                        </p:par>
                      </p:childTnLst>
                    </p:cTn>
                  </p:par>
                  <p:par>
                    <p:cTn id="29" fill="hold">
                      <p:stCondLst>
                        <p:cond delay="indefinite"/>
                      </p:stCondLst>
                      <p:childTnLst>
                        <p:par>
                          <p:cTn id="30" fill="hold">
                            <p:stCondLst>
                              <p:cond delay="0"/>
                            </p:stCondLst>
                            <p:childTnLst>
                              <p:par>
                                <p:cTn id="31" presetID="9" presetClass="entr" presetSubtype="0" fill="hold" grpId="0" nodeType="clickEffect">
                                  <p:stCondLst>
                                    <p:cond delay="0"/>
                                  </p:stCondLst>
                                  <p:childTnLst>
                                    <p:set>
                                      <p:cBhvr>
                                        <p:cTn id="32" dur="1" fill="hold">
                                          <p:stCondLst>
                                            <p:cond delay="0"/>
                                          </p:stCondLst>
                                        </p:cTn>
                                        <p:tgtEl>
                                          <p:spTgt spid="51"/>
                                        </p:tgtEl>
                                        <p:attrNameLst>
                                          <p:attrName>style.visibility</p:attrName>
                                        </p:attrNameLst>
                                      </p:cBhvr>
                                      <p:to>
                                        <p:strVal val="visible"/>
                                      </p:to>
                                    </p:set>
                                    <p:animEffect transition="in" filter="dissolve">
                                      <p:cBhvr>
                                        <p:cTn id="33" dur="500"/>
                                        <p:tgtEl>
                                          <p:spTgt spid="51"/>
                                        </p:tgtEl>
                                      </p:cBhvr>
                                    </p:animEffect>
                                  </p:childTnLst>
                                </p:cTn>
                              </p:par>
                            </p:childTnLst>
                          </p:cTn>
                        </p:par>
                      </p:childTnLst>
                    </p:cTn>
                  </p:par>
                  <p:par>
                    <p:cTn id="34" fill="hold">
                      <p:stCondLst>
                        <p:cond delay="indefinite"/>
                      </p:stCondLst>
                      <p:childTnLst>
                        <p:par>
                          <p:cTn id="35" fill="hold">
                            <p:stCondLst>
                              <p:cond delay="0"/>
                            </p:stCondLst>
                            <p:childTnLst>
                              <p:par>
                                <p:cTn id="36" presetID="9" presetClass="entr" presetSubtype="0" fill="hold" grpId="0" nodeType="clickEffect">
                                  <p:stCondLst>
                                    <p:cond delay="0"/>
                                  </p:stCondLst>
                                  <p:childTnLst>
                                    <p:set>
                                      <p:cBhvr>
                                        <p:cTn id="37" dur="1" fill="hold">
                                          <p:stCondLst>
                                            <p:cond delay="0"/>
                                          </p:stCondLst>
                                        </p:cTn>
                                        <p:tgtEl>
                                          <p:spTgt spid="53"/>
                                        </p:tgtEl>
                                        <p:attrNameLst>
                                          <p:attrName>style.visibility</p:attrName>
                                        </p:attrNameLst>
                                      </p:cBhvr>
                                      <p:to>
                                        <p:strVal val="visible"/>
                                      </p:to>
                                    </p:set>
                                    <p:animEffect transition="in" filter="dissolve">
                                      <p:cBhvr>
                                        <p:cTn id="38" dur="500"/>
                                        <p:tgtEl>
                                          <p:spTgt spid="53"/>
                                        </p:tgtEl>
                                      </p:cBhvr>
                                    </p:animEffect>
                                  </p:childTnLst>
                                </p:cTn>
                              </p:par>
                            </p:childTnLst>
                          </p:cTn>
                        </p:par>
                      </p:childTnLst>
                    </p:cTn>
                  </p:par>
                  <p:par>
                    <p:cTn id="39" fill="hold">
                      <p:stCondLst>
                        <p:cond delay="indefinite"/>
                      </p:stCondLst>
                      <p:childTnLst>
                        <p:par>
                          <p:cTn id="40" fill="hold">
                            <p:stCondLst>
                              <p:cond delay="0"/>
                            </p:stCondLst>
                            <p:childTnLst>
                              <p:par>
                                <p:cTn id="41" presetID="9" presetClass="entr" presetSubtype="0" fill="hold" nodeType="clickEffect">
                                  <p:stCondLst>
                                    <p:cond delay="0"/>
                                  </p:stCondLst>
                                  <p:childTnLst>
                                    <p:set>
                                      <p:cBhvr>
                                        <p:cTn id="42" dur="1" fill="hold">
                                          <p:stCondLst>
                                            <p:cond delay="0"/>
                                          </p:stCondLst>
                                        </p:cTn>
                                        <p:tgtEl>
                                          <p:spTgt spid="67"/>
                                        </p:tgtEl>
                                        <p:attrNameLst>
                                          <p:attrName>style.visibility</p:attrName>
                                        </p:attrNameLst>
                                      </p:cBhvr>
                                      <p:to>
                                        <p:strVal val="visible"/>
                                      </p:to>
                                    </p:set>
                                    <p:animEffect transition="in" filter="dissolve">
                                      <p:cBhvr>
                                        <p:cTn id="43" dur="500"/>
                                        <p:tgtEl>
                                          <p:spTgt spid="67"/>
                                        </p:tgtEl>
                                      </p:cBhvr>
                                    </p:animEffect>
                                  </p:childTnLst>
                                </p:cTn>
                              </p:par>
                              <p:par>
                                <p:cTn id="44" presetID="9" presetClass="entr" presetSubtype="0" fill="hold" nodeType="withEffect">
                                  <p:stCondLst>
                                    <p:cond delay="0"/>
                                  </p:stCondLst>
                                  <p:childTnLst>
                                    <p:set>
                                      <p:cBhvr>
                                        <p:cTn id="45" dur="1" fill="hold">
                                          <p:stCondLst>
                                            <p:cond delay="0"/>
                                          </p:stCondLst>
                                        </p:cTn>
                                        <p:tgtEl>
                                          <p:spTgt spid="63"/>
                                        </p:tgtEl>
                                        <p:attrNameLst>
                                          <p:attrName>style.visibility</p:attrName>
                                        </p:attrNameLst>
                                      </p:cBhvr>
                                      <p:to>
                                        <p:strVal val="visible"/>
                                      </p:to>
                                    </p:set>
                                    <p:animEffect transition="in" filter="dissolve">
                                      <p:cBhvr>
                                        <p:cTn id="46" dur="500"/>
                                        <p:tgtEl>
                                          <p:spTgt spid="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p:bldP spid="32" grpId="0" animBg="1"/>
      <p:bldP spid="49" grpId="0"/>
      <p:bldP spid="53" grpId="0"/>
      <p:bldP spid="33"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Text Box 56"/>
          <p:cNvSpPr txBox="1">
            <a:spLocks/>
          </p:cNvSpPr>
          <p:nvPr/>
        </p:nvSpPr>
        <p:spPr bwMode="auto">
          <a:xfrm>
            <a:off x="244699" y="312831"/>
            <a:ext cx="1393601" cy="3908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2000" dirty="0">
                <a:solidFill>
                  <a:srgbClr val="FF0000"/>
                </a:solidFill>
                <a:latin typeface="Apple Chancery"/>
                <a:cs typeface="Apple Chancery"/>
              </a:rPr>
              <a:t>b.) (</a:t>
            </a:r>
            <a:r>
              <a:rPr lang="en-US" sz="2000" dirty="0" err="1">
                <a:solidFill>
                  <a:srgbClr val="FF0000"/>
                </a:solidFill>
                <a:latin typeface="Apple Chancery"/>
                <a:cs typeface="Apple Chancery"/>
              </a:rPr>
              <a:t>con’t</a:t>
            </a:r>
            <a:r>
              <a:rPr lang="en-US" sz="2000" dirty="0">
                <a:solidFill>
                  <a:srgbClr val="FF0000"/>
                </a:solidFill>
                <a:latin typeface="Apple Chancery"/>
                <a:cs typeface="Apple Chancery"/>
              </a:rPr>
              <a:t>.)</a:t>
            </a:r>
            <a:endParaRPr lang="en-US" sz="2000" dirty="0">
              <a:latin typeface="Times New Roman"/>
              <a:cs typeface="Times New Roman"/>
            </a:endParaRPr>
          </a:p>
        </p:txBody>
      </p:sp>
      <p:sp>
        <p:nvSpPr>
          <p:cNvPr id="4" name="Rectangle 3"/>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5" name="TextBox 4"/>
          <p:cNvSpPr txBox="1"/>
          <p:nvPr/>
        </p:nvSpPr>
        <p:spPr>
          <a:xfrm>
            <a:off x="8636001" y="6427113"/>
            <a:ext cx="444499" cy="276999"/>
          </a:xfrm>
          <a:prstGeom prst="rect">
            <a:avLst/>
          </a:prstGeom>
          <a:noFill/>
        </p:spPr>
        <p:txBody>
          <a:bodyPr wrap="square" rtlCol="0">
            <a:spAutoFit/>
          </a:bodyPr>
          <a:lstStyle/>
          <a:p>
            <a:r>
              <a:rPr lang="en-US" sz="1200" dirty="0">
                <a:latin typeface="Times New Roman"/>
                <a:cs typeface="Times New Roman"/>
              </a:rPr>
              <a:t>26.)</a:t>
            </a:r>
          </a:p>
        </p:txBody>
      </p:sp>
      <p:sp>
        <p:nvSpPr>
          <p:cNvPr id="31" name="Text Box 56"/>
          <p:cNvSpPr txBox="1">
            <a:spLocks/>
          </p:cNvSpPr>
          <p:nvPr/>
        </p:nvSpPr>
        <p:spPr bwMode="auto">
          <a:xfrm>
            <a:off x="638162" y="863740"/>
            <a:ext cx="6905637" cy="63709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800" dirty="0">
                <a:solidFill>
                  <a:srgbClr val="0000FF"/>
                </a:solidFill>
                <a:latin typeface="Times New Roman"/>
                <a:cs typeface="Times New Roman"/>
              </a:rPr>
              <a:t>For the pinned beam situation, </a:t>
            </a:r>
            <a:r>
              <a:rPr lang="en-US" sz="1800" dirty="0">
                <a:latin typeface="Times New Roman"/>
                <a:cs typeface="Times New Roman"/>
              </a:rPr>
              <a:t>we calculated the angular momenta about the pin (i.e., at the </a:t>
            </a:r>
            <a:r>
              <a:rPr lang="en-US" sz="1800" i="1" dirty="0">
                <a:latin typeface="Times New Roman"/>
                <a:cs typeface="Times New Roman"/>
              </a:rPr>
              <a:t>center of mass </a:t>
            </a:r>
            <a:r>
              <a:rPr lang="en-US" sz="1800" dirty="0">
                <a:latin typeface="Times New Roman"/>
                <a:cs typeface="Times New Roman"/>
              </a:rPr>
              <a:t>of the meter stick).</a:t>
            </a:r>
          </a:p>
        </p:txBody>
      </p:sp>
      <p:sp>
        <p:nvSpPr>
          <p:cNvPr id="29" name="Text Box 56"/>
          <p:cNvSpPr txBox="1">
            <a:spLocks/>
          </p:cNvSpPr>
          <p:nvPr/>
        </p:nvSpPr>
        <p:spPr bwMode="auto">
          <a:xfrm>
            <a:off x="638163" y="2260656"/>
            <a:ext cx="6740538" cy="119109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800" dirty="0">
                <a:solidFill>
                  <a:srgbClr val="0000FF"/>
                </a:solidFill>
                <a:latin typeface="Times New Roman"/>
                <a:cs typeface="Times New Roman"/>
              </a:rPr>
              <a:t>For the unpinned situation </a:t>
            </a:r>
            <a:r>
              <a:rPr lang="en-US" sz="1800" dirty="0">
                <a:latin typeface="Times New Roman"/>
                <a:cs typeface="Times New Roman"/>
              </a:rPr>
              <a:t>in which the puck stopped and all the after-collision motion was around the meter stick’s </a:t>
            </a:r>
            <a:r>
              <a:rPr lang="en-US" sz="1800" i="1" dirty="0">
                <a:latin typeface="Times New Roman"/>
                <a:cs typeface="Times New Roman"/>
              </a:rPr>
              <a:t>center of mass</a:t>
            </a:r>
            <a:r>
              <a:rPr lang="en-US" sz="1800" dirty="0">
                <a:latin typeface="Times New Roman"/>
                <a:cs typeface="Times New Roman"/>
              </a:rPr>
              <a:t>, we calculated the angular momenta about the the </a:t>
            </a:r>
            <a:r>
              <a:rPr lang="en-US" sz="1800" i="1" dirty="0">
                <a:latin typeface="Times New Roman"/>
                <a:cs typeface="Times New Roman"/>
              </a:rPr>
              <a:t>center of mass </a:t>
            </a:r>
            <a:r>
              <a:rPr lang="en-US" sz="1800" dirty="0">
                <a:latin typeface="Times New Roman"/>
                <a:cs typeface="Times New Roman"/>
              </a:rPr>
              <a:t>of the meterstick (that was where the rotation was centered).</a:t>
            </a:r>
          </a:p>
        </p:txBody>
      </p:sp>
      <p:grpSp>
        <p:nvGrpSpPr>
          <p:cNvPr id="38" name="Group 37"/>
          <p:cNvGrpSpPr/>
          <p:nvPr/>
        </p:nvGrpSpPr>
        <p:grpSpPr>
          <a:xfrm>
            <a:off x="7793074" y="454160"/>
            <a:ext cx="1128751" cy="1726021"/>
            <a:chOff x="7070725" y="93254"/>
            <a:chExt cx="1583466" cy="2421346"/>
          </a:xfrm>
        </p:grpSpPr>
        <p:sp>
          <p:nvSpPr>
            <p:cNvPr id="39" name="Rectangle 38"/>
            <p:cNvSpPr/>
            <p:nvPr/>
          </p:nvSpPr>
          <p:spPr>
            <a:xfrm>
              <a:off x="7607300" y="101600"/>
              <a:ext cx="88900" cy="2413000"/>
            </a:xfrm>
            <a:prstGeom prst="rect">
              <a:avLst/>
            </a:prstGeom>
            <a:solidFill>
              <a:srgbClr val="FFFF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40" name="Object 2"/>
            <p:cNvGraphicFramePr>
              <a:graphicFrameLocks noChangeAspect="1"/>
            </p:cNvGraphicFramePr>
            <p:nvPr>
              <p:extLst>
                <p:ext uri="{D42A27DB-BD31-4B8C-83A1-F6EECF244321}">
                  <p14:modId xmlns:p14="http://schemas.microsoft.com/office/powerpoint/2010/main" val="3992029901"/>
                </p:ext>
              </p:extLst>
            </p:nvPr>
          </p:nvGraphicFramePr>
          <p:xfrm>
            <a:off x="7312025" y="258763"/>
            <a:ext cx="250825" cy="190500"/>
          </p:xfrm>
          <a:graphic>
            <a:graphicData uri="http://schemas.openxmlformats.org/presentationml/2006/ole">
              <mc:AlternateContent xmlns:mc="http://schemas.openxmlformats.org/markup-compatibility/2006">
                <mc:Choice xmlns:v="urn:schemas-microsoft-com:vml" Requires="v">
                  <p:oleObj name="Equation" r:id="rId3" imgW="165100" imgH="127000" progId="Equation.DSMT4">
                    <p:embed/>
                  </p:oleObj>
                </mc:Choice>
                <mc:Fallback>
                  <p:oleObj name="Equation" r:id="rId3" imgW="165100" imgH="127000" progId="Equation.DSMT4">
                    <p:embed/>
                    <p:pic>
                      <p:nvPicPr>
                        <p:cNvPr id="0" name=""/>
                        <p:cNvPicPr>
                          <a:picLocks noChangeAspect="1" noChangeArrowheads="1"/>
                        </p:cNvPicPr>
                        <p:nvPr/>
                      </p:nvPicPr>
                      <p:blipFill>
                        <a:blip r:embed="rId4"/>
                        <a:srcRect/>
                        <a:stretch>
                          <a:fillRect/>
                        </a:stretch>
                      </p:blipFill>
                      <p:spPr bwMode="auto">
                        <a:xfrm>
                          <a:off x="7312025" y="258763"/>
                          <a:ext cx="250825" cy="190500"/>
                        </a:xfrm>
                        <a:prstGeom prst="rect">
                          <a:avLst/>
                        </a:prstGeom>
                        <a:noFill/>
                        <a:ln>
                          <a:noFill/>
                        </a:ln>
                        <a:effectLst/>
                      </p:spPr>
                    </p:pic>
                  </p:oleObj>
                </mc:Fallback>
              </mc:AlternateContent>
            </a:graphicData>
          </a:graphic>
        </p:graphicFrame>
        <p:sp>
          <p:nvSpPr>
            <p:cNvPr id="41" name="Rectangle 40"/>
            <p:cNvSpPr/>
            <p:nvPr/>
          </p:nvSpPr>
          <p:spPr>
            <a:xfrm rot="16200000">
              <a:off x="8071120" y="2181087"/>
              <a:ext cx="73123" cy="78591"/>
            </a:xfrm>
            <a:prstGeom prst="rect">
              <a:avLst/>
            </a:prstGeom>
            <a:solidFill>
              <a:srgbClr val="FF0000"/>
            </a:solidFill>
            <a:ln w="1270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3" name="Rectangle 42"/>
            <p:cNvSpPr/>
            <p:nvPr/>
          </p:nvSpPr>
          <p:spPr>
            <a:xfrm rot="550446">
              <a:off x="7607740" y="93254"/>
              <a:ext cx="88900" cy="2413000"/>
            </a:xfrm>
            <a:prstGeom prst="rect">
              <a:avLst/>
            </a:prstGeom>
            <a:solidFill>
              <a:srgbClr val="FFFF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44" name="Object 2"/>
            <p:cNvGraphicFramePr>
              <a:graphicFrameLocks noChangeAspect="1"/>
            </p:cNvGraphicFramePr>
            <p:nvPr>
              <p:extLst>
                <p:ext uri="{D42A27DB-BD31-4B8C-83A1-F6EECF244321}">
                  <p14:modId xmlns:p14="http://schemas.microsoft.com/office/powerpoint/2010/main" val="509379515"/>
                </p:ext>
              </p:extLst>
            </p:nvPr>
          </p:nvGraphicFramePr>
          <p:xfrm>
            <a:off x="7610475" y="1268840"/>
            <a:ext cx="79375" cy="102769"/>
          </p:xfrm>
          <a:graphic>
            <a:graphicData uri="http://schemas.openxmlformats.org/presentationml/2006/ole">
              <mc:AlternateContent xmlns:mc="http://schemas.openxmlformats.org/markup-compatibility/2006">
                <mc:Choice xmlns:v="urn:schemas-microsoft-com:vml" Requires="v">
                  <p:oleObj name="Equation" r:id="rId5" imgW="88900" imgH="114300" progId="Equation.DSMT4">
                    <p:embed/>
                  </p:oleObj>
                </mc:Choice>
                <mc:Fallback>
                  <p:oleObj name="Equation" r:id="rId5" imgW="88900" imgH="114300" progId="Equation.DSMT4">
                    <p:embed/>
                    <p:pic>
                      <p:nvPicPr>
                        <p:cNvPr id="0" name=""/>
                        <p:cNvPicPr>
                          <a:picLocks noChangeAspect="1" noChangeArrowheads="1"/>
                        </p:cNvPicPr>
                        <p:nvPr/>
                      </p:nvPicPr>
                      <p:blipFill>
                        <a:blip r:embed="rId6"/>
                        <a:srcRect/>
                        <a:stretch>
                          <a:fillRect/>
                        </a:stretch>
                      </p:blipFill>
                      <p:spPr bwMode="auto">
                        <a:xfrm>
                          <a:off x="7610475" y="1268840"/>
                          <a:ext cx="79375" cy="102769"/>
                        </a:xfrm>
                        <a:prstGeom prst="rect">
                          <a:avLst/>
                        </a:prstGeom>
                        <a:noFill/>
                        <a:ln>
                          <a:noFill/>
                        </a:ln>
                        <a:effectLst/>
                      </p:spPr>
                    </p:pic>
                  </p:oleObj>
                </mc:Fallback>
              </mc:AlternateContent>
            </a:graphicData>
          </a:graphic>
        </p:graphicFrame>
        <p:cxnSp>
          <p:nvCxnSpPr>
            <p:cNvPr id="45" name="Straight Connector 44"/>
            <p:cNvCxnSpPr/>
            <p:nvPr/>
          </p:nvCxnSpPr>
          <p:spPr>
            <a:xfrm>
              <a:off x="7813675" y="1320225"/>
              <a:ext cx="772253" cy="0"/>
            </a:xfrm>
            <a:prstGeom prst="line">
              <a:avLst/>
            </a:prstGeom>
            <a:ln w="12700" cmpd="sng">
              <a:solidFill>
                <a:srgbClr val="000000"/>
              </a:solidFill>
              <a:prstDash val="lgDash"/>
            </a:ln>
            <a:effectLst/>
          </p:spPr>
          <p:style>
            <a:lnRef idx="2">
              <a:schemeClr val="accent1"/>
            </a:lnRef>
            <a:fillRef idx="0">
              <a:schemeClr val="accent1"/>
            </a:fillRef>
            <a:effectRef idx="1">
              <a:schemeClr val="accent1"/>
            </a:effectRef>
            <a:fontRef idx="minor">
              <a:schemeClr val="tx1"/>
            </a:fontRef>
          </p:style>
        </p:cxnSp>
        <p:cxnSp>
          <p:nvCxnSpPr>
            <p:cNvPr id="46" name="Straight Connector 45"/>
            <p:cNvCxnSpPr/>
            <p:nvPr/>
          </p:nvCxnSpPr>
          <p:spPr>
            <a:xfrm>
              <a:off x="8229060" y="2218750"/>
              <a:ext cx="370214" cy="0"/>
            </a:xfrm>
            <a:prstGeom prst="line">
              <a:avLst/>
            </a:prstGeom>
            <a:ln w="12700" cmpd="sng">
              <a:solidFill>
                <a:srgbClr val="000000"/>
              </a:solidFill>
              <a:prstDash val="lgDash"/>
            </a:ln>
            <a:effectLst/>
          </p:spPr>
          <p:style>
            <a:lnRef idx="2">
              <a:schemeClr val="accent1"/>
            </a:lnRef>
            <a:fillRef idx="0">
              <a:schemeClr val="accent1"/>
            </a:fillRef>
            <a:effectRef idx="1">
              <a:schemeClr val="accent1"/>
            </a:effectRef>
            <a:fontRef idx="minor">
              <a:schemeClr val="tx1"/>
            </a:fontRef>
          </p:style>
        </p:cxnSp>
        <p:cxnSp>
          <p:nvCxnSpPr>
            <p:cNvPr id="50" name="Straight Arrow Connector 49"/>
            <p:cNvCxnSpPr/>
            <p:nvPr/>
          </p:nvCxnSpPr>
          <p:spPr>
            <a:xfrm>
              <a:off x="8423275" y="1320225"/>
              <a:ext cx="0" cy="898525"/>
            </a:xfrm>
            <a:prstGeom prst="straightConnector1">
              <a:avLst/>
            </a:prstGeom>
            <a:ln w="1270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54" name="Object 2"/>
            <p:cNvGraphicFramePr>
              <a:graphicFrameLocks noChangeAspect="1"/>
            </p:cNvGraphicFramePr>
            <p:nvPr>
              <p:extLst>
                <p:ext uri="{D42A27DB-BD31-4B8C-83A1-F6EECF244321}">
                  <p14:modId xmlns:p14="http://schemas.microsoft.com/office/powerpoint/2010/main" val="3304550899"/>
                </p:ext>
              </p:extLst>
            </p:nvPr>
          </p:nvGraphicFramePr>
          <p:xfrm>
            <a:off x="8460516" y="1637298"/>
            <a:ext cx="193675" cy="247650"/>
          </p:xfrm>
          <a:graphic>
            <a:graphicData uri="http://schemas.openxmlformats.org/presentationml/2006/ole">
              <mc:AlternateContent xmlns:mc="http://schemas.openxmlformats.org/markup-compatibility/2006">
                <mc:Choice xmlns:v="urn:schemas-microsoft-com:vml" Requires="v">
                  <p:oleObj name="Equation" r:id="rId7" imgW="127000" imgH="165100" progId="Equation.DSMT4">
                    <p:embed/>
                  </p:oleObj>
                </mc:Choice>
                <mc:Fallback>
                  <p:oleObj name="Equation" r:id="rId7" imgW="127000" imgH="165100" progId="Equation.DSMT4">
                    <p:embed/>
                    <p:pic>
                      <p:nvPicPr>
                        <p:cNvPr id="0" name=""/>
                        <p:cNvPicPr>
                          <a:picLocks noChangeAspect="1" noChangeArrowheads="1"/>
                        </p:cNvPicPr>
                        <p:nvPr/>
                      </p:nvPicPr>
                      <p:blipFill>
                        <a:blip r:embed="rId8"/>
                        <a:srcRect/>
                        <a:stretch>
                          <a:fillRect/>
                        </a:stretch>
                      </p:blipFill>
                      <p:spPr bwMode="auto">
                        <a:xfrm>
                          <a:off x="8460516" y="1637298"/>
                          <a:ext cx="193675" cy="247650"/>
                        </a:xfrm>
                        <a:prstGeom prst="rect">
                          <a:avLst/>
                        </a:prstGeom>
                        <a:noFill/>
                        <a:ln>
                          <a:noFill/>
                        </a:ln>
                        <a:effectLst/>
                      </p:spPr>
                    </p:pic>
                  </p:oleObj>
                </mc:Fallback>
              </mc:AlternateContent>
            </a:graphicData>
          </a:graphic>
        </p:graphicFrame>
        <p:graphicFrame>
          <p:nvGraphicFramePr>
            <p:cNvPr id="55" name="Object 2"/>
            <p:cNvGraphicFramePr>
              <a:graphicFrameLocks noChangeAspect="1"/>
            </p:cNvGraphicFramePr>
            <p:nvPr>
              <p:extLst>
                <p:ext uri="{D42A27DB-BD31-4B8C-83A1-F6EECF244321}">
                  <p14:modId xmlns:p14="http://schemas.microsoft.com/office/powerpoint/2010/main" val="6480270"/>
                </p:ext>
              </p:extLst>
            </p:nvPr>
          </p:nvGraphicFramePr>
          <p:xfrm>
            <a:off x="7823200" y="2180165"/>
            <a:ext cx="271463" cy="304800"/>
          </p:xfrm>
          <a:graphic>
            <a:graphicData uri="http://schemas.openxmlformats.org/presentationml/2006/ole">
              <mc:AlternateContent xmlns:mc="http://schemas.openxmlformats.org/markup-compatibility/2006">
                <mc:Choice xmlns:v="urn:schemas-microsoft-com:vml" Requires="v">
                  <p:oleObj name="Equation" r:id="rId9" imgW="177800" imgH="203200" progId="Equation.DSMT4">
                    <p:embed/>
                  </p:oleObj>
                </mc:Choice>
                <mc:Fallback>
                  <p:oleObj name="Equation" r:id="rId9" imgW="177800" imgH="203200" progId="Equation.DSMT4">
                    <p:embed/>
                    <p:pic>
                      <p:nvPicPr>
                        <p:cNvPr id="0" name=""/>
                        <p:cNvPicPr>
                          <a:picLocks noChangeAspect="1" noChangeArrowheads="1"/>
                        </p:cNvPicPr>
                        <p:nvPr/>
                      </p:nvPicPr>
                      <p:blipFill>
                        <a:blip r:embed="rId10"/>
                        <a:srcRect/>
                        <a:stretch>
                          <a:fillRect/>
                        </a:stretch>
                      </p:blipFill>
                      <p:spPr bwMode="auto">
                        <a:xfrm>
                          <a:off x="7823200" y="2180165"/>
                          <a:ext cx="271463" cy="304800"/>
                        </a:xfrm>
                        <a:prstGeom prst="rect">
                          <a:avLst/>
                        </a:prstGeom>
                        <a:noFill/>
                        <a:ln>
                          <a:noFill/>
                        </a:ln>
                        <a:effectLst/>
                      </p:spPr>
                    </p:pic>
                  </p:oleObj>
                </mc:Fallback>
              </mc:AlternateContent>
            </a:graphicData>
          </a:graphic>
        </p:graphicFrame>
        <p:cxnSp>
          <p:nvCxnSpPr>
            <p:cNvPr id="56" name="Straight Arrow Connector 55"/>
            <p:cNvCxnSpPr/>
            <p:nvPr/>
          </p:nvCxnSpPr>
          <p:spPr>
            <a:xfrm flipH="1">
              <a:off x="7736896" y="2219091"/>
              <a:ext cx="303068" cy="4187"/>
            </a:xfrm>
            <a:prstGeom prst="straightConnector1">
              <a:avLst/>
            </a:prstGeom>
            <a:ln w="12700" cmpd="sng">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grpSp>
          <p:nvGrpSpPr>
            <p:cNvPr id="57" name="Group 56"/>
            <p:cNvGrpSpPr/>
            <p:nvPr/>
          </p:nvGrpSpPr>
          <p:grpSpPr>
            <a:xfrm rot="14300867" flipH="1">
              <a:off x="7374895" y="1180489"/>
              <a:ext cx="480194" cy="545431"/>
              <a:chOff x="6968697" y="2505075"/>
              <a:chExt cx="480194" cy="545431"/>
            </a:xfrm>
          </p:grpSpPr>
          <p:sp>
            <p:nvSpPr>
              <p:cNvPr id="61" name="Arc 60"/>
              <p:cNvSpPr/>
              <p:nvPr/>
            </p:nvSpPr>
            <p:spPr>
              <a:xfrm>
                <a:off x="6968697" y="2570312"/>
                <a:ext cx="480194" cy="480194"/>
              </a:xfrm>
              <a:prstGeom prst="arc">
                <a:avLst>
                  <a:gd name="adj1" fmla="val 13601336"/>
                  <a:gd name="adj2" fmla="val 1311857"/>
                </a:avLst>
              </a:prstGeom>
              <a:ln w="19050" cmpd="sng">
                <a:solidFill>
                  <a:srgbClr val="FF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62" name="Straight Connector 61"/>
              <p:cNvCxnSpPr>
                <a:stCxn id="61" idx="0"/>
              </p:cNvCxnSpPr>
              <p:nvPr/>
            </p:nvCxnSpPr>
            <p:spPr>
              <a:xfrm flipV="1">
                <a:off x="7044097" y="2505075"/>
                <a:ext cx="112353" cy="130630"/>
              </a:xfrm>
              <a:prstGeom prst="line">
                <a:avLst/>
              </a:prstGeom>
              <a:ln w="1905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68" name="Straight Connector 67"/>
              <p:cNvCxnSpPr/>
              <p:nvPr/>
            </p:nvCxnSpPr>
            <p:spPr>
              <a:xfrm>
                <a:off x="7044097" y="2635627"/>
                <a:ext cx="164697" cy="0"/>
              </a:xfrm>
              <a:prstGeom prst="line">
                <a:avLst/>
              </a:prstGeom>
              <a:ln w="19050" cmpd="sng">
                <a:solidFill>
                  <a:srgbClr val="FF0000"/>
                </a:solidFill>
              </a:ln>
              <a:effectLst/>
            </p:spPr>
            <p:style>
              <a:lnRef idx="2">
                <a:schemeClr val="accent1"/>
              </a:lnRef>
              <a:fillRef idx="0">
                <a:schemeClr val="accent1"/>
              </a:fillRef>
              <a:effectRef idx="1">
                <a:schemeClr val="accent1"/>
              </a:effectRef>
              <a:fontRef idx="minor">
                <a:schemeClr val="tx1"/>
              </a:fontRef>
            </p:style>
          </p:cxnSp>
        </p:grpSp>
        <p:graphicFrame>
          <p:nvGraphicFramePr>
            <p:cNvPr id="58" name="Object 3"/>
            <p:cNvGraphicFramePr>
              <a:graphicFrameLocks noChangeAspect="1"/>
            </p:cNvGraphicFramePr>
            <p:nvPr>
              <p:extLst>
                <p:ext uri="{D42A27DB-BD31-4B8C-83A1-F6EECF244321}">
                  <p14:modId xmlns:p14="http://schemas.microsoft.com/office/powerpoint/2010/main" val="2028252184"/>
                </p:ext>
              </p:extLst>
            </p:nvPr>
          </p:nvGraphicFramePr>
          <p:xfrm>
            <a:off x="7070725" y="1490663"/>
            <a:ext cx="330200" cy="328612"/>
          </p:xfrm>
          <a:graphic>
            <a:graphicData uri="http://schemas.openxmlformats.org/presentationml/2006/ole">
              <mc:AlternateContent xmlns:mc="http://schemas.openxmlformats.org/markup-compatibility/2006">
                <mc:Choice xmlns:v="urn:schemas-microsoft-com:vml" Requires="v">
                  <p:oleObj name="Equation" r:id="rId11" imgW="203200" imgH="203200" progId="Equation.DSMT4">
                    <p:embed/>
                  </p:oleObj>
                </mc:Choice>
                <mc:Fallback>
                  <p:oleObj name="Equation" r:id="rId11" imgW="203200" imgH="203200" progId="Equation.DSMT4">
                    <p:embed/>
                    <p:pic>
                      <p:nvPicPr>
                        <p:cNvPr id="0" name=""/>
                        <p:cNvPicPr>
                          <a:picLocks noChangeAspect="1" noChangeArrowheads="1"/>
                        </p:cNvPicPr>
                        <p:nvPr/>
                      </p:nvPicPr>
                      <p:blipFill>
                        <a:blip r:embed="rId12"/>
                        <a:srcRect/>
                        <a:stretch>
                          <a:fillRect/>
                        </a:stretch>
                      </p:blipFill>
                      <p:spPr bwMode="auto">
                        <a:xfrm>
                          <a:off x="7070725" y="1490663"/>
                          <a:ext cx="330200" cy="328612"/>
                        </a:xfrm>
                        <a:prstGeom prst="rect">
                          <a:avLst/>
                        </a:prstGeom>
                        <a:noFill/>
                        <a:ln>
                          <a:noFill/>
                        </a:ln>
                        <a:effectLst/>
                      </p:spPr>
                    </p:pic>
                  </p:oleObj>
                </mc:Fallback>
              </mc:AlternateContent>
            </a:graphicData>
          </a:graphic>
        </p:graphicFrame>
        <p:sp>
          <p:nvSpPr>
            <p:cNvPr id="59" name="Rectangle 58"/>
            <p:cNvSpPr/>
            <p:nvPr/>
          </p:nvSpPr>
          <p:spPr>
            <a:xfrm rot="16690152">
              <a:off x="7563908" y="2137694"/>
              <a:ext cx="80434" cy="78591"/>
            </a:xfrm>
            <a:prstGeom prst="rect">
              <a:avLst/>
            </a:prstGeom>
            <a:solidFill>
              <a:srgbClr val="FF0000"/>
            </a:solidFill>
            <a:ln w="1270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60" name="Object 2"/>
            <p:cNvGraphicFramePr>
              <a:graphicFrameLocks noChangeAspect="1"/>
            </p:cNvGraphicFramePr>
            <p:nvPr>
              <p:extLst>
                <p:ext uri="{D42A27DB-BD31-4B8C-83A1-F6EECF244321}">
                  <p14:modId xmlns:p14="http://schemas.microsoft.com/office/powerpoint/2010/main" val="3498496341"/>
                </p:ext>
              </p:extLst>
            </p:nvPr>
          </p:nvGraphicFramePr>
          <p:xfrm>
            <a:off x="7206851" y="1143396"/>
            <a:ext cx="368300" cy="304800"/>
          </p:xfrm>
          <a:graphic>
            <a:graphicData uri="http://schemas.openxmlformats.org/presentationml/2006/ole">
              <mc:AlternateContent xmlns:mc="http://schemas.openxmlformats.org/markup-compatibility/2006">
                <mc:Choice xmlns:v="urn:schemas-microsoft-com:vml" Requires="v">
                  <p:oleObj name="Equation" r:id="rId13" imgW="241300" imgH="203200" progId="Equation.DSMT4">
                    <p:embed/>
                  </p:oleObj>
                </mc:Choice>
                <mc:Fallback>
                  <p:oleObj name="Equation" r:id="rId13" imgW="241300" imgH="203200" progId="Equation.DSMT4">
                    <p:embed/>
                    <p:pic>
                      <p:nvPicPr>
                        <p:cNvPr id="0" name=""/>
                        <p:cNvPicPr>
                          <a:picLocks noChangeAspect="1" noChangeArrowheads="1"/>
                        </p:cNvPicPr>
                        <p:nvPr/>
                      </p:nvPicPr>
                      <p:blipFill>
                        <a:blip r:embed="rId14"/>
                        <a:srcRect/>
                        <a:stretch>
                          <a:fillRect/>
                        </a:stretch>
                      </p:blipFill>
                      <p:spPr bwMode="auto">
                        <a:xfrm>
                          <a:off x="7206851" y="1143396"/>
                          <a:ext cx="368300" cy="304800"/>
                        </a:xfrm>
                        <a:prstGeom prst="rect">
                          <a:avLst/>
                        </a:prstGeom>
                        <a:noFill/>
                        <a:ln>
                          <a:noFill/>
                        </a:ln>
                        <a:effectLst/>
                      </p:spPr>
                    </p:pic>
                  </p:oleObj>
                </mc:Fallback>
              </mc:AlternateContent>
            </a:graphicData>
          </a:graphic>
        </p:graphicFrame>
      </p:grpSp>
      <p:graphicFrame>
        <p:nvGraphicFramePr>
          <p:cNvPr id="69" name="Object 2"/>
          <p:cNvGraphicFramePr>
            <a:graphicFrameLocks noChangeAspect="1"/>
          </p:cNvGraphicFramePr>
          <p:nvPr>
            <p:extLst>
              <p:ext uri="{D42A27DB-BD31-4B8C-83A1-F6EECF244321}">
                <p14:modId xmlns:p14="http://schemas.microsoft.com/office/powerpoint/2010/main" val="1566101326"/>
              </p:ext>
            </p:extLst>
          </p:nvPr>
        </p:nvGraphicFramePr>
        <p:xfrm>
          <a:off x="2124075" y="1581150"/>
          <a:ext cx="3243263" cy="598488"/>
        </p:xfrm>
        <a:graphic>
          <a:graphicData uri="http://schemas.openxmlformats.org/presentationml/2006/ole">
            <mc:AlternateContent xmlns:mc="http://schemas.openxmlformats.org/markup-compatibility/2006">
              <mc:Choice xmlns:v="urn:schemas-microsoft-com:vml" Requires="v">
                <p:oleObj name="Equation" r:id="rId15" imgW="2070100" imgH="381000" progId="Equation.DSMT4">
                  <p:embed/>
                </p:oleObj>
              </mc:Choice>
              <mc:Fallback>
                <p:oleObj name="Equation" r:id="rId15" imgW="2070100" imgH="381000" progId="Equation.DSMT4">
                  <p:embed/>
                  <p:pic>
                    <p:nvPicPr>
                      <p:cNvPr id="0" name=""/>
                      <p:cNvPicPr>
                        <a:picLocks noChangeAspect="1" noChangeArrowheads="1"/>
                      </p:cNvPicPr>
                      <p:nvPr/>
                    </p:nvPicPr>
                    <p:blipFill>
                      <a:blip r:embed="rId16"/>
                      <a:srcRect/>
                      <a:stretch>
                        <a:fillRect/>
                      </a:stretch>
                    </p:blipFill>
                    <p:spPr bwMode="auto">
                      <a:xfrm>
                        <a:off x="2124075" y="1581150"/>
                        <a:ext cx="3243263" cy="598488"/>
                      </a:xfrm>
                      <a:prstGeom prst="rect">
                        <a:avLst/>
                      </a:prstGeom>
                      <a:noFill/>
                      <a:ln>
                        <a:noFill/>
                      </a:ln>
                      <a:effectLst/>
                    </p:spPr>
                  </p:pic>
                </p:oleObj>
              </mc:Fallback>
            </mc:AlternateContent>
          </a:graphicData>
        </a:graphic>
      </p:graphicFrame>
      <p:grpSp>
        <p:nvGrpSpPr>
          <p:cNvPr id="70" name="Group 69"/>
          <p:cNvGrpSpPr/>
          <p:nvPr/>
        </p:nvGrpSpPr>
        <p:grpSpPr>
          <a:xfrm>
            <a:off x="7767469" y="2450626"/>
            <a:ext cx="1405377" cy="2025173"/>
            <a:chOff x="7240588" y="93254"/>
            <a:chExt cx="1680303" cy="2421346"/>
          </a:xfrm>
        </p:grpSpPr>
        <p:sp>
          <p:nvSpPr>
            <p:cNvPr id="71" name="Rectangle 70"/>
            <p:cNvSpPr/>
            <p:nvPr/>
          </p:nvSpPr>
          <p:spPr>
            <a:xfrm>
              <a:off x="7874000" y="101600"/>
              <a:ext cx="88900" cy="2413000"/>
            </a:xfrm>
            <a:prstGeom prst="rect">
              <a:avLst/>
            </a:prstGeom>
            <a:solidFill>
              <a:srgbClr val="FFFF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72" name="Object 2"/>
            <p:cNvGraphicFramePr>
              <a:graphicFrameLocks noChangeAspect="1"/>
            </p:cNvGraphicFramePr>
            <p:nvPr>
              <p:extLst>
                <p:ext uri="{D42A27DB-BD31-4B8C-83A1-F6EECF244321}">
                  <p14:modId xmlns:p14="http://schemas.microsoft.com/office/powerpoint/2010/main" val="1481620718"/>
                </p:ext>
              </p:extLst>
            </p:nvPr>
          </p:nvGraphicFramePr>
          <p:xfrm>
            <a:off x="7578725" y="258763"/>
            <a:ext cx="250825" cy="190500"/>
          </p:xfrm>
          <a:graphic>
            <a:graphicData uri="http://schemas.openxmlformats.org/presentationml/2006/ole">
              <mc:AlternateContent xmlns:mc="http://schemas.openxmlformats.org/markup-compatibility/2006">
                <mc:Choice xmlns:v="urn:schemas-microsoft-com:vml" Requires="v">
                  <p:oleObj name="Equation" r:id="rId17" imgW="165100" imgH="127000" progId="Equation.DSMT4">
                    <p:embed/>
                  </p:oleObj>
                </mc:Choice>
                <mc:Fallback>
                  <p:oleObj name="Equation" r:id="rId17" imgW="165100" imgH="127000" progId="Equation.DSMT4">
                    <p:embed/>
                    <p:pic>
                      <p:nvPicPr>
                        <p:cNvPr id="0" name=""/>
                        <p:cNvPicPr>
                          <a:picLocks noChangeAspect="1" noChangeArrowheads="1"/>
                        </p:cNvPicPr>
                        <p:nvPr/>
                      </p:nvPicPr>
                      <p:blipFill>
                        <a:blip r:embed="rId4"/>
                        <a:srcRect/>
                        <a:stretch>
                          <a:fillRect/>
                        </a:stretch>
                      </p:blipFill>
                      <p:spPr bwMode="auto">
                        <a:xfrm>
                          <a:off x="7578725" y="258763"/>
                          <a:ext cx="250825" cy="190500"/>
                        </a:xfrm>
                        <a:prstGeom prst="rect">
                          <a:avLst/>
                        </a:prstGeom>
                        <a:noFill/>
                        <a:ln>
                          <a:noFill/>
                        </a:ln>
                        <a:effectLst/>
                      </p:spPr>
                    </p:pic>
                  </p:oleObj>
                </mc:Fallback>
              </mc:AlternateContent>
            </a:graphicData>
          </a:graphic>
        </p:graphicFrame>
        <p:sp>
          <p:nvSpPr>
            <p:cNvPr id="73" name="Rectangle 72"/>
            <p:cNvSpPr/>
            <p:nvPr/>
          </p:nvSpPr>
          <p:spPr>
            <a:xfrm rot="16200000">
              <a:off x="8337820" y="2181087"/>
              <a:ext cx="73123" cy="78591"/>
            </a:xfrm>
            <a:prstGeom prst="rect">
              <a:avLst/>
            </a:prstGeom>
            <a:solidFill>
              <a:srgbClr val="FF0000"/>
            </a:solidFill>
            <a:ln w="1270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4" name="Rectangle 73"/>
            <p:cNvSpPr/>
            <p:nvPr/>
          </p:nvSpPr>
          <p:spPr>
            <a:xfrm rot="550446">
              <a:off x="7717819" y="93254"/>
              <a:ext cx="88900" cy="2413000"/>
            </a:xfrm>
            <a:prstGeom prst="rect">
              <a:avLst/>
            </a:prstGeom>
            <a:solidFill>
              <a:srgbClr val="FFFF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75" name="Straight Connector 74"/>
            <p:cNvCxnSpPr/>
            <p:nvPr/>
          </p:nvCxnSpPr>
          <p:spPr>
            <a:xfrm>
              <a:off x="8080375" y="1320225"/>
              <a:ext cx="772253" cy="0"/>
            </a:xfrm>
            <a:prstGeom prst="line">
              <a:avLst/>
            </a:prstGeom>
            <a:ln w="12700" cmpd="sng">
              <a:solidFill>
                <a:srgbClr val="000000"/>
              </a:solidFill>
              <a:prstDash val="lgDash"/>
            </a:ln>
            <a:effectLst/>
          </p:spPr>
          <p:style>
            <a:lnRef idx="2">
              <a:schemeClr val="accent1"/>
            </a:lnRef>
            <a:fillRef idx="0">
              <a:schemeClr val="accent1"/>
            </a:fillRef>
            <a:effectRef idx="1">
              <a:schemeClr val="accent1"/>
            </a:effectRef>
            <a:fontRef idx="minor">
              <a:schemeClr val="tx1"/>
            </a:fontRef>
          </p:style>
        </p:cxnSp>
        <p:cxnSp>
          <p:nvCxnSpPr>
            <p:cNvPr id="76" name="Straight Connector 75"/>
            <p:cNvCxnSpPr/>
            <p:nvPr/>
          </p:nvCxnSpPr>
          <p:spPr>
            <a:xfrm>
              <a:off x="8495760" y="2218750"/>
              <a:ext cx="370214" cy="0"/>
            </a:xfrm>
            <a:prstGeom prst="line">
              <a:avLst/>
            </a:prstGeom>
            <a:ln w="12700" cmpd="sng">
              <a:solidFill>
                <a:srgbClr val="000000"/>
              </a:solidFill>
              <a:prstDash val="lgDash"/>
            </a:ln>
            <a:effectLst/>
          </p:spPr>
          <p:style>
            <a:lnRef idx="2">
              <a:schemeClr val="accent1"/>
            </a:lnRef>
            <a:fillRef idx="0">
              <a:schemeClr val="accent1"/>
            </a:fillRef>
            <a:effectRef idx="1">
              <a:schemeClr val="accent1"/>
            </a:effectRef>
            <a:fontRef idx="minor">
              <a:schemeClr val="tx1"/>
            </a:fontRef>
          </p:style>
        </p:cxnSp>
        <p:cxnSp>
          <p:nvCxnSpPr>
            <p:cNvPr id="77" name="Straight Arrow Connector 76"/>
            <p:cNvCxnSpPr/>
            <p:nvPr/>
          </p:nvCxnSpPr>
          <p:spPr>
            <a:xfrm>
              <a:off x="8689975" y="1320225"/>
              <a:ext cx="0" cy="898525"/>
            </a:xfrm>
            <a:prstGeom prst="straightConnector1">
              <a:avLst/>
            </a:prstGeom>
            <a:ln w="1270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78" name="Object 2"/>
            <p:cNvGraphicFramePr>
              <a:graphicFrameLocks noChangeAspect="1"/>
            </p:cNvGraphicFramePr>
            <p:nvPr>
              <p:extLst>
                <p:ext uri="{D42A27DB-BD31-4B8C-83A1-F6EECF244321}">
                  <p14:modId xmlns:p14="http://schemas.microsoft.com/office/powerpoint/2010/main" val="1703352477"/>
                </p:ext>
              </p:extLst>
            </p:nvPr>
          </p:nvGraphicFramePr>
          <p:xfrm>
            <a:off x="8727216" y="1637298"/>
            <a:ext cx="193675" cy="247650"/>
          </p:xfrm>
          <a:graphic>
            <a:graphicData uri="http://schemas.openxmlformats.org/presentationml/2006/ole">
              <mc:AlternateContent xmlns:mc="http://schemas.openxmlformats.org/markup-compatibility/2006">
                <mc:Choice xmlns:v="urn:schemas-microsoft-com:vml" Requires="v">
                  <p:oleObj name="Equation" r:id="rId18" imgW="127000" imgH="165100" progId="Equation.DSMT4">
                    <p:embed/>
                  </p:oleObj>
                </mc:Choice>
                <mc:Fallback>
                  <p:oleObj name="Equation" r:id="rId18" imgW="127000" imgH="165100" progId="Equation.DSMT4">
                    <p:embed/>
                    <p:pic>
                      <p:nvPicPr>
                        <p:cNvPr id="0" name=""/>
                        <p:cNvPicPr>
                          <a:picLocks noChangeAspect="1" noChangeArrowheads="1"/>
                        </p:cNvPicPr>
                        <p:nvPr/>
                      </p:nvPicPr>
                      <p:blipFill>
                        <a:blip r:embed="rId8"/>
                        <a:srcRect/>
                        <a:stretch>
                          <a:fillRect/>
                        </a:stretch>
                      </p:blipFill>
                      <p:spPr bwMode="auto">
                        <a:xfrm>
                          <a:off x="8727216" y="1637298"/>
                          <a:ext cx="193675" cy="247650"/>
                        </a:xfrm>
                        <a:prstGeom prst="rect">
                          <a:avLst/>
                        </a:prstGeom>
                        <a:noFill/>
                        <a:ln>
                          <a:noFill/>
                        </a:ln>
                        <a:effectLst/>
                      </p:spPr>
                    </p:pic>
                  </p:oleObj>
                </mc:Fallback>
              </mc:AlternateContent>
            </a:graphicData>
          </a:graphic>
        </p:graphicFrame>
        <p:graphicFrame>
          <p:nvGraphicFramePr>
            <p:cNvPr id="79" name="Object 2"/>
            <p:cNvGraphicFramePr>
              <a:graphicFrameLocks noChangeAspect="1"/>
            </p:cNvGraphicFramePr>
            <p:nvPr>
              <p:extLst>
                <p:ext uri="{D42A27DB-BD31-4B8C-83A1-F6EECF244321}">
                  <p14:modId xmlns:p14="http://schemas.microsoft.com/office/powerpoint/2010/main" val="691828077"/>
                </p:ext>
              </p:extLst>
            </p:nvPr>
          </p:nvGraphicFramePr>
          <p:xfrm>
            <a:off x="8089900" y="2180165"/>
            <a:ext cx="271463" cy="304800"/>
          </p:xfrm>
          <a:graphic>
            <a:graphicData uri="http://schemas.openxmlformats.org/presentationml/2006/ole">
              <mc:AlternateContent xmlns:mc="http://schemas.openxmlformats.org/markup-compatibility/2006">
                <mc:Choice xmlns:v="urn:schemas-microsoft-com:vml" Requires="v">
                  <p:oleObj name="Equation" r:id="rId19" imgW="177800" imgH="203200" progId="Equation.DSMT4">
                    <p:embed/>
                  </p:oleObj>
                </mc:Choice>
                <mc:Fallback>
                  <p:oleObj name="Equation" r:id="rId19" imgW="177800" imgH="203200" progId="Equation.DSMT4">
                    <p:embed/>
                    <p:pic>
                      <p:nvPicPr>
                        <p:cNvPr id="0" name=""/>
                        <p:cNvPicPr>
                          <a:picLocks noChangeAspect="1" noChangeArrowheads="1"/>
                        </p:cNvPicPr>
                        <p:nvPr/>
                      </p:nvPicPr>
                      <p:blipFill>
                        <a:blip r:embed="rId10"/>
                        <a:srcRect/>
                        <a:stretch>
                          <a:fillRect/>
                        </a:stretch>
                      </p:blipFill>
                      <p:spPr bwMode="auto">
                        <a:xfrm>
                          <a:off x="8089900" y="2180165"/>
                          <a:ext cx="271463" cy="304800"/>
                        </a:xfrm>
                        <a:prstGeom prst="rect">
                          <a:avLst/>
                        </a:prstGeom>
                        <a:noFill/>
                        <a:ln>
                          <a:noFill/>
                        </a:ln>
                        <a:effectLst/>
                      </p:spPr>
                    </p:pic>
                  </p:oleObj>
                </mc:Fallback>
              </mc:AlternateContent>
            </a:graphicData>
          </a:graphic>
        </p:graphicFrame>
        <p:cxnSp>
          <p:nvCxnSpPr>
            <p:cNvPr id="80" name="Straight Arrow Connector 79"/>
            <p:cNvCxnSpPr/>
            <p:nvPr/>
          </p:nvCxnSpPr>
          <p:spPr>
            <a:xfrm flipH="1">
              <a:off x="8003596" y="2219091"/>
              <a:ext cx="303068" cy="4187"/>
            </a:xfrm>
            <a:prstGeom prst="straightConnector1">
              <a:avLst/>
            </a:prstGeom>
            <a:ln w="12700" cmpd="sng">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grpSp>
          <p:nvGrpSpPr>
            <p:cNvPr id="81" name="Group 80"/>
            <p:cNvGrpSpPr/>
            <p:nvPr/>
          </p:nvGrpSpPr>
          <p:grpSpPr>
            <a:xfrm rot="14300867" flipH="1">
              <a:off x="7482860" y="1180477"/>
              <a:ext cx="480194" cy="545431"/>
              <a:chOff x="6968697" y="2505075"/>
              <a:chExt cx="480194" cy="545431"/>
            </a:xfrm>
          </p:grpSpPr>
          <p:sp>
            <p:nvSpPr>
              <p:cNvPr id="85" name="Arc 84"/>
              <p:cNvSpPr/>
              <p:nvPr/>
            </p:nvSpPr>
            <p:spPr>
              <a:xfrm>
                <a:off x="6968697" y="2570312"/>
                <a:ext cx="480194" cy="480194"/>
              </a:xfrm>
              <a:prstGeom prst="arc">
                <a:avLst>
                  <a:gd name="adj1" fmla="val 13601336"/>
                  <a:gd name="adj2" fmla="val 1311857"/>
                </a:avLst>
              </a:prstGeom>
              <a:ln w="19050" cmpd="sng">
                <a:solidFill>
                  <a:srgbClr val="FF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86" name="Straight Connector 85"/>
              <p:cNvCxnSpPr>
                <a:stCxn id="85" idx="0"/>
              </p:cNvCxnSpPr>
              <p:nvPr/>
            </p:nvCxnSpPr>
            <p:spPr>
              <a:xfrm flipV="1">
                <a:off x="7044097" y="2505075"/>
                <a:ext cx="112353" cy="130630"/>
              </a:xfrm>
              <a:prstGeom prst="line">
                <a:avLst/>
              </a:prstGeom>
              <a:ln w="1905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87" name="Straight Connector 86"/>
              <p:cNvCxnSpPr/>
              <p:nvPr/>
            </p:nvCxnSpPr>
            <p:spPr>
              <a:xfrm>
                <a:off x="7044097" y="2635627"/>
                <a:ext cx="164697" cy="0"/>
              </a:xfrm>
              <a:prstGeom prst="line">
                <a:avLst/>
              </a:prstGeom>
              <a:ln w="19050" cmpd="sng">
                <a:solidFill>
                  <a:srgbClr val="FF0000"/>
                </a:solidFill>
              </a:ln>
              <a:effectLst/>
            </p:spPr>
            <p:style>
              <a:lnRef idx="2">
                <a:schemeClr val="accent1"/>
              </a:lnRef>
              <a:fillRef idx="0">
                <a:schemeClr val="accent1"/>
              </a:fillRef>
              <a:effectRef idx="1">
                <a:schemeClr val="accent1"/>
              </a:effectRef>
              <a:fontRef idx="minor">
                <a:schemeClr val="tx1"/>
              </a:fontRef>
            </p:style>
          </p:cxnSp>
        </p:grpSp>
        <p:graphicFrame>
          <p:nvGraphicFramePr>
            <p:cNvPr id="82" name="Object 3"/>
            <p:cNvGraphicFramePr>
              <a:graphicFrameLocks noChangeAspect="1"/>
            </p:cNvGraphicFramePr>
            <p:nvPr>
              <p:extLst>
                <p:ext uri="{D42A27DB-BD31-4B8C-83A1-F6EECF244321}">
                  <p14:modId xmlns:p14="http://schemas.microsoft.com/office/powerpoint/2010/main" val="2750679028"/>
                </p:ext>
              </p:extLst>
            </p:nvPr>
          </p:nvGraphicFramePr>
          <p:xfrm>
            <a:off x="7240588" y="1473200"/>
            <a:ext cx="309562" cy="328613"/>
          </p:xfrm>
          <a:graphic>
            <a:graphicData uri="http://schemas.openxmlformats.org/presentationml/2006/ole">
              <mc:AlternateContent xmlns:mc="http://schemas.openxmlformats.org/markup-compatibility/2006">
                <mc:Choice xmlns:v="urn:schemas-microsoft-com:vml" Requires="v">
                  <p:oleObj name="Equation" r:id="rId20" imgW="190500" imgH="203200" progId="Equation.DSMT4">
                    <p:embed/>
                  </p:oleObj>
                </mc:Choice>
                <mc:Fallback>
                  <p:oleObj name="Equation" r:id="rId20" imgW="190500" imgH="203200" progId="Equation.DSMT4">
                    <p:embed/>
                    <p:pic>
                      <p:nvPicPr>
                        <p:cNvPr id="0" name=""/>
                        <p:cNvPicPr>
                          <a:picLocks noChangeAspect="1" noChangeArrowheads="1"/>
                        </p:cNvPicPr>
                        <p:nvPr/>
                      </p:nvPicPr>
                      <p:blipFill>
                        <a:blip r:embed="rId21"/>
                        <a:srcRect/>
                        <a:stretch>
                          <a:fillRect/>
                        </a:stretch>
                      </p:blipFill>
                      <p:spPr bwMode="auto">
                        <a:xfrm>
                          <a:off x="7240588" y="1473200"/>
                          <a:ext cx="309562" cy="328613"/>
                        </a:xfrm>
                        <a:prstGeom prst="rect">
                          <a:avLst/>
                        </a:prstGeom>
                        <a:noFill/>
                        <a:ln>
                          <a:noFill/>
                        </a:ln>
                        <a:effectLst/>
                      </p:spPr>
                    </p:pic>
                  </p:oleObj>
                </mc:Fallback>
              </mc:AlternateContent>
            </a:graphicData>
          </a:graphic>
        </p:graphicFrame>
        <p:cxnSp>
          <p:nvCxnSpPr>
            <p:cNvPr id="83" name="Straight Arrow Connector 82"/>
            <p:cNvCxnSpPr/>
            <p:nvPr/>
          </p:nvCxnSpPr>
          <p:spPr>
            <a:xfrm flipH="1">
              <a:off x="7378176" y="1326116"/>
              <a:ext cx="368615" cy="4187"/>
            </a:xfrm>
            <a:prstGeom prst="straightConnector1">
              <a:avLst/>
            </a:prstGeom>
            <a:ln w="12700" cmpd="sng">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84" name="Object 2"/>
            <p:cNvGraphicFramePr>
              <a:graphicFrameLocks noChangeAspect="1"/>
            </p:cNvGraphicFramePr>
            <p:nvPr>
              <p:extLst>
                <p:ext uri="{D42A27DB-BD31-4B8C-83A1-F6EECF244321}">
                  <p14:modId xmlns:p14="http://schemas.microsoft.com/office/powerpoint/2010/main" val="4158677445"/>
                </p:ext>
              </p:extLst>
            </p:nvPr>
          </p:nvGraphicFramePr>
          <p:xfrm>
            <a:off x="7356475" y="971550"/>
            <a:ext cx="368300" cy="304800"/>
          </p:xfrm>
          <a:graphic>
            <a:graphicData uri="http://schemas.openxmlformats.org/presentationml/2006/ole">
              <mc:AlternateContent xmlns:mc="http://schemas.openxmlformats.org/markup-compatibility/2006">
                <mc:Choice xmlns:v="urn:schemas-microsoft-com:vml" Requires="v">
                  <p:oleObj name="Equation" r:id="rId22" imgW="241300" imgH="203200" progId="Equation.DSMT4">
                    <p:embed/>
                  </p:oleObj>
                </mc:Choice>
                <mc:Fallback>
                  <p:oleObj name="Equation" r:id="rId22" imgW="241300" imgH="203200" progId="Equation.DSMT4">
                    <p:embed/>
                    <p:pic>
                      <p:nvPicPr>
                        <p:cNvPr id="0" name=""/>
                        <p:cNvPicPr>
                          <a:picLocks noChangeAspect="1" noChangeArrowheads="1"/>
                        </p:cNvPicPr>
                        <p:nvPr/>
                      </p:nvPicPr>
                      <p:blipFill>
                        <a:blip r:embed="rId23"/>
                        <a:srcRect/>
                        <a:stretch>
                          <a:fillRect/>
                        </a:stretch>
                      </p:blipFill>
                      <p:spPr bwMode="auto">
                        <a:xfrm>
                          <a:off x="7356475" y="971550"/>
                          <a:ext cx="368300" cy="304800"/>
                        </a:xfrm>
                        <a:prstGeom prst="rect">
                          <a:avLst/>
                        </a:prstGeom>
                        <a:noFill/>
                        <a:ln>
                          <a:noFill/>
                        </a:ln>
                        <a:effectLst/>
                      </p:spPr>
                    </p:pic>
                  </p:oleObj>
                </mc:Fallback>
              </mc:AlternateContent>
            </a:graphicData>
          </a:graphic>
        </p:graphicFrame>
      </p:grpSp>
      <p:graphicFrame>
        <p:nvGraphicFramePr>
          <p:cNvPr id="88" name="Object 2"/>
          <p:cNvGraphicFramePr>
            <a:graphicFrameLocks noChangeAspect="1"/>
          </p:cNvGraphicFramePr>
          <p:nvPr>
            <p:extLst>
              <p:ext uri="{D42A27DB-BD31-4B8C-83A1-F6EECF244321}">
                <p14:modId xmlns:p14="http://schemas.microsoft.com/office/powerpoint/2010/main" val="1769735456"/>
              </p:ext>
            </p:extLst>
          </p:nvPr>
        </p:nvGraphicFramePr>
        <p:xfrm>
          <a:off x="2733675" y="3540126"/>
          <a:ext cx="2085975" cy="582612"/>
        </p:xfrm>
        <a:graphic>
          <a:graphicData uri="http://schemas.openxmlformats.org/presentationml/2006/ole">
            <mc:AlternateContent xmlns:mc="http://schemas.openxmlformats.org/markup-compatibility/2006">
              <mc:Choice xmlns:v="urn:schemas-microsoft-com:vml" Requires="v">
                <p:oleObj name="Equation" r:id="rId24" imgW="1371600" imgH="381000" progId="Equation.DSMT4">
                  <p:embed/>
                </p:oleObj>
              </mc:Choice>
              <mc:Fallback>
                <p:oleObj name="Equation" r:id="rId24" imgW="1371600" imgH="381000" progId="Equation.DSMT4">
                  <p:embed/>
                  <p:pic>
                    <p:nvPicPr>
                      <p:cNvPr id="0" name=""/>
                      <p:cNvPicPr>
                        <a:picLocks noChangeAspect="1" noChangeArrowheads="1"/>
                      </p:cNvPicPr>
                      <p:nvPr/>
                    </p:nvPicPr>
                    <p:blipFill>
                      <a:blip r:embed="rId25"/>
                      <a:srcRect/>
                      <a:stretch>
                        <a:fillRect/>
                      </a:stretch>
                    </p:blipFill>
                    <p:spPr bwMode="auto">
                      <a:xfrm>
                        <a:off x="2733675" y="3540126"/>
                        <a:ext cx="2085975" cy="582612"/>
                      </a:xfrm>
                      <a:prstGeom prst="rect">
                        <a:avLst/>
                      </a:prstGeom>
                      <a:noFill/>
                      <a:ln>
                        <a:noFill/>
                      </a:ln>
                      <a:effectLst/>
                    </p:spPr>
                  </p:pic>
                </p:oleObj>
              </mc:Fallback>
            </mc:AlternateContent>
          </a:graphicData>
        </a:graphic>
      </p:graphicFrame>
      <p:sp>
        <p:nvSpPr>
          <p:cNvPr id="89" name="Text Box 56"/>
          <p:cNvSpPr txBox="1">
            <a:spLocks/>
          </p:cNvSpPr>
          <p:nvPr/>
        </p:nvSpPr>
        <p:spPr bwMode="auto">
          <a:xfrm>
            <a:off x="638162" y="4224338"/>
            <a:ext cx="6714368" cy="229909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800" dirty="0">
                <a:solidFill>
                  <a:srgbClr val="0000FF"/>
                </a:solidFill>
                <a:latin typeface="Times New Roman"/>
                <a:cs typeface="Times New Roman"/>
              </a:rPr>
              <a:t>For the unpinned situation </a:t>
            </a:r>
            <a:r>
              <a:rPr lang="en-US" sz="1800" dirty="0">
                <a:latin typeface="Times New Roman"/>
                <a:cs typeface="Times New Roman"/>
              </a:rPr>
              <a:t>in which the puck STICKS, the rotation is </a:t>
            </a:r>
            <a:r>
              <a:rPr lang="en-US" sz="1800" dirty="0">
                <a:solidFill>
                  <a:srgbClr val="FF0000"/>
                </a:solidFill>
                <a:latin typeface="Times New Roman"/>
                <a:cs typeface="Times New Roman"/>
              </a:rPr>
              <a:t>NOT </a:t>
            </a:r>
            <a:r>
              <a:rPr lang="en-US" sz="1800" dirty="0">
                <a:solidFill>
                  <a:schemeClr val="tx1"/>
                </a:solidFill>
                <a:latin typeface="Times New Roman"/>
                <a:cs typeface="Times New Roman"/>
              </a:rPr>
              <a:t>around the </a:t>
            </a:r>
            <a:r>
              <a:rPr lang="en-US" sz="1800" dirty="0">
                <a:solidFill>
                  <a:srgbClr val="0000FF"/>
                </a:solidFill>
                <a:latin typeface="Times New Roman"/>
                <a:cs typeface="Times New Roman"/>
              </a:rPr>
              <a:t>meter stick’s </a:t>
            </a:r>
            <a:r>
              <a:rPr lang="en-US" sz="1800" i="1" dirty="0">
                <a:solidFill>
                  <a:srgbClr val="0000FF"/>
                </a:solidFill>
                <a:latin typeface="Times New Roman"/>
                <a:cs typeface="Times New Roman"/>
              </a:rPr>
              <a:t>center of mass</a:t>
            </a:r>
            <a:r>
              <a:rPr lang="en-US" sz="1800" dirty="0">
                <a:latin typeface="Times New Roman"/>
                <a:cs typeface="Times New Roman"/>
              </a:rPr>
              <a:t>.  It is around the </a:t>
            </a:r>
            <a:r>
              <a:rPr lang="en-US" sz="1800" i="1" dirty="0">
                <a:solidFill>
                  <a:srgbClr val="FF0000"/>
                </a:solidFill>
                <a:latin typeface="Times New Roman"/>
                <a:cs typeface="Times New Roman"/>
              </a:rPr>
              <a:t>center of mass</a:t>
            </a:r>
            <a:r>
              <a:rPr lang="en-US" sz="1800" dirty="0">
                <a:solidFill>
                  <a:srgbClr val="FF0000"/>
                </a:solidFill>
                <a:latin typeface="Times New Roman"/>
                <a:cs typeface="Times New Roman"/>
              </a:rPr>
              <a:t> of the two-body system</a:t>
            </a:r>
            <a:r>
              <a:rPr lang="en-US" sz="1800" dirty="0">
                <a:latin typeface="Times New Roman"/>
                <a:cs typeface="Times New Roman"/>
              </a:rPr>
              <a:t>.  That means to do this problem, we have to find the system’s </a:t>
            </a:r>
            <a:r>
              <a:rPr lang="en-US" sz="1800" dirty="0">
                <a:solidFill>
                  <a:srgbClr val="FF0000"/>
                </a:solidFill>
                <a:latin typeface="Times New Roman"/>
                <a:cs typeface="Times New Roman"/>
              </a:rPr>
              <a:t>new </a:t>
            </a:r>
            <a:r>
              <a:rPr lang="en-US" sz="1800" i="1" dirty="0">
                <a:solidFill>
                  <a:srgbClr val="FF0000"/>
                </a:solidFill>
                <a:latin typeface="Times New Roman"/>
                <a:cs typeface="Times New Roman"/>
              </a:rPr>
              <a:t>center of mass</a:t>
            </a:r>
            <a:r>
              <a:rPr lang="en-US" sz="1800" dirty="0">
                <a:latin typeface="Times New Roman"/>
                <a:cs typeface="Times New Roman"/>
              </a:rPr>
              <a:t>, determine the meter stick’s “I” about that new axis (parallel axis theorem), calculate the puck’s initial angular momentum relative to that new </a:t>
            </a:r>
            <a:r>
              <a:rPr lang="en-US" sz="1800" i="1" dirty="0">
                <a:latin typeface="Times New Roman"/>
                <a:cs typeface="Times New Roman"/>
              </a:rPr>
              <a:t>center of mass</a:t>
            </a:r>
            <a:r>
              <a:rPr lang="en-US" sz="1800" dirty="0">
                <a:latin typeface="Times New Roman"/>
                <a:cs typeface="Times New Roman"/>
              </a:rPr>
              <a:t>, then put that equal to the angular momentum of the two bodies rotating around that new </a:t>
            </a:r>
            <a:r>
              <a:rPr lang="en-US" sz="1800" i="1" dirty="0">
                <a:latin typeface="Times New Roman"/>
                <a:cs typeface="Times New Roman"/>
              </a:rPr>
              <a:t>center of mass </a:t>
            </a:r>
            <a:r>
              <a:rPr lang="en-US" sz="1800" dirty="0">
                <a:latin typeface="Times New Roman"/>
                <a:cs typeface="Times New Roman"/>
              </a:rPr>
              <a:t>after the collision.  Nasty . . . </a:t>
            </a:r>
          </a:p>
        </p:txBody>
      </p:sp>
      <p:grpSp>
        <p:nvGrpSpPr>
          <p:cNvPr id="9" name="Group 8">
            <a:extLst>
              <a:ext uri="{FF2B5EF4-FFF2-40B4-BE49-F238E27FC236}">
                <a16:creationId xmlns:a16="http://schemas.microsoft.com/office/drawing/2014/main" id="{801DB5E5-B91A-084D-8CF2-C37F34318CE2}"/>
              </a:ext>
            </a:extLst>
          </p:cNvPr>
          <p:cNvGrpSpPr/>
          <p:nvPr/>
        </p:nvGrpSpPr>
        <p:grpSpPr>
          <a:xfrm>
            <a:off x="7748588" y="4647479"/>
            <a:ext cx="1322466" cy="1791694"/>
            <a:chOff x="7748588" y="4647479"/>
            <a:chExt cx="1322466" cy="1791694"/>
          </a:xfrm>
        </p:grpSpPr>
        <p:sp>
          <p:nvSpPr>
            <p:cNvPr id="12" name="Rectangle 11"/>
            <p:cNvSpPr/>
            <p:nvPr/>
          </p:nvSpPr>
          <p:spPr>
            <a:xfrm>
              <a:off x="8260643" y="4653655"/>
              <a:ext cx="65782" cy="1785518"/>
            </a:xfrm>
            <a:prstGeom prst="rect">
              <a:avLst/>
            </a:prstGeom>
            <a:solidFill>
              <a:srgbClr val="FFFF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24" name="Object 2"/>
            <p:cNvGraphicFramePr>
              <a:graphicFrameLocks noChangeAspect="1"/>
            </p:cNvGraphicFramePr>
            <p:nvPr>
              <p:extLst>
                <p:ext uri="{D42A27DB-BD31-4B8C-83A1-F6EECF244321}">
                  <p14:modId xmlns:p14="http://schemas.microsoft.com/office/powerpoint/2010/main" val="1597607323"/>
                </p:ext>
              </p:extLst>
            </p:nvPr>
          </p:nvGraphicFramePr>
          <p:xfrm>
            <a:off x="8042152" y="4769949"/>
            <a:ext cx="185600" cy="140962"/>
          </p:xfrm>
          <a:graphic>
            <a:graphicData uri="http://schemas.openxmlformats.org/presentationml/2006/ole">
              <mc:AlternateContent xmlns:mc="http://schemas.openxmlformats.org/markup-compatibility/2006">
                <mc:Choice xmlns:v="urn:schemas-microsoft-com:vml" Requires="v">
                  <p:oleObj name="Equation" r:id="rId26" imgW="165100" imgH="127000" progId="Equation.DSMT4">
                    <p:embed/>
                  </p:oleObj>
                </mc:Choice>
                <mc:Fallback>
                  <p:oleObj name="Equation" r:id="rId26" imgW="165100" imgH="127000" progId="Equation.DSMT4">
                    <p:embed/>
                    <p:pic>
                      <p:nvPicPr>
                        <p:cNvPr id="0" name=""/>
                        <p:cNvPicPr>
                          <a:picLocks noChangeAspect="1" noChangeArrowheads="1"/>
                        </p:cNvPicPr>
                        <p:nvPr/>
                      </p:nvPicPr>
                      <p:blipFill>
                        <a:blip r:embed="rId4"/>
                        <a:srcRect/>
                        <a:stretch>
                          <a:fillRect/>
                        </a:stretch>
                      </p:blipFill>
                      <p:spPr bwMode="auto">
                        <a:xfrm>
                          <a:off x="8042152" y="4769949"/>
                          <a:ext cx="185600" cy="140962"/>
                        </a:xfrm>
                        <a:prstGeom prst="rect">
                          <a:avLst/>
                        </a:prstGeom>
                        <a:noFill/>
                        <a:ln>
                          <a:noFill/>
                        </a:ln>
                        <a:effectLst/>
                      </p:spPr>
                    </p:pic>
                  </p:oleObj>
                </mc:Fallback>
              </mc:AlternateContent>
            </a:graphicData>
          </a:graphic>
        </p:graphicFrame>
        <p:sp>
          <p:nvSpPr>
            <p:cNvPr id="25" name="Rectangle 24"/>
            <p:cNvSpPr/>
            <p:nvPr/>
          </p:nvSpPr>
          <p:spPr>
            <a:xfrm rot="16200000">
              <a:off x="8603850" y="6192387"/>
              <a:ext cx="54108" cy="58154"/>
            </a:xfrm>
            <a:prstGeom prst="rect">
              <a:avLst/>
            </a:prstGeom>
            <a:solidFill>
              <a:srgbClr val="FF0000"/>
            </a:solidFill>
            <a:ln w="1270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2" name="Rectangle 31"/>
            <p:cNvSpPr/>
            <p:nvPr/>
          </p:nvSpPr>
          <p:spPr>
            <a:xfrm rot="550446">
              <a:off x="8145076" y="4647479"/>
              <a:ext cx="65782" cy="1785518"/>
            </a:xfrm>
            <a:prstGeom prst="rect">
              <a:avLst/>
            </a:prstGeom>
            <a:solidFill>
              <a:srgbClr val="FFFF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3" name="Straight Connector 2"/>
            <p:cNvCxnSpPr/>
            <p:nvPr/>
          </p:nvCxnSpPr>
          <p:spPr>
            <a:xfrm>
              <a:off x="8397171" y="5723391"/>
              <a:ext cx="571434" cy="0"/>
            </a:xfrm>
            <a:prstGeom prst="line">
              <a:avLst/>
            </a:prstGeom>
            <a:ln w="12700" cmpd="sng">
              <a:solidFill>
                <a:srgbClr val="000000"/>
              </a:solidFill>
              <a:prstDash val="lgDash"/>
            </a:ln>
            <a:effectLst/>
          </p:spPr>
          <p:style>
            <a:lnRef idx="2">
              <a:schemeClr val="accent1"/>
            </a:lnRef>
            <a:fillRef idx="0">
              <a:schemeClr val="accent1"/>
            </a:fillRef>
            <a:effectRef idx="1">
              <a:schemeClr val="accent1"/>
            </a:effectRef>
            <a:fontRef idx="minor">
              <a:schemeClr val="tx1"/>
            </a:fontRef>
          </p:style>
        </p:cxnSp>
        <p:cxnSp>
          <p:nvCxnSpPr>
            <p:cNvPr id="36" name="Straight Connector 35"/>
            <p:cNvCxnSpPr/>
            <p:nvPr/>
          </p:nvCxnSpPr>
          <p:spPr>
            <a:xfrm>
              <a:off x="8720719" y="6220256"/>
              <a:ext cx="273943" cy="0"/>
            </a:xfrm>
            <a:prstGeom prst="line">
              <a:avLst/>
            </a:prstGeom>
            <a:ln w="12700" cmpd="sng">
              <a:solidFill>
                <a:srgbClr val="000000"/>
              </a:solidFill>
              <a:prstDash val="lgDash"/>
            </a:ln>
            <a:effectLst/>
          </p:spPr>
          <p:style>
            <a:lnRef idx="2">
              <a:schemeClr val="accent1"/>
            </a:lnRef>
            <a:fillRef idx="0">
              <a:schemeClr val="accent1"/>
            </a:fillRef>
            <a:effectRef idx="1">
              <a:schemeClr val="accent1"/>
            </a:effectRef>
            <a:fontRef idx="minor">
              <a:schemeClr val="tx1"/>
            </a:fontRef>
          </p:style>
        </p:cxnSp>
        <p:cxnSp>
          <p:nvCxnSpPr>
            <p:cNvPr id="10" name="Straight Arrow Connector 9"/>
            <p:cNvCxnSpPr>
              <a:cxnSpLocks/>
            </p:cNvCxnSpPr>
            <p:nvPr/>
          </p:nvCxnSpPr>
          <p:spPr>
            <a:xfrm>
              <a:off x="8864430" y="5723391"/>
              <a:ext cx="0" cy="496866"/>
            </a:xfrm>
            <a:prstGeom prst="straightConnector1">
              <a:avLst/>
            </a:prstGeom>
            <a:ln w="1270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42" name="Object 2"/>
            <p:cNvGraphicFramePr>
              <a:graphicFrameLocks noChangeAspect="1"/>
            </p:cNvGraphicFramePr>
            <p:nvPr>
              <p:extLst>
                <p:ext uri="{D42A27DB-BD31-4B8C-83A1-F6EECF244321}">
                  <p14:modId xmlns:p14="http://schemas.microsoft.com/office/powerpoint/2010/main" val="52090860"/>
                </p:ext>
              </p:extLst>
            </p:nvPr>
          </p:nvGraphicFramePr>
          <p:xfrm>
            <a:off x="8873164" y="5841952"/>
            <a:ext cx="143311" cy="183251"/>
          </p:xfrm>
          <a:graphic>
            <a:graphicData uri="http://schemas.openxmlformats.org/presentationml/2006/ole">
              <mc:AlternateContent xmlns:mc="http://schemas.openxmlformats.org/markup-compatibility/2006">
                <mc:Choice xmlns:v="urn:schemas-microsoft-com:vml" Requires="v">
                  <p:oleObj name="Equation" r:id="rId27" imgW="127000" imgH="165100" progId="Equation.DSMT4">
                    <p:embed/>
                  </p:oleObj>
                </mc:Choice>
                <mc:Fallback>
                  <p:oleObj name="Equation" r:id="rId27" imgW="127000" imgH="165100" progId="Equation.DSMT4">
                    <p:embed/>
                    <p:pic>
                      <p:nvPicPr>
                        <p:cNvPr id="0" name=""/>
                        <p:cNvPicPr>
                          <a:picLocks noChangeAspect="1" noChangeArrowheads="1"/>
                        </p:cNvPicPr>
                        <p:nvPr/>
                      </p:nvPicPr>
                      <p:blipFill>
                        <a:blip r:embed="rId8"/>
                        <a:srcRect/>
                        <a:stretch>
                          <a:fillRect/>
                        </a:stretch>
                      </p:blipFill>
                      <p:spPr bwMode="auto">
                        <a:xfrm>
                          <a:off x="8873164" y="5841952"/>
                          <a:ext cx="143311" cy="183251"/>
                        </a:xfrm>
                        <a:prstGeom prst="rect">
                          <a:avLst/>
                        </a:prstGeom>
                        <a:noFill/>
                        <a:ln>
                          <a:noFill/>
                        </a:ln>
                        <a:effectLst/>
                      </p:spPr>
                    </p:pic>
                  </p:oleObj>
                </mc:Fallback>
              </mc:AlternateContent>
            </a:graphicData>
          </a:graphic>
        </p:graphicFrame>
        <p:graphicFrame>
          <p:nvGraphicFramePr>
            <p:cNvPr id="47" name="Object 2"/>
            <p:cNvGraphicFramePr>
              <a:graphicFrameLocks noChangeAspect="1"/>
            </p:cNvGraphicFramePr>
            <p:nvPr>
              <p:extLst>
                <p:ext uri="{D42A27DB-BD31-4B8C-83A1-F6EECF244321}">
                  <p14:modId xmlns:p14="http://schemas.microsoft.com/office/powerpoint/2010/main" val="512637454"/>
                </p:ext>
              </p:extLst>
            </p:nvPr>
          </p:nvGraphicFramePr>
          <p:xfrm>
            <a:off x="8420400" y="6191705"/>
            <a:ext cx="200871" cy="225539"/>
          </p:xfrm>
          <a:graphic>
            <a:graphicData uri="http://schemas.openxmlformats.org/presentationml/2006/ole">
              <mc:AlternateContent xmlns:mc="http://schemas.openxmlformats.org/markup-compatibility/2006">
                <mc:Choice xmlns:v="urn:schemas-microsoft-com:vml" Requires="v">
                  <p:oleObj name="Equation" r:id="rId28" imgW="177800" imgH="203200" progId="Equation.DSMT4">
                    <p:embed/>
                  </p:oleObj>
                </mc:Choice>
                <mc:Fallback>
                  <p:oleObj name="Equation" r:id="rId28" imgW="177800" imgH="203200" progId="Equation.DSMT4">
                    <p:embed/>
                    <p:pic>
                      <p:nvPicPr>
                        <p:cNvPr id="0" name=""/>
                        <p:cNvPicPr>
                          <a:picLocks noChangeAspect="1" noChangeArrowheads="1"/>
                        </p:cNvPicPr>
                        <p:nvPr/>
                      </p:nvPicPr>
                      <p:blipFill>
                        <a:blip r:embed="rId10"/>
                        <a:srcRect/>
                        <a:stretch>
                          <a:fillRect/>
                        </a:stretch>
                      </p:blipFill>
                      <p:spPr bwMode="auto">
                        <a:xfrm>
                          <a:off x="8420400" y="6191705"/>
                          <a:ext cx="200871" cy="225539"/>
                        </a:xfrm>
                        <a:prstGeom prst="rect">
                          <a:avLst/>
                        </a:prstGeom>
                        <a:noFill/>
                        <a:ln>
                          <a:noFill/>
                        </a:ln>
                        <a:effectLst/>
                      </p:spPr>
                    </p:pic>
                  </p:oleObj>
                </mc:Fallback>
              </mc:AlternateContent>
            </a:graphicData>
          </a:graphic>
        </p:graphicFrame>
        <p:cxnSp>
          <p:nvCxnSpPr>
            <p:cNvPr id="48" name="Straight Arrow Connector 47"/>
            <p:cNvCxnSpPr/>
            <p:nvPr/>
          </p:nvCxnSpPr>
          <p:spPr>
            <a:xfrm flipH="1">
              <a:off x="8356539" y="6220509"/>
              <a:ext cx="224257" cy="3098"/>
            </a:xfrm>
            <a:prstGeom prst="straightConnector1">
              <a:avLst/>
            </a:prstGeom>
            <a:ln w="12700" cmpd="sng">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grpSp>
          <p:nvGrpSpPr>
            <p:cNvPr id="63" name="Group 62"/>
            <p:cNvGrpSpPr/>
            <p:nvPr/>
          </p:nvGrpSpPr>
          <p:grpSpPr>
            <a:xfrm rot="14300867" flipH="1">
              <a:off x="7933904" y="5615624"/>
              <a:ext cx="355323" cy="403596"/>
              <a:chOff x="6968697" y="2505075"/>
              <a:chExt cx="480194" cy="545431"/>
            </a:xfrm>
          </p:grpSpPr>
          <p:sp>
            <p:nvSpPr>
              <p:cNvPr id="64" name="Arc 63"/>
              <p:cNvSpPr/>
              <p:nvPr/>
            </p:nvSpPr>
            <p:spPr>
              <a:xfrm>
                <a:off x="6968697" y="2570312"/>
                <a:ext cx="480194" cy="480194"/>
              </a:xfrm>
              <a:prstGeom prst="arc">
                <a:avLst>
                  <a:gd name="adj1" fmla="val 13601336"/>
                  <a:gd name="adj2" fmla="val 1311857"/>
                </a:avLst>
              </a:prstGeom>
              <a:ln w="19050" cmpd="sng">
                <a:solidFill>
                  <a:srgbClr val="FF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65" name="Straight Connector 64"/>
              <p:cNvCxnSpPr>
                <a:stCxn id="64" idx="0"/>
              </p:cNvCxnSpPr>
              <p:nvPr/>
            </p:nvCxnSpPr>
            <p:spPr>
              <a:xfrm flipV="1">
                <a:off x="7044097" y="2505075"/>
                <a:ext cx="112353" cy="130630"/>
              </a:xfrm>
              <a:prstGeom prst="line">
                <a:avLst/>
              </a:prstGeom>
              <a:ln w="1905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66" name="Straight Connector 65"/>
              <p:cNvCxnSpPr/>
              <p:nvPr/>
            </p:nvCxnSpPr>
            <p:spPr>
              <a:xfrm>
                <a:off x="7044097" y="2635627"/>
                <a:ext cx="164697" cy="0"/>
              </a:xfrm>
              <a:prstGeom prst="line">
                <a:avLst/>
              </a:prstGeom>
              <a:ln w="19050" cmpd="sng">
                <a:solidFill>
                  <a:srgbClr val="FF0000"/>
                </a:solidFill>
              </a:ln>
              <a:effectLst/>
            </p:spPr>
            <p:style>
              <a:lnRef idx="2">
                <a:schemeClr val="accent1"/>
              </a:lnRef>
              <a:fillRef idx="0">
                <a:schemeClr val="accent1"/>
              </a:fillRef>
              <a:effectRef idx="1">
                <a:schemeClr val="accent1"/>
              </a:effectRef>
              <a:fontRef idx="minor">
                <a:schemeClr val="tx1"/>
              </a:fontRef>
            </p:style>
          </p:cxnSp>
        </p:grpSp>
        <p:graphicFrame>
          <p:nvGraphicFramePr>
            <p:cNvPr id="67" name="Object 3"/>
            <p:cNvGraphicFramePr>
              <a:graphicFrameLocks noChangeAspect="1"/>
            </p:cNvGraphicFramePr>
            <p:nvPr>
              <p:extLst>
                <p:ext uri="{D42A27DB-BD31-4B8C-83A1-F6EECF244321}">
                  <p14:modId xmlns:p14="http://schemas.microsoft.com/office/powerpoint/2010/main" val="786361001"/>
                </p:ext>
              </p:extLst>
            </p:nvPr>
          </p:nvGraphicFramePr>
          <p:xfrm>
            <a:off x="7748588" y="5832475"/>
            <a:ext cx="242887" cy="242888"/>
          </p:xfrm>
          <a:graphic>
            <a:graphicData uri="http://schemas.openxmlformats.org/presentationml/2006/ole">
              <mc:AlternateContent xmlns:mc="http://schemas.openxmlformats.org/markup-compatibility/2006">
                <mc:Choice xmlns:v="urn:schemas-microsoft-com:vml" Requires="v">
                  <p:oleObj name="Equation" r:id="rId29" imgW="203200" imgH="203200" progId="Equation.DSMT4">
                    <p:embed/>
                  </p:oleObj>
                </mc:Choice>
                <mc:Fallback>
                  <p:oleObj name="Equation" r:id="rId29" imgW="203200" imgH="203200" progId="Equation.DSMT4">
                    <p:embed/>
                    <p:pic>
                      <p:nvPicPr>
                        <p:cNvPr id="0" name=""/>
                        <p:cNvPicPr>
                          <a:picLocks noChangeAspect="1" noChangeArrowheads="1"/>
                        </p:cNvPicPr>
                        <p:nvPr/>
                      </p:nvPicPr>
                      <p:blipFill>
                        <a:blip r:embed="rId30"/>
                        <a:srcRect/>
                        <a:stretch>
                          <a:fillRect/>
                        </a:stretch>
                      </p:blipFill>
                      <p:spPr bwMode="auto">
                        <a:xfrm>
                          <a:off x="7748588" y="5832475"/>
                          <a:ext cx="242887" cy="242888"/>
                        </a:xfrm>
                        <a:prstGeom prst="rect">
                          <a:avLst/>
                        </a:prstGeom>
                        <a:noFill/>
                        <a:ln>
                          <a:noFill/>
                        </a:ln>
                        <a:effectLst/>
                      </p:spPr>
                    </p:pic>
                  </p:oleObj>
                </mc:Fallback>
              </mc:AlternateContent>
            </a:graphicData>
          </a:graphic>
        </p:graphicFrame>
        <p:cxnSp>
          <p:nvCxnSpPr>
            <p:cNvPr id="35" name="Straight Arrow Connector 34"/>
            <p:cNvCxnSpPr/>
            <p:nvPr/>
          </p:nvCxnSpPr>
          <p:spPr>
            <a:xfrm flipH="1">
              <a:off x="7856442" y="5723391"/>
              <a:ext cx="272759" cy="3098"/>
            </a:xfrm>
            <a:prstGeom prst="straightConnector1">
              <a:avLst/>
            </a:prstGeom>
            <a:ln w="12700" cmpd="sng">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37" name="Object 2"/>
            <p:cNvGraphicFramePr>
              <a:graphicFrameLocks noChangeAspect="1"/>
            </p:cNvGraphicFramePr>
            <p:nvPr>
              <p:extLst>
                <p:ext uri="{D42A27DB-BD31-4B8C-83A1-F6EECF244321}">
                  <p14:modId xmlns:p14="http://schemas.microsoft.com/office/powerpoint/2010/main" val="1387277532"/>
                </p:ext>
              </p:extLst>
            </p:nvPr>
          </p:nvGraphicFramePr>
          <p:xfrm>
            <a:off x="7840384" y="5461027"/>
            <a:ext cx="272526" cy="225539"/>
          </p:xfrm>
          <a:graphic>
            <a:graphicData uri="http://schemas.openxmlformats.org/presentationml/2006/ole">
              <mc:AlternateContent xmlns:mc="http://schemas.openxmlformats.org/markup-compatibility/2006">
                <mc:Choice xmlns:v="urn:schemas-microsoft-com:vml" Requires="v">
                  <p:oleObj name="Equation" r:id="rId31" imgW="241300" imgH="203200" progId="Equation.DSMT4">
                    <p:embed/>
                  </p:oleObj>
                </mc:Choice>
                <mc:Fallback>
                  <p:oleObj name="Equation" r:id="rId31" imgW="241300" imgH="203200" progId="Equation.DSMT4">
                    <p:embed/>
                    <p:pic>
                      <p:nvPicPr>
                        <p:cNvPr id="0" name=""/>
                        <p:cNvPicPr>
                          <a:picLocks noChangeAspect="1" noChangeArrowheads="1"/>
                        </p:cNvPicPr>
                        <p:nvPr/>
                      </p:nvPicPr>
                      <p:blipFill>
                        <a:blip r:embed="rId23"/>
                        <a:srcRect/>
                        <a:stretch>
                          <a:fillRect/>
                        </a:stretch>
                      </p:blipFill>
                      <p:spPr bwMode="auto">
                        <a:xfrm>
                          <a:off x="7840384" y="5461027"/>
                          <a:ext cx="272526" cy="225539"/>
                        </a:xfrm>
                        <a:prstGeom prst="rect">
                          <a:avLst/>
                        </a:prstGeom>
                        <a:noFill/>
                        <a:ln>
                          <a:noFill/>
                        </a:ln>
                        <a:effectLst/>
                      </p:spPr>
                    </p:pic>
                  </p:oleObj>
                </mc:Fallback>
              </mc:AlternateContent>
            </a:graphicData>
          </a:graphic>
        </p:graphicFrame>
        <p:graphicFrame>
          <p:nvGraphicFramePr>
            <p:cNvPr id="105" name="Object 2">
              <a:extLst>
                <a:ext uri="{FF2B5EF4-FFF2-40B4-BE49-F238E27FC236}">
                  <a16:creationId xmlns:a16="http://schemas.microsoft.com/office/drawing/2014/main" id="{93940766-C389-BA4B-BCAF-9D3E98CFF6B4}"/>
                </a:ext>
              </a:extLst>
            </p:cNvPr>
            <p:cNvGraphicFramePr>
              <a:graphicFrameLocks noChangeAspect="1"/>
            </p:cNvGraphicFramePr>
            <p:nvPr>
              <p:extLst>
                <p:ext uri="{D42A27DB-BD31-4B8C-83A1-F6EECF244321}">
                  <p14:modId xmlns:p14="http://schemas.microsoft.com/office/powerpoint/2010/main" val="2706217995"/>
                </p:ext>
              </p:extLst>
            </p:nvPr>
          </p:nvGraphicFramePr>
          <p:xfrm>
            <a:off x="8381491" y="5204781"/>
            <a:ext cx="689563" cy="242708"/>
          </p:xfrm>
          <a:graphic>
            <a:graphicData uri="http://schemas.openxmlformats.org/presentationml/2006/ole">
              <mc:AlternateContent xmlns:mc="http://schemas.openxmlformats.org/markup-compatibility/2006">
                <mc:Choice xmlns:v="urn:schemas-microsoft-com:vml" Requires="v">
                  <p:oleObj name="Equation" r:id="rId32" imgW="889000" imgH="317500" progId="Equation.DSMT4">
                    <p:embed/>
                  </p:oleObj>
                </mc:Choice>
                <mc:Fallback>
                  <p:oleObj name="Equation" r:id="rId32" imgW="889000" imgH="317500" progId="Equation.DSMT4">
                    <p:embed/>
                    <p:pic>
                      <p:nvPicPr>
                        <p:cNvPr id="60" name="Object 2"/>
                        <p:cNvPicPr>
                          <a:picLocks noChangeAspect="1" noChangeArrowheads="1"/>
                        </p:cNvPicPr>
                        <p:nvPr/>
                      </p:nvPicPr>
                      <p:blipFill>
                        <a:blip r:embed="rId33"/>
                        <a:srcRect/>
                        <a:stretch>
                          <a:fillRect/>
                        </a:stretch>
                      </p:blipFill>
                      <p:spPr bwMode="auto">
                        <a:xfrm>
                          <a:off x="8381491" y="5204781"/>
                          <a:ext cx="689563" cy="242708"/>
                        </a:xfrm>
                        <a:prstGeom prst="rect">
                          <a:avLst/>
                        </a:prstGeom>
                        <a:noFill/>
                        <a:ln>
                          <a:noFill/>
                        </a:ln>
                        <a:effectLst/>
                      </p:spPr>
                    </p:pic>
                  </p:oleObj>
                </mc:Fallback>
              </mc:AlternateContent>
            </a:graphicData>
          </a:graphic>
        </p:graphicFrame>
        <p:sp>
          <p:nvSpPr>
            <p:cNvPr id="109" name="Rectangle 108">
              <a:extLst>
                <a:ext uri="{FF2B5EF4-FFF2-40B4-BE49-F238E27FC236}">
                  <a16:creationId xmlns:a16="http://schemas.microsoft.com/office/drawing/2014/main" id="{9475B1E5-82AC-DB4D-A44D-DC25A37A6538}"/>
                </a:ext>
              </a:extLst>
            </p:cNvPr>
            <p:cNvSpPr/>
            <p:nvPr/>
          </p:nvSpPr>
          <p:spPr>
            <a:xfrm rot="16690152">
              <a:off x="8105642" y="6188150"/>
              <a:ext cx="57336" cy="56022"/>
            </a:xfrm>
            <a:prstGeom prst="rect">
              <a:avLst/>
            </a:prstGeom>
            <a:solidFill>
              <a:srgbClr val="FF0000"/>
            </a:solidFill>
            <a:ln w="1270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Freeform 7">
              <a:extLst>
                <a:ext uri="{FF2B5EF4-FFF2-40B4-BE49-F238E27FC236}">
                  <a16:creationId xmlns:a16="http://schemas.microsoft.com/office/drawing/2014/main" id="{7EB5EC16-A770-744F-8854-0A1E7B9CB42E}"/>
                </a:ext>
              </a:extLst>
            </p:cNvPr>
            <p:cNvSpPr/>
            <p:nvPr/>
          </p:nvSpPr>
          <p:spPr>
            <a:xfrm>
              <a:off x="8207298" y="5475249"/>
              <a:ext cx="438614" cy="263912"/>
            </a:xfrm>
            <a:custGeom>
              <a:avLst/>
              <a:gdLst>
                <a:gd name="connsiteX0" fmla="*/ 438614 w 438614"/>
                <a:gd name="connsiteY0" fmla="*/ 0 h 263912"/>
                <a:gd name="connsiteX1" fmla="*/ 230458 w 438614"/>
                <a:gd name="connsiteY1" fmla="*/ 107795 h 263912"/>
                <a:gd name="connsiteX2" fmla="*/ 349404 w 438614"/>
                <a:gd name="connsiteY2" fmla="*/ 137531 h 263912"/>
                <a:gd name="connsiteX3" fmla="*/ 0 w 438614"/>
                <a:gd name="connsiteY3" fmla="*/ 263912 h 263912"/>
              </a:gdLst>
              <a:ahLst/>
              <a:cxnLst>
                <a:cxn ang="0">
                  <a:pos x="connsiteX0" y="connsiteY0"/>
                </a:cxn>
                <a:cxn ang="0">
                  <a:pos x="connsiteX1" y="connsiteY1"/>
                </a:cxn>
                <a:cxn ang="0">
                  <a:pos x="connsiteX2" y="connsiteY2"/>
                </a:cxn>
                <a:cxn ang="0">
                  <a:pos x="connsiteX3" y="connsiteY3"/>
                </a:cxn>
              </a:cxnLst>
              <a:rect l="l" t="t" r="r" b="b"/>
              <a:pathLst>
                <a:path w="438614" h="263912">
                  <a:moveTo>
                    <a:pt x="438614" y="0"/>
                  </a:moveTo>
                  <a:cubicBezTo>
                    <a:pt x="341970" y="42436"/>
                    <a:pt x="245326" y="84873"/>
                    <a:pt x="230458" y="107795"/>
                  </a:cubicBezTo>
                  <a:cubicBezTo>
                    <a:pt x="215590" y="130717"/>
                    <a:pt x="387814" y="111511"/>
                    <a:pt x="349404" y="137531"/>
                  </a:cubicBezTo>
                  <a:cubicBezTo>
                    <a:pt x="310994" y="163551"/>
                    <a:pt x="155497" y="213731"/>
                    <a:pt x="0" y="263912"/>
                  </a:cubicBezTo>
                </a:path>
              </a:pathLst>
            </a:custGeom>
            <a:noFill/>
            <a:ln>
              <a:solidFill>
                <a:srgbClr val="FF0000"/>
              </a:solidFill>
              <a:prstDash val="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6992785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dissolve">
                                      <p:cBhvr>
                                        <p:cTn id="7" dur="500"/>
                                        <p:tgtEl>
                                          <p:spTgt spid="38"/>
                                        </p:tgtEl>
                                      </p:cBhvr>
                                    </p:animEffect>
                                  </p:childTnLst>
                                </p:cTn>
                              </p:par>
                              <p:par>
                                <p:cTn id="8" presetID="9" presetClass="entr" presetSubtype="0" fill="hold" grpId="0" nodeType="withEffect">
                                  <p:stCondLst>
                                    <p:cond delay="0"/>
                                  </p:stCondLst>
                                  <p:childTnLst>
                                    <p:set>
                                      <p:cBhvr>
                                        <p:cTn id="9" dur="1" fill="hold">
                                          <p:stCondLst>
                                            <p:cond delay="0"/>
                                          </p:stCondLst>
                                        </p:cTn>
                                        <p:tgtEl>
                                          <p:spTgt spid="31"/>
                                        </p:tgtEl>
                                        <p:attrNameLst>
                                          <p:attrName>style.visibility</p:attrName>
                                        </p:attrNameLst>
                                      </p:cBhvr>
                                      <p:to>
                                        <p:strVal val="visible"/>
                                      </p:to>
                                    </p:set>
                                    <p:animEffect transition="in" filter="dissolve">
                                      <p:cBhvr>
                                        <p:cTn id="10" dur="500"/>
                                        <p:tgtEl>
                                          <p:spTgt spid="31"/>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nodeType="clickEffect">
                                  <p:stCondLst>
                                    <p:cond delay="0"/>
                                  </p:stCondLst>
                                  <p:childTnLst>
                                    <p:set>
                                      <p:cBhvr>
                                        <p:cTn id="14" dur="1" fill="hold">
                                          <p:stCondLst>
                                            <p:cond delay="0"/>
                                          </p:stCondLst>
                                        </p:cTn>
                                        <p:tgtEl>
                                          <p:spTgt spid="69"/>
                                        </p:tgtEl>
                                        <p:attrNameLst>
                                          <p:attrName>style.visibility</p:attrName>
                                        </p:attrNameLst>
                                      </p:cBhvr>
                                      <p:to>
                                        <p:strVal val="visible"/>
                                      </p:to>
                                    </p:set>
                                    <p:animEffect transition="in" filter="dissolve">
                                      <p:cBhvr>
                                        <p:cTn id="15" dur="500"/>
                                        <p:tgtEl>
                                          <p:spTgt spid="69"/>
                                        </p:tgtEl>
                                      </p:cBhvr>
                                    </p:animEffect>
                                  </p:childTnLst>
                                </p:cTn>
                              </p:par>
                            </p:childTnLst>
                          </p:cTn>
                        </p:par>
                      </p:childTnLst>
                    </p:cTn>
                  </p:par>
                  <p:par>
                    <p:cTn id="16" fill="hold">
                      <p:stCondLst>
                        <p:cond delay="indefinite"/>
                      </p:stCondLst>
                      <p:childTnLst>
                        <p:par>
                          <p:cTn id="17" fill="hold">
                            <p:stCondLst>
                              <p:cond delay="0"/>
                            </p:stCondLst>
                            <p:childTnLst>
                              <p:par>
                                <p:cTn id="18" presetID="9" presetClass="entr" presetSubtype="0" fill="hold" nodeType="clickEffect">
                                  <p:stCondLst>
                                    <p:cond delay="0"/>
                                  </p:stCondLst>
                                  <p:childTnLst>
                                    <p:set>
                                      <p:cBhvr>
                                        <p:cTn id="19" dur="1" fill="hold">
                                          <p:stCondLst>
                                            <p:cond delay="0"/>
                                          </p:stCondLst>
                                        </p:cTn>
                                        <p:tgtEl>
                                          <p:spTgt spid="70"/>
                                        </p:tgtEl>
                                        <p:attrNameLst>
                                          <p:attrName>style.visibility</p:attrName>
                                        </p:attrNameLst>
                                      </p:cBhvr>
                                      <p:to>
                                        <p:strVal val="visible"/>
                                      </p:to>
                                    </p:set>
                                    <p:animEffect transition="in" filter="dissolve">
                                      <p:cBhvr>
                                        <p:cTn id="20" dur="500"/>
                                        <p:tgtEl>
                                          <p:spTgt spid="70"/>
                                        </p:tgtEl>
                                      </p:cBhvr>
                                    </p:animEffect>
                                  </p:childTnLst>
                                </p:cTn>
                              </p:par>
                              <p:par>
                                <p:cTn id="21" presetID="9" presetClass="entr" presetSubtype="0" fill="hold" grpId="0" nodeType="withEffect">
                                  <p:stCondLst>
                                    <p:cond delay="0"/>
                                  </p:stCondLst>
                                  <p:childTnLst>
                                    <p:set>
                                      <p:cBhvr>
                                        <p:cTn id="22" dur="1" fill="hold">
                                          <p:stCondLst>
                                            <p:cond delay="0"/>
                                          </p:stCondLst>
                                        </p:cTn>
                                        <p:tgtEl>
                                          <p:spTgt spid="29"/>
                                        </p:tgtEl>
                                        <p:attrNameLst>
                                          <p:attrName>style.visibility</p:attrName>
                                        </p:attrNameLst>
                                      </p:cBhvr>
                                      <p:to>
                                        <p:strVal val="visible"/>
                                      </p:to>
                                    </p:set>
                                    <p:animEffect transition="in" filter="dissolve">
                                      <p:cBhvr>
                                        <p:cTn id="23" dur="500"/>
                                        <p:tgtEl>
                                          <p:spTgt spid="29"/>
                                        </p:tgtEl>
                                      </p:cBhvr>
                                    </p:animEffect>
                                  </p:childTnLst>
                                </p:cTn>
                              </p:par>
                            </p:childTnLst>
                          </p:cTn>
                        </p:par>
                      </p:childTnLst>
                    </p:cTn>
                  </p:par>
                  <p:par>
                    <p:cTn id="24" fill="hold">
                      <p:stCondLst>
                        <p:cond delay="indefinite"/>
                      </p:stCondLst>
                      <p:childTnLst>
                        <p:par>
                          <p:cTn id="25" fill="hold">
                            <p:stCondLst>
                              <p:cond delay="0"/>
                            </p:stCondLst>
                            <p:childTnLst>
                              <p:par>
                                <p:cTn id="26" presetID="9" presetClass="entr" presetSubtype="0" fill="hold" nodeType="clickEffect">
                                  <p:stCondLst>
                                    <p:cond delay="0"/>
                                  </p:stCondLst>
                                  <p:childTnLst>
                                    <p:set>
                                      <p:cBhvr>
                                        <p:cTn id="27" dur="1" fill="hold">
                                          <p:stCondLst>
                                            <p:cond delay="0"/>
                                          </p:stCondLst>
                                        </p:cTn>
                                        <p:tgtEl>
                                          <p:spTgt spid="88"/>
                                        </p:tgtEl>
                                        <p:attrNameLst>
                                          <p:attrName>style.visibility</p:attrName>
                                        </p:attrNameLst>
                                      </p:cBhvr>
                                      <p:to>
                                        <p:strVal val="visible"/>
                                      </p:to>
                                    </p:set>
                                    <p:animEffect transition="in" filter="dissolve">
                                      <p:cBhvr>
                                        <p:cTn id="28" dur="500"/>
                                        <p:tgtEl>
                                          <p:spTgt spid="88"/>
                                        </p:tgtEl>
                                      </p:cBhvr>
                                    </p:animEffect>
                                  </p:childTnLst>
                                </p:cTn>
                              </p:par>
                            </p:childTnLst>
                          </p:cTn>
                        </p:par>
                      </p:childTnLst>
                    </p:cTn>
                  </p:par>
                  <p:par>
                    <p:cTn id="29" fill="hold">
                      <p:stCondLst>
                        <p:cond delay="indefinite"/>
                      </p:stCondLst>
                      <p:childTnLst>
                        <p:par>
                          <p:cTn id="30" fill="hold">
                            <p:stCondLst>
                              <p:cond delay="0"/>
                            </p:stCondLst>
                            <p:childTnLst>
                              <p:par>
                                <p:cTn id="31" presetID="9" presetClass="entr" presetSubtype="0" fill="hold" nodeType="clickEffect">
                                  <p:stCondLst>
                                    <p:cond delay="0"/>
                                  </p:stCondLst>
                                  <p:childTnLst>
                                    <p:set>
                                      <p:cBhvr>
                                        <p:cTn id="32" dur="1" fill="hold">
                                          <p:stCondLst>
                                            <p:cond delay="0"/>
                                          </p:stCondLst>
                                        </p:cTn>
                                        <p:tgtEl>
                                          <p:spTgt spid="9"/>
                                        </p:tgtEl>
                                        <p:attrNameLst>
                                          <p:attrName>style.visibility</p:attrName>
                                        </p:attrNameLst>
                                      </p:cBhvr>
                                      <p:to>
                                        <p:strVal val="visible"/>
                                      </p:to>
                                    </p:set>
                                    <p:animEffect transition="in" filter="dissolve">
                                      <p:cBhvr>
                                        <p:cTn id="33" dur="500"/>
                                        <p:tgtEl>
                                          <p:spTgt spid="9"/>
                                        </p:tgtEl>
                                      </p:cBhvr>
                                    </p:animEffect>
                                  </p:childTnLst>
                                </p:cTn>
                              </p:par>
                              <p:par>
                                <p:cTn id="34" presetID="9" presetClass="entr" presetSubtype="0" fill="hold" grpId="0" nodeType="withEffect">
                                  <p:stCondLst>
                                    <p:cond delay="0"/>
                                  </p:stCondLst>
                                  <p:childTnLst>
                                    <p:set>
                                      <p:cBhvr>
                                        <p:cTn id="35" dur="1" fill="hold">
                                          <p:stCondLst>
                                            <p:cond delay="0"/>
                                          </p:stCondLst>
                                        </p:cTn>
                                        <p:tgtEl>
                                          <p:spTgt spid="89"/>
                                        </p:tgtEl>
                                        <p:attrNameLst>
                                          <p:attrName>style.visibility</p:attrName>
                                        </p:attrNameLst>
                                      </p:cBhvr>
                                      <p:to>
                                        <p:strVal val="visible"/>
                                      </p:to>
                                    </p:set>
                                    <p:animEffect transition="in" filter="dissolve">
                                      <p:cBhvr>
                                        <p:cTn id="36" dur="500"/>
                                        <p:tgtEl>
                                          <p:spTgt spid="8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29" grpId="0"/>
      <p:bldP spid="89"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5" name="TextBox 4"/>
          <p:cNvSpPr txBox="1"/>
          <p:nvPr/>
        </p:nvSpPr>
        <p:spPr>
          <a:xfrm>
            <a:off x="8636001" y="6427113"/>
            <a:ext cx="444499" cy="276999"/>
          </a:xfrm>
          <a:prstGeom prst="rect">
            <a:avLst/>
          </a:prstGeom>
          <a:noFill/>
        </p:spPr>
        <p:txBody>
          <a:bodyPr wrap="square" rtlCol="0">
            <a:spAutoFit/>
          </a:bodyPr>
          <a:lstStyle/>
          <a:p>
            <a:r>
              <a:rPr lang="en-US" sz="1200" dirty="0">
                <a:latin typeface="Times New Roman"/>
                <a:cs typeface="Times New Roman"/>
              </a:rPr>
              <a:t>27.)</a:t>
            </a:r>
          </a:p>
        </p:txBody>
      </p:sp>
      <p:sp>
        <p:nvSpPr>
          <p:cNvPr id="29" name="Text Box 56"/>
          <p:cNvSpPr txBox="1">
            <a:spLocks/>
          </p:cNvSpPr>
          <p:nvPr/>
        </p:nvSpPr>
        <p:spPr bwMode="auto">
          <a:xfrm>
            <a:off x="927815" y="3815597"/>
            <a:ext cx="4712812" cy="3600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endParaRPr lang="en-US" sz="1800" dirty="0">
              <a:solidFill>
                <a:srgbClr val="0000FF"/>
              </a:solidFill>
              <a:latin typeface="Times New Roman"/>
              <a:cs typeface="Times New Roman"/>
            </a:endParaRPr>
          </a:p>
        </p:txBody>
      </p:sp>
      <p:sp>
        <p:nvSpPr>
          <p:cNvPr id="33" name="Text Box 56"/>
          <p:cNvSpPr txBox="1">
            <a:spLocks/>
          </p:cNvSpPr>
          <p:nvPr/>
        </p:nvSpPr>
        <p:spPr bwMode="auto">
          <a:xfrm>
            <a:off x="312103" y="3629523"/>
            <a:ext cx="5328523" cy="100642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2000" dirty="0">
                <a:solidFill>
                  <a:srgbClr val="FF0000"/>
                </a:solidFill>
                <a:latin typeface="Apple Chancery"/>
                <a:cs typeface="Apple Chancery"/>
              </a:rPr>
              <a:t>This is the </a:t>
            </a:r>
            <a:r>
              <a:rPr lang="en-US" sz="2000" dirty="0">
                <a:solidFill>
                  <a:srgbClr val="0000FF"/>
                </a:solidFill>
                <a:latin typeface="Times New Roman"/>
                <a:cs typeface="Times New Roman"/>
              </a:rPr>
              <a:t>rotational analogue </a:t>
            </a:r>
            <a:r>
              <a:rPr lang="en-US" sz="2000" dirty="0">
                <a:latin typeface="Times New Roman"/>
                <a:cs typeface="Times New Roman"/>
              </a:rPr>
              <a:t>to the problem shown to the right: A mass </a:t>
            </a:r>
            <a:r>
              <a:rPr lang="en-US" sz="2000" i="1" dirty="0">
                <a:solidFill>
                  <a:srgbClr val="FF0000"/>
                </a:solidFill>
                <a:latin typeface="Times New Roman"/>
                <a:cs typeface="Times New Roman"/>
              </a:rPr>
              <a:t>m</a:t>
            </a:r>
            <a:r>
              <a:rPr lang="en-US" sz="2000" i="1" dirty="0">
                <a:latin typeface="Times New Roman"/>
                <a:cs typeface="Times New Roman"/>
              </a:rPr>
              <a:t> </a:t>
            </a:r>
            <a:r>
              <a:rPr lang="en-US" sz="2000" dirty="0">
                <a:latin typeface="Times New Roman"/>
                <a:cs typeface="Times New Roman"/>
              </a:rPr>
              <a:t>sitting at the top of a curved incline of radius </a:t>
            </a:r>
            <a:r>
              <a:rPr lang="en-US" sz="2000" i="1" dirty="0">
                <a:solidFill>
                  <a:srgbClr val="FF0000"/>
                </a:solidFill>
                <a:latin typeface="Times New Roman"/>
                <a:cs typeface="Times New Roman"/>
              </a:rPr>
              <a:t>R</a:t>
            </a:r>
            <a:r>
              <a:rPr lang="en-US" sz="2000" i="1" dirty="0">
                <a:latin typeface="Times New Roman"/>
                <a:cs typeface="Times New Roman"/>
              </a:rPr>
              <a:t> </a:t>
            </a:r>
            <a:r>
              <a:rPr lang="en-US" sz="2000" dirty="0">
                <a:latin typeface="Times New Roman"/>
                <a:cs typeface="Times New Roman"/>
              </a:rPr>
              <a:t>slides down the incline, </a:t>
            </a:r>
          </a:p>
        </p:txBody>
      </p:sp>
      <p:sp>
        <p:nvSpPr>
          <p:cNvPr id="6" name="Text Box 56"/>
          <p:cNvSpPr txBox="1">
            <a:spLocks/>
          </p:cNvSpPr>
          <p:nvPr/>
        </p:nvSpPr>
        <p:spPr bwMode="auto">
          <a:xfrm>
            <a:off x="312103" y="354141"/>
            <a:ext cx="5328523" cy="236064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2800" dirty="0">
                <a:solidFill>
                  <a:srgbClr val="FF0000"/>
                </a:solidFill>
                <a:latin typeface="Apple Chancery"/>
                <a:cs typeface="Apple Chancery"/>
              </a:rPr>
              <a:t>Example 10: </a:t>
            </a:r>
            <a:r>
              <a:rPr lang="en-US" sz="2000" dirty="0">
                <a:latin typeface="Times New Roman"/>
                <a:cs typeface="Times New Roman"/>
              </a:rPr>
              <a:t>A mass </a:t>
            </a:r>
            <a:r>
              <a:rPr lang="en-US" sz="2000" i="1" dirty="0">
                <a:solidFill>
                  <a:srgbClr val="FF0000"/>
                </a:solidFill>
                <a:latin typeface="Times New Roman"/>
                <a:cs typeface="Times New Roman"/>
              </a:rPr>
              <a:t>m</a:t>
            </a:r>
            <a:r>
              <a:rPr lang="en-US" sz="2000" dirty="0">
                <a:latin typeface="Times New Roman"/>
                <a:cs typeface="Times New Roman"/>
              </a:rPr>
              <a:t> sits at the top of a </a:t>
            </a:r>
            <a:r>
              <a:rPr lang="en-US" sz="2000" dirty="0">
                <a:solidFill>
                  <a:srgbClr val="0000FF"/>
                </a:solidFill>
                <a:latin typeface="Times New Roman"/>
                <a:cs typeface="Times New Roman"/>
              </a:rPr>
              <a:t>curved, frictionless incline </a:t>
            </a:r>
            <a:r>
              <a:rPr lang="en-US" sz="2000" dirty="0">
                <a:latin typeface="Times New Roman"/>
                <a:cs typeface="Times New Roman"/>
              </a:rPr>
              <a:t>of radius </a:t>
            </a:r>
            <a:r>
              <a:rPr lang="en-US" sz="2000" i="1" dirty="0">
                <a:solidFill>
                  <a:srgbClr val="FF0000"/>
                </a:solidFill>
                <a:latin typeface="Times New Roman"/>
                <a:cs typeface="Times New Roman"/>
              </a:rPr>
              <a:t>R</a:t>
            </a:r>
            <a:r>
              <a:rPr lang="en-US" sz="2000" i="1" dirty="0">
                <a:latin typeface="Times New Roman"/>
                <a:cs typeface="Times New Roman"/>
              </a:rPr>
              <a:t>.</a:t>
            </a:r>
            <a:r>
              <a:rPr lang="en-US" sz="2000" dirty="0">
                <a:latin typeface="Times New Roman"/>
                <a:cs typeface="Times New Roman"/>
              </a:rPr>
              <a:t>  It slides down the incline and executes a </a:t>
            </a:r>
            <a:r>
              <a:rPr lang="en-US" sz="2000" dirty="0">
                <a:solidFill>
                  <a:srgbClr val="0000FF"/>
                </a:solidFill>
                <a:latin typeface="Times New Roman"/>
                <a:cs typeface="Times New Roman"/>
              </a:rPr>
              <a:t>perfectly inelastic collision </a:t>
            </a:r>
            <a:r>
              <a:rPr lang="en-US" sz="2000" dirty="0">
                <a:latin typeface="Times New Roman"/>
                <a:cs typeface="Times New Roman"/>
              </a:rPr>
              <a:t>with the end of a </a:t>
            </a:r>
            <a:r>
              <a:rPr lang="en-US" sz="2000" dirty="0">
                <a:solidFill>
                  <a:srgbClr val="0000FF"/>
                </a:solidFill>
                <a:latin typeface="Times New Roman"/>
                <a:cs typeface="Times New Roman"/>
              </a:rPr>
              <a:t>pinned rod</a:t>
            </a:r>
            <a:r>
              <a:rPr lang="en-US" sz="2000" dirty="0">
                <a:latin typeface="Times New Roman"/>
                <a:cs typeface="Times New Roman"/>
              </a:rPr>
              <a:t> of mass</a:t>
            </a:r>
            <a:r>
              <a:rPr lang="en-US" sz="2000" i="1" dirty="0">
                <a:solidFill>
                  <a:srgbClr val="FF0000"/>
                </a:solidFill>
                <a:latin typeface="Times New Roman"/>
                <a:cs typeface="Times New Roman"/>
              </a:rPr>
              <a:t> 5m</a:t>
            </a:r>
            <a:r>
              <a:rPr lang="en-US" sz="2000" dirty="0">
                <a:latin typeface="Times New Roman"/>
                <a:cs typeface="Times New Roman"/>
              </a:rPr>
              <a:t> and length </a:t>
            </a:r>
            <a:r>
              <a:rPr lang="en-US" sz="2000" i="1" dirty="0">
                <a:solidFill>
                  <a:srgbClr val="FF0000"/>
                </a:solidFill>
                <a:latin typeface="Times New Roman"/>
                <a:cs typeface="Times New Roman"/>
              </a:rPr>
              <a:t>d</a:t>
            </a:r>
            <a:r>
              <a:rPr lang="en-US" sz="2000" i="1" dirty="0">
                <a:latin typeface="Times New Roman"/>
                <a:cs typeface="Times New Roman"/>
              </a:rPr>
              <a:t>.</a:t>
            </a:r>
            <a:r>
              <a:rPr lang="en-US" sz="2000" dirty="0">
                <a:latin typeface="Times New Roman"/>
                <a:cs typeface="Times New Roman"/>
              </a:rPr>
              <a:t>  The two rotate up to some angle    before coming to rest.  If </a:t>
            </a:r>
            <a:r>
              <a:rPr lang="en-US" sz="2000" i="1" dirty="0">
                <a:solidFill>
                  <a:srgbClr val="FF0000"/>
                </a:solidFill>
                <a:latin typeface="Times New Roman"/>
                <a:cs typeface="Times New Roman"/>
              </a:rPr>
              <a:t>R = .4d</a:t>
            </a:r>
            <a:r>
              <a:rPr lang="en-US" sz="2000" i="1" dirty="0">
                <a:latin typeface="Times New Roman"/>
                <a:cs typeface="Times New Roman"/>
              </a:rPr>
              <a:t>, </a:t>
            </a:r>
            <a:r>
              <a:rPr lang="en-US" sz="2000" dirty="0">
                <a:solidFill>
                  <a:srgbClr val="0000FF"/>
                </a:solidFill>
                <a:latin typeface="Times New Roman"/>
                <a:cs typeface="Times New Roman"/>
              </a:rPr>
              <a:t>derive an expression </a:t>
            </a:r>
            <a:r>
              <a:rPr lang="en-US" sz="2000" dirty="0">
                <a:latin typeface="Times New Roman"/>
                <a:cs typeface="Times New Roman"/>
              </a:rPr>
              <a:t>for    .  You know:</a:t>
            </a:r>
          </a:p>
        </p:txBody>
      </p:sp>
      <p:graphicFrame>
        <p:nvGraphicFramePr>
          <p:cNvPr id="31" name="Object 2"/>
          <p:cNvGraphicFramePr>
            <a:graphicFrameLocks noChangeAspect="1"/>
          </p:cNvGraphicFramePr>
          <p:nvPr>
            <p:extLst>
              <p:ext uri="{D42A27DB-BD31-4B8C-83A1-F6EECF244321}">
                <p14:modId xmlns:p14="http://schemas.microsoft.com/office/powerpoint/2010/main" val="4031535052"/>
              </p:ext>
            </p:extLst>
          </p:nvPr>
        </p:nvGraphicFramePr>
        <p:xfrm>
          <a:off x="5147447" y="1761123"/>
          <a:ext cx="212668" cy="295274"/>
        </p:xfrm>
        <a:graphic>
          <a:graphicData uri="http://schemas.openxmlformats.org/presentationml/2006/ole">
            <mc:AlternateContent xmlns:mc="http://schemas.openxmlformats.org/markup-compatibility/2006">
              <mc:Choice xmlns:v="urn:schemas-microsoft-com:vml" Requires="v">
                <p:oleObj name="Equation" r:id="rId3" imgW="127000" imgH="177800" progId="Equation.DSMT4">
                  <p:embed/>
                </p:oleObj>
              </mc:Choice>
              <mc:Fallback>
                <p:oleObj name="Equation" r:id="rId3" imgW="127000" imgH="177800" progId="Equation.DSMT4">
                  <p:embed/>
                  <p:pic>
                    <p:nvPicPr>
                      <p:cNvPr id="0" name=""/>
                      <p:cNvPicPr>
                        <a:picLocks noChangeAspect="1" noChangeArrowheads="1"/>
                      </p:cNvPicPr>
                      <p:nvPr/>
                    </p:nvPicPr>
                    <p:blipFill>
                      <a:blip r:embed="rId4"/>
                      <a:srcRect/>
                      <a:stretch>
                        <a:fillRect/>
                      </a:stretch>
                    </p:blipFill>
                    <p:spPr bwMode="auto">
                      <a:xfrm>
                        <a:off x="5147447" y="1761123"/>
                        <a:ext cx="212668" cy="295274"/>
                      </a:xfrm>
                      <a:prstGeom prst="rect">
                        <a:avLst/>
                      </a:prstGeom>
                      <a:noFill/>
                      <a:ln>
                        <a:noFill/>
                      </a:ln>
                      <a:effectLst/>
                    </p:spPr>
                  </p:pic>
                </p:oleObj>
              </mc:Fallback>
            </mc:AlternateContent>
          </a:graphicData>
        </a:graphic>
      </p:graphicFrame>
      <p:graphicFrame>
        <p:nvGraphicFramePr>
          <p:cNvPr id="34" name="Object 2"/>
          <p:cNvGraphicFramePr>
            <a:graphicFrameLocks noChangeAspect="1"/>
          </p:cNvGraphicFramePr>
          <p:nvPr>
            <p:extLst>
              <p:ext uri="{D42A27DB-BD31-4B8C-83A1-F6EECF244321}">
                <p14:modId xmlns:p14="http://schemas.microsoft.com/office/powerpoint/2010/main" val="1423226121"/>
              </p:ext>
            </p:extLst>
          </p:nvPr>
        </p:nvGraphicFramePr>
        <p:xfrm>
          <a:off x="1896247" y="2366963"/>
          <a:ext cx="212668" cy="295274"/>
        </p:xfrm>
        <a:graphic>
          <a:graphicData uri="http://schemas.openxmlformats.org/presentationml/2006/ole">
            <mc:AlternateContent xmlns:mc="http://schemas.openxmlformats.org/markup-compatibility/2006">
              <mc:Choice xmlns:v="urn:schemas-microsoft-com:vml" Requires="v">
                <p:oleObj name="Equation" r:id="rId5" imgW="127000" imgH="177800" progId="Equation.DSMT4">
                  <p:embed/>
                </p:oleObj>
              </mc:Choice>
              <mc:Fallback>
                <p:oleObj name="Equation" r:id="rId5" imgW="127000" imgH="177800" progId="Equation.DSMT4">
                  <p:embed/>
                  <p:pic>
                    <p:nvPicPr>
                      <p:cNvPr id="0" name=""/>
                      <p:cNvPicPr>
                        <a:picLocks noChangeAspect="1" noChangeArrowheads="1"/>
                      </p:cNvPicPr>
                      <p:nvPr/>
                    </p:nvPicPr>
                    <p:blipFill>
                      <a:blip r:embed="rId4"/>
                      <a:srcRect/>
                      <a:stretch>
                        <a:fillRect/>
                      </a:stretch>
                    </p:blipFill>
                    <p:spPr bwMode="auto">
                      <a:xfrm>
                        <a:off x="1896247" y="2366963"/>
                        <a:ext cx="212668" cy="295274"/>
                      </a:xfrm>
                      <a:prstGeom prst="rect">
                        <a:avLst/>
                      </a:prstGeom>
                      <a:noFill/>
                      <a:ln>
                        <a:noFill/>
                      </a:ln>
                      <a:effectLst/>
                    </p:spPr>
                  </p:pic>
                </p:oleObj>
              </mc:Fallback>
            </mc:AlternateContent>
          </a:graphicData>
        </a:graphic>
      </p:graphicFrame>
      <p:graphicFrame>
        <p:nvGraphicFramePr>
          <p:cNvPr id="35" name="Object 2"/>
          <p:cNvGraphicFramePr>
            <a:graphicFrameLocks noChangeAspect="1"/>
          </p:cNvGraphicFramePr>
          <p:nvPr>
            <p:extLst>
              <p:ext uri="{D42A27DB-BD31-4B8C-83A1-F6EECF244321}">
                <p14:modId xmlns:p14="http://schemas.microsoft.com/office/powerpoint/2010/main" val="2938625728"/>
              </p:ext>
            </p:extLst>
          </p:nvPr>
        </p:nvGraphicFramePr>
        <p:xfrm>
          <a:off x="1377950" y="2665413"/>
          <a:ext cx="3097213" cy="649287"/>
        </p:xfrm>
        <a:graphic>
          <a:graphicData uri="http://schemas.openxmlformats.org/presentationml/2006/ole">
            <mc:AlternateContent xmlns:mc="http://schemas.openxmlformats.org/markup-compatibility/2006">
              <mc:Choice xmlns:v="urn:schemas-microsoft-com:vml" Requires="v">
                <p:oleObj name="Equation" r:id="rId6" imgW="1879600" imgH="393700" progId="Equation.DSMT4">
                  <p:embed/>
                </p:oleObj>
              </mc:Choice>
              <mc:Fallback>
                <p:oleObj name="Equation" r:id="rId6" imgW="1879600" imgH="393700" progId="Equation.DSMT4">
                  <p:embed/>
                  <p:pic>
                    <p:nvPicPr>
                      <p:cNvPr id="0" name=""/>
                      <p:cNvPicPr>
                        <a:picLocks noChangeAspect="1" noChangeArrowheads="1"/>
                      </p:cNvPicPr>
                      <p:nvPr/>
                    </p:nvPicPr>
                    <p:blipFill>
                      <a:blip r:embed="rId7"/>
                      <a:srcRect/>
                      <a:stretch>
                        <a:fillRect/>
                      </a:stretch>
                    </p:blipFill>
                    <p:spPr bwMode="auto">
                      <a:xfrm>
                        <a:off x="1377950" y="2665413"/>
                        <a:ext cx="3097213" cy="649287"/>
                      </a:xfrm>
                      <a:prstGeom prst="rect">
                        <a:avLst/>
                      </a:prstGeom>
                      <a:noFill/>
                      <a:ln>
                        <a:noFill/>
                      </a:ln>
                      <a:effectLst/>
                    </p:spPr>
                  </p:pic>
                </p:oleObj>
              </mc:Fallback>
            </mc:AlternateContent>
          </a:graphicData>
        </a:graphic>
      </p:graphicFrame>
      <p:sp>
        <p:nvSpPr>
          <p:cNvPr id="20" name="Rectangle 19"/>
          <p:cNvSpPr/>
          <p:nvPr/>
        </p:nvSpPr>
        <p:spPr>
          <a:xfrm rot="2602829">
            <a:off x="6806190" y="-214557"/>
            <a:ext cx="88610" cy="2537311"/>
          </a:xfrm>
          <a:prstGeom prst="rect">
            <a:avLst/>
          </a:prstGeom>
          <a:solidFill>
            <a:srgbClr val="FFFF00"/>
          </a:solidFill>
          <a:ln>
            <a:solidFill>
              <a:srgbClr val="000000"/>
            </a:solidFill>
            <a:prstDash val="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Freeform 10"/>
          <p:cNvSpPr/>
          <p:nvPr/>
        </p:nvSpPr>
        <p:spPr>
          <a:xfrm>
            <a:off x="7024927" y="1488602"/>
            <a:ext cx="1903173" cy="1118544"/>
          </a:xfrm>
          <a:custGeom>
            <a:avLst/>
            <a:gdLst>
              <a:gd name="connsiteX0" fmla="*/ 2980267 w 3225800"/>
              <a:gd name="connsiteY0" fmla="*/ 0 h 2010833"/>
              <a:gd name="connsiteX1" fmla="*/ 3225800 w 3225800"/>
              <a:gd name="connsiteY1" fmla="*/ 4233 h 2010833"/>
              <a:gd name="connsiteX2" fmla="*/ 3221567 w 3225800"/>
              <a:gd name="connsiteY2" fmla="*/ 1998133 h 2010833"/>
              <a:gd name="connsiteX3" fmla="*/ 0 w 3225800"/>
              <a:gd name="connsiteY3" fmla="*/ 2010833 h 2010833"/>
              <a:gd name="connsiteX4" fmla="*/ 0 w 3225800"/>
              <a:gd name="connsiteY4" fmla="*/ 1905000 h 2010833"/>
              <a:gd name="connsiteX5" fmla="*/ 1143000 w 3225800"/>
              <a:gd name="connsiteY5" fmla="*/ 1909233 h 2010833"/>
              <a:gd name="connsiteX6" fmla="*/ 1303867 w 3225800"/>
              <a:gd name="connsiteY6" fmla="*/ 1900767 h 2010833"/>
              <a:gd name="connsiteX7" fmla="*/ 1498600 w 3225800"/>
              <a:gd name="connsiteY7" fmla="*/ 1871133 h 2010833"/>
              <a:gd name="connsiteX8" fmla="*/ 1663700 w 3225800"/>
              <a:gd name="connsiteY8" fmla="*/ 1828800 h 2010833"/>
              <a:gd name="connsiteX9" fmla="*/ 1799167 w 3225800"/>
              <a:gd name="connsiteY9" fmla="*/ 1782233 h 2010833"/>
              <a:gd name="connsiteX10" fmla="*/ 1934634 w 3225800"/>
              <a:gd name="connsiteY10" fmla="*/ 1722967 h 2010833"/>
              <a:gd name="connsiteX11" fmla="*/ 2108200 w 3225800"/>
              <a:gd name="connsiteY11" fmla="*/ 1625600 h 2010833"/>
              <a:gd name="connsiteX12" fmla="*/ 2243667 w 3225800"/>
              <a:gd name="connsiteY12" fmla="*/ 1532467 h 2010833"/>
              <a:gd name="connsiteX13" fmla="*/ 2387600 w 3225800"/>
              <a:gd name="connsiteY13" fmla="*/ 1418167 h 2010833"/>
              <a:gd name="connsiteX14" fmla="*/ 2523067 w 3225800"/>
              <a:gd name="connsiteY14" fmla="*/ 1274233 h 2010833"/>
              <a:gd name="connsiteX15" fmla="*/ 2645834 w 3225800"/>
              <a:gd name="connsiteY15" fmla="*/ 1126067 h 2010833"/>
              <a:gd name="connsiteX16" fmla="*/ 2743200 w 3225800"/>
              <a:gd name="connsiteY16" fmla="*/ 969433 h 2010833"/>
              <a:gd name="connsiteX17" fmla="*/ 2827867 w 3225800"/>
              <a:gd name="connsiteY17" fmla="*/ 800100 h 2010833"/>
              <a:gd name="connsiteX18" fmla="*/ 2899834 w 3225800"/>
              <a:gd name="connsiteY18" fmla="*/ 613833 h 2010833"/>
              <a:gd name="connsiteX19" fmla="*/ 2950634 w 3225800"/>
              <a:gd name="connsiteY19" fmla="*/ 414867 h 2010833"/>
              <a:gd name="connsiteX20" fmla="*/ 2976034 w 3225800"/>
              <a:gd name="connsiteY20" fmla="*/ 194733 h 2010833"/>
              <a:gd name="connsiteX21" fmla="*/ 2980267 w 3225800"/>
              <a:gd name="connsiteY21" fmla="*/ 0 h 20108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225800" h="2010833">
                <a:moveTo>
                  <a:pt x="2980267" y="0"/>
                </a:moveTo>
                <a:lnTo>
                  <a:pt x="3225800" y="4233"/>
                </a:lnTo>
                <a:lnTo>
                  <a:pt x="3221567" y="1998133"/>
                </a:lnTo>
                <a:lnTo>
                  <a:pt x="0" y="2010833"/>
                </a:lnTo>
                <a:lnTo>
                  <a:pt x="0" y="1905000"/>
                </a:lnTo>
                <a:lnTo>
                  <a:pt x="1143000" y="1909233"/>
                </a:lnTo>
                <a:lnTo>
                  <a:pt x="1303867" y="1900767"/>
                </a:lnTo>
                <a:lnTo>
                  <a:pt x="1498600" y="1871133"/>
                </a:lnTo>
                <a:lnTo>
                  <a:pt x="1663700" y="1828800"/>
                </a:lnTo>
                <a:lnTo>
                  <a:pt x="1799167" y="1782233"/>
                </a:lnTo>
                <a:lnTo>
                  <a:pt x="1934634" y="1722967"/>
                </a:lnTo>
                <a:lnTo>
                  <a:pt x="2108200" y="1625600"/>
                </a:lnTo>
                <a:lnTo>
                  <a:pt x="2243667" y="1532467"/>
                </a:lnTo>
                <a:lnTo>
                  <a:pt x="2387600" y="1418167"/>
                </a:lnTo>
                <a:lnTo>
                  <a:pt x="2523067" y="1274233"/>
                </a:lnTo>
                <a:lnTo>
                  <a:pt x="2645834" y="1126067"/>
                </a:lnTo>
                <a:lnTo>
                  <a:pt x="2743200" y="969433"/>
                </a:lnTo>
                <a:lnTo>
                  <a:pt x="2827867" y="800100"/>
                </a:lnTo>
                <a:lnTo>
                  <a:pt x="2899834" y="613833"/>
                </a:lnTo>
                <a:lnTo>
                  <a:pt x="2950634" y="414867"/>
                </a:lnTo>
                <a:lnTo>
                  <a:pt x="2976034" y="194733"/>
                </a:lnTo>
                <a:lnTo>
                  <a:pt x="2980267" y="0"/>
                </a:lnTo>
                <a:close/>
              </a:path>
            </a:pathLst>
          </a:custGeom>
          <a:solidFill>
            <a:srgbClr val="0000FF"/>
          </a:solidFill>
          <a:ln w="1905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Rectangle 11"/>
          <p:cNvSpPr/>
          <p:nvPr/>
        </p:nvSpPr>
        <p:spPr>
          <a:xfrm>
            <a:off x="7607300" y="101600"/>
            <a:ext cx="88900" cy="2413000"/>
          </a:xfrm>
          <a:prstGeom prst="rect">
            <a:avLst/>
          </a:prstGeom>
          <a:solidFill>
            <a:srgbClr val="FFFF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Arc 12"/>
          <p:cNvSpPr/>
          <p:nvPr/>
        </p:nvSpPr>
        <p:spPr>
          <a:xfrm>
            <a:off x="5118100" y="-2070100"/>
            <a:ext cx="4610100" cy="4610100"/>
          </a:xfrm>
          <a:prstGeom prst="arc">
            <a:avLst>
              <a:gd name="adj1" fmla="val 5063858"/>
              <a:gd name="adj2" fmla="val 7745632"/>
            </a:avLst>
          </a:prstGeom>
          <a:ln w="12700" cmpd="sng">
            <a:solidFill>
              <a:srgbClr val="000000"/>
            </a:solidFill>
            <a:prstDash val="dash"/>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aphicFrame>
        <p:nvGraphicFramePr>
          <p:cNvPr id="17" name="Object 2"/>
          <p:cNvGraphicFramePr>
            <a:graphicFrameLocks noChangeAspect="1"/>
          </p:cNvGraphicFramePr>
          <p:nvPr>
            <p:extLst>
              <p:ext uri="{D42A27DB-BD31-4B8C-83A1-F6EECF244321}">
                <p14:modId xmlns:p14="http://schemas.microsoft.com/office/powerpoint/2010/main" val="427748308"/>
              </p:ext>
            </p:extLst>
          </p:nvPr>
        </p:nvGraphicFramePr>
        <p:xfrm>
          <a:off x="7613650" y="155466"/>
          <a:ext cx="79375" cy="102769"/>
        </p:xfrm>
        <a:graphic>
          <a:graphicData uri="http://schemas.openxmlformats.org/presentationml/2006/ole">
            <mc:AlternateContent xmlns:mc="http://schemas.openxmlformats.org/markup-compatibility/2006">
              <mc:Choice xmlns:v="urn:schemas-microsoft-com:vml" Requires="v">
                <p:oleObj name="Equation" r:id="rId8" imgW="88900" imgH="114300" progId="Equation.DSMT4">
                  <p:embed/>
                </p:oleObj>
              </mc:Choice>
              <mc:Fallback>
                <p:oleObj name="Equation" r:id="rId8" imgW="88900" imgH="114300" progId="Equation.DSMT4">
                  <p:embed/>
                  <p:pic>
                    <p:nvPicPr>
                      <p:cNvPr id="0" name=""/>
                      <p:cNvPicPr>
                        <a:picLocks noChangeAspect="1" noChangeArrowheads="1"/>
                      </p:cNvPicPr>
                      <p:nvPr/>
                    </p:nvPicPr>
                    <p:blipFill>
                      <a:blip r:embed="rId9"/>
                      <a:srcRect/>
                      <a:stretch>
                        <a:fillRect/>
                      </a:stretch>
                    </p:blipFill>
                    <p:spPr bwMode="auto">
                      <a:xfrm>
                        <a:off x="7613650" y="155466"/>
                        <a:ext cx="79375" cy="102769"/>
                      </a:xfrm>
                      <a:prstGeom prst="rect">
                        <a:avLst/>
                      </a:prstGeom>
                      <a:noFill/>
                      <a:ln>
                        <a:noFill/>
                      </a:ln>
                      <a:effectLst/>
                    </p:spPr>
                  </p:pic>
                </p:oleObj>
              </mc:Fallback>
            </mc:AlternateContent>
          </a:graphicData>
        </a:graphic>
      </p:graphicFrame>
      <p:sp>
        <p:nvSpPr>
          <p:cNvPr id="23" name="Rectangle 22"/>
          <p:cNvSpPr/>
          <p:nvPr/>
        </p:nvSpPr>
        <p:spPr>
          <a:xfrm rot="16200000">
            <a:off x="8704932" y="1453546"/>
            <a:ext cx="80434" cy="78591"/>
          </a:xfrm>
          <a:prstGeom prst="rect">
            <a:avLst/>
          </a:prstGeom>
          <a:solidFill>
            <a:srgbClr val="FF0000"/>
          </a:solidFill>
          <a:ln w="12700" cmpd="sng">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27" name="Object 2"/>
          <p:cNvGraphicFramePr>
            <a:graphicFrameLocks noChangeAspect="1"/>
          </p:cNvGraphicFramePr>
          <p:nvPr>
            <p:extLst>
              <p:ext uri="{D42A27DB-BD31-4B8C-83A1-F6EECF244321}">
                <p14:modId xmlns:p14="http://schemas.microsoft.com/office/powerpoint/2010/main" val="3366075678"/>
              </p:ext>
            </p:extLst>
          </p:nvPr>
        </p:nvGraphicFramePr>
        <p:xfrm>
          <a:off x="8460516" y="1269425"/>
          <a:ext cx="250825" cy="190500"/>
        </p:xfrm>
        <a:graphic>
          <a:graphicData uri="http://schemas.openxmlformats.org/presentationml/2006/ole">
            <mc:AlternateContent xmlns:mc="http://schemas.openxmlformats.org/markup-compatibility/2006">
              <mc:Choice xmlns:v="urn:schemas-microsoft-com:vml" Requires="v">
                <p:oleObj name="Equation" r:id="rId10" imgW="165100" imgH="127000" progId="Equation.DSMT4">
                  <p:embed/>
                </p:oleObj>
              </mc:Choice>
              <mc:Fallback>
                <p:oleObj name="Equation" r:id="rId10" imgW="165100" imgH="127000" progId="Equation.DSMT4">
                  <p:embed/>
                  <p:pic>
                    <p:nvPicPr>
                      <p:cNvPr id="0" name=""/>
                      <p:cNvPicPr>
                        <a:picLocks noChangeAspect="1" noChangeArrowheads="1"/>
                      </p:cNvPicPr>
                      <p:nvPr/>
                    </p:nvPicPr>
                    <p:blipFill>
                      <a:blip r:embed="rId11"/>
                      <a:srcRect/>
                      <a:stretch>
                        <a:fillRect/>
                      </a:stretch>
                    </p:blipFill>
                    <p:spPr bwMode="auto">
                      <a:xfrm>
                        <a:off x="8460516" y="1269425"/>
                        <a:ext cx="250825" cy="190500"/>
                      </a:xfrm>
                      <a:prstGeom prst="rect">
                        <a:avLst/>
                      </a:prstGeom>
                      <a:noFill/>
                      <a:ln>
                        <a:noFill/>
                      </a:ln>
                      <a:effectLst/>
                    </p:spPr>
                  </p:pic>
                </p:oleObj>
              </mc:Fallback>
            </mc:AlternateContent>
          </a:graphicData>
        </a:graphic>
      </p:graphicFrame>
      <p:graphicFrame>
        <p:nvGraphicFramePr>
          <p:cNvPr id="28" name="Object 2"/>
          <p:cNvGraphicFramePr>
            <a:graphicFrameLocks noChangeAspect="1"/>
          </p:cNvGraphicFramePr>
          <p:nvPr>
            <p:extLst>
              <p:ext uri="{D42A27DB-BD31-4B8C-83A1-F6EECF244321}">
                <p14:modId xmlns:p14="http://schemas.microsoft.com/office/powerpoint/2010/main" val="2131845867"/>
              </p:ext>
            </p:extLst>
          </p:nvPr>
        </p:nvGraphicFramePr>
        <p:xfrm>
          <a:off x="6586538" y="777875"/>
          <a:ext cx="192087" cy="247650"/>
        </p:xfrm>
        <a:graphic>
          <a:graphicData uri="http://schemas.openxmlformats.org/presentationml/2006/ole">
            <mc:AlternateContent xmlns:mc="http://schemas.openxmlformats.org/markup-compatibility/2006">
              <mc:Choice xmlns:v="urn:schemas-microsoft-com:vml" Requires="v">
                <p:oleObj name="Equation" r:id="rId12" imgW="127000" imgH="165100" progId="Equation.DSMT4">
                  <p:embed/>
                </p:oleObj>
              </mc:Choice>
              <mc:Fallback>
                <p:oleObj name="Equation" r:id="rId12" imgW="127000" imgH="165100" progId="Equation.DSMT4">
                  <p:embed/>
                  <p:pic>
                    <p:nvPicPr>
                      <p:cNvPr id="0" name=""/>
                      <p:cNvPicPr>
                        <a:picLocks noChangeAspect="1" noChangeArrowheads="1"/>
                      </p:cNvPicPr>
                      <p:nvPr/>
                    </p:nvPicPr>
                    <p:blipFill>
                      <a:blip r:embed="rId13"/>
                      <a:srcRect/>
                      <a:stretch>
                        <a:fillRect/>
                      </a:stretch>
                    </p:blipFill>
                    <p:spPr bwMode="auto">
                      <a:xfrm>
                        <a:off x="6586538" y="777875"/>
                        <a:ext cx="192087" cy="247650"/>
                      </a:xfrm>
                      <a:prstGeom prst="rect">
                        <a:avLst/>
                      </a:prstGeom>
                      <a:noFill/>
                      <a:ln>
                        <a:noFill/>
                      </a:ln>
                      <a:effectLst/>
                    </p:spPr>
                  </p:pic>
                </p:oleObj>
              </mc:Fallback>
            </mc:AlternateContent>
          </a:graphicData>
        </a:graphic>
      </p:graphicFrame>
      <p:graphicFrame>
        <p:nvGraphicFramePr>
          <p:cNvPr id="30" name="Object 2"/>
          <p:cNvGraphicFramePr>
            <a:graphicFrameLocks noChangeAspect="1"/>
          </p:cNvGraphicFramePr>
          <p:nvPr>
            <p:extLst>
              <p:ext uri="{D42A27DB-BD31-4B8C-83A1-F6EECF244321}">
                <p14:modId xmlns:p14="http://schemas.microsoft.com/office/powerpoint/2010/main" val="200978453"/>
              </p:ext>
            </p:extLst>
          </p:nvPr>
        </p:nvGraphicFramePr>
        <p:xfrm>
          <a:off x="7337425" y="635018"/>
          <a:ext cx="192088" cy="266700"/>
        </p:xfrm>
        <a:graphic>
          <a:graphicData uri="http://schemas.openxmlformats.org/presentationml/2006/ole">
            <mc:AlternateContent xmlns:mc="http://schemas.openxmlformats.org/markup-compatibility/2006">
              <mc:Choice xmlns:v="urn:schemas-microsoft-com:vml" Requires="v">
                <p:oleObj name="Equation" r:id="rId14" imgW="127000" imgH="177800" progId="Equation.DSMT4">
                  <p:embed/>
                </p:oleObj>
              </mc:Choice>
              <mc:Fallback>
                <p:oleObj name="Equation" r:id="rId14" imgW="127000" imgH="177800" progId="Equation.DSMT4">
                  <p:embed/>
                  <p:pic>
                    <p:nvPicPr>
                      <p:cNvPr id="0" name=""/>
                      <p:cNvPicPr>
                        <a:picLocks noChangeAspect="1" noChangeArrowheads="1"/>
                      </p:cNvPicPr>
                      <p:nvPr/>
                    </p:nvPicPr>
                    <p:blipFill>
                      <a:blip r:embed="rId4"/>
                      <a:srcRect/>
                      <a:stretch>
                        <a:fillRect/>
                      </a:stretch>
                    </p:blipFill>
                    <p:spPr bwMode="auto">
                      <a:xfrm>
                        <a:off x="7337425" y="635018"/>
                        <a:ext cx="192088" cy="266700"/>
                      </a:xfrm>
                      <a:prstGeom prst="rect">
                        <a:avLst/>
                      </a:prstGeom>
                      <a:noFill/>
                      <a:ln>
                        <a:noFill/>
                      </a:ln>
                      <a:effectLst/>
                    </p:spPr>
                  </p:pic>
                </p:oleObj>
              </mc:Fallback>
            </mc:AlternateContent>
          </a:graphicData>
        </a:graphic>
      </p:graphicFrame>
      <p:sp>
        <p:nvSpPr>
          <p:cNvPr id="18" name="Freeform 17"/>
          <p:cNvSpPr/>
          <p:nvPr/>
        </p:nvSpPr>
        <p:spPr>
          <a:xfrm>
            <a:off x="7378700" y="565150"/>
            <a:ext cx="222250" cy="82568"/>
          </a:xfrm>
          <a:custGeom>
            <a:avLst/>
            <a:gdLst>
              <a:gd name="connsiteX0" fmla="*/ 0 w 222250"/>
              <a:gd name="connsiteY0" fmla="*/ 0 h 82568"/>
              <a:gd name="connsiteX1" fmla="*/ 107950 w 222250"/>
              <a:gd name="connsiteY1" fmla="*/ 69850 h 82568"/>
              <a:gd name="connsiteX2" fmla="*/ 222250 w 222250"/>
              <a:gd name="connsiteY2" fmla="*/ 82550 h 82568"/>
            </a:gdLst>
            <a:ahLst/>
            <a:cxnLst>
              <a:cxn ang="0">
                <a:pos x="connsiteX0" y="connsiteY0"/>
              </a:cxn>
              <a:cxn ang="0">
                <a:pos x="connsiteX1" y="connsiteY1"/>
              </a:cxn>
              <a:cxn ang="0">
                <a:pos x="connsiteX2" y="connsiteY2"/>
              </a:cxn>
            </a:cxnLst>
            <a:rect l="l" t="t" r="r" b="b"/>
            <a:pathLst>
              <a:path w="222250" h="82568">
                <a:moveTo>
                  <a:pt x="0" y="0"/>
                </a:moveTo>
                <a:cubicBezTo>
                  <a:pt x="35454" y="28046"/>
                  <a:pt x="70908" y="56092"/>
                  <a:pt x="107950" y="69850"/>
                </a:cubicBezTo>
                <a:cubicBezTo>
                  <a:pt x="144992" y="83608"/>
                  <a:pt x="222250" y="82550"/>
                  <a:pt x="222250" y="82550"/>
                </a:cubicBezTo>
              </a:path>
            </a:pathLst>
          </a:custGeom>
          <a:ln w="9525" cmpd="sng">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aphicFrame>
        <p:nvGraphicFramePr>
          <p:cNvPr id="24" name="Object 2"/>
          <p:cNvGraphicFramePr>
            <a:graphicFrameLocks noChangeAspect="1"/>
          </p:cNvGraphicFramePr>
          <p:nvPr>
            <p:extLst>
              <p:ext uri="{D42A27DB-BD31-4B8C-83A1-F6EECF244321}">
                <p14:modId xmlns:p14="http://schemas.microsoft.com/office/powerpoint/2010/main" val="547810968"/>
              </p:ext>
            </p:extLst>
          </p:nvPr>
        </p:nvGraphicFramePr>
        <p:xfrm>
          <a:off x="7227887" y="1709168"/>
          <a:ext cx="385763" cy="247650"/>
        </p:xfrm>
        <a:graphic>
          <a:graphicData uri="http://schemas.openxmlformats.org/presentationml/2006/ole">
            <mc:AlternateContent xmlns:mc="http://schemas.openxmlformats.org/markup-compatibility/2006">
              <mc:Choice xmlns:v="urn:schemas-microsoft-com:vml" Requires="v">
                <p:oleObj name="Equation" r:id="rId15" imgW="254000" imgH="165100" progId="Equation.DSMT4">
                  <p:embed/>
                </p:oleObj>
              </mc:Choice>
              <mc:Fallback>
                <p:oleObj name="Equation" r:id="rId15" imgW="254000" imgH="165100" progId="Equation.DSMT4">
                  <p:embed/>
                  <p:pic>
                    <p:nvPicPr>
                      <p:cNvPr id="0" name=""/>
                      <p:cNvPicPr>
                        <a:picLocks noChangeAspect="1" noChangeArrowheads="1"/>
                      </p:cNvPicPr>
                      <p:nvPr/>
                    </p:nvPicPr>
                    <p:blipFill>
                      <a:blip r:embed="rId16"/>
                      <a:srcRect/>
                      <a:stretch>
                        <a:fillRect/>
                      </a:stretch>
                    </p:blipFill>
                    <p:spPr bwMode="auto">
                      <a:xfrm>
                        <a:off x="7227887" y="1709168"/>
                        <a:ext cx="385763" cy="247650"/>
                      </a:xfrm>
                      <a:prstGeom prst="rect">
                        <a:avLst/>
                      </a:prstGeom>
                      <a:noFill/>
                      <a:ln>
                        <a:noFill/>
                      </a:ln>
                      <a:effectLst/>
                    </p:spPr>
                  </p:pic>
                </p:oleObj>
              </mc:Fallback>
            </mc:AlternateContent>
          </a:graphicData>
        </a:graphic>
      </p:graphicFrame>
      <p:sp>
        <p:nvSpPr>
          <p:cNvPr id="25" name="Rectangle 24"/>
          <p:cNvSpPr/>
          <p:nvPr/>
        </p:nvSpPr>
        <p:spPr>
          <a:xfrm rot="16200000">
            <a:off x="7708689" y="2454137"/>
            <a:ext cx="80434" cy="78591"/>
          </a:xfrm>
          <a:prstGeom prst="rect">
            <a:avLst/>
          </a:prstGeom>
          <a:solidFill>
            <a:srgbClr val="FF0000">
              <a:alpha val="20000"/>
            </a:srgbClr>
          </a:solidFill>
          <a:ln w="12700" cmpd="sng">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 name="Rectangle 25"/>
          <p:cNvSpPr/>
          <p:nvPr/>
        </p:nvSpPr>
        <p:spPr>
          <a:xfrm rot="13356784">
            <a:off x="6019591" y="1986353"/>
            <a:ext cx="80434" cy="78591"/>
          </a:xfrm>
          <a:prstGeom prst="rect">
            <a:avLst/>
          </a:prstGeom>
          <a:solidFill>
            <a:srgbClr val="FF0000">
              <a:alpha val="20000"/>
            </a:srgbClr>
          </a:solidFill>
          <a:ln w="12700" cmpd="sng">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8" name="Freeform 37"/>
          <p:cNvSpPr/>
          <p:nvPr/>
        </p:nvSpPr>
        <p:spPr>
          <a:xfrm>
            <a:off x="6839217" y="3209632"/>
            <a:ext cx="1903173" cy="1118544"/>
          </a:xfrm>
          <a:custGeom>
            <a:avLst/>
            <a:gdLst>
              <a:gd name="connsiteX0" fmla="*/ 2980267 w 3225800"/>
              <a:gd name="connsiteY0" fmla="*/ 0 h 2010833"/>
              <a:gd name="connsiteX1" fmla="*/ 3225800 w 3225800"/>
              <a:gd name="connsiteY1" fmla="*/ 4233 h 2010833"/>
              <a:gd name="connsiteX2" fmla="*/ 3221567 w 3225800"/>
              <a:gd name="connsiteY2" fmla="*/ 1998133 h 2010833"/>
              <a:gd name="connsiteX3" fmla="*/ 0 w 3225800"/>
              <a:gd name="connsiteY3" fmla="*/ 2010833 h 2010833"/>
              <a:gd name="connsiteX4" fmla="*/ 0 w 3225800"/>
              <a:gd name="connsiteY4" fmla="*/ 1905000 h 2010833"/>
              <a:gd name="connsiteX5" fmla="*/ 1143000 w 3225800"/>
              <a:gd name="connsiteY5" fmla="*/ 1909233 h 2010833"/>
              <a:gd name="connsiteX6" fmla="*/ 1303867 w 3225800"/>
              <a:gd name="connsiteY6" fmla="*/ 1900767 h 2010833"/>
              <a:gd name="connsiteX7" fmla="*/ 1498600 w 3225800"/>
              <a:gd name="connsiteY7" fmla="*/ 1871133 h 2010833"/>
              <a:gd name="connsiteX8" fmla="*/ 1663700 w 3225800"/>
              <a:gd name="connsiteY8" fmla="*/ 1828800 h 2010833"/>
              <a:gd name="connsiteX9" fmla="*/ 1799167 w 3225800"/>
              <a:gd name="connsiteY9" fmla="*/ 1782233 h 2010833"/>
              <a:gd name="connsiteX10" fmla="*/ 1934634 w 3225800"/>
              <a:gd name="connsiteY10" fmla="*/ 1722967 h 2010833"/>
              <a:gd name="connsiteX11" fmla="*/ 2108200 w 3225800"/>
              <a:gd name="connsiteY11" fmla="*/ 1625600 h 2010833"/>
              <a:gd name="connsiteX12" fmla="*/ 2243667 w 3225800"/>
              <a:gd name="connsiteY12" fmla="*/ 1532467 h 2010833"/>
              <a:gd name="connsiteX13" fmla="*/ 2387600 w 3225800"/>
              <a:gd name="connsiteY13" fmla="*/ 1418167 h 2010833"/>
              <a:gd name="connsiteX14" fmla="*/ 2523067 w 3225800"/>
              <a:gd name="connsiteY14" fmla="*/ 1274233 h 2010833"/>
              <a:gd name="connsiteX15" fmla="*/ 2645834 w 3225800"/>
              <a:gd name="connsiteY15" fmla="*/ 1126067 h 2010833"/>
              <a:gd name="connsiteX16" fmla="*/ 2743200 w 3225800"/>
              <a:gd name="connsiteY16" fmla="*/ 969433 h 2010833"/>
              <a:gd name="connsiteX17" fmla="*/ 2827867 w 3225800"/>
              <a:gd name="connsiteY17" fmla="*/ 800100 h 2010833"/>
              <a:gd name="connsiteX18" fmla="*/ 2899834 w 3225800"/>
              <a:gd name="connsiteY18" fmla="*/ 613833 h 2010833"/>
              <a:gd name="connsiteX19" fmla="*/ 2950634 w 3225800"/>
              <a:gd name="connsiteY19" fmla="*/ 414867 h 2010833"/>
              <a:gd name="connsiteX20" fmla="*/ 2976034 w 3225800"/>
              <a:gd name="connsiteY20" fmla="*/ 194733 h 2010833"/>
              <a:gd name="connsiteX21" fmla="*/ 2980267 w 3225800"/>
              <a:gd name="connsiteY21" fmla="*/ 0 h 20108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225800" h="2010833">
                <a:moveTo>
                  <a:pt x="2980267" y="0"/>
                </a:moveTo>
                <a:lnTo>
                  <a:pt x="3225800" y="4233"/>
                </a:lnTo>
                <a:lnTo>
                  <a:pt x="3221567" y="1998133"/>
                </a:lnTo>
                <a:lnTo>
                  <a:pt x="0" y="2010833"/>
                </a:lnTo>
                <a:lnTo>
                  <a:pt x="0" y="1905000"/>
                </a:lnTo>
                <a:lnTo>
                  <a:pt x="1143000" y="1909233"/>
                </a:lnTo>
                <a:lnTo>
                  <a:pt x="1303867" y="1900767"/>
                </a:lnTo>
                <a:lnTo>
                  <a:pt x="1498600" y="1871133"/>
                </a:lnTo>
                <a:lnTo>
                  <a:pt x="1663700" y="1828800"/>
                </a:lnTo>
                <a:lnTo>
                  <a:pt x="1799167" y="1782233"/>
                </a:lnTo>
                <a:lnTo>
                  <a:pt x="1934634" y="1722967"/>
                </a:lnTo>
                <a:lnTo>
                  <a:pt x="2108200" y="1625600"/>
                </a:lnTo>
                <a:lnTo>
                  <a:pt x="2243667" y="1532467"/>
                </a:lnTo>
                <a:lnTo>
                  <a:pt x="2387600" y="1418167"/>
                </a:lnTo>
                <a:lnTo>
                  <a:pt x="2523067" y="1274233"/>
                </a:lnTo>
                <a:lnTo>
                  <a:pt x="2645834" y="1126067"/>
                </a:lnTo>
                <a:lnTo>
                  <a:pt x="2743200" y="969433"/>
                </a:lnTo>
                <a:lnTo>
                  <a:pt x="2827867" y="800100"/>
                </a:lnTo>
                <a:lnTo>
                  <a:pt x="2899834" y="613833"/>
                </a:lnTo>
                <a:lnTo>
                  <a:pt x="2950634" y="414867"/>
                </a:lnTo>
                <a:lnTo>
                  <a:pt x="2976034" y="194733"/>
                </a:lnTo>
                <a:lnTo>
                  <a:pt x="2980267" y="0"/>
                </a:lnTo>
                <a:close/>
              </a:path>
            </a:pathLst>
          </a:custGeom>
          <a:solidFill>
            <a:srgbClr val="0000FF"/>
          </a:solidFill>
          <a:ln w="1905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9" name="Rectangle 38"/>
          <p:cNvSpPr/>
          <p:nvPr/>
        </p:nvSpPr>
        <p:spPr>
          <a:xfrm rot="16200000">
            <a:off x="8519222" y="3174576"/>
            <a:ext cx="80434" cy="78591"/>
          </a:xfrm>
          <a:prstGeom prst="rect">
            <a:avLst/>
          </a:prstGeom>
          <a:solidFill>
            <a:srgbClr val="FF0000"/>
          </a:solidFill>
          <a:ln w="12700" cmpd="sng">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40" name="Object 2"/>
          <p:cNvGraphicFramePr>
            <a:graphicFrameLocks noChangeAspect="1"/>
          </p:cNvGraphicFramePr>
          <p:nvPr>
            <p:extLst>
              <p:ext uri="{D42A27DB-BD31-4B8C-83A1-F6EECF244321}">
                <p14:modId xmlns:p14="http://schemas.microsoft.com/office/powerpoint/2010/main" val="3038294597"/>
              </p:ext>
            </p:extLst>
          </p:nvPr>
        </p:nvGraphicFramePr>
        <p:xfrm>
          <a:off x="8274806" y="2990455"/>
          <a:ext cx="250825" cy="190500"/>
        </p:xfrm>
        <a:graphic>
          <a:graphicData uri="http://schemas.openxmlformats.org/presentationml/2006/ole">
            <mc:AlternateContent xmlns:mc="http://schemas.openxmlformats.org/markup-compatibility/2006">
              <mc:Choice xmlns:v="urn:schemas-microsoft-com:vml" Requires="v">
                <p:oleObj name="Equation" r:id="rId17" imgW="165100" imgH="127000" progId="Equation.DSMT4">
                  <p:embed/>
                </p:oleObj>
              </mc:Choice>
              <mc:Fallback>
                <p:oleObj name="Equation" r:id="rId17" imgW="165100" imgH="127000" progId="Equation.DSMT4">
                  <p:embed/>
                  <p:pic>
                    <p:nvPicPr>
                      <p:cNvPr id="0" name=""/>
                      <p:cNvPicPr>
                        <a:picLocks noChangeAspect="1" noChangeArrowheads="1"/>
                      </p:cNvPicPr>
                      <p:nvPr/>
                    </p:nvPicPr>
                    <p:blipFill>
                      <a:blip r:embed="rId11"/>
                      <a:srcRect/>
                      <a:stretch>
                        <a:fillRect/>
                      </a:stretch>
                    </p:blipFill>
                    <p:spPr bwMode="auto">
                      <a:xfrm>
                        <a:off x="8274806" y="2990455"/>
                        <a:ext cx="250825" cy="190500"/>
                      </a:xfrm>
                      <a:prstGeom prst="rect">
                        <a:avLst/>
                      </a:prstGeom>
                      <a:noFill/>
                      <a:ln>
                        <a:noFill/>
                      </a:ln>
                      <a:effectLst/>
                    </p:spPr>
                  </p:pic>
                </p:oleObj>
              </mc:Fallback>
            </mc:AlternateContent>
          </a:graphicData>
        </a:graphic>
      </p:graphicFrame>
      <p:sp>
        <p:nvSpPr>
          <p:cNvPr id="41" name="Rectangle 40"/>
          <p:cNvSpPr/>
          <p:nvPr/>
        </p:nvSpPr>
        <p:spPr>
          <a:xfrm rot="16200000">
            <a:off x="7522979" y="4175167"/>
            <a:ext cx="80434" cy="78591"/>
          </a:xfrm>
          <a:prstGeom prst="rect">
            <a:avLst/>
          </a:prstGeom>
          <a:solidFill>
            <a:srgbClr val="FF0000">
              <a:alpha val="20000"/>
            </a:srgbClr>
          </a:solidFill>
          <a:ln w="12700" cmpd="sng">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Right Triangle 8"/>
          <p:cNvSpPr/>
          <p:nvPr/>
        </p:nvSpPr>
        <p:spPr>
          <a:xfrm>
            <a:off x="6184050" y="3763307"/>
            <a:ext cx="1257300" cy="564869"/>
          </a:xfrm>
          <a:prstGeom prst="rtTriangle">
            <a:avLst/>
          </a:prstGeom>
          <a:solidFill>
            <a:srgbClr val="0000FF"/>
          </a:solidFill>
          <a:ln w="19050" cmpd="sng">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4" name="Text Box 56"/>
          <p:cNvSpPr txBox="1">
            <a:spLocks/>
          </p:cNvSpPr>
          <p:nvPr/>
        </p:nvSpPr>
        <p:spPr bwMode="auto">
          <a:xfrm>
            <a:off x="309364" y="4555135"/>
            <a:ext cx="8656836" cy="69865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2000" dirty="0">
                <a:latin typeface="Times New Roman"/>
                <a:cs typeface="Times New Roman"/>
              </a:rPr>
              <a:t>executes a perfectly inelastic collision with a </a:t>
            </a:r>
            <a:r>
              <a:rPr lang="en-US" sz="2000" i="1" dirty="0">
                <a:solidFill>
                  <a:srgbClr val="FF0000"/>
                </a:solidFill>
                <a:latin typeface="Times New Roman"/>
                <a:cs typeface="Times New Roman"/>
              </a:rPr>
              <a:t>5m</a:t>
            </a:r>
            <a:r>
              <a:rPr lang="en-US" sz="2000" i="1" dirty="0">
                <a:latin typeface="Times New Roman"/>
                <a:cs typeface="Times New Roman"/>
              </a:rPr>
              <a:t> </a:t>
            </a:r>
            <a:r>
              <a:rPr lang="en-US" sz="2000" dirty="0">
                <a:latin typeface="Times New Roman"/>
                <a:cs typeface="Times New Roman"/>
              </a:rPr>
              <a:t>mass, and proceeds up a ramp.  How high up the ramp does it go?</a:t>
            </a:r>
          </a:p>
        </p:txBody>
      </p:sp>
      <p:sp>
        <p:nvSpPr>
          <p:cNvPr id="45" name="Text Box 56"/>
          <p:cNvSpPr txBox="1">
            <a:spLocks/>
          </p:cNvSpPr>
          <p:nvPr/>
        </p:nvSpPr>
        <p:spPr bwMode="auto">
          <a:xfrm>
            <a:off x="312103" y="5414876"/>
            <a:ext cx="8656836" cy="3908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2000" dirty="0">
                <a:solidFill>
                  <a:srgbClr val="FF0000"/>
                </a:solidFill>
                <a:latin typeface="Apple Chancery"/>
                <a:cs typeface="Apple Chancery"/>
              </a:rPr>
              <a:t>So how </a:t>
            </a:r>
            <a:r>
              <a:rPr lang="en-US" sz="2000" dirty="0">
                <a:latin typeface="Times New Roman"/>
                <a:cs typeface="Times New Roman"/>
              </a:rPr>
              <a:t>would you do </a:t>
            </a:r>
            <a:r>
              <a:rPr lang="en-US" sz="2000" i="1" dirty="0">
                <a:latin typeface="Times New Roman"/>
                <a:cs typeface="Times New Roman"/>
              </a:rPr>
              <a:t>this </a:t>
            </a:r>
            <a:r>
              <a:rPr lang="en-US" sz="2000" dirty="0">
                <a:latin typeface="Times New Roman"/>
                <a:cs typeface="Times New Roman"/>
              </a:rPr>
              <a:t>problem?</a:t>
            </a:r>
          </a:p>
        </p:txBody>
      </p:sp>
      <p:sp>
        <p:nvSpPr>
          <p:cNvPr id="46" name="Text Box 56"/>
          <p:cNvSpPr txBox="1">
            <a:spLocks/>
          </p:cNvSpPr>
          <p:nvPr/>
        </p:nvSpPr>
        <p:spPr bwMode="auto">
          <a:xfrm>
            <a:off x="594241" y="5805752"/>
            <a:ext cx="8374697" cy="3600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800" dirty="0">
                <a:solidFill>
                  <a:srgbClr val="0000FF"/>
                </a:solidFill>
                <a:latin typeface="Times New Roman"/>
                <a:cs typeface="Times New Roman"/>
              </a:rPr>
              <a:t>(Energy up to the collision</a:t>
            </a:r>
            <a:r>
              <a:rPr lang="en-US" sz="1800" dirty="0">
                <a:latin typeface="Times New Roman"/>
                <a:cs typeface="Times New Roman"/>
              </a:rPr>
              <a:t>, </a:t>
            </a:r>
            <a:r>
              <a:rPr lang="en-US" sz="1800" dirty="0">
                <a:solidFill>
                  <a:srgbClr val="FF0000"/>
                </a:solidFill>
                <a:latin typeface="Times New Roman"/>
                <a:cs typeface="Times New Roman"/>
              </a:rPr>
              <a:t>momentum through the collision</a:t>
            </a:r>
            <a:r>
              <a:rPr lang="en-US" sz="1800" dirty="0">
                <a:latin typeface="Times New Roman"/>
                <a:cs typeface="Times New Roman"/>
              </a:rPr>
              <a:t>, </a:t>
            </a:r>
            <a:r>
              <a:rPr lang="en-US" sz="1800" dirty="0">
                <a:solidFill>
                  <a:srgbClr val="0000FF"/>
                </a:solidFill>
                <a:latin typeface="Times New Roman"/>
                <a:cs typeface="Times New Roman"/>
              </a:rPr>
              <a:t>energy after the collision!)</a:t>
            </a:r>
          </a:p>
        </p:txBody>
      </p:sp>
    </p:spTree>
    <p:extLst>
      <p:ext uri="{BB962C8B-B14F-4D97-AF65-F5344CB8AC3E}">
        <p14:creationId xmlns:p14="http://schemas.microsoft.com/office/powerpoint/2010/main" val="17073202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dissolve">
                                      <p:cBhvr>
                                        <p:cTn id="7" dur="500"/>
                                        <p:tgtEl>
                                          <p:spTgt spid="38"/>
                                        </p:tgtEl>
                                      </p:cBhvr>
                                    </p:animEffect>
                                  </p:childTnLst>
                                </p:cTn>
                              </p:par>
                              <p:par>
                                <p:cTn id="8" presetID="9" presetClass="entr" presetSubtype="0" fill="hold" grpId="0" nodeType="withEffect">
                                  <p:stCondLst>
                                    <p:cond delay="0"/>
                                  </p:stCondLst>
                                  <p:childTnLst>
                                    <p:set>
                                      <p:cBhvr>
                                        <p:cTn id="9" dur="1" fill="hold">
                                          <p:stCondLst>
                                            <p:cond delay="0"/>
                                          </p:stCondLst>
                                        </p:cTn>
                                        <p:tgtEl>
                                          <p:spTgt spid="39"/>
                                        </p:tgtEl>
                                        <p:attrNameLst>
                                          <p:attrName>style.visibility</p:attrName>
                                        </p:attrNameLst>
                                      </p:cBhvr>
                                      <p:to>
                                        <p:strVal val="visible"/>
                                      </p:to>
                                    </p:set>
                                    <p:animEffect transition="in" filter="dissolve">
                                      <p:cBhvr>
                                        <p:cTn id="10" dur="500"/>
                                        <p:tgtEl>
                                          <p:spTgt spid="39"/>
                                        </p:tgtEl>
                                      </p:cBhvr>
                                    </p:animEffect>
                                  </p:childTnLst>
                                </p:cTn>
                              </p:par>
                              <p:par>
                                <p:cTn id="11" presetID="9" presetClass="entr" presetSubtype="0" fill="hold" nodeType="withEffect">
                                  <p:stCondLst>
                                    <p:cond delay="0"/>
                                  </p:stCondLst>
                                  <p:childTnLst>
                                    <p:set>
                                      <p:cBhvr>
                                        <p:cTn id="12" dur="1" fill="hold">
                                          <p:stCondLst>
                                            <p:cond delay="0"/>
                                          </p:stCondLst>
                                        </p:cTn>
                                        <p:tgtEl>
                                          <p:spTgt spid="40"/>
                                        </p:tgtEl>
                                        <p:attrNameLst>
                                          <p:attrName>style.visibility</p:attrName>
                                        </p:attrNameLst>
                                      </p:cBhvr>
                                      <p:to>
                                        <p:strVal val="visible"/>
                                      </p:to>
                                    </p:set>
                                    <p:animEffect transition="in" filter="dissolve">
                                      <p:cBhvr>
                                        <p:cTn id="13" dur="500"/>
                                        <p:tgtEl>
                                          <p:spTgt spid="40"/>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41"/>
                                        </p:tgtEl>
                                        <p:attrNameLst>
                                          <p:attrName>style.visibility</p:attrName>
                                        </p:attrNameLst>
                                      </p:cBhvr>
                                      <p:to>
                                        <p:strVal val="visible"/>
                                      </p:to>
                                    </p:set>
                                    <p:animEffect transition="in" filter="dissolve">
                                      <p:cBhvr>
                                        <p:cTn id="16" dur="500"/>
                                        <p:tgtEl>
                                          <p:spTgt spid="41"/>
                                        </p:tgtEl>
                                      </p:cBhvr>
                                    </p:animEffect>
                                  </p:childTnLst>
                                </p:cTn>
                              </p:par>
                              <p:par>
                                <p:cTn id="17" presetID="9" presetClass="entr" presetSubtype="0"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dissolve">
                                      <p:cBhvr>
                                        <p:cTn id="19" dur="500"/>
                                        <p:tgtEl>
                                          <p:spTgt spid="9"/>
                                        </p:tgtEl>
                                      </p:cBhvr>
                                    </p:animEffect>
                                  </p:childTnLst>
                                </p:cTn>
                              </p:par>
                              <p:par>
                                <p:cTn id="20" presetID="9" presetClass="entr" presetSubtype="0" fill="hold" grpId="0" nodeType="withEffect">
                                  <p:stCondLst>
                                    <p:cond delay="0"/>
                                  </p:stCondLst>
                                  <p:childTnLst>
                                    <p:set>
                                      <p:cBhvr>
                                        <p:cTn id="21" dur="1" fill="hold">
                                          <p:stCondLst>
                                            <p:cond delay="0"/>
                                          </p:stCondLst>
                                        </p:cTn>
                                        <p:tgtEl>
                                          <p:spTgt spid="33"/>
                                        </p:tgtEl>
                                        <p:attrNameLst>
                                          <p:attrName>style.visibility</p:attrName>
                                        </p:attrNameLst>
                                      </p:cBhvr>
                                      <p:to>
                                        <p:strVal val="visible"/>
                                      </p:to>
                                    </p:set>
                                    <p:animEffect transition="in" filter="dissolve">
                                      <p:cBhvr>
                                        <p:cTn id="22" dur="500"/>
                                        <p:tgtEl>
                                          <p:spTgt spid="33"/>
                                        </p:tgtEl>
                                      </p:cBhvr>
                                    </p:animEffect>
                                  </p:childTnLst>
                                </p:cTn>
                              </p:par>
                              <p:par>
                                <p:cTn id="23" presetID="9" presetClass="entr" presetSubtype="0" fill="hold" grpId="0" nodeType="withEffect">
                                  <p:stCondLst>
                                    <p:cond delay="0"/>
                                  </p:stCondLst>
                                  <p:childTnLst>
                                    <p:set>
                                      <p:cBhvr>
                                        <p:cTn id="24" dur="1" fill="hold">
                                          <p:stCondLst>
                                            <p:cond delay="0"/>
                                          </p:stCondLst>
                                        </p:cTn>
                                        <p:tgtEl>
                                          <p:spTgt spid="44"/>
                                        </p:tgtEl>
                                        <p:attrNameLst>
                                          <p:attrName>style.visibility</p:attrName>
                                        </p:attrNameLst>
                                      </p:cBhvr>
                                      <p:to>
                                        <p:strVal val="visible"/>
                                      </p:to>
                                    </p:set>
                                    <p:animEffect transition="in" filter="dissolve">
                                      <p:cBhvr>
                                        <p:cTn id="25" dur="500"/>
                                        <p:tgtEl>
                                          <p:spTgt spid="44"/>
                                        </p:tgtEl>
                                      </p:cBhvr>
                                    </p:animEffect>
                                  </p:childTnLst>
                                </p:cTn>
                              </p:par>
                            </p:childTnLst>
                          </p:cTn>
                        </p:par>
                      </p:childTnLst>
                    </p:cTn>
                  </p:par>
                  <p:par>
                    <p:cTn id="26" fill="hold">
                      <p:stCondLst>
                        <p:cond delay="indefinite"/>
                      </p:stCondLst>
                      <p:childTnLst>
                        <p:par>
                          <p:cTn id="27" fill="hold">
                            <p:stCondLst>
                              <p:cond delay="0"/>
                            </p:stCondLst>
                            <p:childTnLst>
                              <p:par>
                                <p:cTn id="28" presetID="9" presetClass="entr" presetSubtype="0" fill="hold" grpId="0" nodeType="clickEffect">
                                  <p:stCondLst>
                                    <p:cond delay="0"/>
                                  </p:stCondLst>
                                  <p:childTnLst>
                                    <p:set>
                                      <p:cBhvr>
                                        <p:cTn id="29" dur="1" fill="hold">
                                          <p:stCondLst>
                                            <p:cond delay="0"/>
                                          </p:stCondLst>
                                        </p:cTn>
                                        <p:tgtEl>
                                          <p:spTgt spid="45"/>
                                        </p:tgtEl>
                                        <p:attrNameLst>
                                          <p:attrName>style.visibility</p:attrName>
                                        </p:attrNameLst>
                                      </p:cBhvr>
                                      <p:to>
                                        <p:strVal val="visible"/>
                                      </p:to>
                                    </p:set>
                                    <p:animEffect transition="in" filter="dissolve">
                                      <p:cBhvr>
                                        <p:cTn id="30" dur="500"/>
                                        <p:tgtEl>
                                          <p:spTgt spid="45"/>
                                        </p:tgtEl>
                                      </p:cBhvr>
                                    </p:animEffect>
                                  </p:childTnLst>
                                </p:cTn>
                              </p:par>
                            </p:childTnLst>
                          </p:cTn>
                        </p:par>
                      </p:childTnLst>
                    </p:cTn>
                  </p:par>
                  <p:par>
                    <p:cTn id="31" fill="hold">
                      <p:stCondLst>
                        <p:cond delay="indefinite"/>
                      </p:stCondLst>
                      <p:childTnLst>
                        <p:par>
                          <p:cTn id="32" fill="hold">
                            <p:stCondLst>
                              <p:cond delay="0"/>
                            </p:stCondLst>
                            <p:childTnLst>
                              <p:par>
                                <p:cTn id="33" presetID="9" presetClass="entr" presetSubtype="0" fill="hold" grpId="0" nodeType="clickEffect">
                                  <p:stCondLst>
                                    <p:cond delay="0"/>
                                  </p:stCondLst>
                                  <p:childTnLst>
                                    <p:set>
                                      <p:cBhvr>
                                        <p:cTn id="34" dur="1" fill="hold">
                                          <p:stCondLst>
                                            <p:cond delay="0"/>
                                          </p:stCondLst>
                                        </p:cTn>
                                        <p:tgtEl>
                                          <p:spTgt spid="46"/>
                                        </p:tgtEl>
                                        <p:attrNameLst>
                                          <p:attrName>style.visibility</p:attrName>
                                        </p:attrNameLst>
                                      </p:cBhvr>
                                      <p:to>
                                        <p:strVal val="visible"/>
                                      </p:to>
                                    </p:set>
                                    <p:animEffect transition="in" filter="dissolve">
                                      <p:cBhvr>
                                        <p:cTn id="35"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38" grpId="0" animBg="1"/>
      <p:bldP spid="39" grpId="0" animBg="1"/>
      <p:bldP spid="41" grpId="0" animBg="1"/>
      <p:bldP spid="9" grpId="0" animBg="1"/>
      <p:bldP spid="44" grpId="0"/>
      <p:bldP spid="45" grpId="0"/>
      <p:bldP spid="46"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5" name="TextBox 4"/>
          <p:cNvSpPr txBox="1"/>
          <p:nvPr/>
        </p:nvSpPr>
        <p:spPr>
          <a:xfrm>
            <a:off x="8636001" y="6427113"/>
            <a:ext cx="444499" cy="276999"/>
          </a:xfrm>
          <a:prstGeom prst="rect">
            <a:avLst/>
          </a:prstGeom>
          <a:noFill/>
        </p:spPr>
        <p:txBody>
          <a:bodyPr wrap="square" rtlCol="0">
            <a:spAutoFit/>
          </a:bodyPr>
          <a:lstStyle/>
          <a:p>
            <a:r>
              <a:rPr lang="en-US" sz="1200" dirty="0">
                <a:latin typeface="Times New Roman"/>
                <a:cs typeface="Times New Roman"/>
              </a:rPr>
              <a:t>28.)</a:t>
            </a:r>
          </a:p>
        </p:txBody>
      </p:sp>
      <p:sp>
        <p:nvSpPr>
          <p:cNvPr id="29" name="Text Box 56"/>
          <p:cNvSpPr txBox="1">
            <a:spLocks/>
          </p:cNvSpPr>
          <p:nvPr/>
        </p:nvSpPr>
        <p:spPr bwMode="auto">
          <a:xfrm>
            <a:off x="927815" y="3815597"/>
            <a:ext cx="4712812" cy="3600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endParaRPr lang="en-US" sz="1800" dirty="0">
              <a:solidFill>
                <a:srgbClr val="0000FF"/>
              </a:solidFill>
              <a:latin typeface="Times New Roman"/>
              <a:cs typeface="Times New Roman"/>
            </a:endParaRPr>
          </a:p>
        </p:txBody>
      </p:sp>
      <p:sp>
        <p:nvSpPr>
          <p:cNvPr id="20" name="Rectangle 19"/>
          <p:cNvSpPr/>
          <p:nvPr/>
        </p:nvSpPr>
        <p:spPr>
          <a:xfrm rot="2602829">
            <a:off x="6729990" y="-214557"/>
            <a:ext cx="88610" cy="2537311"/>
          </a:xfrm>
          <a:prstGeom prst="rect">
            <a:avLst/>
          </a:prstGeom>
          <a:solidFill>
            <a:srgbClr val="FFFF00"/>
          </a:solidFill>
          <a:ln>
            <a:solidFill>
              <a:srgbClr val="000000"/>
            </a:solidFill>
            <a:prstDash val="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Freeform 10"/>
          <p:cNvSpPr/>
          <p:nvPr/>
        </p:nvSpPr>
        <p:spPr>
          <a:xfrm>
            <a:off x="6948727" y="1488602"/>
            <a:ext cx="1903173" cy="1118544"/>
          </a:xfrm>
          <a:custGeom>
            <a:avLst/>
            <a:gdLst>
              <a:gd name="connsiteX0" fmla="*/ 2980267 w 3225800"/>
              <a:gd name="connsiteY0" fmla="*/ 0 h 2010833"/>
              <a:gd name="connsiteX1" fmla="*/ 3225800 w 3225800"/>
              <a:gd name="connsiteY1" fmla="*/ 4233 h 2010833"/>
              <a:gd name="connsiteX2" fmla="*/ 3221567 w 3225800"/>
              <a:gd name="connsiteY2" fmla="*/ 1998133 h 2010833"/>
              <a:gd name="connsiteX3" fmla="*/ 0 w 3225800"/>
              <a:gd name="connsiteY3" fmla="*/ 2010833 h 2010833"/>
              <a:gd name="connsiteX4" fmla="*/ 0 w 3225800"/>
              <a:gd name="connsiteY4" fmla="*/ 1905000 h 2010833"/>
              <a:gd name="connsiteX5" fmla="*/ 1143000 w 3225800"/>
              <a:gd name="connsiteY5" fmla="*/ 1909233 h 2010833"/>
              <a:gd name="connsiteX6" fmla="*/ 1303867 w 3225800"/>
              <a:gd name="connsiteY6" fmla="*/ 1900767 h 2010833"/>
              <a:gd name="connsiteX7" fmla="*/ 1498600 w 3225800"/>
              <a:gd name="connsiteY7" fmla="*/ 1871133 h 2010833"/>
              <a:gd name="connsiteX8" fmla="*/ 1663700 w 3225800"/>
              <a:gd name="connsiteY8" fmla="*/ 1828800 h 2010833"/>
              <a:gd name="connsiteX9" fmla="*/ 1799167 w 3225800"/>
              <a:gd name="connsiteY9" fmla="*/ 1782233 h 2010833"/>
              <a:gd name="connsiteX10" fmla="*/ 1934634 w 3225800"/>
              <a:gd name="connsiteY10" fmla="*/ 1722967 h 2010833"/>
              <a:gd name="connsiteX11" fmla="*/ 2108200 w 3225800"/>
              <a:gd name="connsiteY11" fmla="*/ 1625600 h 2010833"/>
              <a:gd name="connsiteX12" fmla="*/ 2243667 w 3225800"/>
              <a:gd name="connsiteY12" fmla="*/ 1532467 h 2010833"/>
              <a:gd name="connsiteX13" fmla="*/ 2387600 w 3225800"/>
              <a:gd name="connsiteY13" fmla="*/ 1418167 h 2010833"/>
              <a:gd name="connsiteX14" fmla="*/ 2523067 w 3225800"/>
              <a:gd name="connsiteY14" fmla="*/ 1274233 h 2010833"/>
              <a:gd name="connsiteX15" fmla="*/ 2645834 w 3225800"/>
              <a:gd name="connsiteY15" fmla="*/ 1126067 h 2010833"/>
              <a:gd name="connsiteX16" fmla="*/ 2743200 w 3225800"/>
              <a:gd name="connsiteY16" fmla="*/ 969433 h 2010833"/>
              <a:gd name="connsiteX17" fmla="*/ 2827867 w 3225800"/>
              <a:gd name="connsiteY17" fmla="*/ 800100 h 2010833"/>
              <a:gd name="connsiteX18" fmla="*/ 2899834 w 3225800"/>
              <a:gd name="connsiteY18" fmla="*/ 613833 h 2010833"/>
              <a:gd name="connsiteX19" fmla="*/ 2950634 w 3225800"/>
              <a:gd name="connsiteY19" fmla="*/ 414867 h 2010833"/>
              <a:gd name="connsiteX20" fmla="*/ 2976034 w 3225800"/>
              <a:gd name="connsiteY20" fmla="*/ 194733 h 2010833"/>
              <a:gd name="connsiteX21" fmla="*/ 2980267 w 3225800"/>
              <a:gd name="connsiteY21" fmla="*/ 0 h 20108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225800" h="2010833">
                <a:moveTo>
                  <a:pt x="2980267" y="0"/>
                </a:moveTo>
                <a:lnTo>
                  <a:pt x="3225800" y="4233"/>
                </a:lnTo>
                <a:lnTo>
                  <a:pt x="3221567" y="1998133"/>
                </a:lnTo>
                <a:lnTo>
                  <a:pt x="0" y="2010833"/>
                </a:lnTo>
                <a:lnTo>
                  <a:pt x="0" y="1905000"/>
                </a:lnTo>
                <a:lnTo>
                  <a:pt x="1143000" y="1909233"/>
                </a:lnTo>
                <a:lnTo>
                  <a:pt x="1303867" y="1900767"/>
                </a:lnTo>
                <a:lnTo>
                  <a:pt x="1498600" y="1871133"/>
                </a:lnTo>
                <a:lnTo>
                  <a:pt x="1663700" y="1828800"/>
                </a:lnTo>
                <a:lnTo>
                  <a:pt x="1799167" y="1782233"/>
                </a:lnTo>
                <a:lnTo>
                  <a:pt x="1934634" y="1722967"/>
                </a:lnTo>
                <a:lnTo>
                  <a:pt x="2108200" y="1625600"/>
                </a:lnTo>
                <a:lnTo>
                  <a:pt x="2243667" y="1532467"/>
                </a:lnTo>
                <a:lnTo>
                  <a:pt x="2387600" y="1418167"/>
                </a:lnTo>
                <a:lnTo>
                  <a:pt x="2523067" y="1274233"/>
                </a:lnTo>
                <a:lnTo>
                  <a:pt x="2645834" y="1126067"/>
                </a:lnTo>
                <a:lnTo>
                  <a:pt x="2743200" y="969433"/>
                </a:lnTo>
                <a:lnTo>
                  <a:pt x="2827867" y="800100"/>
                </a:lnTo>
                <a:lnTo>
                  <a:pt x="2899834" y="613833"/>
                </a:lnTo>
                <a:lnTo>
                  <a:pt x="2950634" y="414867"/>
                </a:lnTo>
                <a:lnTo>
                  <a:pt x="2976034" y="194733"/>
                </a:lnTo>
                <a:lnTo>
                  <a:pt x="2980267" y="0"/>
                </a:lnTo>
                <a:close/>
              </a:path>
            </a:pathLst>
          </a:custGeom>
          <a:solidFill>
            <a:srgbClr val="0000FF"/>
          </a:solidFill>
          <a:ln w="1905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Rectangle 11"/>
          <p:cNvSpPr/>
          <p:nvPr/>
        </p:nvSpPr>
        <p:spPr>
          <a:xfrm>
            <a:off x="7531100" y="101600"/>
            <a:ext cx="88900" cy="2413000"/>
          </a:xfrm>
          <a:prstGeom prst="rect">
            <a:avLst/>
          </a:prstGeom>
          <a:solidFill>
            <a:srgbClr val="FFFF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Arc 12"/>
          <p:cNvSpPr/>
          <p:nvPr/>
        </p:nvSpPr>
        <p:spPr>
          <a:xfrm>
            <a:off x="5041900" y="-2070100"/>
            <a:ext cx="4610100" cy="4610100"/>
          </a:xfrm>
          <a:prstGeom prst="arc">
            <a:avLst>
              <a:gd name="adj1" fmla="val 5063858"/>
              <a:gd name="adj2" fmla="val 7745632"/>
            </a:avLst>
          </a:prstGeom>
          <a:ln w="12700" cmpd="sng">
            <a:solidFill>
              <a:srgbClr val="000000"/>
            </a:solidFill>
            <a:prstDash val="dash"/>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aphicFrame>
        <p:nvGraphicFramePr>
          <p:cNvPr id="17" name="Object 2"/>
          <p:cNvGraphicFramePr>
            <a:graphicFrameLocks noChangeAspect="1"/>
          </p:cNvGraphicFramePr>
          <p:nvPr>
            <p:extLst>
              <p:ext uri="{D42A27DB-BD31-4B8C-83A1-F6EECF244321}">
                <p14:modId xmlns:p14="http://schemas.microsoft.com/office/powerpoint/2010/main" val="1121609191"/>
              </p:ext>
            </p:extLst>
          </p:nvPr>
        </p:nvGraphicFramePr>
        <p:xfrm>
          <a:off x="7537450" y="155466"/>
          <a:ext cx="79375" cy="102769"/>
        </p:xfrm>
        <a:graphic>
          <a:graphicData uri="http://schemas.openxmlformats.org/presentationml/2006/ole">
            <mc:AlternateContent xmlns:mc="http://schemas.openxmlformats.org/markup-compatibility/2006">
              <mc:Choice xmlns:v="urn:schemas-microsoft-com:vml" Requires="v">
                <p:oleObj name="Equation" r:id="rId3" imgW="88900" imgH="114300" progId="Equation.DSMT4">
                  <p:embed/>
                </p:oleObj>
              </mc:Choice>
              <mc:Fallback>
                <p:oleObj name="Equation" r:id="rId3" imgW="88900" imgH="114300" progId="Equation.DSMT4">
                  <p:embed/>
                  <p:pic>
                    <p:nvPicPr>
                      <p:cNvPr id="0" name=""/>
                      <p:cNvPicPr>
                        <a:picLocks noChangeAspect="1" noChangeArrowheads="1"/>
                      </p:cNvPicPr>
                      <p:nvPr/>
                    </p:nvPicPr>
                    <p:blipFill>
                      <a:blip r:embed="rId4"/>
                      <a:srcRect/>
                      <a:stretch>
                        <a:fillRect/>
                      </a:stretch>
                    </p:blipFill>
                    <p:spPr bwMode="auto">
                      <a:xfrm>
                        <a:off x="7537450" y="155466"/>
                        <a:ext cx="79375" cy="102769"/>
                      </a:xfrm>
                      <a:prstGeom prst="rect">
                        <a:avLst/>
                      </a:prstGeom>
                      <a:noFill/>
                      <a:ln>
                        <a:noFill/>
                      </a:ln>
                      <a:effectLst/>
                    </p:spPr>
                  </p:pic>
                </p:oleObj>
              </mc:Fallback>
            </mc:AlternateContent>
          </a:graphicData>
        </a:graphic>
      </p:graphicFrame>
      <p:sp>
        <p:nvSpPr>
          <p:cNvPr id="23" name="Rectangle 22"/>
          <p:cNvSpPr/>
          <p:nvPr/>
        </p:nvSpPr>
        <p:spPr>
          <a:xfrm rot="16200000">
            <a:off x="8628732" y="1453546"/>
            <a:ext cx="80434" cy="78591"/>
          </a:xfrm>
          <a:prstGeom prst="rect">
            <a:avLst/>
          </a:prstGeom>
          <a:solidFill>
            <a:srgbClr val="FF0000"/>
          </a:solidFill>
          <a:ln w="12700" cmpd="sng">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27" name="Object 2"/>
          <p:cNvGraphicFramePr>
            <a:graphicFrameLocks noChangeAspect="1"/>
          </p:cNvGraphicFramePr>
          <p:nvPr>
            <p:extLst>
              <p:ext uri="{D42A27DB-BD31-4B8C-83A1-F6EECF244321}">
                <p14:modId xmlns:p14="http://schemas.microsoft.com/office/powerpoint/2010/main" val="1557174429"/>
              </p:ext>
            </p:extLst>
          </p:nvPr>
        </p:nvGraphicFramePr>
        <p:xfrm>
          <a:off x="8384316" y="1269425"/>
          <a:ext cx="250825" cy="190500"/>
        </p:xfrm>
        <a:graphic>
          <a:graphicData uri="http://schemas.openxmlformats.org/presentationml/2006/ole">
            <mc:AlternateContent xmlns:mc="http://schemas.openxmlformats.org/markup-compatibility/2006">
              <mc:Choice xmlns:v="urn:schemas-microsoft-com:vml" Requires="v">
                <p:oleObj name="Equation" r:id="rId5" imgW="165100" imgH="127000" progId="Equation.DSMT4">
                  <p:embed/>
                </p:oleObj>
              </mc:Choice>
              <mc:Fallback>
                <p:oleObj name="Equation" r:id="rId5" imgW="165100" imgH="127000" progId="Equation.DSMT4">
                  <p:embed/>
                  <p:pic>
                    <p:nvPicPr>
                      <p:cNvPr id="0" name=""/>
                      <p:cNvPicPr>
                        <a:picLocks noChangeAspect="1" noChangeArrowheads="1"/>
                      </p:cNvPicPr>
                      <p:nvPr/>
                    </p:nvPicPr>
                    <p:blipFill>
                      <a:blip r:embed="rId6"/>
                      <a:srcRect/>
                      <a:stretch>
                        <a:fillRect/>
                      </a:stretch>
                    </p:blipFill>
                    <p:spPr bwMode="auto">
                      <a:xfrm>
                        <a:off x="8384316" y="1269425"/>
                        <a:ext cx="250825" cy="190500"/>
                      </a:xfrm>
                      <a:prstGeom prst="rect">
                        <a:avLst/>
                      </a:prstGeom>
                      <a:noFill/>
                      <a:ln>
                        <a:noFill/>
                      </a:ln>
                      <a:effectLst/>
                    </p:spPr>
                  </p:pic>
                </p:oleObj>
              </mc:Fallback>
            </mc:AlternateContent>
          </a:graphicData>
        </a:graphic>
      </p:graphicFrame>
      <p:graphicFrame>
        <p:nvGraphicFramePr>
          <p:cNvPr id="28" name="Object 2"/>
          <p:cNvGraphicFramePr>
            <a:graphicFrameLocks noChangeAspect="1"/>
          </p:cNvGraphicFramePr>
          <p:nvPr>
            <p:extLst>
              <p:ext uri="{D42A27DB-BD31-4B8C-83A1-F6EECF244321}">
                <p14:modId xmlns:p14="http://schemas.microsoft.com/office/powerpoint/2010/main" val="2088944366"/>
              </p:ext>
            </p:extLst>
          </p:nvPr>
        </p:nvGraphicFramePr>
        <p:xfrm>
          <a:off x="6510338" y="777875"/>
          <a:ext cx="192087" cy="247650"/>
        </p:xfrm>
        <a:graphic>
          <a:graphicData uri="http://schemas.openxmlformats.org/presentationml/2006/ole">
            <mc:AlternateContent xmlns:mc="http://schemas.openxmlformats.org/markup-compatibility/2006">
              <mc:Choice xmlns:v="urn:schemas-microsoft-com:vml" Requires="v">
                <p:oleObj name="Equation" r:id="rId7" imgW="127000" imgH="165100" progId="Equation.DSMT4">
                  <p:embed/>
                </p:oleObj>
              </mc:Choice>
              <mc:Fallback>
                <p:oleObj name="Equation" r:id="rId7" imgW="127000" imgH="165100" progId="Equation.DSMT4">
                  <p:embed/>
                  <p:pic>
                    <p:nvPicPr>
                      <p:cNvPr id="0" name=""/>
                      <p:cNvPicPr>
                        <a:picLocks noChangeAspect="1" noChangeArrowheads="1"/>
                      </p:cNvPicPr>
                      <p:nvPr/>
                    </p:nvPicPr>
                    <p:blipFill>
                      <a:blip r:embed="rId8"/>
                      <a:srcRect/>
                      <a:stretch>
                        <a:fillRect/>
                      </a:stretch>
                    </p:blipFill>
                    <p:spPr bwMode="auto">
                      <a:xfrm>
                        <a:off x="6510338" y="777875"/>
                        <a:ext cx="192087" cy="247650"/>
                      </a:xfrm>
                      <a:prstGeom prst="rect">
                        <a:avLst/>
                      </a:prstGeom>
                      <a:noFill/>
                      <a:ln>
                        <a:noFill/>
                      </a:ln>
                      <a:effectLst/>
                    </p:spPr>
                  </p:pic>
                </p:oleObj>
              </mc:Fallback>
            </mc:AlternateContent>
          </a:graphicData>
        </a:graphic>
      </p:graphicFrame>
      <p:graphicFrame>
        <p:nvGraphicFramePr>
          <p:cNvPr id="30" name="Object 2"/>
          <p:cNvGraphicFramePr>
            <a:graphicFrameLocks noChangeAspect="1"/>
          </p:cNvGraphicFramePr>
          <p:nvPr>
            <p:extLst>
              <p:ext uri="{D42A27DB-BD31-4B8C-83A1-F6EECF244321}">
                <p14:modId xmlns:p14="http://schemas.microsoft.com/office/powerpoint/2010/main" val="3749626094"/>
              </p:ext>
            </p:extLst>
          </p:nvPr>
        </p:nvGraphicFramePr>
        <p:xfrm>
          <a:off x="7261225" y="635018"/>
          <a:ext cx="192088" cy="266700"/>
        </p:xfrm>
        <a:graphic>
          <a:graphicData uri="http://schemas.openxmlformats.org/presentationml/2006/ole">
            <mc:AlternateContent xmlns:mc="http://schemas.openxmlformats.org/markup-compatibility/2006">
              <mc:Choice xmlns:v="urn:schemas-microsoft-com:vml" Requires="v">
                <p:oleObj name="Equation" r:id="rId9" imgW="127000" imgH="177800" progId="Equation.DSMT4">
                  <p:embed/>
                </p:oleObj>
              </mc:Choice>
              <mc:Fallback>
                <p:oleObj name="Equation" r:id="rId9" imgW="127000" imgH="177800" progId="Equation.DSMT4">
                  <p:embed/>
                  <p:pic>
                    <p:nvPicPr>
                      <p:cNvPr id="0" name=""/>
                      <p:cNvPicPr>
                        <a:picLocks noChangeAspect="1" noChangeArrowheads="1"/>
                      </p:cNvPicPr>
                      <p:nvPr/>
                    </p:nvPicPr>
                    <p:blipFill>
                      <a:blip r:embed="rId10"/>
                      <a:srcRect/>
                      <a:stretch>
                        <a:fillRect/>
                      </a:stretch>
                    </p:blipFill>
                    <p:spPr bwMode="auto">
                      <a:xfrm>
                        <a:off x="7261225" y="635018"/>
                        <a:ext cx="192088" cy="266700"/>
                      </a:xfrm>
                      <a:prstGeom prst="rect">
                        <a:avLst/>
                      </a:prstGeom>
                      <a:noFill/>
                      <a:ln>
                        <a:noFill/>
                      </a:ln>
                      <a:effectLst/>
                    </p:spPr>
                  </p:pic>
                </p:oleObj>
              </mc:Fallback>
            </mc:AlternateContent>
          </a:graphicData>
        </a:graphic>
      </p:graphicFrame>
      <p:sp>
        <p:nvSpPr>
          <p:cNvPr id="18" name="Freeform 17"/>
          <p:cNvSpPr/>
          <p:nvPr/>
        </p:nvSpPr>
        <p:spPr>
          <a:xfrm>
            <a:off x="7302500" y="565150"/>
            <a:ext cx="222250" cy="82568"/>
          </a:xfrm>
          <a:custGeom>
            <a:avLst/>
            <a:gdLst>
              <a:gd name="connsiteX0" fmla="*/ 0 w 222250"/>
              <a:gd name="connsiteY0" fmla="*/ 0 h 82568"/>
              <a:gd name="connsiteX1" fmla="*/ 107950 w 222250"/>
              <a:gd name="connsiteY1" fmla="*/ 69850 h 82568"/>
              <a:gd name="connsiteX2" fmla="*/ 222250 w 222250"/>
              <a:gd name="connsiteY2" fmla="*/ 82550 h 82568"/>
            </a:gdLst>
            <a:ahLst/>
            <a:cxnLst>
              <a:cxn ang="0">
                <a:pos x="connsiteX0" y="connsiteY0"/>
              </a:cxn>
              <a:cxn ang="0">
                <a:pos x="connsiteX1" y="connsiteY1"/>
              </a:cxn>
              <a:cxn ang="0">
                <a:pos x="connsiteX2" y="connsiteY2"/>
              </a:cxn>
            </a:cxnLst>
            <a:rect l="l" t="t" r="r" b="b"/>
            <a:pathLst>
              <a:path w="222250" h="82568">
                <a:moveTo>
                  <a:pt x="0" y="0"/>
                </a:moveTo>
                <a:cubicBezTo>
                  <a:pt x="35454" y="28046"/>
                  <a:pt x="70908" y="56092"/>
                  <a:pt x="107950" y="69850"/>
                </a:cubicBezTo>
                <a:cubicBezTo>
                  <a:pt x="144992" y="83608"/>
                  <a:pt x="222250" y="82550"/>
                  <a:pt x="222250" y="82550"/>
                </a:cubicBezTo>
              </a:path>
            </a:pathLst>
          </a:custGeom>
          <a:ln w="9525" cmpd="sng">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aphicFrame>
        <p:nvGraphicFramePr>
          <p:cNvPr id="24" name="Object 2"/>
          <p:cNvGraphicFramePr>
            <a:graphicFrameLocks noChangeAspect="1"/>
          </p:cNvGraphicFramePr>
          <p:nvPr>
            <p:extLst>
              <p:ext uri="{D42A27DB-BD31-4B8C-83A1-F6EECF244321}">
                <p14:modId xmlns:p14="http://schemas.microsoft.com/office/powerpoint/2010/main" val="1748923900"/>
              </p:ext>
            </p:extLst>
          </p:nvPr>
        </p:nvGraphicFramePr>
        <p:xfrm>
          <a:off x="7151687" y="1709168"/>
          <a:ext cx="385763" cy="247650"/>
        </p:xfrm>
        <a:graphic>
          <a:graphicData uri="http://schemas.openxmlformats.org/presentationml/2006/ole">
            <mc:AlternateContent xmlns:mc="http://schemas.openxmlformats.org/markup-compatibility/2006">
              <mc:Choice xmlns:v="urn:schemas-microsoft-com:vml" Requires="v">
                <p:oleObj name="Equation" r:id="rId11" imgW="254000" imgH="165100" progId="Equation.DSMT4">
                  <p:embed/>
                </p:oleObj>
              </mc:Choice>
              <mc:Fallback>
                <p:oleObj name="Equation" r:id="rId11" imgW="254000" imgH="165100" progId="Equation.DSMT4">
                  <p:embed/>
                  <p:pic>
                    <p:nvPicPr>
                      <p:cNvPr id="0" name=""/>
                      <p:cNvPicPr>
                        <a:picLocks noChangeAspect="1" noChangeArrowheads="1"/>
                      </p:cNvPicPr>
                      <p:nvPr/>
                    </p:nvPicPr>
                    <p:blipFill>
                      <a:blip r:embed="rId12"/>
                      <a:srcRect/>
                      <a:stretch>
                        <a:fillRect/>
                      </a:stretch>
                    </p:blipFill>
                    <p:spPr bwMode="auto">
                      <a:xfrm>
                        <a:off x="7151687" y="1709168"/>
                        <a:ext cx="385763" cy="247650"/>
                      </a:xfrm>
                      <a:prstGeom prst="rect">
                        <a:avLst/>
                      </a:prstGeom>
                      <a:noFill/>
                      <a:ln>
                        <a:noFill/>
                      </a:ln>
                      <a:effectLst/>
                    </p:spPr>
                  </p:pic>
                </p:oleObj>
              </mc:Fallback>
            </mc:AlternateContent>
          </a:graphicData>
        </a:graphic>
      </p:graphicFrame>
      <p:sp>
        <p:nvSpPr>
          <p:cNvPr id="25" name="Rectangle 24"/>
          <p:cNvSpPr/>
          <p:nvPr/>
        </p:nvSpPr>
        <p:spPr>
          <a:xfrm rot="16200000">
            <a:off x="7632489" y="2454137"/>
            <a:ext cx="80434" cy="78591"/>
          </a:xfrm>
          <a:prstGeom prst="rect">
            <a:avLst/>
          </a:prstGeom>
          <a:solidFill>
            <a:srgbClr val="FF0000">
              <a:alpha val="20000"/>
            </a:srgbClr>
          </a:solidFill>
          <a:ln w="12700" cmpd="sng">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 name="Rectangle 25"/>
          <p:cNvSpPr/>
          <p:nvPr/>
        </p:nvSpPr>
        <p:spPr>
          <a:xfrm rot="13356784">
            <a:off x="5943391" y="1986353"/>
            <a:ext cx="80434" cy="78591"/>
          </a:xfrm>
          <a:prstGeom prst="rect">
            <a:avLst/>
          </a:prstGeom>
          <a:solidFill>
            <a:srgbClr val="FF0000">
              <a:alpha val="20000"/>
            </a:srgbClr>
          </a:solidFill>
          <a:ln w="12700" cmpd="sng">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4" name="Text Box 56"/>
          <p:cNvSpPr txBox="1">
            <a:spLocks/>
          </p:cNvSpPr>
          <p:nvPr/>
        </p:nvSpPr>
        <p:spPr bwMode="auto">
          <a:xfrm>
            <a:off x="423664" y="1199498"/>
            <a:ext cx="5050036" cy="143731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2800" dirty="0">
                <a:solidFill>
                  <a:srgbClr val="FF0000"/>
                </a:solidFill>
                <a:latin typeface="Apple Chancery"/>
                <a:cs typeface="Apple Chancery"/>
              </a:rPr>
              <a:t>How are </a:t>
            </a:r>
            <a:r>
              <a:rPr lang="en-US" sz="2000" dirty="0">
                <a:latin typeface="Times New Roman"/>
                <a:cs typeface="Times New Roman"/>
              </a:rPr>
              <a:t>the problems different as far as solving goes?  That is, why can’t we just use </a:t>
            </a:r>
            <a:r>
              <a:rPr lang="en-US" sz="2000" i="1" dirty="0">
                <a:solidFill>
                  <a:srgbClr val="0000FF"/>
                </a:solidFill>
                <a:latin typeface="Times New Roman"/>
                <a:cs typeface="Times New Roman"/>
              </a:rPr>
              <a:t>conservation of momentum </a:t>
            </a:r>
            <a:r>
              <a:rPr lang="en-US" sz="2000" dirty="0">
                <a:latin typeface="Times New Roman"/>
                <a:cs typeface="Times New Roman"/>
              </a:rPr>
              <a:t>when the two masses collide in the </a:t>
            </a:r>
            <a:r>
              <a:rPr lang="en-US" sz="2000" i="1" dirty="0">
                <a:solidFill>
                  <a:srgbClr val="0000FF"/>
                </a:solidFill>
                <a:latin typeface="Times New Roman"/>
                <a:cs typeface="Times New Roman"/>
              </a:rPr>
              <a:t>pinned beam </a:t>
            </a:r>
            <a:r>
              <a:rPr lang="en-US" sz="2000" dirty="0">
                <a:solidFill>
                  <a:srgbClr val="0000FF"/>
                </a:solidFill>
                <a:latin typeface="Times New Roman"/>
                <a:cs typeface="Times New Roman"/>
              </a:rPr>
              <a:t>problem</a:t>
            </a:r>
            <a:r>
              <a:rPr lang="en-US" sz="2000" dirty="0">
                <a:latin typeface="Times New Roman"/>
                <a:cs typeface="Times New Roman"/>
              </a:rPr>
              <a:t>?</a:t>
            </a:r>
          </a:p>
        </p:txBody>
      </p:sp>
      <p:sp>
        <p:nvSpPr>
          <p:cNvPr id="45" name="Text Box 56"/>
          <p:cNvSpPr txBox="1">
            <a:spLocks/>
          </p:cNvSpPr>
          <p:nvPr/>
        </p:nvSpPr>
        <p:spPr bwMode="auto">
          <a:xfrm>
            <a:off x="713482" y="2957808"/>
            <a:ext cx="4595118" cy="3908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2000" dirty="0">
                <a:solidFill>
                  <a:srgbClr val="FF0000"/>
                </a:solidFill>
                <a:latin typeface="Apple Chancery"/>
                <a:cs typeface="Apple Chancery"/>
              </a:rPr>
              <a:t>To use </a:t>
            </a:r>
            <a:r>
              <a:rPr lang="en-US" sz="2000" i="1" dirty="0">
                <a:solidFill>
                  <a:srgbClr val="0000FF"/>
                </a:solidFill>
                <a:latin typeface="Times New Roman"/>
                <a:cs typeface="Times New Roman"/>
              </a:rPr>
              <a:t>conservation of momentum</a:t>
            </a:r>
            <a:r>
              <a:rPr lang="en-US" sz="2000" dirty="0">
                <a:latin typeface="Times New Roman"/>
                <a:cs typeface="Times New Roman"/>
              </a:rPr>
              <a:t>, we</a:t>
            </a:r>
          </a:p>
        </p:txBody>
      </p:sp>
      <p:sp>
        <p:nvSpPr>
          <p:cNvPr id="47" name="Text Box 56"/>
          <p:cNvSpPr txBox="1">
            <a:spLocks/>
          </p:cNvSpPr>
          <p:nvPr/>
        </p:nvSpPr>
        <p:spPr bwMode="auto">
          <a:xfrm>
            <a:off x="708542" y="3264292"/>
            <a:ext cx="8257658" cy="162198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2000" dirty="0">
                <a:latin typeface="Times New Roman"/>
                <a:cs typeface="Times New Roman"/>
              </a:rPr>
              <a:t>need a system in which there are </a:t>
            </a:r>
            <a:r>
              <a:rPr lang="en-US" sz="2000" i="1" dirty="0">
                <a:solidFill>
                  <a:srgbClr val="0000FF"/>
                </a:solidFill>
                <a:latin typeface="Times New Roman"/>
                <a:cs typeface="Times New Roman"/>
              </a:rPr>
              <a:t>no external impulses</a:t>
            </a:r>
            <a:r>
              <a:rPr lang="en-US" sz="2000" dirty="0">
                <a:latin typeface="Times New Roman"/>
                <a:cs typeface="Times New Roman"/>
              </a:rPr>
              <a:t>.  The </a:t>
            </a:r>
            <a:r>
              <a:rPr lang="en-US" sz="2000" dirty="0">
                <a:solidFill>
                  <a:srgbClr val="FF0000"/>
                </a:solidFill>
                <a:latin typeface="Times New Roman"/>
                <a:cs typeface="Times New Roman"/>
              </a:rPr>
              <a:t>pin provides an </a:t>
            </a:r>
            <a:r>
              <a:rPr lang="en-US" sz="2000" i="1" dirty="0">
                <a:solidFill>
                  <a:srgbClr val="FF0000"/>
                </a:solidFill>
                <a:latin typeface="Times New Roman"/>
                <a:cs typeface="Times New Roman"/>
              </a:rPr>
              <a:t>external impulse </a:t>
            </a:r>
            <a:r>
              <a:rPr lang="en-US" sz="2000" dirty="0">
                <a:latin typeface="Times New Roman"/>
                <a:cs typeface="Times New Roman"/>
              </a:rPr>
              <a:t>(it keeps the rod from accelerating en-mass to the left through the collision), so </a:t>
            </a:r>
            <a:r>
              <a:rPr lang="en-US" sz="2000" i="1" dirty="0">
                <a:latin typeface="Times New Roman"/>
                <a:cs typeface="Times New Roman"/>
              </a:rPr>
              <a:t>conservation of momentum </a:t>
            </a:r>
            <a:r>
              <a:rPr lang="en-US" sz="2000" dirty="0">
                <a:latin typeface="Times New Roman"/>
                <a:cs typeface="Times New Roman"/>
              </a:rPr>
              <a:t>won’t work for this collision.  There </a:t>
            </a:r>
            <a:r>
              <a:rPr lang="en-US" sz="2000" i="1" dirty="0">
                <a:solidFill>
                  <a:srgbClr val="FF0000"/>
                </a:solidFill>
                <a:latin typeface="Times New Roman"/>
                <a:cs typeface="Times New Roman"/>
              </a:rPr>
              <a:t>are </a:t>
            </a:r>
            <a:r>
              <a:rPr lang="en-US" sz="2000" dirty="0">
                <a:solidFill>
                  <a:srgbClr val="FF0000"/>
                </a:solidFill>
                <a:latin typeface="Times New Roman"/>
                <a:cs typeface="Times New Roman"/>
              </a:rPr>
              <a:t>no </a:t>
            </a:r>
            <a:r>
              <a:rPr lang="en-US" sz="2000" i="1" dirty="0">
                <a:solidFill>
                  <a:srgbClr val="FF0000"/>
                </a:solidFill>
                <a:latin typeface="Times New Roman"/>
                <a:cs typeface="Times New Roman"/>
              </a:rPr>
              <a:t>external torques </a:t>
            </a:r>
            <a:r>
              <a:rPr lang="en-US" sz="2000" dirty="0">
                <a:solidFill>
                  <a:srgbClr val="0000FF"/>
                </a:solidFill>
                <a:latin typeface="Times New Roman"/>
                <a:cs typeface="Times New Roman"/>
              </a:rPr>
              <a:t>acting about the pin</a:t>
            </a:r>
            <a:r>
              <a:rPr lang="en-US" sz="2000" dirty="0">
                <a:latin typeface="Times New Roman"/>
                <a:cs typeface="Times New Roman"/>
              </a:rPr>
              <a:t>, though, so </a:t>
            </a:r>
            <a:r>
              <a:rPr lang="en-US" sz="2000" dirty="0">
                <a:solidFill>
                  <a:srgbClr val="FF0000"/>
                </a:solidFill>
                <a:latin typeface="Times New Roman"/>
                <a:cs typeface="Times New Roman"/>
              </a:rPr>
              <a:t>conservation of </a:t>
            </a:r>
            <a:r>
              <a:rPr lang="en-US" sz="2000" i="1" dirty="0">
                <a:solidFill>
                  <a:srgbClr val="FF0000"/>
                </a:solidFill>
                <a:latin typeface="Times New Roman"/>
                <a:cs typeface="Times New Roman"/>
              </a:rPr>
              <a:t>angular </a:t>
            </a:r>
            <a:r>
              <a:rPr lang="en-US" sz="2000" dirty="0">
                <a:solidFill>
                  <a:srgbClr val="FF0000"/>
                </a:solidFill>
                <a:latin typeface="Times New Roman"/>
                <a:cs typeface="Times New Roman"/>
              </a:rPr>
              <a:t>momentum IS applicable</a:t>
            </a:r>
            <a:r>
              <a:rPr lang="en-US" sz="2000" dirty="0">
                <a:latin typeface="Times New Roman"/>
                <a:cs typeface="Times New Roman"/>
              </a:rPr>
              <a:t>.</a:t>
            </a:r>
          </a:p>
        </p:txBody>
      </p:sp>
      <p:graphicFrame>
        <p:nvGraphicFramePr>
          <p:cNvPr id="53" name="Object 2"/>
          <p:cNvGraphicFramePr>
            <a:graphicFrameLocks noChangeAspect="1"/>
          </p:cNvGraphicFramePr>
          <p:nvPr>
            <p:extLst>
              <p:ext uri="{D42A27DB-BD31-4B8C-83A1-F6EECF244321}">
                <p14:modId xmlns:p14="http://schemas.microsoft.com/office/powerpoint/2010/main" val="1795446301"/>
              </p:ext>
            </p:extLst>
          </p:nvPr>
        </p:nvGraphicFramePr>
        <p:xfrm>
          <a:off x="1543050" y="239713"/>
          <a:ext cx="3098800" cy="649287"/>
        </p:xfrm>
        <a:graphic>
          <a:graphicData uri="http://schemas.openxmlformats.org/presentationml/2006/ole">
            <mc:AlternateContent xmlns:mc="http://schemas.openxmlformats.org/markup-compatibility/2006">
              <mc:Choice xmlns:v="urn:schemas-microsoft-com:vml" Requires="v">
                <p:oleObj name="Equation" r:id="rId13" imgW="1879600" imgH="393700" progId="Equation.DSMT4">
                  <p:embed/>
                </p:oleObj>
              </mc:Choice>
              <mc:Fallback>
                <p:oleObj name="Equation" r:id="rId13" imgW="1879600" imgH="393700" progId="Equation.DSMT4">
                  <p:embed/>
                  <p:pic>
                    <p:nvPicPr>
                      <p:cNvPr id="0" name=""/>
                      <p:cNvPicPr>
                        <a:picLocks noChangeAspect="1" noChangeArrowheads="1"/>
                      </p:cNvPicPr>
                      <p:nvPr/>
                    </p:nvPicPr>
                    <p:blipFill>
                      <a:blip r:embed="rId14"/>
                      <a:srcRect/>
                      <a:stretch>
                        <a:fillRect/>
                      </a:stretch>
                    </p:blipFill>
                    <p:spPr bwMode="auto">
                      <a:xfrm>
                        <a:off x="1543050" y="239713"/>
                        <a:ext cx="3098800" cy="649287"/>
                      </a:xfrm>
                      <a:prstGeom prst="rect">
                        <a:avLst/>
                      </a:prstGeom>
                      <a:noFill/>
                      <a:ln>
                        <a:noFill/>
                      </a:ln>
                      <a:effectLst/>
                    </p:spPr>
                  </p:pic>
                </p:oleObj>
              </mc:Fallback>
            </mc:AlternateContent>
          </a:graphicData>
        </a:graphic>
      </p:graphicFrame>
    </p:spTree>
    <p:extLst>
      <p:ext uri="{BB962C8B-B14F-4D97-AF65-F5344CB8AC3E}">
        <p14:creationId xmlns:p14="http://schemas.microsoft.com/office/powerpoint/2010/main" val="40132098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dissolve">
                                      <p:cBhvr>
                                        <p:cTn id="7" dur="500"/>
                                        <p:tgtEl>
                                          <p:spTgt spid="47"/>
                                        </p:tgtEl>
                                      </p:cBhvr>
                                    </p:animEffect>
                                  </p:childTnLst>
                                </p:cTn>
                              </p:par>
                              <p:par>
                                <p:cTn id="8" presetID="9" presetClass="entr" presetSubtype="0" fill="hold" grpId="0" nodeType="withEffect">
                                  <p:stCondLst>
                                    <p:cond delay="0"/>
                                  </p:stCondLst>
                                  <p:childTnLst>
                                    <p:set>
                                      <p:cBhvr>
                                        <p:cTn id="9" dur="1" fill="hold">
                                          <p:stCondLst>
                                            <p:cond delay="0"/>
                                          </p:stCondLst>
                                        </p:cTn>
                                        <p:tgtEl>
                                          <p:spTgt spid="45"/>
                                        </p:tgtEl>
                                        <p:attrNameLst>
                                          <p:attrName>style.visibility</p:attrName>
                                        </p:attrNameLst>
                                      </p:cBhvr>
                                      <p:to>
                                        <p:strVal val="visible"/>
                                      </p:to>
                                    </p:set>
                                    <p:animEffect transition="in" filter="dissolve">
                                      <p:cBhvr>
                                        <p:cTn id="10"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p:bldP spid="47"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5" name="TextBox 4"/>
          <p:cNvSpPr txBox="1"/>
          <p:nvPr/>
        </p:nvSpPr>
        <p:spPr>
          <a:xfrm>
            <a:off x="8636001" y="6427113"/>
            <a:ext cx="444499" cy="276999"/>
          </a:xfrm>
          <a:prstGeom prst="rect">
            <a:avLst/>
          </a:prstGeom>
          <a:noFill/>
        </p:spPr>
        <p:txBody>
          <a:bodyPr wrap="square" rtlCol="0">
            <a:spAutoFit/>
          </a:bodyPr>
          <a:lstStyle/>
          <a:p>
            <a:r>
              <a:rPr lang="en-US" sz="1200" dirty="0">
                <a:latin typeface="Times New Roman"/>
                <a:cs typeface="Times New Roman"/>
              </a:rPr>
              <a:t>29.)</a:t>
            </a:r>
          </a:p>
        </p:txBody>
      </p:sp>
      <p:sp>
        <p:nvSpPr>
          <p:cNvPr id="11" name="Freeform 10"/>
          <p:cNvSpPr/>
          <p:nvPr/>
        </p:nvSpPr>
        <p:spPr>
          <a:xfrm>
            <a:off x="6826517" y="1906526"/>
            <a:ext cx="1903173" cy="1118544"/>
          </a:xfrm>
          <a:custGeom>
            <a:avLst/>
            <a:gdLst>
              <a:gd name="connsiteX0" fmla="*/ 2980267 w 3225800"/>
              <a:gd name="connsiteY0" fmla="*/ 0 h 2010833"/>
              <a:gd name="connsiteX1" fmla="*/ 3225800 w 3225800"/>
              <a:gd name="connsiteY1" fmla="*/ 4233 h 2010833"/>
              <a:gd name="connsiteX2" fmla="*/ 3221567 w 3225800"/>
              <a:gd name="connsiteY2" fmla="*/ 1998133 h 2010833"/>
              <a:gd name="connsiteX3" fmla="*/ 0 w 3225800"/>
              <a:gd name="connsiteY3" fmla="*/ 2010833 h 2010833"/>
              <a:gd name="connsiteX4" fmla="*/ 0 w 3225800"/>
              <a:gd name="connsiteY4" fmla="*/ 1905000 h 2010833"/>
              <a:gd name="connsiteX5" fmla="*/ 1143000 w 3225800"/>
              <a:gd name="connsiteY5" fmla="*/ 1909233 h 2010833"/>
              <a:gd name="connsiteX6" fmla="*/ 1303867 w 3225800"/>
              <a:gd name="connsiteY6" fmla="*/ 1900767 h 2010833"/>
              <a:gd name="connsiteX7" fmla="*/ 1498600 w 3225800"/>
              <a:gd name="connsiteY7" fmla="*/ 1871133 h 2010833"/>
              <a:gd name="connsiteX8" fmla="*/ 1663700 w 3225800"/>
              <a:gd name="connsiteY8" fmla="*/ 1828800 h 2010833"/>
              <a:gd name="connsiteX9" fmla="*/ 1799167 w 3225800"/>
              <a:gd name="connsiteY9" fmla="*/ 1782233 h 2010833"/>
              <a:gd name="connsiteX10" fmla="*/ 1934634 w 3225800"/>
              <a:gd name="connsiteY10" fmla="*/ 1722967 h 2010833"/>
              <a:gd name="connsiteX11" fmla="*/ 2108200 w 3225800"/>
              <a:gd name="connsiteY11" fmla="*/ 1625600 h 2010833"/>
              <a:gd name="connsiteX12" fmla="*/ 2243667 w 3225800"/>
              <a:gd name="connsiteY12" fmla="*/ 1532467 h 2010833"/>
              <a:gd name="connsiteX13" fmla="*/ 2387600 w 3225800"/>
              <a:gd name="connsiteY13" fmla="*/ 1418167 h 2010833"/>
              <a:gd name="connsiteX14" fmla="*/ 2523067 w 3225800"/>
              <a:gd name="connsiteY14" fmla="*/ 1274233 h 2010833"/>
              <a:gd name="connsiteX15" fmla="*/ 2645834 w 3225800"/>
              <a:gd name="connsiteY15" fmla="*/ 1126067 h 2010833"/>
              <a:gd name="connsiteX16" fmla="*/ 2743200 w 3225800"/>
              <a:gd name="connsiteY16" fmla="*/ 969433 h 2010833"/>
              <a:gd name="connsiteX17" fmla="*/ 2827867 w 3225800"/>
              <a:gd name="connsiteY17" fmla="*/ 800100 h 2010833"/>
              <a:gd name="connsiteX18" fmla="*/ 2899834 w 3225800"/>
              <a:gd name="connsiteY18" fmla="*/ 613833 h 2010833"/>
              <a:gd name="connsiteX19" fmla="*/ 2950634 w 3225800"/>
              <a:gd name="connsiteY19" fmla="*/ 414867 h 2010833"/>
              <a:gd name="connsiteX20" fmla="*/ 2976034 w 3225800"/>
              <a:gd name="connsiteY20" fmla="*/ 194733 h 2010833"/>
              <a:gd name="connsiteX21" fmla="*/ 2980267 w 3225800"/>
              <a:gd name="connsiteY21" fmla="*/ 0 h 20108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225800" h="2010833">
                <a:moveTo>
                  <a:pt x="2980267" y="0"/>
                </a:moveTo>
                <a:lnTo>
                  <a:pt x="3225800" y="4233"/>
                </a:lnTo>
                <a:lnTo>
                  <a:pt x="3221567" y="1998133"/>
                </a:lnTo>
                <a:lnTo>
                  <a:pt x="0" y="2010833"/>
                </a:lnTo>
                <a:lnTo>
                  <a:pt x="0" y="1905000"/>
                </a:lnTo>
                <a:lnTo>
                  <a:pt x="1143000" y="1909233"/>
                </a:lnTo>
                <a:lnTo>
                  <a:pt x="1303867" y="1900767"/>
                </a:lnTo>
                <a:lnTo>
                  <a:pt x="1498600" y="1871133"/>
                </a:lnTo>
                <a:lnTo>
                  <a:pt x="1663700" y="1828800"/>
                </a:lnTo>
                <a:lnTo>
                  <a:pt x="1799167" y="1782233"/>
                </a:lnTo>
                <a:lnTo>
                  <a:pt x="1934634" y="1722967"/>
                </a:lnTo>
                <a:lnTo>
                  <a:pt x="2108200" y="1625600"/>
                </a:lnTo>
                <a:lnTo>
                  <a:pt x="2243667" y="1532467"/>
                </a:lnTo>
                <a:lnTo>
                  <a:pt x="2387600" y="1418167"/>
                </a:lnTo>
                <a:lnTo>
                  <a:pt x="2523067" y="1274233"/>
                </a:lnTo>
                <a:lnTo>
                  <a:pt x="2645834" y="1126067"/>
                </a:lnTo>
                <a:lnTo>
                  <a:pt x="2743200" y="969433"/>
                </a:lnTo>
                <a:lnTo>
                  <a:pt x="2827867" y="800100"/>
                </a:lnTo>
                <a:lnTo>
                  <a:pt x="2899834" y="613833"/>
                </a:lnTo>
                <a:lnTo>
                  <a:pt x="2950634" y="414867"/>
                </a:lnTo>
                <a:lnTo>
                  <a:pt x="2976034" y="194733"/>
                </a:lnTo>
                <a:lnTo>
                  <a:pt x="2980267" y="0"/>
                </a:lnTo>
                <a:close/>
              </a:path>
            </a:pathLst>
          </a:custGeom>
          <a:solidFill>
            <a:srgbClr val="0000FF"/>
          </a:solidFill>
          <a:ln w="1905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17" name="Object 2"/>
          <p:cNvGraphicFramePr>
            <a:graphicFrameLocks noChangeAspect="1"/>
          </p:cNvGraphicFramePr>
          <p:nvPr>
            <p:extLst>
              <p:ext uri="{D42A27DB-BD31-4B8C-83A1-F6EECF244321}">
                <p14:modId xmlns:p14="http://schemas.microsoft.com/office/powerpoint/2010/main" val="1551533067"/>
              </p:ext>
            </p:extLst>
          </p:nvPr>
        </p:nvGraphicFramePr>
        <p:xfrm>
          <a:off x="7537450" y="155466"/>
          <a:ext cx="79375" cy="102769"/>
        </p:xfrm>
        <a:graphic>
          <a:graphicData uri="http://schemas.openxmlformats.org/presentationml/2006/ole">
            <mc:AlternateContent xmlns:mc="http://schemas.openxmlformats.org/markup-compatibility/2006">
              <mc:Choice xmlns:v="urn:schemas-microsoft-com:vml" Requires="v">
                <p:oleObj name="Equation" r:id="rId3" imgW="88900" imgH="114300" progId="Equation.DSMT4">
                  <p:embed/>
                </p:oleObj>
              </mc:Choice>
              <mc:Fallback>
                <p:oleObj name="Equation" r:id="rId3" imgW="88900" imgH="114300" progId="Equation.DSMT4">
                  <p:embed/>
                  <p:pic>
                    <p:nvPicPr>
                      <p:cNvPr id="0" name=""/>
                      <p:cNvPicPr>
                        <a:picLocks noChangeAspect="1" noChangeArrowheads="1"/>
                      </p:cNvPicPr>
                      <p:nvPr/>
                    </p:nvPicPr>
                    <p:blipFill>
                      <a:blip r:embed="rId4"/>
                      <a:srcRect/>
                      <a:stretch>
                        <a:fillRect/>
                      </a:stretch>
                    </p:blipFill>
                    <p:spPr bwMode="auto">
                      <a:xfrm>
                        <a:off x="7537450" y="155466"/>
                        <a:ext cx="79375" cy="102769"/>
                      </a:xfrm>
                      <a:prstGeom prst="rect">
                        <a:avLst/>
                      </a:prstGeom>
                      <a:noFill/>
                      <a:ln>
                        <a:noFill/>
                      </a:ln>
                      <a:effectLst/>
                    </p:spPr>
                  </p:pic>
                </p:oleObj>
              </mc:Fallback>
            </mc:AlternateContent>
          </a:graphicData>
        </a:graphic>
      </p:graphicFrame>
      <p:sp>
        <p:nvSpPr>
          <p:cNvPr id="23" name="Rectangle 22"/>
          <p:cNvSpPr/>
          <p:nvPr/>
        </p:nvSpPr>
        <p:spPr>
          <a:xfrm rot="16200000">
            <a:off x="8506522" y="1871470"/>
            <a:ext cx="80434" cy="78591"/>
          </a:xfrm>
          <a:prstGeom prst="rect">
            <a:avLst/>
          </a:prstGeom>
          <a:solidFill>
            <a:srgbClr val="FF0000"/>
          </a:solidFill>
          <a:ln w="12700" cmpd="sng">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27" name="Object 2"/>
          <p:cNvGraphicFramePr>
            <a:graphicFrameLocks noChangeAspect="1"/>
          </p:cNvGraphicFramePr>
          <p:nvPr>
            <p:extLst>
              <p:ext uri="{D42A27DB-BD31-4B8C-83A1-F6EECF244321}">
                <p14:modId xmlns:p14="http://schemas.microsoft.com/office/powerpoint/2010/main" val="3689221752"/>
              </p:ext>
            </p:extLst>
          </p:nvPr>
        </p:nvGraphicFramePr>
        <p:xfrm>
          <a:off x="8262106" y="1687349"/>
          <a:ext cx="250825" cy="190500"/>
        </p:xfrm>
        <a:graphic>
          <a:graphicData uri="http://schemas.openxmlformats.org/presentationml/2006/ole">
            <mc:AlternateContent xmlns:mc="http://schemas.openxmlformats.org/markup-compatibility/2006">
              <mc:Choice xmlns:v="urn:schemas-microsoft-com:vml" Requires="v">
                <p:oleObj name="Equation" r:id="rId5" imgW="165100" imgH="127000" progId="Equation.DSMT4">
                  <p:embed/>
                </p:oleObj>
              </mc:Choice>
              <mc:Fallback>
                <p:oleObj name="Equation" r:id="rId5" imgW="165100" imgH="127000" progId="Equation.DSMT4">
                  <p:embed/>
                  <p:pic>
                    <p:nvPicPr>
                      <p:cNvPr id="0" name=""/>
                      <p:cNvPicPr>
                        <a:picLocks noChangeAspect="1" noChangeArrowheads="1"/>
                      </p:cNvPicPr>
                      <p:nvPr/>
                    </p:nvPicPr>
                    <p:blipFill>
                      <a:blip r:embed="rId6"/>
                      <a:srcRect/>
                      <a:stretch>
                        <a:fillRect/>
                      </a:stretch>
                    </p:blipFill>
                    <p:spPr bwMode="auto">
                      <a:xfrm>
                        <a:off x="8262106" y="1687349"/>
                        <a:ext cx="250825" cy="190500"/>
                      </a:xfrm>
                      <a:prstGeom prst="rect">
                        <a:avLst/>
                      </a:prstGeom>
                      <a:noFill/>
                      <a:ln>
                        <a:noFill/>
                      </a:ln>
                      <a:effectLst/>
                    </p:spPr>
                  </p:pic>
                </p:oleObj>
              </mc:Fallback>
            </mc:AlternateContent>
          </a:graphicData>
        </a:graphic>
      </p:graphicFrame>
      <p:sp>
        <p:nvSpPr>
          <p:cNvPr id="25" name="Rectangle 24"/>
          <p:cNvSpPr/>
          <p:nvPr/>
        </p:nvSpPr>
        <p:spPr>
          <a:xfrm rot="16200000">
            <a:off x="7510279" y="2872061"/>
            <a:ext cx="80434" cy="78591"/>
          </a:xfrm>
          <a:prstGeom prst="rect">
            <a:avLst/>
          </a:prstGeom>
          <a:solidFill>
            <a:srgbClr val="FF0000">
              <a:alpha val="20000"/>
            </a:srgbClr>
          </a:solidFill>
          <a:ln w="12700" cmpd="sng">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8" name="Text Box 56"/>
          <p:cNvSpPr txBox="1">
            <a:spLocks/>
          </p:cNvSpPr>
          <p:nvPr/>
        </p:nvSpPr>
        <p:spPr bwMode="auto">
          <a:xfrm>
            <a:off x="309364" y="938197"/>
            <a:ext cx="8669536" cy="69865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2000" dirty="0">
                <a:solidFill>
                  <a:srgbClr val="FF0000"/>
                </a:solidFill>
                <a:latin typeface="Apple Chancery"/>
                <a:cs typeface="Apple Chancery"/>
              </a:rPr>
              <a:t>To begin, </a:t>
            </a:r>
            <a:r>
              <a:rPr lang="en-US" sz="2000" dirty="0">
                <a:latin typeface="Times New Roman"/>
                <a:cs typeface="Times New Roman"/>
              </a:rPr>
              <a:t>the velocity     of the mass </a:t>
            </a:r>
            <a:r>
              <a:rPr lang="en-US" sz="2000" i="1" dirty="0">
                <a:solidFill>
                  <a:srgbClr val="FF0000"/>
                </a:solidFill>
                <a:latin typeface="Times New Roman"/>
                <a:cs typeface="Times New Roman"/>
              </a:rPr>
              <a:t>m</a:t>
            </a:r>
            <a:r>
              <a:rPr lang="en-US" sz="2000" dirty="0">
                <a:latin typeface="Times New Roman"/>
                <a:cs typeface="Times New Roman"/>
              </a:rPr>
              <a:t> just before the collision can be determine using </a:t>
            </a:r>
            <a:r>
              <a:rPr lang="en-US" sz="2000" i="1" dirty="0">
                <a:solidFill>
                  <a:srgbClr val="0000FF"/>
                </a:solidFill>
                <a:latin typeface="Times New Roman"/>
                <a:cs typeface="Times New Roman"/>
              </a:rPr>
              <a:t>conservation of energy</a:t>
            </a:r>
            <a:r>
              <a:rPr lang="en-US" sz="2000" dirty="0">
                <a:latin typeface="Times New Roman"/>
                <a:cs typeface="Times New Roman"/>
              </a:rPr>
              <a:t>:</a:t>
            </a:r>
          </a:p>
        </p:txBody>
      </p:sp>
      <p:graphicFrame>
        <p:nvGraphicFramePr>
          <p:cNvPr id="49" name="Object 2"/>
          <p:cNvGraphicFramePr>
            <a:graphicFrameLocks noChangeAspect="1"/>
          </p:cNvGraphicFramePr>
          <p:nvPr>
            <p:extLst>
              <p:ext uri="{D42A27DB-BD31-4B8C-83A1-F6EECF244321}">
                <p14:modId xmlns:p14="http://schemas.microsoft.com/office/powerpoint/2010/main" val="2580359513"/>
              </p:ext>
            </p:extLst>
          </p:nvPr>
        </p:nvGraphicFramePr>
        <p:xfrm>
          <a:off x="1606944" y="1906526"/>
          <a:ext cx="4633913" cy="1331913"/>
        </p:xfrm>
        <a:graphic>
          <a:graphicData uri="http://schemas.openxmlformats.org/presentationml/2006/ole">
            <mc:AlternateContent xmlns:mc="http://schemas.openxmlformats.org/markup-compatibility/2006">
              <mc:Choice xmlns:v="urn:schemas-microsoft-com:vml" Requires="v">
                <p:oleObj name="Equation" r:id="rId7" imgW="2641600" imgH="812800" progId="Equation.DSMT4">
                  <p:embed/>
                </p:oleObj>
              </mc:Choice>
              <mc:Fallback>
                <p:oleObj name="Equation" r:id="rId7" imgW="2641600" imgH="812800" progId="Equation.DSMT4">
                  <p:embed/>
                  <p:pic>
                    <p:nvPicPr>
                      <p:cNvPr id="0" name=""/>
                      <p:cNvPicPr>
                        <a:picLocks noChangeAspect="1" noChangeArrowheads="1"/>
                      </p:cNvPicPr>
                      <p:nvPr/>
                    </p:nvPicPr>
                    <p:blipFill>
                      <a:blip r:embed="rId8"/>
                      <a:srcRect/>
                      <a:stretch>
                        <a:fillRect/>
                      </a:stretch>
                    </p:blipFill>
                    <p:spPr bwMode="auto">
                      <a:xfrm>
                        <a:off x="1606944" y="1906526"/>
                        <a:ext cx="4633913" cy="1331913"/>
                      </a:xfrm>
                      <a:prstGeom prst="rect">
                        <a:avLst/>
                      </a:prstGeom>
                      <a:noFill/>
                      <a:ln>
                        <a:noFill/>
                      </a:ln>
                      <a:effectLst/>
                    </p:spPr>
                  </p:pic>
                </p:oleObj>
              </mc:Fallback>
            </mc:AlternateContent>
          </a:graphicData>
        </a:graphic>
      </p:graphicFrame>
      <p:graphicFrame>
        <p:nvGraphicFramePr>
          <p:cNvPr id="50" name="Object 2"/>
          <p:cNvGraphicFramePr>
            <a:graphicFrameLocks noChangeAspect="1"/>
          </p:cNvGraphicFramePr>
          <p:nvPr>
            <p:extLst>
              <p:ext uri="{D42A27DB-BD31-4B8C-83A1-F6EECF244321}">
                <p14:modId xmlns:p14="http://schemas.microsoft.com/office/powerpoint/2010/main" val="3895578458"/>
              </p:ext>
            </p:extLst>
          </p:nvPr>
        </p:nvGraphicFramePr>
        <p:xfrm>
          <a:off x="2633663" y="990127"/>
          <a:ext cx="266700" cy="333375"/>
        </p:xfrm>
        <a:graphic>
          <a:graphicData uri="http://schemas.openxmlformats.org/presentationml/2006/ole">
            <mc:AlternateContent xmlns:mc="http://schemas.openxmlformats.org/markup-compatibility/2006">
              <mc:Choice xmlns:v="urn:schemas-microsoft-com:vml" Requires="v">
                <p:oleObj name="Equation" r:id="rId9" imgW="152400" imgH="203200" progId="Equation.DSMT4">
                  <p:embed/>
                </p:oleObj>
              </mc:Choice>
              <mc:Fallback>
                <p:oleObj name="Equation" r:id="rId9" imgW="152400" imgH="203200" progId="Equation.DSMT4">
                  <p:embed/>
                  <p:pic>
                    <p:nvPicPr>
                      <p:cNvPr id="0" name=""/>
                      <p:cNvPicPr>
                        <a:picLocks noChangeAspect="1" noChangeArrowheads="1"/>
                      </p:cNvPicPr>
                      <p:nvPr/>
                    </p:nvPicPr>
                    <p:blipFill>
                      <a:blip r:embed="rId10"/>
                      <a:srcRect/>
                      <a:stretch>
                        <a:fillRect/>
                      </a:stretch>
                    </p:blipFill>
                    <p:spPr bwMode="auto">
                      <a:xfrm>
                        <a:off x="2633663" y="990127"/>
                        <a:ext cx="266700" cy="333375"/>
                      </a:xfrm>
                      <a:prstGeom prst="rect">
                        <a:avLst/>
                      </a:prstGeom>
                      <a:noFill/>
                      <a:ln>
                        <a:noFill/>
                      </a:ln>
                      <a:effectLst/>
                    </p:spPr>
                  </p:pic>
                </p:oleObj>
              </mc:Fallback>
            </mc:AlternateContent>
          </a:graphicData>
        </a:graphic>
      </p:graphicFrame>
      <p:cxnSp>
        <p:nvCxnSpPr>
          <p:cNvPr id="3" name="Straight Arrow Connector 2"/>
          <p:cNvCxnSpPr/>
          <p:nvPr/>
        </p:nvCxnSpPr>
        <p:spPr>
          <a:xfrm flipH="1">
            <a:off x="7104800" y="2767424"/>
            <a:ext cx="600002" cy="0"/>
          </a:xfrm>
          <a:prstGeom prst="straightConnector1">
            <a:avLst/>
          </a:prstGeom>
          <a:ln>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31" name="Object 2"/>
          <p:cNvGraphicFramePr>
            <a:graphicFrameLocks noChangeAspect="1"/>
          </p:cNvGraphicFramePr>
          <p:nvPr>
            <p:extLst>
              <p:ext uri="{D42A27DB-BD31-4B8C-83A1-F6EECF244321}">
                <p14:modId xmlns:p14="http://schemas.microsoft.com/office/powerpoint/2010/main" val="1950028314"/>
              </p:ext>
            </p:extLst>
          </p:nvPr>
        </p:nvGraphicFramePr>
        <p:xfrm>
          <a:off x="7242913" y="2434049"/>
          <a:ext cx="268287" cy="333375"/>
        </p:xfrm>
        <a:graphic>
          <a:graphicData uri="http://schemas.openxmlformats.org/presentationml/2006/ole">
            <mc:AlternateContent xmlns:mc="http://schemas.openxmlformats.org/markup-compatibility/2006">
              <mc:Choice xmlns:v="urn:schemas-microsoft-com:vml" Requires="v">
                <p:oleObj name="Equation" r:id="rId11" imgW="152400" imgH="203200" progId="Equation.DSMT4">
                  <p:embed/>
                </p:oleObj>
              </mc:Choice>
              <mc:Fallback>
                <p:oleObj name="Equation" r:id="rId11" imgW="152400" imgH="203200" progId="Equation.DSMT4">
                  <p:embed/>
                  <p:pic>
                    <p:nvPicPr>
                      <p:cNvPr id="0" name=""/>
                      <p:cNvPicPr>
                        <a:picLocks noChangeAspect="1" noChangeArrowheads="1"/>
                      </p:cNvPicPr>
                      <p:nvPr/>
                    </p:nvPicPr>
                    <p:blipFill>
                      <a:blip r:embed="rId12"/>
                      <a:srcRect/>
                      <a:stretch>
                        <a:fillRect/>
                      </a:stretch>
                    </p:blipFill>
                    <p:spPr bwMode="auto">
                      <a:xfrm>
                        <a:off x="7242913" y="2434049"/>
                        <a:ext cx="268287" cy="333375"/>
                      </a:xfrm>
                      <a:prstGeom prst="rect">
                        <a:avLst/>
                      </a:prstGeom>
                      <a:noFill/>
                      <a:ln>
                        <a:noFill/>
                      </a:ln>
                      <a:effectLst/>
                    </p:spPr>
                  </p:pic>
                </p:oleObj>
              </mc:Fallback>
            </mc:AlternateContent>
          </a:graphicData>
        </a:graphic>
      </p:graphicFrame>
      <p:sp>
        <p:nvSpPr>
          <p:cNvPr id="32" name="Text Box 56"/>
          <p:cNvSpPr txBox="1">
            <a:spLocks/>
          </p:cNvSpPr>
          <p:nvPr/>
        </p:nvSpPr>
        <p:spPr bwMode="auto">
          <a:xfrm>
            <a:off x="309364" y="3502975"/>
            <a:ext cx="8580636" cy="100642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2000" dirty="0">
                <a:solidFill>
                  <a:srgbClr val="FF0000"/>
                </a:solidFill>
                <a:latin typeface="Apple Chancery"/>
                <a:cs typeface="Apple Chancery"/>
              </a:rPr>
              <a:t>Because there are </a:t>
            </a:r>
            <a:r>
              <a:rPr lang="en-US" sz="2000" dirty="0">
                <a:solidFill>
                  <a:srgbClr val="0000FF"/>
                </a:solidFill>
                <a:latin typeface="Times New Roman"/>
                <a:cs typeface="Times New Roman"/>
              </a:rPr>
              <a:t>no external torques acting about the pin</a:t>
            </a:r>
            <a:r>
              <a:rPr lang="en-US" sz="2000" dirty="0">
                <a:latin typeface="Times New Roman"/>
                <a:cs typeface="Times New Roman"/>
              </a:rPr>
              <a:t>, </a:t>
            </a:r>
            <a:r>
              <a:rPr lang="en-US" sz="2000" i="1" dirty="0">
                <a:solidFill>
                  <a:srgbClr val="FF0000"/>
                </a:solidFill>
                <a:latin typeface="Times New Roman"/>
                <a:cs typeface="Times New Roman"/>
              </a:rPr>
              <a:t>conservation of angular momentum </a:t>
            </a:r>
            <a:r>
              <a:rPr lang="en-US" sz="2000" dirty="0">
                <a:solidFill>
                  <a:schemeClr val="tx1"/>
                </a:solidFill>
                <a:latin typeface="Times New Roman"/>
                <a:cs typeface="Times New Roman"/>
              </a:rPr>
              <a:t>is the key to the collision.  Taking a </a:t>
            </a:r>
            <a:r>
              <a:rPr lang="en-US" sz="2000" i="1" dirty="0">
                <a:solidFill>
                  <a:srgbClr val="0000FF"/>
                </a:solidFill>
                <a:latin typeface="Times New Roman"/>
                <a:cs typeface="Times New Roman"/>
              </a:rPr>
              <a:t>time interval </a:t>
            </a:r>
            <a:r>
              <a:rPr lang="en-US" sz="2000" dirty="0">
                <a:solidFill>
                  <a:srgbClr val="008000"/>
                </a:solidFill>
                <a:latin typeface="Times New Roman"/>
                <a:cs typeface="Times New Roman"/>
              </a:rPr>
              <a:t>through the collision</a:t>
            </a:r>
            <a:r>
              <a:rPr lang="en-US" sz="2000" dirty="0">
                <a:solidFill>
                  <a:schemeClr val="tx1"/>
                </a:solidFill>
                <a:latin typeface="Times New Roman"/>
                <a:cs typeface="Times New Roman"/>
              </a:rPr>
              <a:t>, and </a:t>
            </a:r>
            <a:r>
              <a:rPr lang="en-US" sz="2000" dirty="0">
                <a:solidFill>
                  <a:srgbClr val="0000FF"/>
                </a:solidFill>
                <a:latin typeface="Times New Roman"/>
                <a:cs typeface="Times New Roman"/>
              </a:rPr>
              <a:t>summing the angular momenta </a:t>
            </a:r>
            <a:r>
              <a:rPr lang="en-US" sz="2000" i="1" dirty="0">
                <a:solidFill>
                  <a:srgbClr val="FF0000"/>
                </a:solidFill>
                <a:latin typeface="Times New Roman"/>
                <a:cs typeface="Times New Roman"/>
              </a:rPr>
              <a:t>about the pin</a:t>
            </a:r>
            <a:r>
              <a:rPr lang="en-US" sz="2000" dirty="0">
                <a:latin typeface="Times New Roman"/>
                <a:cs typeface="Times New Roman"/>
              </a:rPr>
              <a:t>, we can write:</a:t>
            </a:r>
          </a:p>
        </p:txBody>
      </p:sp>
      <p:graphicFrame>
        <p:nvGraphicFramePr>
          <p:cNvPr id="33" name="Object 2"/>
          <p:cNvGraphicFramePr>
            <a:graphicFrameLocks noChangeAspect="1"/>
          </p:cNvGraphicFramePr>
          <p:nvPr>
            <p:extLst>
              <p:ext uri="{D42A27DB-BD31-4B8C-83A1-F6EECF244321}">
                <p14:modId xmlns:p14="http://schemas.microsoft.com/office/powerpoint/2010/main" val="676111735"/>
              </p:ext>
            </p:extLst>
          </p:nvPr>
        </p:nvGraphicFramePr>
        <p:xfrm>
          <a:off x="2161302" y="4779081"/>
          <a:ext cx="4032250" cy="1103313"/>
        </p:xfrm>
        <a:graphic>
          <a:graphicData uri="http://schemas.openxmlformats.org/presentationml/2006/ole">
            <mc:AlternateContent xmlns:mc="http://schemas.openxmlformats.org/markup-compatibility/2006">
              <mc:Choice xmlns:v="urn:schemas-microsoft-com:vml" Requires="v">
                <p:oleObj name="Equation" r:id="rId13" imgW="2298700" imgH="673100" progId="Equation.DSMT4">
                  <p:embed/>
                </p:oleObj>
              </mc:Choice>
              <mc:Fallback>
                <p:oleObj name="Equation" r:id="rId13" imgW="2298700" imgH="673100" progId="Equation.DSMT4">
                  <p:embed/>
                  <p:pic>
                    <p:nvPicPr>
                      <p:cNvPr id="0" name=""/>
                      <p:cNvPicPr>
                        <a:picLocks noChangeAspect="1" noChangeArrowheads="1"/>
                      </p:cNvPicPr>
                      <p:nvPr/>
                    </p:nvPicPr>
                    <p:blipFill>
                      <a:blip r:embed="rId14"/>
                      <a:srcRect/>
                      <a:stretch>
                        <a:fillRect/>
                      </a:stretch>
                    </p:blipFill>
                    <p:spPr bwMode="auto">
                      <a:xfrm>
                        <a:off x="2161302" y="4779081"/>
                        <a:ext cx="4032250" cy="1103313"/>
                      </a:xfrm>
                      <a:prstGeom prst="rect">
                        <a:avLst/>
                      </a:prstGeom>
                      <a:noFill/>
                      <a:ln>
                        <a:noFill/>
                      </a:ln>
                      <a:effectLst/>
                    </p:spPr>
                  </p:pic>
                </p:oleObj>
              </mc:Fallback>
            </mc:AlternateContent>
          </a:graphicData>
        </a:graphic>
      </p:graphicFrame>
      <p:sp>
        <p:nvSpPr>
          <p:cNvPr id="34" name="Text Box 56"/>
          <p:cNvSpPr txBox="1">
            <a:spLocks/>
          </p:cNvSpPr>
          <p:nvPr/>
        </p:nvSpPr>
        <p:spPr bwMode="auto">
          <a:xfrm>
            <a:off x="309364" y="6049850"/>
            <a:ext cx="8218419" cy="3908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2000" dirty="0">
                <a:solidFill>
                  <a:srgbClr val="FF0000"/>
                </a:solidFill>
                <a:latin typeface="Apple Chancery"/>
                <a:cs typeface="Apple Chancery"/>
              </a:rPr>
              <a:t>We need those </a:t>
            </a:r>
            <a:r>
              <a:rPr lang="en-US" sz="2000" i="1" dirty="0">
                <a:solidFill>
                  <a:srgbClr val="0000FF"/>
                </a:solidFill>
                <a:latin typeface="Times New Roman"/>
                <a:cs typeface="Times New Roman"/>
              </a:rPr>
              <a:t>angular momentum </a:t>
            </a:r>
            <a:r>
              <a:rPr lang="en-US" sz="2000" dirty="0">
                <a:solidFill>
                  <a:schemeClr val="tx1"/>
                </a:solidFill>
                <a:latin typeface="Times New Roman"/>
                <a:cs typeface="Times New Roman"/>
              </a:rPr>
              <a:t>quantities.  </a:t>
            </a:r>
            <a:endParaRPr lang="en-US" sz="2000" dirty="0">
              <a:latin typeface="Times New Roman"/>
              <a:cs typeface="Times New Roman"/>
            </a:endParaRPr>
          </a:p>
        </p:txBody>
      </p:sp>
      <p:sp>
        <p:nvSpPr>
          <p:cNvPr id="37" name="Freeform 36"/>
          <p:cNvSpPr/>
          <p:nvPr/>
        </p:nvSpPr>
        <p:spPr>
          <a:xfrm>
            <a:off x="7275914" y="5652625"/>
            <a:ext cx="1360087" cy="799358"/>
          </a:xfrm>
          <a:custGeom>
            <a:avLst/>
            <a:gdLst>
              <a:gd name="connsiteX0" fmla="*/ 2980267 w 3225800"/>
              <a:gd name="connsiteY0" fmla="*/ 0 h 2010833"/>
              <a:gd name="connsiteX1" fmla="*/ 3225800 w 3225800"/>
              <a:gd name="connsiteY1" fmla="*/ 4233 h 2010833"/>
              <a:gd name="connsiteX2" fmla="*/ 3221567 w 3225800"/>
              <a:gd name="connsiteY2" fmla="*/ 1998133 h 2010833"/>
              <a:gd name="connsiteX3" fmla="*/ 0 w 3225800"/>
              <a:gd name="connsiteY3" fmla="*/ 2010833 h 2010833"/>
              <a:gd name="connsiteX4" fmla="*/ 0 w 3225800"/>
              <a:gd name="connsiteY4" fmla="*/ 1905000 h 2010833"/>
              <a:gd name="connsiteX5" fmla="*/ 1143000 w 3225800"/>
              <a:gd name="connsiteY5" fmla="*/ 1909233 h 2010833"/>
              <a:gd name="connsiteX6" fmla="*/ 1303867 w 3225800"/>
              <a:gd name="connsiteY6" fmla="*/ 1900767 h 2010833"/>
              <a:gd name="connsiteX7" fmla="*/ 1498600 w 3225800"/>
              <a:gd name="connsiteY7" fmla="*/ 1871133 h 2010833"/>
              <a:gd name="connsiteX8" fmla="*/ 1663700 w 3225800"/>
              <a:gd name="connsiteY8" fmla="*/ 1828800 h 2010833"/>
              <a:gd name="connsiteX9" fmla="*/ 1799167 w 3225800"/>
              <a:gd name="connsiteY9" fmla="*/ 1782233 h 2010833"/>
              <a:gd name="connsiteX10" fmla="*/ 1934634 w 3225800"/>
              <a:gd name="connsiteY10" fmla="*/ 1722967 h 2010833"/>
              <a:gd name="connsiteX11" fmla="*/ 2108200 w 3225800"/>
              <a:gd name="connsiteY11" fmla="*/ 1625600 h 2010833"/>
              <a:gd name="connsiteX12" fmla="*/ 2243667 w 3225800"/>
              <a:gd name="connsiteY12" fmla="*/ 1532467 h 2010833"/>
              <a:gd name="connsiteX13" fmla="*/ 2387600 w 3225800"/>
              <a:gd name="connsiteY13" fmla="*/ 1418167 h 2010833"/>
              <a:gd name="connsiteX14" fmla="*/ 2523067 w 3225800"/>
              <a:gd name="connsiteY14" fmla="*/ 1274233 h 2010833"/>
              <a:gd name="connsiteX15" fmla="*/ 2645834 w 3225800"/>
              <a:gd name="connsiteY15" fmla="*/ 1126067 h 2010833"/>
              <a:gd name="connsiteX16" fmla="*/ 2743200 w 3225800"/>
              <a:gd name="connsiteY16" fmla="*/ 969433 h 2010833"/>
              <a:gd name="connsiteX17" fmla="*/ 2827867 w 3225800"/>
              <a:gd name="connsiteY17" fmla="*/ 800100 h 2010833"/>
              <a:gd name="connsiteX18" fmla="*/ 2899834 w 3225800"/>
              <a:gd name="connsiteY18" fmla="*/ 613833 h 2010833"/>
              <a:gd name="connsiteX19" fmla="*/ 2950634 w 3225800"/>
              <a:gd name="connsiteY19" fmla="*/ 414867 h 2010833"/>
              <a:gd name="connsiteX20" fmla="*/ 2976034 w 3225800"/>
              <a:gd name="connsiteY20" fmla="*/ 194733 h 2010833"/>
              <a:gd name="connsiteX21" fmla="*/ 2980267 w 3225800"/>
              <a:gd name="connsiteY21" fmla="*/ 0 h 20108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225800" h="2010833">
                <a:moveTo>
                  <a:pt x="2980267" y="0"/>
                </a:moveTo>
                <a:lnTo>
                  <a:pt x="3225800" y="4233"/>
                </a:lnTo>
                <a:lnTo>
                  <a:pt x="3221567" y="1998133"/>
                </a:lnTo>
                <a:lnTo>
                  <a:pt x="0" y="2010833"/>
                </a:lnTo>
                <a:lnTo>
                  <a:pt x="0" y="1905000"/>
                </a:lnTo>
                <a:lnTo>
                  <a:pt x="1143000" y="1909233"/>
                </a:lnTo>
                <a:lnTo>
                  <a:pt x="1303867" y="1900767"/>
                </a:lnTo>
                <a:lnTo>
                  <a:pt x="1498600" y="1871133"/>
                </a:lnTo>
                <a:lnTo>
                  <a:pt x="1663700" y="1828800"/>
                </a:lnTo>
                <a:lnTo>
                  <a:pt x="1799167" y="1782233"/>
                </a:lnTo>
                <a:lnTo>
                  <a:pt x="1934634" y="1722967"/>
                </a:lnTo>
                <a:lnTo>
                  <a:pt x="2108200" y="1625600"/>
                </a:lnTo>
                <a:lnTo>
                  <a:pt x="2243667" y="1532467"/>
                </a:lnTo>
                <a:lnTo>
                  <a:pt x="2387600" y="1418167"/>
                </a:lnTo>
                <a:lnTo>
                  <a:pt x="2523067" y="1274233"/>
                </a:lnTo>
                <a:lnTo>
                  <a:pt x="2645834" y="1126067"/>
                </a:lnTo>
                <a:lnTo>
                  <a:pt x="2743200" y="969433"/>
                </a:lnTo>
                <a:lnTo>
                  <a:pt x="2827867" y="800100"/>
                </a:lnTo>
                <a:lnTo>
                  <a:pt x="2899834" y="613833"/>
                </a:lnTo>
                <a:lnTo>
                  <a:pt x="2950634" y="414867"/>
                </a:lnTo>
                <a:lnTo>
                  <a:pt x="2976034" y="194733"/>
                </a:lnTo>
                <a:lnTo>
                  <a:pt x="2980267" y="0"/>
                </a:lnTo>
                <a:close/>
              </a:path>
            </a:pathLst>
          </a:custGeom>
          <a:solidFill>
            <a:srgbClr val="0000FF"/>
          </a:solidFill>
          <a:ln w="1905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8" name="Rectangle 37"/>
          <p:cNvSpPr/>
          <p:nvPr/>
        </p:nvSpPr>
        <p:spPr>
          <a:xfrm>
            <a:off x="7692102" y="4661415"/>
            <a:ext cx="63532" cy="1724431"/>
          </a:xfrm>
          <a:prstGeom prst="rect">
            <a:avLst/>
          </a:prstGeom>
          <a:solidFill>
            <a:srgbClr val="FFFF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39" name="Object 2"/>
          <p:cNvGraphicFramePr>
            <a:graphicFrameLocks noChangeAspect="1"/>
          </p:cNvGraphicFramePr>
          <p:nvPr>
            <p:extLst>
              <p:ext uri="{D42A27DB-BD31-4B8C-83A1-F6EECF244321}">
                <p14:modId xmlns:p14="http://schemas.microsoft.com/office/powerpoint/2010/main" val="3898657967"/>
              </p:ext>
            </p:extLst>
          </p:nvPr>
        </p:nvGraphicFramePr>
        <p:xfrm>
          <a:off x="7696640" y="4699910"/>
          <a:ext cx="56725" cy="73443"/>
        </p:xfrm>
        <a:graphic>
          <a:graphicData uri="http://schemas.openxmlformats.org/presentationml/2006/ole">
            <mc:AlternateContent xmlns:mc="http://schemas.openxmlformats.org/markup-compatibility/2006">
              <mc:Choice xmlns:v="urn:schemas-microsoft-com:vml" Requires="v">
                <p:oleObj name="Equation" r:id="rId15" imgW="88900" imgH="114300" progId="Equation.DSMT4">
                  <p:embed/>
                </p:oleObj>
              </mc:Choice>
              <mc:Fallback>
                <p:oleObj name="Equation" r:id="rId15" imgW="88900" imgH="114300" progId="Equation.DSMT4">
                  <p:embed/>
                  <p:pic>
                    <p:nvPicPr>
                      <p:cNvPr id="0" name=""/>
                      <p:cNvPicPr>
                        <a:picLocks noChangeAspect="1" noChangeArrowheads="1"/>
                      </p:cNvPicPr>
                      <p:nvPr/>
                    </p:nvPicPr>
                    <p:blipFill>
                      <a:blip r:embed="rId4"/>
                      <a:srcRect/>
                      <a:stretch>
                        <a:fillRect/>
                      </a:stretch>
                    </p:blipFill>
                    <p:spPr bwMode="auto">
                      <a:xfrm>
                        <a:off x="7696640" y="4699910"/>
                        <a:ext cx="56725" cy="73443"/>
                      </a:xfrm>
                      <a:prstGeom prst="rect">
                        <a:avLst/>
                      </a:prstGeom>
                      <a:noFill/>
                      <a:ln>
                        <a:noFill/>
                      </a:ln>
                      <a:effectLst/>
                    </p:spPr>
                  </p:pic>
                </p:oleObj>
              </mc:Fallback>
            </mc:AlternateContent>
          </a:graphicData>
        </a:graphic>
      </p:graphicFrame>
      <p:graphicFrame>
        <p:nvGraphicFramePr>
          <p:cNvPr id="41" name="Object 2"/>
          <p:cNvGraphicFramePr>
            <a:graphicFrameLocks noChangeAspect="1"/>
          </p:cNvGraphicFramePr>
          <p:nvPr>
            <p:extLst>
              <p:ext uri="{D42A27DB-BD31-4B8C-83A1-F6EECF244321}">
                <p14:modId xmlns:p14="http://schemas.microsoft.com/office/powerpoint/2010/main" val="1842775271"/>
              </p:ext>
            </p:extLst>
          </p:nvPr>
        </p:nvGraphicFramePr>
        <p:xfrm>
          <a:off x="7755634" y="6164629"/>
          <a:ext cx="179250" cy="136139"/>
        </p:xfrm>
        <a:graphic>
          <a:graphicData uri="http://schemas.openxmlformats.org/presentationml/2006/ole">
            <mc:AlternateContent xmlns:mc="http://schemas.openxmlformats.org/markup-compatibility/2006">
              <mc:Choice xmlns:v="urn:schemas-microsoft-com:vml" Requires="v">
                <p:oleObj name="Equation" r:id="rId16" imgW="165100" imgH="127000" progId="Equation.DSMT4">
                  <p:embed/>
                </p:oleObj>
              </mc:Choice>
              <mc:Fallback>
                <p:oleObj name="Equation" r:id="rId16" imgW="165100" imgH="127000" progId="Equation.DSMT4">
                  <p:embed/>
                  <p:pic>
                    <p:nvPicPr>
                      <p:cNvPr id="0" name=""/>
                      <p:cNvPicPr>
                        <a:picLocks noChangeAspect="1" noChangeArrowheads="1"/>
                      </p:cNvPicPr>
                      <p:nvPr/>
                    </p:nvPicPr>
                    <p:blipFill>
                      <a:blip r:embed="rId6"/>
                      <a:srcRect/>
                      <a:stretch>
                        <a:fillRect/>
                      </a:stretch>
                    </p:blipFill>
                    <p:spPr bwMode="auto">
                      <a:xfrm>
                        <a:off x="7755634" y="6164629"/>
                        <a:ext cx="179250" cy="136139"/>
                      </a:xfrm>
                      <a:prstGeom prst="rect">
                        <a:avLst/>
                      </a:prstGeom>
                      <a:noFill/>
                      <a:ln>
                        <a:noFill/>
                      </a:ln>
                      <a:effectLst/>
                    </p:spPr>
                  </p:pic>
                </p:oleObj>
              </mc:Fallback>
            </mc:AlternateContent>
          </a:graphicData>
        </a:graphic>
      </p:graphicFrame>
      <p:graphicFrame>
        <p:nvGraphicFramePr>
          <p:cNvPr id="51" name="Object 2"/>
          <p:cNvGraphicFramePr>
            <a:graphicFrameLocks noChangeAspect="1"/>
          </p:cNvGraphicFramePr>
          <p:nvPr>
            <p:extLst>
              <p:ext uri="{D42A27DB-BD31-4B8C-83A1-F6EECF244321}">
                <p14:modId xmlns:p14="http://schemas.microsoft.com/office/powerpoint/2010/main" val="448609624"/>
              </p:ext>
            </p:extLst>
          </p:nvPr>
        </p:nvGraphicFramePr>
        <p:xfrm>
          <a:off x="7420958" y="5810250"/>
          <a:ext cx="275682" cy="176981"/>
        </p:xfrm>
        <a:graphic>
          <a:graphicData uri="http://schemas.openxmlformats.org/presentationml/2006/ole">
            <mc:AlternateContent xmlns:mc="http://schemas.openxmlformats.org/markup-compatibility/2006">
              <mc:Choice xmlns:v="urn:schemas-microsoft-com:vml" Requires="v">
                <p:oleObj name="Equation" r:id="rId17" imgW="254000" imgH="165100" progId="Equation.DSMT4">
                  <p:embed/>
                </p:oleObj>
              </mc:Choice>
              <mc:Fallback>
                <p:oleObj name="Equation" r:id="rId17" imgW="254000" imgH="165100" progId="Equation.DSMT4">
                  <p:embed/>
                  <p:pic>
                    <p:nvPicPr>
                      <p:cNvPr id="0" name=""/>
                      <p:cNvPicPr>
                        <a:picLocks noChangeAspect="1" noChangeArrowheads="1"/>
                      </p:cNvPicPr>
                      <p:nvPr/>
                    </p:nvPicPr>
                    <p:blipFill>
                      <a:blip r:embed="rId18"/>
                      <a:srcRect/>
                      <a:stretch>
                        <a:fillRect/>
                      </a:stretch>
                    </p:blipFill>
                    <p:spPr bwMode="auto">
                      <a:xfrm>
                        <a:off x="7420958" y="5810250"/>
                        <a:ext cx="275682" cy="176981"/>
                      </a:xfrm>
                      <a:prstGeom prst="rect">
                        <a:avLst/>
                      </a:prstGeom>
                      <a:noFill/>
                      <a:ln>
                        <a:noFill/>
                      </a:ln>
                      <a:effectLst/>
                    </p:spPr>
                  </p:pic>
                </p:oleObj>
              </mc:Fallback>
            </mc:AlternateContent>
          </a:graphicData>
        </a:graphic>
      </p:graphicFrame>
      <p:sp>
        <p:nvSpPr>
          <p:cNvPr id="52" name="Rectangle 51"/>
          <p:cNvSpPr/>
          <p:nvPr/>
        </p:nvSpPr>
        <p:spPr>
          <a:xfrm rot="16200000">
            <a:off x="7764559" y="6342636"/>
            <a:ext cx="57482" cy="56164"/>
          </a:xfrm>
          <a:prstGeom prst="rect">
            <a:avLst/>
          </a:prstGeom>
          <a:solidFill>
            <a:srgbClr val="FF0000"/>
          </a:solidFill>
          <a:ln w="12700" cmpd="sng">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54" name="Object 2"/>
          <p:cNvGraphicFramePr>
            <a:graphicFrameLocks noChangeAspect="1"/>
          </p:cNvGraphicFramePr>
          <p:nvPr>
            <p:extLst>
              <p:ext uri="{D42A27DB-BD31-4B8C-83A1-F6EECF244321}">
                <p14:modId xmlns:p14="http://schemas.microsoft.com/office/powerpoint/2010/main" val="3112300669"/>
              </p:ext>
            </p:extLst>
          </p:nvPr>
        </p:nvGraphicFramePr>
        <p:xfrm>
          <a:off x="1543050" y="239713"/>
          <a:ext cx="3098800" cy="649287"/>
        </p:xfrm>
        <a:graphic>
          <a:graphicData uri="http://schemas.openxmlformats.org/presentationml/2006/ole">
            <mc:AlternateContent xmlns:mc="http://schemas.openxmlformats.org/markup-compatibility/2006">
              <mc:Choice xmlns:v="urn:schemas-microsoft-com:vml" Requires="v">
                <p:oleObj name="Equation" r:id="rId19" imgW="1879600" imgH="393700" progId="Equation.DSMT4">
                  <p:embed/>
                </p:oleObj>
              </mc:Choice>
              <mc:Fallback>
                <p:oleObj name="Equation" r:id="rId19" imgW="1879600" imgH="393700" progId="Equation.DSMT4">
                  <p:embed/>
                  <p:pic>
                    <p:nvPicPr>
                      <p:cNvPr id="0" name=""/>
                      <p:cNvPicPr>
                        <a:picLocks noChangeAspect="1" noChangeArrowheads="1"/>
                      </p:cNvPicPr>
                      <p:nvPr/>
                    </p:nvPicPr>
                    <p:blipFill>
                      <a:blip r:embed="rId20"/>
                      <a:srcRect/>
                      <a:stretch>
                        <a:fillRect/>
                      </a:stretch>
                    </p:blipFill>
                    <p:spPr bwMode="auto">
                      <a:xfrm>
                        <a:off x="1543050" y="239713"/>
                        <a:ext cx="3098800" cy="649287"/>
                      </a:xfrm>
                      <a:prstGeom prst="rect">
                        <a:avLst/>
                      </a:prstGeom>
                      <a:noFill/>
                      <a:ln>
                        <a:noFill/>
                      </a:ln>
                      <a:effectLst/>
                    </p:spPr>
                  </p:pic>
                </p:oleObj>
              </mc:Fallback>
            </mc:AlternateContent>
          </a:graphicData>
        </a:graphic>
      </p:graphicFrame>
    </p:spTree>
    <p:extLst>
      <p:ext uri="{BB962C8B-B14F-4D97-AF65-F5344CB8AC3E}">
        <p14:creationId xmlns:p14="http://schemas.microsoft.com/office/powerpoint/2010/main" val="16645215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49"/>
                                        </p:tgtEl>
                                        <p:attrNameLst>
                                          <p:attrName>style.visibility</p:attrName>
                                        </p:attrNameLst>
                                      </p:cBhvr>
                                      <p:to>
                                        <p:strVal val="visible"/>
                                      </p:to>
                                    </p:set>
                                    <p:animEffect transition="in" filter="dissolve">
                                      <p:cBhvr>
                                        <p:cTn id="7" dur="500"/>
                                        <p:tgtEl>
                                          <p:spTgt spid="49"/>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2"/>
                                        </p:tgtEl>
                                        <p:attrNameLst>
                                          <p:attrName>style.visibility</p:attrName>
                                        </p:attrNameLst>
                                      </p:cBhvr>
                                      <p:to>
                                        <p:strVal val="visible"/>
                                      </p:to>
                                    </p:set>
                                    <p:animEffect transition="in" filter="dissolve">
                                      <p:cBhvr>
                                        <p:cTn id="12" dur="500"/>
                                        <p:tgtEl>
                                          <p:spTgt spid="32"/>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7"/>
                                        </p:tgtEl>
                                        <p:attrNameLst>
                                          <p:attrName>style.visibility</p:attrName>
                                        </p:attrNameLst>
                                      </p:cBhvr>
                                      <p:to>
                                        <p:strVal val="visible"/>
                                      </p:to>
                                    </p:set>
                                    <p:animEffect transition="in" filter="dissolve">
                                      <p:cBhvr>
                                        <p:cTn id="17" dur="500"/>
                                        <p:tgtEl>
                                          <p:spTgt spid="37"/>
                                        </p:tgtEl>
                                      </p:cBhvr>
                                    </p:animEffect>
                                  </p:childTnLst>
                                </p:cTn>
                              </p:par>
                              <p:par>
                                <p:cTn id="18" presetID="9" presetClass="entr" presetSubtype="0" fill="hold" grpId="0" nodeType="withEffect">
                                  <p:stCondLst>
                                    <p:cond delay="0"/>
                                  </p:stCondLst>
                                  <p:childTnLst>
                                    <p:set>
                                      <p:cBhvr>
                                        <p:cTn id="19" dur="1" fill="hold">
                                          <p:stCondLst>
                                            <p:cond delay="0"/>
                                          </p:stCondLst>
                                        </p:cTn>
                                        <p:tgtEl>
                                          <p:spTgt spid="38"/>
                                        </p:tgtEl>
                                        <p:attrNameLst>
                                          <p:attrName>style.visibility</p:attrName>
                                        </p:attrNameLst>
                                      </p:cBhvr>
                                      <p:to>
                                        <p:strVal val="visible"/>
                                      </p:to>
                                    </p:set>
                                    <p:animEffect transition="in" filter="dissolve">
                                      <p:cBhvr>
                                        <p:cTn id="20" dur="500"/>
                                        <p:tgtEl>
                                          <p:spTgt spid="38"/>
                                        </p:tgtEl>
                                      </p:cBhvr>
                                    </p:animEffect>
                                  </p:childTnLst>
                                </p:cTn>
                              </p:par>
                              <p:par>
                                <p:cTn id="21" presetID="9" presetClass="entr" presetSubtype="0" fill="hold" nodeType="withEffect">
                                  <p:stCondLst>
                                    <p:cond delay="0"/>
                                  </p:stCondLst>
                                  <p:childTnLst>
                                    <p:set>
                                      <p:cBhvr>
                                        <p:cTn id="22" dur="1" fill="hold">
                                          <p:stCondLst>
                                            <p:cond delay="0"/>
                                          </p:stCondLst>
                                        </p:cTn>
                                        <p:tgtEl>
                                          <p:spTgt spid="39"/>
                                        </p:tgtEl>
                                        <p:attrNameLst>
                                          <p:attrName>style.visibility</p:attrName>
                                        </p:attrNameLst>
                                      </p:cBhvr>
                                      <p:to>
                                        <p:strVal val="visible"/>
                                      </p:to>
                                    </p:set>
                                    <p:animEffect transition="in" filter="dissolve">
                                      <p:cBhvr>
                                        <p:cTn id="23" dur="500"/>
                                        <p:tgtEl>
                                          <p:spTgt spid="39"/>
                                        </p:tgtEl>
                                      </p:cBhvr>
                                    </p:animEffect>
                                  </p:childTnLst>
                                </p:cTn>
                              </p:par>
                              <p:par>
                                <p:cTn id="24" presetID="9" presetClass="entr" presetSubtype="0" fill="hold" nodeType="withEffect">
                                  <p:stCondLst>
                                    <p:cond delay="0"/>
                                  </p:stCondLst>
                                  <p:childTnLst>
                                    <p:set>
                                      <p:cBhvr>
                                        <p:cTn id="25" dur="1" fill="hold">
                                          <p:stCondLst>
                                            <p:cond delay="0"/>
                                          </p:stCondLst>
                                        </p:cTn>
                                        <p:tgtEl>
                                          <p:spTgt spid="41"/>
                                        </p:tgtEl>
                                        <p:attrNameLst>
                                          <p:attrName>style.visibility</p:attrName>
                                        </p:attrNameLst>
                                      </p:cBhvr>
                                      <p:to>
                                        <p:strVal val="visible"/>
                                      </p:to>
                                    </p:set>
                                    <p:animEffect transition="in" filter="dissolve">
                                      <p:cBhvr>
                                        <p:cTn id="26" dur="500"/>
                                        <p:tgtEl>
                                          <p:spTgt spid="41"/>
                                        </p:tgtEl>
                                      </p:cBhvr>
                                    </p:animEffect>
                                  </p:childTnLst>
                                </p:cTn>
                              </p:par>
                              <p:par>
                                <p:cTn id="27" presetID="9" presetClass="entr" presetSubtype="0" fill="hold" nodeType="withEffect">
                                  <p:stCondLst>
                                    <p:cond delay="0"/>
                                  </p:stCondLst>
                                  <p:childTnLst>
                                    <p:set>
                                      <p:cBhvr>
                                        <p:cTn id="28" dur="1" fill="hold">
                                          <p:stCondLst>
                                            <p:cond delay="0"/>
                                          </p:stCondLst>
                                        </p:cTn>
                                        <p:tgtEl>
                                          <p:spTgt spid="51"/>
                                        </p:tgtEl>
                                        <p:attrNameLst>
                                          <p:attrName>style.visibility</p:attrName>
                                        </p:attrNameLst>
                                      </p:cBhvr>
                                      <p:to>
                                        <p:strVal val="visible"/>
                                      </p:to>
                                    </p:set>
                                    <p:animEffect transition="in" filter="dissolve">
                                      <p:cBhvr>
                                        <p:cTn id="29" dur="500"/>
                                        <p:tgtEl>
                                          <p:spTgt spid="51"/>
                                        </p:tgtEl>
                                      </p:cBhvr>
                                    </p:animEffect>
                                  </p:childTnLst>
                                </p:cTn>
                              </p:par>
                              <p:par>
                                <p:cTn id="30" presetID="9" presetClass="entr" presetSubtype="0" fill="hold" grpId="0" nodeType="withEffect">
                                  <p:stCondLst>
                                    <p:cond delay="0"/>
                                  </p:stCondLst>
                                  <p:childTnLst>
                                    <p:set>
                                      <p:cBhvr>
                                        <p:cTn id="31" dur="1" fill="hold">
                                          <p:stCondLst>
                                            <p:cond delay="0"/>
                                          </p:stCondLst>
                                        </p:cTn>
                                        <p:tgtEl>
                                          <p:spTgt spid="52"/>
                                        </p:tgtEl>
                                        <p:attrNameLst>
                                          <p:attrName>style.visibility</p:attrName>
                                        </p:attrNameLst>
                                      </p:cBhvr>
                                      <p:to>
                                        <p:strVal val="visible"/>
                                      </p:to>
                                    </p:set>
                                    <p:animEffect transition="in" filter="dissolve">
                                      <p:cBhvr>
                                        <p:cTn id="32" dur="500"/>
                                        <p:tgtEl>
                                          <p:spTgt spid="52"/>
                                        </p:tgtEl>
                                      </p:cBhvr>
                                    </p:animEffect>
                                  </p:childTnLst>
                                </p:cTn>
                              </p:par>
                              <p:par>
                                <p:cTn id="33" presetID="9" presetClass="entr" presetSubtype="0" fill="hold" nodeType="withEffect">
                                  <p:stCondLst>
                                    <p:cond delay="0"/>
                                  </p:stCondLst>
                                  <p:childTnLst>
                                    <p:set>
                                      <p:cBhvr>
                                        <p:cTn id="34" dur="1" fill="hold">
                                          <p:stCondLst>
                                            <p:cond delay="0"/>
                                          </p:stCondLst>
                                        </p:cTn>
                                        <p:tgtEl>
                                          <p:spTgt spid="33"/>
                                        </p:tgtEl>
                                        <p:attrNameLst>
                                          <p:attrName>style.visibility</p:attrName>
                                        </p:attrNameLst>
                                      </p:cBhvr>
                                      <p:to>
                                        <p:strVal val="visible"/>
                                      </p:to>
                                    </p:set>
                                    <p:animEffect transition="in" filter="dissolve">
                                      <p:cBhvr>
                                        <p:cTn id="35" dur="500"/>
                                        <p:tgtEl>
                                          <p:spTgt spid="33"/>
                                        </p:tgtEl>
                                      </p:cBhvr>
                                    </p:animEffect>
                                  </p:childTnLst>
                                </p:cTn>
                              </p:par>
                            </p:childTnLst>
                          </p:cTn>
                        </p:par>
                      </p:childTnLst>
                    </p:cTn>
                  </p:par>
                  <p:par>
                    <p:cTn id="36" fill="hold">
                      <p:stCondLst>
                        <p:cond delay="indefinite"/>
                      </p:stCondLst>
                      <p:childTnLst>
                        <p:par>
                          <p:cTn id="37" fill="hold">
                            <p:stCondLst>
                              <p:cond delay="0"/>
                            </p:stCondLst>
                            <p:childTnLst>
                              <p:par>
                                <p:cTn id="38" presetID="9" presetClass="entr" presetSubtype="0" fill="hold" grpId="0" nodeType="clickEffect">
                                  <p:stCondLst>
                                    <p:cond delay="0"/>
                                  </p:stCondLst>
                                  <p:childTnLst>
                                    <p:set>
                                      <p:cBhvr>
                                        <p:cTn id="39" dur="1" fill="hold">
                                          <p:stCondLst>
                                            <p:cond delay="0"/>
                                          </p:stCondLst>
                                        </p:cTn>
                                        <p:tgtEl>
                                          <p:spTgt spid="34"/>
                                        </p:tgtEl>
                                        <p:attrNameLst>
                                          <p:attrName>style.visibility</p:attrName>
                                        </p:attrNameLst>
                                      </p:cBhvr>
                                      <p:to>
                                        <p:strVal val="visible"/>
                                      </p:to>
                                    </p:set>
                                    <p:animEffect transition="in" filter="dissolve">
                                      <p:cBhvr>
                                        <p:cTn id="40"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34" grpId="0"/>
      <p:bldP spid="37" grpId="0" animBg="1"/>
      <p:bldP spid="38" grpId="0" animBg="1"/>
      <p:bldP spid="52"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5" name="TextBox 4"/>
          <p:cNvSpPr txBox="1"/>
          <p:nvPr/>
        </p:nvSpPr>
        <p:spPr>
          <a:xfrm>
            <a:off x="8636001" y="6427113"/>
            <a:ext cx="444499" cy="276999"/>
          </a:xfrm>
          <a:prstGeom prst="rect">
            <a:avLst/>
          </a:prstGeom>
          <a:noFill/>
        </p:spPr>
        <p:txBody>
          <a:bodyPr wrap="square" rtlCol="0">
            <a:spAutoFit/>
          </a:bodyPr>
          <a:lstStyle/>
          <a:p>
            <a:r>
              <a:rPr lang="en-US" sz="1200" dirty="0">
                <a:latin typeface="Times New Roman"/>
                <a:cs typeface="Times New Roman"/>
              </a:rPr>
              <a:t>30.)</a:t>
            </a:r>
          </a:p>
        </p:txBody>
      </p:sp>
      <p:sp>
        <p:nvSpPr>
          <p:cNvPr id="33" name="Text Box 56"/>
          <p:cNvSpPr txBox="1">
            <a:spLocks/>
          </p:cNvSpPr>
          <p:nvPr/>
        </p:nvSpPr>
        <p:spPr bwMode="auto">
          <a:xfrm>
            <a:off x="324726" y="901718"/>
            <a:ext cx="5333124" cy="192975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2000" dirty="0">
                <a:solidFill>
                  <a:srgbClr val="FF0000"/>
                </a:solidFill>
                <a:latin typeface="Apple Chancery"/>
                <a:cs typeface="Apple Chancery"/>
              </a:rPr>
              <a:t>To determine </a:t>
            </a:r>
            <a:r>
              <a:rPr lang="en-US" sz="2000" dirty="0">
                <a:latin typeface="Times New Roman"/>
                <a:cs typeface="Times New Roman"/>
              </a:rPr>
              <a:t>the </a:t>
            </a:r>
            <a:r>
              <a:rPr lang="en-US" sz="2000" i="1" dirty="0">
                <a:solidFill>
                  <a:srgbClr val="0000FF"/>
                </a:solidFill>
                <a:latin typeface="Times New Roman"/>
                <a:cs typeface="Times New Roman"/>
              </a:rPr>
              <a:t>angular momentum </a:t>
            </a:r>
            <a:r>
              <a:rPr lang="en-US" sz="2000" dirty="0">
                <a:latin typeface="Times New Roman"/>
                <a:cs typeface="Times New Roman"/>
              </a:rPr>
              <a:t>of the mass about the pin, we can go </a:t>
            </a:r>
            <a:r>
              <a:rPr lang="en-US" sz="2000" dirty="0">
                <a:solidFill>
                  <a:srgbClr val="0000FF"/>
                </a:solidFill>
                <a:latin typeface="Times New Roman"/>
                <a:cs typeface="Times New Roman"/>
              </a:rPr>
              <a:t>two ways</a:t>
            </a:r>
            <a:r>
              <a:rPr lang="en-US" sz="2000" dirty="0">
                <a:latin typeface="Times New Roman"/>
                <a:cs typeface="Times New Roman"/>
              </a:rPr>
              <a:t>.  We can either treat the mass as a </a:t>
            </a:r>
            <a:r>
              <a:rPr lang="en-US" sz="2000" dirty="0">
                <a:solidFill>
                  <a:srgbClr val="FF0000"/>
                </a:solidFill>
                <a:latin typeface="Times New Roman"/>
                <a:cs typeface="Times New Roman"/>
              </a:rPr>
              <a:t>translating</a:t>
            </a:r>
            <a:r>
              <a:rPr lang="en-US" sz="2000" dirty="0">
                <a:latin typeface="Times New Roman"/>
                <a:cs typeface="Times New Roman"/>
              </a:rPr>
              <a:t> </a:t>
            </a:r>
            <a:r>
              <a:rPr lang="en-US" sz="2000" dirty="0">
                <a:solidFill>
                  <a:srgbClr val="FF0000"/>
                </a:solidFill>
                <a:latin typeface="Times New Roman"/>
                <a:cs typeface="Times New Roman"/>
              </a:rPr>
              <a:t>point mass </a:t>
            </a:r>
            <a:r>
              <a:rPr lang="en-US" sz="2000" dirty="0">
                <a:latin typeface="Times New Roman"/>
                <a:cs typeface="Times New Roman"/>
              </a:rPr>
              <a:t>and </a:t>
            </a:r>
            <a:r>
              <a:rPr lang="en-US" sz="2000" dirty="0">
                <a:solidFill>
                  <a:srgbClr val="FF0000"/>
                </a:solidFill>
                <a:latin typeface="Times New Roman"/>
                <a:cs typeface="Times New Roman"/>
              </a:rPr>
              <a:t>using</a:t>
            </a:r>
            <a:r>
              <a:rPr lang="en-US" sz="2000" dirty="0">
                <a:latin typeface="Times New Roman"/>
                <a:cs typeface="Times New Roman"/>
              </a:rPr>
              <a:t>       , or we can </a:t>
            </a:r>
            <a:r>
              <a:rPr lang="en-US" sz="2000" dirty="0">
                <a:solidFill>
                  <a:srgbClr val="FF0000"/>
                </a:solidFill>
                <a:latin typeface="Times New Roman"/>
                <a:cs typeface="Times New Roman"/>
              </a:rPr>
              <a:t>use rotational parameters</a:t>
            </a:r>
            <a:r>
              <a:rPr lang="en-US" sz="2000" dirty="0">
                <a:latin typeface="Times New Roman"/>
                <a:cs typeface="Times New Roman"/>
              </a:rPr>
              <a:t>.  I’ll show both (assuming the </a:t>
            </a:r>
            <a:r>
              <a:rPr lang="en-US" sz="2000" dirty="0">
                <a:solidFill>
                  <a:srgbClr val="0000FF"/>
                </a:solidFill>
                <a:latin typeface="Times New Roman"/>
                <a:cs typeface="Times New Roman"/>
              </a:rPr>
              <a:t>velocity</a:t>
            </a:r>
            <a:r>
              <a:rPr lang="en-US" sz="2000" dirty="0">
                <a:latin typeface="Times New Roman"/>
                <a:cs typeface="Times New Roman"/>
              </a:rPr>
              <a:t> of the mass </a:t>
            </a:r>
            <a:r>
              <a:rPr lang="en-US" sz="2000" dirty="0">
                <a:solidFill>
                  <a:srgbClr val="0000FF"/>
                </a:solidFill>
                <a:latin typeface="Times New Roman"/>
                <a:cs typeface="Times New Roman"/>
              </a:rPr>
              <a:t>at</a:t>
            </a:r>
            <a:r>
              <a:rPr lang="en-US" sz="2000" dirty="0">
                <a:latin typeface="Times New Roman"/>
                <a:cs typeface="Times New Roman"/>
              </a:rPr>
              <a:t> the </a:t>
            </a:r>
            <a:r>
              <a:rPr lang="en-US" sz="2000" dirty="0">
                <a:solidFill>
                  <a:srgbClr val="0000FF"/>
                </a:solidFill>
                <a:latin typeface="Times New Roman"/>
                <a:cs typeface="Times New Roman"/>
              </a:rPr>
              <a:t>bottom</a:t>
            </a:r>
            <a:r>
              <a:rPr lang="en-US" sz="2000" dirty="0">
                <a:latin typeface="Times New Roman"/>
                <a:cs typeface="Times New Roman"/>
              </a:rPr>
              <a:t> of the incline </a:t>
            </a:r>
            <a:r>
              <a:rPr lang="en-US" sz="2000" dirty="0">
                <a:solidFill>
                  <a:srgbClr val="0000FF"/>
                </a:solidFill>
                <a:latin typeface="Times New Roman"/>
                <a:cs typeface="Times New Roman"/>
              </a:rPr>
              <a:t>is</a:t>
            </a:r>
            <a:r>
              <a:rPr lang="en-US" sz="2000" dirty="0">
                <a:latin typeface="Times New Roman"/>
                <a:cs typeface="Times New Roman"/>
              </a:rPr>
              <a:t>    ):</a:t>
            </a:r>
          </a:p>
        </p:txBody>
      </p:sp>
      <p:graphicFrame>
        <p:nvGraphicFramePr>
          <p:cNvPr id="36" name="Object 2"/>
          <p:cNvGraphicFramePr>
            <a:graphicFrameLocks noChangeAspect="1"/>
          </p:cNvGraphicFramePr>
          <p:nvPr>
            <p:extLst>
              <p:ext uri="{D42A27DB-BD31-4B8C-83A1-F6EECF244321}">
                <p14:modId xmlns:p14="http://schemas.microsoft.com/office/powerpoint/2010/main" val="1299977982"/>
              </p:ext>
            </p:extLst>
          </p:nvPr>
        </p:nvGraphicFramePr>
        <p:xfrm>
          <a:off x="1179513" y="3608388"/>
          <a:ext cx="1787525" cy="811212"/>
        </p:xfrm>
        <a:graphic>
          <a:graphicData uri="http://schemas.openxmlformats.org/presentationml/2006/ole">
            <mc:AlternateContent xmlns:mc="http://schemas.openxmlformats.org/markup-compatibility/2006">
              <mc:Choice xmlns:v="urn:schemas-microsoft-com:vml" Requires="v">
                <p:oleObj name="Equation" r:id="rId3" imgW="1016000" imgH="495300" progId="Equation.DSMT4">
                  <p:embed/>
                </p:oleObj>
              </mc:Choice>
              <mc:Fallback>
                <p:oleObj name="Equation" r:id="rId3" imgW="1016000" imgH="495300" progId="Equation.DSMT4">
                  <p:embed/>
                  <p:pic>
                    <p:nvPicPr>
                      <p:cNvPr id="0" name=""/>
                      <p:cNvPicPr>
                        <a:picLocks noChangeAspect="1" noChangeArrowheads="1"/>
                      </p:cNvPicPr>
                      <p:nvPr/>
                    </p:nvPicPr>
                    <p:blipFill>
                      <a:blip r:embed="rId4"/>
                      <a:srcRect/>
                      <a:stretch>
                        <a:fillRect/>
                      </a:stretch>
                    </p:blipFill>
                    <p:spPr bwMode="auto">
                      <a:xfrm>
                        <a:off x="1179513" y="3608388"/>
                        <a:ext cx="1787525" cy="811212"/>
                      </a:xfrm>
                      <a:prstGeom prst="rect">
                        <a:avLst/>
                      </a:prstGeom>
                      <a:noFill/>
                      <a:ln>
                        <a:noFill/>
                      </a:ln>
                      <a:effectLst/>
                    </p:spPr>
                  </p:pic>
                </p:oleObj>
              </mc:Fallback>
            </mc:AlternateContent>
          </a:graphicData>
        </a:graphic>
      </p:graphicFrame>
      <p:graphicFrame>
        <p:nvGraphicFramePr>
          <p:cNvPr id="24" name="Object 2"/>
          <p:cNvGraphicFramePr>
            <a:graphicFrameLocks noChangeAspect="1"/>
          </p:cNvGraphicFramePr>
          <p:nvPr>
            <p:extLst>
              <p:ext uri="{D42A27DB-BD31-4B8C-83A1-F6EECF244321}">
                <p14:modId xmlns:p14="http://schemas.microsoft.com/office/powerpoint/2010/main" val="4129260499"/>
              </p:ext>
            </p:extLst>
          </p:nvPr>
        </p:nvGraphicFramePr>
        <p:xfrm>
          <a:off x="965915" y="1890709"/>
          <a:ext cx="601663" cy="333375"/>
        </p:xfrm>
        <a:graphic>
          <a:graphicData uri="http://schemas.openxmlformats.org/presentationml/2006/ole">
            <mc:AlternateContent xmlns:mc="http://schemas.openxmlformats.org/markup-compatibility/2006">
              <mc:Choice xmlns:v="urn:schemas-microsoft-com:vml" Requires="v">
                <p:oleObj name="Equation" r:id="rId5" imgW="342900" imgH="203200" progId="Equation.DSMT4">
                  <p:embed/>
                </p:oleObj>
              </mc:Choice>
              <mc:Fallback>
                <p:oleObj name="Equation" r:id="rId5" imgW="342900" imgH="203200" progId="Equation.DSMT4">
                  <p:embed/>
                  <p:pic>
                    <p:nvPicPr>
                      <p:cNvPr id="0" name=""/>
                      <p:cNvPicPr>
                        <a:picLocks noChangeAspect="1" noChangeArrowheads="1"/>
                      </p:cNvPicPr>
                      <p:nvPr/>
                    </p:nvPicPr>
                    <p:blipFill>
                      <a:blip r:embed="rId6"/>
                      <a:srcRect/>
                      <a:stretch>
                        <a:fillRect/>
                      </a:stretch>
                    </p:blipFill>
                    <p:spPr bwMode="auto">
                      <a:xfrm>
                        <a:off x="965915" y="1890709"/>
                        <a:ext cx="601663" cy="333375"/>
                      </a:xfrm>
                      <a:prstGeom prst="rect">
                        <a:avLst/>
                      </a:prstGeom>
                      <a:noFill/>
                      <a:ln>
                        <a:noFill/>
                      </a:ln>
                      <a:effectLst/>
                    </p:spPr>
                  </p:pic>
                </p:oleObj>
              </mc:Fallback>
            </mc:AlternateContent>
          </a:graphicData>
        </a:graphic>
      </p:graphicFrame>
      <p:sp>
        <p:nvSpPr>
          <p:cNvPr id="25" name="Text Box 56"/>
          <p:cNvSpPr txBox="1">
            <a:spLocks/>
          </p:cNvSpPr>
          <p:nvPr/>
        </p:nvSpPr>
        <p:spPr bwMode="auto">
          <a:xfrm>
            <a:off x="720165" y="3186454"/>
            <a:ext cx="2391335" cy="3600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800" dirty="0">
                <a:solidFill>
                  <a:srgbClr val="FF0000"/>
                </a:solidFill>
                <a:latin typeface="Apple Chancery"/>
                <a:cs typeface="Apple Chancery"/>
              </a:rPr>
              <a:t>translating point mass:</a:t>
            </a:r>
            <a:endParaRPr lang="en-US" sz="1800" dirty="0">
              <a:latin typeface="Times New Roman"/>
              <a:cs typeface="Times New Roman"/>
            </a:endParaRPr>
          </a:p>
        </p:txBody>
      </p:sp>
      <p:graphicFrame>
        <p:nvGraphicFramePr>
          <p:cNvPr id="26" name="Object 2"/>
          <p:cNvGraphicFramePr>
            <a:graphicFrameLocks noChangeAspect="1"/>
          </p:cNvGraphicFramePr>
          <p:nvPr>
            <p:extLst>
              <p:ext uri="{D42A27DB-BD31-4B8C-83A1-F6EECF244321}">
                <p14:modId xmlns:p14="http://schemas.microsoft.com/office/powerpoint/2010/main" val="4112446692"/>
              </p:ext>
            </p:extLst>
          </p:nvPr>
        </p:nvGraphicFramePr>
        <p:xfrm>
          <a:off x="4427538" y="3619500"/>
          <a:ext cx="2028825" cy="1311275"/>
        </p:xfrm>
        <a:graphic>
          <a:graphicData uri="http://schemas.openxmlformats.org/presentationml/2006/ole">
            <mc:AlternateContent xmlns:mc="http://schemas.openxmlformats.org/markup-compatibility/2006">
              <mc:Choice xmlns:v="urn:schemas-microsoft-com:vml" Requires="v">
                <p:oleObj name="Equation" r:id="rId7" imgW="1155700" imgH="800100" progId="Equation.DSMT4">
                  <p:embed/>
                </p:oleObj>
              </mc:Choice>
              <mc:Fallback>
                <p:oleObj name="Equation" r:id="rId7" imgW="1155700" imgH="800100" progId="Equation.DSMT4">
                  <p:embed/>
                  <p:pic>
                    <p:nvPicPr>
                      <p:cNvPr id="0" name=""/>
                      <p:cNvPicPr>
                        <a:picLocks noChangeAspect="1" noChangeArrowheads="1"/>
                      </p:cNvPicPr>
                      <p:nvPr/>
                    </p:nvPicPr>
                    <p:blipFill>
                      <a:blip r:embed="rId8"/>
                      <a:srcRect/>
                      <a:stretch>
                        <a:fillRect/>
                      </a:stretch>
                    </p:blipFill>
                    <p:spPr bwMode="auto">
                      <a:xfrm>
                        <a:off x="4427538" y="3619500"/>
                        <a:ext cx="2028825" cy="1311275"/>
                      </a:xfrm>
                      <a:prstGeom prst="rect">
                        <a:avLst/>
                      </a:prstGeom>
                      <a:noFill/>
                      <a:ln>
                        <a:noFill/>
                      </a:ln>
                      <a:effectLst/>
                    </p:spPr>
                  </p:pic>
                </p:oleObj>
              </mc:Fallback>
            </mc:AlternateContent>
          </a:graphicData>
        </a:graphic>
      </p:graphicFrame>
      <p:sp>
        <p:nvSpPr>
          <p:cNvPr id="32" name="Text Box 56"/>
          <p:cNvSpPr txBox="1">
            <a:spLocks/>
          </p:cNvSpPr>
          <p:nvPr/>
        </p:nvSpPr>
        <p:spPr bwMode="auto">
          <a:xfrm>
            <a:off x="3989703" y="3186454"/>
            <a:ext cx="2391335" cy="3600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800" dirty="0">
                <a:solidFill>
                  <a:srgbClr val="FF0000"/>
                </a:solidFill>
                <a:latin typeface="Apple Chancery"/>
                <a:cs typeface="Apple Chancery"/>
              </a:rPr>
              <a:t>rotational parameters:</a:t>
            </a:r>
            <a:endParaRPr lang="en-US" sz="1800" dirty="0">
              <a:latin typeface="Times New Roman"/>
              <a:cs typeface="Times New Roman"/>
            </a:endParaRPr>
          </a:p>
        </p:txBody>
      </p:sp>
      <p:sp>
        <p:nvSpPr>
          <p:cNvPr id="37" name="Text Box 56"/>
          <p:cNvSpPr txBox="1">
            <a:spLocks/>
          </p:cNvSpPr>
          <p:nvPr/>
        </p:nvSpPr>
        <p:spPr bwMode="auto">
          <a:xfrm>
            <a:off x="6936596" y="4563906"/>
            <a:ext cx="1923173" cy="3908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2000" dirty="0">
                <a:solidFill>
                  <a:srgbClr val="0000FF"/>
                </a:solidFill>
                <a:latin typeface="Times New Roman"/>
                <a:cs typeface="Times New Roman"/>
              </a:rPr>
              <a:t>Same either way. </a:t>
            </a:r>
          </a:p>
        </p:txBody>
      </p:sp>
      <p:graphicFrame>
        <p:nvGraphicFramePr>
          <p:cNvPr id="38" name="Object 2"/>
          <p:cNvGraphicFramePr>
            <a:graphicFrameLocks noChangeAspect="1"/>
          </p:cNvGraphicFramePr>
          <p:nvPr>
            <p:extLst>
              <p:ext uri="{D42A27DB-BD31-4B8C-83A1-F6EECF244321}">
                <p14:modId xmlns:p14="http://schemas.microsoft.com/office/powerpoint/2010/main" val="710558461"/>
              </p:ext>
            </p:extLst>
          </p:nvPr>
        </p:nvGraphicFramePr>
        <p:xfrm>
          <a:off x="3394391" y="2491554"/>
          <a:ext cx="379412" cy="333375"/>
        </p:xfrm>
        <a:graphic>
          <a:graphicData uri="http://schemas.openxmlformats.org/presentationml/2006/ole">
            <mc:AlternateContent xmlns:mc="http://schemas.openxmlformats.org/markup-compatibility/2006">
              <mc:Choice xmlns:v="urn:schemas-microsoft-com:vml" Requires="v">
                <p:oleObj name="Equation" r:id="rId9" imgW="215900" imgH="203200" progId="Equation.DSMT4">
                  <p:embed/>
                </p:oleObj>
              </mc:Choice>
              <mc:Fallback>
                <p:oleObj name="Equation" r:id="rId9" imgW="215900" imgH="203200" progId="Equation.DSMT4">
                  <p:embed/>
                  <p:pic>
                    <p:nvPicPr>
                      <p:cNvPr id="0" name=""/>
                      <p:cNvPicPr>
                        <a:picLocks noChangeAspect="1" noChangeArrowheads="1"/>
                      </p:cNvPicPr>
                      <p:nvPr/>
                    </p:nvPicPr>
                    <p:blipFill>
                      <a:blip r:embed="rId10"/>
                      <a:srcRect/>
                      <a:stretch>
                        <a:fillRect/>
                      </a:stretch>
                    </p:blipFill>
                    <p:spPr bwMode="auto">
                      <a:xfrm>
                        <a:off x="3394391" y="2491554"/>
                        <a:ext cx="379412" cy="333375"/>
                      </a:xfrm>
                      <a:prstGeom prst="rect">
                        <a:avLst/>
                      </a:prstGeom>
                      <a:noFill/>
                      <a:ln>
                        <a:noFill/>
                      </a:ln>
                      <a:effectLst/>
                    </p:spPr>
                  </p:pic>
                </p:oleObj>
              </mc:Fallback>
            </mc:AlternateContent>
          </a:graphicData>
        </a:graphic>
      </p:graphicFrame>
      <p:sp>
        <p:nvSpPr>
          <p:cNvPr id="40" name="Text Box 56"/>
          <p:cNvSpPr txBox="1">
            <a:spLocks/>
          </p:cNvSpPr>
          <p:nvPr/>
        </p:nvSpPr>
        <p:spPr bwMode="auto">
          <a:xfrm>
            <a:off x="324727" y="4760935"/>
            <a:ext cx="3599573" cy="100642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2000" dirty="0">
                <a:solidFill>
                  <a:srgbClr val="FF0000"/>
                </a:solidFill>
                <a:latin typeface="Apple Chancery"/>
                <a:cs typeface="Apple Chancery"/>
              </a:rPr>
              <a:t>After the collision, </a:t>
            </a:r>
            <a:r>
              <a:rPr lang="en-US" sz="2000" dirty="0">
                <a:solidFill>
                  <a:srgbClr val="0000FF"/>
                </a:solidFill>
                <a:latin typeface="Times New Roman"/>
                <a:cs typeface="Times New Roman"/>
              </a:rPr>
              <a:t>the mass’s </a:t>
            </a:r>
            <a:r>
              <a:rPr lang="en-US" sz="2000" i="1" dirty="0">
                <a:solidFill>
                  <a:srgbClr val="0000FF"/>
                </a:solidFill>
                <a:latin typeface="Times New Roman"/>
                <a:cs typeface="Times New Roman"/>
              </a:rPr>
              <a:t>angular momentum </a:t>
            </a:r>
            <a:r>
              <a:rPr lang="en-US" sz="2000" dirty="0">
                <a:solidFill>
                  <a:srgbClr val="0000FF"/>
                </a:solidFill>
                <a:latin typeface="Times New Roman"/>
                <a:cs typeface="Times New Roman"/>
              </a:rPr>
              <a:t>in terms of </a:t>
            </a:r>
            <a:r>
              <a:rPr lang="en-US" sz="2000" i="1" dirty="0">
                <a:solidFill>
                  <a:srgbClr val="FF0000"/>
                </a:solidFill>
                <a:latin typeface="Times New Roman"/>
                <a:cs typeface="Times New Roman"/>
              </a:rPr>
              <a:t>angular velocity</a:t>
            </a:r>
            <a:r>
              <a:rPr lang="en-US" sz="2000" dirty="0">
                <a:latin typeface="Times New Roman"/>
                <a:cs typeface="Times New Roman"/>
              </a:rPr>
              <a:t>: </a:t>
            </a:r>
          </a:p>
        </p:txBody>
      </p:sp>
      <p:graphicFrame>
        <p:nvGraphicFramePr>
          <p:cNvPr id="41" name="Object 2"/>
          <p:cNvGraphicFramePr>
            <a:graphicFrameLocks noChangeAspect="1"/>
          </p:cNvGraphicFramePr>
          <p:nvPr>
            <p:extLst>
              <p:ext uri="{D42A27DB-BD31-4B8C-83A1-F6EECF244321}">
                <p14:modId xmlns:p14="http://schemas.microsoft.com/office/powerpoint/2010/main" val="1824611654"/>
              </p:ext>
            </p:extLst>
          </p:nvPr>
        </p:nvGraphicFramePr>
        <p:xfrm>
          <a:off x="4384675" y="5264150"/>
          <a:ext cx="3236913" cy="1206500"/>
        </p:xfrm>
        <a:graphic>
          <a:graphicData uri="http://schemas.openxmlformats.org/presentationml/2006/ole">
            <mc:AlternateContent xmlns:mc="http://schemas.openxmlformats.org/markup-compatibility/2006">
              <mc:Choice xmlns:v="urn:schemas-microsoft-com:vml" Requires="v">
                <p:oleObj name="Equation" r:id="rId11" imgW="1841500" imgH="736600" progId="Equation.DSMT4">
                  <p:embed/>
                </p:oleObj>
              </mc:Choice>
              <mc:Fallback>
                <p:oleObj name="Equation" r:id="rId11" imgW="1841500" imgH="736600" progId="Equation.DSMT4">
                  <p:embed/>
                  <p:pic>
                    <p:nvPicPr>
                      <p:cNvPr id="0" name=""/>
                      <p:cNvPicPr>
                        <a:picLocks noChangeAspect="1" noChangeArrowheads="1"/>
                      </p:cNvPicPr>
                      <p:nvPr/>
                    </p:nvPicPr>
                    <p:blipFill>
                      <a:blip r:embed="rId12"/>
                      <a:srcRect/>
                      <a:stretch>
                        <a:fillRect/>
                      </a:stretch>
                    </p:blipFill>
                    <p:spPr bwMode="auto">
                      <a:xfrm>
                        <a:off x="4384675" y="5264150"/>
                        <a:ext cx="3236913" cy="1206500"/>
                      </a:xfrm>
                      <a:prstGeom prst="rect">
                        <a:avLst/>
                      </a:prstGeom>
                      <a:noFill/>
                      <a:ln>
                        <a:noFill/>
                      </a:ln>
                      <a:effectLst/>
                    </p:spPr>
                  </p:pic>
                </p:oleObj>
              </mc:Fallback>
            </mc:AlternateContent>
          </a:graphicData>
        </a:graphic>
      </p:graphicFrame>
      <p:sp>
        <p:nvSpPr>
          <p:cNvPr id="42" name="Text Box 56"/>
          <p:cNvSpPr txBox="1">
            <a:spLocks/>
          </p:cNvSpPr>
          <p:nvPr/>
        </p:nvSpPr>
        <p:spPr bwMode="auto">
          <a:xfrm>
            <a:off x="3192546" y="3760631"/>
            <a:ext cx="1923173" cy="3908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2000" dirty="0">
                <a:latin typeface="Times New Roman"/>
                <a:cs typeface="Times New Roman"/>
              </a:rPr>
              <a:t>OR</a:t>
            </a:r>
          </a:p>
        </p:txBody>
      </p:sp>
      <p:cxnSp>
        <p:nvCxnSpPr>
          <p:cNvPr id="3" name="Straight Connector 2"/>
          <p:cNvCxnSpPr/>
          <p:nvPr/>
        </p:nvCxnSpPr>
        <p:spPr>
          <a:xfrm flipV="1">
            <a:off x="5978525" y="4310934"/>
            <a:ext cx="330200" cy="344331"/>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31" name="Straight Connector 30"/>
          <p:cNvCxnSpPr/>
          <p:nvPr/>
        </p:nvCxnSpPr>
        <p:spPr>
          <a:xfrm flipV="1">
            <a:off x="5657850" y="4138807"/>
            <a:ext cx="120650" cy="121366"/>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sp>
        <p:nvSpPr>
          <p:cNvPr id="43" name="Freeform 42"/>
          <p:cNvSpPr/>
          <p:nvPr/>
        </p:nvSpPr>
        <p:spPr>
          <a:xfrm>
            <a:off x="6948727" y="1488602"/>
            <a:ext cx="1903173" cy="1118544"/>
          </a:xfrm>
          <a:custGeom>
            <a:avLst/>
            <a:gdLst>
              <a:gd name="connsiteX0" fmla="*/ 2980267 w 3225800"/>
              <a:gd name="connsiteY0" fmla="*/ 0 h 2010833"/>
              <a:gd name="connsiteX1" fmla="*/ 3225800 w 3225800"/>
              <a:gd name="connsiteY1" fmla="*/ 4233 h 2010833"/>
              <a:gd name="connsiteX2" fmla="*/ 3221567 w 3225800"/>
              <a:gd name="connsiteY2" fmla="*/ 1998133 h 2010833"/>
              <a:gd name="connsiteX3" fmla="*/ 0 w 3225800"/>
              <a:gd name="connsiteY3" fmla="*/ 2010833 h 2010833"/>
              <a:gd name="connsiteX4" fmla="*/ 0 w 3225800"/>
              <a:gd name="connsiteY4" fmla="*/ 1905000 h 2010833"/>
              <a:gd name="connsiteX5" fmla="*/ 1143000 w 3225800"/>
              <a:gd name="connsiteY5" fmla="*/ 1909233 h 2010833"/>
              <a:gd name="connsiteX6" fmla="*/ 1303867 w 3225800"/>
              <a:gd name="connsiteY6" fmla="*/ 1900767 h 2010833"/>
              <a:gd name="connsiteX7" fmla="*/ 1498600 w 3225800"/>
              <a:gd name="connsiteY7" fmla="*/ 1871133 h 2010833"/>
              <a:gd name="connsiteX8" fmla="*/ 1663700 w 3225800"/>
              <a:gd name="connsiteY8" fmla="*/ 1828800 h 2010833"/>
              <a:gd name="connsiteX9" fmla="*/ 1799167 w 3225800"/>
              <a:gd name="connsiteY9" fmla="*/ 1782233 h 2010833"/>
              <a:gd name="connsiteX10" fmla="*/ 1934634 w 3225800"/>
              <a:gd name="connsiteY10" fmla="*/ 1722967 h 2010833"/>
              <a:gd name="connsiteX11" fmla="*/ 2108200 w 3225800"/>
              <a:gd name="connsiteY11" fmla="*/ 1625600 h 2010833"/>
              <a:gd name="connsiteX12" fmla="*/ 2243667 w 3225800"/>
              <a:gd name="connsiteY12" fmla="*/ 1532467 h 2010833"/>
              <a:gd name="connsiteX13" fmla="*/ 2387600 w 3225800"/>
              <a:gd name="connsiteY13" fmla="*/ 1418167 h 2010833"/>
              <a:gd name="connsiteX14" fmla="*/ 2523067 w 3225800"/>
              <a:gd name="connsiteY14" fmla="*/ 1274233 h 2010833"/>
              <a:gd name="connsiteX15" fmla="*/ 2645834 w 3225800"/>
              <a:gd name="connsiteY15" fmla="*/ 1126067 h 2010833"/>
              <a:gd name="connsiteX16" fmla="*/ 2743200 w 3225800"/>
              <a:gd name="connsiteY16" fmla="*/ 969433 h 2010833"/>
              <a:gd name="connsiteX17" fmla="*/ 2827867 w 3225800"/>
              <a:gd name="connsiteY17" fmla="*/ 800100 h 2010833"/>
              <a:gd name="connsiteX18" fmla="*/ 2899834 w 3225800"/>
              <a:gd name="connsiteY18" fmla="*/ 613833 h 2010833"/>
              <a:gd name="connsiteX19" fmla="*/ 2950634 w 3225800"/>
              <a:gd name="connsiteY19" fmla="*/ 414867 h 2010833"/>
              <a:gd name="connsiteX20" fmla="*/ 2976034 w 3225800"/>
              <a:gd name="connsiteY20" fmla="*/ 194733 h 2010833"/>
              <a:gd name="connsiteX21" fmla="*/ 2980267 w 3225800"/>
              <a:gd name="connsiteY21" fmla="*/ 0 h 20108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225800" h="2010833">
                <a:moveTo>
                  <a:pt x="2980267" y="0"/>
                </a:moveTo>
                <a:lnTo>
                  <a:pt x="3225800" y="4233"/>
                </a:lnTo>
                <a:lnTo>
                  <a:pt x="3221567" y="1998133"/>
                </a:lnTo>
                <a:lnTo>
                  <a:pt x="0" y="2010833"/>
                </a:lnTo>
                <a:lnTo>
                  <a:pt x="0" y="1905000"/>
                </a:lnTo>
                <a:lnTo>
                  <a:pt x="1143000" y="1909233"/>
                </a:lnTo>
                <a:lnTo>
                  <a:pt x="1303867" y="1900767"/>
                </a:lnTo>
                <a:lnTo>
                  <a:pt x="1498600" y="1871133"/>
                </a:lnTo>
                <a:lnTo>
                  <a:pt x="1663700" y="1828800"/>
                </a:lnTo>
                <a:lnTo>
                  <a:pt x="1799167" y="1782233"/>
                </a:lnTo>
                <a:lnTo>
                  <a:pt x="1934634" y="1722967"/>
                </a:lnTo>
                <a:lnTo>
                  <a:pt x="2108200" y="1625600"/>
                </a:lnTo>
                <a:lnTo>
                  <a:pt x="2243667" y="1532467"/>
                </a:lnTo>
                <a:lnTo>
                  <a:pt x="2387600" y="1418167"/>
                </a:lnTo>
                <a:lnTo>
                  <a:pt x="2523067" y="1274233"/>
                </a:lnTo>
                <a:lnTo>
                  <a:pt x="2645834" y="1126067"/>
                </a:lnTo>
                <a:lnTo>
                  <a:pt x="2743200" y="969433"/>
                </a:lnTo>
                <a:lnTo>
                  <a:pt x="2827867" y="800100"/>
                </a:lnTo>
                <a:lnTo>
                  <a:pt x="2899834" y="613833"/>
                </a:lnTo>
                <a:lnTo>
                  <a:pt x="2950634" y="414867"/>
                </a:lnTo>
                <a:lnTo>
                  <a:pt x="2976034" y="194733"/>
                </a:lnTo>
                <a:lnTo>
                  <a:pt x="2980267" y="0"/>
                </a:lnTo>
                <a:close/>
              </a:path>
            </a:pathLst>
          </a:custGeom>
          <a:solidFill>
            <a:srgbClr val="0000FF"/>
          </a:solidFill>
          <a:ln w="1905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46" name="Object 2"/>
          <p:cNvGraphicFramePr>
            <a:graphicFrameLocks noChangeAspect="1"/>
          </p:cNvGraphicFramePr>
          <p:nvPr>
            <p:extLst>
              <p:ext uri="{D42A27DB-BD31-4B8C-83A1-F6EECF244321}">
                <p14:modId xmlns:p14="http://schemas.microsoft.com/office/powerpoint/2010/main" val="3351059710"/>
              </p:ext>
            </p:extLst>
          </p:nvPr>
        </p:nvGraphicFramePr>
        <p:xfrm>
          <a:off x="7579780" y="134301"/>
          <a:ext cx="79375" cy="102769"/>
        </p:xfrm>
        <a:graphic>
          <a:graphicData uri="http://schemas.openxmlformats.org/presentationml/2006/ole">
            <mc:AlternateContent xmlns:mc="http://schemas.openxmlformats.org/markup-compatibility/2006">
              <mc:Choice xmlns:v="urn:schemas-microsoft-com:vml" Requires="v">
                <p:oleObj name="Equation" r:id="rId13" imgW="88900" imgH="114300" progId="Equation.DSMT4">
                  <p:embed/>
                </p:oleObj>
              </mc:Choice>
              <mc:Fallback>
                <p:oleObj name="Equation" r:id="rId13" imgW="88900" imgH="114300" progId="Equation.DSMT4">
                  <p:embed/>
                  <p:pic>
                    <p:nvPicPr>
                      <p:cNvPr id="0" name=""/>
                      <p:cNvPicPr>
                        <a:picLocks noChangeAspect="1" noChangeArrowheads="1"/>
                      </p:cNvPicPr>
                      <p:nvPr/>
                    </p:nvPicPr>
                    <p:blipFill>
                      <a:blip r:embed="rId14"/>
                      <a:srcRect/>
                      <a:stretch>
                        <a:fillRect/>
                      </a:stretch>
                    </p:blipFill>
                    <p:spPr bwMode="auto">
                      <a:xfrm>
                        <a:off x="7579780" y="134301"/>
                        <a:ext cx="79375" cy="102769"/>
                      </a:xfrm>
                      <a:prstGeom prst="rect">
                        <a:avLst/>
                      </a:prstGeom>
                      <a:noFill/>
                      <a:ln>
                        <a:noFill/>
                      </a:ln>
                      <a:effectLst/>
                    </p:spPr>
                  </p:pic>
                </p:oleObj>
              </mc:Fallback>
            </mc:AlternateContent>
          </a:graphicData>
        </a:graphic>
      </p:graphicFrame>
      <p:graphicFrame>
        <p:nvGraphicFramePr>
          <p:cNvPr id="52" name="Object 2"/>
          <p:cNvGraphicFramePr>
            <a:graphicFrameLocks noChangeAspect="1"/>
          </p:cNvGraphicFramePr>
          <p:nvPr>
            <p:extLst>
              <p:ext uri="{D42A27DB-BD31-4B8C-83A1-F6EECF244321}">
                <p14:modId xmlns:p14="http://schemas.microsoft.com/office/powerpoint/2010/main" val="722281995"/>
              </p:ext>
            </p:extLst>
          </p:nvPr>
        </p:nvGraphicFramePr>
        <p:xfrm>
          <a:off x="7659155" y="1679047"/>
          <a:ext cx="773113" cy="590550"/>
        </p:xfrm>
        <a:graphic>
          <a:graphicData uri="http://schemas.openxmlformats.org/presentationml/2006/ole">
            <mc:AlternateContent xmlns:mc="http://schemas.openxmlformats.org/markup-compatibility/2006">
              <mc:Choice xmlns:v="urn:schemas-microsoft-com:vml" Requires="v">
                <p:oleObj name="Equation" r:id="rId15" imgW="508000" imgH="393700" progId="Equation.DSMT4">
                  <p:embed/>
                </p:oleObj>
              </mc:Choice>
              <mc:Fallback>
                <p:oleObj name="Equation" r:id="rId15" imgW="508000" imgH="393700" progId="Equation.DSMT4">
                  <p:embed/>
                  <p:pic>
                    <p:nvPicPr>
                      <p:cNvPr id="0" name=""/>
                      <p:cNvPicPr>
                        <a:picLocks noChangeAspect="1" noChangeArrowheads="1"/>
                      </p:cNvPicPr>
                      <p:nvPr/>
                    </p:nvPicPr>
                    <p:blipFill>
                      <a:blip r:embed="rId16"/>
                      <a:srcRect/>
                      <a:stretch>
                        <a:fillRect/>
                      </a:stretch>
                    </p:blipFill>
                    <p:spPr bwMode="auto">
                      <a:xfrm>
                        <a:off x="7659155" y="1679047"/>
                        <a:ext cx="773113" cy="590550"/>
                      </a:xfrm>
                      <a:prstGeom prst="rect">
                        <a:avLst/>
                      </a:prstGeom>
                      <a:noFill/>
                      <a:ln>
                        <a:noFill/>
                      </a:ln>
                      <a:effectLst/>
                    </p:spPr>
                  </p:pic>
                </p:oleObj>
              </mc:Fallback>
            </mc:AlternateContent>
          </a:graphicData>
        </a:graphic>
      </p:graphicFrame>
      <p:sp>
        <p:nvSpPr>
          <p:cNvPr id="53" name="Rectangle 52"/>
          <p:cNvSpPr/>
          <p:nvPr/>
        </p:nvSpPr>
        <p:spPr>
          <a:xfrm rot="16200000">
            <a:off x="7594392" y="2454137"/>
            <a:ext cx="80434" cy="78591"/>
          </a:xfrm>
          <a:prstGeom prst="rect">
            <a:avLst/>
          </a:prstGeom>
          <a:solidFill>
            <a:srgbClr val="FF0000"/>
          </a:solidFill>
          <a:ln w="12700" cmpd="sng">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8" name="Straight Arrow Connector 7"/>
          <p:cNvCxnSpPr/>
          <p:nvPr/>
        </p:nvCxnSpPr>
        <p:spPr>
          <a:xfrm>
            <a:off x="7616825" y="198043"/>
            <a:ext cx="16586" cy="2257290"/>
          </a:xfrm>
          <a:prstGeom prst="straightConnector1">
            <a:avLst/>
          </a:prstGeom>
          <a:ln>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56" name="Object 2"/>
          <p:cNvGraphicFramePr>
            <a:graphicFrameLocks noChangeAspect="1"/>
          </p:cNvGraphicFramePr>
          <p:nvPr>
            <p:extLst>
              <p:ext uri="{D42A27DB-BD31-4B8C-83A1-F6EECF244321}">
                <p14:modId xmlns:p14="http://schemas.microsoft.com/office/powerpoint/2010/main" val="1572821819"/>
              </p:ext>
            </p:extLst>
          </p:nvPr>
        </p:nvGraphicFramePr>
        <p:xfrm>
          <a:off x="7366000" y="1003300"/>
          <a:ext cx="192088" cy="247650"/>
        </p:xfrm>
        <a:graphic>
          <a:graphicData uri="http://schemas.openxmlformats.org/presentationml/2006/ole">
            <mc:AlternateContent xmlns:mc="http://schemas.openxmlformats.org/markup-compatibility/2006">
              <mc:Choice xmlns:v="urn:schemas-microsoft-com:vml" Requires="v">
                <p:oleObj name="Equation" r:id="rId17" imgW="127000" imgH="165100" progId="Equation.DSMT4">
                  <p:embed/>
                </p:oleObj>
              </mc:Choice>
              <mc:Fallback>
                <p:oleObj name="Equation" r:id="rId17" imgW="127000" imgH="165100" progId="Equation.DSMT4">
                  <p:embed/>
                  <p:pic>
                    <p:nvPicPr>
                      <p:cNvPr id="0" name=""/>
                      <p:cNvPicPr>
                        <a:picLocks noChangeAspect="1" noChangeArrowheads="1"/>
                      </p:cNvPicPr>
                      <p:nvPr/>
                    </p:nvPicPr>
                    <p:blipFill>
                      <a:blip r:embed="rId18"/>
                      <a:srcRect/>
                      <a:stretch>
                        <a:fillRect/>
                      </a:stretch>
                    </p:blipFill>
                    <p:spPr bwMode="auto">
                      <a:xfrm>
                        <a:off x="7366000" y="1003300"/>
                        <a:ext cx="192088" cy="247650"/>
                      </a:xfrm>
                      <a:prstGeom prst="rect">
                        <a:avLst/>
                      </a:prstGeom>
                      <a:noFill/>
                      <a:ln>
                        <a:noFill/>
                      </a:ln>
                      <a:effectLst/>
                    </p:spPr>
                  </p:pic>
                </p:oleObj>
              </mc:Fallback>
            </mc:AlternateContent>
          </a:graphicData>
        </a:graphic>
      </p:graphicFrame>
      <p:sp>
        <p:nvSpPr>
          <p:cNvPr id="10" name="Freeform 9"/>
          <p:cNvSpPr/>
          <p:nvPr/>
        </p:nvSpPr>
        <p:spPr>
          <a:xfrm>
            <a:off x="7327900" y="2150533"/>
            <a:ext cx="618067" cy="160931"/>
          </a:xfrm>
          <a:custGeom>
            <a:avLst/>
            <a:gdLst>
              <a:gd name="connsiteX0" fmla="*/ 618067 w 618067"/>
              <a:gd name="connsiteY0" fmla="*/ 0 h 160931"/>
              <a:gd name="connsiteX1" fmla="*/ 304800 w 618067"/>
              <a:gd name="connsiteY1" fmla="*/ 160867 h 160931"/>
              <a:gd name="connsiteX2" fmla="*/ 0 w 618067"/>
              <a:gd name="connsiteY2" fmla="*/ 21167 h 160931"/>
            </a:gdLst>
            <a:ahLst/>
            <a:cxnLst>
              <a:cxn ang="0">
                <a:pos x="connsiteX0" y="connsiteY0"/>
              </a:cxn>
              <a:cxn ang="0">
                <a:pos x="connsiteX1" y="connsiteY1"/>
              </a:cxn>
              <a:cxn ang="0">
                <a:pos x="connsiteX2" y="connsiteY2"/>
              </a:cxn>
            </a:cxnLst>
            <a:rect l="l" t="t" r="r" b="b"/>
            <a:pathLst>
              <a:path w="618067" h="160931">
                <a:moveTo>
                  <a:pt x="618067" y="0"/>
                </a:moveTo>
                <a:cubicBezTo>
                  <a:pt x="512939" y="78669"/>
                  <a:pt x="407811" y="157339"/>
                  <a:pt x="304800" y="160867"/>
                </a:cubicBezTo>
                <a:cubicBezTo>
                  <a:pt x="201789" y="164395"/>
                  <a:pt x="0" y="21167"/>
                  <a:pt x="0" y="21167"/>
                </a:cubicBezTo>
              </a:path>
            </a:pathLst>
          </a:custGeom>
          <a:ln>
            <a:solidFill>
              <a:srgbClr val="0000FF"/>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15" name="Straight Connector 14"/>
          <p:cNvCxnSpPr>
            <a:stCxn id="10" idx="2"/>
          </p:cNvCxnSpPr>
          <p:nvPr/>
        </p:nvCxnSpPr>
        <p:spPr>
          <a:xfrm>
            <a:off x="7327900" y="2171700"/>
            <a:ext cx="134938" cy="139764"/>
          </a:xfrm>
          <a:prstGeom prst="line">
            <a:avLst/>
          </a:prstGeom>
          <a:ln>
            <a:solidFill>
              <a:srgbClr val="0000FF"/>
            </a:solidFill>
          </a:ln>
          <a:effectLst/>
        </p:spPr>
        <p:style>
          <a:lnRef idx="2">
            <a:schemeClr val="accent1"/>
          </a:lnRef>
          <a:fillRef idx="0">
            <a:schemeClr val="accent1"/>
          </a:fillRef>
          <a:effectRef idx="1">
            <a:schemeClr val="accent1"/>
          </a:effectRef>
          <a:fontRef idx="minor">
            <a:schemeClr val="tx1"/>
          </a:fontRef>
        </p:style>
      </p:cxnSp>
      <p:cxnSp>
        <p:nvCxnSpPr>
          <p:cNvPr id="57" name="Straight Connector 56"/>
          <p:cNvCxnSpPr/>
          <p:nvPr/>
        </p:nvCxnSpPr>
        <p:spPr>
          <a:xfrm>
            <a:off x="7327900" y="2171700"/>
            <a:ext cx="190500" cy="52384"/>
          </a:xfrm>
          <a:prstGeom prst="line">
            <a:avLst/>
          </a:prstGeom>
          <a:ln>
            <a:solidFill>
              <a:srgbClr val="0000FF"/>
            </a:solidFill>
          </a:ln>
          <a:effectLst/>
        </p:spPr>
        <p:style>
          <a:lnRef idx="2">
            <a:schemeClr val="accent1"/>
          </a:lnRef>
          <a:fillRef idx="0">
            <a:schemeClr val="accent1"/>
          </a:fillRef>
          <a:effectRef idx="1">
            <a:schemeClr val="accent1"/>
          </a:effectRef>
          <a:fontRef idx="minor">
            <a:schemeClr val="tx1"/>
          </a:fontRef>
        </p:style>
      </p:cxnSp>
      <p:cxnSp>
        <p:nvCxnSpPr>
          <p:cNvPr id="58" name="Straight Arrow Connector 57"/>
          <p:cNvCxnSpPr/>
          <p:nvPr/>
        </p:nvCxnSpPr>
        <p:spPr>
          <a:xfrm flipH="1">
            <a:off x="6936596" y="2452628"/>
            <a:ext cx="591956" cy="587"/>
          </a:xfrm>
          <a:prstGeom prst="straightConnector1">
            <a:avLst/>
          </a:prstGeom>
          <a:ln>
            <a:solidFill>
              <a:srgbClr val="0000FF"/>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59" name="Object 2"/>
          <p:cNvGraphicFramePr>
            <a:graphicFrameLocks noChangeAspect="1"/>
          </p:cNvGraphicFramePr>
          <p:nvPr>
            <p:extLst>
              <p:ext uri="{D42A27DB-BD31-4B8C-83A1-F6EECF244321}">
                <p14:modId xmlns:p14="http://schemas.microsoft.com/office/powerpoint/2010/main" val="2891455956"/>
              </p:ext>
            </p:extLst>
          </p:nvPr>
        </p:nvGraphicFramePr>
        <p:xfrm>
          <a:off x="6936596" y="2117197"/>
          <a:ext cx="231775" cy="304800"/>
        </p:xfrm>
        <a:graphic>
          <a:graphicData uri="http://schemas.openxmlformats.org/presentationml/2006/ole">
            <mc:AlternateContent xmlns:mc="http://schemas.openxmlformats.org/markup-compatibility/2006">
              <mc:Choice xmlns:v="urn:schemas-microsoft-com:vml" Requires="v">
                <p:oleObj name="Equation" r:id="rId19" imgW="152400" imgH="203200" progId="Equation.DSMT4">
                  <p:embed/>
                </p:oleObj>
              </mc:Choice>
              <mc:Fallback>
                <p:oleObj name="Equation" r:id="rId19" imgW="152400" imgH="203200" progId="Equation.DSMT4">
                  <p:embed/>
                  <p:pic>
                    <p:nvPicPr>
                      <p:cNvPr id="0" name=""/>
                      <p:cNvPicPr>
                        <a:picLocks noChangeAspect="1" noChangeArrowheads="1"/>
                      </p:cNvPicPr>
                      <p:nvPr/>
                    </p:nvPicPr>
                    <p:blipFill>
                      <a:blip r:embed="rId20"/>
                      <a:srcRect/>
                      <a:stretch>
                        <a:fillRect/>
                      </a:stretch>
                    </p:blipFill>
                    <p:spPr bwMode="auto">
                      <a:xfrm>
                        <a:off x="6936596" y="2117197"/>
                        <a:ext cx="231775" cy="304800"/>
                      </a:xfrm>
                      <a:prstGeom prst="rect">
                        <a:avLst/>
                      </a:prstGeom>
                      <a:noFill/>
                      <a:ln>
                        <a:noFill/>
                      </a:ln>
                      <a:effectLst/>
                    </p:spPr>
                  </p:pic>
                </p:oleObj>
              </mc:Fallback>
            </mc:AlternateContent>
          </a:graphicData>
        </a:graphic>
      </p:graphicFrame>
      <p:graphicFrame>
        <p:nvGraphicFramePr>
          <p:cNvPr id="60" name="Object 2"/>
          <p:cNvGraphicFramePr>
            <a:graphicFrameLocks noChangeAspect="1"/>
          </p:cNvGraphicFramePr>
          <p:nvPr>
            <p:extLst>
              <p:ext uri="{D42A27DB-BD31-4B8C-83A1-F6EECF244321}">
                <p14:modId xmlns:p14="http://schemas.microsoft.com/office/powerpoint/2010/main" val="844484878"/>
              </p:ext>
            </p:extLst>
          </p:nvPr>
        </p:nvGraphicFramePr>
        <p:xfrm>
          <a:off x="7537450" y="2641600"/>
          <a:ext cx="1273175" cy="381000"/>
        </p:xfrm>
        <a:graphic>
          <a:graphicData uri="http://schemas.openxmlformats.org/presentationml/2006/ole">
            <mc:AlternateContent xmlns:mc="http://schemas.openxmlformats.org/markup-compatibility/2006">
              <mc:Choice xmlns:v="urn:schemas-microsoft-com:vml" Requires="v">
                <p:oleObj name="Equation" r:id="rId21" imgW="838200" imgH="254000" progId="Equation.DSMT4">
                  <p:embed/>
                </p:oleObj>
              </mc:Choice>
              <mc:Fallback>
                <p:oleObj name="Equation" r:id="rId21" imgW="838200" imgH="254000" progId="Equation.DSMT4">
                  <p:embed/>
                  <p:pic>
                    <p:nvPicPr>
                      <p:cNvPr id="0" name=""/>
                      <p:cNvPicPr>
                        <a:picLocks noChangeAspect="1" noChangeArrowheads="1"/>
                      </p:cNvPicPr>
                      <p:nvPr/>
                    </p:nvPicPr>
                    <p:blipFill>
                      <a:blip r:embed="rId22"/>
                      <a:srcRect/>
                      <a:stretch>
                        <a:fillRect/>
                      </a:stretch>
                    </p:blipFill>
                    <p:spPr bwMode="auto">
                      <a:xfrm>
                        <a:off x="7537450" y="2641600"/>
                        <a:ext cx="1273175" cy="381000"/>
                      </a:xfrm>
                      <a:prstGeom prst="rect">
                        <a:avLst/>
                      </a:prstGeom>
                      <a:noFill/>
                      <a:ln>
                        <a:noFill/>
                      </a:ln>
                      <a:effectLst/>
                    </p:spPr>
                  </p:pic>
                </p:oleObj>
              </mc:Fallback>
            </mc:AlternateContent>
          </a:graphicData>
        </a:graphic>
      </p:graphicFrame>
      <p:graphicFrame>
        <p:nvGraphicFramePr>
          <p:cNvPr id="61" name="Object 2"/>
          <p:cNvGraphicFramePr>
            <a:graphicFrameLocks noChangeAspect="1"/>
          </p:cNvGraphicFramePr>
          <p:nvPr>
            <p:extLst>
              <p:ext uri="{D42A27DB-BD31-4B8C-83A1-F6EECF244321}">
                <p14:modId xmlns:p14="http://schemas.microsoft.com/office/powerpoint/2010/main" val="1724616542"/>
              </p:ext>
            </p:extLst>
          </p:nvPr>
        </p:nvGraphicFramePr>
        <p:xfrm>
          <a:off x="1543050" y="239713"/>
          <a:ext cx="3098800" cy="649287"/>
        </p:xfrm>
        <a:graphic>
          <a:graphicData uri="http://schemas.openxmlformats.org/presentationml/2006/ole">
            <mc:AlternateContent xmlns:mc="http://schemas.openxmlformats.org/markup-compatibility/2006">
              <mc:Choice xmlns:v="urn:schemas-microsoft-com:vml" Requires="v">
                <p:oleObj name="Equation" r:id="rId23" imgW="1879600" imgH="393700" progId="Equation.DSMT4">
                  <p:embed/>
                </p:oleObj>
              </mc:Choice>
              <mc:Fallback>
                <p:oleObj name="Equation" r:id="rId23" imgW="1879600" imgH="393700" progId="Equation.DSMT4">
                  <p:embed/>
                  <p:pic>
                    <p:nvPicPr>
                      <p:cNvPr id="0" name=""/>
                      <p:cNvPicPr>
                        <a:picLocks noChangeAspect="1" noChangeArrowheads="1"/>
                      </p:cNvPicPr>
                      <p:nvPr/>
                    </p:nvPicPr>
                    <p:blipFill>
                      <a:blip r:embed="rId24"/>
                      <a:srcRect/>
                      <a:stretch>
                        <a:fillRect/>
                      </a:stretch>
                    </p:blipFill>
                    <p:spPr bwMode="auto">
                      <a:xfrm>
                        <a:off x="1543050" y="239713"/>
                        <a:ext cx="3098800" cy="649287"/>
                      </a:xfrm>
                      <a:prstGeom prst="rect">
                        <a:avLst/>
                      </a:prstGeom>
                      <a:noFill/>
                      <a:ln>
                        <a:noFill/>
                      </a:ln>
                      <a:effectLst/>
                    </p:spPr>
                  </p:pic>
                </p:oleObj>
              </mc:Fallback>
            </mc:AlternateContent>
          </a:graphicData>
        </a:graphic>
      </p:graphicFrame>
    </p:spTree>
    <p:extLst>
      <p:ext uri="{BB962C8B-B14F-4D97-AF65-F5344CB8AC3E}">
        <p14:creationId xmlns:p14="http://schemas.microsoft.com/office/powerpoint/2010/main" val="31391369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dissolve">
                                      <p:cBhvr>
                                        <p:cTn id="7" dur="500"/>
                                        <p:tgtEl>
                                          <p:spTgt spid="25"/>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56"/>
                                        </p:tgtEl>
                                        <p:attrNameLst>
                                          <p:attrName>style.visibility</p:attrName>
                                        </p:attrNameLst>
                                      </p:cBhvr>
                                      <p:to>
                                        <p:strVal val="visible"/>
                                      </p:to>
                                    </p:set>
                                    <p:animEffect transition="in" filter="dissolve">
                                      <p:cBhvr>
                                        <p:cTn id="12" dur="500"/>
                                        <p:tgtEl>
                                          <p:spTgt spid="56"/>
                                        </p:tgtEl>
                                      </p:cBhvr>
                                    </p:animEffect>
                                  </p:childTnLst>
                                </p:cTn>
                              </p:par>
                              <p:par>
                                <p:cTn id="13" presetID="9" presetClass="entr" presetSubtype="0" fill="hold" nodeType="with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dissolve">
                                      <p:cBhvr>
                                        <p:cTn id="15" dur="500"/>
                                        <p:tgtEl>
                                          <p:spTgt spid="8"/>
                                        </p:tgtEl>
                                      </p:cBhvr>
                                    </p:animEffect>
                                  </p:childTnLst>
                                </p:cTn>
                              </p:par>
                              <p:par>
                                <p:cTn id="16" presetID="9" presetClass="entr" presetSubtype="0" fill="hold" nodeType="withEffect">
                                  <p:stCondLst>
                                    <p:cond delay="0"/>
                                  </p:stCondLst>
                                  <p:childTnLst>
                                    <p:set>
                                      <p:cBhvr>
                                        <p:cTn id="17" dur="1" fill="hold">
                                          <p:stCondLst>
                                            <p:cond delay="0"/>
                                          </p:stCondLst>
                                        </p:cTn>
                                        <p:tgtEl>
                                          <p:spTgt spid="58"/>
                                        </p:tgtEl>
                                        <p:attrNameLst>
                                          <p:attrName>style.visibility</p:attrName>
                                        </p:attrNameLst>
                                      </p:cBhvr>
                                      <p:to>
                                        <p:strVal val="visible"/>
                                      </p:to>
                                    </p:set>
                                    <p:animEffect transition="in" filter="dissolve">
                                      <p:cBhvr>
                                        <p:cTn id="18" dur="500"/>
                                        <p:tgtEl>
                                          <p:spTgt spid="58"/>
                                        </p:tgtEl>
                                      </p:cBhvr>
                                    </p:animEffect>
                                  </p:childTnLst>
                                </p:cTn>
                              </p:par>
                              <p:par>
                                <p:cTn id="19" presetID="9" presetClass="entr" presetSubtype="0" fill="hold" nodeType="withEffect">
                                  <p:stCondLst>
                                    <p:cond delay="0"/>
                                  </p:stCondLst>
                                  <p:childTnLst>
                                    <p:set>
                                      <p:cBhvr>
                                        <p:cTn id="20" dur="1" fill="hold">
                                          <p:stCondLst>
                                            <p:cond delay="0"/>
                                          </p:stCondLst>
                                        </p:cTn>
                                        <p:tgtEl>
                                          <p:spTgt spid="59"/>
                                        </p:tgtEl>
                                        <p:attrNameLst>
                                          <p:attrName>style.visibility</p:attrName>
                                        </p:attrNameLst>
                                      </p:cBhvr>
                                      <p:to>
                                        <p:strVal val="visible"/>
                                      </p:to>
                                    </p:set>
                                    <p:animEffect transition="in" filter="dissolve">
                                      <p:cBhvr>
                                        <p:cTn id="21" dur="500"/>
                                        <p:tgtEl>
                                          <p:spTgt spid="59"/>
                                        </p:tgtEl>
                                      </p:cBhvr>
                                    </p:animEffect>
                                  </p:childTnLst>
                                </p:cTn>
                              </p:par>
                            </p:childTnLst>
                          </p:cTn>
                        </p:par>
                      </p:childTnLst>
                    </p:cTn>
                  </p:par>
                  <p:par>
                    <p:cTn id="22" fill="hold">
                      <p:stCondLst>
                        <p:cond delay="indefinite"/>
                      </p:stCondLst>
                      <p:childTnLst>
                        <p:par>
                          <p:cTn id="23" fill="hold">
                            <p:stCondLst>
                              <p:cond delay="0"/>
                            </p:stCondLst>
                            <p:childTnLst>
                              <p:par>
                                <p:cTn id="24" presetID="9" presetClass="entr" presetSubtype="0" fill="hold" nodeType="clickEffect">
                                  <p:stCondLst>
                                    <p:cond delay="0"/>
                                  </p:stCondLst>
                                  <p:childTnLst>
                                    <p:set>
                                      <p:cBhvr>
                                        <p:cTn id="25" dur="1" fill="hold">
                                          <p:stCondLst>
                                            <p:cond delay="0"/>
                                          </p:stCondLst>
                                        </p:cTn>
                                        <p:tgtEl>
                                          <p:spTgt spid="36"/>
                                        </p:tgtEl>
                                        <p:attrNameLst>
                                          <p:attrName>style.visibility</p:attrName>
                                        </p:attrNameLst>
                                      </p:cBhvr>
                                      <p:to>
                                        <p:strVal val="visible"/>
                                      </p:to>
                                    </p:set>
                                    <p:animEffect transition="in" filter="dissolve">
                                      <p:cBhvr>
                                        <p:cTn id="26" dur="500"/>
                                        <p:tgtEl>
                                          <p:spTgt spid="36"/>
                                        </p:tgtEl>
                                      </p:cBhvr>
                                    </p:animEffect>
                                  </p:childTnLst>
                                </p:cTn>
                              </p:par>
                            </p:childTnLst>
                          </p:cTn>
                        </p:par>
                      </p:childTnLst>
                    </p:cTn>
                  </p:par>
                  <p:par>
                    <p:cTn id="27" fill="hold">
                      <p:stCondLst>
                        <p:cond delay="indefinite"/>
                      </p:stCondLst>
                      <p:childTnLst>
                        <p:par>
                          <p:cTn id="28" fill="hold">
                            <p:stCondLst>
                              <p:cond delay="0"/>
                            </p:stCondLst>
                            <p:childTnLst>
                              <p:par>
                                <p:cTn id="29" presetID="9" presetClass="entr" presetSubtype="0" fill="hold" grpId="0" nodeType="clickEffect">
                                  <p:stCondLst>
                                    <p:cond delay="0"/>
                                  </p:stCondLst>
                                  <p:childTnLst>
                                    <p:set>
                                      <p:cBhvr>
                                        <p:cTn id="30" dur="1" fill="hold">
                                          <p:stCondLst>
                                            <p:cond delay="0"/>
                                          </p:stCondLst>
                                        </p:cTn>
                                        <p:tgtEl>
                                          <p:spTgt spid="42"/>
                                        </p:tgtEl>
                                        <p:attrNameLst>
                                          <p:attrName>style.visibility</p:attrName>
                                        </p:attrNameLst>
                                      </p:cBhvr>
                                      <p:to>
                                        <p:strVal val="visible"/>
                                      </p:to>
                                    </p:set>
                                    <p:animEffect transition="in" filter="dissolve">
                                      <p:cBhvr>
                                        <p:cTn id="31" dur="500"/>
                                        <p:tgtEl>
                                          <p:spTgt spid="42"/>
                                        </p:tgtEl>
                                      </p:cBhvr>
                                    </p:animEffect>
                                  </p:childTnLst>
                                </p:cTn>
                              </p:par>
                              <p:par>
                                <p:cTn id="32" presetID="9" presetClass="entr" presetSubtype="0" fill="hold" grpId="0" nodeType="withEffect">
                                  <p:stCondLst>
                                    <p:cond delay="0"/>
                                  </p:stCondLst>
                                  <p:childTnLst>
                                    <p:set>
                                      <p:cBhvr>
                                        <p:cTn id="33" dur="1" fill="hold">
                                          <p:stCondLst>
                                            <p:cond delay="0"/>
                                          </p:stCondLst>
                                        </p:cTn>
                                        <p:tgtEl>
                                          <p:spTgt spid="32"/>
                                        </p:tgtEl>
                                        <p:attrNameLst>
                                          <p:attrName>style.visibility</p:attrName>
                                        </p:attrNameLst>
                                      </p:cBhvr>
                                      <p:to>
                                        <p:strVal val="visible"/>
                                      </p:to>
                                    </p:set>
                                    <p:animEffect transition="in" filter="dissolve">
                                      <p:cBhvr>
                                        <p:cTn id="34" dur="500"/>
                                        <p:tgtEl>
                                          <p:spTgt spid="32"/>
                                        </p:tgtEl>
                                      </p:cBhvr>
                                    </p:animEffect>
                                  </p:childTnLst>
                                </p:cTn>
                              </p:par>
                            </p:childTnLst>
                          </p:cTn>
                        </p:par>
                      </p:childTnLst>
                    </p:cTn>
                  </p:par>
                  <p:par>
                    <p:cTn id="35" fill="hold">
                      <p:stCondLst>
                        <p:cond delay="indefinite"/>
                      </p:stCondLst>
                      <p:childTnLst>
                        <p:par>
                          <p:cTn id="36" fill="hold">
                            <p:stCondLst>
                              <p:cond delay="0"/>
                            </p:stCondLst>
                            <p:childTnLst>
                              <p:par>
                                <p:cTn id="37" presetID="9" presetClass="entr" presetSubtype="0" fill="hold" nodeType="clickEffect">
                                  <p:stCondLst>
                                    <p:cond delay="0"/>
                                  </p:stCondLst>
                                  <p:childTnLst>
                                    <p:set>
                                      <p:cBhvr>
                                        <p:cTn id="38" dur="1" fill="hold">
                                          <p:stCondLst>
                                            <p:cond delay="0"/>
                                          </p:stCondLst>
                                        </p:cTn>
                                        <p:tgtEl>
                                          <p:spTgt spid="15"/>
                                        </p:tgtEl>
                                        <p:attrNameLst>
                                          <p:attrName>style.visibility</p:attrName>
                                        </p:attrNameLst>
                                      </p:cBhvr>
                                      <p:to>
                                        <p:strVal val="visible"/>
                                      </p:to>
                                    </p:set>
                                    <p:animEffect transition="in" filter="dissolve">
                                      <p:cBhvr>
                                        <p:cTn id="39" dur="500"/>
                                        <p:tgtEl>
                                          <p:spTgt spid="15"/>
                                        </p:tgtEl>
                                      </p:cBhvr>
                                    </p:animEffect>
                                  </p:childTnLst>
                                </p:cTn>
                              </p:par>
                              <p:par>
                                <p:cTn id="40" presetID="9" presetClass="entr" presetSubtype="0" fill="hold" nodeType="withEffect">
                                  <p:stCondLst>
                                    <p:cond delay="0"/>
                                  </p:stCondLst>
                                  <p:childTnLst>
                                    <p:set>
                                      <p:cBhvr>
                                        <p:cTn id="41" dur="1" fill="hold">
                                          <p:stCondLst>
                                            <p:cond delay="0"/>
                                          </p:stCondLst>
                                        </p:cTn>
                                        <p:tgtEl>
                                          <p:spTgt spid="57"/>
                                        </p:tgtEl>
                                        <p:attrNameLst>
                                          <p:attrName>style.visibility</p:attrName>
                                        </p:attrNameLst>
                                      </p:cBhvr>
                                      <p:to>
                                        <p:strVal val="visible"/>
                                      </p:to>
                                    </p:set>
                                    <p:animEffect transition="in" filter="dissolve">
                                      <p:cBhvr>
                                        <p:cTn id="42" dur="500"/>
                                        <p:tgtEl>
                                          <p:spTgt spid="57"/>
                                        </p:tgtEl>
                                      </p:cBhvr>
                                    </p:animEffect>
                                  </p:childTnLst>
                                </p:cTn>
                              </p:par>
                              <p:par>
                                <p:cTn id="43" presetID="9" presetClass="entr" presetSubtype="0" fill="hold" grpId="0" nodeType="withEffect">
                                  <p:stCondLst>
                                    <p:cond delay="0"/>
                                  </p:stCondLst>
                                  <p:childTnLst>
                                    <p:set>
                                      <p:cBhvr>
                                        <p:cTn id="44" dur="1" fill="hold">
                                          <p:stCondLst>
                                            <p:cond delay="0"/>
                                          </p:stCondLst>
                                        </p:cTn>
                                        <p:tgtEl>
                                          <p:spTgt spid="10"/>
                                        </p:tgtEl>
                                        <p:attrNameLst>
                                          <p:attrName>style.visibility</p:attrName>
                                        </p:attrNameLst>
                                      </p:cBhvr>
                                      <p:to>
                                        <p:strVal val="visible"/>
                                      </p:to>
                                    </p:set>
                                    <p:animEffect transition="in" filter="dissolve">
                                      <p:cBhvr>
                                        <p:cTn id="45" dur="500"/>
                                        <p:tgtEl>
                                          <p:spTgt spid="10"/>
                                        </p:tgtEl>
                                      </p:cBhvr>
                                    </p:animEffect>
                                  </p:childTnLst>
                                </p:cTn>
                              </p:par>
                              <p:par>
                                <p:cTn id="46" presetID="9" presetClass="entr" presetSubtype="0" fill="hold" nodeType="withEffect">
                                  <p:stCondLst>
                                    <p:cond delay="0"/>
                                  </p:stCondLst>
                                  <p:childTnLst>
                                    <p:set>
                                      <p:cBhvr>
                                        <p:cTn id="47" dur="1" fill="hold">
                                          <p:stCondLst>
                                            <p:cond delay="0"/>
                                          </p:stCondLst>
                                        </p:cTn>
                                        <p:tgtEl>
                                          <p:spTgt spid="52"/>
                                        </p:tgtEl>
                                        <p:attrNameLst>
                                          <p:attrName>style.visibility</p:attrName>
                                        </p:attrNameLst>
                                      </p:cBhvr>
                                      <p:to>
                                        <p:strVal val="visible"/>
                                      </p:to>
                                    </p:set>
                                    <p:animEffect transition="in" filter="dissolve">
                                      <p:cBhvr>
                                        <p:cTn id="48" dur="500"/>
                                        <p:tgtEl>
                                          <p:spTgt spid="52"/>
                                        </p:tgtEl>
                                      </p:cBhvr>
                                    </p:animEffect>
                                  </p:childTnLst>
                                </p:cTn>
                              </p:par>
                              <p:par>
                                <p:cTn id="49" presetID="9" presetClass="entr" presetSubtype="0" fill="hold" nodeType="withEffect">
                                  <p:stCondLst>
                                    <p:cond delay="0"/>
                                  </p:stCondLst>
                                  <p:childTnLst>
                                    <p:set>
                                      <p:cBhvr>
                                        <p:cTn id="50" dur="1" fill="hold">
                                          <p:stCondLst>
                                            <p:cond delay="0"/>
                                          </p:stCondLst>
                                        </p:cTn>
                                        <p:tgtEl>
                                          <p:spTgt spid="60"/>
                                        </p:tgtEl>
                                        <p:attrNameLst>
                                          <p:attrName>style.visibility</p:attrName>
                                        </p:attrNameLst>
                                      </p:cBhvr>
                                      <p:to>
                                        <p:strVal val="visible"/>
                                      </p:to>
                                    </p:set>
                                    <p:animEffect transition="in" filter="dissolve">
                                      <p:cBhvr>
                                        <p:cTn id="51" dur="500"/>
                                        <p:tgtEl>
                                          <p:spTgt spid="60"/>
                                        </p:tgtEl>
                                      </p:cBhvr>
                                    </p:animEffect>
                                  </p:childTnLst>
                                </p:cTn>
                              </p:par>
                            </p:childTnLst>
                          </p:cTn>
                        </p:par>
                      </p:childTnLst>
                    </p:cTn>
                  </p:par>
                  <p:par>
                    <p:cTn id="52" fill="hold">
                      <p:stCondLst>
                        <p:cond delay="indefinite"/>
                      </p:stCondLst>
                      <p:childTnLst>
                        <p:par>
                          <p:cTn id="53" fill="hold">
                            <p:stCondLst>
                              <p:cond delay="0"/>
                            </p:stCondLst>
                            <p:childTnLst>
                              <p:par>
                                <p:cTn id="54" presetID="9" presetClass="entr" presetSubtype="0" fill="hold" nodeType="clickEffect">
                                  <p:stCondLst>
                                    <p:cond delay="0"/>
                                  </p:stCondLst>
                                  <p:childTnLst>
                                    <p:set>
                                      <p:cBhvr>
                                        <p:cTn id="55" dur="1" fill="hold">
                                          <p:stCondLst>
                                            <p:cond delay="0"/>
                                          </p:stCondLst>
                                        </p:cTn>
                                        <p:tgtEl>
                                          <p:spTgt spid="31"/>
                                        </p:tgtEl>
                                        <p:attrNameLst>
                                          <p:attrName>style.visibility</p:attrName>
                                        </p:attrNameLst>
                                      </p:cBhvr>
                                      <p:to>
                                        <p:strVal val="visible"/>
                                      </p:to>
                                    </p:set>
                                    <p:animEffect transition="in" filter="dissolve">
                                      <p:cBhvr>
                                        <p:cTn id="56" dur="500"/>
                                        <p:tgtEl>
                                          <p:spTgt spid="31"/>
                                        </p:tgtEl>
                                      </p:cBhvr>
                                    </p:animEffect>
                                  </p:childTnLst>
                                </p:cTn>
                              </p:par>
                              <p:par>
                                <p:cTn id="57" presetID="9" presetClass="entr" presetSubtype="0" fill="hold" nodeType="withEffect">
                                  <p:stCondLst>
                                    <p:cond delay="0"/>
                                  </p:stCondLst>
                                  <p:childTnLst>
                                    <p:set>
                                      <p:cBhvr>
                                        <p:cTn id="58" dur="1" fill="hold">
                                          <p:stCondLst>
                                            <p:cond delay="0"/>
                                          </p:stCondLst>
                                        </p:cTn>
                                        <p:tgtEl>
                                          <p:spTgt spid="3"/>
                                        </p:tgtEl>
                                        <p:attrNameLst>
                                          <p:attrName>style.visibility</p:attrName>
                                        </p:attrNameLst>
                                      </p:cBhvr>
                                      <p:to>
                                        <p:strVal val="visible"/>
                                      </p:to>
                                    </p:set>
                                    <p:animEffect transition="in" filter="dissolve">
                                      <p:cBhvr>
                                        <p:cTn id="59" dur="500"/>
                                        <p:tgtEl>
                                          <p:spTgt spid="3"/>
                                        </p:tgtEl>
                                      </p:cBhvr>
                                    </p:animEffect>
                                  </p:childTnLst>
                                </p:cTn>
                              </p:par>
                              <p:par>
                                <p:cTn id="60" presetID="9" presetClass="entr" presetSubtype="0" fill="hold" nodeType="withEffect">
                                  <p:stCondLst>
                                    <p:cond delay="0"/>
                                  </p:stCondLst>
                                  <p:childTnLst>
                                    <p:set>
                                      <p:cBhvr>
                                        <p:cTn id="61" dur="1" fill="hold">
                                          <p:stCondLst>
                                            <p:cond delay="0"/>
                                          </p:stCondLst>
                                        </p:cTn>
                                        <p:tgtEl>
                                          <p:spTgt spid="26"/>
                                        </p:tgtEl>
                                        <p:attrNameLst>
                                          <p:attrName>style.visibility</p:attrName>
                                        </p:attrNameLst>
                                      </p:cBhvr>
                                      <p:to>
                                        <p:strVal val="visible"/>
                                      </p:to>
                                    </p:set>
                                    <p:animEffect transition="in" filter="dissolve">
                                      <p:cBhvr>
                                        <p:cTn id="62" dur="500"/>
                                        <p:tgtEl>
                                          <p:spTgt spid="26"/>
                                        </p:tgtEl>
                                      </p:cBhvr>
                                    </p:animEffect>
                                  </p:childTnLst>
                                </p:cTn>
                              </p:par>
                            </p:childTnLst>
                          </p:cTn>
                        </p:par>
                      </p:childTnLst>
                    </p:cTn>
                  </p:par>
                  <p:par>
                    <p:cTn id="63" fill="hold">
                      <p:stCondLst>
                        <p:cond delay="indefinite"/>
                      </p:stCondLst>
                      <p:childTnLst>
                        <p:par>
                          <p:cTn id="64" fill="hold">
                            <p:stCondLst>
                              <p:cond delay="0"/>
                            </p:stCondLst>
                            <p:childTnLst>
                              <p:par>
                                <p:cTn id="65" presetID="9" presetClass="entr" presetSubtype="0" fill="hold" grpId="0" nodeType="clickEffect">
                                  <p:stCondLst>
                                    <p:cond delay="0"/>
                                  </p:stCondLst>
                                  <p:childTnLst>
                                    <p:set>
                                      <p:cBhvr>
                                        <p:cTn id="66" dur="1" fill="hold">
                                          <p:stCondLst>
                                            <p:cond delay="0"/>
                                          </p:stCondLst>
                                        </p:cTn>
                                        <p:tgtEl>
                                          <p:spTgt spid="37"/>
                                        </p:tgtEl>
                                        <p:attrNameLst>
                                          <p:attrName>style.visibility</p:attrName>
                                        </p:attrNameLst>
                                      </p:cBhvr>
                                      <p:to>
                                        <p:strVal val="visible"/>
                                      </p:to>
                                    </p:set>
                                    <p:animEffect transition="in" filter="dissolve">
                                      <p:cBhvr>
                                        <p:cTn id="67" dur="500"/>
                                        <p:tgtEl>
                                          <p:spTgt spid="37"/>
                                        </p:tgtEl>
                                      </p:cBhvr>
                                    </p:animEffect>
                                  </p:childTnLst>
                                </p:cTn>
                              </p:par>
                            </p:childTnLst>
                          </p:cTn>
                        </p:par>
                      </p:childTnLst>
                    </p:cTn>
                  </p:par>
                  <p:par>
                    <p:cTn id="68" fill="hold">
                      <p:stCondLst>
                        <p:cond delay="indefinite"/>
                      </p:stCondLst>
                      <p:childTnLst>
                        <p:par>
                          <p:cTn id="69" fill="hold">
                            <p:stCondLst>
                              <p:cond delay="0"/>
                            </p:stCondLst>
                            <p:childTnLst>
                              <p:par>
                                <p:cTn id="70" presetID="9" presetClass="entr" presetSubtype="0" fill="hold" grpId="0" nodeType="clickEffect">
                                  <p:stCondLst>
                                    <p:cond delay="0"/>
                                  </p:stCondLst>
                                  <p:childTnLst>
                                    <p:set>
                                      <p:cBhvr>
                                        <p:cTn id="71" dur="1" fill="hold">
                                          <p:stCondLst>
                                            <p:cond delay="0"/>
                                          </p:stCondLst>
                                        </p:cTn>
                                        <p:tgtEl>
                                          <p:spTgt spid="40"/>
                                        </p:tgtEl>
                                        <p:attrNameLst>
                                          <p:attrName>style.visibility</p:attrName>
                                        </p:attrNameLst>
                                      </p:cBhvr>
                                      <p:to>
                                        <p:strVal val="visible"/>
                                      </p:to>
                                    </p:set>
                                    <p:animEffect transition="in" filter="dissolve">
                                      <p:cBhvr>
                                        <p:cTn id="72" dur="500"/>
                                        <p:tgtEl>
                                          <p:spTgt spid="40"/>
                                        </p:tgtEl>
                                      </p:cBhvr>
                                    </p:animEffect>
                                  </p:childTnLst>
                                </p:cTn>
                              </p:par>
                            </p:childTnLst>
                          </p:cTn>
                        </p:par>
                      </p:childTnLst>
                    </p:cTn>
                  </p:par>
                  <p:par>
                    <p:cTn id="73" fill="hold">
                      <p:stCondLst>
                        <p:cond delay="indefinite"/>
                      </p:stCondLst>
                      <p:childTnLst>
                        <p:par>
                          <p:cTn id="74" fill="hold">
                            <p:stCondLst>
                              <p:cond delay="0"/>
                            </p:stCondLst>
                            <p:childTnLst>
                              <p:par>
                                <p:cTn id="75" presetID="9" presetClass="entr" presetSubtype="0" fill="hold" nodeType="clickEffect">
                                  <p:stCondLst>
                                    <p:cond delay="0"/>
                                  </p:stCondLst>
                                  <p:childTnLst>
                                    <p:set>
                                      <p:cBhvr>
                                        <p:cTn id="76" dur="1" fill="hold">
                                          <p:stCondLst>
                                            <p:cond delay="0"/>
                                          </p:stCondLst>
                                        </p:cTn>
                                        <p:tgtEl>
                                          <p:spTgt spid="41"/>
                                        </p:tgtEl>
                                        <p:attrNameLst>
                                          <p:attrName>style.visibility</p:attrName>
                                        </p:attrNameLst>
                                      </p:cBhvr>
                                      <p:to>
                                        <p:strVal val="visible"/>
                                      </p:to>
                                    </p:set>
                                    <p:animEffect transition="in" filter="dissolve">
                                      <p:cBhvr>
                                        <p:cTn id="77"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32" grpId="0"/>
      <p:bldP spid="37" grpId="0"/>
      <p:bldP spid="40" grpId="0"/>
      <p:bldP spid="42" grpId="0"/>
      <p:bldP spid="10"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5" name="TextBox 4"/>
          <p:cNvSpPr txBox="1"/>
          <p:nvPr/>
        </p:nvSpPr>
        <p:spPr>
          <a:xfrm>
            <a:off x="8636001" y="6427113"/>
            <a:ext cx="444499" cy="276999"/>
          </a:xfrm>
          <a:prstGeom prst="rect">
            <a:avLst/>
          </a:prstGeom>
          <a:noFill/>
        </p:spPr>
        <p:txBody>
          <a:bodyPr wrap="square" rtlCol="0">
            <a:spAutoFit/>
          </a:bodyPr>
          <a:lstStyle/>
          <a:p>
            <a:r>
              <a:rPr lang="en-US" sz="1200" dirty="0">
                <a:latin typeface="Times New Roman"/>
                <a:cs typeface="Times New Roman"/>
              </a:rPr>
              <a:t>31.)</a:t>
            </a:r>
          </a:p>
        </p:txBody>
      </p:sp>
      <p:sp>
        <p:nvSpPr>
          <p:cNvPr id="33" name="Text Box 56"/>
          <p:cNvSpPr txBox="1">
            <a:spLocks/>
          </p:cNvSpPr>
          <p:nvPr/>
        </p:nvSpPr>
        <p:spPr bwMode="auto">
          <a:xfrm>
            <a:off x="324727" y="695343"/>
            <a:ext cx="2113673" cy="192975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2000" dirty="0">
                <a:solidFill>
                  <a:srgbClr val="FF0000"/>
                </a:solidFill>
                <a:latin typeface="Apple Chancery"/>
                <a:cs typeface="Apple Chancery"/>
              </a:rPr>
              <a:t>We need </a:t>
            </a:r>
            <a:r>
              <a:rPr lang="en-US" sz="2000" dirty="0">
                <a:latin typeface="Times New Roman"/>
                <a:cs typeface="Times New Roman"/>
              </a:rPr>
              <a:t>the </a:t>
            </a:r>
            <a:r>
              <a:rPr lang="en-US" sz="2000" i="1" dirty="0">
                <a:solidFill>
                  <a:srgbClr val="0000FF"/>
                </a:solidFill>
                <a:latin typeface="Times New Roman"/>
                <a:cs typeface="Times New Roman"/>
              </a:rPr>
              <a:t>moment of inertia </a:t>
            </a:r>
            <a:r>
              <a:rPr lang="en-US" sz="2000" dirty="0">
                <a:latin typeface="Times New Roman"/>
                <a:cs typeface="Times New Roman"/>
              </a:rPr>
              <a:t>of the rod </a:t>
            </a:r>
            <a:r>
              <a:rPr lang="en-US" sz="2000" dirty="0">
                <a:solidFill>
                  <a:srgbClr val="0000FF"/>
                </a:solidFill>
                <a:latin typeface="Times New Roman"/>
                <a:cs typeface="Times New Roman"/>
              </a:rPr>
              <a:t>about the pin</a:t>
            </a:r>
            <a:r>
              <a:rPr lang="en-US" sz="2000" dirty="0">
                <a:latin typeface="Times New Roman"/>
                <a:cs typeface="Times New Roman"/>
              </a:rPr>
              <a:t>.  We’ll use the </a:t>
            </a:r>
            <a:r>
              <a:rPr lang="en-US" sz="2000" i="1" dirty="0">
                <a:solidFill>
                  <a:srgbClr val="FF0000"/>
                </a:solidFill>
                <a:latin typeface="Times New Roman"/>
                <a:cs typeface="Times New Roman"/>
              </a:rPr>
              <a:t>parallel axis theorem </a:t>
            </a:r>
            <a:r>
              <a:rPr lang="en-US" sz="2000" dirty="0">
                <a:latin typeface="Times New Roman"/>
                <a:cs typeface="Times New Roman"/>
              </a:rPr>
              <a:t>for that:</a:t>
            </a:r>
          </a:p>
        </p:txBody>
      </p:sp>
      <p:graphicFrame>
        <p:nvGraphicFramePr>
          <p:cNvPr id="36" name="Object 2"/>
          <p:cNvGraphicFramePr>
            <a:graphicFrameLocks noChangeAspect="1"/>
          </p:cNvGraphicFramePr>
          <p:nvPr>
            <p:extLst>
              <p:ext uri="{D42A27DB-BD31-4B8C-83A1-F6EECF244321}">
                <p14:modId xmlns:p14="http://schemas.microsoft.com/office/powerpoint/2010/main" val="23187995"/>
              </p:ext>
            </p:extLst>
          </p:nvPr>
        </p:nvGraphicFramePr>
        <p:xfrm>
          <a:off x="2474913" y="973138"/>
          <a:ext cx="3035300" cy="1500187"/>
        </p:xfrm>
        <a:graphic>
          <a:graphicData uri="http://schemas.openxmlformats.org/presentationml/2006/ole">
            <mc:AlternateContent xmlns:mc="http://schemas.openxmlformats.org/markup-compatibility/2006">
              <mc:Choice xmlns:v="urn:schemas-microsoft-com:vml" Requires="v">
                <p:oleObj name="Equation" r:id="rId3" imgW="1727200" imgH="914400" progId="Equation.DSMT4">
                  <p:embed/>
                </p:oleObj>
              </mc:Choice>
              <mc:Fallback>
                <p:oleObj name="Equation" r:id="rId3" imgW="1727200" imgH="914400" progId="Equation.DSMT4">
                  <p:embed/>
                  <p:pic>
                    <p:nvPicPr>
                      <p:cNvPr id="0" name=""/>
                      <p:cNvPicPr>
                        <a:picLocks noChangeAspect="1" noChangeArrowheads="1"/>
                      </p:cNvPicPr>
                      <p:nvPr/>
                    </p:nvPicPr>
                    <p:blipFill>
                      <a:blip r:embed="rId4"/>
                      <a:srcRect/>
                      <a:stretch>
                        <a:fillRect/>
                      </a:stretch>
                    </p:blipFill>
                    <p:spPr bwMode="auto">
                      <a:xfrm>
                        <a:off x="2474913" y="973138"/>
                        <a:ext cx="3035300" cy="1500187"/>
                      </a:xfrm>
                      <a:prstGeom prst="rect">
                        <a:avLst/>
                      </a:prstGeom>
                      <a:noFill/>
                      <a:ln>
                        <a:noFill/>
                      </a:ln>
                      <a:effectLst/>
                    </p:spPr>
                  </p:pic>
                </p:oleObj>
              </mc:Fallback>
            </mc:AlternateContent>
          </a:graphicData>
        </a:graphic>
      </p:graphicFrame>
      <p:grpSp>
        <p:nvGrpSpPr>
          <p:cNvPr id="21" name="Group 20"/>
          <p:cNvGrpSpPr/>
          <p:nvPr/>
        </p:nvGrpSpPr>
        <p:grpSpPr>
          <a:xfrm>
            <a:off x="5041900" y="-2070100"/>
            <a:ext cx="4610100" cy="4677246"/>
            <a:chOff x="3924300" y="-2070100"/>
            <a:chExt cx="4610100" cy="4677246"/>
          </a:xfrm>
        </p:grpSpPr>
        <p:sp>
          <p:nvSpPr>
            <p:cNvPr id="24" name="Rectangle 23"/>
            <p:cNvSpPr/>
            <p:nvPr/>
          </p:nvSpPr>
          <p:spPr>
            <a:xfrm rot="2602829">
              <a:off x="5612390" y="-214557"/>
              <a:ext cx="88610" cy="2537311"/>
            </a:xfrm>
            <a:prstGeom prst="rect">
              <a:avLst/>
            </a:prstGeom>
            <a:solidFill>
              <a:srgbClr val="FFFF00"/>
            </a:solidFill>
            <a:ln>
              <a:solidFill>
                <a:srgbClr val="000000"/>
              </a:solidFill>
              <a:prstDash val="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 name="Freeform 24"/>
            <p:cNvSpPr/>
            <p:nvPr/>
          </p:nvSpPr>
          <p:spPr>
            <a:xfrm>
              <a:off x="5831127" y="1488602"/>
              <a:ext cx="1903173" cy="1118544"/>
            </a:xfrm>
            <a:custGeom>
              <a:avLst/>
              <a:gdLst>
                <a:gd name="connsiteX0" fmla="*/ 2980267 w 3225800"/>
                <a:gd name="connsiteY0" fmla="*/ 0 h 2010833"/>
                <a:gd name="connsiteX1" fmla="*/ 3225800 w 3225800"/>
                <a:gd name="connsiteY1" fmla="*/ 4233 h 2010833"/>
                <a:gd name="connsiteX2" fmla="*/ 3221567 w 3225800"/>
                <a:gd name="connsiteY2" fmla="*/ 1998133 h 2010833"/>
                <a:gd name="connsiteX3" fmla="*/ 0 w 3225800"/>
                <a:gd name="connsiteY3" fmla="*/ 2010833 h 2010833"/>
                <a:gd name="connsiteX4" fmla="*/ 0 w 3225800"/>
                <a:gd name="connsiteY4" fmla="*/ 1905000 h 2010833"/>
                <a:gd name="connsiteX5" fmla="*/ 1143000 w 3225800"/>
                <a:gd name="connsiteY5" fmla="*/ 1909233 h 2010833"/>
                <a:gd name="connsiteX6" fmla="*/ 1303867 w 3225800"/>
                <a:gd name="connsiteY6" fmla="*/ 1900767 h 2010833"/>
                <a:gd name="connsiteX7" fmla="*/ 1498600 w 3225800"/>
                <a:gd name="connsiteY7" fmla="*/ 1871133 h 2010833"/>
                <a:gd name="connsiteX8" fmla="*/ 1663700 w 3225800"/>
                <a:gd name="connsiteY8" fmla="*/ 1828800 h 2010833"/>
                <a:gd name="connsiteX9" fmla="*/ 1799167 w 3225800"/>
                <a:gd name="connsiteY9" fmla="*/ 1782233 h 2010833"/>
                <a:gd name="connsiteX10" fmla="*/ 1934634 w 3225800"/>
                <a:gd name="connsiteY10" fmla="*/ 1722967 h 2010833"/>
                <a:gd name="connsiteX11" fmla="*/ 2108200 w 3225800"/>
                <a:gd name="connsiteY11" fmla="*/ 1625600 h 2010833"/>
                <a:gd name="connsiteX12" fmla="*/ 2243667 w 3225800"/>
                <a:gd name="connsiteY12" fmla="*/ 1532467 h 2010833"/>
                <a:gd name="connsiteX13" fmla="*/ 2387600 w 3225800"/>
                <a:gd name="connsiteY13" fmla="*/ 1418167 h 2010833"/>
                <a:gd name="connsiteX14" fmla="*/ 2523067 w 3225800"/>
                <a:gd name="connsiteY14" fmla="*/ 1274233 h 2010833"/>
                <a:gd name="connsiteX15" fmla="*/ 2645834 w 3225800"/>
                <a:gd name="connsiteY15" fmla="*/ 1126067 h 2010833"/>
                <a:gd name="connsiteX16" fmla="*/ 2743200 w 3225800"/>
                <a:gd name="connsiteY16" fmla="*/ 969433 h 2010833"/>
                <a:gd name="connsiteX17" fmla="*/ 2827867 w 3225800"/>
                <a:gd name="connsiteY17" fmla="*/ 800100 h 2010833"/>
                <a:gd name="connsiteX18" fmla="*/ 2899834 w 3225800"/>
                <a:gd name="connsiteY18" fmla="*/ 613833 h 2010833"/>
                <a:gd name="connsiteX19" fmla="*/ 2950634 w 3225800"/>
                <a:gd name="connsiteY19" fmla="*/ 414867 h 2010833"/>
                <a:gd name="connsiteX20" fmla="*/ 2976034 w 3225800"/>
                <a:gd name="connsiteY20" fmla="*/ 194733 h 2010833"/>
                <a:gd name="connsiteX21" fmla="*/ 2980267 w 3225800"/>
                <a:gd name="connsiteY21" fmla="*/ 0 h 20108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225800" h="2010833">
                  <a:moveTo>
                    <a:pt x="2980267" y="0"/>
                  </a:moveTo>
                  <a:lnTo>
                    <a:pt x="3225800" y="4233"/>
                  </a:lnTo>
                  <a:lnTo>
                    <a:pt x="3221567" y="1998133"/>
                  </a:lnTo>
                  <a:lnTo>
                    <a:pt x="0" y="2010833"/>
                  </a:lnTo>
                  <a:lnTo>
                    <a:pt x="0" y="1905000"/>
                  </a:lnTo>
                  <a:lnTo>
                    <a:pt x="1143000" y="1909233"/>
                  </a:lnTo>
                  <a:lnTo>
                    <a:pt x="1303867" y="1900767"/>
                  </a:lnTo>
                  <a:lnTo>
                    <a:pt x="1498600" y="1871133"/>
                  </a:lnTo>
                  <a:lnTo>
                    <a:pt x="1663700" y="1828800"/>
                  </a:lnTo>
                  <a:lnTo>
                    <a:pt x="1799167" y="1782233"/>
                  </a:lnTo>
                  <a:lnTo>
                    <a:pt x="1934634" y="1722967"/>
                  </a:lnTo>
                  <a:lnTo>
                    <a:pt x="2108200" y="1625600"/>
                  </a:lnTo>
                  <a:lnTo>
                    <a:pt x="2243667" y="1532467"/>
                  </a:lnTo>
                  <a:lnTo>
                    <a:pt x="2387600" y="1418167"/>
                  </a:lnTo>
                  <a:lnTo>
                    <a:pt x="2523067" y="1274233"/>
                  </a:lnTo>
                  <a:lnTo>
                    <a:pt x="2645834" y="1126067"/>
                  </a:lnTo>
                  <a:lnTo>
                    <a:pt x="2743200" y="969433"/>
                  </a:lnTo>
                  <a:lnTo>
                    <a:pt x="2827867" y="800100"/>
                  </a:lnTo>
                  <a:lnTo>
                    <a:pt x="2899834" y="613833"/>
                  </a:lnTo>
                  <a:lnTo>
                    <a:pt x="2950634" y="414867"/>
                  </a:lnTo>
                  <a:lnTo>
                    <a:pt x="2976034" y="194733"/>
                  </a:lnTo>
                  <a:lnTo>
                    <a:pt x="2980267" y="0"/>
                  </a:lnTo>
                  <a:close/>
                </a:path>
              </a:pathLst>
            </a:custGeom>
            <a:solidFill>
              <a:srgbClr val="0000FF"/>
            </a:solidFill>
            <a:ln w="1905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 name="Rectangle 25"/>
            <p:cNvSpPr/>
            <p:nvPr/>
          </p:nvSpPr>
          <p:spPr>
            <a:xfrm>
              <a:off x="6413500" y="101600"/>
              <a:ext cx="88900" cy="2413000"/>
            </a:xfrm>
            <a:prstGeom prst="rect">
              <a:avLst/>
            </a:prstGeom>
            <a:solidFill>
              <a:srgbClr val="FFFF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2" name="Arc 31"/>
            <p:cNvSpPr/>
            <p:nvPr/>
          </p:nvSpPr>
          <p:spPr>
            <a:xfrm>
              <a:off x="3924300" y="-2070100"/>
              <a:ext cx="4610100" cy="4610100"/>
            </a:xfrm>
            <a:prstGeom prst="arc">
              <a:avLst>
                <a:gd name="adj1" fmla="val 5063858"/>
                <a:gd name="adj2" fmla="val 7745632"/>
              </a:avLst>
            </a:prstGeom>
            <a:ln w="12700" cmpd="sng">
              <a:solidFill>
                <a:srgbClr val="000000"/>
              </a:solidFill>
              <a:prstDash val="dash"/>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aphicFrame>
          <p:nvGraphicFramePr>
            <p:cNvPr id="35" name="Object 2"/>
            <p:cNvGraphicFramePr>
              <a:graphicFrameLocks noChangeAspect="1"/>
            </p:cNvGraphicFramePr>
            <p:nvPr>
              <p:extLst>
                <p:ext uri="{D42A27DB-BD31-4B8C-83A1-F6EECF244321}">
                  <p14:modId xmlns:p14="http://schemas.microsoft.com/office/powerpoint/2010/main" val="3406903351"/>
                </p:ext>
              </p:extLst>
            </p:nvPr>
          </p:nvGraphicFramePr>
          <p:xfrm>
            <a:off x="6419850" y="155466"/>
            <a:ext cx="79375" cy="102769"/>
          </p:xfrm>
          <a:graphic>
            <a:graphicData uri="http://schemas.openxmlformats.org/presentationml/2006/ole">
              <mc:AlternateContent xmlns:mc="http://schemas.openxmlformats.org/markup-compatibility/2006">
                <mc:Choice xmlns:v="urn:schemas-microsoft-com:vml" Requires="v">
                  <p:oleObj name="Equation" r:id="rId5" imgW="88900" imgH="114300" progId="Equation.DSMT4">
                    <p:embed/>
                  </p:oleObj>
                </mc:Choice>
                <mc:Fallback>
                  <p:oleObj name="Equation" r:id="rId5" imgW="88900" imgH="114300" progId="Equation.DSMT4">
                    <p:embed/>
                    <p:pic>
                      <p:nvPicPr>
                        <p:cNvPr id="0" name=""/>
                        <p:cNvPicPr>
                          <a:picLocks noChangeAspect="1" noChangeArrowheads="1"/>
                        </p:cNvPicPr>
                        <p:nvPr/>
                      </p:nvPicPr>
                      <p:blipFill>
                        <a:blip r:embed="rId6"/>
                        <a:srcRect/>
                        <a:stretch>
                          <a:fillRect/>
                        </a:stretch>
                      </p:blipFill>
                      <p:spPr bwMode="auto">
                        <a:xfrm>
                          <a:off x="6419850" y="155466"/>
                          <a:ext cx="79375" cy="102769"/>
                        </a:xfrm>
                        <a:prstGeom prst="rect">
                          <a:avLst/>
                        </a:prstGeom>
                        <a:noFill/>
                        <a:ln>
                          <a:noFill/>
                        </a:ln>
                        <a:effectLst/>
                      </p:spPr>
                    </p:pic>
                  </p:oleObj>
                </mc:Fallback>
              </mc:AlternateContent>
            </a:graphicData>
          </a:graphic>
        </p:graphicFrame>
        <p:sp>
          <p:nvSpPr>
            <p:cNvPr id="37" name="Rectangle 36"/>
            <p:cNvSpPr/>
            <p:nvPr/>
          </p:nvSpPr>
          <p:spPr>
            <a:xfrm rot="16200000">
              <a:off x="7511132" y="1453546"/>
              <a:ext cx="80434" cy="78591"/>
            </a:xfrm>
            <a:prstGeom prst="rect">
              <a:avLst/>
            </a:prstGeom>
            <a:solidFill>
              <a:srgbClr val="FF0000"/>
            </a:solidFill>
            <a:ln w="12700" cmpd="sng">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38" name="Object 2"/>
            <p:cNvGraphicFramePr>
              <a:graphicFrameLocks noChangeAspect="1"/>
            </p:cNvGraphicFramePr>
            <p:nvPr>
              <p:extLst>
                <p:ext uri="{D42A27DB-BD31-4B8C-83A1-F6EECF244321}">
                  <p14:modId xmlns:p14="http://schemas.microsoft.com/office/powerpoint/2010/main" val="3353696135"/>
                </p:ext>
              </p:extLst>
            </p:nvPr>
          </p:nvGraphicFramePr>
          <p:xfrm>
            <a:off x="7266716" y="1269425"/>
            <a:ext cx="250825" cy="190500"/>
          </p:xfrm>
          <a:graphic>
            <a:graphicData uri="http://schemas.openxmlformats.org/presentationml/2006/ole">
              <mc:AlternateContent xmlns:mc="http://schemas.openxmlformats.org/markup-compatibility/2006">
                <mc:Choice xmlns:v="urn:schemas-microsoft-com:vml" Requires="v">
                  <p:oleObj name="Equation" r:id="rId7" imgW="165100" imgH="127000" progId="Equation.DSMT4">
                    <p:embed/>
                  </p:oleObj>
                </mc:Choice>
                <mc:Fallback>
                  <p:oleObj name="Equation" r:id="rId7" imgW="165100" imgH="127000" progId="Equation.DSMT4">
                    <p:embed/>
                    <p:pic>
                      <p:nvPicPr>
                        <p:cNvPr id="0" name=""/>
                        <p:cNvPicPr>
                          <a:picLocks noChangeAspect="1" noChangeArrowheads="1"/>
                        </p:cNvPicPr>
                        <p:nvPr/>
                      </p:nvPicPr>
                      <p:blipFill>
                        <a:blip r:embed="rId8"/>
                        <a:srcRect/>
                        <a:stretch>
                          <a:fillRect/>
                        </a:stretch>
                      </p:blipFill>
                      <p:spPr bwMode="auto">
                        <a:xfrm>
                          <a:off x="7266716" y="1269425"/>
                          <a:ext cx="250825" cy="190500"/>
                        </a:xfrm>
                        <a:prstGeom prst="rect">
                          <a:avLst/>
                        </a:prstGeom>
                        <a:noFill/>
                        <a:ln>
                          <a:noFill/>
                        </a:ln>
                        <a:effectLst/>
                      </p:spPr>
                    </p:pic>
                  </p:oleObj>
                </mc:Fallback>
              </mc:AlternateContent>
            </a:graphicData>
          </a:graphic>
        </p:graphicFrame>
        <p:graphicFrame>
          <p:nvGraphicFramePr>
            <p:cNvPr id="39" name="Object 2"/>
            <p:cNvGraphicFramePr>
              <a:graphicFrameLocks noChangeAspect="1"/>
            </p:cNvGraphicFramePr>
            <p:nvPr>
              <p:extLst>
                <p:ext uri="{D42A27DB-BD31-4B8C-83A1-F6EECF244321}">
                  <p14:modId xmlns:p14="http://schemas.microsoft.com/office/powerpoint/2010/main" val="1913385999"/>
                </p:ext>
              </p:extLst>
            </p:nvPr>
          </p:nvGraphicFramePr>
          <p:xfrm>
            <a:off x="5392738" y="777875"/>
            <a:ext cx="192087" cy="247650"/>
          </p:xfrm>
          <a:graphic>
            <a:graphicData uri="http://schemas.openxmlformats.org/presentationml/2006/ole">
              <mc:AlternateContent xmlns:mc="http://schemas.openxmlformats.org/markup-compatibility/2006">
                <mc:Choice xmlns:v="urn:schemas-microsoft-com:vml" Requires="v">
                  <p:oleObj name="Equation" r:id="rId9" imgW="127000" imgH="165100" progId="Equation.DSMT4">
                    <p:embed/>
                  </p:oleObj>
                </mc:Choice>
                <mc:Fallback>
                  <p:oleObj name="Equation" r:id="rId9" imgW="127000" imgH="165100" progId="Equation.DSMT4">
                    <p:embed/>
                    <p:pic>
                      <p:nvPicPr>
                        <p:cNvPr id="0" name=""/>
                        <p:cNvPicPr>
                          <a:picLocks noChangeAspect="1" noChangeArrowheads="1"/>
                        </p:cNvPicPr>
                        <p:nvPr/>
                      </p:nvPicPr>
                      <p:blipFill>
                        <a:blip r:embed="rId10"/>
                        <a:srcRect/>
                        <a:stretch>
                          <a:fillRect/>
                        </a:stretch>
                      </p:blipFill>
                      <p:spPr bwMode="auto">
                        <a:xfrm>
                          <a:off x="5392738" y="777875"/>
                          <a:ext cx="192087" cy="247650"/>
                        </a:xfrm>
                        <a:prstGeom prst="rect">
                          <a:avLst/>
                        </a:prstGeom>
                        <a:noFill/>
                        <a:ln>
                          <a:noFill/>
                        </a:ln>
                        <a:effectLst/>
                      </p:spPr>
                    </p:pic>
                  </p:oleObj>
                </mc:Fallback>
              </mc:AlternateContent>
            </a:graphicData>
          </a:graphic>
        </p:graphicFrame>
        <p:graphicFrame>
          <p:nvGraphicFramePr>
            <p:cNvPr id="40" name="Object 2"/>
            <p:cNvGraphicFramePr>
              <a:graphicFrameLocks noChangeAspect="1"/>
            </p:cNvGraphicFramePr>
            <p:nvPr>
              <p:extLst>
                <p:ext uri="{D42A27DB-BD31-4B8C-83A1-F6EECF244321}">
                  <p14:modId xmlns:p14="http://schemas.microsoft.com/office/powerpoint/2010/main" val="2952563896"/>
                </p:ext>
              </p:extLst>
            </p:nvPr>
          </p:nvGraphicFramePr>
          <p:xfrm>
            <a:off x="6143625" y="635018"/>
            <a:ext cx="192088" cy="266700"/>
          </p:xfrm>
          <a:graphic>
            <a:graphicData uri="http://schemas.openxmlformats.org/presentationml/2006/ole">
              <mc:AlternateContent xmlns:mc="http://schemas.openxmlformats.org/markup-compatibility/2006">
                <mc:Choice xmlns:v="urn:schemas-microsoft-com:vml" Requires="v">
                  <p:oleObj name="Equation" r:id="rId11" imgW="127000" imgH="177800" progId="Equation.DSMT4">
                    <p:embed/>
                  </p:oleObj>
                </mc:Choice>
                <mc:Fallback>
                  <p:oleObj name="Equation" r:id="rId11" imgW="127000" imgH="177800" progId="Equation.DSMT4">
                    <p:embed/>
                    <p:pic>
                      <p:nvPicPr>
                        <p:cNvPr id="0" name=""/>
                        <p:cNvPicPr>
                          <a:picLocks noChangeAspect="1" noChangeArrowheads="1"/>
                        </p:cNvPicPr>
                        <p:nvPr/>
                      </p:nvPicPr>
                      <p:blipFill>
                        <a:blip r:embed="rId12"/>
                        <a:srcRect/>
                        <a:stretch>
                          <a:fillRect/>
                        </a:stretch>
                      </p:blipFill>
                      <p:spPr bwMode="auto">
                        <a:xfrm>
                          <a:off x="6143625" y="635018"/>
                          <a:ext cx="192088" cy="266700"/>
                        </a:xfrm>
                        <a:prstGeom prst="rect">
                          <a:avLst/>
                        </a:prstGeom>
                        <a:noFill/>
                        <a:ln>
                          <a:noFill/>
                        </a:ln>
                        <a:effectLst/>
                      </p:spPr>
                    </p:pic>
                  </p:oleObj>
                </mc:Fallback>
              </mc:AlternateContent>
            </a:graphicData>
          </a:graphic>
        </p:graphicFrame>
        <p:sp>
          <p:nvSpPr>
            <p:cNvPr id="41" name="Freeform 40"/>
            <p:cNvSpPr/>
            <p:nvPr/>
          </p:nvSpPr>
          <p:spPr>
            <a:xfrm>
              <a:off x="6184900" y="565150"/>
              <a:ext cx="222250" cy="82568"/>
            </a:xfrm>
            <a:custGeom>
              <a:avLst/>
              <a:gdLst>
                <a:gd name="connsiteX0" fmla="*/ 0 w 222250"/>
                <a:gd name="connsiteY0" fmla="*/ 0 h 82568"/>
                <a:gd name="connsiteX1" fmla="*/ 107950 w 222250"/>
                <a:gd name="connsiteY1" fmla="*/ 69850 h 82568"/>
                <a:gd name="connsiteX2" fmla="*/ 222250 w 222250"/>
                <a:gd name="connsiteY2" fmla="*/ 82550 h 82568"/>
              </a:gdLst>
              <a:ahLst/>
              <a:cxnLst>
                <a:cxn ang="0">
                  <a:pos x="connsiteX0" y="connsiteY0"/>
                </a:cxn>
                <a:cxn ang="0">
                  <a:pos x="connsiteX1" y="connsiteY1"/>
                </a:cxn>
                <a:cxn ang="0">
                  <a:pos x="connsiteX2" y="connsiteY2"/>
                </a:cxn>
              </a:cxnLst>
              <a:rect l="l" t="t" r="r" b="b"/>
              <a:pathLst>
                <a:path w="222250" h="82568">
                  <a:moveTo>
                    <a:pt x="0" y="0"/>
                  </a:moveTo>
                  <a:cubicBezTo>
                    <a:pt x="35454" y="28046"/>
                    <a:pt x="70908" y="56092"/>
                    <a:pt x="107950" y="69850"/>
                  </a:cubicBezTo>
                  <a:cubicBezTo>
                    <a:pt x="144992" y="83608"/>
                    <a:pt x="222250" y="82550"/>
                    <a:pt x="222250" y="82550"/>
                  </a:cubicBezTo>
                </a:path>
              </a:pathLst>
            </a:custGeom>
            <a:ln w="9525" cmpd="sng">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aphicFrame>
          <p:nvGraphicFramePr>
            <p:cNvPr id="42" name="Object 2"/>
            <p:cNvGraphicFramePr>
              <a:graphicFrameLocks noChangeAspect="1"/>
            </p:cNvGraphicFramePr>
            <p:nvPr>
              <p:extLst>
                <p:ext uri="{D42A27DB-BD31-4B8C-83A1-F6EECF244321}">
                  <p14:modId xmlns:p14="http://schemas.microsoft.com/office/powerpoint/2010/main" val="74071368"/>
                </p:ext>
              </p:extLst>
            </p:nvPr>
          </p:nvGraphicFramePr>
          <p:xfrm>
            <a:off x="6034087" y="1709168"/>
            <a:ext cx="385763" cy="247650"/>
          </p:xfrm>
          <a:graphic>
            <a:graphicData uri="http://schemas.openxmlformats.org/presentationml/2006/ole">
              <mc:AlternateContent xmlns:mc="http://schemas.openxmlformats.org/markup-compatibility/2006">
                <mc:Choice xmlns:v="urn:schemas-microsoft-com:vml" Requires="v">
                  <p:oleObj name="Equation" r:id="rId13" imgW="254000" imgH="165100" progId="Equation.DSMT4">
                    <p:embed/>
                  </p:oleObj>
                </mc:Choice>
                <mc:Fallback>
                  <p:oleObj name="Equation" r:id="rId13" imgW="254000" imgH="165100" progId="Equation.DSMT4">
                    <p:embed/>
                    <p:pic>
                      <p:nvPicPr>
                        <p:cNvPr id="0" name=""/>
                        <p:cNvPicPr>
                          <a:picLocks noChangeAspect="1" noChangeArrowheads="1"/>
                        </p:cNvPicPr>
                        <p:nvPr/>
                      </p:nvPicPr>
                      <p:blipFill>
                        <a:blip r:embed="rId14"/>
                        <a:srcRect/>
                        <a:stretch>
                          <a:fillRect/>
                        </a:stretch>
                      </p:blipFill>
                      <p:spPr bwMode="auto">
                        <a:xfrm>
                          <a:off x="6034087" y="1709168"/>
                          <a:ext cx="385763" cy="247650"/>
                        </a:xfrm>
                        <a:prstGeom prst="rect">
                          <a:avLst/>
                        </a:prstGeom>
                        <a:noFill/>
                        <a:ln>
                          <a:noFill/>
                        </a:ln>
                        <a:effectLst/>
                      </p:spPr>
                    </p:pic>
                  </p:oleObj>
                </mc:Fallback>
              </mc:AlternateContent>
            </a:graphicData>
          </a:graphic>
        </p:graphicFrame>
        <p:sp>
          <p:nvSpPr>
            <p:cNvPr id="43" name="Rectangle 42"/>
            <p:cNvSpPr/>
            <p:nvPr/>
          </p:nvSpPr>
          <p:spPr>
            <a:xfrm rot="16200000">
              <a:off x="6514889" y="2454137"/>
              <a:ext cx="80434" cy="78591"/>
            </a:xfrm>
            <a:prstGeom prst="rect">
              <a:avLst/>
            </a:prstGeom>
            <a:solidFill>
              <a:srgbClr val="FF0000">
                <a:alpha val="20000"/>
              </a:srgbClr>
            </a:solidFill>
            <a:ln w="12700" cmpd="sng">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4" name="Rectangle 43"/>
            <p:cNvSpPr/>
            <p:nvPr/>
          </p:nvSpPr>
          <p:spPr>
            <a:xfrm rot="13356784">
              <a:off x="4825791" y="1986353"/>
              <a:ext cx="80434" cy="78591"/>
            </a:xfrm>
            <a:prstGeom prst="rect">
              <a:avLst/>
            </a:prstGeom>
            <a:solidFill>
              <a:srgbClr val="FF0000">
                <a:alpha val="20000"/>
              </a:srgbClr>
            </a:solidFill>
            <a:ln w="12700" cmpd="sng">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46" name="Text Box 56"/>
          <p:cNvSpPr txBox="1">
            <a:spLocks/>
          </p:cNvSpPr>
          <p:nvPr/>
        </p:nvSpPr>
        <p:spPr bwMode="auto">
          <a:xfrm>
            <a:off x="324727" y="2676962"/>
            <a:ext cx="3459874" cy="69865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2000" dirty="0">
                <a:solidFill>
                  <a:srgbClr val="FF0000"/>
                </a:solidFill>
                <a:latin typeface="Apple Chancery"/>
                <a:cs typeface="Apple Chancery"/>
              </a:rPr>
              <a:t>Putting everything together </a:t>
            </a:r>
            <a:r>
              <a:rPr lang="en-US" sz="2000" i="1" dirty="0">
                <a:solidFill>
                  <a:srgbClr val="0000FF"/>
                </a:solidFill>
                <a:latin typeface="Times New Roman"/>
                <a:cs typeface="Times New Roman"/>
              </a:rPr>
              <a:t>through the collision </a:t>
            </a:r>
            <a:r>
              <a:rPr lang="en-US" sz="2000" dirty="0">
                <a:solidFill>
                  <a:srgbClr val="0000FF"/>
                </a:solidFill>
                <a:latin typeface="Times New Roman"/>
                <a:cs typeface="Times New Roman"/>
              </a:rPr>
              <a:t>yields:</a:t>
            </a:r>
          </a:p>
        </p:txBody>
      </p:sp>
      <p:graphicFrame>
        <p:nvGraphicFramePr>
          <p:cNvPr id="47" name="Object 2"/>
          <p:cNvGraphicFramePr>
            <a:graphicFrameLocks noChangeAspect="1"/>
          </p:cNvGraphicFramePr>
          <p:nvPr>
            <p:extLst>
              <p:ext uri="{D42A27DB-BD31-4B8C-83A1-F6EECF244321}">
                <p14:modId xmlns:p14="http://schemas.microsoft.com/office/powerpoint/2010/main" val="2049242420"/>
              </p:ext>
            </p:extLst>
          </p:nvPr>
        </p:nvGraphicFramePr>
        <p:xfrm>
          <a:off x="3835080" y="3041650"/>
          <a:ext cx="4184650" cy="2057400"/>
        </p:xfrm>
        <a:graphic>
          <a:graphicData uri="http://schemas.openxmlformats.org/presentationml/2006/ole">
            <mc:AlternateContent xmlns:mc="http://schemas.openxmlformats.org/markup-compatibility/2006">
              <mc:Choice xmlns:v="urn:schemas-microsoft-com:vml" Requires="v">
                <p:oleObj name="Equation" r:id="rId15" imgW="2387600" imgH="1257300" progId="Equation.DSMT4">
                  <p:embed/>
                </p:oleObj>
              </mc:Choice>
              <mc:Fallback>
                <p:oleObj name="Equation" r:id="rId15" imgW="2387600" imgH="1257300" progId="Equation.DSMT4">
                  <p:embed/>
                  <p:pic>
                    <p:nvPicPr>
                      <p:cNvPr id="0" name=""/>
                      <p:cNvPicPr>
                        <a:picLocks noChangeAspect="1" noChangeArrowheads="1"/>
                      </p:cNvPicPr>
                      <p:nvPr/>
                    </p:nvPicPr>
                    <p:blipFill>
                      <a:blip r:embed="rId16"/>
                      <a:srcRect/>
                      <a:stretch>
                        <a:fillRect/>
                      </a:stretch>
                    </p:blipFill>
                    <p:spPr bwMode="auto">
                      <a:xfrm>
                        <a:off x="3835080" y="3041650"/>
                        <a:ext cx="4184650" cy="2057400"/>
                      </a:xfrm>
                      <a:prstGeom prst="rect">
                        <a:avLst/>
                      </a:prstGeom>
                      <a:noFill/>
                      <a:ln>
                        <a:noFill/>
                      </a:ln>
                      <a:effectLst/>
                    </p:spPr>
                  </p:pic>
                </p:oleObj>
              </mc:Fallback>
            </mc:AlternateContent>
          </a:graphicData>
        </a:graphic>
      </p:graphicFrame>
      <p:graphicFrame>
        <p:nvGraphicFramePr>
          <p:cNvPr id="48" name="Object 2"/>
          <p:cNvGraphicFramePr>
            <a:graphicFrameLocks noChangeAspect="1"/>
          </p:cNvGraphicFramePr>
          <p:nvPr>
            <p:extLst>
              <p:ext uri="{D42A27DB-BD31-4B8C-83A1-F6EECF244321}">
                <p14:modId xmlns:p14="http://schemas.microsoft.com/office/powerpoint/2010/main" val="1252311949"/>
              </p:ext>
            </p:extLst>
          </p:nvPr>
        </p:nvGraphicFramePr>
        <p:xfrm>
          <a:off x="1377950" y="128588"/>
          <a:ext cx="3097213" cy="649287"/>
        </p:xfrm>
        <a:graphic>
          <a:graphicData uri="http://schemas.openxmlformats.org/presentationml/2006/ole">
            <mc:AlternateContent xmlns:mc="http://schemas.openxmlformats.org/markup-compatibility/2006">
              <mc:Choice xmlns:v="urn:schemas-microsoft-com:vml" Requires="v">
                <p:oleObj name="Equation" r:id="rId17" imgW="1879600" imgH="393700" progId="Equation.DSMT4">
                  <p:embed/>
                </p:oleObj>
              </mc:Choice>
              <mc:Fallback>
                <p:oleObj name="Equation" r:id="rId17" imgW="1879600" imgH="393700" progId="Equation.DSMT4">
                  <p:embed/>
                  <p:pic>
                    <p:nvPicPr>
                      <p:cNvPr id="0" name=""/>
                      <p:cNvPicPr>
                        <a:picLocks noChangeAspect="1" noChangeArrowheads="1"/>
                      </p:cNvPicPr>
                      <p:nvPr/>
                    </p:nvPicPr>
                    <p:blipFill>
                      <a:blip r:embed="rId18"/>
                      <a:srcRect/>
                      <a:stretch>
                        <a:fillRect/>
                      </a:stretch>
                    </p:blipFill>
                    <p:spPr bwMode="auto">
                      <a:xfrm>
                        <a:off x="1377950" y="128588"/>
                        <a:ext cx="3097213" cy="649287"/>
                      </a:xfrm>
                      <a:prstGeom prst="rect">
                        <a:avLst/>
                      </a:prstGeom>
                      <a:noFill/>
                      <a:ln>
                        <a:noFill/>
                      </a:ln>
                      <a:effectLst/>
                    </p:spPr>
                  </p:pic>
                </p:oleObj>
              </mc:Fallback>
            </mc:AlternateContent>
          </a:graphicData>
        </a:graphic>
      </p:graphicFrame>
      <p:graphicFrame>
        <p:nvGraphicFramePr>
          <p:cNvPr id="27" name="Object 2"/>
          <p:cNvGraphicFramePr>
            <a:graphicFrameLocks noChangeAspect="1"/>
          </p:cNvGraphicFramePr>
          <p:nvPr>
            <p:extLst>
              <p:ext uri="{D42A27DB-BD31-4B8C-83A1-F6EECF244321}">
                <p14:modId xmlns:p14="http://schemas.microsoft.com/office/powerpoint/2010/main" val="1742783917"/>
              </p:ext>
            </p:extLst>
          </p:nvPr>
        </p:nvGraphicFramePr>
        <p:xfrm>
          <a:off x="1133475" y="5099050"/>
          <a:ext cx="3138488" cy="704850"/>
        </p:xfrm>
        <a:graphic>
          <a:graphicData uri="http://schemas.openxmlformats.org/presentationml/2006/ole">
            <mc:AlternateContent xmlns:mc="http://schemas.openxmlformats.org/markup-compatibility/2006">
              <mc:Choice xmlns:v="urn:schemas-microsoft-com:vml" Requires="v">
                <p:oleObj name="Equation" r:id="rId19" imgW="1790700" imgH="431800" progId="Equation.DSMT4">
                  <p:embed/>
                </p:oleObj>
              </mc:Choice>
              <mc:Fallback>
                <p:oleObj name="Equation" r:id="rId19" imgW="1790700" imgH="431800" progId="Equation.DSMT4">
                  <p:embed/>
                  <p:pic>
                    <p:nvPicPr>
                      <p:cNvPr id="0" name=""/>
                      <p:cNvPicPr>
                        <a:picLocks noChangeAspect="1" noChangeArrowheads="1"/>
                      </p:cNvPicPr>
                      <p:nvPr/>
                    </p:nvPicPr>
                    <p:blipFill>
                      <a:blip r:embed="rId20"/>
                      <a:srcRect/>
                      <a:stretch>
                        <a:fillRect/>
                      </a:stretch>
                    </p:blipFill>
                    <p:spPr bwMode="auto">
                      <a:xfrm>
                        <a:off x="1133475" y="5099050"/>
                        <a:ext cx="3138488" cy="704850"/>
                      </a:xfrm>
                      <a:prstGeom prst="rect">
                        <a:avLst/>
                      </a:prstGeom>
                      <a:noFill/>
                      <a:ln>
                        <a:noFill/>
                      </a:ln>
                      <a:effectLst/>
                    </p:spPr>
                  </p:pic>
                </p:oleObj>
              </mc:Fallback>
            </mc:AlternateContent>
          </a:graphicData>
        </a:graphic>
      </p:graphicFrame>
      <p:sp>
        <p:nvSpPr>
          <p:cNvPr id="28" name="Text Box 56"/>
          <p:cNvSpPr txBox="1">
            <a:spLocks/>
          </p:cNvSpPr>
          <p:nvPr/>
        </p:nvSpPr>
        <p:spPr bwMode="auto">
          <a:xfrm>
            <a:off x="324726" y="4997275"/>
            <a:ext cx="8641473" cy="3908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2000" dirty="0">
                <a:solidFill>
                  <a:schemeClr val="tx1"/>
                </a:solidFill>
                <a:latin typeface="Times New Roman"/>
                <a:cs typeface="Times New Roman"/>
              </a:rPr>
              <a:t>As</a:t>
            </a:r>
          </a:p>
        </p:txBody>
      </p:sp>
      <p:graphicFrame>
        <p:nvGraphicFramePr>
          <p:cNvPr id="29" name="Object 2"/>
          <p:cNvGraphicFramePr>
            <a:graphicFrameLocks noChangeAspect="1"/>
          </p:cNvGraphicFramePr>
          <p:nvPr>
            <p:extLst>
              <p:ext uri="{D42A27DB-BD31-4B8C-83A1-F6EECF244321}">
                <p14:modId xmlns:p14="http://schemas.microsoft.com/office/powerpoint/2010/main" val="4094978024"/>
              </p:ext>
            </p:extLst>
          </p:nvPr>
        </p:nvGraphicFramePr>
        <p:xfrm>
          <a:off x="1350963" y="5782588"/>
          <a:ext cx="2606675" cy="644525"/>
        </p:xfrm>
        <a:graphic>
          <a:graphicData uri="http://schemas.openxmlformats.org/presentationml/2006/ole">
            <mc:AlternateContent xmlns:mc="http://schemas.openxmlformats.org/markup-compatibility/2006">
              <mc:Choice xmlns:v="urn:schemas-microsoft-com:vml" Requires="v">
                <p:oleObj name="Equation" r:id="rId21" imgW="1485900" imgH="393700" progId="Equation.DSMT4">
                  <p:embed/>
                </p:oleObj>
              </mc:Choice>
              <mc:Fallback>
                <p:oleObj name="Equation" r:id="rId21" imgW="1485900" imgH="393700" progId="Equation.DSMT4">
                  <p:embed/>
                  <p:pic>
                    <p:nvPicPr>
                      <p:cNvPr id="0" name=""/>
                      <p:cNvPicPr>
                        <a:picLocks noChangeAspect="1" noChangeArrowheads="1"/>
                      </p:cNvPicPr>
                      <p:nvPr/>
                    </p:nvPicPr>
                    <p:blipFill>
                      <a:blip r:embed="rId22"/>
                      <a:srcRect/>
                      <a:stretch>
                        <a:fillRect/>
                      </a:stretch>
                    </p:blipFill>
                    <p:spPr bwMode="auto">
                      <a:xfrm>
                        <a:off x="1350963" y="5782588"/>
                        <a:ext cx="2606675" cy="644525"/>
                      </a:xfrm>
                      <a:prstGeom prst="rect">
                        <a:avLst/>
                      </a:prstGeom>
                      <a:noFill/>
                      <a:ln>
                        <a:noFill/>
                      </a:ln>
                      <a:effectLst/>
                    </p:spPr>
                  </p:pic>
                </p:oleObj>
              </mc:Fallback>
            </mc:AlternateContent>
          </a:graphicData>
        </a:graphic>
      </p:graphicFrame>
    </p:spTree>
    <p:extLst>
      <p:ext uri="{BB962C8B-B14F-4D97-AF65-F5344CB8AC3E}">
        <p14:creationId xmlns:p14="http://schemas.microsoft.com/office/powerpoint/2010/main" val="20911920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dissolve">
                                      <p:cBhvr>
                                        <p:cTn id="7" dur="500"/>
                                        <p:tgtEl>
                                          <p:spTgt spid="36"/>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46"/>
                                        </p:tgtEl>
                                        <p:attrNameLst>
                                          <p:attrName>style.visibility</p:attrName>
                                        </p:attrNameLst>
                                      </p:cBhvr>
                                      <p:to>
                                        <p:strVal val="visible"/>
                                      </p:to>
                                    </p:set>
                                    <p:animEffect transition="in" filter="dissolve">
                                      <p:cBhvr>
                                        <p:cTn id="12" dur="500"/>
                                        <p:tgtEl>
                                          <p:spTgt spid="46"/>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47"/>
                                        </p:tgtEl>
                                        <p:attrNameLst>
                                          <p:attrName>style.visibility</p:attrName>
                                        </p:attrNameLst>
                                      </p:cBhvr>
                                      <p:to>
                                        <p:strVal val="visible"/>
                                      </p:to>
                                    </p:set>
                                    <p:animEffect transition="in" filter="dissolve">
                                      <p:cBhvr>
                                        <p:cTn id="17" dur="500"/>
                                        <p:tgtEl>
                                          <p:spTgt spid="47"/>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28"/>
                                        </p:tgtEl>
                                        <p:attrNameLst>
                                          <p:attrName>style.visibility</p:attrName>
                                        </p:attrNameLst>
                                      </p:cBhvr>
                                      <p:to>
                                        <p:strVal val="visible"/>
                                      </p:to>
                                    </p:set>
                                    <p:animEffect transition="in" filter="dissolve">
                                      <p:cBhvr>
                                        <p:cTn id="22" dur="500"/>
                                        <p:tgtEl>
                                          <p:spTgt spid="28"/>
                                        </p:tgtEl>
                                      </p:cBhvr>
                                    </p:animEffect>
                                  </p:childTnLst>
                                </p:cTn>
                              </p:par>
                              <p:par>
                                <p:cTn id="23" presetID="9" presetClass="entr" presetSubtype="0" fill="hold" nodeType="withEffect">
                                  <p:stCondLst>
                                    <p:cond delay="0"/>
                                  </p:stCondLst>
                                  <p:childTnLst>
                                    <p:set>
                                      <p:cBhvr>
                                        <p:cTn id="24" dur="1" fill="hold">
                                          <p:stCondLst>
                                            <p:cond delay="0"/>
                                          </p:stCondLst>
                                        </p:cTn>
                                        <p:tgtEl>
                                          <p:spTgt spid="27"/>
                                        </p:tgtEl>
                                        <p:attrNameLst>
                                          <p:attrName>style.visibility</p:attrName>
                                        </p:attrNameLst>
                                      </p:cBhvr>
                                      <p:to>
                                        <p:strVal val="visible"/>
                                      </p:to>
                                    </p:set>
                                    <p:animEffect transition="in" filter="dissolve">
                                      <p:cBhvr>
                                        <p:cTn id="25" dur="500"/>
                                        <p:tgtEl>
                                          <p:spTgt spid="27"/>
                                        </p:tgtEl>
                                      </p:cBhvr>
                                    </p:animEffect>
                                  </p:childTnLst>
                                </p:cTn>
                              </p:par>
                            </p:childTnLst>
                          </p:cTn>
                        </p:par>
                      </p:childTnLst>
                    </p:cTn>
                  </p:par>
                  <p:par>
                    <p:cTn id="26" fill="hold">
                      <p:stCondLst>
                        <p:cond delay="indefinite"/>
                      </p:stCondLst>
                      <p:childTnLst>
                        <p:par>
                          <p:cTn id="27" fill="hold">
                            <p:stCondLst>
                              <p:cond delay="0"/>
                            </p:stCondLst>
                            <p:childTnLst>
                              <p:par>
                                <p:cTn id="28" presetID="9" presetClass="entr" presetSubtype="0" fill="hold" nodeType="clickEffect">
                                  <p:stCondLst>
                                    <p:cond delay="0"/>
                                  </p:stCondLst>
                                  <p:childTnLst>
                                    <p:set>
                                      <p:cBhvr>
                                        <p:cTn id="29" dur="1" fill="hold">
                                          <p:stCondLst>
                                            <p:cond delay="0"/>
                                          </p:stCondLst>
                                        </p:cTn>
                                        <p:tgtEl>
                                          <p:spTgt spid="29"/>
                                        </p:tgtEl>
                                        <p:attrNameLst>
                                          <p:attrName>style.visibility</p:attrName>
                                        </p:attrNameLst>
                                      </p:cBhvr>
                                      <p:to>
                                        <p:strVal val="visible"/>
                                      </p:to>
                                    </p:set>
                                    <p:animEffect transition="in" filter="dissolve">
                                      <p:cBhvr>
                                        <p:cTn id="30"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P spid="28"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5" name="TextBox 4"/>
          <p:cNvSpPr txBox="1"/>
          <p:nvPr/>
        </p:nvSpPr>
        <p:spPr>
          <a:xfrm>
            <a:off x="8636001" y="6427113"/>
            <a:ext cx="444499" cy="276999"/>
          </a:xfrm>
          <a:prstGeom prst="rect">
            <a:avLst/>
          </a:prstGeom>
          <a:noFill/>
        </p:spPr>
        <p:txBody>
          <a:bodyPr wrap="square" rtlCol="0">
            <a:spAutoFit/>
          </a:bodyPr>
          <a:lstStyle/>
          <a:p>
            <a:r>
              <a:rPr lang="en-US" sz="1200" dirty="0">
                <a:latin typeface="Times New Roman"/>
                <a:cs typeface="Times New Roman"/>
              </a:rPr>
              <a:t>32.)</a:t>
            </a:r>
          </a:p>
        </p:txBody>
      </p:sp>
      <p:sp>
        <p:nvSpPr>
          <p:cNvPr id="33" name="Text Box 56"/>
          <p:cNvSpPr txBox="1">
            <a:spLocks/>
          </p:cNvSpPr>
          <p:nvPr/>
        </p:nvSpPr>
        <p:spPr bwMode="auto">
          <a:xfrm>
            <a:off x="324727" y="901718"/>
            <a:ext cx="5248746" cy="31608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2000" dirty="0">
                <a:solidFill>
                  <a:srgbClr val="FF0000"/>
                </a:solidFill>
                <a:latin typeface="Apple Chancery"/>
                <a:cs typeface="Apple Chancery"/>
              </a:rPr>
              <a:t>Knowing </a:t>
            </a:r>
            <a:r>
              <a:rPr lang="en-US" sz="2000" dirty="0">
                <a:latin typeface="Times New Roman"/>
                <a:cs typeface="Times New Roman"/>
              </a:rPr>
              <a:t>the </a:t>
            </a:r>
            <a:r>
              <a:rPr lang="en-US" sz="2000" i="1" dirty="0">
                <a:solidFill>
                  <a:srgbClr val="0000FF"/>
                </a:solidFill>
                <a:latin typeface="Times New Roman"/>
                <a:cs typeface="Times New Roman"/>
              </a:rPr>
              <a:t>after-collision </a:t>
            </a:r>
            <a:r>
              <a:rPr lang="en-US" sz="2000" dirty="0">
                <a:solidFill>
                  <a:srgbClr val="0000FF"/>
                </a:solidFill>
                <a:latin typeface="Times New Roman"/>
                <a:cs typeface="Times New Roman"/>
              </a:rPr>
              <a:t>velocities</a:t>
            </a:r>
            <a:r>
              <a:rPr lang="en-US" sz="2000" dirty="0">
                <a:latin typeface="Times New Roman"/>
                <a:cs typeface="Times New Roman"/>
              </a:rPr>
              <a:t>, we can use </a:t>
            </a:r>
            <a:r>
              <a:rPr lang="en-US" sz="2000" i="1" dirty="0">
                <a:solidFill>
                  <a:srgbClr val="0000FF"/>
                </a:solidFill>
                <a:latin typeface="Times New Roman"/>
                <a:cs typeface="Times New Roman"/>
              </a:rPr>
              <a:t>conservation of energy </a:t>
            </a:r>
            <a:r>
              <a:rPr lang="en-US" sz="2000" dirty="0">
                <a:latin typeface="Times New Roman"/>
                <a:cs typeface="Times New Roman"/>
              </a:rPr>
              <a:t>to </a:t>
            </a:r>
            <a:r>
              <a:rPr lang="en-US" sz="2000" dirty="0">
                <a:solidFill>
                  <a:srgbClr val="FF0000"/>
                </a:solidFill>
                <a:latin typeface="Times New Roman"/>
                <a:cs typeface="Times New Roman"/>
              </a:rPr>
              <a:t>determine how high the rod’s </a:t>
            </a:r>
            <a:r>
              <a:rPr lang="en-US" sz="2000" i="1" dirty="0">
                <a:solidFill>
                  <a:srgbClr val="FF0000"/>
                </a:solidFill>
                <a:latin typeface="Times New Roman"/>
                <a:cs typeface="Times New Roman"/>
              </a:rPr>
              <a:t>center of mass </a:t>
            </a:r>
            <a:r>
              <a:rPr lang="en-US" sz="2000" dirty="0">
                <a:solidFill>
                  <a:srgbClr val="FF0000"/>
                </a:solidFill>
                <a:latin typeface="Times New Roman"/>
                <a:cs typeface="Times New Roman"/>
              </a:rPr>
              <a:t>rises</a:t>
            </a:r>
            <a:r>
              <a:rPr lang="en-US" sz="2000" dirty="0">
                <a:latin typeface="Times New Roman"/>
                <a:cs typeface="Times New Roman"/>
              </a:rPr>
              <a:t>, and </a:t>
            </a:r>
            <a:r>
              <a:rPr lang="en-US" sz="2000" dirty="0">
                <a:solidFill>
                  <a:srgbClr val="FF0000"/>
                </a:solidFill>
                <a:latin typeface="Times New Roman"/>
                <a:cs typeface="Times New Roman"/>
              </a:rPr>
              <a:t>how high up the </a:t>
            </a:r>
            <a:r>
              <a:rPr lang="en-US" sz="2000" i="1" dirty="0">
                <a:solidFill>
                  <a:srgbClr val="FF0000"/>
                </a:solidFill>
                <a:latin typeface="Times New Roman"/>
                <a:cs typeface="Times New Roman"/>
              </a:rPr>
              <a:t>mass</a:t>
            </a:r>
            <a:r>
              <a:rPr lang="en-US" sz="2000" dirty="0">
                <a:solidFill>
                  <a:srgbClr val="FF0000"/>
                </a:solidFill>
                <a:latin typeface="Times New Roman"/>
                <a:cs typeface="Times New Roman"/>
              </a:rPr>
              <a:t> rises</a:t>
            </a:r>
            <a:r>
              <a:rPr lang="en-US" sz="2000" dirty="0">
                <a:latin typeface="Times New Roman"/>
                <a:cs typeface="Times New Roman"/>
              </a:rPr>
              <a:t>, </a:t>
            </a:r>
            <a:r>
              <a:rPr lang="en-US" sz="2000" dirty="0">
                <a:solidFill>
                  <a:srgbClr val="0000FF"/>
                </a:solidFill>
                <a:latin typeface="Times New Roman"/>
                <a:cs typeface="Times New Roman"/>
              </a:rPr>
              <a:t>before coming to a stop</a:t>
            </a:r>
            <a:r>
              <a:rPr lang="en-US" sz="2000" dirty="0">
                <a:latin typeface="Times New Roman"/>
                <a:cs typeface="Times New Roman"/>
              </a:rPr>
              <a:t>.  Without doing the math to its conclusion, assuming the </a:t>
            </a:r>
            <a:r>
              <a:rPr lang="en-US" sz="2000" i="1" dirty="0">
                <a:solidFill>
                  <a:srgbClr val="0000FF"/>
                </a:solidFill>
                <a:latin typeface="Times New Roman"/>
                <a:cs typeface="Times New Roman"/>
              </a:rPr>
              <a:t>time interval </a:t>
            </a:r>
            <a:r>
              <a:rPr lang="en-US" sz="2000" dirty="0">
                <a:latin typeface="Times New Roman"/>
                <a:cs typeface="Times New Roman"/>
              </a:rPr>
              <a:t>is from </a:t>
            </a:r>
            <a:r>
              <a:rPr lang="en-US" sz="2000" dirty="0">
                <a:solidFill>
                  <a:srgbClr val="0000FF"/>
                </a:solidFill>
                <a:latin typeface="Times New Roman"/>
                <a:cs typeface="Times New Roman"/>
              </a:rPr>
              <a:t>just after the collision </a:t>
            </a:r>
            <a:r>
              <a:rPr lang="en-US" sz="2000" dirty="0">
                <a:latin typeface="Times New Roman"/>
                <a:cs typeface="Times New Roman"/>
              </a:rPr>
              <a:t>to </a:t>
            </a:r>
            <a:r>
              <a:rPr lang="en-US" sz="2000" dirty="0">
                <a:solidFill>
                  <a:srgbClr val="0000FF"/>
                </a:solidFill>
                <a:latin typeface="Times New Roman"/>
                <a:cs typeface="Times New Roman"/>
              </a:rPr>
              <a:t>the</a:t>
            </a:r>
            <a:r>
              <a:rPr lang="en-US" sz="2000" dirty="0">
                <a:latin typeface="Times New Roman"/>
                <a:cs typeface="Times New Roman"/>
              </a:rPr>
              <a:t> </a:t>
            </a:r>
            <a:r>
              <a:rPr lang="en-US" sz="2000" dirty="0">
                <a:solidFill>
                  <a:srgbClr val="0000FF"/>
                </a:solidFill>
                <a:latin typeface="Times New Roman"/>
                <a:cs typeface="Times New Roman"/>
              </a:rPr>
              <a:t>stop point</a:t>
            </a:r>
            <a:r>
              <a:rPr lang="en-US" sz="2000" dirty="0">
                <a:latin typeface="Times New Roman"/>
                <a:cs typeface="Times New Roman"/>
              </a:rPr>
              <a:t> and noting that the mass rises a distance                    (you should understand why by now) while the rod’s center of mass rises                        that equation looks like:</a:t>
            </a:r>
          </a:p>
        </p:txBody>
      </p:sp>
      <p:grpSp>
        <p:nvGrpSpPr>
          <p:cNvPr id="25" name="Group 24"/>
          <p:cNvGrpSpPr/>
          <p:nvPr/>
        </p:nvGrpSpPr>
        <p:grpSpPr>
          <a:xfrm>
            <a:off x="5041900" y="-2070100"/>
            <a:ext cx="4610100" cy="4677246"/>
            <a:chOff x="3924300" y="-2070100"/>
            <a:chExt cx="4610100" cy="4677246"/>
          </a:xfrm>
        </p:grpSpPr>
        <p:sp>
          <p:nvSpPr>
            <p:cNvPr id="26" name="Rectangle 25"/>
            <p:cNvSpPr/>
            <p:nvPr/>
          </p:nvSpPr>
          <p:spPr>
            <a:xfrm rot="2602829">
              <a:off x="5612390" y="-214557"/>
              <a:ext cx="88610" cy="2537311"/>
            </a:xfrm>
            <a:prstGeom prst="rect">
              <a:avLst/>
            </a:prstGeom>
            <a:solidFill>
              <a:srgbClr val="FFFF00"/>
            </a:solidFill>
            <a:ln>
              <a:solidFill>
                <a:srgbClr val="000000"/>
              </a:solidFill>
              <a:prstDash val="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 name="Freeform 28"/>
            <p:cNvSpPr/>
            <p:nvPr/>
          </p:nvSpPr>
          <p:spPr>
            <a:xfrm>
              <a:off x="5831127" y="1488602"/>
              <a:ext cx="1903173" cy="1118544"/>
            </a:xfrm>
            <a:custGeom>
              <a:avLst/>
              <a:gdLst>
                <a:gd name="connsiteX0" fmla="*/ 2980267 w 3225800"/>
                <a:gd name="connsiteY0" fmla="*/ 0 h 2010833"/>
                <a:gd name="connsiteX1" fmla="*/ 3225800 w 3225800"/>
                <a:gd name="connsiteY1" fmla="*/ 4233 h 2010833"/>
                <a:gd name="connsiteX2" fmla="*/ 3221567 w 3225800"/>
                <a:gd name="connsiteY2" fmla="*/ 1998133 h 2010833"/>
                <a:gd name="connsiteX3" fmla="*/ 0 w 3225800"/>
                <a:gd name="connsiteY3" fmla="*/ 2010833 h 2010833"/>
                <a:gd name="connsiteX4" fmla="*/ 0 w 3225800"/>
                <a:gd name="connsiteY4" fmla="*/ 1905000 h 2010833"/>
                <a:gd name="connsiteX5" fmla="*/ 1143000 w 3225800"/>
                <a:gd name="connsiteY5" fmla="*/ 1909233 h 2010833"/>
                <a:gd name="connsiteX6" fmla="*/ 1303867 w 3225800"/>
                <a:gd name="connsiteY6" fmla="*/ 1900767 h 2010833"/>
                <a:gd name="connsiteX7" fmla="*/ 1498600 w 3225800"/>
                <a:gd name="connsiteY7" fmla="*/ 1871133 h 2010833"/>
                <a:gd name="connsiteX8" fmla="*/ 1663700 w 3225800"/>
                <a:gd name="connsiteY8" fmla="*/ 1828800 h 2010833"/>
                <a:gd name="connsiteX9" fmla="*/ 1799167 w 3225800"/>
                <a:gd name="connsiteY9" fmla="*/ 1782233 h 2010833"/>
                <a:gd name="connsiteX10" fmla="*/ 1934634 w 3225800"/>
                <a:gd name="connsiteY10" fmla="*/ 1722967 h 2010833"/>
                <a:gd name="connsiteX11" fmla="*/ 2108200 w 3225800"/>
                <a:gd name="connsiteY11" fmla="*/ 1625600 h 2010833"/>
                <a:gd name="connsiteX12" fmla="*/ 2243667 w 3225800"/>
                <a:gd name="connsiteY12" fmla="*/ 1532467 h 2010833"/>
                <a:gd name="connsiteX13" fmla="*/ 2387600 w 3225800"/>
                <a:gd name="connsiteY13" fmla="*/ 1418167 h 2010833"/>
                <a:gd name="connsiteX14" fmla="*/ 2523067 w 3225800"/>
                <a:gd name="connsiteY14" fmla="*/ 1274233 h 2010833"/>
                <a:gd name="connsiteX15" fmla="*/ 2645834 w 3225800"/>
                <a:gd name="connsiteY15" fmla="*/ 1126067 h 2010833"/>
                <a:gd name="connsiteX16" fmla="*/ 2743200 w 3225800"/>
                <a:gd name="connsiteY16" fmla="*/ 969433 h 2010833"/>
                <a:gd name="connsiteX17" fmla="*/ 2827867 w 3225800"/>
                <a:gd name="connsiteY17" fmla="*/ 800100 h 2010833"/>
                <a:gd name="connsiteX18" fmla="*/ 2899834 w 3225800"/>
                <a:gd name="connsiteY18" fmla="*/ 613833 h 2010833"/>
                <a:gd name="connsiteX19" fmla="*/ 2950634 w 3225800"/>
                <a:gd name="connsiteY19" fmla="*/ 414867 h 2010833"/>
                <a:gd name="connsiteX20" fmla="*/ 2976034 w 3225800"/>
                <a:gd name="connsiteY20" fmla="*/ 194733 h 2010833"/>
                <a:gd name="connsiteX21" fmla="*/ 2980267 w 3225800"/>
                <a:gd name="connsiteY21" fmla="*/ 0 h 20108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225800" h="2010833">
                  <a:moveTo>
                    <a:pt x="2980267" y="0"/>
                  </a:moveTo>
                  <a:lnTo>
                    <a:pt x="3225800" y="4233"/>
                  </a:lnTo>
                  <a:lnTo>
                    <a:pt x="3221567" y="1998133"/>
                  </a:lnTo>
                  <a:lnTo>
                    <a:pt x="0" y="2010833"/>
                  </a:lnTo>
                  <a:lnTo>
                    <a:pt x="0" y="1905000"/>
                  </a:lnTo>
                  <a:lnTo>
                    <a:pt x="1143000" y="1909233"/>
                  </a:lnTo>
                  <a:lnTo>
                    <a:pt x="1303867" y="1900767"/>
                  </a:lnTo>
                  <a:lnTo>
                    <a:pt x="1498600" y="1871133"/>
                  </a:lnTo>
                  <a:lnTo>
                    <a:pt x="1663700" y="1828800"/>
                  </a:lnTo>
                  <a:lnTo>
                    <a:pt x="1799167" y="1782233"/>
                  </a:lnTo>
                  <a:lnTo>
                    <a:pt x="1934634" y="1722967"/>
                  </a:lnTo>
                  <a:lnTo>
                    <a:pt x="2108200" y="1625600"/>
                  </a:lnTo>
                  <a:lnTo>
                    <a:pt x="2243667" y="1532467"/>
                  </a:lnTo>
                  <a:lnTo>
                    <a:pt x="2387600" y="1418167"/>
                  </a:lnTo>
                  <a:lnTo>
                    <a:pt x="2523067" y="1274233"/>
                  </a:lnTo>
                  <a:lnTo>
                    <a:pt x="2645834" y="1126067"/>
                  </a:lnTo>
                  <a:lnTo>
                    <a:pt x="2743200" y="969433"/>
                  </a:lnTo>
                  <a:lnTo>
                    <a:pt x="2827867" y="800100"/>
                  </a:lnTo>
                  <a:lnTo>
                    <a:pt x="2899834" y="613833"/>
                  </a:lnTo>
                  <a:lnTo>
                    <a:pt x="2950634" y="414867"/>
                  </a:lnTo>
                  <a:lnTo>
                    <a:pt x="2976034" y="194733"/>
                  </a:lnTo>
                  <a:lnTo>
                    <a:pt x="2980267" y="0"/>
                  </a:lnTo>
                  <a:close/>
                </a:path>
              </a:pathLst>
            </a:custGeom>
            <a:solidFill>
              <a:srgbClr val="0000FF"/>
            </a:solidFill>
            <a:ln w="1905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 name="Rectangle 30"/>
            <p:cNvSpPr/>
            <p:nvPr/>
          </p:nvSpPr>
          <p:spPr>
            <a:xfrm>
              <a:off x="6413500" y="101600"/>
              <a:ext cx="88900" cy="2413000"/>
            </a:xfrm>
            <a:prstGeom prst="rect">
              <a:avLst/>
            </a:prstGeom>
            <a:solidFill>
              <a:srgbClr val="FFFF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2" name="Arc 31"/>
            <p:cNvSpPr/>
            <p:nvPr/>
          </p:nvSpPr>
          <p:spPr>
            <a:xfrm>
              <a:off x="3924300" y="-2070100"/>
              <a:ext cx="4610100" cy="4610100"/>
            </a:xfrm>
            <a:prstGeom prst="arc">
              <a:avLst>
                <a:gd name="adj1" fmla="val 5063858"/>
                <a:gd name="adj2" fmla="val 7745632"/>
              </a:avLst>
            </a:prstGeom>
            <a:ln w="12700" cmpd="sng">
              <a:solidFill>
                <a:srgbClr val="000000"/>
              </a:solidFill>
              <a:prstDash val="dash"/>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aphicFrame>
          <p:nvGraphicFramePr>
            <p:cNvPr id="34" name="Object 2"/>
            <p:cNvGraphicFramePr>
              <a:graphicFrameLocks noChangeAspect="1"/>
            </p:cNvGraphicFramePr>
            <p:nvPr>
              <p:extLst>
                <p:ext uri="{D42A27DB-BD31-4B8C-83A1-F6EECF244321}">
                  <p14:modId xmlns:p14="http://schemas.microsoft.com/office/powerpoint/2010/main" val="3406903351"/>
                </p:ext>
              </p:extLst>
            </p:nvPr>
          </p:nvGraphicFramePr>
          <p:xfrm>
            <a:off x="6419850" y="155466"/>
            <a:ext cx="79375" cy="102769"/>
          </p:xfrm>
          <a:graphic>
            <a:graphicData uri="http://schemas.openxmlformats.org/presentationml/2006/ole">
              <mc:AlternateContent xmlns:mc="http://schemas.openxmlformats.org/markup-compatibility/2006">
                <mc:Choice xmlns:v="urn:schemas-microsoft-com:vml" Requires="v">
                  <p:oleObj name="Equation" r:id="rId3" imgW="88900" imgH="114300" progId="Equation.DSMT4">
                    <p:embed/>
                  </p:oleObj>
                </mc:Choice>
                <mc:Fallback>
                  <p:oleObj name="Equation" r:id="rId3" imgW="88900" imgH="114300" progId="Equation.DSMT4">
                    <p:embed/>
                    <p:pic>
                      <p:nvPicPr>
                        <p:cNvPr id="0" name=""/>
                        <p:cNvPicPr>
                          <a:picLocks noChangeAspect="1" noChangeArrowheads="1"/>
                        </p:cNvPicPr>
                        <p:nvPr/>
                      </p:nvPicPr>
                      <p:blipFill>
                        <a:blip r:embed="rId4"/>
                        <a:srcRect/>
                        <a:stretch>
                          <a:fillRect/>
                        </a:stretch>
                      </p:blipFill>
                      <p:spPr bwMode="auto">
                        <a:xfrm>
                          <a:off x="6419850" y="155466"/>
                          <a:ext cx="79375" cy="102769"/>
                        </a:xfrm>
                        <a:prstGeom prst="rect">
                          <a:avLst/>
                        </a:prstGeom>
                        <a:noFill/>
                        <a:ln>
                          <a:noFill/>
                        </a:ln>
                        <a:effectLst/>
                      </p:spPr>
                    </p:pic>
                  </p:oleObj>
                </mc:Fallback>
              </mc:AlternateContent>
            </a:graphicData>
          </a:graphic>
        </p:graphicFrame>
        <p:sp>
          <p:nvSpPr>
            <p:cNvPr id="35" name="Rectangle 34"/>
            <p:cNvSpPr/>
            <p:nvPr/>
          </p:nvSpPr>
          <p:spPr>
            <a:xfrm rot="16200000">
              <a:off x="7511132" y="1453546"/>
              <a:ext cx="80434" cy="78591"/>
            </a:xfrm>
            <a:prstGeom prst="rect">
              <a:avLst/>
            </a:prstGeom>
            <a:solidFill>
              <a:srgbClr val="FF0000"/>
            </a:solidFill>
            <a:ln w="12700" cmpd="sng">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36" name="Object 2"/>
            <p:cNvGraphicFramePr>
              <a:graphicFrameLocks noChangeAspect="1"/>
            </p:cNvGraphicFramePr>
            <p:nvPr>
              <p:extLst>
                <p:ext uri="{D42A27DB-BD31-4B8C-83A1-F6EECF244321}">
                  <p14:modId xmlns:p14="http://schemas.microsoft.com/office/powerpoint/2010/main" val="3353696135"/>
                </p:ext>
              </p:extLst>
            </p:nvPr>
          </p:nvGraphicFramePr>
          <p:xfrm>
            <a:off x="7266716" y="1269425"/>
            <a:ext cx="250825" cy="190500"/>
          </p:xfrm>
          <a:graphic>
            <a:graphicData uri="http://schemas.openxmlformats.org/presentationml/2006/ole">
              <mc:AlternateContent xmlns:mc="http://schemas.openxmlformats.org/markup-compatibility/2006">
                <mc:Choice xmlns:v="urn:schemas-microsoft-com:vml" Requires="v">
                  <p:oleObj name="Equation" r:id="rId5" imgW="165100" imgH="127000" progId="Equation.DSMT4">
                    <p:embed/>
                  </p:oleObj>
                </mc:Choice>
                <mc:Fallback>
                  <p:oleObj name="Equation" r:id="rId5" imgW="165100" imgH="127000" progId="Equation.DSMT4">
                    <p:embed/>
                    <p:pic>
                      <p:nvPicPr>
                        <p:cNvPr id="0" name=""/>
                        <p:cNvPicPr>
                          <a:picLocks noChangeAspect="1" noChangeArrowheads="1"/>
                        </p:cNvPicPr>
                        <p:nvPr/>
                      </p:nvPicPr>
                      <p:blipFill>
                        <a:blip r:embed="rId6"/>
                        <a:srcRect/>
                        <a:stretch>
                          <a:fillRect/>
                        </a:stretch>
                      </p:blipFill>
                      <p:spPr bwMode="auto">
                        <a:xfrm>
                          <a:off x="7266716" y="1269425"/>
                          <a:ext cx="250825" cy="190500"/>
                        </a:xfrm>
                        <a:prstGeom prst="rect">
                          <a:avLst/>
                        </a:prstGeom>
                        <a:noFill/>
                        <a:ln>
                          <a:noFill/>
                        </a:ln>
                        <a:effectLst/>
                      </p:spPr>
                    </p:pic>
                  </p:oleObj>
                </mc:Fallback>
              </mc:AlternateContent>
            </a:graphicData>
          </a:graphic>
        </p:graphicFrame>
        <p:graphicFrame>
          <p:nvGraphicFramePr>
            <p:cNvPr id="37" name="Object 2"/>
            <p:cNvGraphicFramePr>
              <a:graphicFrameLocks noChangeAspect="1"/>
            </p:cNvGraphicFramePr>
            <p:nvPr>
              <p:extLst>
                <p:ext uri="{D42A27DB-BD31-4B8C-83A1-F6EECF244321}">
                  <p14:modId xmlns:p14="http://schemas.microsoft.com/office/powerpoint/2010/main" val="1913385999"/>
                </p:ext>
              </p:extLst>
            </p:nvPr>
          </p:nvGraphicFramePr>
          <p:xfrm>
            <a:off x="5392738" y="777875"/>
            <a:ext cx="192087" cy="247650"/>
          </p:xfrm>
          <a:graphic>
            <a:graphicData uri="http://schemas.openxmlformats.org/presentationml/2006/ole">
              <mc:AlternateContent xmlns:mc="http://schemas.openxmlformats.org/markup-compatibility/2006">
                <mc:Choice xmlns:v="urn:schemas-microsoft-com:vml" Requires="v">
                  <p:oleObj name="Equation" r:id="rId7" imgW="127000" imgH="165100" progId="Equation.DSMT4">
                    <p:embed/>
                  </p:oleObj>
                </mc:Choice>
                <mc:Fallback>
                  <p:oleObj name="Equation" r:id="rId7" imgW="127000" imgH="165100" progId="Equation.DSMT4">
                    <p:embed/>
                    <p:pic>
                      <p:nvPicPr>
                        <p:cNvPr id="0" name=""/>
                        <p:cNvPicPr>
                          <a:picLocks noChangeAspect="1" noChangeArrowheads="1"/>
                        </p:cNvPicPr>
                        <p:nvPr/>
                      </p:nvPicPr>
                      <p:blipFill>
                        <a:blip r:embed="rId8"/>
                        <a:srcRect/>
                        <a:stretch>
                          <a:fillRect/>
                        </a:stretch>
                      </p:blipFill>
                      <p:spPr bwMode="auto">
                        <a:xfrm>
                          <a:off x="5392738" y="777875"/>
                          <a:ext cx="192087" cy="247650"/>
                        </a:xfrm>
                        <a:prstGeom prst="rect">
                          <a:avLst/>
                        </a:prstGeom>
                        <a:noFill/>
                        <a:ln>
                          <a:noFill/>
                        </a:ln>
                        <a:effectLst/>
                      </p:spPr>
                    </p:pic>
                  </p:oleObj>
                </mc:Fallback>
              </mc:AlternateContent>
            </a:graphicData>
          </a:graphic>
        </p:graphicFrame>
        <p:graphicFrame>
          <p:nvGraphicFramePr>
            <p:cNvPr id="38" name="Object 2"/>
            <p:cNvGraphicFramePr>
              <a:graphicFrameLocks noChangeAspect="1"/>
            </p:cNvGraphicFramePr>
            <p:nvPr>
              <p:extLst>
                <p:ext uri="{D42A27DB-BD31-4B8C-83A1-F6EECF244321}">
                  <p14:modId xmlns:p14="http://schemas.microsoft.com/office/powerpoint/2010/main" val="2952563896"/>
                </p:ext>
              </p:extLst>
            </p:nvPr>
          </p:nvGraphicFramePr>
          <p:xfrm>
            <a:off x="6143625" y="635018"/>
            <a:ext cx="192088" cy="266700"/>
          </p:xfrm>
          <a:graphic>
            <a:graphicData uri="http://schemas.openxmlformats.org/presentationml/2006/ole">
              <mc:AlternateContent xmlns:mc="http://schemas.openxmlformats.org/markup-compatibility/2006">
                <mc:Choice xmlns:v="urn:schemas-microsoft-com:vml" Requires="v">
                  <p:oleObj name="Equation" r:id="rId9" imgW="127000" imgH="177800" progId="Equation.DSMT4">
                    <p:embed/>
                  </p:oleObj>
                </mc:Choice>
                <mc:Fallback>
                  <p:oleObj name="Equation" r:id="rId9" imgW="127000" imgH="177800" progId="Equation.DSMT4">
                    <p:embed/>
                    <p:pic>
                      <p:nvPicPr>
                        <p:cNvPr id="0" name=""/>
                        <p:cNvPicPr>
                          <a:picLocks noChangeAspect="1" noChangeArrowheads="1"/>
                        </p:cNvPicPr>
                        <p:nvPr/>
                      </p:nvPicPr>
                      <p:blipFill>
                        <a:blip r:embed="rId10"/>
                        <a:srcRect/>
                        <a:stretch>
                          <a:fillRect/>
                        </a:stretch>
                      </p:blipFill>
                      <p:spPr bwMode="auto">
                        <a:xfrm>
                          <a:off x="6143625" y="635018"/>
                          <a:ext cx="192088" cy="266700"/>
                        </a:xfrm>
                        <a:prstGeom prst="rect">
                          <a:avLst/>
                        </a:prstGeom>
                        <a:noFill/>
                        <a:ln>
                          <a:noFill/>
                        </a:ln>
                        <a:effectLst/>
                      </p:spPr>
                    </p:pic>
                  </p:oleObj>
                </mc:Fallback>
              </mc:AlternateContent>
            </a:graphicData>
          </a:graphic>
        </p:graphicFrame>
        <p:sp>
          <p:nvSpPr>
            <p:cNvPr id="39" name="Freeform 38"/>
            <p:cNvSpPr/>
            <p:nvPr/>
          </p:nvSpPr>
          <p:spPr>
            <a:xfrm>
              <a:off x="6184900" y="565150"/>
              <a:ext cx="222250" cy="82568"/>
            </a:xfrm>
            <a:custGeom>
              <a:avLst/>
              <a:gdLst>
                <a:gd name="connsiteX0" fmla="*/ 0 w 222250"/>
                <a:gd name="connsiteY0" fmla="*/ 0 h 82568"/>
                <a:gd name="connsiteX1" fmla="*/ 107950 w 222250"/>
                <a:gd name="connsiteY1" fmla="*/ 69850 h 82568"/>
                <a:gd name="connsiteX2" fmla="*/ 222250 w 222250"/>
                <a:gd name="connsiteY2" fmla="*/ 82550 h 82568"/>
              </a:gdLst>
              <a:ahLst/>
              <a:cxnLst>
                <a:cxn ang="0">
                  <a:pos x="connsiteX0" y="connsiteY0"/>
                </a:cxn>
                <a:cxn ang="0">
                  <a:pos x="connsiteX1" y="connsiteY1"/>
                </a:cxn>
                <a:cxn ang="0">
                  <a:pos x="connsiteX2" y="connsiteY2"/>
                </a:cxn>
              </a:cxnLst>
              <a:rect l="l" t="t" r="r" b="b"/>
              <a:pathLst>
                <a:path w="222250" h="82568">
                  <a:moveTo>
                    <a:pt x="0" y="0"/>
                  </a:moveTo>
                  <a:cubicBezTo>
                    <a:pt x="35454" y="28046"/>
                    <a:pt x="70908" y="56092"/>
                    <a:pt x="107950" y="69850"/>
                  </a:cubicBezTo>
                  <a:cubicBezTo>
                    <a:pt x="144992" y="83608"/>
                    <a:pt x="222250" y="82550"/>
                    <a:pt x="222250" y="82550"/>
                  </a:cubicBezTo>
                </a:path>
              </a:pathLst>
            </a:custGeom>
            <a:ln w="9525" cmpd="sng">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aphicFrame>
          <p:nvGraphicFramePr>
            <p:cNvPr id="40" name="Object 2"/>
            <p:cNvGraphicFramePr>
              <a:graphicFrameLocks noChangeAspect="1"/>
            </p:cNvGraphicFramePr>
            <p:nvPr>
              <p:extLst>
                <p:ext uri="{D42A27DB-BD31-4B8C-83A1-F6EECF244321}">
                  <p14:modId xmlns:p14="http://schemas.microsoft.com/office/powerpoint/2010/main" val="74071368"/>
                </p:ext>
              </p:extLst>
            </p:nvPr>
          </p:nvGraphicFramePr>
          <p:xfrm>
            <a:off x="6034087" y="1709168"/>
            <a:ext cx="385763" cy="247650"/>
          </p:xfrm>
          <a:graphic>
            <a:graphicData uri="http://schemas.openxmlformats.org/presentationml/2006/ole">
              <mc:AlternateContent xmlns:mc="http://schemas.openxmlformats.org/markup-compatibility/2006">
                <mc:Choice xmlns:v="urn:schemas-microsoft-com:vml" Requires="v">
                  <p:oleObj name="Equation" r:id="rId11" imgW="254000" imgH="165100" progId="Equation.DSMT4">
                    <p:embed/>
                  </p:oleObj>
                </mc:Choice>
                <mc:Fallback>
                  <p:oleObj name="Equation" r:id="rId11" imgW="254000" imgH="165100" progId="Equation.DSMT4">
                    <p:embed/>
                    <p:pic>
                      <p:nvPicPr>
                        <p:cNvPr id="0" name=""/>
                        <p:cNvPicPr>
                          <a:picLocks noChangeAspect="1" noChangeArrowheads="1"/>
                        </p:cNvPicPr>
                        <p:nvPr/>
                      </p:nvPicPr>
                      <p:blipFill>
                        <a:blip r:embed="rId12"/>
                        <a:srcRect/>
                        <a:stretch>
                          <a:fillRect/>
                        </a:stretch>
                      </p:blipFill>
                      <p:spPr bwMode="auto">
                        <a:xfrm>
                          <a:off x="6034087" y="1709168"/>
                          <a:ext cx="385763" cy="247650"/>
                        </a:xfrm>
                        <a:prstGeom prst="rect">
                          <a:avLst/>
                        </a:prstGeom>
                        <a:noFill/>
                        <a:ln>
                          <a:noFill/>
                        </a:ln>
                        <a:effectLst/>
                      </p:spPr>
                    </p:pic>
                  </p:oleObj>
                </mc:Fallback>
              </mc:AlternateContent>
            </a:graphicData>
          </a:graphic>
        </p:graphicFrame>
        <p:sp>
          <p:nvSpPr>
            <p:cNvPr id="41" name="Rectangle 40"/>
            <p:cNvSpPr/>
            <p:nvPr/>
          </p:nvSpPr>
          <p:spPr>
            <a:xfrm rot="16200000">
              <a:off x="6514889" y="2454137"/>
              <a:ext cx="80434" cy="78591"/>
            </a:xfrm>
            <a:prstGeom prst="rect">
              <a:avLst/>
            </a:prstGeom>
            <a:solidFill>
              <a:srgbClr val="FF0000">
                <a:alpha val="20000"/>
              </a:srgbClr>
            </a:solidFill>
            <a:ln w="12700" cmpd="sng">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2" name="Rectangle 41"/>
            <p:cNvSpPr/>
            <p:nvPr/>
          </p:nvSpPr>
          <p:spPr>
            <a:xfrm rot="13356784">
              <a:off x="4825791" y="1986353"/>
              <a:ext cx="80434" cy="78591"/>
            </a:xfrm>
            <a:prstGeom prst="rect">
              <a:avLst/>
            </a:prstGeom>
            <a:solidFill>
              <a:srgbClr val="FF0000">
                <a:alpha val="20000"/>
              </a:srgbClr>
            </a:solidFill>
            <a:ln w="12700" cmpd="sng">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aphicFrame>
        <p:nvGraphicFramePr>
          <p:cNvPr id="44" name="Object 2"/>
          <p:cNvGraphicFramePr>
            <a:graphicFrameLocks noChangeAspect="1"/>
          </p:cNvGraphicFramePr>
          <p:nvPr>
            <p:extLst>
              <p:ext uri="{D42A27DB-BD31-4B8C-83A1-F6EECF244321}">
                <p14:modId xmlns:p14="http://schemas.microsoft.com/office/powerpoint/2010/main" val="1634344535"/>
              </p:ext>
            </p:extLst>
          </p:nvPr>
        </p:nvGraphicFramePr>
        <p:xfrm>
          <a:off x="1377950" y="128588"/>
          <a:ext cx="3097213" cy="649287"/>
        </p:xfrm>
        <a:graphic>
          <a:graphicData uri="http://schemas.openxmlformats.org/presentationml/2006/ole">
            <mc:AlternateContent xmlns:mc="http://schemas.openxmlformats.org/markup-compatibility/2006">
              <mc:Choice xmlns:v="urn:schemas-microsoft-com:vml" Requires="v">
                <p:oleObj name="Equation" r:id="rId13" imgW="1879600" imgH="393700" progId="Equation.DSMT4">
                  <p:embed/>
                </p:oleObj>
              </mc:Choice>
              <mc:Fallback>
                <p:oleObj name="Equation" r:id="rId13" imgW="1879600" imgH="393700" progId="Equation.DSMT4">
                  <p:embed/>
                  <p:pic>
                    <p:nvPicPr>
                      <p:cNvPr id="0" name=""/>
                      <p:cNvPicPr>
                        <a:picLocks noChangeAspect="1" noChangeArrowheads="1"/>
                      </p:cNvPicPr>
                      <p:nvPr/>
                    </p:nvPicPr>
                    <p:blipFill>
                      <a:blip r:embed="rId14"/>
                      <a:srcRect/>
                      <a:stretch>
                        <a:fillRect/>
                      </a:stretch>
                    </p:blipFill>
                    <p:spPr bwMode="auto">
                      <a:xfrm>
                        <a:off x="1377950" y="128588"/>
                        <a:ext cx="3097213" cy="649287"/>
                      </a:xfrm>
                      <a:prstGeom prst="rect">
                        <a:avLst/>
                      </a:prstGeom>
                      <a:noFill/>
                      <a:ln>
                        <a:noFill/>
                      </a:ln>
                      <a:effectLst/>
                    </p:spPr>
                  </p:pic>
                </p:oleObj>
              </mc:Fallback>
            </mc:AlternateContent>
          </a:graphicData>
        </a:graphic>
      </p:graphicFrame>
      <p:graphicFrame>
        <p:nvGraphicFramePr>
          <p:cNvPr id="45" name="Object 2"/>
          <p:cNvGraphicFramePr>
            <a:graphicFrameLocks noChangeAspect="1"/>
          </p:cNvGraphicFramePr>
          <p:nvPr>
            <p:extLst>
              <p:ext uri="{D42A27DB-BD31-4B8C-83A1-F6EECF244321}">
                <p14:modId xmlns:p14="http://schemas.microsoft.com/office/powerpoint/2010/main" val="2040045211"/>
              </p:ext>
            </p:extLst>
          </p:nvPr>
        </p:nvGraphicFramePr>
        <p:xfrm>
          <a:off x="312736" y="4365446"/>
          <a:ext cx="8753478" cy="1293992"/>
        </p:xfrm>
        <a:graphic>
          <a:graphicData uri="http://schemas.openxmlformats.org/presentationml/2006/ole">
            <mc:AlternateContent xmlns:mc="http://schemas.openxmlformats.org/markup-compatibility/2006">
              <mc:Choice xmlns:v="urn:schemas-microsoft-com:vml" Requires="v">
                <p:oleObj name="Equation" r:id="rId15" imgW="5778500" imgH="914400" progId="Equation.DSMT4">
                  <p:embed/>
                </p:oleObj>
              </mc:Choice>
              <mc:Fallback>
                <p:oleObj name="Equation" r:id="rId15" imgW="5778500" imgH="914400" progId="Equation.DSMT4">
                  <p:embed/>
                  <p:pic>
                    <p:nvPicPr>
                      <p:cNvPr id="0" name=""/>
                      <p:cNvPicPr>
                        <a:picLocks noChangeAspect="1" noChangeArrowheads="1"/>
                      </p:cNvPicPr>
                      <p:nvPr/>
                    </p:nvPicPr>
                    <p:blipFill>
                      <a:blip r:embed="rId16"/>
                      <a:srcRect/>
                      <a:stretch>
                        <a:fillRect/>
                      </a:stretch>
                    </p:blipFill>
                    <p:spPr bwMode="auto">
                      <a:xfrm>
                        <a:off x="312736" y="4365446"/>
                        <a:ext cx="8753478" cy="1293992"/>
                      </a:xfrm>
                      <a:prstGeom prst="rect">
                        <a:avLst/>
                      </a:prstGeom>
                      <a:noFill/>
                      <a:ln>
                        <a:noFill/>
                      </a:ln>
                      <a:effectLst/>
                    </p:spPr>
                  </p:pic>
                </p:oleObj>
              </mc:Fallback>
            </mc:AlternateContent>
          </a:graphicData>
        </a:graphic>
      </p:graphicFrame>
      <p:graphicFrame>
        <p:nvGraphicFramePr>
          <p:cNvPr id="21" name="Object 2"/>
          <p:cNvGraphicFramePr>
            <a:graphicFrameLocks noChangeAspect="1"/>
          </p:cNvGraphicFramePr>
          <p:nvPr>
            <p:extLst>
              <p:ext uri="{D42A27DB-BD31-4B8C-83A1-F6EECF244321}">
                <p14:modId xmlns:p14="http://schemas.microsoft.com/office/powerpoint/2010/main" val="1161482359"/>
              </p:ext>
            </p:extLst>
          </p:nvPr>
        </p:nvGraphicFramePr>
        <p:xfrm>
          <a:off x="1266825" y="3100388"/>
          <a:ext cx="1250950" cy="350837"/>
        </p:xfrm>
        <a:graphic>
          <a:graphicData uri="http://schemas.openxmlformats.org/presentationml/2006/ole">
            <mc:AlternateContent xmlns:mc="http://schemas.openxmlformats.org/markup-compatibility/2006">
              <mc:Choice xmlns:v="urn:schemas-microsoft-com:vml" Requires="v">
                <p:oleObj name="Equation" r:id="rId17" imgW="762000" imgH="228600" progId="Equation.DSMT4">
                  <p:embed/>
                </p:oleObj>
              </mc:Choice>
              <mc:Fallback>
                <p:oleObj name="Equation" r:id="rId17" imgW="762000" imgH="228600" progId="Equation.DSMT4">
                  <p:embed/>
                  <p:pic>
                    <p:nvPicPr>
                      <p:cNvPr id="0" name=""/>
                      <p:cNvPicPr>
                        <a:picLocks noChangeAspect="1" noChangeArrowheads="1"/>
                      </p:cNvPicPr>
                      <p:nvPr/>
                    </p:nvPicPr>
                    <p:blipFill>
                      <a:blip r:embed="rId18"/>
                      <a:srcRect/>
                      <a:stretch>
                        <a:fillRect/>
                      </a:stretch>
                    </p:blipFill>
                    <p:spPr bwMode="auto">
                      <a:xfrm>
                        <a:off x="1266825" y="3100388"/>
                        <a:ext cx="1250950" cy="350837"/>
                      </a:xfrm>
                      <a:prstGeom prst="rect">
                        <a:avLst/>
                      </a:prstGeom>
                      <a:noFill/>
                      <a:ln>
                        <a:noFill/>
                      </a:ln>
                      <a:effectLst/>
                    </p:spPr>
                  </p:pic>
                </p:oleObj>
              </mc:Fallback>
            </mc:AlternateContent>
          </a:graphicData>
        </a:graphic>
      </p:graphicFrame>
      <p:graphicFrame>
        <p:nvGraphicFramePr>
          <p:cNvPr id="22" name="Object 2"/>
          <p:cNvGraphicFramePr>
            <a:graphicFrameLocks noChangeAspect="1"/>
          </p:cNvGraphicFramePr>
          <p:nvPr>
            <p:extLst>
              <p:ext uri="{D42A27DB-BD31-4B8C-83A1-F6EECF244321}">
                <p14:modId xmlns:p14="http://schemas.microsoft.com/office/powerpoint/2010/main" val="3028993139"/>
              </p:ext>
            </p:extLst>
          </p:nvPr>
        </p:nvGraphicFramePr>
        <p:xfrm>
          <a:off x="4892345" y="3306763"/>
          <a:ext cx="1647825" cy="487362"/>
        </p:xfrm>
        <a:graphic>
          <a:graphicData uri="http://schemas.openxmlformats.org/presentationml/2006/ole">
            <mc:AlternateContent xmlns:mc="http://schemas.openxmlformats.org/markup-compatibility/2006">
              <mc:Choice xmlns:v="urn:schemas-microsoft-com:vml" Requires="v">
                <p:oleObj name="Equation" r:id="rId19" imgW="1003300" imgH="317500" progId="Equation.DSMT4">
                  <p:embed/>
                </p:oleObj>
              </mc:Choice>
              <mc:Fallback>
                <p:oleObj name="Equation" r:id="rId19" imgW="1003300" imgH="317500" progId="Equation.DSMT4">
                  <p:embed/>
                  <p:pic>
                    <p:nvPicPr>
                      <p:cNvPr id="0" name=""/>
                      <p:cNvPicPr>
                        <a:picLocks noChangeAspect="1" noChangeArrowheads="1"/>
                      </p:cNvPicPr>
                      <p:nvPr/>
                    </p:nvPicPr>
                    <p:blipFill>
                      <a:blip r:embed="rId20"/>
                      <a:srcRect/>
                      <a:stretch>
                        <a:fillRect/>
                      </a:stretch>
                    </p:blipFill>
                    <p:spPr bwMode="auto">
                      <a:xfrm>
                        <a:off x="4892345" y="3306763"/>
                        <a:ext cx="1647825" cy="487362"/>
                      </a:xfrm>
                      <a:prstGeom prst="rect">
                        <a:avLst/>
                      </a:prstGeom>
                      <a:noFill/>
                      <a:ln>
                        <a:noFill/>
                      </a:ln>
                      <a:effectLst/>
                    </p:spPr>
                  </p:pic>
                </p:oleObj>
              </mc:Fallback>
            </mc:AlternateContent>
          </a:graphicData>
        </a:graphic>
      </p:graphicFrame>
      <p:cxnSp>
        <p:nvCxnSpPr>
          <p:cNvPr id="3" name="Straight Arrow Connector 2"/>
          <p:cNvCxnSpPr/>
          <p:nvPr/>
        </p:nvCxnSpPr>
        <p:spPr>
          <a:xfrm flipV="1">
            <a:off x="6261100" y="2006599"/>
            <a:ext cx="0" cy="533401"/>
          </a:xfrm>
          <a:prstGeom prst="straightConnector1">
            <a:avLst/>
          </a:prstGeom>
          <a:ln>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27" name="Object 2"/>
          <p:cNvGraphicFramePr>
            <a:graphicFrameLocks noChangeAspect="1"/>
          </p:cNvGraphicFramePr>
          <p:nvPr>
            <p:extLst>
              <p:ext uri="{D42A27DB-BD31-4B8C-83A1-F6EECF244321}">
                <p14:modId xmlns:p14="http://schemas.microsoft.com/office/powerpoint/2010/main" val="2773848316"/>
              </p:ext>
            </p:extLst>
          </p:nvPr>
        </p:nvGraphicFramePr>
        <p:xfrm>
          <a:off x="6455568" y="2765425"/>
          <a:ext cx="1611313" cy="334963"/>
        </p:xfrm>
        <a:graphic>
          <a:graphicData uri="http://schemas.openxmlformats.org/presentationml/2006/ole">
            <mc:AlternateContent xmlns:mc="http://schemas.openxmlformats.org/markup-compatibility/2006">
              <mc:Choice xmlns:v="urn:schemas-microsoft-com:vml" Requires="v">
                <p:oleObj name="Equation" r:id="rId21" imgW="977900" imgH="203200" progId="Equation.DSMT4">
                  <p:embed/>
                </p:oleObj>
              </mc:Choice>
              <mc:Fallback>
                <p:oleObj name="Equation" r:id="rId21" imgW="977900" imgH="203200" progId="Equation.DSMT4">
                  <p:embed/>
                  <p:pic>
                    <p:nvPicPr>
                      <p:cNvPr id="0" name=""/>
                      <p:cNvPicPr>
                        <a:picLocks noChangeAspect="1" noChangeArrowheads="1"/>
                      </p:cNvPicPr>
                      <p:nvPr/>
                    </p:nvPicPr>
                    <p:blipFill>
                      <a:blip r:embed="rId22"/>
                      <a:srcRect/>
                      <a:stretch>
                        <a:fillRect/>
                      </a:stretch>
                    </p:blipFill>
                    <p:spPr bwMode="auto">
                      <a:xfrm>
                        <a:off x="6455568" y="2765425"/>
                        <a:ext cx="1611313" cy="334963"/>
                      </a:xfrm>
                      <a:prstGeom prst="rect">
                        <a:avLst/>
                      </a:prstGeom>
                      <a:noFill/>
                      <a:ln>
                        <a:noFill/>
                      </a:ln>
                      <a:effectLst/>
                    </p:spPr>
                  </p:pic>
                </p:oleObj>
              </mc:Fallback>
            </mc:AlternateContent>
          </a:graphicData>
        </a:graphic>
      </p:graphicFrame>
      <p:sp>
        <p:nvSpPr>
          <p:cNvPr id="6" name="Freeform 5"/>
          <p:cNvSpPr/>
          <p:nvPr/>
        </p:nvSpPr>
        <p:spPr>
          <a:xfrm>
            <a:off x="6220821" y="2400300"/>
            <a:ext cx="258358" cy="533400"/>
          </a:xfrm>
          <a:custGeom>
            <a:avLst/>
            <a:gdLst>
              <a:gd name="connsiteX0" fmla="*/ 154579 w 258358"/>
              <a:gd name="connsiteY0" fmla="*/ 533400 h 533400"/>
              <a:gd name="connsiteX1" fmla="*/ 2179 w 258358"/>
              <a:gd name="connsiteY1" fmla="*/ 393700 h 533400"/>
              <a:gd name="connsiteX2" fmla="*/ 256179 w 258358"/>
              <a:gd name="connsiteY2" fmla="*/ 88900 h 533400"/>
              <a:gd name="connsiteX3" fmla="*/ 103779 w 258358"/>
              <a:gd name="connsiteY3" fmla="*/ 0 h 533400"/>
            </a:gdLst>
            <a:ahLst/>
            <a:cxnLst>
              <a:cxn ang="0">
                <a:pos x="connsiteX0" y="connsiteY0"/>
              </a:cxn>
              <a:cxn ang="0">
                <a:pos x="connsiteX1" y="connsiteY1"/>
              </a:cxn>
              <a:cxn ang="0">
                <a:pos x="connsiteX2" y="connsiteY2"/>
              </a:cxn>
              <a:cxn ang="0">
                <a:pos x="connsiteX3" y="connsiteY3"/>
              </a:cxn>
            </a:cxnLst>
            <a:rect l="l" t="t" r="r" b="b"/>
            <a:pathLst>
              <a:path w="258358" h="533400">
                <a:moveTo>
                  <a:pt x="154579" y="533400"/>
                </a:moveTo>
                <a:cubicBezTo>
                  <a:pt x="69912" y="500591"/>
                  <a:pt x="-14754" y="467783"/>
                  <a:pt x="2179" y="393700"/>
                </a:cubicBezTo>
                <a:cubicBezTo>
                  <a:pt x="19112" y="319617"/>
                  <a:pt x="239246" y="154517"/>
                  <a:pt x="256179" y="88900"/>
                </a:cubicBezTo>
                <a:cubicBezTo>
                  <a:pt x="273112" y="23283"/>
                  <a:pt x="188445" y="11641"/>
                  <a:pt x="103779" y="0"/>
                </a:cubicBezTo>
              </a:path>
            </a:pathLst>
          </a:custGeom>
          <a:ln w="12700" cmpd="sng">
            <a:solidFill>
              <a:srgbClr val="FF0000"/>
            </a:solidFill>
            <a:prstDash val="lgDash"/>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25184067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dissolve">
                                      <p:cBhvr>
                                        <p:cTn id="7" dur="500"/>
                                        <p:tgtEl>
                                          <p:spTgt spid="6"/>
                                        </p:tgtEl>
                                      </p:cBhvr>
                                    </p:animEffect>
                                  </p:childTnLst>
                                </p:cTn>
                              </p:par>
                              <p:par>
                                <p:cTn id="8" presetID="9" presetClass="entr" presetSubtype="0"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dissolve">
                                      <p:cBhvr>
                                        <p:cTn id="10" dur="500"/>
                                        <p:tgtEl>
                                          <p:spTgt spid="3"/>
                                        </p:tgtEl>
                                      </p:cBhvr>
                                    </p:animEffect>
                                  </p:childTnLst>
                                </p:cTn>
                              </p:par>
                              <p:par>
                                <p:cTn id="11" presetID="9" presetClass="entr" presetSubtype="0" fill="hold" nodeType="withEffect">
                                  <p:stCondLst>
                                    <p:cond delay="0"/>
                                  </p:stCondLst>
                                  <p:childTnLst>
                                    <p:set>
                                      <p:cBhvr>
                                        <p:cTn id="12" dur="1" fill="hold">
                                          <p:stCondLst>
                                            <p:cond delay="0"/>
                                          </p:stCondLst>
                                        </p:cTn>
                                        <p:tgtEl>
                                          <p:spTgt spid="27"/>
                                        </p:tgtEl>
                                        <p:attrNameLst>
                                          <p:attrName>style.visibility</p:attrName>
                                        </p:attrNameLst>
                                      </p:cBhvr>
                                      <p:to>
                                        <p:strVal val="visible"/>
                                      </p:to>
                                    </p:set>
                                    <p:animEffect transition="in" filter="dissolve">
                                      <p:cBhvr>
                                        <p:cTn id="13" dur="500"/>
                                        <p:tgtEl>
                                          <p:spTgt spid="27"/>
                                        </p:tgtEl>
                                      </p:cBhvr>
                                    </p:animEffect>
                                  </p:childTnLst>
                                </p:cTn>
                              </p:par>
                            </p:childTnLst>
                          </p:cTn>
                        </p:par>
                      </p:childTnLst>
                    </p:cTn>
                  </p:par>
                  <p:par>
                    <p:cTn id="14" fill="hold">
                      <p:stCondLst>
                        <p:cond delay="indefinite"/>
                      </p:stCondLst>
                      <p:childTnLst>
                        <p:par>
                          <p:cTn id="15" fill="hold">
                            <p:stCondLst>
                              <p:cond delay="0"/>
                            </p:stCondLst>
                            <p:childTnLst>
                              <p:par>
                                <p:cTn id="16" presetID="9" presetClass="entr" presetSubtype="0" fill="hold" nodeType="clickEffect">
                                  <p:stCondLst>
                                    <p:cond delay="0"/>
                                  </p:stCondLst>
                                  <p:childTnLst>
                                    <p:set>
                                      <p:cBhvr>
                                        <p:cTn id="17" dur="1" fill="hold">
                                          <p:stCondLst>
                                            <p:cond delay="0"/>
                                          </p:stCondLst>
                                        </p:cTn>
                                        <p:tgtEl>
                                          <p:spTgt spid="45"/>
                                        </p:tgtEl>
                                        <p:attrNameLst>
                                          <p:attrName>style.visibility</p:attrName>
                                        </p:attrNameLst>
                                      </p:cBhvr>
                                      <p:to>
                                        <p:strVal val="visible"/>
                                      </p:to>
                                    </p:set>
                                    <p:animEffect transition="in" filter="dissolve">
                                      <p:cBhvr>
                                        <p:cTn id="18"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9903"/>
            <a:ext cx="8229600" cy="1143000"/>
          </a:xfrm>
        </p:spPr>
        <p:txBody>
          <a:bodyPr>
            <a:normAutofit fontScale="90000"/>
          </a:bodyPr>
          <a:lstStyle/>
          <a:p>
            <a:r>
              <a:rPr lang="en-US" dirty="0">
                <a:solidFill>
                  <a:srgbClr val="FF0000"/>
                </a:solidFill>
                <a:latin typeface="Apple Chancery" panose="03020702040506060504" pitchFamily="66" charset="-79"/>
                <a:cs typeface="Apple Chancery" panose="03020702040506060504" pitchFamily="66" charset="-79"/>
              </a:rPr>
              <a:t>Back to the Non-AP Tom-Foolery</a:t>
            </a:r>
          </a:p>
        </p:txBody>
      </p:sp>
      <p:sp>
        <p:nvSpPr>
          <p:cNvPr id="7" name="TextBox 6"/>
          <p:cNvSpPr txBox="1"/>
          <p:nvPr/>
        </p:nvSpPr>
        <p:spPr>
          <a:xfrm>
            <a:off x="3167330" y="1423253"/>
            <a:ext cx="5813273" cy="461665"/>
          </a:xfrm>
          <a:prstGeom prst="rect">
            <a:avLst/>
          </a:prstGeom>
          <a:noFill/>
        </p:spPr>
        <p:txBody>
          <a:bodyPr wrap="square" rtlCol="0">
            <a:spAutoFit/>
          </a:bodyPr>
          <a:lstStyle/>
          <a:p>
            <a:r>
              <a:rPr lang="en-US" sz="2400" dirty="0">
                <a:solidFill>
                  <a:srgbClr val="FF0000"/>
                </a:solidFill>
                <a:latin typeface="Apple Chancery" panose="03020702040506060504" pitchFamily="66" charset="-79"/>
                <a:ea typeface="Palatino Linotype" charset="0"/>
                <a:cs typeface="Apple Chancery" panose="03020702040506060504" pitchFamily="66" charset="-79"/>
              </a:rPr>
              <a:t>Remember the </a:t>
            </a:r>
            <a:r>
              <a:rPr lang="en-US" sz="2400" dirty="0" err="1">
                <a:solidFill>
                  <a:srgbClr val="FF0000"/>
                </a:solidFill>
                <a:latin typeface="Apple Chancery" panose="03020702040506060504" pitchFamily="66" charset="-79"/>
                <a:ea typeface="Palatino Linotype" charset="0"/>
                <a:cs typeface="Apple Chancery" panose="03020702040506060504" pitchFamily="66" charset="-79"/>
              </a:rPr>
              <a:t>precessing</a:t>
            </a:r>
            <a:r>
              <a:rPr lang="en-US" sz="2400" dirty="0">
                <a:solidFill>
                  <a:srgbClr val="FF0000"/>
                </a:solidFill>
                <a:latin typeface="Apple Chancery" panose="03020702040506060504" pitchFamily="66" charset="-79"/>
                <a:ea typeface="Palatino Linotype" charset="0"/>
                <a:cs typeface="Apple Chancery" panose="03020702040506060504" pitchFamily="66" charset="-79"/>
              </a:rPr>
              <a:t> wheel </a:t>
            </a:r>
            <a:r>
              <a:rPr lang="en-US" sz="2000" dirty="0">
                <a:latin typeface="Times New Roman" panose="02020603050405020304" pitchFamily="18" charset="0"/>
                <a:ea typeface="Palatino Linotype" charset="0"/>
                <a:cs typeface="Times New Roman" panose="02020603050405020304" pitchFamily="18" charset="0"/>
              </a:rPr>
              <a:t>demonstration?</a:t>
            </a:r>
          </a:p>
        </p:txBody>
      </p:sp>
      <p:sp>
        <p:nvSpPr>
          <p:cNvPr id="8" name="TextBox 7"/>
          <p:cNvSpPr txBox="1"/>
          <p:nvPr/>
        </p:nvSpPr>
        <p:spPr>
          <a:xfrm>
            <a:off x="3486329" y="2180092"/>
            <a:ext cx="3354834" cy="3170099"/>
          </a:xfrm>
          <a:prstGeom prst="rect">
            <a:avLst/>
          </a:prstGeom>
          <a:noFill/>
        </p:spPr>
        <p:txBody>
          <a:bodyPr wrap="square" rtlCol="0">
            <a:spAutoFit/>
          </a:bodyPr>
          <a:lstStyle/>
          <a:p>
            <a:r>
              <a:rPr lang="en-US" sz="2000" dirty="0">
                <a:solidFill>
                  <a:srgbClr val="1429C0"/>
                </a:solidFill>
                <a:latin typeface="Apple Chancery" panose="03020702040506060504" pitchFamily="66" charset="-79"/>
                <a:cs typeface="Apple Chancery" panose="03020702040506060504" pitchFamily="66" charset="-79"/>
              </a:rPr>
              <a:t>It was accompanied </a:t>
            </a:r>
            <a:r>
              <a:rPr lang="en-US" sz="2000" dirty="0">
                <a:latin typeface="Times New Roman" panose="02020603050405020304" pitchFamily="18" charset="0"/>
                <a:cs typeface="Times New Roman" panose="02020603050405020304" pitchFamily="18" charset="0"/>
              </a:rPr>
              <a:t>by a second demonstration in which a </a:t>
            </a:r>
            <a:r>
              <a:rPr lang="en-US" sz="2000" dirty="0">
                <a:solidFill>
                  <a:srgbClr val="1429C0"/>
                </a:solidFill>
                <a:latin typeface="Times New Roman" panose="02020603050405020304" pitchFamily="18" charset="0"/>
                <a:cs typeface="Times New Roman" panose="02020603050405020304" pitchFamily="18" charset="0"/>
              </a:rPr>
              <a:t>torque was quickly applied </a:t>
            </a:r>
            <a:r>
              <a:rPr lang="en-US" sz="2000" dirty="0">
                <a:latin typeface="Times New Roman" panose="02020603050405020304" pitchFamily="18" charset="0"/>
                <a:cs typeface="Times New Roman" panose="02020603050405020304" pitchFamily="18" charset="0"/>
              </a:rPr>
              <a:t>to the pinned axle of a rotating wheel, and instead of the wheel following the direction of the applied force, </a:t>
            </a:r>
            <a:r>
              <a:rPr lang="en-US" sz="2000" dirty="0">
                <a:solidFill>
                  <a:srgbClr val="1429C0"/>
                </a:solidFill>
                <a:latin typeface="Times New Roman" panose="02020603050405020304" pitchFamily="18" charset="0"/>
                <a:cs typeface="Times New Roman" panose="02020603050405020304" pitchFamily="18" charset="0"/>
              </a:rPr>
              <a:t>the wheel jerked </a:t>
            </a:r>
            <a:r>
              <a:rPr lang="en-US" sz="2000" dirty="0">
                <a:latin typeface="Times New Roman" panose="02020603050405020304" pitchFamily="18" charset="0"/>
                <a:cs typeface="Times New Roman" panose="02020603050405020304" pitchFamily="18" charset="0"/>
              </a:rPr>
              <a:t>to the right or left, depending upon the direction of the wheel’s rotation.</a:t>
            </a:r>
          </a:p>
        </p:txBody>
      </p:sp>
      <p:grpSp>
        <p:nvGrpSpPr>
          <p:cNvPr id="82" name="Group 81">
            <a:extLst>
              <a:ext uri="{FF2B5EF4-FFF2-40B4-BE49-F238E27FC236}">
                <a16:creationId xmlns:a16="http://schemas.microsoft.com/office/drawing/2014/main" id="{59A22246-5998-7446-8E81-090C4C32F1F3}"/>
              </a:ext>
            </a:extLst>
          </p:cNvPr>
          <p:cNvGrpSpPr/>
          <p:nvPr/>
        </p:nvGrpSpPr>
        <p:grpSpPr>
          <a:xfrm>
            <a:off x="627017" y="1404609"/>
            <a:ext cx="1579921" cy="2678535"/>
            <a:chOff x="3176678" y="1176009"/>
            <a:chExt cx="1579921" cy="2678535"/>
          </a:xfrm>
        </p:grpSpPr>
        <p:sp>
          <p:nvSpPr>
            <p:cNvPr id="42" name="Rectangle 41">
              <a:extLst>
                <a:ext uri="{FF2B5EF4-FFF2-40B4-BE49-F238E27FC236}">
                  <a16:creationId xmlns:a16="http://schemas.microsoft.com/office/drawing/2014/main" id="{03015021-300B-9B42-8C09-DA0347ABA0E9}"/>
                </a:ext>
              </a:extLst>
            </p:cNvPr>
            <p:cNvSpPr/>
            <p:nvPr/>
          </p:nvSpPr>
          <p:spPr>
            <a:xfrm rot="338897">
              <a:off x="4010982" y="1681195"/>
              <a:ext cx="45719" cy="1072212"/>
            </a:xfrm>
            <a:prstGeom prst="rect">
              <a:avLst/>
            </a:prstGeom>
            <a:solidFill>
              <a:srgbClr val="92D05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4" name="Rectangle 43">
              <a:extLst>
                <a:ext uri="{FF2B5EF4-FFF2-40B4-BE49-F238E27FC236}">
                  <a16:creationId xmlns:a16="http://schemas.microsoft.com/office/drawing/2014/main" id="{876F18AB-8045-2345-91CA-94F6A6258057}"/>
                </a:ext>
              </a:extLst>
            </p:cNvPr>
            <p:cNvSpPr/>
            <p:nvPr/>
          </p:nvSpPr>
          <p:spPr>
            <a:xfrm rot="20740835">
              <a:off x="3843208" y="1837926"/>
              <a:ext cx="45719" cy="896961"/>
            </a:xfrm>
            <a:prstGeom prst="rect">
              <a:avLst/>
            </a:prstGeom>
            <a:solidFill>
              <a:srgbClr val="92D05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6" name="Rectangle 45">
              <a:extLst>
                <a:ext uri="{FF2B5EF4-FFF2-40B4-BE49-F238E27FC236}">
                  <a16:creationId xmlns:a16="http://schemas.microsoft.com/office/drawing/2014/main" id="{A70AEBB7-7641-8D44-BDD1-E2FEDDD8D1DF}"/>
                </a:ext>
              </a:extLst>
            </p:cNvPr>
            <p:cNvSpPr/>
            <p:nvPr/>
          </p:nvSpPr>
          <p:spPr>
            <a:xfrm rot="20764831">
              <a:off x="4075987" y="2699500"/>
              <a:ext cx="49791" cy="984292"/>
            </a:xfrm>
            <a:prstGeom prst="rect">
              <a:avLst/>
            </a:prstGeom>
            <a:solidFill>
              <a:srgbClr val="92D05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7" name="Rectangle 46">
              <a:extLst>
                <a:ext uri="{FF2B5EF4-FFF2-40B4-BE49-F238E27FC236}">
                  <a16:creationId xmlns:a16="http://schemas.microsoft.com/office/drawing/2014/main" id="{EEA61D08-840A-6546-A37C-E25C9E8AE472}"/>
                </a:ext>
              </a:extLst>
            </p:cNvPr>
            <p:cNvSpPr/>
            <p:nvPr/>
          </p:nvSpPr>
          <p:spPr>
            <a:xfrm rot="535977">
              <a:off x="3880394" y="2698886"/>
              <a:ext cx="49791" cy="984292"/>
            </a:xfrm>
            <a:prstGeom prst="rect">
              <a:avLst/>
            </a:prstGeom>
            <a:solidFill>
              <a:srgbClr val="92D05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0" name="Rectangle 49">
              <a:extLst>
                <a:ext uri="{FF2B5EF4-FFF2-40B4-BE49-F238E27FC236}">
                  <a16:creationId xmlns:a16="http://schemas.microsoft.com/office/drawing/2014/main" id="{3AB154BE-BB6D-4747-ADF3-2FD7C470FEDB}"/>
                </a:ext>
              </a:extLst>
            </p:cNvPr>
            <p:cNvSpPr/>
            <p:nvPr/>
          </p:nvSpPr>
          <p:spPr>
            <a:xfrm rot="15653006" flipH="1">
              <a:off x="4168171" y="2492149"/>
              <a:ext cx="55454" cy="383026"/>
            </a:xfrm>
            <a:prstGeom prst="rect">
              <a:avLst/>
            </a:prstGeom>
            <a:solidFill>
              <a:srgbClr val="92D05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1" name="Rectangle 50">
              <a:extLst>
                <a:ext uri="{FF2B5EF4-FFF2-40B4-BE49-F238E27FC236}">
                  <a16:creationId xmlns:a16="http://schemas.microsoft.com/office/drawing/2014/main" id="{B7D5D35B-1E37-2848-9DB7-344067E261EC}"/>
                </a:ext>
              </a:extLst>
            </p:cNvPr>
            <p:cNvSpPr/>
            <p:nvPr/>
          </p:nvSpPr>
          <p:spPr>
            <a:xfrm rot="1895508">
              <a:off x="4144860" y="2110495"/>
              <a:ext cx="45719" cy="675319"/>
            </a:xfrm>
            <a:prstGeom prst="rect">
              <a:avLst/>
            </a:prstGeom>
            <a:solidFill>
              <a:srgbClr val="92D05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2" name="Rectangle 51">
              <a:extLst>
                <a:ext uri="{FF2B5EF4-FFF2-40B4-BE49-F238E27FC236}">
                  <a16:creationId xmlns:a16="http://schemas.microsoft.com/office/drawing/2014/main" id="{D1121CE6-906B-0F48-9B5C-52A16D4E63F9}"/>
                </a:ext>
              </a:extLst>
            </p:cNvPr>
            <p:cNvSpPr/>
            <p:nvPr/>
          </p:nvSpPr>
          <p:spPr>
            <a:xfrm rot="19013928">
              <a:off x="4154510" y="2647453"/>
              <a:ext cx="45719" cy="545435"/>
            </a:xfrm>
            <a:prstGeom prst="rect">
              <a:avLst/>
            </a:prstGeom>
            <a:solidFill>
              <a:srgbClr val="92D05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3" name="Rectangle 52">
              <a:extLst>
                <a:ext uri="{FF2B5EF4-FFF2-40B4-BE49-F238E27FC236}">
                  <a16:creationId xmlns:a16="http://schemas.microsoft.com/office/drawing/2014/main" id="{5748EE77-9818-2242-88C1-A4A682E090D2}"/>
                </a:ext>
              </a:extLst>
            </p:cNvPr>
            <p:cNvSpPr/>
            <p:nvPr/>
          </p:nvSpPr>
          <p:spPr>
            <a:xfrm rot="2179512">
              <a:off x="3781508" y="2684400"/>
              <a:ext cx="45719" cy="573753"/>
            </a:xfrm>
            <a:prstGeom prst="rect">
              <a:avLst/>
            </a:prstGeom>
            <a:solidFill>
              <a:srgbClr val="92D05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77" name="Group 76">
              <a:extLst>
                <a:ext uri="{FF2B5EF4-FFF2-40B4-BE49-F238E27FC236}">
                  <a16:creationId xmlns:a16="http://schemas.microsoft.com/office/drawing/2014/main" id="{4969DB1A-E706-C44A-874F-7AE63DC4CC80}"/>
                </a:ext>
              </a:extLst>
            </p:cNvPr>
            <p:cNvGrpSpPr/>
            <p:nvPr/>
          </p:nvGrpSpPr>
          <p:grpSpPr>
            <a:xfrm>
              <a:off x="4710880" y="1176009"/>
              <a:ext cx="45719" cy="1542696"/>
              <a:chOff x="4695555" y="1528308"/>
              <a:chExt cx="45719" cy="1542696"/>
            </a:xfrm>
          </p:grpSpPr>
          <p:sp>
            <p:nvSpPr>
              <p:cNvPr id="41" name="Oval 40">
                <a:extLst>
                  <a:ext uri="{FF2B5EF4-FFF2-40B4-BE49-F238E27FC236}">
                    <a16:creationId xmlns:a16="http://schemas.microsoft.com/office/drawing/2014/main" id="{52B3324B-F1B2-1C4B-BE16-1D22507DD515}"/>
                  </a:ext>
                </a:extLst>
              </p:cNvPr>
              <p:cNvSpPr/>
              <p:nvPr/>
            </p:nvSpPr>
            <p:spPr>
              <a:xfrm>
                <a:off x="4695555" y="3006725"/>
                <a:ext cx="45719" cy="64279"/>
              </a:xfrm>
              <a:prstGeom prst="ellipse">
                <a:avLst/>
              </a:prstGeom>
              <a:no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4" name="Oval 53">
                <a:extLst>
                  <a:ext uri="{FF2B5EF4-FFF2-40B4-BE49-F238E27FC236}">
                    <a16:creationId xmlns:a16="http://schemas.microsoft.com/office/drawing/2014/main" id="{BF885922-0E31-0B4F-82FE-AA5C70F20DBA}"/>
                  </a:ext>
                </a:extLst>
              </p:cNvPr>
              <p:cNvSpPr/>
              <p:nvPr/>
            </p:nvSpPr>
            <p:spPr>
              <a:xfrm>
                <a:off x="4695555" y="2942446"/>
                <a:ext cx="45719" cy="64279"/>
              </a:xfrm>
              <a:prstGeom prst="ellipse">
                <a:avLst/>
              </a:prstGeom>
              <a:no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5" name="Oval 54">
                <a:extLst>
                  <a:ext uri="{FF2B5EF4-FFF2-40B4-BE49-F238E27FC236}">
                    <a16:creationId xmlns:a16="http://schemas.microsoft.com/office/drawing/2014/main" id="{9BDFF363-034F-5A41-8E9E-DF4B143A0532}"/>
                  </a:ext>
                </a:extLst>
              </p:cNvPr>
              <p:cNvSpPr/>
              <p:nvPr/>
            </p:nvSpPr>
            <p:spPr>
              <a:xfrm>
                <a:off x="4695555" y="2878167"/>
                <a:ext cx="45719" cy="64279"/>
              </a:xfrm>
              <a:prstGeom prst="ellipse">
                <a:avLst/>
              </a:prstGeom>
              <a:no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6" name="Oval 55">
                <a:extLst>
                  <a:ext uri="{FF2B5EF4-FFF2-40B4-BE49-F238E27FC236}">
                    <a16:creationId xmlns:a16="http://schemas.microsoft.com/office/drawing/2014/main" id="{96808734-8311-BB4E-B89F-955C781ED56B}"/>
                  </a:ext>
                </a:extLst>
              </p:cNvPr>
              <p:cNvSpPr/>
              <p:nvPr/>
            </p:nvSpPr>
            <p:spPr>
              <a:xfrm>
                <a:off x="4695555" y="2813888"/>
                <a:ext cx="45719" cy="64279"/>
              </a:xfrm>
              <a:prstGeom prst="ellipse">
                <a:avLst/>
              </a:prstGeom>
              <a:no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7" name="Oval 56">
                <a:extLst>
                  <a:ext uri="{FF2B5EF4-FFF2-40B4-BE49-F238E27FC236}">
                    <a16:creationId xmlns:a16="http://schemas.microsoft.com/office/drawing/2014/main" id="{025069CC-5023-F649-ABDC-728B85D89247}"/>
                  </a:ext>
                </a:extLst>
              </p:cNvPr>
              <p:cNvSpPr/>
              <p:nvPr/>
            </p:nvSpPr>
            <p:spPr>
              <a:xfrm>
                <a:off x="4695555" y="2749609"/>
                <a:ext cx="45719" cy="64279"/>
              </a:xfrm>
              <a:prstGeom prst="ellipse">
                <a:avLst/>
              </a:prstGeom>
              <a:no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8" name="Oval 57">
                <a:extLst>
                  <a:ext uri="{FF2B5EF4-FFF2-40B4-BE49-F238E27FC236}">
                    <a16:creationId xmlns:a16="http://schemas.microsoft.com/office/drawing/2014/main" id="{6C980274-C44B-584A-854E-DE1A86428067}"/>
                  </a:ext>
                </a:extLst>
              </p:cNvPr>
              <p:cNvSpPr/>
              <p:nvPr/>
            </p:nvSpPr>
            <p:spPr>
              <a:xfrm>
                <a:off x="4695555" y="2685330"/>
                <a:ext cx="45719" cy="64279"/>
              </a:xfrm>
              <a:prstGeom prst="ellipse">
                <a:avLst/>
              </a:prstGeom>
              <a:no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9" name="Oval 58">
                <a:extLst>
                  <a:ext uri="{FF2B5EF4-FFF2-40B4-BE49-F238E27FC236}">
                    <a16:creationId xmlns:a16="http://schemas.microsoft.com/office/drawing/2014/main" id="{47EF8495-FAC9-8D48-8F40-54C7C1452093}"/>
                  </a:ext>
                </a:extLst>
              </p:cNvPr>
              <p:cNvSpPr/>
              <p:nvPr/>
            </p:nvSpPr>
            <p:spPr>
              <a:xfrm>
                <a:off x="4695555" y="2621051"/>
                <a:ext cx="45719" cy="64279"/>
              </a:xfrm>
              <a:prstGeom prst="ellipse">
                <a:avLst/>
              </a:prstGeom>
              <a:no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0" name="Oval 59">
                <a:extLst>
                  <a:ext uri="{FF2B5EF4-FFF2-40B4-BE49-F238E27FC236}">
                    <a16:creationId xmlns:a16="http://schemas.microsoft.com/office/drawing/2014/main" id="{74A646CE-609C-3C4E-ADAC-79D90B155AE2}"/>
                  </a:ext>
                </a:extLst>
              </p:cNvPr>
              <p:cNvSpPr/>
              <p:nvPr/>
            </p:nvSpPr>
            <p:spPr>
              <a:xfrm>
                <a:off x="4695555" y="2556772"/>
                <a:ext cx="45719" cy="64279"/>
              </a:xfrm>
              <a:prstGeom prst="ellipse">
                <a:avLst/>
              </a:prstGeom>
              <a:no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1" name="Oval 60">
                <a:extLst>
                  <a:ext uri="{FF2B5EF4-FFF2-40B4-BE49-F238E27FC236}">
                    <a16:creationId xmlns:a16="http://schemas.microsoft.com/office/drawing/2014/main" id="{C003C68E-0EF5-644E-9851-1BADFE084F04}"/>
                  </a:ext>
                </a:extLst>
              </p:cNvPr>
              <p:cNvSpPr/>
              <p:nvPr/>
            </p:nvSpPr>
            <p:spPr>
              <a:xfrm>
                <a:off x="4695555" y="2492493"/>
                <a:ext cx="45719" cy="64279"/>
              </a:xfrm>
              <a:prstGeom prst="ellipse">
                <a:avLst/>
              </a:prstGeom>
              <a:no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2" name="Oval 61">
                <a:extLst>
                  <a:ext uri="{FF2B5EF4-FFF2-40B4-BE49-F238E27FC236}">
                    <a16:creationId xmlns:a16="http://schemas.microsoft.com/office/drawing/2014/main" id="{457C718A-EA30-C44B-80EF-914DBE91E9F5}"/>
                  </a:ext>
                </a:extLst>
              </p:cNvPr>
              <p:cNvSpPr/>
              <p:nvPr/>
            </p:nvSpPr>
            <p:spPr>
              <a:xfrm>
                <a:off x="4695555" y="2428214"/>
                <a:ext cx="45719" cy="64279"/>
              </a:xfrm>
              <a:prstGeom prst="ellipse">
                <a:avLst/>
              </a:prstGeom>
              <a:no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3" name="Oval 62">
                <a:extLst>
                  <a:ext uri="{FF2B5EF4-FFF2-40B4-BE49-F238E27FC236}">
                    <a16:creationId xmlns:a16="http://schemas.microsoft.com/office/drawing/2014/main" id="{7F729BFD-559B-8E41-91FE-6A729FE3E5A5}"/>
                  </a:ext>
                </a:extLst>
              </p:cNvPr>
              <p:cNvSpPr/>
              <p:nvPr/>
            </p:nvSpPr>
            <p:spPr>
              <a:xfrm>
                <a:off x="4695555" y="2363935"/>
                <a:ext cx="45719" cy="64279"/>
              </a:xfrm>
              <a:prstGeom prst="ellipse">
                <a:avLst/>
              </a:prstGeom>
              <a:no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4" name="Oval 63">
                <a:extLst>
                  <a:ext uri="{FF2B5EF4-FFF2-40B4-BE49-F238E27FC236}">
                    <a16:creationId xmlns:a16="http://schemas.microsoft.com/office/drawing/2014/main" id="{A8075F13-1ED8-C940-A70B-D9FA9343BB17}"/>
                  </a:ext>
                </a:extLst>
              </p:cNvPr>
              <p:cNvSpPr/>
              <p:nvPr/>
            </p:nvSpPr>
            <p:spPr>
              <a:xfrm>
                <a:off x="4695555" y="2299656"/>
                <a:ext cx="45719" cy="64279"/>
              </a:xfrm>
              <a:prstGeom prst="ellipse">
                <a:avLst/>
              </a:prstGeom>
              <a:no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5" name="Oval 64">
                <a:extLst>
                  <a:ext uri="{FF2B5EF4-FFF2-40B4-BE49-F238E27FC236}">
                    <a16:creationId xmlns:a16="http://schemas.microsoft.com/office/drawing/2014/main" id="{B5438298-2B63-6C4D-AAF7-E9F1B220F7AE}"/>
                  </a:ext>
                </a:extLst>
              </p:cNvPr>
              <p:cNvSpPr/>
              <p:nvPr/>
            </p:nvSpPr>
            <p:spPr>
              <a:xfrm>
                <a:off x="4695555" y="2235377"/>
                <a:ext cx="45719" cy="64279"/>
              </a:xfrm>
              <a:prstGeom prst="ellipse">
                <a:avLst/>
              </a:prstGeom>
              <a:no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6" name="Oval 65">
                <a:extLst>
                  <a:ext uri="{FF2B5EF4-FFF2-40B4-BE49-F238E27FC236}">
                    <a16:creationId xmlns:a16="http://schemas.microsoft.com/office/drawing/2014/main" id="{4C863FDE-2775-4749-876F-65A198F1FC1F}"/>
                  </a:ext>
                </a:extLst>
              </p:cNvPr>
              <p:cNvSpPr/>
              <p:nvPr/>
            </p:nvSpPr>
            <p:spPr>
              <a:xfrm>
                <a:off x="4695555" y="2171098"/>
                <a:ext cx="45719" cy="64279"/>
              </a:xfrm>
              <a:prstGeom prst="ellipse">
                <a:avLst/>
              </a:prstGeom>
              <a:no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7" name="Oval 66">
                <a:extLst>
                  <a:ext uri="{FF2B5EF4-FFF2-40B4-BE49-F238E27FC236}">
                    <a16:creationId xmlns:a16="http://schemas.microsoft.com/office/drawing/2014/main" id="{7F7B5C78-D75D-904F-BD1A-C1EAD042B25C}"/>
                  </a:ext>
                </a:extLst>
              </p:cNvPr>
              <p:cNvSpPr/>
              <p:nvPr/>
            </p:nvSpPr>
            <p:spPr>
              <a:xfrm>
                <a:off x="4695555" y="2106819"/>
                <a:ext cx="45719" cy="64279"/>
              </a:xfrm>
              <a:prstGeom prst="ellipse">
                <a:avLst/>
              </a:prstGeom>
              <a:no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8" name="Oval 67">
                <a:extLst>
                  <a:ext uri="{FF2B5EF4-FFF2-40B4-BE49-F238E27FC236}">
                    <a16:creationId xmlns:a16="http://schemas.microsoft.com/office/drawing/2014/main" id="{B4C56FFF-4DA6-E54F-9C73-196462EAEC74}"/>
                  </a:ext>
                </a:extLst>
              </p:cNvPr>
              <p:cNvSpPr/>
              <p:nvPr/>
            </p:nvSpPr>
            <p:spPr>
              <a:xfrm>
                <a:off x="4695555" y="2042540"/>
                <a:ext cx="45719" cy="64279"/>
              </a:xfrm>
              <a:prstGeom prst="ellipse">
                <a:avLst/>
              </a:prstGeom>
              <a:no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9" name="Oval 68">
                <a:extLst>
                  <a:ext uri="{FF2B5EF4-FFF2-40B4-BE49-F238E27FC236}">
                    <a16:creationId xmlns:a16="http://schemas.microsoft.com/office/drawing/2014/main" id="{6958510F-3369-A546-B546-5777E467D68A}"/>
                  </a:ext>
                </a:extLst>
              </p:cNvPr>
              <p:cNvSpPr/>
              <p:nvPr/>
            </p:nvSpPr>
            <p:spPr>
              <a:xfrm>
                <a:off x="4695555" y="1978261"/>
                <a:ext cx="45719" cy="64279"/>
              </a:xfrm>
              <a:prstGeom prst="ellipse">
                <a:avLst/>
              </a:prstGeom>
              <a:no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0" name="Oval 69">
                <a:extLst>
                  <a:ext uri="{FF2B5EF4-FFF2-40B4-BE49-F238E27FC236}">
                    <a16:creationId xmlns:a16="http://schemas.microsoft.com/office/drawing/2014/main" id="{879EB83E-3DA8-E944-B767-989ACAD4114A}"/>
                  </a:ext>
                </a:extLst>
              </p:cNvPr>
              <p:cNvSpPr/>
              <p:nvPr/>
            </p:nvSpPr>
            <p:spPr>
              <a:xfrm>
                <a:off x="4695555" y="1913982"/>
                <a:ext cx="45719" cy="64279"/>
              </a:xfrm>
              <a:prstGeom prst="ellipse">
                <a:avLst/>
              </a:prstGeom>
              <a:no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1" name="Oval 70">
                <a:extLst>
                  <a:ext uri="{FF2B5EF4-FFF2-40B4-BE49-F238E27FC236}">
                    <a16:creationId xmlns:a16="http://schemas.microsoft.com/office/drawing/2014/main" id="{C45EB232-56F2-0142-9774-F9CDF6A3D450}"/>
                  </a:ext>
                </a:extLst>
              </p:cNvPr>
              <p:cNvSpPr/>
              <p:nvPr/>
            </p:nvSpPr>
            <p:spPr>
              <a:xfrm>
                <a:off x="4695555" y="1849703"/>
                <a:ext cx="45719" cy="64279"/>
              </a:xfrm>
              <a:prstGeom prst="ellipse">
                <a:avLst/>
              </a:prstGeom>
              <a:no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2" name="Oval 71">
                <a:extLst>
                  <a:ext uri="{FF2B5EF4-FFF2-40B4-BE49-F238E27FC236}">
                    <a16:creationId xmlns:a16="http://schemas.microsoft.com/office/drawing/2014/main" id="{BEB34C99-2698-3F4A-A73D-7D30D7A7CF8C}"/>
                  </a:ext>
                </a:extLst>
              </p:cNvPr>
              <p:cNvSpPr/>
              <p:nvPr/>
            </p:nvSpPr>
            <p:spPr>
              <a:xfrm>
                <a:off x="4695555" y="1785424"/>
                <a:ext cx="45719" cy="64279"/>
              </a:xfrm>
              <a:prstGeom prst="ellipse">
                <a:avLst/>
              </a:prstGeom>
              <a:no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3" name="Oval 72">
                <a:extLst>
                  <a:ext uri="{FF2B5EF4-FFF2-40B4-BE49-F238E27FC236}">
                    <a16:creationId xmlns:a16="http://schemas.microsoft.com/office/drawing/2014/main" id="{165F8EDA-9788-6C4E-B596-8A45251B1D06}"/>
                  </a:ext>
                </a:extLst>
              </p:cNvPr>
              <p:cNvSpPr/>
              <p:nvPr/>
            </p:nvSpPr>
            <p:spPr>
              <a:xfrm>
                <a:off x="4695555" y="1721145"/>
                <a:ext cx="45719" cy="64279"/>
              </a:xfrm>
              <a:prstGeom prst="ellipse">
                <a:avLst/>
              </a:prstGeom>
              <a:no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4" name="Oval 73">
                <a:extLst>
                  <a:ext uri="{FF2B5EF4-FFF2-40B4-BE49-F238E27FC236}">
                    <a16:creationId xmlns:a16="http://schemas.microsoft.com/office/drawing/2014/main" id="{F23BA154-8C2A-644B-869C-240558BD734A}"/>
                  </a:ext>
                </a:extLst>
              </p:cNvPr>
              <p:cNvSpPr/>
              <p:nvPr/>
            </p:nvSpPr>
            <p:spPr>
              <a:xfrm>
                <a:off x="4695555" y="1656866"/>
                <a:ext cx="45719" cy="64279"/>
              </a:xfrm>
              <a:prstGeom prst="ellipse">
                <a:avLst/>
              </a:prstGeom>
              <a:no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5" name="Oval 74">
                <a:extLst>
                  <a:ext uri="{FF2B5EF4-FFF2-40B4-BE49-F238E27FC236}">
                    <a16:creationId xmlns:a16="http://schemas.microsoft.com/office/drawing/2014/main" id="{6D60CCBE-5ADE-6B49-BDA4-49EAACAE847C}"/>
                  </a:ext>
                </a:extLst>
              </p:cNvPr>
              <p:cNvSpPr/>
              <p:nvPr/>
            </p:nvSpPr>
            <p:spPr>
              <a:xfrm>
                <a:off x="4695555" y="1592587"/>
                <a:ext cx="45719" cy="64279"/>
              </a:xfrm>
              <a:prstGeom prst="ellipse">
                <a:avLst/>
              </a:prstGeom>
              <a:no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6" name="Oval 75">
                <a:extLst>
                  <a:ext uri="{FF2B5EF4-FFF2-40B4-BE49-F238E27FC236}">
                    <a16:creationId xmlns:a16="http://schemas.microsoft.com/office/drawing/2014/main" id="{A289C8C6-0EFB-A34F-9063-6BE7A7D22DA9}"/>
                  </a:ext>
                </a:extLst>
              </p:cNvPr>
              <p:cNvSpPr/>
              <p:nvPr/>
            </p:nvSpPr>
            <p:spPr>
              <a:xfrm>
                <a:off x="4695555" y="1528308"/>
                <a:ext cx="45719" cy="64279"/>
              </a:xfrm>
              <a:prstGeom prst="ellipse">
                <a:avLst/>
              </a:prstGeom>
              <a:no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79" name="Group 78">
              <a:extLst>
                <a:ext uri="{FF2B5EF4-FFF2-40B4-BE49-F238E27FC236}">
                  <a16:creationId xmlns:a16="http://schemas.microsoft.com/office/drawing/2014/main" id="{0B3983CF-0A76-BC43-BA5A-6BAC41D72B01}"/>
                </a:ext>
              </a:extLst>
            </p:cNvPr>
            <p:cNvGrpSpPr/>
            <p:nvPr/>
          </p:nvGrpSpPr>
          <p:grpSpPr>
            <a:xfrm flipH="1">
              <a:off x="3176678" y="2669261"/>
              <a:ext cx="762015" cy="83701"/>
              <a:chOff x="2164454" y="2431840"/>
              <a:chExt cx="339725" cy="83701"/>
            </a:xfrm>
          </p:grpSpPr>
          <p:sp>
            <p:nvSpPr>
              <p:cNvPr id="80" name="Freeform 79">
                <a:extLst>
                  <a:ext uri="{FF2B5EF4-FFF2-40B4-BE49-F238E27FC236}">
                    <a16:creationId xmlns:a16="http://schemas.microsoft.com/office/drawing/2014/main" id="{C38EAE3A-B5B1-EB4F-83F8-D168C3D6B247}"/>
                  </a:ext>
                </a:extLst>
              </p:cNvPr>
              <p:cNvSpPr/>
              <p:nvPr/>
            </p:nvSpPr>
            <p:spPr>
              <a:xfrm>
                <a:off x="2164454" y="2431840"/>
                <a:ext cx="339725" cy="50706"/>
              </a:xfrm>
              <a:custGeom>
                <a:avLst/>
                <a:gdLst>
                  <a:gd name="connsiteX0" fmla="*/ 0 w 339725"/>
                  <a:gd name="connsiteY0" fmla="*/ 50706 h 50706"/>
                  <a:gd name="connsiteX1" fmla="*/ 41275 w 339725"/>
                  <a:gd name="connsiteY1" fmla="*/ 3081 h 50706"/>
                  <a:gd name="connsiteX2" fmla="*/ 66675 w 339725"/>
                  <a:gd name="connsiteY2" fmla="*/ 6256 h 50706"/>
                  <a:gd name="connsiteX3" fmla="*/ 88900 w 339725"/>
                  <a:gd name="connsiteY3" fmla="*/ 18956 h 50706"/>
                  <a:gd name="connsiteX4" fmla="*/ 120650 w 339725"/>
                  <a:gd name="connsiteY4" fmla="*/ 18956 h 50706"/>
                  <a:gd name="connsiteX5" fmla="*/ 180975 w 339725"/>
                  <a:gd name="connsiteY5" fmla="*/ 9431 h 50706"/>
                  <a:gd name="connsiteX6" fmla="*/ 234950 w 339725"/>
                  <a:gd name="connsiteY6" fmla="*/ 6256 h 50706"/>
                  <a:gd name="connsiteX7" fmla="*/ 288925 w 339725"/>
                  <a:gd name="connsiteY7" fmla="*/ 12606 h 50706"/>
                  <a:gd name="connsiteX8" fmla="*/ 330200 w 339725"/>
                  <a:gd name="connsiteY8" fmla="*/ 34831 h 50706"/>
                  <a:gd name="connsiteX9" fmla="*/ 339725 w 339725"/>
                  <a:gd name="connsiteY9" fmla="*/ 47531 h 507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39725" h="50706">
                    <a:moveTo>
                      <a:pt x="0" y="50706"/>
                    </a:moveTo>
                    <a:cubicBezTo>
                      <a:pt x="15081" y="30597"/>
                      <a:pt x="30163" y="10489"/>
                      <a:pt x="41275" y="3081"/>
                    </a:cubicBezTo>
                    <a:cubicBezTo>
                      <a:pt x="52388" y="-4327"/>
                      <a:pt x="58738" y="3610"/>
                      <a:pt x="66675" y="6256"/>
                    </a:cubicBezTo>
                    <a:cubicBezTo>
                      <a:pt x="74612" y="8902"/>
                      <a:pt x="79904" y="16839"/>
                      <a:pt x="88900" y="18956"/>
                    </a:cubicBezTo>
                    <a:cubicBezTo>
                      <a:pt x="97896" y="21073"/>
                      <a:pt x="105304" y="20543"/>
                      <a:pt x="120650" y="18956"/>
                    </a:cubicBezTo>
                    <a:cubicBezTo>
                      <a:pt x="135996" y="17368"/>
                      <a:pt x="161925" y="11548"/>
                      <a:pt x="180975" y="9431"/>
                    </a:cubicBezTo>
                    <a:cubicBezTo>
                      <a:pt x="200025" y="7314"/>
                      <a:pt x="216958" y="5727"/>
                      <a:pt x="234950" y="6256"/>
                    </a:cubicBezTo>
                    <a:cubicBezTo>
                      <a:pt x="252942" y="6785"/>
                      <a:pt x="273050" y="7844"/>
                      <a:pt x="288925" y="12606"/>
                    </a:cubicBezTo>
                    <a:cubicBezTo>
                      <a:pt x="304800" y="17368"/>
                      <a:pt x="330200" y="34831"/>
                      <a:pt x="330200" y="34831"/>
                    </a:cubicBezTo>
                    <a:cubicBezTo>
                      <a:pt x="338667" y="40652"/>
                      <a:pt x="339196" y="44091"/>
                      <a:pt x="339725" y="47531"/>
                    </a:cubicBezTo>
                  </a:path>
                </a:pathLst>
              </a:custGeom>
              <a:solidFill>
                <a:srgbClr val="FFC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1" name="Freeform 80">
                <a:extLst>
                  <a:ext uri="{FF2B5EF4-FFF2-40B4-BE49-F238E27FC236}">
                    <a16:creationId xmlns:a16="http://schemas.microsoft.com/office/drawing/2014/main" id="{A21D1269-076F-744A-957A-B0EDE05CBFEE}"/>
                  </a:ext>
                </a:extLst>
              </p:cNvPr>
              <p:cNvSpPr/>
              <p:nvPr/>
            </p:nvSpPr>
            <p:spPr>
              <a:xfrm flipV="1">
                <a:off x="2164454" y="2464835"/>
                <a:ext cx="339725" cy="50706"/>
              </a:xfrm>
              <a:custGeom>
                <a:avLst/>
                <a:gdLst>
                  <a:gd name="connsiteX0" fmla="*/ 0 w 339725"/>
                  <a:gd name="connsiteY0" fmla="*/ 50706 h 50706"/>
                  <a:gd name="connsiteX1" fmla="*/ 41275 w 339725"/>
                  <a:gd name="connsiteY1" fmla="*/ 3081 h 50706"/>
                  <a:gd name="connsiteX2" fmla="*/ 66675 w 339725"/>
                  <a:gd name="connsiteY2" fmla="*/ 6256 h 50706"/>
                  <a:gd name="connsiteX3" fmla="*/ 88900 w 339725"/>
                  <a:gd name="connsiteY3" fmla="*/ 18956 h 50706"/>
                  <a:gd name="connsiteX4" fmla="*/ 120650 w 339725"/>
                  <a:gd name="connsiteY4" fmla="*/ 18956 h 50706"/>
                  <a:gd name="connsiteX5" fmla="*/ 180975 w 339725"/>
                  <a:gd name="connsiteY5" fmla="*/ 9431 h 50706"/>
                  <a:gd name="connsiteX6" fmla="*/ 234950 w 339725"/>
                  <a:gd name="connsiteY6" fmla="*/ 6256 h 50706"/>
                  <a:gd name="connsiteX7" fmla="*/ 288925 w 339725"/>
                  <a:gd name="connsiteY7" fmla="*/ 12606 h 50706"/>
                  <a:gd name="connsiteX8" fmla="*/ 330200 w 339725"/>
                  <a:gd name="connsiteY8" fmla="*/ 34831 h 50706"/>
                  <a:gd name="connsiteX9" fmla="*/ 339725 w 339725"/>
                  <a:gd name="connsiteY9" fmla="*/ 47531 h 507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39725" h="50706">
                    <a:moveTo>
                      <a:pt x="0" y="50706"/>
                    </a:moveTo>
                    <a:cubicBezTo>
                      <a:pt x="15081" y="30597"/>
                      <a:pt x="30163" y="10489"/>
                      <a:pt x="41275" y="3081"/>
                    </a:cubicBezTo>
                    <a:cubicBezTo>
                      <a:pt x="52388" y="-4327"/>
                      <a:pt x="58738" y="3610"/>
                      <a:pt x="66675" y="6256"/>
                    </a:cubicBezTo>
                    <a:cubicBezTo>
                      <a:pt x="74612" y="8902"/>
                      <a:pt x="79904" y="16839"/>
                      <a:pt x="88900" y="18956"/>
                    </a:cubicBezTo>
                    <a:cubicBezTo>
                      <a:pt x="97896" y="21073"/>
                      <a:pt x="105304" y="20543"/>
                      <a:pt x="120650" y="18956"/>
                    </a:cubicBezTo>
                    <a:cubicBezTo>
                      <a:pt x="135996" y="17368"/>
                      <a:pt x="161925" y="11548"/>
                      <a:pt x="180975" y="9431"/>
                    </a:cubicBezTo>
                    <a:cubicBezTo>
                      <a:pt x="200025" y="7314"/>
                      <a:pt x="216958" y="5727"/>
                      <a:pt x="234950" y="6256"/>
                    </a:cubicBezTo>
                    <a:cubicBezTo>
                      <a:pt x="252942" y="6785"/>
                      <a:pt x="273050" y="7844"/>
                      <a:pt x="288925" y="12606"/>
                    </a:cubicBezTo>
                    <a:cubicBezTo>
                      <a:pt x="304800" y="17368"/>
                      <a:pt x="330200" y="34831"/>
                      <a:pt x="330200" y="34831"/>
                    </a:cubicBezTo>
                    <a:cubicBezTo>
                      <a:pt x="338667" y="40652"/>
                      <a:pt x="339196" y="44091"/>
                      <a:pt x="339725" y="47531"/>
                    </a:cubicBezTo>
                  </a:path>
                </a:pathLst>
              </a:custGeom>
              <a:solidFill>
                <a:srgbClr val="FFC000"/>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45" name="Rectangle 44">
              <a:extLst>
                <a:ext uri="{FF2B5EF4-FFF2-40B4-BE49-F238E27FC236}">
                  <a16:creationId xmlns:a16="http://schemas.microsoft.com/office/drawing/2014/main" id="{26964DF1-2A95-0B4F-BE47-2B5FECE587BE}"/>
                </a:ext>
              </a:extLst>
            </p:cNvPr>
            <p:cNvSpPr/>
            <p:nvPr/>
          </p:nvSpPr>
          <p:spPr>
            <a:xfrm rot="18871821" flipH="1">
              <a:off x="3763265" y="2239235"/>
              <a:ext cx="45719" cy="587128"/>
            </a:xfrm>
            <a:prstGeom prst="rect">
              <a:avLst/>
            </a:prstGeom>
            <a:solidFill>
              <a:srgbClr val="92D05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8" name="Rectangle 47">
              <a:extLst>
                <a:ext uri="{FF2B5EF4-FFF2-40B4-BE49-F238E27FC236}">
                  <a16:creationId xmlns:a16="http://schemas.microsoft.com/office/drawing/2014/main" id="{25AC25D2-712F-F946-B13C-E5568BEE9664}"/>
                </a:ext>
              </a:extLst>
            </p:cNvPr>
            <p:cNvSpPr/>
            <p:nvPr/>
          </p:nvSpPr>
          <p:spPr>
            <a:xfrm rot="15653006" flipH="1">
              <a:off x="3750146" y="2552421"/>
              <a:ext cx="55454" cy="383026"/>
            </a:xfrm>
            <a:prstGeom prst="rect">
              <a:avLst/>
            </a:prstGeom>
            <a:solidFill>
              <a:srgbClr val="92D05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3" name="Donut 42">
              <a:extLst>
                <a:ext uri="{FF2B5EF4-FFF2-40B4-BE49-F238E27FC236}">
                  <a16:creationId xmlns:a16="http://schemas.microsoft.com/office/drawing/2014/main" id="{FB055F6E-2B84-B749-B26C-55DC7847ECA2}"/>
                </a:ext>
              </a:extLst>
            </p:cNvPr>
            <p:cNvSpPr/>
            <p:nvPr/>
          </p:nvSpPr>
          <p:spPr>
            <a:xfrm>
              <a:off x="3486149" y="1562100"/>
              <a:ext cx="989603" cy="2292444"/>
            </a:xfrm>
            <a:prstGeom prst="donut">
              <a:avLst>
                <a:gd name="adj" fmla="val 11513"/>
              </a:avLst>
            </a:prstGeom>
            <a:solidFill>
              <a:srgbClr val="92D05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grpSp>
          <p:nvGrpSpPr>
            <p:cNvPr id="19" name="Group 18">
              <a:extLst>
                <a:ext uri="{FF2B5EF4-FFF2-40B4-BE49-F238E27FC236}">
                  <a16:creationId xmlns:a16="http://schemas.microsoft.com/office/drawing/2014/main" id="{C0074578-F6D0-E946-B05D-A718B485322C}"/>
                </a:ext>
              </a:extLst>
            </p:cNvPr>
            <p:cNvGrpSpPr/>
            <p:nvPr/>
          </p:nvGrpSpPr>
          <p:grpSpPr>
            <a:xfrm>
              <a:off x="3977439" y="2650781"/>
              <a:ext cx="762015" cy="92579"/>
              <a:chOff x="2164454" y="2414084"/>
              <a:chExt cx="339725" cy="92579"/>
            </a:xfrm>
          </p:grpSpPr>
          <p:sp>
            <p:nvSpPr>
              <p:cNvPr id="17" name="Freeform 16">
                <a:extLst>
                  <a:ext uri="{FF2B5EF4-FFF2-40B4-BE49-F238E27FC236}">
                    <a16:creationId xmlns:a16="http://schemas.microsoft.com/office/drawing/2014/main" id="{10C926E8-3EC2-4648-9495-E39D8D95F143}"/>
                  </a:ext>
                </a:extLst>
              </p:cNvPr>
              <p:cNvSpPr/>
              <p:nvPr/>
            </p:nvSpPr>
            <p:spPr>
              <a:xfrm>
                <a:off x="2164454" y="2414084"/>
                <a:ext cx="339725" cy="50706"/>
              </a:xfrm>
              <a:custGeom>
                <a:avLst/>
                <a:gdLst>
                  <a:gd name="connsiteX0" fmla="*/ 0 w 339725"/>
                  <a:gd name="connsiteY0" fmla="*/ 50706 h 50706"/>
                  <a:gd name="connsiteX1" fmla="*/ 41275 w 339725"/>
                  <a:gd name="connsiteY1" fmla="*/ 3081 h 50706"/>
                  <a:gd name="connsiteX2" fmla="*/ 66675 w 339725"/>
                  <a:gd name="connsiteY2" fmla="*/ 6256 h 50706"/>
                  <a:gd name="connsiteX3" fmla="*/ 88900 w 339725"/>
                  <a:gd name="connsiteY3" fmla="*/ 18956 h 50706"/>
                  <a:gd name="connsiteX4" fmla="*/ 120650 w 339725"/>
                  <a:gd name="connsiteY4" fmla="*/ 18956 h 50706"/>
                  <a:gd name="connsiteX5" fmla="*/ 180975 w 339725"/>
                  <a:gd name="connsiteY5" fmla="*/ 9431 h 50706"/>
                  <a:gd name="connsiteX6" fmla="*/ 234950 w 339725"/>
                  <a:gd name="connsiteY6" fmla="*/ 6256 h 50706"/>
                  <a:gd name="connsiteX7" fmla="*/ 288925 w 339725"/>
                  <a:gd name="connsiteY7" fmla="*/ 12606 h 50706"/>
                  <a:gd name="connsiteX8" fmla="*/ 330200 w 339725"/>
                  <a:gd name="connsiteY8" fmla="*/ 34831 h 50706"/>
                  <a:gd name="connsiteX9" fmla="*/ 339725 w 339725"/>
                  <a:gd name="connsiteY9" fmla="*/ 47531 h 507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39725" h="50706">
                    <a:moveTo>
                      <a:pt x="0" y="50706"/>
                    </a:moveTo>
                    <a:cubicBezTo>
                      <a:pt x="15081" y="30597"/>
                      <a:pt x="30163" y="10489"/>
                      <a:pt x="41275" y="3081"/>
                    </a:cubicBezTo>
                    <a:cubicBezTo>
                      <a:pt x="52388" y="-4327"/>
                      <a:pt x="58738" y="3610"/>
                      <a:pt x="66675" y="6256"/>
                    </a:cubicBezTo>
                    <a:cubicBezTo>
                      <a:pt x="74612" y="8902"/>
                      <a:pt x="79904" y="16839"/>
                      <a:pt x="88900" y="18956"/>
                    </a:cubicBezTo>
                    <a:cubicBezTo>
                      <a:pt x="97896" y="21073"/>
                      <a:pt x="105304" y="20543"/>
                      <a:pt x="120650" y="18956"/>
                    </a:cubicBezTo>
                    <a:cubicBezTo>
                      <a:pt x="135996" y="17368"/>
                      <a:pt x="161925" y="11548"/>
                      <a:pt x="180975" y="9431"/>
                    </a:cubicBezTo>
                    <a:cubicBezTo>
                      <a:pt x="200025" y="7314"/>
                      <a:pt x="216958" y="5727"/>
                      <a:pt x="234950" y="6256"/>
                    </a:cubicBezTo>
                    <a:cubicBezTo>
                      <a:pt x="252942" y="6785"/>
                      <a:pt x="273050" y="7844"/>
                      <a:pt x="288925" y="12606"/>
                    </a:cubicBezTo>
                    <a:cubicBezTo>
                      <a:pt x="304800" y="17368"/>
                      <a:pt x="330200" y="34831"/>
                      <a:pt x="330200" y="34831"/>
                    </a:cubicBezTo>
                    <a:cubicBezTo>
                      <a:pt x="338667" y="40652"/>
                      <a:pt x="339196" y="44091"/>
                      <a:pt x="339725" y="47531"/>
                    </a:cubicBezTo>
                  </a:path>
                </a:pathLst>
              </a:custGeom>
              <a:solidFill>
                <a:srgbClr val="FFC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Freeform 17">
                <a:extLst>
                  <a:ext uri="{FF2B5EF4-FFF2-40B4-BE49-F238E27FC236}">
                    <a16:creationId xmlns:a16="http://schemas.microsoft.com/office/drawing/2014/main" id="{07824684-3C97-7D43-A7B8-7FCBA5027053}"/>
                  </a:ext>
                </a:extLst>
              </p:cNvPr>
              <p:cNvSpPr/>
              <p:nvPr/>
            </p:nvSpPr>
            <p:spPr>
              <a:xfrm flipV="1">
                <a:off x="2164454" y="2455957"/>
                <a:ext cx="339725" cy="50706"/>
              </a:xfrm>
              <a:custGeom>
                <a:avLst/>
                <a:gdLst>
                  <a:gd name="connsiteX0" fmla="*/ 0 w 339725"/>
                  <a:gd name="connsiteY0" fmla="*/ 50706 h 50706"/>
                  <a:gd name="connsiteX1" fmla="*/ 41275 w 339725"/>
                  <a:gd name="connsiteY1" fmla="*/ 3081 h 50706"/>
                  <a:gd name="connsiteX2" fmla="*/ 66675 w 339725"/>
                  <a:gd name="connsiteY2" fmla="*/ 6256 h 50706"/>
                  <a:gd name="connsiteX3" fmla="*/ 88900 w 339725"/>
                  <a:gd name="connsiteY3" fmla="*/ 18956 h 50706"/>
                  <a:gd name="connsiteX4" fmla="*/ 120650 w 339725"/>
                  <a:gd name="connsiteY4" fmla="*/ 18956 h 50706"/>
                  <a:gd name="connsiteX5" fmla="*/ 180975 w 339725"/>
                  <a:gd name="connsiteY5" fmla="*/ 9431 h 50706"/>
                  <a:gd name="connsiteX6" fmla="*/ 234950 w 339725"/>
                  <a:gd name="connsiteY6" fmla="*/ 6256 h 50706"/>
                  <a:gd name="connsiteX7" fmla="*/ 288925 w 339725"/>
                  <a:gd name="connsiteY7" fmla="*/ 12606 h 50706"/>
                  <a:gd name="connsiteX8" fmla="*/ 330200 w 339725"/>
                  <a:gd name="connsiteY8" fmla="*/ 34831 h 50706"/>
                  <a:gd name="connsiteX9" fmla="*/ 339725 w 339725"/>
                  <a:gd name="connsiteY9" fmla="*/ 47531 h 507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39725" h="50706">
                    <a:moveTo>
                      <a:pt x="0" y="50706"/>
                    </a:moveTo>
                    <a:cubicBezTo>
                      <a:pt x="15081" y="30597"/>
                      <a:pt x="30163" y="10489"/>
                      <a:pt x="41275" y="3081"/>
                    </a:cubicBezTo>
                    <a:cubicBezTo>
                      <a:pt x="52388" y="-4327"/>
                      <a:pt x="58738" y="3610"/>
                      <a:pt x="66675" y="6256"/>
                    </a:cubicBezTo>
                    <a:cubicBezTo>
                      <a:pt x="74612" y="8902"/>
                      <a:pt x="79904" y="16839"/>
                      <a:pt x="88900" y="18956"/>
                    </a:cubicBezTo>
                    <a:cubicBezTo>
                      <a:pt x="97896" y="21073"/>
                      <a:pt x="105304" y="20543"/>
                      <a:pt x="120650" y="18956"/>
                    </a:cubicBezTo>
                    <a:cubicBezTo>
                      <a:pt x="135996" y="17368"/>
                      <a:pt x="161925" y="11548"/>
                      <a:pt x="180975" y="9431"/>
                    </a:cubicBezTo>
                    <a:cubicBezTo>
                      <a:pt x="200025" y="7314"/>
                      <a:pt x="216958" y="5727"/>
                      <a:pt x="234950" y="6256"/>
                    </a:cubicBezTo>
                    <a:cubicBezTo>
                      <a:pt x="252942" y="6785"/>
                      <a:pt x="273050" y="7844"/>
                      <a:pt x="288925" y="12606"/>
                    </a:cubicBezTo>
                    <a:cubicBezTo>
                      <a:pt x="304800" y="17368"/>
                      <a:pt x="330200" y="34831"/>
                      <a:pt x="330200" y="34831"/>
                    </a:cubicBezTo>
                    <a:cubicBezTo>
                      <a:pt x="338667" y="40652"/>
                      <a:pt x="339196" y="44091"/>
                      <a:pt x="339725" y="47531"/>
                    </a:cubicBezTo>
                  </a:path>
                </a:pathLst>
              </a:custGeom>
              <a:solidFill>
                <a:srgbClr val="FFC000"/>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78" name="Oval 77">
              <a:extLst>
                <a:ext uri="{FF2B5EF4-FFF2-40B4-BE49-F238E27FC236}">
                  <a16:creationId xmlns:a16="http://schemas.microsoft.com/office/drawing/2014/main" id="{55E7F34D-8464-3946-BC67-FEBB8CBFC0EB}"/>
                </a:ext>
              </a:extLst>
            </p:cNvPr>
            <p:cNvSpPr/>
            <p:nvPr/>
          </p:nvSpPr>
          <p:spPr>
            <a:xfrm>
              <a:off x="3955309" y="2634690"/>
              <a:ext cx="64591" cy="120273"/>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86" name="Freeform 85">
            <a:extLst>
              <a:ext uri="{FF2B5EF4-FFF2-40B4-BE49-F238E27FC236}">
                <a16:creationId xmlns:a16="http://schemas.microsoft.com/office/drawing/2014/main" id="{2AAE8539-5C63-2F43-ACE0-5ED75F9EA520}"/>
              </a:ext>
            </a:extLst>
          </p:cNvPr>
          <p:cNvSpPr/>
          <p:nvPr/>
        </p:nvSpPr>
        <p:spPr>
          <a:xfrm>
            <a:off x="584200" y="4216400"/>
            <a:ext cx="2667000" cy="419100"/>
          </a:xfrm>
          <a:custGeom>
            <a:avLst/>
            <a:gdLst>
              <a:gd name="connsiteX0" fmla="*/ 241300 w 2667000"/>
              <a:gd name="connsiteY0" fmla="*/ 0 h 419100"/>
              <a:gd name="connsiteX1" fmla="*/ 0 w 2667000"/>
              <a:gd name="connsiteY1" fmla="*/ 419100 h 419100"/>
              <a:gd name="connsiteX2" fmla="*/ 2463800 w 2667000"/>
              <a:gd name="connsiteY2" fmla="*/ 419100 h 419100"/>
              <a:gd name="connsiteX3" fmla="*/ 2667000 w 2667000"/>
              <a:gd name="connsiteY3" fmla="*/ 12700 h 419100"/>
              <a:gd name="connsiteX4" fmla="*/ 241300 w 2667000"/>
              <a:gd name="connsiteY4" fmla="*/ 0 h 419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7000" h="419100">
                <a:moveTo>
                  <a:pt x="241300" y="0"/>
                </a:moveTo>
                <a:lnTo>
                  <a:pt x="0" y="419100"/>
                </a:lnTo>
                <a:lnTo>
                  <a:pt x="2463800" y="419100"/>
                </a:lnTo>
                <a:lnTo>
                  <a:pt x="2667000" y="12700"/>
                </a:lnTo>
                <a:lnTo>
                  <a:pt x="241300" y="0"/>
                </a:lnTo>
                <a:close/>
              </a:path>
            </a:pathLst>
          </a:custGeom>
          <a:gradFill>
            <a:gsLst>
              <a:gs pos="100000">
                <a:schemeClr val="accent1">
                  <a:tint val="100000"/>
                  <a:shade val="100000"/>
                  <a:satMod val="130000"/>
                </a:schemeClr>
              </a:gs>
              <a:gs pos="28000">
                <a:schemeClr val="accent1">
                  <a:tint val="50000"/>
                  <a:shade val="100000"/>
                  <a:satMod val="350000"/>
                </a:schemeClr>
              </a:gs>
            </a:gsLst>
          </a:gra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7" name="Rectangle 86">
            <a:extLst>
              <a:ext uri="{FF2B5EF4-FFF2-40B4-BE49-F238E27FC236}">
                <a16:creationId xmlns:a16="http://schemas.microsoft.com/office/drawing/2014/main" id="{91A47D02-69B8-8A46-95BF-47B079C05BB3}"/>
              </a:ext>
            </a:extLst>
          </p:cNvPr>
          <p:cNvSpPr/>
          <p:nvPr/>
        </p:nvSpPr>
        <p:spPr>
          <a:xfrm>
            <a:off x="2725419" y="1352550"/>
            <a:ext cx="106681" cy="2971814"/>
          </a:xfrm>
          <a:prstGeom prst="rect">
            <a:avLst/>
          </a:prstGeom>
          <a:solidFill>
            <a:srgbClr val="0070C0"/>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4" name="Rectangle 83">
            <a:extLst>
              <a:ext uri="{FF2B5EF4-FFF2-40B4-BE49-F238E27FC236}">
                <a16:creationId xmlns:a16="http://schemas.microsoft.com/office/drawing/2014/main" id="{F3885DCB-916E-8345-8B69-79F19A665196}"/>
              </a:ext>
            </a:extLst>
          </p:cNvPr>
          <p:cNvSpPr/>
          <p:nvPr/>
        </p:nvSpPr>
        <p:spPr>
          <a:xfrm>
            <a:off x="2687319" y="1404609"/>
            <a:ext cx="106681" cy="2995955"/>
          </a:xfrm>
          <a:prstGeom prst="rect">
            <a:avLst/>
          </a:prstGeom>
          <a:solidFill>
            <a:srgbClr val="00B0F0"/>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8" name="Freeform 87">
            <a:extLst>
              <a:ext uri="{FF2B5EF4-FFF2-40B4-BE49-F238E27FC236}">
                <a16:creationId xmlns:a16="http://schemas.microsoft.com/office/drawing/2014/main" id="{C1B44898-346D-CA4D-A694-6F13E0F76909}"/>
              </a:ext>
            </a:extLst>
          </p:cNvPr>
          <p:cNvSpPr/>
          <p:nvPr/>
        </p:nvSpPr>
        <p:spPr>
          <a:xfrm>
            <a:off x="2794000" y="1254125"/>
            <a:ext cx="38100" cy="149225"/>
          </a:xfrm>
          <a:custGeom>
            <a:avLst/>
            <a:gdLst>
              <a:gd name="connsiteX0" fmla="*/ 0 w 38100"/>
              <a:gd name="connsiteY0" fmla="*/ 149225 h 149225"/>
              <a:gd name="connsiteX1" fmla="*/ 38100 w 38100"/>
              <a:gd name="connsiteY1" fmla="*/ 98425 h 149225"/>
              <a:gd name="connsiteX2" fmla="*/ 38100 w 38100"/>
              <a:gd name="connsiteY2" fmla="*/ 0 h 149225"/>
              <a:gd name="connsiteX3" fmla="*/ 0 w 38100"/>
              <a:gd name="connsiteY3" fmla="*/ 53975 h 149225"/>
              <a:gd name="connsiteX4" fmla="*/ 0 w 38100"/>
              <a:gd name="connsiteY4" fmla="*/ 149225 h 1492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149225">
                <a:moveTo>
                  <a:pt x="0" y="149225"/>
                </a:moveTo>
                <a:lnTo>
                  <a:pt x="38100" y="98425"/>
                </a:lnTo>
                <a:lnTo>
                  <a:pt x="38100" y="0"/>
                </a:lnTo>
                <a:lnTo>
                  <a:pt x="0" y="53975"/>
                </a:lnTo>
                <a:lnTo>
                  <a:pt x="0" y="149225"/>
                </a:lnTo>
                <a:close/>
              </a:path>
            </a:pathLst>
          </a:custGeom>
          <a:solidFill>
            <a:schemeClr val="bg2"/>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3" name="Rectangle 82">
            <a:extLst>
              <a:ext uri="{FF2B5EF4-FFF2-40B4-BE49-F238E27FC236}">
                <a16:creationId xmlns:a16="http://schemas.microsoft.com/office/drawing/2014/main" id="{C6C7F518-BDE2-4F4D-9F26-02B8677F8210}"/>
              </a:ext>
            </a:extLst>
          </p:cNvPr>
          <p:cNvSpPr/>
          <p:nvPr/>
        </p:nvSpPr>
        <p:spPr>
          <a:xfrm>
            <a:off x="1484180" y="1302903"/>
            <a:ext cx="1309820" cy="101706"/>
          </a:xfrm>
          <a:prstGeom prst="rect">
            <a:avLst/>
          </a:prstGeom>
          <a:solidFill>
            <a:srgbClr val="00B0F0"/>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0" name="Freeform 89">
            <a:extLst>
              <a:ext uri="{FF2B5EF4-FFF2-40B4-BE49-F238E27FC236}">
                <a16:creationId xmlns:a16="http://schemas.microsoft.com/office/drawing/2014/main" id="{52B29556-FB80-4D49-A86B-C82D63CC4C42}"/>
              </a:ext>
            </a:extLst>
          </p:cNvPr>
          <p:cNvSpPr/>
          <p:nvPr/>
        </p:nvSpPr>
        <p:spPr>
          <a:xfrm>
            <a:off x="1485900" y="1257300"/>
            <a:ext cx="1343025" cy="47625"/>
          </a:xfrm>
          <a:custGeom>
            <a:avLst/>
            <a:gdLst>
              <a:gd name="connsiteX0" fmla="*/ 0 w 1343025"/>
              <a:gd name="connsiteY0" fmla="*/ 44450 h 47625"/>
              <a:gd name="connsiteX1" fmla="*/ 44450 w 1343025"/>
              <a:gd name="connsiteY1" fmla="*/ 0 h 47625"/>
              <a:gd name="connsiteX2" fmla="*/ 1343025 w 1343025"/>
              <a:gd name="connsiteY2" fmla="*/ 0 h 47625"/>
              <a:gd name="connsiteX3" fmla="*/ 1304925 w 1343025"/>
              <a:gd name="connsiteY3" fmla="*/ 47625 h 47625"/>
              <a:gd name="connsiteX4" fmla="*/ 0 w 1343025"/>
              <a:gd name="connsiteY4" fmla="*/ 44450 h 476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43025" h="47625">
                <a:moveTo>
                  <a:pt x="0" y="44450"/>
                </a:moveTo>
                <a:lnTo>
                  <a:pt x="44450" y="0"/>
                </a:lnTo>
                <a:lnTo>
                  <a:pt x="1343025" y="0"/>
                </a:lnTo>
                <a:lnTo>
                  <a:pt x="1304925" y="47625"/>
                </a:lnTo>
                <a:lnTo>
                  <a:pt x="0" y="44450"/>
                </a:lnTo>
                <a:close/>
              </a:path>
            </a:pathLst>
          </a:custGeom>
          <a:solidFill>
            <a:srgbClr val="0070C0"/>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9" name="Rectangle 88">
            <a:extLst>
              <a:ext uri="{FF2B5EF4-FFF2-40B4-BE49-F238E27FC236}">
                <a16:creationId xmlns:a16="http://schemas.microsoft.com/office/drawing/2014/main" id="{E145B2EF-052B-C242-8322-4BB478FD9432}"/>
              </a:ext>
            </a:extLst>
          </p:cNvPr>
          <p:cNvSpPr/>
          <p:nvPr/>
        </p:nvSpPr>
        <p:spPr>
          <a:xfrm rot="338897">
            <a:off x="7851614" y="2809701"/>
            <a:ext cx="45719" cy="1072212"/>
          </a:xfrm>
          <a:prstGeom prst="rect">
            <a:avLst/>
          </a:prstGeom>
          <a:solidFill>
            <a:srgbClr val="92D05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5" name="Rectangle 94">
            <a:extLst>
              <a:ext uri="{FF2B5EF4-FFF2-40B4-BE49-F238E27FC236}">
                <a16:creationId xmlns:a16="http://schemas.microsoft.com/office/drawing/2014/main" id="{536AF632-7A53-B14A-A77A-2FFF455CB566}"/>
              </a:ext>
            </a:extLst>
          </p:cNvPr>
          <p:cNvSpPr/>
          <p:nvPr/>
        </p:nvSpPr>
        <p:spPr>
          <a:xfrm rot="20740835">
            <a:off x="7683840" y="2966432"/>
            <a:ext cx="45719" cy="896961"/>
          </a:xfrm>
          <a:prstGeom prst="rect">
            <a:avLst/>
          </a:prstGeom>
          <a:solidFill>
            <a:srgbClr val="92D05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6" name="Rectangle 95">
            <a:extLst>
              <a:ext uri="{FF2B5EF4-FFF2-40B4-BE49-F238E27FC236}">
                <a16:creationId xmlns:a16="http://schemas.microsoft.com/office/drawing/2014/main" id="{984BC4F1-50E3-AE48-ACA1-9E8F5A0D603F}"/>
              </a:ext>
            </a:extLst>
          </p:cNvPr>
          <p:cNvSpPr/>
          <p:nvPr/>
        </p:nvSpPr>
        <p:spPr>
          <a:xfrm rot="20764831">
            <a:off x="7916619" y="3828006"/>
            <a:ext cx="49791" cy="984292"/>
          </a:xfrm>
          <a:prstGeom prst="rect">
            <a:avLst/>
          </a:prstGeom>
          <a:solidFill>
            <a:srgbClr val="92D05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7" name="Rectangle 96">
            <a:extLst>
              <a:ext uri="{FF2B5EF4-FFF2-40B4-BE49-F238E27FC236}">
                <a16:creationId xmlns:a16="http://schemas.microsoft.com/office/drawing/2014/main" id="{FF3E7857-49E8-634F-BC07-504841A20C64}"/>
              </a:ext>
            </a:extLst>
          </p:cNvPr>
          <p:cNvSpPr/>
          <p:nvPr/>
        </p:nvSpPr>
        <p:spPr>
          <a:xfrm rot="535977">
            <a:off x="7721026" y="3827392"/>
            <a:ext cx="49791" cy="984292"/>
          </a:xfrm>
          <a:prstGeom prst="rect">
            <a:avLst/>
          </a:prstGeom>
          <a:solidFill>
            <a:srgbClr val="92D05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8" name="Rectangle 97">
            <a:extLst>
              <a:ext uri="{FF2B5EF4-FFF2-40B4-BE49-F238E27FC236}">
                <a16:creationId xmlns:a16="http://schemas.microsoft.com/office/drawing/2014/main" id="{371A0822-5776-B34A-92E0-DB63BF677B6A}"/>
              </a:ext>
            </a:extLst>
          </p:cNvPr>
          <p:cNvSpPr/>
          <p:nvPr/>
        </p:nvSpPr>
        <p:spPr>
          <a:xfrm rot="15653006" flipH="1">
            <a:off x="8008803" y="3620655"/>
            <a:ext cx="55454" cy="383026"/>
          </a:xfrm>
          <a:prstGeom prst="rect">
            <a:avLst/>
          </a:prstGeom>
          <a:solidFill>
            <a:srgbClr val="92D05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9" name="Rectangle 98">
            <a:extLst>
              <a:ext uri="{FF2B5EF4-FFF2-40B4-BE49-F238E27FC236}">
                <a16:creationId xmlns:a16="http://schemas.microsoft.com/office/drawing/2014/main" id="{7AB057AC-2B4A-CC46-B6BB-8D9498CFB922}"/>
              </a:ext>
            </a:extLst>
          </p:cNvPr>
          <p:cNvSpPr/>
          <p:nvPr/>
        </p:nvSpPr>
        <p:spPr>
          <a:xfrm rot="1895508">
            <a:off x="7985492" y="3239001"/>
            <a:ext cx="45719" cy="675319"/>
          </a:xfrm>
          <a:prstGeom prst="rect">
            <a:avLst/>
          </a:prstGeom>
          <a:solidFill>
            <a:srgbClr val="92D05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0" name="Rectangle 99">
            <a:extLst>
              <a:ext uri="{FF2B5EF4-FFF2-40B4-BE49-F238E27FC236}">
                <a16:creationId xmlns:a16="http://schemas.microsoft.com/office/drawing/2014/main" id="{E5D97654-B1E9-CE40-95AA-1E08831F02CB}"/>
              </a:ext>
            </a:extLst>
          </p:cNvPr>
          <p:cNvSpPr/>
          <p:nvPr/>
        </p:nvSpPr>
        <p:spPr>
          <a:xfrm rot="19013928">
            <a:off x="7995142" y="3775959"/>
            <a:ext cx="45719" cy="545435"/>
          </a:xfrm>
          <a:prstGeom prst="rect">
            <a:avLst/>
          </a:prstGeom>
          <a:solidFill>
            <a:srgbClr val="92D05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1" name="Rectangle 100">
            <a:extLst>
              <a:ext uri="{FF2B5EF4-FFF2-40B4-BE49-F238E27FC236}">
                <a16:creationId xmlns:a16="http://schemas.microsoft.com/office/drawing/2014/main" id="{5CDA7CFE-9AF2-D546-A65E-DEE52FFD3CDA}"/>
              </a:ext>
            </a:extLst>
          </p:cNvPr>
          <p:cNvSpPr/>
          <p:nvPr/>
        </p:nvSpPr>
        <p:spPr>
          <a:xfrm rot="2179512">
            <a:off x="7622140" y="3812906"/>
            <a:ext cx="45719" cy="573753"/>
          </a:xfrm>
          <a:prstGeom prst="rect">
            <a:avLst/>
          </a:prstGeom>
          <a:solidFill>
            <a:srgbClr val="92D05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1" name="Freeform 110">
            <a:extLst>
              <a:ext uri="{FF2B5EF4-FFF2-40B4-BE49-F238E27FC236}">
                <a16:creationId xmlns:a16="http://schemas.microsoft.com/office/drawing/2014/main" id="{AA34463F-A16E-A843-93EF-36F4531C9E52}"/>
              </a:ext>
            </a:extLst>
          </p:cNvPr>
          <p:cNvSpPr/>
          <p:nvPr/>
        </p:nvSpPr>
        <p:spPr>
          <a:xfrm flipH="1">
            <a:off x="7017310" y="3780011"/>
            <a:ext cx="762015" cy="50706"/>
          </a:xfrm>
          <a:custGeom>
            <a:avLst/>
            <a:gdLst>
              <a:gd name="connsiteX0" fmla="*/ 0 w 339725"/>
              <a:gd name="connsiteY0" fmla="*/ 50706 h 50706"/>
              <a:gd name="connsiteX1" fmla="*/ 41275 w 339725"/>
              <a:gd name="connsiteY1" fmla="*/ 3081 h 50706"/>
              <a:gd name="connsiteX2" fmla="*/ 66675 w 339725"/>
              <a:gd name="connsiteY2" fmla="*/ 6256 h 50706"/>
              <a:gd name="connsiteX3" fmla="*/ 88900 w 339725"/>
              <a:gd name="connsiteY3" fmla="*/ 18956 h 50706"/>
              <a:gd name="connsiteX4" fmla="*/ 120650 w 339725"/>
              <a:gd name="connsiteY4" fmla="*/ 18956 h 50706"/>
              <a:gd name="connsiteX5" fmla="*/ 180975 w 339725"/>
              <a:gd name="connsiteY5" fmla="*/ 9431 h 50706"/>
              <a:gd name="connsiteX6" fmla="*/ 234950 w 339725"/>
              <a:gd name="connsiteY6" fmla="*/ 6256 h 50706"/>
              <a:gd name="connsiteX7" fmla="*/ 288925 w 339725"/>
              <a:gd name="connsiteY7" fmla="*/ 12606 h 50706"/>
              <a:gd name="connsiteX8" fmla="*/ 330200 w 339725"/>
              <a:gd name="connsiteY8" fmla="*/ 34831 h 50706"/>
              <a:gd name="connsiteX9" fmla="*/ 339725 w 339725"/>
              <a:gd name="connsiteY9" fmla="*/ 47531 h 507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39725" h="50706">
                <a:moveTo>
                  <a:pt x="0" y="50706"/>
                </a:moveTo>
                <a:cubicBezTo>
                  <a:pt x="15081" y="30597"/>
                  <a:pt x="30163" y="10489"/>
                  <a:pt x="41275" y="3081"/>
                </a:cubicBezTo>
                <a:cubicBezTo>
                  <a:pt x="52388" y="-4327"/>
                  <a:pt x="58738" y="3610"/>
                  <a:pt x="66675" y="6256"/>
                </a:cubicBezTo>
                <a:cubicBezTo>
                  <a:pt x="74612" y="8902"/>
                  <a:pt x="79904" y="16839"/>
                  <a:pt x="88900" y="18956"/>
                </a:cubicBezTo>
                <a:cubicBezTo>
                  <a:pt x="97896" y="21073"/>
                  <a:pt x="105304" y="20543"/>
                  <a:pt x="120650" y="18956"/>
                </a:cubicBezTo>
                <a:cubicBezTo>
                  <a:pt x="135996" y="17368"/>
                  <a:pt x="161925" y="11548"/>
                  <a:pt x="180975" y="9431"/>
                </a:cubicBezTo>
                <a:cubicBezTo>
                  <a:pt x="200025" y="7314"/>
                  <a:pt x="216958" y="5727"/>
                  <a:pt x="234950" y="6256"/>
                </a:cubicBezTo>
                <a:cubicBezTo>
                  <a:pt x="252942" y="6785"/>
                  <a:pt x="273050" y="7844"/>
                  <a:pt x="288925" y="12606"/>
                </a:cubicBezTo>
                <a:cubicBezTo>
                  <a:pt x="304800" y="17368"/>
                  <a:pt x="330200" y="34831"/>
                  <a:pt x="330200" y="34831"/>
                </a:cubicBezTo>
                <a:cubicBezTo>
                  <a:pt x="338667" y="40652"/>
                  <a:pt x="339196" y="44091"/>
                  <a:pt x="339725" y="47531"/>
                </a:cubicBezTo>
              </a:path>
            </a:pathLst>
          </a:custGeom>
          <a:solidFill>
            <a:srgbClr val="FFC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2" name="Freeform 111">
            <a:extLst>
              <a:ext uri="{FF2B5EF4-FFF2-40B4-BE49-F238E27FC236}">
                <a16:creationId xmlns:a16="http://schemas.microsoft.com/office/drawing/2014/main" id="{1D32560F-4FFA-4C46-86AA-7FE94CA385C4}"/>
              </a:ext>
            </a:extLst>
          </p:cNvPr>
          <p:cNvSpPr/>
          <p:nvPr/>
        </p:nvSpPr>
        <p:spPr>
          <a:xfrm flipH="1" flipV="1">
            <a:off x="7017310" y="3821884"/>
            <a:ext cx="762015" cy="50706"/>
          </a:xfrm>
          <a:custGeom>
            <a:avLst/>
            <a:gdLst>
              <a:gd name="connsiteX0" fmla="*/ 0 w 339725"/>
              <a:gd name="connsiteY0" fmla="*/ 50706 h 50706"/>
              <a:gd name="connsiteX1" fmla="*/ 41275 w 339725"/>
              <a:gd name="connsiteY1" fmla="*/ 3081 h 50706"/>
              <a:gd name="connsiteX2" fmla="*/ 66675 w 339725"/>
              <a:gd name="connsiteY2" fmla="*/ 6256 h 50706"/>
              <a:gd name="connsiteX3" fmla="*/ 88900 w 339725"/>
              <a:gd name="connsiteY3" fmla="*/ 18956 h 50706"/>
              <a:gd name="connsiteX4" fmla="*/ 120650 w 339725"/>
              <a:gd name="connsiteY4" fmla="*/ 18956 h 50706"/>
              <a:gd name="connsiteX5" fmla="*/ 180975 w 339725"/>
              <a:gd name="connsiteY5" fmla="*/ 9431 h 50706"/>
              <a:gd name="connsiteX6" fmla="*/ 234950 w 339725"/>
              <a:gd name="connsiteY6" fmla="*/ 6256 h 50706"/>
              <a:gd name="connsiteX7" fmla="*/ 288925 w 339725"/>
              <a:gd name="connsiteY7" fmla="*/ 12606 h 50706"/>
              <a:gd name="connsiteX8" fmla="*/ 330200 w 339725"/>
              <a:gd name="connsiteY8" fmla="*/ 34831 h 50706"/>
              <a:gd name="connsiteX9" fmla="*/ 339725 w 339725"/>
              <a:gd name="connsiteY9" fmla="*/ 47531 h 507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39725" h="50706">
                <a:moveTo>
                  <a:pt x="0" y="50706"/>
                </a:moveTo>
                <a:cubicBezTo>
                  <a:pt x="15081" y="30597"/>
                  <a:pt x="30163" y="10489"/>
                  <a:pt x="41275" y="3081"/>
                </a:cubicBezTo>
                <a:cubicBezTo>
                  <a:pt x="52388" y="-4327"/>
                  <a:pt x="58738" y="3610"/>
                  <a:pt x="66675" y="6256"/>
                </a:cubicBezTo>
                <a:cubicBezTo>
                  <a:pt x="74612" y="8902"/>
                  <a:pt x="79904" y="16839"/>
                  <a:pt x="88900" y="18956"/>
                </a:cubicBezTo>
                <a:cubicBezTo>
                  <a:pt x="97896" y="21073"/>
                  <a:pt x="105304" y="20543"/>
                  <a:pt x="120650" y="18956"/>
                </a:cubicBezTo>
                <a:cubicBezTo>
                  <a:pt x="135996" y="17368"/>
                  <a:pt x="161925" y="11548"/>
                  <a:pt x="180975" y="9431"/>
                </a:cubicBezTo>
                <a:cubicBezTo>
                  <a:pt x="200025" y="7314"/>
                  <a:pt x="216958" y="5727"/>
                  <a:pt x="234950" y="6256"/>
                </a:cubicBezTo>
                <a:cubicBezTo>
                  <a:pt x="252942" y="6785"/>
                  <a:pt x="273050" y="7844"/>
                  <a:pt x="288925" y="12606"/>
                </a:cubicBezTo>
                <a:cubicBezTo>
                  <a:pt x="304800" y="17368"/>
                  <a:pt x="330200" y="34831"/>
                  <a:pt x="330200" y="34831"/>
                </a:cubicBezTo>
                <a:cubicBezTo>
                  <a:pt x="338667" y="40652"/>
                  <a:pt x="339196" y="44091"/>
                  <a:pt x="339725" y="47531"/>
                </a:cubicBezTo>
              </a:path>
            </a:pathLst>
          </a:custGeom>
          <a:solidFill>
            <a:srgbClr val="FFC000"/>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4" name="Rectangle 103">
            <a:extLst>
              <a:ext uri="{FF2B5EF4-FFF2-40B4-BE49-F238E27FC236}">
                <a16:creationId xmlns:a16="http://schemas.microsoft.com/office/drawing/2014/main" id="{9FFCB264-6D5E-C643-B3E4-2499CAE869DF}"/>
              </a:ext>
            </a:extLst>
          </p:cNvPr>
          <p:cNvSpPr/>
          <p:nvPr/>
        </p:nvSpPr>
        <p:spPr>
          <a:xfrm rot="18871821" flipH="1">
            <a:off x="7603897" y="3367741"/>
            <a:ext cx="45719" cy="587128"/>
          </a:xfrm>
          <a:prstGeom prst="rect">
            <a:avLst/>
          </a:prstGeom>
          <a:solidFill>
            <a:srgbClr val="92D05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5" name="Rectangle 104">
            <a:extLst>
              <a:ext uri="{FF2B5EF4-FFF2-40B4-BE49-F238E27FC236}">
                <a16:creationId xmlns:a16="http://schemas.microsoft.com/office/drawing/2014/main" id="{8B05DB3C-981B-9C42-BB21-86A7C14A9AE8}"/>
              </a:ext>
            </a:extLst>
          </p:cNvPr>
          <p:cNvSpPr/>
          <p:nvPr/>
        </p:nvSpPr>
        <p:spPr>
          <a:xfrm rot="15653006" flipH="1">
            <a:off x="7590778" y="3680927"/>
            <a:ext cx="55454" cy="383026"/>
          </a:xfrm>
          <a:prstGeom prst="rect">
            <a:avLst/>
          </a:prstGeom>
          <a:solidFill>
            <a:srgbClr val="92D05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6" name="Donut 105">
            <a:extLst>
              <a:ext uri="{FF2B5EF4-FFF2-40B4-BE49-F238E27FC236}">
                <a16:creationId xmlns:a16="http://schemas.microsoft.com/office/drawing/2014/main" id="{7A5A24C0-1A81-0542-88BC-2E2E7D8B5745}"/>
              </a:ext>
            </a:extLst>
          </p:cNvPr>
          <p:cNvSpPr/>
          <p:nvPr/>
        </p:nvSpPr>
        <p:spPr>
          <a:xfrm>
            <a:off x="7326781" y="2690606"/>
            <a:ext cx="989603" cy="2292444"/>
          </a:xfrm>
          <a:prstGeom prst="donut">
            <a:avLst>
              <a:gd name="adj" fmla="val 11513"/>
            </a:avLst>
          </a:prstGeom>
          <a:solidFill>
            <a:srgbClr val="92D05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108" name="Oval 107">
            <a:extLst>
              <a:ext uri="{FF2B5EF4-FFF2-40B4-BE49-F238E27FC236}">
                <a16:creationId xmlns:a16="http://schemas.microsoft.com/office/drawing/2014/main" id="{19F34802-1530-C54A-BEA0-6C4046B91FEE}"/>
              </a:ext>
            </a:extLst>
          </p:cNvPr>
          <p:cNvSpPr/>
          <p:nvPr/>
        </p:nvSpPr>
        <p:spPr>
          <a:xfrm>
            <a:off x="7795941" y="3763196"/>
            <a:ext cx="64591" cy="120273"/>
          </a:xfrm>
          <a:prstGeom prst="ellipse">
            <a:avLst/>
          </a:prstGeom>
          <a:solidFill>
            <a:srgbClr val="92D05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9" name="Freeform 108">
            <a:extLst>
              <a:ext uri="{FF2B5EF4-FFF2-40B4-BE49-F238E27FC236}">
                <a16:creationId xmlns:a16="http://schemas.microsoft.com/office/drawing/2014/main" id="{79693257-BA37-A34E-9E54-93552B19C1EB}"/>
              </a:ext>
            </a:extLst>
          </p:cNvPr>
          <p:cNvSpPr/>
          <p:nvPr/>
        </p:nvSpPr>
        <p:spPr>
          <a:xfrm>
            <a:off x="7818071" y="3779287"/>
            <a:ext cx="762015" cy="50706"/>
          </a:xfrm>
          <a:custGeom>
            <a:avLst/>
            <a:gdLst>
              <a:gd name="connsiteX0" fmla="*/ 0 w 339725"/>
              <a:gd name="connsiteY0" fmla="*/ 50706 h 50706"/>
              <a:gd name="connsiteX1" fmla="*/ 41275 w 339725"/>
              <a:gd name="connsiteY1" fmla="*/ 3081 h 50706"/>
              <a:gd name="connsiteX2" fmla="*/ 66675 w 339725"/>
              <a:gd name="connsiteY2" fmla="*/ 6256 h 50706"/>
              <a:gd name="connsiteX3" fmla="*/ 88900 w 339725"/>
              <a:gd name="connsiteY3" fmla="*/ 18956 h 50706"/>
              <a:gd name="connsiteX4" fmla="*/ 120650 w 339725"/>
              <a:gd name="connsiteY4" fmla="*/ 18956 h 50706"/>
              <a:gd name="connsiteX5" fmla="*/ 180975 w 339725"/>
              <a:gd name="connsiteY5" fmla="*/ 9431 h 50706"/>
              <a:gd name="connsiteX6" fmla="*/ 234950 w 339725"/>
              <a:gd name="connsiteY6" fmla="*/ 6256 h 50706"/>
              <a:gd name="connsiteX7" fmla="*/ 288925 w 339725"/>
              <a:gd name="connsiteY7" fmla="*/ 12606 h 50706"/>
              <a:gd name="connsiteX8" fmla="*/ 330200 w 339725"/>
              <a:gd name="connsiteY8" fmla="*/ 34831 h 50706"/>
              <a:gd name="connsiteX9" fmla="*/ 339725 w 339725"/>
              <a:gd name="connsiteY9" fmla="*/ 47531 h 507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39725" h="50706">
                <a:moveTo>
                  <a:pt x="0" y="50706"/>
                </a:moveTo>
                <a:cubicBezTo>
                  <a:pt x="15081" y="30597"/>
                  <a:pt x="30163" y="10489"/>
                  <a:pt x="41275" y="3081"/>
                </a:cubicBezTo>
                <a:cubicBezTo>
                  <a:pt x="52388" y="-4327"/>
                  <a:pt x="58738" y="3610"/>
                  <a:pt x="66675" y="6256"/>
                </a:cubicBezTo>
                <a:cubicBezTo>
                  <a:pt x="74612" y="8902"/>
                  <a:pt x="79904" y="16839"/>
                  <a:pt x="88900" y="18956"/>
                </a:cubicBezTo>
                <a:cubicBezTo>
                  <a:pt x="97896" y="21073"/>
                  <a:pt x="105304" y="20543"/>
                  <a:pt x="120650" y="18956"/>
                </a:cubicBezTo>
                <a:cubicBezTo>
                  <a:pt x="135996" y="17368"/>
                  <a:pt x="161925" y="11548"/>
                  <a:pt x="180975" y="9431"/>
                </a:cubicBezTo>
                <a:cubicBezTo>
                  <a:pt x="200025" y="7314"/>
                  <a:pt x="216958" y="5727"/>
                  <a:pt x="234950" y="6256"/>
                </a:cubicBezTo>
                <a:cubicBezTo>
                  <a:pt x="252942" y="6785"/>
                  <a:pt x="273050" y="7844"/>
                  <a:pt x="288925" y="12606"/>
                </a:cubicBezTo>
                <a:cubicBezTo>
                  <a:pt x="304800" y="17368"/>
                  <a:pt x="330200" y="34831"/>
                  <a:pt x="330200" y="34831"/>
                </a:cubicBezTo>
                <a:cubicBezTo>
                  <a:pt x="338667" y="40652"/>
                  <a:pt x="339196" y="44091"/>
                  <a:pt x="339725" y="47531"/>
                </a:cubicBezTo>
              </a:path>
            </a:pathLst>
          </a:custGeom>
          <a:solidFill>
            <a:srgbClr val="FFC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0" name="Freeform 109">
            <a:extLst>
              <a:ext uri="{FF2B5EF4-FFF2-40B4-BE49-F238E27FC236}">
                <a16:creationId xmlns:a16="http://schemas.microsoft.com/office/drawing/2014/main" id="{1752C46D-0942-5A42-B942-39DA167A4773}"/>
              </a:ext>
            </a:extLst>
          </p:cNvPr>
          <p:cNvSpPr/>
          <p:nvPr/>
        </p:nvSpPr>
        <p:spPr>
          <a:xfrm flipV="1">
            <a:off x="7818071" y="3821160"/>
            <a:ext cx="762015" cy="50706"/>
          </a:xfrm>
          <a:custGeom>
            <a:avLst/>
            <a:gdLst>
              <a:gd name="connsiteX0" fmla="*/ 0 w 339725"/>
              <a:gd name="connsiteY0" fmla="*/ 50706 h 50706"/>
              <a:gd name="connsiteX1" fmla="*/ 41275 w 339725"/>
              <a:gd name="connsiteY1" fmla="*/ 3081 h 50706"/>
              <a:gd name="connsiteX2" fmla="*/ 66675 w 339725"/>
              <a:gd name="connsiteY2" fmla="*/ 6256 h 50706"/>
              <a:gd name="connsiteX3" fmla="*/ 88900 w 339725"/>
              <a:gd name="connsiteY3" fmla="*/ 18956 h 50706"/>
              <a:gd name="connsiteX4" fmla="*/ 120650 w 339725"/>
              <a:gd name="connsiteY4" fmla="*/ 18956 h 50706"/>
              <a:gd name="connsiteX5" fmla="*/ 180975 w 339725"/>
              <a:gd name="connsiteY5" fmla="*/ 9431 h 50706"/>
              <a:gd name="connsiteX6" fmla="*/ 234950 w 339725"/>
              <a:gd name="connsiteY6" fmla="*/ 6256 h 50706"/>
              <a:gd name="connsiteX7" fmla="*/ 288925 w 339725"/>
              <a:gd name="connsiteY7" fmla="*/ 12606 h 50706"/>
              <a:gd name="connsiteX8" fmla="*/ 330200 w 339725"/>
              <a:gd name="connsiteY8" fmla="*/ 34831 h 50706"/>
              <a:gd name="connsiteX9" fmla="*/ 339725 w 339725"/>
              <a:gd name="connsiteY9" fmla="*/ 47531 h 507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39725" h="50706">
                <a:moveTo>
                  <a:pt x="0" y="50706"/>
                </a:moveTo>
                <a:cubicBezTo>
                  <a:pt x="15081" y="30597"/>
                  <a:pt x="30163" y="10489"/>
                  <a:pt x="41275" y="3081"/>
                </a:cubicBezTo>
                <a:cubicBezTo>
                  <a:pt x="52388" y="-4327"/>
                  <a:pt x="58738" y="3610"/>
                  <a:pt x="66675" y="6256"/>
                </a:cubicBezTo>
                <a:cubicBezTo>
                  <a:pt x="74612" y="8902"/>
                  <a:pt x="79904" y="16839"/>
                  <a:pt x="88900" y="18956"/>
                </a:cubicBezTo>
                <a:cubicBezTo>
                  <a:pt x="97896" y="21073"/>
                  <a:pt x="105304" y="20543"/>
                  <a:pt x="120650" y="18956"/>
                </a:cubicBezTo>
                <a:cubicBezTo>
                  <a:pt x="135996" y="17368"/>
                  <a:pt x="161925" y="11548"/>
                  <a:pt x="180975" y="9431"/>
                </a:cubicBezTo>
                <a:cubicBezTo>
                  <a:pt x="200025" y="7314"/>
                  <a:pt x="216958" y="5727"/>
                  <a:pt x="234950" y="6256"/>
                </a:cubicBezTo>
                <a:cubicBezTo>
                  <a:pt x="252942" y="6785"/>
                  <a:pt x="273050" y="7844"/>
                  <a:pt x="288925" y="12606"/>
                </a:cubicBezTo>
                <a:cubicBezTo>
                  <a:pt x="304800" y="17368"/>
                  <a:pt x="330200" y="34831"/>
                  <a:pt x="330200" y="34831"/>
                </a:cubicBezTo>
                <a:cubicBezTo>
                  <a:pt x="338667" y="40652"/>
                  <a:pt x="339196" y="44091"/>
                  <a:pt x="339725" y="47531"/>
                </a:cubicBezTo>
              </a:path>
            </a:pathLst>
          </a:custGeom>
          <a:solidFill>
            <a:srgbClr val="FFC000"/>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0888764D-45A6-6049-BD1F-F4FBB0091AD0}"/>
              </a:ext>
            </a:extLst>
          </p:cNvPr>
          <p:cNvSpPr txBox="1"/>
          <p:nvPr/>
        </p:nvSpPr>
        <p:spPr>
          <a:xfrm>
            <a:off x="8535719" y="3653162"/>
            <a:ext cx="604653" cy="276999"/>
          </a:xfrm>
          <a:prstGeom prst="rect">
            <a:avLst/>
          </a:prstGeom>
          <a:noFill/>
        </p:spPr>
        <p:txBody>
          <a:bodyPr wrap="none" rtlCol="0">
            <a:spAutoFit/>
          </a:bodyPr>
          <a:lstStyle/>
          <a:p>
            <a:r>
              <a:rPr lang="en-US" sz="1200" dirty="0">
                <a:latin typeface="Times New Roman" panose="02020603050405020304" pitchFamily="18" charset="0"/>
                <a:cs typeface="Times New Roman" panose="02020603050405020304" pitchFamily="18" charset="0"/>
              </a:rPr>
              <a:t>pinned</a:t>
            </a:r>
          </a:p>
        </p:txBody>
      </p:sp>
      <p:cxnSp>
        <p:nvCxnSpPr>
          <p:cNvPr id="137" name="Straight Arrow Connector 136">
            <a:extLst>
              <a:ext uri="{FF2B5EF4-FFF2-40B4-BE49-F238E27FC236}">
                <a16:creationId xmlns:a16="http://schemas.microsoft.com/office/drawing/2014/main" id="{26B2E3A4-C444-B84A-B5D5-1E203C304E1D}"/>
              </a:ext>
            </a:extLst>
          </p:cNvPr>
          <p:cNvCxnSpPr>
            <a:cxnSpLocks/>
          </p:cNvCxnSpPr>
          <p:nvPr/>
        </p:nvCxnSpPr>
        <p:spPr>
          <a:xfrm>
            <a:off x="8097062" y="3310170"/>
            <a:ext cx="0" cy="469117"/>
          </a:xfrm>
          <a:prstGeom prst="straightConnector1">
            <a:avLst/>
          </a:prstGeom>
          <a:ln w="38100">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graphicFrame>
        <p:nvGraphicFramePr>
          <p:cNvPr id="138" name="Object 137">
            <a:extLst>
              <a:ext uri="{FF2B5EF4-FFF2-40B4-BE49-F238E27FC236}">
                <a16:creationId xmlns:a16="http://schemas.microsoft.com/office/drawing/2014/main" id="{F9ABB2F6-BA3B-5B4D-8DBC-D4C6E8B9A711}"/>
              </a:ext>
            </a:extLst>
          </p:cNvPr>
          <p:cNvGraphicFramePr>
            <a:graphicFrameLocks noChangeAspect="1"/>
          </p:cNvGraphicFramePr>
          <p:nvPr>
            <p:extLst>
              <p:ext uri="{D42A27DB-BD31-4B8C-83A1-F6EECF244321}">
                <p14:modId xmlns:p14="http://schemas.microsoft.com/office/powerpoint/2010/main" val="4215378409"/>
              </p:ext>
            </p:extLst>
          </p:nvPr>
        </p:nvGraphicFramePr>
        <p:xfrm>
          <a:off x="8120814" y="3019467"/>
          <a:ext cx="367749" cy="504587"/>
        </p:xfrm>
        <a:graphic>
          <a:graphicData uri="http://schemas.openxmlformats.org/presentationml/2006/ole">
            <mc:AlternateContent xmlns:mc="http://schemas.openxmlformats.org/markup-compatibility/2006">
              <mc:Choice xmlns:v="urn:schemas-microsoft-com:vml" Requires="v">
                <p:oleObj r:id="rId2" imgW="139700" imgH="190500" progId="Equation.DSMT4">
                  <p:embed/>
                </p:oleObj>
              </mc:Choice>
              <mc:Fallback>
                <p:oleObj r:id="rId2" imgW="139700" imgH="190500" progId="Equation.DSMT4">
                  <p:embed/>
                  <p:pic>
                    <p:nvPicPr>
                      <p:cNvPr id="62" name="Object 61">
                        <a:extLst>
                          <a:ext uri="{FF2B5EF4-FFF2-40B4-BE49-F238E27FC236}">
                            <a16:creationId xmlns:a16="http://schemas.microsoft.com/office/drawing/2014/main" id="{98A8ECAB-A26C-734C-83FE-069991B2156D}"/>
                          </a:ext>
                        </a:extLst>
                      </p:cNvPr>
                      <p:cNvPicPr/>
                      <p:nvPr/>
                    </p:nvPicPr>
                    <p:blipFill>
                      <a:blip r:embed="rId3"/>
                      <a:stretch>
                        <a:fillRect/>
                      </a:stretch>
                    </p:blipFill>
                    <p:spPr>
                      <a:xfrm>
                        <a:off x="8120814" y="3019467"/>
                        <a:ext cx="367749" cy="504587"/>
                      </a:xfrm>
                      <a:prstGeom prst="rect">
                        <a:avLst/>
                      </a:prstGeom>
                    </p:spPr>
                  </p:pic>
                </p:oleObj>
              </mc:Fallback>
            </mc:AlternateContent>
          </a:graphicData>
        </a:graphic>
      </p:graphicFrame>
      <p:sp>
        <p:nvSpPr>
          <p:cNvPr id="139" name="TextBox 138">
            <a:extLst>
              <a:ext uri="{FF2B5EF4-FFF2-40B4-BE49-F238E27FC236}">
                <a16:creationId xmlns:a16="http://schemas.microsoft.com/office/drawing/2014/main" id="{A173CBBA-CB5A-D04C-BE3A-8ACA5C218698}"/>
              </a:ext>
            </a:extLst>
          </p:cNvPr>
          <p:cNvSpPr txBox="1"/>
          <p:nvPr/>
        </p:nvSpPr>
        <p:spPr>
          <a:xfrm>
            <a:off x="807349" y="5598699"/>
            <a:ext cx="5813273" cy="461665"/>
          </a:xfrm>
          <a:prstGeom prst="rect">
            <a:avLst/>
          </a:prstGeom>
          <a:noFill/>
        </p:spPr>
        <p:txBody>
          <a:bodyPr wrap="square" rtlCol="0">
            <a:spAutoFit/>
          </a:bodyPr>
          <a:lstStyle/>
          <a:p>
            <a:r>
              <a:rPr lang="en-US" sz="2400" dirty="0">
                <a:solidFill>
                  <a:srgbClr val="FF0000"/>
                </a:solidFill>
                <a:latin typeface="Apple Chancery" panose="03020702040506060504" pitchFamily="66" charset="-79"/>
                <a:ea typeface="Palatino Linotype" charset="0"/>
                <a:cs typeface="Apple Chancery" panose="03020702040506060504" pitchFamily="66" charset="-79"/>
              </a:rPr>
              <a:t>It’s time </a:t>
            </a:r>
            <a:r>
              <a:rPr lang="en-US" sz="2000" dirty="0">
                <a:latin typeface="Times New Roman" panose="02020603050405020304" pitchFamily="18" charset="0"/>
                <a:ea typeface="Palatino Linotype" charset="0"/>
                <a:cs typeface="Times New Roman" panose="02020603050405020304" pitchFamily="18" charset="0"/>
              </a:rPr>
              <a:t>to make sense of both of these.</a:t>
            </a:r>
          </a:p>
        </p:txBody>
      </p:sp>
    </p:spTree>
    <p:extLst>
      <p:ext uri="{BB962C8B-B14F-4D97-AF65-F5344CB8AC3E}">
        <p14:creationId xmlns:p14="http://schemas.microsoft.com/office/powerpoint/2010/main" val="25358121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89"/>
                                        </p:tgtEl>
                                        <p:attrNameLst>
                                          <p:attrName>style.visibility</p:attrName>
                                        </p:attrNameLst>
                                      </p:cBhvr>
                                      <p:to>
                                        <p:strVal val="visible"/>
                                      </p:to>
                                    </p:set>
                                    <p:animEffect transition="in" filter="dissolve">
                                      <p:cBhvr>
                                        <p:cTn id="7" dur="500"/>
                                        <p:tgtEl>
                                          <p:spTgt spid="89"/>
                                        </p:tgtEl>
                                      </p:cBhvr>
                                    </p:animEffect>
                                  </p:childTnLst>
                                </p:cTn>
                              </p:par>
                              <p:par>
                                <p:cTn id="8" presetID="9" presetClass="entr" presetSubtype="0" fill="hold" grpId="0" nodeType="withEffect">
                                  <p:stCondLst>
                                    <p:cond delay="0"/>
                                  </p:stCondLst>
                                  <p:childTnLst>
                                    <p:set>
                                      <p:cBhvr>
                                        <p:cTn id="9" dur="1" fill="hold">
                                          <p:stCondLst>
                                            <p:cond delay="0"/>
                                          </p:stCondLst>
                                        </p:cTn>
                                        <p:tgtEl>
                                          <p:spTgt spid="95"/>
                                        </p:tgtEl>
                                        <p:attrNameLst>
                                          <p:attrName>style.visibility</p:attrName>
                                        </p:attrNameLst>
                                      </p:cBhvr>
                                      <p:to>
                                        <p:strVal val="visible"/>
                                      </p:to>
                                    </p:set>
                                    <p:animEffect transition="in" filter="dissolve">
                                      <p:cBhvr>
                                        <p:cTn id="10" dur="500"/>
                                        <p:tgtEl>
                                          <p:spTgt spid="95"/>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96"/>
                                        </p:tgtEl>
                                        <p:attrNameLst>
                                          <p:attrName>style.visibility</p:attrName>
                                        </p:attrNameLst>
                                      </p:cBhvr>
                                      <p:to>
                                        <p:strVal val="visible"/>
                                      </p:to>
                                    </p:set>
                                    <p:animEffect transition="in" filter="dissolve">
                                      <p:cBhvr>
                                        <p:cTn id="13" dur="500"/>
                                        <p:tgtEl>
                                          <p:spTgt spid="96"/>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97"/>
                                        </p:tgtEl>
                                        <p:attrNameLst>
                                          <p:attrName>style.visibility</p:attrName>
                                        </p:attrNameLst>
                                      </p:cBhvr>
                                      <p:to>
                                        <p:strVal val="visible"/>
                                      </p:to>
                                    </p:set>
                                    <p:animEffect transition="in" filter="dissolve">
                                      <p:cBhvr>
                                        <p:cTn id="16" dur="500"/>
                                        <p:tgtEl>
                                          <p:spTgt spid="97"/>
                                        </p:tgtEl>
                                      </p:cBhvr>
                                    </p:animEffect>
                                  </p:childTnLst>
                                </p:cTn>
                              </p:par>
                              <p:par>
                                <p:cTn id="17" presetID="9" presetClass="entr" presetSubtype="0" fill="hold" grpId="0" nodeType="withEffect">
                                  <p:stCondLst>
                                    <p:cond delay="0"/>
                                  </p:stCondLst>
                                  <p:childTnLst>
                                    <p:set>
                                      <p:cBhvr>
                                        <p:cTn id="18" dur="1" fill="hold">
                                          <p:stCondLst>
                                            <p:cond delay="0"/>
                                          </p:stCondLst>
                                        </p:cTn>
                                        <p:tgtEl>
                                          <p:spTgt spid="98"/>
                                        </p:tgtEl>
                                        <p:attrNameLst>
                                          <p:attrName>style.visibility</p:attrName>
                                        </p:attrNameLst>
                                      </p:cBhvr>
                                      <p:to>
                                        <p:strVal val="visible"/>
                                      </p:to>
                                    </p:set>
                                    <p:animEffect transition="in" filter="dissolve">
                                      <p:cBhvr>
                                        <p:cTn id="19" dur="500"/>
                                        <p:tgtEl>
                                          <p:spTgt spid="98"/>
                                        </p:tgtEl>
                                      </p:cBhvr>
                                    </p:animEffect>
                                  </p:childTnLst>
                                </p:cTn>
                              </p:par>
                              <p:par>
                                <p:cTn id="20" presetID="9" presetClass="entr" presetSubtype="0" fill="hold" grpId="0" nodeType="withEffect">
                                  <p:stCondLst>
                                    <p:cond delay="0"/>
                                  </p:stCondLst>
                                  <p:childTnLst>
                                    <p:set>
                                      <p:cBhvr>
                                        <p:cTn id="21" dur="1" fill="hold">
                                          <p:stCondLst>
                                            <p:cond delay="0"/>
                                          </p:stCondLst>
                                        </p:cTn>
                                        <p:tgtEl>
                                          <p:spTgt spid="99"/>
                                        </p:tgtEl>
                                        <p:attrNameLst>
                                          <p:attrName>style.visibility</p:attrName>
                                        </p:attrNameLst>
                                      </p:cBhvr>
                                      <p:to>
                                        <p:strVal val="visible"/>
                                      </p:to>
                                    </p:set>
                                    <p:animEffect transition="in" filter="dissolve">
                                      <p:cBhvr>
                                        <p:cTn id="22" dur="500"/>
                                        <p:tgtEl>
                                          <p:spTgt spid="99"/>
                                        </p:tgtEl>
                                      </p:cBhvr>
                                    </p:animEffect>
                                  </p:childTnLst>
                                </p:cTn>
                              </p:par>
                              <p:par>
                                <p:cTn id="23" presetID="9" presetClass="entr" presetSubtype="0" fill="hold" grpId="0" nodeType="withEffect">
                                  <p:stCondLst>
                                    <p:cond delay="0"/>
                                  </p:stCondLst>
                                  <p:childTnLst>
                                    <p:set>
                                      <p:cBhvr>
                                        <p:cTn id="24" dur="1" fill="hold">
                                          <p:stCondLst>
                                            <p:cond delay="0"/>
                                          </p:stCondLst>
                                        </p:cTn>
                                        <p:tgtEl>
                                          <p:spTgt spid="100"/>
                                        </p:tgtEl>
                                        <p:attrNameLst>
                                          <p:attrName>style.visibility</p:attrName>
                                        </p:attrNameLst>
                                      </p:cBhvr>
                                      <p:to>
                                        <p:strVal val="visible"/>
                                      </p:to>
                                    </p:set>
                                    <p:animEffect transition="in" filter="dissolve">
                                      <p:cBhvr>
                                        <p:cTn id="25" dur="500"/>
                                        <p:tgtEl>
                                          <p:spTgt spid="100"/>
                                        </p:tgtEl>
                                      </p:cBhvr>
                                    </p:animEffect>
                                  </p:childTnLst>
                                </p:cTn>
                              </p:par>
                              <p:par>
                                <p:cTn id="26" presetID="9" presetClass="entr" presetSubtype="0" fill="hold" grpId="0" nodeType="withEffect">
                                  <p:stCondLst>
                                    <p:cond delay="0"/>
                                  </p:stCondLst>
                                  <p:childTnLst>
                                    <p:set>
                                      <p:cBhvr>
                                        <p:cTn id="27" dur="1" fill="hold">
                                          <p:stCondLst>
                                            <p:cond delay="0"/>
                                          </p:stCondLst>
                                        </p:cTn>
                                        <p:tgtEl>
                                          <p:spTgt spid="101"/>
                                        </p:tgtEl>
                                        <p:attrNameLst>
                                          <p:attrName>style.visibility</p:attrName>
                                        </p:attrNameLst>
                                      </p:cBhvr>
                                      <p:to>
                                        <p:strVal val="visible"/>
                                      </p:to>
                                    </p:set>
                                    <p:animEffect transition="in" filter="dissolve">
                                      <p:cBhvr>
                                        <p:cTn id="28" dur="500"/>
                                        <p:tgtEl>
                                          <p:spTgt spid="101"/>
                                        </p:tgtEl>
                                      </p:cBhvr>
                                    </p:animEffect>
                                  </p:childTnLst>
                                </p:cTn>
                              </p:par>
                              <p:par>
                                <p:cTn id="29" presetID="9" presetClass="entr" presetSubtype="0" fill="hold" grpId="0" nodeType="withEffect">
                                  <p:stCondLst>
                                    <p:cond delay="0"/>
                                  </p:stCondLst>
                                  <p:childTnLst>
                                    <p:set>
                                      <p:cBhvr>
                                        <p:cTn id="30" dur="1" fill="hold">
                                          <p:stCondLst>
                                            <p:cond delay="0"/>
                                          </p:stCondLst>
                                        </p:cTn>
                                        <p:tgtEl>
                                          <p:spTgt spid="111"/>
                                        </p:tgtEl>
                                        <p:attrNameLst>
                                          <p:attrName>style.visibility</p:attrName>
                                        </p:attrNameLst>
                                      </p:cBhvr>
                                      <p:to>
                                        <p:strVal val="visible"/>
                                      </p:to>
                                    </p:set>
                                    <p:animEffect transition="in" filter="dissolve">
                                      <p:cBhvr>
                                        <p:cTn id="31" dur="500"/>
                                        <p:tgtEl>
                                          <p:spTgt spid="111"/>
                                        </p:tgtEl>
                                      </p:cBhvr>
                                    </p:animEffect>
                                  </p:childTnLst>
                                </p:cTn>
                              </p:par>
                              <p:par>
                                <p:cTn id="32" presetID="9" presetClass="entr" presetSubtype="0" fill="hold" grpId="0" nodeType="withEffect">
                                  <p:stCondLst>
                                    <p:cond delay="0"/>
                                  </p:stCondLst>
                                  <p:childTnLst>
                                    <p:set>
                                      <p:cBhvr>
                                        <p:cTn id="33" dur="1" fill="hold">
                                          <p:stCondLst>
                                            <p:cond delay="0"/>
                                          </p:stCondLst>
                                        </p:cTn>
                                        <p:tgtEl>
                                          <p:spTgt spid="112"/>
                                        </p:tgtEl>
                                        <p:attrNameLst>
                                          <p:attrName>style.visibility</p:attrName>
                                        </p:attrNameLst>
                                      </p:cBhvr>
                                      <p:to>
                                        <p:strVal val="visible"/>
                                      </p:to>
                                    </p:set>
                                    <p:animEffect transition="in" filter="dissolve">
                                      <p:cBhvr>
                                        <p:cTn id="34" dur="500"/>
                                        <p:tgtEl>
                                          <p:spTgt spid="112"/>
                                        </p:tgtEl>
                                      </p:cBhvr>
                                    </p:animEffect>
                                  </p:childTnLst>
                                </p:cTn>
                              </p:par>
                              <p:par>
                                <p:cTn id="35" presetID="9" presetClass="entr" presetSubtype="0" fill="hold" grpId="0" nodeType="withEffect">
                                  <p:stCondLst>
                                    <p:cond delay="0"/>
                                  </p:stCondLst>
                                  <p:childTnLst>
                                    <p:set>
                                      <p:cBhvr>
                                        <p:cTn id="36" dur="1" fill="hold">
                                          <p:stCondLst>
                                            <p:cond delay="0"/>
                                          </p:stCondLst>
                                        </p:cTn>
                                        <p:tgtEl>
                                          <p:spTgt spid="104"/>
                                        </p:tgtEl>
                                        <p:attrNameLst>
                                          <p:attrName>style.visibility</p:attrName>
                                        </p:attrNameLst>
                                      </p:cBhvr>
                                      <p:to>
                                        <p:strVal val="visible"/>
                                      </p:to>
                                    </p:set>
                                    <p:animEffect transition="in" filter="dissolve">
                                      <p:cBhvr>
                                        <p:cTn id="37" dur="500"/>
                                        <p:tgtEl>
                                          <p:spTgt spid="104"/>
                                        </p:tgtEl>
                                      </p:cBhvr>
                                    </p:animEffect>
                                  </p:childTnLst>
                                </p:cTn>
                              </p:par>
                              <p:par>
                                <p:cTn id="38" presetID="9" presetClass="entr" presetSubtype="0" fill="hold" grpId="0" nodeType="withEffect">
                                  <p:stCondLst>
                                    <p:cond delay="0"/>
                                  </p:stCondLst>
                                  <p:childTnLst>
                                    <p:set>
                                      <p:cBhvr>
                                        <p:cTn id="39" dur="1" fill="hold">
                                          <p:stCondLst>
                                            <p:cond delay="0"/>
                                          </p:stCondLst>
                                        </p:cTn>
                                        <p:tgtEl>
                                          <p:spTgt spid="105"/>
                                        </p:tgtEl>
                                        <p:attrNameLst>
                                          <p:attrName>style.visibility</p:attrName>
                                        </p:attrNameLst>
                                      </p:cBhvr>
                                      <p:to>
                                        <p:strVal val="visible"/>
                                      </p:to>
                                    </p:set>
                                    <p:animEffect transition="in" filter="dissolve">
                                      <p:cBhvr>
                                        <p:cTn id="40" dur="500"/>
                                        <p:tgtEl>
                                          <p:spTgt spid="105"/>
                                        </p:tgtEl>
                                      </p:cBhvr>
                                    </p:animEffect>
                                  </p:childTnLst>
                                </p:cTn>
                              </p:par>
                              <p:par>
                                <p:cTn id="41" presetID="9" presetClass="entr" presetSubtype="0" fill="hold" grpId="0" nodeType="withEffect">
                                  <p:stCondLst>
                                    <p:cond delay="0"/>
                                  </p:stCondLst>
                                  <p:childTnLst>
                                    <p:set>
                                      <p:cBhvr>
                                        <p:cTn id="42" dur="1" fill="hold">
                                          <p:stCondLst>
                                            <p:cond delay="0"/>
                                          </p:stCondLst>
                                        </p:cTn>
                                        <p:tgtEl>
                                          <p:spTgt spid="106"/>
                                        </p:tgtEl>
                                        <p:attrNameLst>
                                          <p:attrName>style.visibility</p:attrName>
                                        </p:attrNameLst>
                                      </p:cBhvr>
                                      <p:to>
                                        <p:strVal val="visible"/>
                                      </p:to>
                                    </p:set>
                                    <p:animEffect transition="in" filter="dissolve">
                                      <p:cBhvr>
                                        <p:cTn id="43" dur="500"/>
                                        <p:tgtEl>
                                          <p:spTgt spid="106"/>
                                        </p:tgtEl>
                                      </p:cBhvr>
                                    </p:animEffect>
                                  </p:childTnLst>
                                </p:cTn>
                              </p:par>
                              <p:par>
                                <p:cTn id="44" presetID="9" presetClass="entr" presetSubtype="0" fill="hold" grpId="0" nodeType="withEffect">
                                  <p:stCondLst>
                                    <p:cond delay="0"/>
                                  </p:stCondLst>
                                  <p:childTnLst>
                                    <p:set>
                                      <p:cBhvr>
                                        <p:cTn id="45" dur="1" fill="hold">
                                          <p:stCondLst>
                                            <p:cond delay="0"/>
                                          </p:stCondLst>
                                        </p:cTn>
                                        <p:tgtEl>
                                          <p:spTgt spid="108"/>
                                        </p:tgtEl>
                                        <p:attrNameLst>
                                          <p:attrName>style.visibility</p:attrName>
                                        </p:attrNameLst>
                                      </p:cBhvr>
                                      <p:to>
                                        <p:strVal val="visible"/>
                                      </p:to>
                                    </p:set>
                                    <p:animEffect transition="in" filter="dissolve">
                                      <p:cBhvr>
                                        <p:cTn id="46" dur="500"/>
                                        <p:tgtEl>
                                          <p:spTgt spid="108"/>
                                        </p:tgtEl>
                                      </p:cBhvr>
                                    </p:animEffect>
                                  </p:childTnLst>
                                </p:cTn>
                              </p:par>
                              <p:par>
                                <p:cTn id="47" presetID="9" presetClass="entr" presetSubtype="0" fill="hold" grpId="0" nodeType="withEffect">
                                  <p:stCondLst>
                                    <p:cond delay="0"/>
                                  </p:stCondLst>
                                  <p:childTnLst>
                                    <p:set>
                                      <p:cBhvr>
                                        <p:cTn id="48" dur="1" fill="hold">
                                          <p:stCondLst>
                                            <p:cond delay="0"/>
                                          </p:stCondLst>
                                        </p:cTn>
                                        <p:tgtEl>
                                          <p:spTgt spid="109"/>
                                        </p:tgtEl>
                                        <p:attrNameLst>
                                          <p:attrName>style.visibility</p:attrName>
                                        </p:attrNameLst>
                                      </p:cBhvr>
                                      <p:to>
                                        <p:strVal val="visible"/>
                                      </p:to>
                                    </p:set>
                                    <p:animEffect transition="in" filter="dissolve">
                                      <p:cBhvr>
                                        <p:cTn id="49" dur="500"/>
                                        <p:tgtEl>
                                          <p:spTgt spid="109"/>
                                        </p:tgtEl>
                                      </p:cBhvr>
                                    </p:animEffect>
                                  </p:childTnLst>
                                </p:cTn>
                              </p:par>
                              <p:par>
                                <p:cTn id="50" presetID="9" presetClass="entr" presetSubtype="0" fill="hold" grpId="0" nodeType="withEffect">
                                  <p:stCondLst>
                                    <p:cond delay="0"/>
                                  </p:stCondLst>
                                  <p:childTnLst>
                                    <p:set>
                                      <p:cBhvr>
                                        <p:cTn id="51" dur="1" fill="hold">
                                          <p:stCondLst>
                                            <p:cond delay="0"/>
                                          </p:stCondLst>
                                        </p:cTn>
                                        <p:tgtEl>
                                          <p:spTgt spid="110"/>
                                        </p:tgtEl>
                                        <p:attrNameLst>
                                          <p:attrName>style.visibility</p:attrName>
                                        </p:attrNameLst>
                                      </p:cBhvr>
                                      <p:to>
                                        <p:strVal val="visible"/>
                                      </p:to>
                                    </p:set>
                                    <p:animEffect transition="in" filter="dissolve">
                                      <p:cBhvr>
                                        <p:cTn id="52" dur="500"/>
                                        <p:tgtEl>
                                          <p:spTgt spid="110"/>
                                        </p:tgtEl>
                                      </p:cBhvr>
                                    </p:animEffect>
                                  </p:childTnLst>
                                </p:cTn>
                              </p:par>
                              <p:par>
                                <p:cTn id="53" presetID="9" presetClass="entr" presetSubtype="0" fill="hold" grpId="0" nodeType="withEffect">
                                  <p:stCondLst>
                                    <p:cond delay="0"/>
                                  </p:stCondLst>
                                  <p:childTnLst>
                                    <p:set>
                                      <p:cBhvr>
                                        <p:cTn id="54" dur="1" fill="hold">
                                          <p:stCondLst>
                                            <p:cond delay="0"/>
                                          </p:stCondLst>
                                        </p:cTn>
                                        <p:tgtEl>
                                          <p:spTgt spid="3"/>
                                        </p:tgtEl>
                                        <p:attrNameLst>
                                          <p:attrName>style.visibility</p:attrName>
                                        </p:attrNameLst>
                                      </p:cBhvr>
                                      <p:to>
                                        <p:strVal val="visible"/>
                                      </p:to>
                                    </p:set>
                                    <p:animEffect transition="in" filter="dissolve">
                                      <p:cBhvr>
                                        <p:cTn id="55" dur="500"/>
                                        <p:tgtEl>
                                          <p:spTgt spid="3"/>
                                        </p:tgtEl>
                                      </p:cBhvr>
                                    </p:animEffect>
                                  </p:childTnLst>
                                </p:cTn>
                              </p:par>
                              <p:par>
                                <p:cTn id="56" presetID="9" presetClass="entr" presetSubtype="0" fill="hold" nodeType="withEffect">
                                  <p:stCondLst>
                                    <p:cond delay="0"/>
                                  </p:stCondLst>
                                  <p:childTnLst>
                                    <p:set>
                                      <p:cBhvr>
                                        <p:cTn id="57" dur="1" fill="hold">
                                          <p:stCondLst>
                                            <p:cond delay="0"/>
                                          </p:stCondLst>
                                        </p:cTn>
                                        <p:tgtEl>
                                          <p:spTgt spid="137"/>
                                        </p:tgtEl>
                                        <p:attrNameLst>
                                          <p:attrName>style.visibility</p:attrName>
                                        </p:attrNameLst>
                                      </p:cBhvr>
                                      <p:to>
                                        <p:strVal val="visible"/>
                                      </p:to>
                                    </p:set>
                                    <p:animEffect transition="in" filter="dissolve">
                                      <p:cBhvr>
                                        <p:cTn id="58" dur="500"/>
                                        <p:tgtEl>
                                          <p:spTgt spid="137"/>
                                        </p:tgtEl>
                                      </p:cBhvr>
                                    </p:animEffect>
                                  </p:childTnLst>
                                </p:cTn>
                              </p:par>
                              <p:par>
                                <p:cTn id="59" presetID="9" presetClass="entr" presetSubtype="0" fill="hold" nodeType="withEffect">
                                  <p:stCondLst>
                                    <p:cond delay="0"/>
                                  </p:stCondLst>
                                  <p:childTnLst>
                                    <p:set>
                                      <p:cBhvr>
                                        <p:cTn id="60" dur="1" fill="hold">
                                          <p:stCondLst>
                                            <p:cond delay="0"/>
                                          </p:stCondLst>
                                        </p:cTn>
                                        <p:tgtEl>
                                          <p:spTgt spid="138"/>
                                        </p:tgtEl>
                                        <p:attrNameLst>
                                          <p:attrName>style.visibility</p:attrName>
                                        </p:attrNameLst>
                                      </p:cBhvr>
                                      <p:to>
                                        <p:strVal val="visible"/>
                                      </p:to>
                                    </p:set>
                                    <p:animEffect transition="in" filter="dissolve">
                                      <p:cBhvr>
                                        <p:cTn id="61" dur="500"/>
                                        <p:tgtEl>
                                          <p:spTgt spid="138"/>
                                        </p:tgtEl>
                                      </p:cBhvr>
                                    </p:animEffect>
                                  </p:childTnLst>
                                </p:cTn>
                              </p:par>
                              <p:par>
                                <p:cTn id="62" presetID="9" presetClass="entr" presetSubtype="0" fill="hold" grpId="0" nodeType="withEffect">
                                  <p:stCondLst>
                                    <p:cond delay="0"/>
                                  </p:stCondLst>
                                  <p:childTnLst>
                                    <p:set>
                                      <p:cBhvr>
                                        <p:cTn id="63" dur="1" fill="hold">
                                          <p:stCondLst>
                                            <p:cond delay="0"/>
                                          </p:stCondLst>
                                        </p:cTn>
                                        <p:tgtEl>
                                          <p:spTgt spid="8"/>
                                        </p:tgtEl>
                                        <p:attrNameLst>
                                          <p:attrName>style.visibility</p:attrName>
                                        </p:attrNameLst>
                                      </p:cBhvr>
                                      <p:to>
                                        <p:strVal val="visible"/>
                                      </p:to>
                                    </p:set>
                                    <p:animEffect transition="in" filter="dissolve">
                                      <p:cBhvr>
                                        <p:cTn id="64" dur="500"/>
                                        <p:tgtEl>
                                          <p:spTgt spid="8"/>
                                        </p:tgtEl>
                                      </p:cBhvr>
                                    </p:animEffect>
                                  </p:childTnLst>
                                </p:cTn>
                              </p:par>
                            </p:childTnLst>
                          </p:cTn>
                        </p:par>
                      </p:childTnLst>
                    </p:cTn>
                  </p:par>
                  <p:par>
                    <p:cTn id="65" fill="hold">
                      <p:stCondLst>
                        <p:cond delay="indefinite"/>
                      </p:stCondLst>
                      <p:childTnLst>
                        <p:par>
                          <p:cTn id="66" fill="hold">
                            <p:stCondLst>
                              <p:cond delay="0"/>
                            </p:stCondLst>
                            <p:childTnLst>
                              <p:par>
                                <p:cTn id="67" presetID="9" presetClass="entr" presetSubtype="0" fill="hold" grpId="0" nodeType="clickEffect">
                                  <p:stCondLst>
                                    <p:cond delay="0"/>
                                  </p:stCondLst>
                                  <p:childTnLst>
                                    <p:set>
                                      <p:cBhvr>
                                        <p:cTn id="68" dur="1" fill="hold">
                                          <p:stCondLst>
                                            <p:cond delay="0"/>
                                          </p:stCondLst>
                                        </p:cTn>
                                        <p:tgtEl>
                                          <p:spTgt spid="139"/>
                                        </p:tgtEl>
                                        <p:attrNameLst>
                                          <p:attrName>style.visibility</p:attrName>
                                        </p:attrNameLst>
                                      </p:cBhvr>
                                      <p:to>
                                        <p:strVal val="visible"/>
                                      </p:to>
                                    </p:set>
                                    <p:animEffect transition="in" filter="dissolve">
                                      <p:cBhvr>
                                        <p:cTn id="69" dur="500"/>
                                        <p:tgtEl>
                                          <p:spTgt spid="1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89" grpId="0" animBg="1"/>
      <p:bldP spid="95" grpId="0" animBg="1"/>
      <p:bldP spid="96" grpId="0" animBg="1"/>
      <p:bldP spid="97" grpId="0" animBg="1"/>
      <p:bldP spid="98" grpId="0" animBg="1"/>
      <p:bldP spid="99" grpId="0" animBg="1"/>
      <p:bldP spid="100" grpId="0" animBg="1"/>
      <p:bldP spid="101" grpId="0" animBg="1"/>
      <p:bldP spid="111" grpId="0" animBg="1"/>
      <p:bldP spid="112" grpId="0" animBg="1"/>
      <p:bldP spid="104" grpId="0" animBg="1"/>
      <p:bldP spid="105" grpId="0" animBg="1"/>
      <p:bldP spid="106" grpId="0" animBg="1"/>
      <p:bldP spid="108" grpId="0" animBg="1"/>
      <p:bldP spid="109" grpId="0" animBg="1"/>
      <p:bldP spid="110" grpId="0" animBg="1"/>
      <p:bldP spid="3" grpId="0"/>
      <p:bldP spid="139"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73755" y="272888"/>
            <a:ext cx="8719874" cy="1077218"/>
          </a:xfrm>
          <a:prstGeom prst="rect">
            <a:avLst/>
          </a:prstGeom>
          <a:noFill/>
        </p:spPr>
        <p:txBody>
          <a:bodyPr wrap="square" rtlCol="0">
            <a:spAutoFit/>
          </a:bodyPr>
          <a:lstStyle/>
          <a:p>
            <a:r>
              <a:rPr lang="en-US" sz="2400" dirty="0">
                <a:solidFill>
                  <a:srgbClr val="FF0000"/>
                </a:solidFill>
                <a:latin typeface="Apple Chancery" panose="03020702040506060504" pitchFamily="66" charset="-79"/>
                <a:ea typeface="Palatino Linotype" charset="0"/>
                <a:cs typeface="Apple Chancery" panose="03020702040506060504" pitchFamily="66" charset="-79"/>
              </a:rPr>
              <a:t>The mathematical key </a:t>
            </a:r>
            <a:r>
              <a:rPr lang="en-US" sz="2000" dirty="0">
                <a:latin typeface="Times New Roman" panose="02020603050405020304" pitchFamily="18" charset="0"/>
                <a:ea typeface="Palatino Linotype" charset="0"/>
                <a:cs typeface="Times New Roman" panose="02020603050405020304" pitchFamily="18" charset="0"/>
              </a:rPr>
              <a:t>to these seemingly mysterious behaviors are wrapped up in the relationship between </a:t>
            </a:r>
            <a:r>
              <a:rPr lang="en-US" sz="2000" dirty="0">
                <a:solidFill>
                  <a:srgbClr val="FF0000"/>
                </a:solidFill>
                <a:latin typeface="Times New Roman" panose="02020603050405020304" pitchFamily="18" charset="0"/>
                <a:ea typeface="Palatino Linotype" charset="0"/>
                <a:cs typeface="Times New Roman" panose="02020603050405020304" pitchFamily="18" charset="0"/>
              </a:rPr>
              <a:t>torque</a:t>
            </a:r>
            <a:r>
              <a:rPr lang="en-US" sz="2000" dirty="0">
                <a:latin typeface="Times New Roman" panose="02020603050405020304" pitchFamily="18" charset="0"/>
                <a:ea typeface="Palatino Linotype" charset="0"/>
                <a:cs typeface="Times New Roman" panose="02020603050405020304" pitchFamily="18" charset="0"/>
              </a:rPr>
              <a:t> and </a:t>
            </a:r>
            <a:r>
              <a:rPr lang="en-US" sz="2000" dirty="0">
                <a:solidFill>
                  <a:srgbClr val="FF0000"/>
                </a:solidFill>
                <a:latin typeface="Times New Roman" panose="02020603050405020304" pitchFamily="18" charset="0"/>
                <a:ea typeface="Palatino Linotype" charset="0"/>
                <a:cs typeface="Times New Roman" panose="02020603050405020304" pitchFamily="18" charset="0"/>
              </a:rPr>
              <a:t>angular momentum </a:t>
            </a:r>
            <a:r>
              <a:rPr lang="en-US" sz="2000" dirty="0">
                <a:latin typeface="Times New Roman" panose="02020603050405020304" pitchFamily="18" charset="0"/>
                <a:ea typeface="Palatino Linotype" charset="0"/>
                <a:cs typeface="Times New Roman" panose="02020603050405020304" pitchFamily="18" charset="0"/>
              </a:rPr>
              <a:t>(or, Newton’s Second Law, rotation style).  That is, the relationship:</a:t>
            </a:r>
          </a:p>
        </p:txBody>
      </p:sp>
      <p:graphicFrame>
        <p:nvGraphicFramePr>
          <p:cNvPr id="85" name="Object 84">
            <a:extLst>
              <a:ext uri="{FF2B5EF4-FFF2-40B4-BE49-F238E27FC236}">
                <a16:creationId xmlns:a16="http://schemas.microsoft.com/office/drawing/2014/main" id="{CC3C2B28-02FE-B44E-8DA5-7110BE9EDC15}"/>
              </a:ext>
            </a:extLst>
          </p:cNvPr>
          <p:cNvGraphicFramePr>
            <a:graphicFrameLocks noChangeAspect="1"/>
          </p:cNvGraphicFramePr>
          <p:nvPr/>
        </p:nvGraphicFramePr>
        <p:xfrm>
          <a:off x="5124705" y="982461"/>
          <a:ext cx="866775" cy="754063"/>
        </p:xfrm>
        <a:graphic>
          <a:graphicData uri="http://schemas.openxmlformats.org/presentationml/2006/ole">
            <mc:AlternateContent xmlns:mc="http://schemas.openxmlformats.org/markup-compatibility/2006">
              <mc:Choice xmlns:v="urn:schemas-microsoft-com:vml" Requires="v">
                <p:oleObj r:id="rId2" imgW="482600" imgH="419100" progId="Equation.DSMT4">
                  <p:embed/>
                </p:oleObj>
              </mc:Choice>
              <mc:Fallback>
                <p:oleObj r:id="rId2" imgW="482600" imgH="419100" progId="Equation.DSMT4">
                  <p:embed/>
                  <p:pic>
                    <p:nvPicPr>
                      <p:cNvPr id="85" name="Object 84">
                        <a:extLst>
                          <a:ext uri="{FF2B5EF4-FFF2-40B4-BE49-F238E27FC236}">
                            <a16:creationId xmlns:a16="http://schemas.microsoft.com/office/drawing/2014/main" id="{CC3C2B28-02FE-B44E-8DA5-7110BE9EDC15}"/>
                          </a:ext>
                        </a:extLst>
                      </p:cNvPr>
                      <p:cNvPicPr/>
                      <p:nvPr/>
                    </p:nvPicPr>
                    <p:blipFill>
                      <a:blip r:embed="rId3"/>
                      <a:stretch>
                        <a:fillRect/>
                      </a:stretch>
                    </p:blipFill>
                    <p:spPr>
                      <a:xfrm>
                        <a:off x="5124705" y="982461"/>
                        <a:ext cx="866775" cy="754063"/>
                      </a:xfrm>
                      <a:prstGeom prst="rect">
                        <a:avLst/>
                      </a:prstGeom>
                    </p:spPr>
                  </p:pic>
                </p:oleObj>
              </mc:Fallback>
            </mc:AlternateContent>
          </a:graphicData>
        </a:graphic>
      </p:graphicFrame>
      <p:sp>
        <p:nvSpPr>
          <p:cNvPr id="91" name="TextBox 90">
            <a:extLst>
              <a:ext uri="{FF2B5EF4-FFF2-40B4-BE49-F238E27FC236}">
                <a16:creationId xmlns:a16="http://schemas.microsoft.com/office/drawing/2014/main" id="{274ED090-B3E0-184A-A576-B85277974880}"/>
              </a:ext>
            </a:extLst>
          </p:cNvPr>
          <p:cNvSpPr txBox="1"/>
          <p:nvPr/>
        </p:nvSpPr>
        <p:spPr>
          <a:xfrm>
            <a:off x="173755" y="1611870"/>
            <a:ext cx="8589242" cy="400110"/>
          </a:xfrm>
          <a:prstGeom prst="rect">
            <a:avLst/>
          </a:prstGeom>
          <a:noFill/>
        </p:spPr>
        <p:txBody>
          <a:bodyPr wrap="square" rtlCol="0">
            <a:spAutoFit/>
          </a:bodyPr>
          <a:lstStyle/>
          <a:p>
            <a:r>
              <a:rPr lang="en-US" sz="2000" dirty="0">
                <a:latin typeface="Times New Roman" panose="02020603050405020304" pitchFamily="18" charset="0"/>
                <a:ea typeface="Palatino Linotype" charset="0"/>
                <a:cs typeface="Times New Roman" panose="02020603050405020304" pitchFamily="18" charset="0"/>
              </a:rPr>
              <a:t>This relationship suggests one of two things.</a:t>
            </a:r>
          </a:p>
        </p:txBody>
      </p:sp>
      <p:sp>
        <p:nvSpPr>
          <p:cNvPr id="92" name="TextBox 91">
            <a:extLst>
              <a:ext uri="{FF2B5EF4-FFF2-40B4-BE49-F238E27FC236}">
                <a16:creationId xmlns:a16="http://schemas.microsoft.com/office/drawing/2014/main" id="{CCF012AA-BB74-6646-90B6-630BB4C710B6}"/>
              </a:ext>
            </a:extLst>
          </p:cNvPr>
          <p:cNvSpPr txBox="1"/>
          <p:nvPr/>
        </p:nvSpPr>
        <p:spPr>
          <a:xfrm>
            <a:off x="453157" y="2122944"/>
            <a:ext cx="8589244" cy="1938992"/>
          </a:xfrm>
          <a:prstGeom prst="rect">
            <a:avLst/>
          </a:prstGeom>
          <a:noFill/>
        </p:spPr>
        <p:txBody>
          <a:bodyPr wrap="square" rtlCol="0">
            <a:spAutoFit/>
          </a:bodyPr>
          <a:lstStyle/>
          <a:p>
            <a:r>
              <a:rPr lang="en-US" sz="2000" dirty="0">
                <a:latin typeface="Times New Roman" panose="02020603050405020304" pitchFamily="18" charset="0"/>
                <a:ea typeface="Palatino Linotype" charset="0"/>
                <a:cs typeface="Times New Roman" panose="02020603050405020304" pitchFamily="18" charset="0"/>
              </a:rPr>
              <a:t>1.) If the </a:t>
            </a:r>
            <a:r>
              <a:rPr lang="en-US" sz="2000" dirty="0">
                <a:solidFill>
                  <a:srgbClr val="FF0000"/>
                </a:solidFill>
                <a:latin typeface="Times New Roman" panose="02020603050405020304" pitchFamily="18" charset="0"/>
                <a:ea typeface="Palatino Linotype" charset="0"/>
                <a:cs typeface="Times New Roman" panose="02020603050405020304" pitchFamily="18" charset="0"/>
              </a:rPr>
              <a:t>direction</a:t>
            </a:r>
            <a:r>
              <a:rPr lang="en-US" sz="2000" dirty="0">
                <a:latin typeface="Times New Roman" panose="02020603050405020304" pitchFamily="18" charset="0"/>
                <a:ea typeface="Palatino Linotype" charset="0"/>
                <a:cs typeface="Times New Roman" panose="02020603050405020304" pitchFamily="18" charset="0"/>
              </a:rPr>
              <a:t> of the </a:t>
            </a:r>
            <a:r>
              <a:rPr lang="en-US" sz="2000" dirty="0">
                <a:solidFill>
                  <a:srgbClr val="FF0000"/>
                </a:solidFill>
                <a:latin typeface="Times New Roman" panose="02020603050405020304" pitchFamily="18" charset="0"/>
                <a:ea typeface="Palatino Linotype" charset="0"/>
                <a:cs typeface="Times New Roman" panose="02020603050405020304" pitchFamily="18" charset="0"/>
              </a:rPr>
              <a:t>net torque </a:t>
            </a:r>
            <a:r>
              <a:rPr lang="en-US" sz="2000" dirty="0">
                <a:latin typeface="Times New Roman" panose="02020603050405020304" pitchFamily="18" charset="0"/>
                <a:ea typeface="Palatino Linotype" charset="0"/>
                <a:cs typeface="Times New Roman" panose="02020603050405020304" pitchFamily="18" charset="0"/>
              </a:rPr>
              <a:t>applied to a body </a:t>
            </a:r>
            <a:r>
              <a:rPr lang="en-US" sz="2000" dirty="0">
                <a:solidFill>
                  <a:srgbClr val="FF0000"/>
                </a:solidFill>
                <a:latin typeface="Times New Roman" panose="02020603050405020304" pitchFamily="18" charset="0"/>
                <a:ea typeface="Palatino Linotype" charset="0"/>
                <a:cs typeface="Times New Roman" panose="02020603050405020304" pitchFamily="18" charset="0"/>
              </a:rPr>
              <a:t>matches</a:t>
            </a:r>
            <a:r>
              <a:rPr lang="en-US" sz="2000" dirty="0">
                <a:latin typeface="Times New Roman" panose="02020603050405020304" pitchFamily="18" charset="0"/>
                <a:ea typeface="Palatino Linotype" charset="0"/>
                <a:cs typeface="Times New Roman" panose="02020603050405020304" pitchFamily="18" charset="0"/>
              </a:rPr>
              <a:t> the </a:t>
            </a:r>
            <a:r>
              <a:rPr lang="en-US" sz="2000" dirty="0">
                <a:solidFill>
                  <a:srgbClr val="FF0000"/>
                </a:solidFill>
                <a:latin typeface="Times New Roman" panose="02020603050405020304" pitchFamily="18" charset="0"/>
                <a:ea typeface="Palatino Linotype" charset="0"/>
                <a:cs typeface="Times New Roman" panose="02020603050405020304" pitchFamily="18" charset="0"/>
              </a:rPr>
              <a:t>direction</a:t>
            </a:r>
            <a:r>
              <a:rPr lang="en-US" sz="2000" dirty="0">
                <a:latin typeface="Times New Roman" panose="02020603050405020304" pitchFamily="18" charset="0"/>
                <a:ea typeface="Palatino Linotype" charset="0"/>
                <a:cs typeface="Times New Roman" panose="02020603050405020304" pitchFamily="18" charset="0"/>
              </a:rPr>
              <a:t> of the </a:t>
            </a:r>
            <a:r>
              <a:rPr lang="en-US" sz="2000" dirty="0">
                <a:solidFill>
                  <a:srgbClr val="FF0000"/>
                </a:solidFill>
                <a:latin typeface="Times New Roman" panose="02020603050405020304" pitchFamily="18" charset="0"/>
                <a:ea typeface="Palatino Linotype" charset="0"/>
                <a:cs typeface="Times New Roman" panose="02020603050405020304" pitchFamily="18" charset="0"/>
              </a:rPr>
              <a:t>angular momentum vector</a:t>
            </a:r>
            <a:r>
              <a:rPr lang="en-US" sz="2000" dirty="0">
                <a:latin typeface="Times New Roman" panose="02020603050405020304" pitchFamily="18" charset="0"/>
                <a:ea typeface="Palatino Linotype" charset="0"/>
                <a:cs typeface="Times New Roman" panose="02020603050405020304" pitchFamily="18" charset="0"/>
              </a:rPr>
              <a:t> of the body (translation: it matches the </a:t>
            </a:r>
            <a:r>
              <a:rPr lang="en-US" sz="2000" dirty="0">
                <a:solidFill>
                  <a:srgbClr val="2253D4"/>
                </a:solidFill>
                <a:latin typeface="Times New Roman" panose="02020603050405020304" pitchFamily="18" charset="0"/>
                <a:ea typeface="Palatino Linotype" charset="0"/>
                <a:cs typeface="Times New Roman" panose="02020603050405020304" pitchFamily="18" charset="0"/>
              </a:rPr>
              <a:t>direction of </a:t>
            </a:r>
            <a:r>
              <a:rPr lang="en-US" sz="2000" dirty="0">
                <a:latin typeface="Times New Roman" panose="02020603050405020304" pitchFamily="18" charset="0"/>
                <a:ea typeface="Palatino Linotype" charset="0"/>
                <a:cs typeface="Times New Roman" panose="02020603050405020304" pitchFamily="18" charset="0"/>
              </a:rPr>
              <a:t>the body’s </a:t>
            </a:r>
            <a:r>
              <a:rPr lang="en-US" sz="2000" dirty="0">
                <a:solidFill>
                  <a:srgbClr val="2253D4"/>
                </a:solidFill>
                <a:latin typeface="Times New Roman" panose="02020603050405020304" pitchFamily="18" charset="0"/>
                <a:ea typeface="Palatino Linotype" charset="0"/>
                <a:cs typeface="Times New Roman" panose="02020603050405020304" pitchFamily="18" charset="0"/>
              </a:rPr>
              <a:t>angular velocity</a:t>
            </a:r>
            <a:r>
              <a:rPr lang="en-US" sz="2000" dirty="0">
                <a:latin typeface="Times New Roman" panose="02020603050405020304" pitchFamily="18" charset="0"/>
                <a:ea typeface="Palatino Linotype" charset="0"/>
                <a:cs typeface="Times New Roman" panose="02020603050405020304" pitchFamily="18" charset="0"/>
              </a:rPr>
              <a:t>), an applied torque will change the magnitude of the </a:t>
            </a:r>
            <a:r>
              <a:rPr lang="en-US" sz="2000" dirty="0">
                <a:solidFill>
                  <a:srgbClr val="2253D4"/>
                </a:solidFill>
                <a:latin typeface="Times New Roman" panose="02020603050405020304" pitchFamily="18" charset="0"/>
                <a:ea typeface="Palatino Linotype" charset="0"/>
                <a:cs typeface="Times New Roman" panose="02020603050405020304" pitchFamily="18" charset="0"/>
              </a:rPr>
              <a:t>angular momentum </a:t>
            </a:r>
            <a:r>
              <a:rPr lang="en-US" sz="2000" dirty="0">
                <a:latin typeface="Times New Roman" panose="02020603050405020304" pitchFamily="18" charset="0"/>
                <a:ea typeface="Palatino Linotype" charset="0"/>
                <a:cs typeface="Times New Roman" panose="02020603050405020304" pitchFamily="18" charset="0"/>
              </a:rPr>
              <a:t>(that is, the body will </a:t>
            </a:r>
            <a:r>
              <a:rPr lang="en-US" sz="2000" dirty="0">
                <a:solidFill>
                  <a:srgbClr val="2253D4"/>
                </a:solidFill>
                <a:latin typeface="Times New Roman" panose="02020603050405020304" pitchFamily="18" charset="0"/>
                <a:ea typeface="Palatino Linotype" charset="0"/>
                <a:cs typeface="Times New Roman" panose="02020603050405020304" pitchFamily="18" charset="0"/>
              </a:rPr>
              <a:t>angularly </a:t>
            </a:r>
            <a:r>
              <a:rPr lang="en-US" sz="2000" dirty="0">
                <a:solidFill>
                  <a:srgbClr val="00B050"/>
                </a:solidFill>
                <a:latin typeface="Times New Roman" panose="02020603050405020304" pitchFamily="18" charset="0"/>
                <a:ea typeface="Palatino Linotype" charset="0"/>
                <a:cs typeface="Times New Roman" panose="02020603050405020304" pitchFamily="18" charset="0"/>
              </a:rPr>
              <a:t>speed up </a:t>
            </a:r>
            <a:r>
              <a:rPr lang="en-US" sz="2000" dirty="0">
                <a:latin typeface="Times New Roman" panose="02020603050405020304" pitchFamily="18" charset="0"/>
                <a:ea typeface="Palatino Linotype" charset="0"/>
                <a:cs typeface="Times New Roman" panose="02020603050405020304" pitchFamily="18" charset="0"/>
              </a:rPr>
              <a:t>or </a:t>
            </a:r>
            <a:r>
              <a:rPr lang="en-US" sz="2000" dirty="0">
                <a:solidFill>
                  <a:srgbClr val="00B050"/>
                </a:solidFill>
                <a:latin typeface="Times New Roman" panose="02020603050405020304" pitchFamily="18" charset="0"/>
                <a:ea typeface="Palatino Linotype" charset="0"/>
                <a:cs typeface="Times New Roman" panose="02020603050405020304" pitchFamily="18" charset="0"/>
              </a:rPr>
              <a:t>slow down</a:t>
            </a:r>
            <a:r>
              <a:rPr lang="en-US" sz="2000" dirty="0">
                <a:latin typeface="Times New Roman" panose="02020603050405020304" pitchFamily="18" charset="0"/>
                <a:ea typeface="Palatino Linotype" charset="0"/>
                <a:cs typeface="Times New Roman" panose="02020603050405020304" pitchFamily="18" charset="0"/>
              </a:rPr>
              <a:t>).  The </a:t>
            </a:r>
            <a:r>
              <a:rPr lang="en-US" sz="2000" dirty="0">
                <a:solidFill>
                  <a:srgbClr val="2253D4"/>
                </a:solidFill>
                <a:latin typeface="Times New Roman" panose="02020603050405020304" pitchFamily="18" charset="0"/>
                <a:ea typeface="Palatino Linotype" charset="0"/>
                <a:cs typeface="Times New Roman" panose="02020603050405020304" pitchFamily="18" charset="0"/>
              </a:rPr>
              <a:t>translational parallel </a:t>
            </a:r>
            <a:r>
              <a:rPr lang="en-US" sz="2000" dirty="0">
                <a:latin typeface="Times New Roman" panose="02020603050405020304" pitchFamily="18" charset="0"/>
                <a:ea typeface="Palatino Linotype" charset="0"/>
                <a:cs typeface="Times New Roman" panose="02020603050405020304" pitchFamily="18" charset="0"/>
              </a:rPr>
              <a:t>to this is a </a:t>
            </a:r>
            <a:r>
              <a:rPr lang="en-US" sz="2000" dirty="0">
                <a:solidFill>
                  <a:srgbClr val="2253D4"/>
                </a:solidFill>
                <a:latin typeface="Times New Roman" panose="02020603050405020304" pitchFamily="18" charset="0"/>
                <a:ea typeface="Palatino Linotype" charset="0"/>
                <a:cs typeface="Times New Roman" panose="02020603050405020304" pitchFamily="18" charset="0"/>
              </a:rPr>
              <a:t>force along the line of motion </a:t>
            </a:r>
            <a:r>
              <a:rPr lang="en-US" sz="2000" dirty="0">
                <a:latin typeface="Times New Roman" panose="02020603050405020304" pitchFamily="18" charset="0"/>
                <a:ea typeface="Palatino Linotype" charset="0"/>
                <a:cs typeface="Times New Roman" panose="02020603050405020304" pitchFamily="18" charset="0"/>
              </a:rPr>
              <a:t>making a body speed up or slow down.  </a:t>
            </a:r>
          </a:p>
        </p:txBody>
      </p:sp>
      <p:sp>
        <p:nvSpPr>
          <p:cNvPr id="93" name="TextBox 92">
            <a:extLst>
              <a:ext uri="{FF2B5EF4-FFF2-40B4-BE49-F238E27FC236}">
                <a16:creationId xmlns:a16="http://schemas.microsoft.com/office/drawing/2014/main" id="{3DE73551-646C-AE4C-ABB2-D1AF9B25CF12}"/>
              </a:ext>
            </a:extLst>
          </p:cNvPr>
          <p:cNvSpPr txBox="1"/>
          <p:nvPr/>
        </p:nvSpPr>
        <p:spPr>
          <a:xfrm>
            <a:off x="453156" y="4264568"/>
            <a:ext cx="8338871" cy="1938992"/>
          </a:xfrm>
          <a:prstGeom prst="rect">
            <a:avLst/>
          </a:prstGeom>
          <a:noFill/>
        </p:spPr>
        <p:txBody>
          <a:bodyPr wrap="square" rtlCol="0">
            <a:spAutoFit/>
          </a:bodyPr>
          <a:lstStyle/>
          <a:p>
            <a:r>
              <a:rPr lang="en-US" sz="2000" dirty="0">
                <a:latin typeface="Times New Roman" panose="02020603050405020304" pitchFamily="18" charset="0"/>
                <a:ea typeface="Palatino Linotype" charset="0"/>
                <a:cs typeface="Times New Roman" panose="02020603050405020304" pitchFamily="18" charset="0"/>
              </a:rPr>
              <a:t>2.) If the </a:t>
            </a:r>
            <a:r>
              <a:rPr lang="en-US" sz="2000" dirty="0">
                <a:solidFill>
                  <a:srgbClr val="FF0000"/>
                </a:solidFill>
                <a:latin typeface="Times New Roman" panose="02020603050405020304" pitchFamily="18" charset="0"/>
                <a:ea typeface="Palatino Linotype" charset="0"/>
                <a:cs typeface="Times New Roman" panose="02020603050405020304" pitchFamily="18" charset="0"/>
              </a:rPr>
              <a:t>direction</a:t>
            </a:r>
            <a:r>
              <a:rPr lang="en-US" sz="2000" dirty="0">
                <a:latin typeface="Times New Roman" panose="02020603050405020304" pitchFamily="18" charset="0"/>
                <a:ea typeface="Palatino Linotype" charset="0"/>
                <a:cs typeface="Times New Roman" panose="02020603050405020304" pitchFamily="18" charset="0"/>
              </a:rPr>
              <a:t> of the </a:t>
            </a:r>
            <a:r>
              <a:rPr lang="en-US" sz="2000" dirty="0">
                <a:solidFill>
                  <a:srgbClr val="FF0000"/>
                </a:solidFill>
                <a:latin typeface="Times New Roman" panose="02020603050405020304" pitchFamily="18" charset="0"/>
                <a:ea typeface="Palatino Linotype" charset="0"/>
                <a:cs typeface="Times New Roman" panose="02020603050405020304" pitchFamily="18" charset="0"/>
              </a:rPr>
              <a:t>net torque </a:t>
            </a:r>
            <a:r>
              <a:rPr lang="en-US" sz="2000" dirty="0">
                <a:latin typeface="Times New Roman" panose="02020603050405020304" pitchFamily="18" charset="0"/>
                <a:ea typeface="Palatino Linotype" charset="0"/>
                <a:cs typeface="Times New Roman" panose="02020603050405020304" pitchFamily="18" charset="0"/>
              </a:rPr>
              <a:t>applied to a body does</a:t>
            </a:r>
            <a:r>
              <a:rPr lang="en-US" sz="2000" dirty="0">
                <a:solidFill>
                  <a:srgbClr val="FF0000"/>
                </a:solidFill>
                <a:latin typeface="Times New Roman" panose="02020603050405020304" pitchFamily="18" charset="0"/>
                <a:ea typeface="Palatino Linotype" charset="0"/>
                <a:cs typeface="Times New Roman" panose="02020603050405020304" pitchFamily="18" charset="0"/>
              </a:rPr>
              <a:t> not match </a:t>
            </a:r>
            <a:r>
              <a:rPr lang="en-US" sz="2000" dirty="0">
                <a:latin typeface="Times New Roman" panose="02020603050405020304" pitchFamily="18" charset="0"/>
                <a:ea typeface="Palatino Linotype" charset="0"/>
                <a:cs typeface="Times New Roman" panose="02020603050405020304" pitchFamily="18" charset="0"/>
              </a:rPr>
              <a:t>the </a:t>
            </a:r>
            <a:r>
              <a:rPr lang="en-US" sz="2000" dirty="0">
                <a:solidFill>
                  <a:srgbClr val="FF0000"/>
                </a:solidFill>
                <a:latin typeface="Times New Roman" panose="02020603050405020304" pitchFamily="18" charset="0"/>
                <a:ea typeface="Palatino Linotype" charset="0"/>
                <a:cs typeface="Times New Roman" panose="02020603050405020304" pitchFamily="18" charset="0"/>
              </a:rPr>
              <a:t>direction</a:t>
            </a:r>
            <a:r>
              <a:rPr lang="en-US" sz="2000" dirty="0">
                <a:latin typeface="Times New Roman" panose="02020603050405020304" pitchFamily="18" charset="0"/>
                <a:ea typeface="Palatino Linotype" charset="0"/>
                <a:cs typeface="Times New Roman" panose="02020603050405020304" pitchFamily="18" charset="0"/>
              </a:rPr>
              <a:t> of a body’s </a:t>
            </a:r>
            <a:r>
              <a:rPr lang="en-US" sz="2000" dirty="0">
                <a:solidFill>
                  <a:srgbClr val="FF0000"/>
                </a:solidFill>
                <a:latin typeface="Times New Roman" panose="02020603050405020304" pitchFamily="18" charset="0"/>
                <a:ea typeface="Palatino Linotype" charset="0"/>
                <a:cs typeface="Times New Roman" panose="02020603050405020304" pitchFamily="18" charset="0"/>
              </a:rPr>
              <a:t>angular momentum vector</a:t>
            </a:r>
            <a:r>
              <a:rPr lang="en-US" sz="2000" dirty="0">
                <a:latin typeface="Times New Roman" panose="02020603050405020304" pitchFamily="18" charset="0"/>
                <a:ea typeface="Palatino Linotype" charset="0"/>
                <a:cs typeface="Times New Roman" panose="02020603050405020304" pitchFamily="18" charset="0"/>
              </a:rPr>
              <a:t>, the body’s </a:t>
            </a:r>
            <a:r>
              <a:rPr lang="en-US" sz="2000" dirty="0">
                <a:solidFill>
                  <a:srgbClr val="2253D4"/>
                </a:solidFill>
                <a:latin typeface="Times New Roman" panose="02020603050405020304" pitchFamily="18" charset="0"/>
                <a:ea typeface="Palatino Linotype" charset="0"/>
                <a:cs typeface="Times New Roman" panose="02020603050405020304" pitchFamily="18" charset="0"/>
              </a:rPr>
              <a:t>angular momentum </a:t>
            </a:r>
            <a:r>
              <a:rPr lang="en-US" sz="2000" dirty="0">
                <a:solidFill>
                  <a:srgbClr val="FF0000"/>
                </a:solidFill>
                <a:latin typeface="Times New Roman" panose="02020603050405020304" pitchFamily="18" charset="0"/>
                <a:ea typeface="Palatino Linotype" charset="0"/>
                <a:cs typeface="Times New Roman" panose="02020603050405020304" pitchFamily="18" charset="0"/>
              </a:rPr>
              <a:t>will still change</a:t>
            </a:r>
            <a:r>
              <a:rPr lang="en-US" sz="2000" dirty="0">
                <a:latin typeface="Times New Roman" panose="02020603050405020304" pitchFamily="18" charset="0"/>
                <a:ea typeface="Palatino Linotype" charset="0"/>
                <a:cs typeface="Times New Roman" panose="02020603050405020304" pitchFamily="18" charset="0"/>
              </a:rPr>
              <a:t> but </a:t>
            </a:r>
            <a:r>
              <a:rPr lang="en-US" sz="2000" dirty="0">
                <a:solidFill>
                  <a:srgbClr val="0F4CCE"/>
                </a:solidFill>
                <a:latin typeface="Times New Roman" panose="02020603050405020304" pitchFamily="18" charset="0"/>
                <a:ea typeface="Palatino Linotype" charset="0"/>
                <a:cs typeface="Times New Roman" panose="02020603050405020304" pitchFamily="18" charset="0"/>
              </a:rPr>
              <a:t>the change </a:t>
            </a:r>
            <a:r>
              <a:rPr lang="en-US" sz="2000" dirty="0">
                <a:latin typeface="Times New Roman" panose="02020603050405020304" pitchFamily="18" charset="0"/>
                <a:ea typeface="Palatino Linotype" charset="0"/>
                <a:cs typeface="Times New Roman" panose="02020603050405020304" pitchFamily="18" charset="0"/>
              </a:rPr>
              <a:t>will be in the angular momentum’s </a:t>
            </a:r>
            <a:r>
              <a:rPr lang="en-US" sz="2000" dirty="0">
                <a:solidFill>
                  <a:srgbClr val="00B050"/>
                </a:solidFill>
                <a:latin typeface="Times New Roman" panose="02020603050405020304" pitchFamily="18" charset="0"/>
                <a:ea typeface="Palatino Linotype" charset="0"/>
                <a:cs typeface="Times New Roman" panose="02020603050405020304" pitchFamily="18" charset="0"/>
              </a:rPr>
              <a:t>DIRECTION</a:t>
            </a:r>
            <a:r>
              <a:rPr lang="en-US" sz="2000" dirty="0">
                <a:latin typeface="Times New Roman" panose="02020603050405020304" pitchFamily="18" charset="0"/>
                <a:ea typeface="Palatino Linotype" charset="0"/>
                <a:cs typeface="Times New Roman" panose="02020603050405020304" pitchFamily="18" charset="0"/>
              </a:rPr>
              <a:t>, not its magnitude.  The </a:t>
            </a:r>
            <a:r>
              <a:rPr lang="en-US" sz="2000" dirty="0">
                <a:solidFill>
                  <a:srgbClr val="2253D4"/>
                </a:solidFill>
                <a:latin typeface="Times New Roman" panose="02020603050405020304" pitchFamily="18" charset="0"/>
                <a:ea typeface="Palatino Linotype" charset="0"/>
                <a:cs typeface="Times New Roman" panose="02020603050405020304" pitchFamily="18" charset="0"/>
              </a:rPr>
              <a:t>translational parallel </a:t>
            </a:r>
            <a:r>
              <a:rPr lang="en-US" sz="2000" dirty="0">
                <a:latin typeface="Times New Roman" panose="02020603050405020304" pitchFamily="18" charset="0"/>
                <a:ea typeface="Palatino Linotype" charset="0"/>
                <a:cs typeface="Times New Roman" panose="02020603050405020304" pitchFamily="18" charset="0"/>
              </a:rPr>
              <a:t>to this is a </a:t>
            </a:r>
            <a:r>
              <a:rPr lang="en-US" sz="2000" dirty="0">
                <a:solidFill>
                  <a:srgbClr val="2253D4"/>
                </a:solidFill>
                <a:latin typeface="Times New Roman" panose="02020603050405020304" pitchFamily="18" charset="0"/>
                <a:ea typeface="Palatino Linotype" charset="0"/>
                <a:cs typeface="Times New Roman" panose="02020603050405020304" pitchFamily="18" charset="0"/>
              </a:rPr>
              <a:t>force </a:t>
            </a:r>
            <a:r>
              <a:rPr lang="en-US" sz="2000" dirty="0">
                <a:latin typeface="Times New Roman" panose="02020603050405020304" pitchFamily="18" charset="0"/>
                <a:ea typeface="Palatino Linotype" charset="0"/>
                <a:cs typeface="Times New Roman" panose="02020603050405020304" pitchFamily="18" charset="0"/>
              </a:rPr>
              <a:t>that is </a:t>
            </a:r>
            <a:r>
              <a:rPr lang="en-US" sz="2000" dirty="0">
                <a:solidFill>
                  <a:srgbClr val="2253D4"/>
                </a:solidFill>
                <a:latin typeface="Times New Roman" panose="02020603050405020304" pitchFamily="18" charset="0"/>
                <a:ea typeface="Palatino Linotype" charset="0"/>
                <a:cs typeface="Times New Roman" panose="02020603050405020304" pitchFamily="18" charset="0"/>
              </a:rPr>
              <a:t>perpendicular to the line of motion </a:t>
            </a:r>
            <a:r>
              <a:rPr lang="en-US" sz="2000" dirty="0">
                <a:latin typeface="Times New Roman" panose="02020603050405020304" pitchFamily="18" charset="0"/>
                <a:ea typeface="Palatino Linotype" charset="0"/>
                <a:cs typeface="Times New Roman" panose="02020603050405020304" pitchFamily="18" charset="0"/>
              </a:rPr>
              <a:t>creating a </a:t>
            </a:r>
            <a:r>
              <a:rPr lang="en-US" sz="2000" dirty="0">
                <a:solidFill>
                  <a:srgbClr val="2253D4"/>
                </a:solidFill>
                <a:latin typeface="Times New Roman" panose="02020603050405020304" pitchFamily="18" charset="0"/>
                <a:ea typeface="Palatino Linotype" charset="0"/>
                <a:cs typeface="Times New Roman" panose="02020603050405020304" pitchFamily="18" charset="0"/>
              </a:rPr>
              <a:t>centripetal situation</a:t>
            </a:r>
            <a:r>
              <a:rPr lang="en-US" sz="2000" dirty="0">
                <a:latin typeface="Times New Roman" panose="02020603050405020304" pitchFamily="18" charset="0"/>
                <a:ea typeface="Palatino Linotype" charset="0"/>
                <a:cs typeface="Times New Roman" panose="02020603050405020304" pitchFamily="18" charset="0"/>
              </a:rPr>
              <a:t>.  The </a:t>
            </a:r>
            <a:r>
              <a:rPr lang="en-US" sz="2000" dirty="0" err="1">
                <a:latin typeface="Times New Roman" panose="02020603050405020304" pitchFamily="18" charset="0"/>
                <a:ea typeface="Palatino Linotype" charset="0"/>
                <a:cs typeface="Times New Roman" panose="02020603050405020304" pitchFamily="18" charset="0"/>
              </a:rPr>
              <a:t>precessing</a:t>
            </a:r>
            <a:r>
              <a:rPr lang="en-US" sz="2000" dirty="0">
                <a:latin typeface="Times New Roman" panose="02020603050405020304" pitchFamily="18" charset="0"/>
                <a:ea typeface="Palatino Linotype" charset="0"/>
                <a:cs typeface="Times New Roman" panose="02020603050405020304" pitchFamily="18" charset="0"/>
              </a:rPr>
              <a:t> wheel circumstance falls into this latter category.</a:t>
            </a:r>
          </a:p>
        </p:txBody>
      </p:sp>
      <p:sp>
        <p:nvSpPr>
          <p:cNvPr id="94" name="TextBox 93">
            <a:extLst>
              <a:ext uri="{FF2B5EF4-FFF2-40B4-BE49-F238E27FC236}">
                <a16:creationId xmlns:a16="http://schemas.microsoft.com/office/drawing/2014/main" id="{5C6C4A11-A500-8745-AB08-E479A8FAFEAF}"/>
              </a:ext>
            </a:extLst>
          </p:cNvPr>
          <p:cNvSpPr txBox="1"/>
          <p:nvPr/>
        </p:nvSpPr>
        <p:spPr>
          <a:xfrm>
            <a:off x="72155" y="3969603"/>
            <a:ext cx="620901" cy="400110"/>
          </a:xfrm>
          <a:prstGeom prst="rect">
            <a:avLst/>
          </a:prstGeom>
          <a:noFill/>
        </p:spPr>
        <p:txBody>
          <a:bodyPr wrap="square" rtlCol="0">
            <a:spAutoFit/>
          </a:bodyPr>
          <a:lstStyle/>
          <a:p>
            <a:r>
              <a:rPr lang="en-US" sz="2000" dirty="0">
                <a:latin typeface="Times New Roman" panose="02020603050405020304" pitchFamily="18" charset="0"/>
                <a:ea typeface="Palatino Linotype" charset="0"/>
                <a:cs typeface="Times New Roman" panose="02020603050405020304" pitchFamily="18" charset="0"/>
              </a:rPr>
              <a:t>But:</a:t>
            </a:r>
          </a:p>
        </p:txBody>
      </p:sp>
    </p:spTree>
    <p:extLst>
      <p:ext uri="{BB962C8B-B14F-4D97-AF65-F5344CB8AC3E}">
        <p14:creationId xmlns:p14="http://schemas.microsoft.com/office/powerpoint/2010/main" val="21774349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91"/>
                                        </p:tgtEl>
                                        <p:attrNameLst>
                                          <p:attrName>style.visibility</p:attrName>
                                        </p:attrNameLst>
                                      </p:cBhvr>
                                      <p:to>
                                        <p:strVal val="visible"/>
                                      </p:to>
                                    </p:set>
                                    <p:animEffect transition="in" filter="dissolve">
                                      <p:cBhvr>
                                        <p:cTn id="7" dur="500"/>
                                        <p:tgtEl>
                                          <p:spTgt spid="91"/>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92"/>
                                        </p:tgtEl>
                                        <p:attrNameLst>
                                          <p:attrName>style.visibility</p:attrName>
                                        </p:attrNameLst>
                                      </p:cBhvr>
                                      <p:to>
                                        <p:strVal val="visible"/>
                                      </p:to>
                                    </p:set>
                                    <p:animEffect transition="in" filter="dissolve">
                                      <p:cBhvr>
                                        <p:cTn id="12" dur="500"/>
                                        <p:tgtEl>
                                          <p:spTgt spid="92"/>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94"/>
                                        </p:tgtEl>
                                        <p:attrNameLst>
                                          <p:attrName>style.visibility</p:attrName>
                                        </p:attrNameLst>
                                      </p:cBhvr>
                                      <p:to>
                                        <p:strVal val="visible"/>
                                      </p:to>
                                    </p:set>
                                    <p:animEffect transition="in" filter="dissolve">
                                      <p:cBhvr>
                                        <p:cTn id="17" dur="500"/>
                                        <p:tgtEl>
                                          <p:spTgt spid="94"/>
                                        </p:tgtEl>
                                      </p:cBhvr>
                                    </p:animEffect>
                                  </p:childTnLst>
                                </p:cTn>
                              </p:par>
                              <p:par>
                                <p:cTn id="18" presetID="9" presetClass="entr" presetSubtype="0" fill="hold" grpId="0" nodeType="withEffect">
                                  <p:stCondLst>
                                    <p:cond delay="0"/>
                                  </p:stCondLst>
                                  <p:childTnLst>
                                    <p:set>
                                      <p:cBhvr>
                                        <p:cTn id="19" dur="1" fill="hold">
                                          <p:stCondLst>
                                            <p:cond delay="0"/>
                                          </p:stCondLst>
                                        </p:cTn>
                                        <p:tgtEl>
                                          <p:spTgt spid="93"/>
                                        </p:tgtEl>
                                        <p:attrNameLst>
                                          <p:attrName>style.visibility</p:attrName>
                                        </p:attrNameLst>
                                      </p:cBhvr>
                                      <p:to>
                                        <p:strVal val="visible"/>
                                      </p:to>
                                    </p:set>
                                    <p:animEffect transition="in" filter="dissolve">
                                      <p:cBhvr>
                                        <p:cTn id="20" dur="500"/>
                                        <p:tgtEl>
                                          <p:spTgt spid="9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 grpId="0"/>
      <p:bldP spid="92" grpId="0"/>
      <p:bldP spid="93" grpId="0"/>
      <p:bldP spid="94"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360276" y="633261"/>
            <a:ext cx="5813273" cy="400110"/>
          </a:xfrm>
          <a:prstGeom prst="rect">
            <a:avLst/>
          </a:prstGeom>
          <a:noFill/>
        </p:spPr>
        <p:txBody>
          <a:bodyPr wrap="square" rtlCol="0">
            <a:spAutoFit/>
          </a:bodyPr>
          <a:lstStyle/>
          <a:p>
            <a:r>
              <a:rPr lang="en-US" sz="2000" dirty="0">
                <a:solidFill>
                  <a:srgbClr val="FF0000"/>
                </a:solidFill>
                <a:latin typeface="Apple Chancery" panose="03020702040506060504" pitchFamily="66" charset="-79"/>
                <a:ea typeface="Palatino Linotype" charset="0"/>
                <a:cs typeface="Apple Chancery" panose="03020702040506060504" pitchFamily="66" charset="-79"/>
              </a:rPr>
              <a:t>Starting with </a:t>
            </a:r>
            <a:r>
              <a:rPr lang="en-US" sz="2000" dirty="0">
                <a:latin typeface="Times New Roman" panose="02020603050405020304" pitchFamily="18" charset="0"/>
                <a:ea typeface="Palatino Linotype" charset="0"/>
                <a:cs typeface="Times New Roman" panose="02020603050405020304" pitchFamily="18" charset="0"/>
              </a:rPr>
              <a:t>the hanging wheel rotating as shown:</a:t>
            </a:r>
          </a:p>
        </p:txBody>
      </p:sp>
      <p:sp>
        <p:nvSpPr>
          <p:cNvPr id="91" name="TextBox 90">
            <a:extLst>
              <a:ext uri="{FF2B5EF4-FFF2-40B4-BE49-F238E27FC236}">
                <a16:creationId xmlns:a16="http://schemas.microsoft.com/office/drawing/2014/main" id="{D89429E6-1866-FF43-A303-43084BEDBA11}"/>
              </a:ext>
            </a:extLst>
          </p:cNvPr>
          <p:cNvSpPr txBox="1"/>
          <p:nvPr/>
        </p:nvSpPr>
        <p:spPr>
          <a:xfrm>
            <a:off x="601178" y="1106896"/>
            <a:ext cx="5381181" cy="1015663"/>
          </a:xfrm>
          <a:prstGeom prst="rect">
            <a:avLst/>
          </a:prstGeom>
          <a:noFill/>
        </p:spPr>
        <p:txBody>
          <a:bodyPr wrap="square" rtlCol="0">
            <a:spAutoFit/>
          </a:bodyPr>
          <a:lstStyle/>
          <a:p>
            <a:r>
              <a:rPr lang="en-US" sz="2000" dirty="0">
                <a:latin typeface="Times New Roman" panose="02020603050405020304" pitchFamily="18" charset="0"/>
                <a:ea typeface="Palatino Linotype" charset="0"/>
                <a:cs typeface="Times New Roman" panose="02020603050405020304" pitchFamily="18" charset="0"/>
              </a:rPr>
              <a:t>The system is pinned where the chain attaches to the axle.  The force being applied is due to gravity and happens at the center of mass of the wheel.</a:t>
            </a:r>
          </a:p>
        </p:txBody>
      </p:sp>
      <p:sp>
        <p:nvSpPr>
          <p:cNvPr id="89" name="Rectangle 88">
            <a:extLst>
              <a:ext uri="{FF2B5EF4-FFF2-40B4-BE49-F238E27FC236}">
                <a16:creationId xmlns:a16="http://schemas.microsoft.com/office/drawing/2014/main" id="{03015021-300B-9B42-8C09-DA0347ABA0E9}"/>
              </a:ext>
            </a:extLst>
          </p:cNvPr>
          <p:cNvSpPr/>
          <p:nvPr/>
        </p:nvSpPr>
        <p:spPr>
          <a:xfrm rot="338897">
            <a:off x="7031794" y="1073361"/>
            <a:ext cx="45719" cy="1072212"/>
          </a:xfrm>
          <a:prstGeom prst="rect">
            <a:avLst/>
          </a:prstGeom>
          <a:solidFill>
            <a:srgbClr val="92D05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5" name="Rectangle 94">
            <a:extLst>
              <a:ext uri="{FF2B5EF4-FFF2-40B4-BE49-F238E27FC236}">
                <a16:creationId xmlns:a16="http://schemas.microsoft.com/office/drawing/2014/main" id="{876F18AB-8045-2345-91CA-94F6A6258057}"/>
              </a:ext>
            </a:extLst>
          </p:cNvPr>
          <p:cNvSpPr/>
          <p:nvPr/>
        </p:nvSpPr>
        <p:spPr>
          <a:xfrm rot="20740835">
            <a:off x="6864020" y="1230092"/>
            <a:ext cx="45719" cy="896961"/>
          </a:xfrm>
          <a:prstGeom prst="rect">
            <a:avLst/>
          </a:prstGeom>
          <a:solidFill>
            <a:srgbClr val="92D05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6" name="Rectangle 95">
            <a:extLst>
              <a:ext uri="{FF2B5EF4-FFF2-40B4-BE49-F238E27FC236}">
                <a16:creationId xmlns:a16="http://schemas.microsoft.com/office/drawing/2014/main" id="{A70AEBB7-7641-8D44-BDD1-E2FEDDD8D1DF}"/>
              </a:ext>
            </a:extLst>
          </p:cNvPr>
          <p:cNvSpPr/>
          <p:nvPr/>
        </p:nvSpPr>
        <p:spPr>
          <a:xfrm rot="20764831">
            <a:off x="7096799" y="2091666"/>
            <a:ext cx="49791" cy="984292"/>
          </a:xfrm>
          <a:prstGeom prst="rect">
            <a:avLst/>
          </a:prstGeom>
          <a:solidFill>
            <a:srgbClr val="92D05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7" name="Rectangle 96">
            <a:extLst>
              <a:ext uri="{FF2B5EF4-FFF2-40B4-BE49-F238E27FC236}">
                <a16:creationId xmlns:a16="http://schemas.microsoft.com/office/drawing/2014/main" id="{EEA61D08-840A-6546-A37C-E25C9E8AE472}"/>
              </a:ext>
            </a:extLst>
          </p:cNvPr>
          <p:cNvSpPr/>
          <p:nvPr/>
        </p:nvSpPr>
        <p:spPr>
          <a:xfrm rot="535977">
            <a:off x="6901206" y="2091052"/>
            <a:ext cx="49791" cy="984292"/>
          </a:xfrm>
          <a:prstGeom prst="rect">
            <a:avLst/>
          </a:prstGeom>
          <a:solidFill>
            <a:srgbClr val="92D05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8" name="Rectangle 97">
            <a:extLst>
              <a:ext uri="{FF2B5EF4-FFF2-40B4-BE49-F238E27FC236}">
                <a16:creationId xmlns:a16="http://schemas.microsoft.com/office/drawing/2014/main" id="{3AB154BE-BB6D-4747-ADF3-2FD7C470FEDB}"/>
              </a:ext>
            </a:extLst>
          </p:cNvPr>
          <p:cNvSpPr/>
          <p:nvPr/>
        </p:nvSpPr>
        <p:spPr>
          <a:xfrm rot="15653006" flipH="1">
            <a:off x="7188983" y="1884315"/>
            <a:ext cx="55454" cy="383026"/>
          </a:xfrm>
          <a:prstGeom prst="rect">
            <a:avLst/>
          </a:prstGeom>
          <a:solidFill>
            <a:srgbClr val="92D05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9" name="Rectangle 98">
            <a:extLst>
              <a:ext uri="{FF2B5EF4-FFF2-40B4-BE49-F238E27FC236}">
                <a16:creationId xmlns:a16="http://schemas.microsoft.com/office/drawing/2014/main" id="{B7D5D35B-1E37-2848-9DB7-344067E261EC}"/>
              </a:ext>
            </a:extLst>
          </p:cNvPr>
          <p:cNvSpPr/>
          <p:nvPr/>
        </p:nvSpPr>
        <p:spPr>
          <a:xfrm rot="1895508">
            <a:off x="7165672" y="1502661"/>
            <a:ext cx="45719" cy="675319"/>
          </a:xfrm>
          <a:prstGeom prst="rect">
            <a:avLst/>
          </a:prstGeom>
          <a:solidFill>
            <a:srgbClr val="92D05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0" name="Rectangle 99">
            <a:extLst>
              <a:ext uri="{FF2B5EF4-FFF2-40B4-BE49-F238E27FC236}">
                <a16:creationId xmlns:a16="http://schemas.microsoft.com/office/drawing/2014/main" id="{D1121CE6-906B-0F48-9B5C-52A16D4E63F9}"/>
              </a:ext>
            </a:extLst>
          </p:cNvPr>
          <p:cNvSpPr/>
          <p:nvPr/>
        </p:nvSpPr>
        <p:spPr>
          <a:xfrm rot="19013928">
            <a:off x="7175322" y="2039619"/>
            <a:ext cx="45719" cy="545435"/>
          </a:xfrm>
          <a:prstGeom prst="rect">
            <a:avLst/>
          </a:prstGeom>
          <a:solidFill>
            <a:srgbClr val="92D05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1" name="Rectangle 100">
            <a:extLst>
              <a:ext uri="{FF2B5EF4-FFF2-40B4-BE49-F238E27FC236}">
                <a16:creationId xmlns:a16="http://schemas.microsoft.com/office/drawing/2014/main" id="{5748EE77-9818-2242-88C1-A4A682E090D2}"/>
              </a:ext>
            </a:extLst>
          </p:cNvPr>
          <p:cNvSpPr/>
          <p:nvPr/>
        </p:nvSpPr>
        <p:spPr>
          <a:xfrm rot="2179512">
            <a:off x="6802320" y="2076566"/>
            <a:ext cx="45719" cy="573753"/>
          </a:xfrm>
          <a:prstGeom prst="rect">
            <a:avLst/>
          </a:prstGeom>
          <a:solidFill>
            <a:srgbClr val="92D05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02" name="Group 101">
            <a:extLst>
              <a:ext uri="{FF2B5EF4-FFF2-40B4-BE49-F238E27FC236}">
                <a16:creationId xmlns:a16="http://schemas.microsoft.com/office/drawing/2014/main" id="{4969DB1A-E706-C44A-874F-7AE63DC4CC80}"/>
              </a:ext>
            </a:extLst>
          </p:cNvPr>
          <p:cNvGrpSpPr/>
          <p:nvPr/>
        </p:nvGrpSpPr>
        <p:grpSpPr>
          <a:xfrm>
            <a:off x="7731692" y="568175"/>
            <a:ext cx="45719" cy="1542696"/>
            <a:chOff x="4695555" y="1528308"/>
            <a:chExt cx="45719" cy="1542696"/>
          </a:xfrm>
        </p:grpSpPr>
        <p:sp>
          <p:nvSpPr>
            <p:cNvPr id="113" name="Oval 112">
              <a:extLst>
                <a:ext uri="{FF2B5EF4-FFF2-40B4-BE49-F238E27FC236}">
                  <a16:creationId xmlns:a16="http://schemas.microsoft.com/office/drawing/2014/main" id="{52B3324B-F1B2-1C4B-BE16-1D22507DD515}"/>
                </a:ext>
              </a:extLst>
            </p:cNvPr>
            <p:cNvSpPr/>
            <p:nvPr/>
          </p:nvSpPr>
          <p:spPr>
            <a:xfrm>
              <a:off x="4695555" y="3006725"/>
              <a:ext cx="45719" cy="64279"/>
            </a:xfrm>
            <a:prstGeom prst="ellipse">
              <a:avLst/>
            </a:prstGeom>
            <a:no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4" name="Oval 113">
              <a:extLst>
                <a:ext uri="{FF2B5EF4-FFF2-40B4-BE49-F238E27FC236}">
                  <a16:creationId xmlns:a16="http://schemas.microsoft.com/office/drawing/2014/main" id="{BF885922-0E31-0B4F-82FE-AA5C70F20DBA}"/>
                </a:ext>
              </a:extLst>
            </p:cNvPr>
            <p:cNvSpPr/>
            <p:nvPr/>
          </p:nvSpPr>
          <p:spPr>
            <a:xfrm>
              <a:off x="4695555" y="2942446"/>
              <a:ext cx="45719" cy="64279"/>
            </a:xfrm>
            <a:prstGeom prst="ellipse">
              <a:avLst/>
            </a:prstGeom>
            <a:no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5" name="Oval 114">
              <a:extLst>
                <a:ext uri="{FF2B5EF4-FFF2-40B4-BE49-F238E27FC236}">
                  <a16:creationId xmlns:a16="http://schemas.microsoft.com/office/drawing/2014/main" id="{9BDFF363-034F-5A41-8E9E-DF4B143A0532}"/>
                </a:ext>
              </a:extLst>
            </p:cNvPr>
            <p:cNvSpPr/>
            <p:nvPr/>
          </p:nvSpPr>
          <p:spPr>
            <a:xfrm>
              <a:off x="4695555" y="2878167"/>
              <a:ext cx="45719" cy="64279"/>
            </a:xfrm>
            <a:prstGeom prst="ellipse">
              <a:avLst/>
            </a:prstGeom>
            <a:no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6" name="Oval 115">
              <a:extLst>
                <a:ext uri="{FF2B5EF4-FFF2-40B4-BE49-F238E27FC236}">
                  <a16:creationId xmlns:a16="http://schemas.microsoft.com/office/drawing/2014/main" id="{96808734-8311-BB4E-B89F-955C781ED56B}"/>
                </a:ext>
              </a:extLst>
            </p:cNvPr>
            <p:cNvSpPr/>
            <p:nvPr/>
          </p:nvSpPr>
          <p:spPr>
            <a:xfrm>
              <a:off x="4695555" y="2813888"/>
              <a:ext cx="45719" cy="64279"/>
            </a:xfrm>
            <a:prstGeom prst="ellipse">
              <a:avLst/>
            </a:prstGeom>
            <a:no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7" name="Oval 116">
              <a:extLst>
                <a:ext uri="{FF2B5EF4-FFF2-40B4-BE49-F238E27FC236}">
                  <a16:creationId xmlns:a16="http://schemas.microsoft.com/office/drawing/2014/main" id="{025069CC-5023-F649-ABDC-728B85D89247}"/>
                </a:ext>
              </a:extLst>
            </p:cNvPr>
            <p:cNvSpPr/>
            <p:nvPr/>
          </p:nvSpPr>
          <p:spPr>
            <a:xfrm>
              <a:off x="4695555" y="2749609"/>
              <a:ext cx="45719" cy="64279"/>
            </a:xfrm>
            <a:prstGeom prst="ellipse">
              <a:avLst/>
            </a:prstGeom>
            <a:no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8" name="Oval 117">
              <a:extLst>
                <a:ext uri="{FF2B5EF4-FFF2-40B4-BE49-F238E27FC236}">
                  <a16:creationId xmlns:a16="http://schemas.microsoft.com/office/drawing/2014/main" id="{6C980274-C44B-584A-854E-DE1A86428067}"/>
                </a:ext>
              </a:extLst>
            </p:cNvPr>
            <p:cNvSpPr/>
            <p:nvPr/>
          </p:nvSpPr>
          <p:spPr>
            <a:xfrm>
              <a:off x="4695555" y="2685330"/>
              <a:ext cx="45719" cy="64279"/>
            </a:xfrm>
            <a:prstGeom prst="ellipse">
              <a:avLst/>
            </a:prstGeom>
            <a:no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9" name="Oval 118">
              <a:extLst>
                <a:ext uri="{FF2B5EF4-FFF2-40B4-BE49-F238E27FC236}">
                  <a16:creationId xmlns:a16="http://schemas.microsoft.com/office/drawing/2014/main" id="{47EF8495-FAC9-8D48-8F40-54C7C1452093}"/>
                </a:ext>
              </a:extLst>
            </p:cNvPr>
            <p:cNvSpPr/>
            <p:nvPr/>
          </p:nvSpPr>
          <p:spPr>
            <a:xfrm>
              <a:off x="4695555" y="2621051"/>
              <a:ext cx="45719" cy="64279"/>
            </a:xfrm>
            <a:prstGeom prst="ellipse">
              <a:avLst/>
            </a:prstGeom>
            <a:no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0" name="Oval 119">
              <a:extLst>
                <a:ext uri="{FF2B5EF4-FFF2-40B4-BE49-F238E27FC236}">
                  <a16:creationId xmlns:a16="http://schemas.microsoft.com/office/drawing/2014/main" id="{74A646CE-609C-3C4E-ADAC-79D90B155AE2}"/>
                </a:ext>
              </a:extLst>
            </p:cNvPr>
            <p:cNvSpPr/>
            <p:nvPr/>
          </p:nvSpPr>
          <p:spPr>
            <a:xfrm>
              <a:off x="4695555" y="2556772"/>
              <a:ext cx="45719" cy="64279"/>
            </a:xfrm>
            <a:prstGeom prst="ellipse">
              <a:avLst/>
            </a:prstGeom>
            <a:no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1" name="Oval 120">
              <a:extLst>
                <a:ext uri="{FF2B5EF4-FFF2-40B4-BE49-F238E27FC236}">
                  <a16:creationId xmlns:a16="http://schemas.microsoft.com/office/drawing/2014/main" id="{C003C68E-0EF5-644E-9851-1BADFE084F04}"/>
                </a:ext>
              </a:extLst>
            </p:cNvPr>
            <p:cNvSpPr/>
            <p:nvPr/>
          </p:nvSpPr>
          <p:spPr>
            <a:xfrm>
              <a:off x="4695555" y="2492493"/>
              <a:ext cx="45719" cy="64279"/>
            </a:xfrm>
            <a:prstGeom prst="ellipse">
              <a:avLst/>
            </a:prstGeom>
            <a:no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2" name="Oval 121">
              <a:extLst>
                <a:ext uri="{FF2B5EF4-FFF2-40B4-BE49-F238E27FC236}">
                  <a16:creationId xmlns:a16="http://schemas.microsoft.com/office/drawing/2014/main" id="{457C718A-EA30-C44B-80EF-914DBE91E9F5}"/>
                </a:ext>
              </a:extLst>
            </p:cNvPr>
            <p:cNvSpPr/>
            <p:nvPr/>
          </p:nvSpPr>
          <p:spPr>
            <a:xfrm>
              <a:off x="4695555" y="2428214"/>
              <a:ext cx="45719" cy="64279"/>
            </a:xfrm>
            <a:prstGeom prst="ellipse">
              <a:avLst/>
            </a:prstGeom>
            <a:no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3" name="Oval 122">
              <a:extLst>
                <a:ext uri="{FF2B5EF4-FFF2-40B4-BE49-F238E27FC236}">
                  <a16:creationId xmlns:a16="http://schemas.microsoft.com/office/drawing/2014/main" id="{7F729BFD-559B-8E41-91FE-6A729FE3E5A5}"/>
                </a:ext>
              </a:extLst>
            </p:cNvPr>
            <p:cNvSpPr/>
            <p:nvPr/>
          </p:nvSpPr>
          <p:spPr>
            <a:xfrm>
              <a:off x="4695555" y="2363935"/>
              <a:ext cx="45719" cy="64279"/>
            </a:xfrm>
            <a:prstGeom prst="ellipse">
              <a:avLst/>
            </a:prstGeom>
            <a:no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4" name="Oval 123">
              <a:extLst>
                <a:ext uri="{FF2B5EF4-FFF2-40B4-BE49-F238E27FC236}">
                  <a16:creationId xmlns:a16="http://schemas.microsoft.com/office/drawing/2014/main" id="{A8075F13-1ED8-C940-A70B-D9FA9343BB17}"/>
                </a:ext>
              </a:extLst>
            </p:cNvPr>
            <p:cNvSpPr/>
            <p:nvPr/>
          </p:nvSpPr>
          <p:spPr>
            <a:xfrm>
              <a:off x="4695555" y="2299656"/>
              <a:ext cx="45719" cy="64279"/>
            </a:xfrm>
            <a:prstGeom prst="ellipse">
              <a:avLst/>
            </a:prstGeom>
            <a:no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5" name="Oval 124">
              <a:extLst>
                <a:ext uri="{FF2B5EF4-FFF2-40B4-BE49-F238E27FC236}">
                  <a16:creationId xmlns:a16="http://schemas.microsoft.com/office/drawing/2014/main" id="{B5438298-2B63-6C4D-AAF7-E9F1B220F7AE}"/>
                </a:ext>
              </a:extLst>
            </p:cNvPr>
            <p:cNvSpPr/>
            <p:nvPr/>
          </p:nvSpPr>
          <p:spPr>
            <a:xfrm>
              <a:off x="4695555" y="2235377"/>
              <a:ext cx="45719" cy="64279"/>
            </a:xfrm>
            <a:prstGeom prst="ellipse">
              <a:avLst/>
            </a:prstGeom>
            <a:no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6" name="Oval 125">
              <a:extLst>
                <a:ext uri="{FF2B5EF4-FFF2-40B4-BE49-F238E27FC236}">
                  <a16:creationId xmlns:a16="http://schemas.microsoft.com/office/drawing/2014/main" id="{4C863FDE-2775-4749-876F-65A198F1FC1F}"/>
                </a:ext>
              </a:extLst>
            </p:cNvPr>
            <p:cNvSpPr/>
            <p:nvPr/>
          </p:nvSpPr>
          <p:spPr>
            <a:xfrm>
              <a:off x="4695555" y="2171098"/>
              <a:ext cx="45719" cy="64279"/>
            </a:xfrm>
            <a:prstGeom prst="ellipse">
              <a:avLst/>
            </a:prstGeom>
            <a:no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7" name="Oval 126">
              <a:extLst>
                <a:ext uri="{FF2B5EF4-FFF2-40B4-BE49-F238E27FC236}">
                  <a16:creationId xmlns:a16="http://schemas.microsoft.com/office/drawing/2014/main" id="{7F7B5C78-D75D-904F-BD1A-C1EAD042B25C}"/>
                </a:ext>
              </a:extLst>
            </p:cNvPr>
            <p:cNvSpPr/>
            <p:nvPr/>
          </p:nvSpPr>
          <p:spPr>
            <a:xfrm>
              <a:off x="4695555" y="2106819"/>
              <a:ext cx="45719" cy="64279"/>
            </a:xfrm>
            <a:prstGeom prst="ellipse">
              <a:avLst/>
            </a:prstGeom>
            <a:no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8" name="Oval 127">
              <a:extLst>
                <a:ext uri="{FF2B5EF4-FFF2-40B4-BE49-F238E27FC236}">
                  <a16:creationId xmlns:a16="http://schemas.microsoft.com/office/drawing/2014/main" id="{B4C56FFF-4DA6-E54F-9C73-196462EAEC74}"/>
                </a:ext>
              </a:extLst>
            </p:cNvPr>
            <p:cNvSpPr/>
            <p:nvPr/>
          </p:nvSpPr>
          <p:spPr>
            <a:xfrm>
              <a:off x="4695555" y="2042540"/>
              <a:ext cx="45719" cy="64279"/>
            </a:xfrm>
            <a:prstGeom prst="ellipse">
              <a:avLst/>
            </a:prstGeom>
            <a:no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9" name="Oval 128">
              <a:extLst>
                <a:ext uri="{FF2B5EF4-FFF2-40B4-BE49-F238E27FC236}">
                  <a16:creationId xmlns:a16="http://schemas.microsoft.com/office/drawing/2014/main" id="{6958510F-3369-A546-B546-5777E467D68A}"/>
                </a:ext>
              </a:extLst>
            </p:cNvPr>
            <p:cNvSpPr/>
            <p:nvPr/>
          </p:nvSpPr>
          <p:spPr>
            <a:xfrm>
              <a:off x="4695555" y="1978261"/>
              <a:ext cx="45719" cy="64279"/>
            </a:xfrm>
            <a:prstGeom prst="ellipse">
              <a:avLst/>
            </a:prstGeom>
            <a:no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0" name="Oval 129">
              <a:extLst>
                <a:ext uri="{FF2B5EF4-FFF2-40B4-BE49-F238E27FC236}">
                  <a16:creationId xmlns:a16="http://schemas.microsoft.com/office/drawing/2014/main" id="{879EB83E-3DA8-E944-B767-989ACAD4114A}"/>
                </a:ext>
              </a:extLst>
            </p:cNvPr>
            <p:cNvSpPr/>
            <p:nvPr/>
          </p:nvSpPr>
          <p:spPr>
            <a:xfrm>
              <a:off x="4695555" y="1913982"/>
              <a:ext cx="45719" cy="64279"/>
            </a:xfrm>
            <a:prstGeom prst="ellipse">
              <a:avLst/>
            </a:prstGeom>
            <a:no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1" name="Oval 130">
              <a:extLst>
                <a:ext uri="{FF2B5EF4-FFF2-40B4-BE49-F238E27FC236}">
                  <a16:creationId xmlns:a16="http://schemas.microsoft.com/office/drawing/2014/main" id="{C45EB232-56F2-0142-9774-F9CDF6A3D450}"/>
                </a:ext>
              </a:extLst>
            </p:cNvPr>
            <p:cNvSpPr/>
            <p:nvPr/>
          </p:nvSpPr>
          <p:spPr>
            <a:xfrm>
              <a:off x="4695555" y="1849703"/>
              <a:ext cx="45719" cy="64279"/>
            </a:xfrm>
            <a:prstGeom prst="ellipse">
              <a:avLst/>
            </a:prstGeom>
            <a:no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2" name="Oval 131">
              <a:extLst>
                <a:ext uri="{FF2B5EF4-FFF2-40B4-BE49-F238E27FC236}">
                  <a16:creationId xmlns:a16="http://schemas.microsoft.com/office/drawing/2014/main" id="{BEB34C99-2698-3F4A-A73D-7D30D7A7CF8C}"/>
                </a:ext>
              </a:extLst>
            </p:cNvPr>
            <p:cNvSpPr/>
            <p:nvPr/>
          </p:nvSpPr>
          <p:spPr>
            <a:xfrm>
              <a:off x="4695555" y="1785424"/>
              <a:ext cx="45719" cy="64279"/>
            </a:xfrm>
            <a:prstGeom prst="ellipse">
              <a:avLst/>
            </a:prstGeom>
            <a:no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3" name="Oval 132">
              <a:extLst>
                <a:ext uri="{FF2B5EF4-FFF2-40B4-BE49-F238E27FC236}">
                  <a16:creationId xmlns:a16="http://schemas.microsoft.com/office/drawing/2014/main" id="{165F8EDA-9788-6C4E-B596-8A45251B1D06}"/>
                </a:ext>
              </a:extLst>
            </p:cNvPr>
            <p:cNvSpPr/>
            <p:nvPr/>
          </p:nvSpPr>
          <p:spPr>
            <a:xfrm>
              <a:off x="4695555" y="1721145"/>
              <a:ext cx="45719" cy="64279"/>
            </a:xfrm>
            <a:prstGeom prst="ellipse">
              <a:avLst/>
            </a:prstGeom>
            <a:no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4" name="Oval 133">
              <a:extLst>
                <a:ext uri="{FF2B5EF4-FFF2-40B4-BE49-F238E27FC236}">
                  <a16:creationId xmlns:a16="http://schemas.microsoft.com/office/drawing/2014/main" id="{F23BA154-8C2A-644B-869C-240558BD734A}"/>
                </a:ext>
              </a:extLst>
            </p:cNvPr>
            <p:cNvSpPr/>
            <p:nvPr/>
          </p:nvSpPr>
          <p:spPr>
            <a:xfrm>
              <a:off x="4695555" y="1656866"/>
              <a:ext cx="45719" cy="64279"/>
            </a:xfrm>
            <a:prstGeom prst="ellipse">
              <a:avLst/>
            </a:prstGeom>
            <a:no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5" name="Oval 134">
              <a:extLst>
                <a:ext uri="{FF2B5EF4-FFF2-40B4-BE49-F238E27FC236}">
                  <a16:creationId xmlns:a16="http://schemas.microsoft.com/office/drawing/2014/main" id="{6D60CCBE-5ADE-6B49-BDA4-49EAACAE847C}"/>
                </a:ext>
              </a:extLst>
            </p:cNvPr>
            <p:cNvSpPr/>
            <p:nvPr/>
          </p:nvSpPr>
          <p:spPr>
            <a:xfrm>
              <a:off x="4695555" y="1592587"/>
              <a:ext cx="45719" cy="64279"/>
            </a:xfrm>
            <a:prstGeom prst="ellipse">
              <a:avLst/>
            </a:prstGeom>
            <a:no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6" name="Oval 135">
              <a:extLst>
                <a:ext uri="{FF2B5EF4-FFF2-40B4-BE49-F238E27FC236}">
                  <a16:creationId xmlns:a16="http://schemas.microsoft.com/office/drawing/2014/main" id="{A289C8C6-0EFB-A34F-9063-6BE7A7D22DA9}"/>
                </a:ext>
              </a:extLst>
            </p:cNvPr>
            <p:cNvSpPr/>
            <p:nvPr/>
          </p:nvSpPr>
          <p:spPr>
            <a:xfrm>
              <a:off x="4695555" y="1528308"/>
              <a:ext cx="45719" cy="64279"/>
            </a:xfrm>
            <a:prstGeom prst="ellipse">
              <a:avLst/>
            </a:prstGeom>
            <a:no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03" name="Group 102">
            <a:extLst>
              <a:ext uri="{FF2B5EF4-FFF2-40B4-BE49-F238E27FC236}">
                <a16:creationId xmlns:a16="http://schemas.microsoft.com/office/drawing/2014/main" id="{0B3983CF-0A76-BC43-BA5A-6BAC41D72B01}"/>
              </a:ext>
            </a:extLst>
          </p:cNvPr>
          <p:cNvGrpSpPr/>
          <p:nvPr/>
        </p:nvGrpSpPr>
        <p:grpSpPr>
          <a:xfrm flipH="1">
            <a:off x="6197491" y="2061427"/>
            <a:ext cx="762015" cy="83701"/>
            <a:chOff x="2164454" y="2431840"/>
            <a:chExt cx="339725" cy="83701"/>
          </a:xfrm>
        </p:grpSpPr>
        <p:sp>
          <p:nvSpPr>
            <p:cNvPr id="111" name="Freeform 110">
              <a:extLst>
                <a:ext uri="{FF2B5EF4-FFF2-40B4-BE49-F238E27FC236}">
                  <a16:creationId xmlns:a16="http://schemas.microsoft.com/office/drawing/2014/main" id="{C38EAE3A-B5B1-EB4F-83F8-D168C3D6B247}"/>
                </a:ext>
              </a:extLst>
            </p:cNvPr>
            <p:cNvSpPr/>
            <p:nvPr/>
          </p:nvSpPr>
          <p:spPr>
            <a:xfrm>
              <a:off x="2164454" y="2431840"/>
              <a:ext cx="339725" cy="50706"/>
            </a:xfrm>
            <a:custGeom>
              <a:avLst/>
              <a:gdLst>
                <a:gd name="connsiteX0" fmla="*/ 0 w 339725"/>
                <a:gd name="connsiteY0" fmla="*/ 50706 h 50706"/>
                <a:gd name="connsiteX1" fmla="*/ 41275 w 339725"/>
                <a:gd name="connsiteY1" fmla="*/ 3081 h 50706"/>
                <a:gd name="connsiteX2" fmla="*/ 66675 w 339725"/>
                <a:gd name="connsiteY2" fmla="*/ 6256 h 50706"/>
                <a:gd name="connsiteX3" fmla="*/ 88900 w 339725"/>
                <a:gd name="connsiteY3" fmla="*/ 18956 h 50706"/>
                <a:gd name="connsiteX4" fmla="*/ 120650 w 339725"/>
                <a:gd name="connsiteY4" fmla="*/ 18956 h 50706"/>
                <a:gd name="connsiteX5" fmla="*/ 180975 w 339725"/>
                <a:gd name="connsiteY5" fmla="*/ 9431 h 50706"/>
                <a:gd name="connsiteX6" fmla="*/ 234950 w 339725"/>
                <a:gd name="connsiteY6" fmla="*/ 6256 h 50706"/>
                <a:gd name="connsiteX7" fmla="*/ 288925 w 339725"/>
                <a:gd name="connsiteY7" fmla="*/ 12606 h 50706"/>
                <a:gd name="connsiteX8" fmla="*/ 330200 w 339725"/>
                <a:gd name="connsiteY8" fmla="*/ 34831 h 50706"/>
                <a:gd name="connsiteX9" fmla="*/ 339725 w 339725"/>
                <a:gd name="connsiteY9" fmla="*/ 47531 h 507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39725" h="50706">
                  <a:moveTo>
                    <a:pt x="0" y="50706"/>
                  </a:moveTo>
                  <a:cubicBezTo>
                    <a:pt x="15081" y="30597"/>
                    <a:pt x="30163" y="10489"/>
                    <a:pt x="41275" y="3081"/>
                  </a:cubicBezTo>
                  <a:cubicBezTo>
                    <a:pt x="52388" y="-4327"/>
                    <a:pt x="58738" y="3610"/>
                    <a:pt x="66675" y="6256"/>
                  </a:cubicBezTo>
                  <a:cubicBezTo>
                    <a:pt x="74612" y="8902"/>
                    <a:pt x="79904" y="16839"/>
                    <a:pt x="88900" y="18956"/>
                  </a:cubicBezTo>
                  <a:cubicBezTo>
                    <a:pt x="97896" y="21073"/>
                    <a:pt x="105304" y="20543"/>
                    <a:pt x="120650" y="18956"/>
                  </a:cubicBezTo>
                  <a:cubicBezTo>
                    <a:pt x="135996" y="17368"/>
                    <a:pt x="161925" y="11548"/>
                    <a:pt x="180975" y="9431"/>
                  </a:cubicBezTo>
                  <a:cubicBezTo>
                    <a:pt x="200025" y="7314"/>
                    <a:pt x="216958" y="5727"/>
                    <a:pt x="234950" y="6256"/>
                  </a:cubicBezTo>
                  <a:cubicBezTo>
                    <a:pt x="252942" y="6785"/>
                    <a:pt x="273050" y="7844"/>
                    <a:pt x="288925" y="12606"/>
                  </a:cubicBezTo>
                  <a:cubicBezTo>
                    <a:pt x="304800" y="17368"/>
                    <a:pt x="330200" y="34831"/>
                    <a:pt x="330200" y="34831"/>
                  </a:cubicBezTo>
                  <a:cubicBezTo>
                    <a:pt x="338667" y="40652"/>
                    <a:pt x="339196" y="44091"/>
                    <a:pt x="339725" y="47531"/>
                  </a:cubicBezTo>
                </a:path>
              </a:pathLst>
            </a:custGeom>
            <a:solidFill>
              <a:srgbClr val="FFC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2" name="Freeform 111">
              <a:extLst>
                <a:ext uri="{FF2B5EF4-FFF2-40B4-BE49-F238E27FC236}">
                  <a16:creationId xmlns:a16="http://schemas.microsoft.com/office/drawing/2014/main" id="{A21D1269-076F-744A-957A-B0EDE05CBFEE}"/>
                </a:ext>
              </a:extLst>
            </p:cNvPr>
            <p:cNvSpPr/>
            <p:nvPr/>
          </p:nvSpPr>
          <p:spPr>
            <a:xfrm flipV="1">
              <a:off x="2164454" y="2464835"/>
              <a:ext cx="339725" cy="50706"/>
            </a:xfrm>
            <a:custGeom>
              <a:avLst/>
              <a:gdLst>
                <a:gd name="connsiteX0" fmla="*/ 0 w 339725"/>
                <a:gd name="connsiteY0" fmla="*/ 50706 h 50706"/>
                <a:gd name="connsiteX1" fmla="*/ 41275 w 339725"/>
                <a:gd name="connsiteY1" fmla="*/ 3081 h 50706"/>
                <a:gd name="connsiteX2" fmla="*/ 66675 w 339725"/>
                <a:gd name="connsiteY2" fmla="*/ 6256 h 50706"/>
                <a:gd name="connsiteX3" fmla="*/ 88900 w 339725"/>
                <a:gd name="connsiteY3" fmla="*/ 18956 h 50706"/>
                <a:gd name="connsiteX4" fmla="*/ 120650 w 339725"/>
                <a:gd name="connsiteY4" fmla="*/ 18956 h 50706"/>
                <a:gd name="connsiteX5" fmla="*/ 180975 w 339725"/>
                <a:gd name="connsiteY5" fmla="*/ 9431 h 50706"/>
                <a:gd name="connsiteX6" fmla="*/ 234950 w 339725"/>
                <a:gd name="connsiteY6" fmla="*/ 6256 h 50706"/>
                <a:gd name="connsiteX7" fmla="*/ 288925 w 339725"/>
                <a:gd name="connsiteY7" fmla="*/ 12606 h 50706"/>
                <a:gd name="connsiteX8" fmla="*/ 330200 w 339725"/>
                <a:gd name="connsiteY8" fmla="*/ 34831 h 50706"/>
                <a:gd name="connsiteX9" fmla="*/ 339725 w 339725"/>
                <a:gd name="connsiteY9" fmla="*/ 47531 h 507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39725" h="50706">
                  <a:moveTo>
                    <a:pt x="0" y="50706"/>
                  </a:moveTo>
                  <a:cubicBezTo>
                    <a:pt x="15081" y="30597"/>
                    <a:pt x="30163" y="10489"/>
                    <a:pt x="41275" y="3081"/>
                  </a:cubicBezTo>
                  <a:cubicBezTo>
                    <a:pt x="52388" y="-4327"/>
                    <a:pt x="58738" y="3610"/>
                    <a:pt x="66675" y="6256"/>
                  </a:cubicBezTo>
                  <a:cubicBezTo>
                    <a:pt x="74612" y="8902"/>
                    <a:pt x="79904" y="16839"/>
                    <a:pt x="88900" y="18956"/>
                  </a:cubicBezTo>
                  <a:cubicBezTo>
                    <a:pt x="97896" y="21073"/>
                    <a:pt x="105304" y="20543"/>
                    <a:pt x="120650" y="18956"/>
                  </a:cubicBezTo>
                  <a:cubicBezTo>
                    <a:pt x="135996" y="17368"/>
                    <a:pt x="161925" y="11548"/>
                    <a:pt x="180975" y="9431"/>
                  </a:cubicBezTo>
                  <a:cubicBezTo>
                    <a:pt x="200025" y="7314"/>
                    <a:pt x="216958" y="5727"/>
                    <a:pt x="234950" y="6256"/>
                  </a:cubicBezTo>
                  <a:cubicBezTo>
                    <a:pt x="252942" y="6785"/>
                    <a:pt x="273050" y="7844"/>
                    <a:pt x="288925" y="12606"/>
                  </a:cubicBezTo>
                  <a:cubicBezTo>
                    <a:pt x="304800" y="17368"/>
                    <a:pt x="330200" y="34831"/>
                    <a:pt x="330200" y="34831"/>
                  </a:cubicBezTo>
                  <a:cubicBezTo>
                    <a:pt x="338667" y="40652"/>
                    <a:pt x="339196" y="44091"/>
                    <a:pt x="339725" y="47531"/>
                  </a:cubicBezTo>
                </a:path>
              </a:pathLst>
            </a:custGeom>
            <a:solidFill>
              <a:srgbClr val="FFC000"/>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104" name="Rectangle 103">
            <a:extLst>
              <a:ext uri="{FF2B5EF4-FFF2-40B4-BE49-F238E27FC236}">
                <a16:creationId xmlns:a16="http://schemas.microsoft.com/office/drawing/2014/main" id="{26964DF1-2A95-0B4F-BE47-2B5FECE587BE}"/>
              </a:ext>
            </a:extLst>
          </p:cNvPr>
          <p:cNvSpPr/>
          <p:nvPr/>
        </p:nvSpPr>
        <p:spPr>
          <a:xfrm rot="18871821" flipH="1">
            <a:off x="6784077" y="1631401"/>
            <a:ext cx="45719" cy="587128"/>
          </a:xfrm>
          <a:prstGeom prst="rect">
            <a:avLst/>
          </a:prstGeom>
          <a:solidFill>
            <a:srgbClr val="92D05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5" name="Rectangle 104">
            <a:extLst>
              <a:ext uri="{FF2B5EF4-FFF2-40B4-BE49-F238E27FC236}">
                <a16:creationId xmlns:a16="http://schemas.microsoft.com/office/drawing/2014/main" id="{25AC25D2-712F-F946-B13C-E5568BEE9664}"/>
              </a:ext>
            </a:extLst>
          </p:cNvPr>
          <p:cNvSpPr/>
          <p:nvPr/>
        </p:nvSpPr>
        <p:spPr>
          <a:xfrm rot="15653006" flipH="1">
            <a:off x="6770958" y="1944587"/>
            <a:ext cx="55454" cy="383026"/>
          </a:xfrm>
          <a:prstGeom prst="rect">
            <a:avLst/>
          </a:prstGeom>
          <a:solidFill>
            <a:srgbClr val="92D05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6" name="Donut 105">
            <a:extLst>
              <a:ext uri="{FF2B5EF4-FFF2-40B4-BE49-F238E27FC236}">
                <a16:creationId xmlns:a16="http://schemas.microsoft.com/office/drawing/2014/main" id="{FB055F6E-2B84-B749-B26C-55DC7847ECA2}"/>
              </a:ext>
            </a:extLst>
          </p:cNvPr>
          <p:cNvSpPr/>
          <p:nvPr/>
        </p:nvSpPr>
        <p:spPr>
          <a:xfrm>
            <a:off x="6506961" y="954266"/>
            <a:ext cx="989603" cy="2292444"/>
          </a:xfrm>
          <a:prstGeom prst="donut">
            <a:avLst>
              <a:gd name="adj" fmla="val 11513"/>
            </a:avLst>
          </a:prstGeom>
          <a:solidFill>
            <a:srgbClr val="92D05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grpSp>
        <p:nvGrpSpPr>
          <p:cNvPr id="107" name="Group 106">
            <a:extLst>
              <a:ext uri="{FF2B5EF4-FFF2-40B4-BE49-F238E27FC236}">
                <a16:creationId xmlns:a16="http://schemas.microsoft.com/office/drawing/2014/main" id="{C0074578-F6D0-E946-B05D-A718B485322C}"/>
              </a:ext>
            </a:extLst>
          </p:cNvPr>
          <p:cNvGrpSpPr/>
          <p:nvPr/>
        </p:nvGrpSpPr>
        <p:grpSpPr>
          <a:xfrm>
            <a:off x="6998251" y="2042947"/>
            <a:ext cx="762015" cy="92579"/>
            <a:chOff x="2164454" y="2414084"/>
            <a:chExt cx="339725" cy="92579"/>
          </a:xfrm>
        </p:grpSpPr>
        <p:sp>
          <p:nvSpPr>
            <p:cNvPr id="109" name="Freeform 108">
              <a:extLst>
                <a:ext uri="{FF2B5EF4-FFF2-40B4-BE49-F238E27FC236}">
                  <a16:creationId xmlns:a16="http://schemas.microsoft.com/office/drawing/2014/main" id="{10C926E8-3EC2-4648-9495-E39D8D95F143}"/>
                </a:ext>
              </a:extLst>
            </p:cNvPr>
            <p:cNvSpPr/>
            <p:nvPr/>
          </p:nvSpPr>
          <p:spPr>
            <a:xfrm>
              <a:off x="2164454" y="2414084"/>
              <a:ext cx="339725" cy="50706"/>
            </a:xfrm>
            <a:custGeom>
              <a:avLst/>
              <a:gdLst>
                <a:gd name="connsiteX0" fmla="*/ 0 w 339725"/>
                <a:gd name="connsiteY0" fmla="*/ 50706 h 50706"/>
                <a:gd name="connsiteX1" fmla="*/ 41275 w 339725"/>
                <a:gd name="connsiteY1" fmla="*/ 3081 h 50706"/>
                <a:gd name="connsiteX2" fmla="*/ 66675 w 339725"/>
                <a:gd name="connsiteY2" fmla="*/ 6256 h 50706"/>
                <a:gd name="connsiteX3" fmla="*/ 88900 w 339725"/>
                <a:gd name="connsiteY3" fmla="*/ 18956 h 50706"/>
                <a:gd name="connsiteX4" fmla="*/ 120650 w 339725"/>
                <a:gd name="connsiteY4" fmla="*/ 18956 h 50706"/>
                <a:gd name="connsiteX5" fmla="*/ 180975 w 339725"/>
                <a:gd name="connsiteY5" fmla="*/ 9431 h 50706"/>
                <a:gd name="connsiteX6" fmla="*/ 234950 w 339725"/>
                <a:gd name="connsiteY6" fmla="*/ 6256 h 50706"/>
                <a:gd name="connsiteX7" fmla="*/ 288925 w 339725"/>
                <a:gd name="connsiteY7" fmla="*/ 12606 h 50706"/>
                <a:gd name="connsiteX8" fmla="*/ 330200 w 339725"/>
                <a:gd name="connsiteY8" fmla="*/ 34831 h 50706"/>
                <a:gd name="connsiteX9" fmla="*/ 339725 w 339725"/>
                <a:gd name="connsiteY9" fmla="*/ 47531 h 507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39725" h="50706">
                  <a:moveTo>
                    <a:pt x="0" y="50706"/>
                  </a:moveTo>
                  <a:cubicBezTo>
                    <a:pt x="15081" y="30597"/>
                    <a:pt x="30163" y="10489"/>
                    <a:pt x="41275" y="3081"/>
                  </a:cubicBezTo>
                  <a:cubicBezTo>
                    <a:pt x="52388" y="-4327"/>
                    <a:pt x="58738" y="3610"/>
                    <a:pt x="66675" y="6256"/>
                  </a:cubicBezTo>
                  <a:cubicBezTo>
                    <a:pt x="74612" y="8902"/>
                    <a:pt x="79904" y="16839"/>
                    <a:pt x="88900" y="18956"/>
                  </a:cubicBezTo>
                  <a:cubicBezTo>
                    <a:pt x="97896" y="21073"/>
                    <a:pt x="105304" y="20543"/>
                    <a:pt x="120650" y="18956"/>
                  </a:cubicBezTo>
                  <a:cubicBezTo>
                    <a:pt x="135996" y="17368"/>
                    <a:pt x="161925" y="11548"/>
                    <a:pt x="180975" y="9431"/>
                  </a:cubicBezTo>
                  <a:cubicBezTo>
                    <a:pt x="200025" y="7314"/>
                    <a:pt x="216958" y="5727"/>
                    <a:pt x="234950" y="6256"/>
                  </a:cubicBezTo>
                  <a:cubicBezTo>
                    <a:pt x="252942" y="6785"/>
                    <a:pt x="273050" y="7844"/>
                    <a:pt x="288925" y="12606"/>
                  </a:cubicBezTo>
                  <a:cubicBezTo>
                    <a:pt x="304800" y="17368"/>
                    <a:pt x="330200" y="34831"/>
                    <a:pt x="330200" y="34831"/>
                  </a:cubicBezTo>
                  <a:cubicBezTo>
                    <a:pt x="338667" y="40652"/>
                    <a:pt x="339196" y="44091"/>
                    <a:pt x="339725" y="47531"/>
                  </a:cubicBezTo>
                </a:path>
              </a:pathLst>
            </a:custGeom>
            <a:solidFill>
              <a:srgbClr val="FFC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0" name="Freeform 109">
              <a:extLst>
                <a:ext uri="{FF2B5EF4-FFF2-40B4-BE49-F238E27FC236}">
                  <a16:creationId xmlns:a16="http://schemas.microsoft.com/office/drawing/2014/main" id="{07824684-3C97-7D43-A7B8-7FCBA5027053}"/>
                </a:ext>
              </a:extLst>
            </p:cNvPr>
            <p:cNvSpPr/>
            <p:nvPr/>
          </p:nvSpPr>
          <p:spPr>
            <a:xfrm flipV="1">
              <a:off x="2164454" y="2455957"/>
              <a:ext cx="339725" cy="50706"/>
            </a:xfrm>
            <a:custGeom>
              <a:avLst/>
              <a:gdLst>
                <a:gd name="connsiteX0" fmla="*/ 0 w 339725"/>
                <a:gd name="connsiteY0" fmla="*/ 50706 h 50706"/>
                <a:gd name="connsiteX1" fmla="*/ 41275 w 339725"/>
                <a:gd name="connsiteY1" fmla="*/ 3081 h 50706"/>
                <a:gd name="connsiteX2" fmla="*/ 66675 w 339725"/>
                <a:gd name="connsiteY2" fmla="*/ 6256 h 50706"/>
                <a:gd name="connsiteX3" fmla="*/ 88900 w 339725"/>
                <a:gd name="connsiteY3" fmla="*/ 18956 h 50706"/>
                <a:gd name="connsiteX4" fmla="*/ 120650 w 339725"/>
                <a:gd name="connsiteY4" fmla="*/ 18956 h 50706"/>
                <a:gd name="connsiteX5" fmla="*/ 180975 w 339725"/>
                <a:gd name="connsiteY5" fmla="*/ 9431 h 50706"/>
                <a:gd name="connsiteX6" fmla="*/ 234950 w 339725"/>
                <a:gd name="connsiteY6" fmla="*/ 6256 h 50706"/>
                <a:gd name="connsiteX7" fmla="*/ 288925 w 339725"/>
                <a:gd name="connsiteY7" fmla="*/ 12606 h 50706"/>
                <a:gd name="connsiteX8" fmla="*/ 330200 w 339725"/>
                <a:gd name="connsiteY8" fmla="*/ 34831 h 50706"/>
                <a:gd name="connsiteX9" fmla="*/ 339725 w 339725"/>
                <a:gd name="connsiteY9" fmla="*/ 47531 h 507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39725" h="50706">
                  <a:moveTo>
                    <a:pt x="0" y="50706"/>
                  </a:moveTo>
                  <a:cubicBezTo>
                    <a:pt x="15081" y="30597"/>
                    <a:pt x="30163" y="10489"/>
                    <a:pt x="41275" y="3081"/>
                  </a:cubicBezTo>
                  <a:cubicBezTo>
                    <a:pt x="52388" y="-4327"/>
                    <a:pt x="58738" y="3610"/>
                    <a:pt x="66675" y="6256"/>
                  </a:cubicBezTo>
                  <a:cubicBezTo>
                    <a:pt x="74612" y="8902"/>
                    <a:pt x="79904" y="16839"/>
                    <a:pt x="88900" y="18956"/>
                  </a:cubicBezTo>
                  <a:cubicBezTo>
                    <a:pt x="97896" y="21073"/>
                    <a:pt x="105304" y="20543"/>
                    <a:pt x="120650" y="18956"/>
                  </a:cubicBezTo>
                  <a:cubicBezTo>
                    <a:pt x="135996" y="17368"/>
                    <a:pt x="161925" y="11548"/>
                    <a:pt x="180975" y="9431"/>
                  </a:cubicBezTo>
                  <a:cubicBezTo>
                    <a:pt x="200025" y="7314"/>
                    <a:pt x="216958" y="5727"/>
                    <a:pt x="234950" y="6256"/>
                  </a:cubicBezTo>
                  <a:cubicBezTo>
                    <a:pt x="252942" y="6785"/>
                    <a:pt x="273050" y="7844"/>
                    <a:pt x="288925" y="12606"/>
                  </a:cubicBezTo>
                  <a:cubicBezTo>
                    <a:pt x="304800" y="17368"/>
                    <a:pt x="330200" y="34831"/>
                    <a:pt x="330200" y="34831"/>
                  </a:cubicBezTo>
                  <a:cubicBezTo>
                    <a:pt x="338667" y="40652"/>
                    <a:pt x="339196" y="44091"/>
                    <a:pt x="339725" y="47531"/>
                  </a:cubicBezTo>
                </a:path>
              </a:pathLst>
            </a:custGeom>
            <a:solidFill>
              <a:srgbClr val="FFC000"/>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108" name="Oval 107">
            <a:extLst>
              <a:ext uri="{FF2B5EF4-FFF2-40B4-BE49-F238E27FC236}">
                <a16:creationId xmlns:a16="http://schemas.microsoft.com/office/drawing/2014/main" id="{55E7F34D-8464-3946-BC67-FEBB8CBFC0EB}"/>
              </a:ext>
            </a:extLst>
          </p:cNvPr>
          <p:cNvSpPr/>
          <p:nvPr/>
        </p:nvSpPr>
        <p:spPr>
          <a:xfrm>
            <a:off x="6976121" y="2026856"/>
            <a:ext cx="64591" cy="120273"/>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7" name="Freeform 136">
            <a:extLst>
              <a:ext uri="{FF2B5EF4-FFF2-40B4-BE49-F238E27FC236}">
                <a16:creationId xmlns:a16="http://schemas.microsoft.com/office/drawing/2014/main" id="{2AAE8539-5C63-2F43-ACE0-5ED75F9EA520}"/>
              </a:ext>
            </a:extLst>
          </p:cNvPr>
          <p:cNvSpPr/>
          <p:nvPr/>
        </p:nvSpPr>
        <p:spPr>
          <a:xfrm>
            <a:off x="6154673" y="3379966"/>
            <a:ext cx="2667000" cy="419100"/>
          </a:xfrm>
          <a:custGeom>
            <a:avLst/>
            <a:gdLst>
              <a:gd name="connsiteX0" fmla="*/ 241300 w 2667000"/>
              <a:gd name="connsiteY0" fmla="*/ 0 h 419100"/>
              <a:gd name="connsiteX1" fmla="*/ 0 w 2667000"/>
              <a:gd name="connsiteY1" fmla="*/ 419100 h 419100"/>
              <a:gd name="connsiteX2" fmla="*/ 2463800 w 2667000"/>
              <a:gd name="connsiteY2" fmla="*/ 419100 h 419100"/>
              <a:gd name="connsiteX3" fmla="*/ 2667000 w 2667000"/>
              <a:gd name="connsiteY3" fmla="*/ 12700 h 419100"/>
              <a:gd name="connsiteX4" fmla="*/ 241300 w 2667000"/>
              <a:gd name="connsiteY4" fmla="*/ 0 h 419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7000" h="419100">
                <a:moveTo>
                  <a:pt x="241300" y="0"/>
                </a:moveTo>
                <a:lnTo>
                  <a:pt x="0" y="419100"/>
                </a:lnTo>
                <a:lnTo>
                  <a:pt x="2463800" y="419100"/>
                </a:lnTo>
                <a:lnTo>
                  <a:pt x="2667000" y="12700"/>
                </a:lnTo>
                <a:lnTo>
                  <a:pt x="241300" y="0"/>
                </a:lnTo>
                <a:close/>
              </a:path>
            </a:pathLst>
          </a:custGeom>
          <a:gradFill>
            <a:gsLst>
              <a:gs pos="100000">
                <a:schemeClr val="accent1">
                  <a:tint val="100000"/>
                  <a:shade val="100000"/>
                  <a:satMod val="130000"/>
                </a:schemeClr>
              </a:gs>
              <a:gs pos="28000">
                <a:schemeClr val="accent1">
                  <a:tint val="50000"/>
                  <a:shade val="100000"/>
                  <a:satMod val="350000"/>
                </a:schemeClr>
              </a:gs>
            </a:gsLst>
          </a:gra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8" name="Rectangle 137">
            <a:extLst>
              <a:ext uri="{FF2B5EF4-FFF2-40B4-BE49-F238E27FC236}">
                <a16:creationId xmlns:a16="http://schemas.microsoft.com/office/drawing/2014/main" id="{91A47D02-69B8-8A46-95BF-47B079C05BB3}"/>
              </a:ext>
            </a:extLst>
          </p:cNvPr>
          <p:cNvSpPr/>
          <p:nvPr/>
        </p:nvSpPr>
        <p:spPr>
          <a:xfrm>
            <a:off x="8295892" y="516116"/>
            <a:ext cx="106681" cy="2971814"/>
          </a:xfrm>
          <a:prstGeom prst="rect">
            <a:avLst/>
          </a:prstGeom>
          <a:solidFill>
            <a:srgbClr val="0070C0"/>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9" name="Rectangle 138">
            <a:extLst>
              <a:ext uri="{FF2B5EF4-FFF2-40B4-BE49-F238E27FC236}">
                <a16:creationId xmlns:a16="http://schemas.microsoft.com/office/drawing/2014/main" id="{F3885DCB-916E-8345-8B69-79F19A665196}"/>
              </a:ext>
            </a:extLst>
          </p:cNvPr>
          <p:cNvSpPr/>
          <p:nvPr/>
        </p:nvSpPr>
        <p:spPr>
          <a:xfrm>
            <a:off x="8257792" y="568175"/>
            <a:ext cx="106681" cy="2995955"/>
          </a:xfrm>
          <a:prstGeom prst="rect">
            <a:avLst/>
          </a:prstGeom>
          <a:solidFill>
            <a:srgbClr val="00B0F0"/>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0" name="Freeform 139">
            <a:extLst>
              <a:ext uri="{FF2B5EF4-FFF2-40B4-BE49-F238E27FC236}">
                <a16:creationId xmlns:a16="http://schemas.microsoft.com/office/drawing/2014/main" id="{C1B44898-346D-CA4D-A694-6F13E0F76909}"/>
              </a:ext>
            </a:extLst>
          </p:cNvPr>
          <p:cNvSpPr/>
          <p:nvPr/>
        </p:nvSpPr>
        <p:spPr>
          <a:xfrm>
            <a:off x="8364473" y="417691"/>
            <a:ext cx="38100" cy="149225"/>
          </a:xfrm>
          <a:custGeom>
            <a:avLst/>
            <a:gdLst>
              <a:gd name="connsiteX0" fmla="*/ 0 w 38100"/>
              <a:gd name="connsiteY0" fmla="*/ 149225 h 149225"/>
              <a:gd name="connsiteX1" fmla="*/ 38100 w 38100"/>
              <a:gd name="connsiteY1" fmla="*/ 98425 h 149225"/>
              <a:gd name="connsiteX2" fmla="*/ 38100 w 38100"/>
              <a:gd name="connsiteY2" fmla="*/ 0 h 149225"/>
              <a:gd name="connsiteX3" fmla="*/ 0 w 38100"/>
              <a:gd name="connsiteY3" fmla="*/ 53975 h 149225"/>
              <a:gd name="connsiteX4" fmla="*/ 0 w 38100"/>
              <a:gd name="connsiteY4" fmla="*/ 149225 h 1492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149225">
                <a:moveTo>
                  <a:pt x="0" y="149225"/>
                </a:moveTo>
                <a:lnTo>
                  <a:pt x="38100" y="98425"/>
                </a:lnTo>
                <a:lnTo>
                  <a:pt x="38100" y="0"/>
                </a:lnTo>
                <a:lnTo>
                  <a:pt x="0" y="53975"/>
                </a:lnTo>
                <a:lnTo>
                  <a:pt x="0" y="149225"/>
                </a:lnTo>
                <a:close/>
              </a:path>
            </a:pathLst>
          </a:custGeom>
          <a:solidFill>
            <a:schemeClr val="bg2"/>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1" name="Rectangle 140">
            <a:extLst>
              <a:ext uri="{FF2B5EF4-FFF2-40B4-BE49-F238E27FC236}">
                <a16:creationId xmlns:a16="http://schemas.microsoft.com/office/drawing/2014/main" id="{C6C7F518-BDE2-4F4D-9F26-02B8677F8210}"/>
              </a:ext>
            </a:extLst>
          </p:cNvPr>
          <p:cNvSpPr/>
          <p:nvPr/>
        </p:nvSpPr>
        <p:spPr>
          <a:xfrm>
            <a:off x="7054653" y="466469"/>
            <a:ext cx="1309820" cy="101706"/>
          </a:xfrm>
          <a:prstGeom prst="rect">
            <a:avLst/>
          </a:prstGeom>
          <a:solidFill>
            <a:srgbClr val="00B0F0"/>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2" name="Freeform 141">
            <a:extLst>
              <a:ext uri="{FF2B5EF4-FFF2-40B4-BE49-F238E27FC236}">
                <a16:creationId xmlns:a16="http://schemas.microsoft.com/office/drawing/2014/main" id="{52B29556-FB80-4D49-A86B-C82D63CC4C42}"/>
              </a:ext>
            </a:extLst>
          </p:cNvPr>
          <p:cNvSpPr/>
          <p:nvPr/>
        </p:nvSpPr>
        <p:spPr>
          <a:xfrm>
            <a:off x="7056373" y="420866"/>
            <a:ext cx="1343025" cy="47625"/>
          </a:xfrm>
          <a:custGeom>
            <a:avLst/>
            <a:gdLst>
              <a:gd name="connsiteX0" fmla="*/ 0 w 1343025"/>
              <a:gd name="connsiteY0" fmla="*/ 44450 h 47625"/>
              <a:gd name="connsiteX1" fmla="*/ 44450 w 1343025"/>
              <a:gd name="connsiteY1" fmla="*/ 0 h 47625"/>
              <a:gd name="connsiteX2" fmla="*/ 1343025 w 1343025"/>
              <a:gd name="connsiteY2" fmla="*/ 0 h 47625"/>
              <a:gd name="connsiteX3" fmla="*/ 1304925 w 1343025"/>
              <a:gd name="connsiteY3" fmla="*/ 47625 h 47625"/>
              <a:gd name="connsiteX4" fmla="*/ 0 w 1343025"/>
              <a:gd name="connsiteY4" fmla="*/ 44450 h 476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43025" h="47625">
                <a:moveTo>
                  <a:pt x="0" y="44450"/>
                </a:moveTo>
                <a:lnTo>
                  <a:pt x="44450" y="0"/>
                </a:lnTo>
                <a:lnTo>
                  <a:pt x="1343025" y="0"/>
                </a:lnTo>
                <a:lnTo>
                  <a:pt x="1304925" y="47625"/>
                </a:lnTo>
                <a:lnTo>
                  <a:pt x="0" y="44450"/>
                </a:lnTo>
                <a:close/>
              </a:path>
            </a:pathLst>
          </a:custGeom>
          <a:solidFill>
            <a:srgbClr val="0070C0"/>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61" name="Straight Arrow Connector 60">
            <a:extLst>
              <a:ext uri="{FF2B5EF4-FFF2-40B4-BE49-F238E27FC236}">
                <a16:creationId xmlns:a16="http://schemas.microsoft.com/office/drawing/2014/main" id="{15877E37-8980-FB4E-A32E-DF6E3801F65D}"/>
              </a:ext>
            </a:extLst>
          </p:cNvPr>
          <p:cNvCxnSpPr>
            <a:cxnSpLocks/>
          </p:cNvCxnSpPr>
          <p:nvPr/>
        </p:nvCxnSpPr>
        <p:spPr>
          <a:xfrm>
            <a:off x="6992172" y="2150998"/>
            <a:ext cx="1" cy="844942"/>
          </a:xfrm>
          <a:prstGeom prst="straightConnector1">
            <a:avLst/>
          </a:prstGeom>
          <a:ln w="57150">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graphicFrame>
        <p:nvGraphicFramePr>
          <p:cNvPr id="62" name="Object 61">
            <a:extLst>
              <a:ext uri="{FF2B5EF4-FFF2-40B4-BE49-F238E27FC236}">
                <a16:creationId xmlns:a16="http://schemas.microsoft.com/office/drawing/2014/main" id="{A240AAC2-D574-3846-8E42-3437D6A434AE}"/>
              </a:ext>
            </a:extLst>
          </p:cNvPr>
          <p:cNvGraphicFramePr>
            <a:graphicFrameLocks noChangeAspect="1"/>
          </p:cNvGraphicFramePr>
          <p:nvPr/>
        </p:nvGraphicFramePr>
        <p:xfrm>
          <a:off x="7065804" y="2463359"/>
          <a:ext cx="322263" cy="527050"/>
        </p:xfrm>
        <a:graphic>
          <a:graphicData uri="http://schemas.openxmlformats.org/presentationml/2006/ole">
            <mc:AlternateContent xmlns:mc="http://schemas.openxmlformats.org/markup-compatibility/2006">
              <mc:Choice xmlns:v="urn:schemas-microsoft-com:vml" Requires="v">
                <p:oleObj r:id="rId2" imgW="165100" imgH="266700" progId="Equation.DSMT4">
                  <p:embed/>
                </p:oleObj>
              </mc:Choice>
              <mc:Fallback>
                <p:oleObj r:id="rId2" imgW="165100" imgH="266700" progId="Equation.DSMT4">
                  <p:embed/>
                  <p:pic>
                    <p:nvPicPr>
                      <p:cNvPr id="62" name="Object 61">
                        <a:extLst>
                          <a:ext uri="{FF2B5EF4-FFF2-40B4-BE49-F238E27FC236}">
                            <a16:creationId xmlns:a16="http://schemas.microsoft.com/office/drawing/2014/main" id="{A240AAC2-D574-3846-8E42-3437D6A434AE}"/>
                          </a:ext>
                        </a:extLst>
                      </p:cNvPr>
                      <p:cNvPicPr/>
                      <p:nvPr/>
                    </p:nvPicPr>
                    <p:blipFill>
                      <a:blip r:embed="rId3"/>
                      <a:stretch>
                        <a:fillRect/>
                      </a:stretch>
                    </p:blipFill>
                    <p:spPr>
                      <a:xfrm>
                        <a:off x="7065804" y="2463359"/>
                        <a:ext cx="322263" cy="527050"/>
                      </a:xfrm>
                      <a:prstGeom prst="rect">
                        <a:avLst/>
                      </a:prstGeom>
                    </p:spPr>
                  </p:pic>
                </p:oleObj>
              </mc:Fallback>
            </mc:AlternateContent>
          </a:graphicData>
        </a:graphic>
      </p:graphicFrame>
      <p:cxnSp>
        <p:nvCxnSpPr>
          <p:cNvPr id="63" name="Straight Arrow Connector 62">
            <a:extLst>
              <a:ext uri="{FF2B5EF4-FFF2-40B4-BE49-F238E27FC236}">
                <a16:creationId xmlns:a16="http://schemas.microsoft.com/office/drawing/2014/main" id="{4A23F6E8-9698-F744-8110-B8F8996A97A4}"/>
              </a:ext>
            </a:extLst>
          </p:cNvPr>
          <p:cNvCxnSpPr>
            <a:cxnSpLocks/>
          </p:cNvCxnSpPr>
          <p:nvPr/>
        </p:nvCxnSpPr>
        <p:spPr>
          <a:xfrm flipH="1" flipV="1">
            <a:off x="7022923" y="2100296"/>
            <a:ext cx="694119" cy="3384"/>
          </a:xfrm>
          <a:prstGeom prst="straightConnector1">
            <a:avLst/>
          </a:prstGeom>
          <a:ln w="57150">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graphicFrame>
        <p:nvGraphicFramePr>
          <p:cNvPr id="65" name="Object 64">
            <a:extLst>
              <a:ext uri="{FF2B5EF4-FFF2-40B4-BE49-F238E27FC236}">
                <a16:creationId xmlns:a16="http://schemas.microsoft.com/office/drawing/2014/main" id="{3143598D-F565-E747-9CED-6FF65454E915}"/>
              </a:ext>
            </a:extLst>
          </p:cNvPr>
          <p:cNvGraphicFramePr>
            <a:graphicFrameLocks noChangeAspect="1"/>
          </p:cNvGraphicFramePr>
          <p:nvPr/>
        </p:nvGraphicFramePr>
        <p:xfrm>
          <a:off x="7483081" y="1750391"/>
          <a:ext cx="223837" cy="325437"/>
        </p:xfrm>
        <a:graphic>
          <a:graphicData uri="http://schemas.openxmlformats.org/presentationml/2006/ole">
            <mc:AlternateContent xmlns:mc="http://schemas.openxmlformats.org/markup-compatibility/2006">
              <mc:Choice xmlns:v="urn:schemas-microsoft-com:vml" Requires="v">
                <p:oleObj r:id="rId4" imgW="114300" imgH="165100" progId="Equation.DSMT4">
                  <p:embed/>
                </p:oleObj>
              </mc:Choice>
              <mc:Fallback>
                <p:oleObj r:id="rId4" imgW="114300" imgH="165100" progId="Equation.DSMT4">
                  <p:embed/>
                  <p:pic>
                    <p:nvPicPr>
                      <p:cNvPr id="65" name="Object 64">
                        <a:extLst>
                          <a:ext uri="{FF2B5EF4-FFF2-40B4-BE49-F238E27FC236}">
                            <a16:creationId xmlns:a16="http://schemas.microsoft.com/office/drawing/2014/main" id="{3143598D-F565-E747-9CED-6FF65454E915}"/>
                          </a:ext>
                        </a:extLst>
                      </p:cNvPr>
                      <p:cNvPicPr/>
                      <p:nvPr/>
                    </p:nvPicPr>
                    <p:blipFill>
                      <a:blip r:embed="rId5"/>
                      <a:stretch>
                        <a:fillRect/>
                      </a:stretch>
                    </p:blipFill>
                    <p:spPr>
                      <a:xfrm>
                        <a:off x="7483081" y="1750391"/>
                        <a:ext cx="223837" cy="325437"/>
                      </a:xfrm>
                      <a:prstGeom prst="rect">
                        <a:avLst/>
                      </a:prstGeom>
                    </p:spPr>
                  </p:pic>
                </p:oleObj>
              </mc:Fallback>
            </mc:AlternateContent>
          </a:graphicData>
        </a:graphic>
      </p:graphicFrame>
      <p:sp>
        <p:nvSpPr>
          <p:cNvPr id="10" name="Freeform 9">
            <a:extLst>
              <a:ext uri="{FF2B5EF4-FFF2-40B4-BE49-F238E27FC236}">
                <a16:creationId xmlns:a16="http://schemas.microsoft.com/office/drawing/2014/main" id="{DF1DB6E2-4C3B-8A4F-A51A-BE9C86F7154F}"/>
              </a:ext>
            </a:extLst>
          </p:cNvPr>
          <p:cNvSpPr/>
          <p:nvPr/>
        </p:nvSpPr>
        <p:spPr>
          <a:xfrm>
            <a:off x="6348336" y="2186108"/>
            <a:ext cx="584200" cy="758825"/>
          </a:xfrm>
          <a:custGeom>
            <a:avLst/>
            <a:gdLst>
              <a:gd name="connsiteX0" fmla="*/ 584200 w 584200"/>
              <a:gd name="connsiteY0" fmla="*/ 34925 h 758825"/>
              <a:gd name="connsiteX1" fmla="*/ 149225 w 584200"/>
              <a:gd name="connsiteY1" fmla="*/ 669925 h 758825"/>
              <a:gd name="connsiteX2" fmla="*/ 203200 w 584200"/>
              <a:gd name="connsiteY2" fmla="*/ 698500 h 758825"/>
              <a:gd name="connsiteX3" fmla="*/ 9525 w 584200"/>
              <a:gd name="connsiteY3" fmla="*/ 758825 h 758825"/>
              <a:gd name="connsiteX4" fmla="*/ 0 w 584200"/>
              <a:gd name="connsiteY4" fmla="*/ 561975 h 758825"/>
              <a:gd name="connsiteX5" fmla="*/ 53975 w 584200"/>
              <a:gd name="connsiteY5" fmla="*/ 596900 h 758825"/>
              <a:gd name="connsiteX6" fmla="*/ 536575 w 584200"/>
              <a:gd name="connsiteY6" fmla="*/ 0 h 758825"/>
              <a:gd name="connsiteX7" fmla="*/ 584200 w 584200"/>
              <a:gd name="connsiteY7" fmla="*/ 34925 h 758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84200" h="758825">
                <a:moveTo>
                  <a:pt x="584200" y="34925"/>
                </a:moveTo>
                <a:lnTo>
                  <a:pt x="149225" y="669925"/>
                </a:lnTo>
                <a:lnTo>
                  <a:pt x="203200" y="698500"/>
                </a:lnTo>
                <a:lnTo>
                  <a:pt x="9525" y="758825"/>
                </a:lnTo>
                <a:lnTo>
                  <a:pt x="0" y="561975"/>
                </a:lnTo>
                <a:lnTo>
                  <a:pt x="53975" y="596900"/>
                </a:lnTo>
                <a:lnTo>
                  <a:pt x="536575" y="0"/>
                </a:lnTo>
                <a:lnTo>
                  <a:pt x="584200" y="34925"/>
                </a:lnTo>
                <a:close/>
              </a:path>
            </a:pathLst>
          </a:custGeom>
          <a:solidFill>
            <a:srgbClr val="FF000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70" name="Object 69">
            <a:extLst>
              <a:ext uri="{FF2B5EF4-FFF2-40B4-BE49-F238E27FC236}">
                <a16:creationId xmlns:a16="http://schemas.microsoft.com/office/drawing/2014/main" id="{017476CC-95B6-D04D-AFAA-7F16515D0142}"/>
              </a:ext>
            </a:extLst>
          </p:cNvPr>
          <p:cNvGraphicFramePr>
            <a:graphicFrameLocks noChangeAspect="1"/>
          </p:cNvGraphicFramePr>
          <p:nvPr/>
        </p:nvGraphicFramePr>
        <p:xfrm>
          <a:off x="5409457" y="2919665"/>
          <a:ext cx="1308806" cy="485570"/>
        </p:xfrm>
        <a:graphic>
          <a:graphicData uri="http://schemas.openxmlformats.org/presentationml/2006/ole">
            <mc:AlternateContent xmlns:mc="http://schemas.openxmlformats.org/markup-compatibility/2006">
              <mc:Choice xmlns:v="urn:schemas-microsoft-com:vml" Requires="v">
                <p:oleObj r:id="rId6" imgW="762000" imgH="279400" progId="Equation.DSMT4">
                  <p:embed/>
                </p:oleObj>
              </mc:Choice>
              <mc:Fallback>
                <p:oleObj r:id="rId6" imgW="762000" imgH="279400" progId="Equation.DSMT4">
                  <p:embed/>
                  <p:pic>
                    <p:nvPicPr>
                      <p:cNvPr id="70" name="Object 69">
                        <a:extLst>
                          <a:ext uri="{FF2B5EF4-FFF2-40B4-BE49-F238E27FC236}">
                            <a16:creationId xmlns:a16="http://schemas.microsoft.com/office/drawing/2014/main" id="{017476CC-95B6-D04D-AFAA-7F16515D0142}"/>
                          </a:ext>
                        </a:extLst>
                      </p:cNvPr>
                      <p:cNvPicPr/>
                      <p:nvPr/>
                    </p:nvPicPr>
                    <p:blipFill>
                      <a:blip r:embed="rId7"/>
                      <a:stretch>
                        <a:fillRect/>
                      </a:stretch>
                    </p:blipFill>
                    <p:spPr>
                      <a:xfrm>
                        <a:off x="5409457" y="2919665"/>
                        <a:ext cx="1308806" cy="485570"/>
                      </a:xfrm>
                      <a:prstGeom prst="rect">
                        <a:avLst/>
                      </a:prstGeom>
                    </p:spPr>
                  </p:pic>
                </p:oleObj>
              </mc:Fallback>
            </mc:AlternateContent>
          </a:graphicData>
        </a:graphic>
      </p:graphicFrame>
      <p:grpSp>
        <p:nvGrpSpPr>
          <p:cNvPr id="13" name="Group 12">
            <a:extLst>
              <a:ext uri="{FF2B5EF4-FFF2-40B4-BE49-F238E27FC236}">
                <a16:creationId xmlns:a16="http://schemas.microsoft.com/office/drawing/2014/main" id="{22EDB41B-C47E-FA40-82DE-68402F57FC86}"/>
              </a:ext>
            </a:extLst>
          </p:cNvPr>
          <p:cNvGrpSpPr/>
          <p:nvPr/>
        </p:nvGrpSpPr>
        <p:grpSpPr>
          <a:xfrm>
            <a:off x="93250" y="3279113"/>
            <a:ext cx="2264867" cy="2862322"/>
            <a:chOff x="93250" y="3279113"/>
            <a:chExt cx="2264867" cy="2862322"/>
          </a:xfrm>
        </p:grpSpPr>
        <p:sp>
          <p:nvSpPr>
            <p:cNvPr id="71" name="TextBox 70">
              <a:extLst>
                <a:ext uri="{FF2B5EF4-FFF2-40B4-BE49-F238E27FC236}">
                  <a16:creationId xmlns:a16="http://schemas.microsoft.com/office/drawing/2014/main" id="{A4002C27-1216-FB4F-A886-0C3A51F87BB2}"/>
                </a:ext>
              </a:extLst>
            </p:cNvPr>
            <p:cNvSpPr txBox="1"/>
            <p:nvPr/>
          </p:nvSpPr>
          <p:spPr>
            <a:xfrm>
              <a:off x="93250" y="3279113"/>
              <a:ext cx="2264867" cy="2862322"/>
            </a:xfrm>
            <a:prstGeom prst="rect">
              <a:avLst/>
            </a:prstGeom>
            <a:noFill/>
          </p:spPr>
          <p:txBody>
            <a:bodyPr wrap="square" rtlCol="0">
              <a:spAutoFit/>
            </a:bodyPr>
            <a:lstStyle/>
            <a:p>
              <a:r>
                <a:rPr lang="en-US" sz="2000" dirty="0">
                  <a:latin typeface="Times New Roman" panose="02020603050405020304" pitchFamily="18" charset="0"/>
                  <a:ea typeface="Palatino Linotype" charset="0"/>
                  <a:cs typeface="Times New Roman" panose="02020603050405020304" pitchFamily="18" charset="0"/>
                </a:rPr>
                <a:t>With the torque (i.e.,       ) at right angle to    , the direction of the </a:t>
              </a:r>
              <a:r>
                <a:rPr lang="en-US" sz="2000" dirty="0">
                  <a:solidFill>
                    <a:srgbClr val="FF0000"/>
                  </a:solidFill>
                  <a:latin typeface="Times New Roman" panose="02020603050405020304" pitchFamily="18" charset="0"/>
                  <a:ea typeface="Palatino Linotype" charset="0"/>
                  <a:cs typeface="Times New Roman" panose="02020603050405020304" pitchFamily="18" charset="0"/>
                </a:rPr>
                <a:t>change of angular momentum </a:t>
              </a:r>
              <a:r>
                <a:rPr lang="en-US" sz="2000" dirty="0">
                  <a:latin typeface="Times New Roman" panose="02020603050405020304" pitchFamily="18" charset="0"/>
                  <a:ea typeface="Palatino Linotype" charset="0"/>
                  <a:cs typeface="Times New Roman" panose="02020603050405020304" pitchFamily="18" charset="0"/>
                </a:rPr>
                <a:t>demands that the body’s axle must </a:t>
              </a:r>
              <a:r>
                <a:rPr lang="en-US" sz="2000" dirty="0" err="1">
                  <a:latin typeface="Times New Roman" panose="02020603050405020304" pitchFamily="18" charset="0"/>
                  <a:ea typeface="Palatino Linotype" charset="0"/>
                  <a:cs typeface="Times New Roman" panose="02020603050405020304" pitchFamily="18" charset="0"/>
                </a:rPr>
                <a:t>precess</a:t>
              </a:r>
              <a:r>
                <a:rPr lang="en-US" sz="2000" dirty="0">
                  <a:latin typeface="Times New Roman" panose="02020603050405020304" pitchFamily="18" charset="0"/>
                  <a:ea typeface="Palatino Linotype" charset="0"/>
                  <a:cs typeface="Times New Roman" panose="02020603050405020304" pitchFamily="18" charset="0"/>
                </a:rPr>
                <a:t>! </a:t>
              </a:r>
            </a:p>
          </p:txBody>
        </p:sp>
        <p:graphicFrame>
          <p:nvGraphicFramePr>
            <p:cNvPr id="72" name="Object 71">
              <a:extLst>
                <a:ext uri="{FF2B5EF4-FFF2-40B4-BE49-F238E27FC236}">
                  <a16:creationId xmlns:a16="http://schemas.microsoft.com/office/drawing/2014/main" id="{3F4471F2-CB70-AC43-8295-B96C7F72566D}"/>
                </a:ext>
              </a:extLst>
            </p:cNvPr>
            <p:cNvGraphicFramePr>
              <a:graphicFrameLocks noChangeAspect="1"/>
            </p:cNvGraphicFramePr>
            <p:nvPr/>
          </p:nvGraphicFramePr>
          <p:xfrm>
            <a:off x="692791" y="3603182"/>
            <a:ext cx="414337" cy="330200"/>
          </p:xfrm>
          <a:graphic>
            <a:graphicData uri="http://schemas.openxmlformats.org/presentationml/2006/ole">
              <mc:AlternateContent xmlns:mc="http://schemas.openxmlformats.org/markup-compatibility/2006">
                <mc:Choice xmlns:v="urn:schemas-microsoft-com:vml" Requires="v">
                  <p:oleObj r:id="rId8" imgW="241300" imgH="190500" progId="Equation.DSMT4">
                    <p:embed/>
                  </p:oleObj>
                </mc:Choice>
                <mc:Fallback>
                  <p:oleObj r:id="rId8" imgW="241300" imgH="190500" progId="Equation.DSMT4">
                    <p:embed/>
                    <p:pic>
                      <p:nvPicPr>
                        <p:cNvPr id="72" name="Object 71">
                          <a:extLst>
                            <a:ext uri="{FF2B5EF4-FFF2-40B4-BE49-F238E27FC236}">
                              <a16:creationId xmlns:a16="http://schemas.microsoft.com/office/drawing/2014/main" id="{3F4471F2-CB70-AC43-8295-B96C7F72566D}"/>
                            </a:ext>
                          </a:extLst>
                        </p:cNvPr>
                        <p:cNvPicPr/>
                        <p:nvPr/>
                      </p:nvPicPr>
                      <p:blipFill>
                        <a:blip r:embed="rId9"/>
                        <a:stretch>
                          <a:fillRect/>
                        </a:stretch>
                      </p:blipFill>
                      <p:spPr>
                        <a:xfrm>
                          <a:off x="692791" y="3603182"/>
                          <a:ext cx="414337" cy="330200"/>
                        </a:xfrm>
                        <a:prstGeom prst="rect">
                          <a:avLst/>
                        </a:prstGeom>
                      </p:spPr>
                    </p:pic>
                  </p:oleObj>
                </mc:Fallback>
              </mc:AlternateContent>
            </a:graphicData>
          </a:graphic>
        </p:graphicFrame>
        <p:graphicFrame>
          <p:nvGraphicFramePr>
            <p:cNvPr id="73" name="Object 72">
              <a:extLst>
                <a:ext uri="{FF2B5EF4-FFF2-40B4-BE49-F238E27FC236}">
                  <a16:creationId xmlns:a16="http://schemas.microsoft.com/office/drawing/2014/main" id="{F9EFC011-CE50-0F41-A647-9F8EA59F49AC}"/>
                </a:ext>
              </a:extLst>
            </p:cNvPr>
            <p:cNvGraphicFramePr>
              <a:graphicFrameLocks noChangeAspect="1"/>
            </p:cNvGraphicFramePr>
            <p:nvPr/>
          </p:nvGraphicFramePr>
          <p:xfrm>
            <a:off x="1007236" y="3891445"/>
            <a:ext cx="239713" cy="330200"/>
          </p:xfrm>
          <a:graphic>
            <a:graphicData uri="http://schemas.openxmlformats.org/presentationml/2006/ole">
              <mc:AlternateContent xmlns:mc="http://schemas.openxmlformats.org/markup-compatibility/2006">
                <mc:Choice xmlns:v="urn:schemas-microsoft-com:vml" Requires="v">
                  <p:oleObj r:id="rId10" imgW="139700" imgH="190500" progId="Equation.DSMT4">
                    <p:embed/>
                  </p:oleObj>
                </mc:Choice>
                <mc:Fallback>
                  <p:oleObj r:id="rId10" imgW="139700" imgH="190500" progId="Equation.DSMT4">
                    <p:embed/>
                    <p:pic>
                      <p:nvPicPr>
                        <p:cNvPr id="73" name="Object 72">
                          <a:extLst>
                            <a:ext uri="{FF2B5EF4-FFF2-40B4-BE49-F238E27FC236}">
                              <a16:creationId xmlns:a16="http://schemas.microsoft.com/office/drawing/2014/main" id="{F9EFC011-CE50-0F41-A647-9F8EA59F49AC}"/>
                            </a:ext>
                          </a:extLst>
                        </p:cNvPr>
                        <p:cNvPicPr/>
                        <p:nvPr/>
                      </p:nvPicPr>
                      <p:blipFill>
                        <a:blip r:embed="rId11"/>
                        <a:stretch>
                          <a:fillRect/>
                        </a:stretch>
                      </p:blipFill>
                      <p:spPr>
                        <a:xfrm>
                          <a:off x="1007236" y="3891445"/>
                          <a:ext cx="239713" cy="330200"/>
                        </a:xfrm>
                        <a:prstGeom prst="rect">
                          <a:avLst/>
                        </a:prstGeom>
                      </p:spPr>
                    </p:pic>
                  </p:oleObj>
                </mc:Fallback>
              </mc:AlternateContent>
            </a:graphicData>
          </a:graphic>
        </p:graphicFrame>
      </p:grpSp>
      <p:grpSp>
        <p:nvGrpSpPr>
          <p:cNvPr id="20" name="Group 19">
            <a:extLst>
              <a:ext uri="{FF2B5EF4-FFF2-40B4-BE49-F238E27FC236}">
                <a16:creationId xmlns:a16="http://schemas.microsoft.com/office/drawing/2014/main" id="{3F955BC3-57EF-FE45-A7DD-AF0172EFEF65}"/>
              </a:ext>
            </a:extLst>
          </p:cNvPr>
          <p:cNvGrpSpPr/>
          <p:nvPr/>
        </p:nvGrpSpPr>
        <p:grpSpPr>
          <a:xfrm>
            <a:off x="2768300" y="3162450"/>
            <a:ext cx="2773009" cy="3381375"/>
            <a:chOff x="2529250" y="2972542"/>
            <a:chExt cx="2773009" cy="3381375"/>
          </a:xfrm>
        </p:grpSpPr>
        <p:grpSp>
          <p:nvGrpSpPr>
            <p:cNvPr id="144" name="Group 143">
              <a:extLst>
                <a:ext uri="{FF2B5EF4-FFF2-40B4-BE49-F238E27FC236}">
                  <a16:creationId xmlns:a16="http://schemas.microsoft.com/office/drawing/2014/main" id="{C8914D80-454C-BD4D-9DE0-9B926C864949}"/>
                </a:ext>
              </a:extLst>
            </p:cNvPr>
            <p:cNvGrpSpPr/>
            <p:nvPr/>
          </p:nvGrpSpPr>
          <p:grpSpPr>
            <a:xfrm>
              <a:off x="4223852" y="3123026"/>
              <a:ext cx="34145" cy="1542696"/>
              <a:chOff x="4695555" y="1528308"/>
              <a:chExt cx="45719" cy="1542696"/>
            </a:xfrm>
          </p:grpSpPr>
          <p:sp>
            <p:nvSpPr>
              <p:cNvPr id="155" name="Oval 154">
                <a:extLst>
                  <a:ext uri="{FF2B5EF4-FFF2-40B4-BE49-F238E27FC236}">
                    <a16:creationId xmlns:a16="http://schemas.microsoft.com/office/drawing/2014/main" id="{3F5AD957-D2F9-EF45-9FFF-0180E58D6A36}"/>
                  </a:ext>
                </a:extLst>
              </p:cNvPr>
              <p:cNvSpPr/>
              <p:nvPr/>
            </p:nvSpPr>
            <p:spPr>
              <a:xfrm>
                <a:off x="4695555" y="3006725"/>
                <a:ext cx="45719" cy="64279"/>
              </a:xfrm>
              <a:prstGeom prst="ellipse">
                <a:avLst/>
              </a:prstGeom>
              <a:no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6" name="Oval 155">
                <a:extLst>
                  <a:ext uri="{FF2B5EF4-FFF2-40B4-BE49-F238E27FC236}">
                    <a16:creationId xmlns:a16="http://schemas.microsoft.com/office/drawing/2014/main" id="{D9B8BE0D-0C55-6746-9D9D-52DAB1E9F7A5}"/>
                  </a:ext>
                </a:extLst>
              </p:cNvPr>
              <p:cNvSpPr/>
              <p:nvPr/>
            </p:nvSpPr>
            <p:spPr>
              <a:xfrm>
                <a:off x="4695555" y="2942446"/>
                <a:ext cx="45719" cy="64279"/>
              </a:xfrm>
              <a:prstGeom prst="ellipse">
                <a:avLst/>
              </a:prstGeom>
              <a:no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7" name="Oval 156">
                <a:extLst>
                  <a:ext uri="{FF2B5EF4-FFF2-40B4-BE49-F238E27FC236}">
                    <a16:creationId xmlns:a16="http://schemas.microsoft.com/office/drawing/2014/main" id="{95F11FC4-80D9-B94B-B95F-B234E72A0838}"/>
                  </a:ext>
                </a:extLst>
              </p:cNvPr>
              <p:cNvSpPr/>
              <p:nvPr/>
            </p:nvSpPr>
            <p:spPr>
              <a:xfrm>
                <a:off x="4695555" y="2878167"/>
                <a:ext cx="45719" cy="64279"/>
              </a:xfrm>
              <a:prstGeom prst="ellipse">
                <a:avLst/>
              </a:prstGeom>
              <a:no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8" name="Oval 157">
                <a:extLst>
                  <a:ext uri="{FF2B5EF4-FFF2-40B4-BE49-F238E27FC236}">
                    <a16:creationId xmlns:a16="http://schemas.microsoft.com/office/drawing/2014/main" id="{57FF300A-546C-4049-B454-E9268BD297F3}"/>
                  </a:ext>
                </a:extLst>
              </p:cNvPr>
              <p:cNvSpPr/>
              <p:nvPr/>
            </p:nvSpPr>
            <p:spPr>
              <a:xfrm>
                <a:off x="4695555" y="2813888"/>
                <a:ext cx="45719" cy="64279"/>
              </a:xfrm>
              <a:prstGeom prst="ellipse">
                <a:avLst/>
              </a:prstGeom>
              <a:no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9" name="Oval 158">
                <a:extLst>
                  <a:ext uri="{FF2B5EF4-FFF2-40B4-BE49-F238E27FC236}">
                    <a16:creationId xmlns:a16="http://schemas.microsoft.com/office/drawing/2014/main" id="{5D7975E7-B93A-074B-8617-F3673A284395}"/>
                  </a:ext>
                </a:extLst>
              </p:cNvPr>
              <p:cNvSpPr/>
              <p:nvPr/>
            </p:nvSpPr>
            <p:spPr>
              <a:xfrm>
                <a:off x="4695555" y="2749609"/>
                <a:ext cx="45719" cy="64279"/>
              </a:xfrm>
              <a:prstGeom prst="ellipse">
                <a:avLst/>
              </a:prstGeom>
              <a:no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0" name="Oval 159">
                <a:extLst>
                  <a:ext uri="{FF2B5EF4-FFF2-40B4-BE49-F238E27FC236}">
                    <a16:creationId xmlns:a16="http://schemas.microsoft.com/office/drawing/2014/main" id="{D66DEA71-2A51-6347-95AA-1CF41E931CAC}"/>
                  </a:ext>
                </a:extLst>
              </p:cNvPr>
              <p:cNvSpPr/>
              <p:nvPr/>
            </p:nvSpPr>
            <p:spPr>
              <a:xfrm>
                <a:off x="4695555" y="2685330"/>
                <a:ext cx="45719" cy="64279"/>
              </a:xfrm>
              <a:prstGeom prst="ellipse">
                <a:avLst/>
              </a:prstGeom>
              <a:no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1" name="Oval 160">
                <a:extLst>
                  <a:ext uri="{FF2B5EF4-FFF2-40B4-BE49-F238E27FC236}">
                    <a16:creationId xmlns:a16="http://schemas.microsoft.com/office/drawing/2014/main" id="{B33D2C82-61AA-C346-8063-CE3155EA884D}"/>
                  </a:ext>
                </a:extLst>
              </p:cNvPr>
              <p:cNvSpPr/>
              <p:nvPr/>
            </p:nvSpPr>
            <p:spPr>
              <a:xfrm>
                <a:off x="4695555" y="2621051"/>
                <a:ext cx="45719" cy="64279"/>
              </a:xfrm>
              <a:prstGeom prst="ellipse">
                <a:avLst/>
              </a:prstGeom>
              <a:no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2" name="Oval 161">
                <a:extLst>
                  <a:ext uri="{FF2B5EF4-FFF2-40B4-BE49-F238E27FC236}">
                    <a16:creationId xmlns:a16="http://schemas.microsoft.com/office/drawing/2014/main" id="{753AAA6B-BCFD-4747-8595-4CDBDCDB286D}"/>
                  </a:ext>
                </a:extLst>
              </p:cNvPr>
              <p:cNvSpPr/>
              <p:nvPr/>
            </p:nvSpPr>
            <p:spPr>
              <a:xfrm>
                <a:off x="4695555" y="2556772"/>
                <a:ext cx="45719" cy="64279"/>
              </a:xfrm>
              <a:prstGeom prst="ellipse">
                <a:avLst/>
              </a:prstGeom>
              <a:no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3" name="Oval 162">
                <a:extLst>
                  <a:ext uri="{FF2B5EF4-FFF2-40B4-BE49-F238E27FC236}">
                    <a16:creationId xmlns:a16="http://schemas.microsoft.com/office/drawing/2014/main" id="{BB6DB7B4-B4C7-3F42-B08E-C50ED78DD71C}"/>
                  </a:ext>
                </a:extLst>
              </p:cNvPr>
              <p:cNvSpPr/>
              <p:nvPr/>
            </p:nvSpPr>
            <p:spPr>
              <a:xfrm>
                <a:off x="4695555" y="2492493"/>
                <a:ext cx="45719" cy="64279"/>
              </a:xfrm>
              <a:prstGeom prst="ellipse">
                <a:avLst/>
              </a:prstGeom>
              <a:no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4" name="Oval 163">
                <a:extLst>
                  <a:ext uri="{FF2B5EF4-FFF2-40B4-BE49-F238E27FC236}">
                    <a16:creationId xmlns:a16="http://schemas.microsoft.com/office/drawing/2014/main" id="{7D07EC61-15EC-7C48-8899-962E88CCD2A9}"/>
                  </a:ext>
                </a:extLst>
              </p:cNvPr>
              <p:cNvSpPr/>
              <p:nvPr/>
            </p:nvSpPr>
            <p:spPr>
              <a:xfrm>
                <a:off x="4695555" y="2428214"/>
                <a:ext cx="45719" cy="64279"/>
              </a:xfrm>
              <a:prstGeom prst="ellipse">
                <a:avLst/>
              </a:prstGeom>
              <a:no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5" name="Oval 164">
                <a:extLst>
                  <a:ext uri="{FF2B5EF4-FFF2-40B4-BE49-F238E27FC236}">
                    <a16:creationId xmlns:a16="http://schemas.microsoft.com/office/drawing/2014/main" id="{4BF163C5-2711-D547-941B-26B3902C41FF}"/>
                  </a:ext>
                </a:extLst>
              </p:cNvPr>
              <p:cNvSpPr/>
              <p:nvPr/>
            </p:nvSpPr>
            <p:spPr>
              <a:xfrm>
                <a:off x="4695555" y="2363935"/>
                <a:ext cx="45719" cy="64279"/>
              </a:xfrm>
              <a:prstGeom prst="ellipse">
                <a:avLst/>
              </a:prstGeom>
              <a:no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6" name="Oval 165">
                <a:extLst>
                  <a:ext uri="{FF2B5EF4-FFF2-40B4-BE49-F238E27FC236}">
                    <a16:creationId xmlns:a16="http://schemas.microsoft.com/office/drawing/2014/main" id="{98684AC8-B336-1B44-8EE4-4178F3B73DCA}"/>
                  </a:ext>
                </a:extLst>
              </p:cNvPr>
              <p:cNvSpPr/>
              <p:nvPr/>
            </p:nvSpPr>
            <p:spPr>
              <a:xfrm>
                <a:off x="4695555" y="2299656"/>
                <a:ext cx="45719" cy="64279"/>
              </a:xfrm>
              <a:prstGeom prst="ellipse">
                <a:avLst/>
              </a:prstGeom>
              <a:no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7" name="Oval 166">
                <a:extLst>
                  <a:ext uri="{FF2B5EF4-FFF2-40B4-BE49-F238E27FC236}">
                    <a16:creationId xmlns:a16="http://schemas.microsoft.com/office/drawing/2014/main" id="{43F47AEC-D79F-F647-A1A4-A31CA87EAC8F}"/>
                  </a:ext>
                </a:extLst>
              </p:cNvPr>
              <p:cNvSpPr/>
              <p:nvPr/>
            </p:nvSpPr>
            <p:spPr>
              <a:xfrm>
                <a:off x="4695555" y="2235377"/>
                <a:ext cx="45719" cy="64279"/>
              </a:xfrm>
              <a:prstGeom prst="ellipse">
                <a:avLst/>
              </a:prstGeom>
              <a:no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8" name="Oval 167">
                <a:extLst>
                  <a:ext uri="{FF2B5EF4-FFF2-40B4-BE49-F238E27FC236}">
                    <a16:creationId xmlns:a16="http://schemas.microsoft.com/office/drawing/2014/main" id="{B7E5AFF3-39F6-C142-809E-1511A803C6E3}"/>
                  </a:ext>
                </a:extLst>
              </p:cNvPr>
              <p:cNvSpPr/>
              <p:nvPr/>
            </p:nvSpPr>
            <p:spPr>
              <a:xfrm>
                <a:off x="4695555" y="2171098"/>
                <a:ext cx="45719" cy="64279"/>
              </a:xfrm>
              <a:prstGeom prst="ellipse">
                <a:avLst/>
              </a:prstGeom>
              <a:no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9" name="Oval 168">
                <a:extLst>
                  <a:ext uri="{FF2B5EF4-FFF2-40B4-BE49-F238E27FC236}">
                    <a16:creationId xmlns:a16="http://schemas.microsoft.com/office/drawing/2014/main" id="{29E0A324-8AA0-424F-8AFA-97620139CAE8}"/>
                  </a:ext>
                </a:extLst>
              </p:cNvPr>
              <p:cNvSpPr/>
              <p:nvPr/>
            </p:nvSpPr>
            <p:spPr>
              <a:xfrm>
                <a:off x="4695555" y="2106819"/>
                <a:ext cx="45719" cy="64279"/>
              </a:xfrm>
              <a:prstGeom prst="ellipse">
                <a:avLst/>
              </a:prstGeom>
              <a:no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0" name="Oval 169">
                <a:extLst>
                  <a:ext uri="{FF2B5EF4-FFF2-40B4-BE49-F238E27FC236}">
                    <a16:creationId xmlns:a16="http://schemas.microsoft.com/office/drawing/2014/main" id="{AC7842FB-ECE1-2148-8688-DDFD9AD47937}"/>
                  </a:ext>
                </a:extLst>
              </p:cNvPr>
              <p:cNvSpPr/>
              <p:nvPr/>
            </p:nvSpPr>
            <p:spPr>
              <a:xfrm>
                <a:off x="4695555" y="2042540"/>
                <a:ext cx="45719" cy="64279"/>
              </a:xfrm>
              <a:prstGeom prst="ellipse">
                <a:avLst/>
              </a:prstGeom>
              <a:no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1" name="Oval 170">
                <a:extLst>
                  <a:ext uri="{FF2B5EF4-FFF2-40B4-BE49-F238E27FC236}">
                    <a16:creationId xmlns:a16="http://schemas.microsoft.com/office/drawing/2014/main" id="{13ADA679-2C8C-0843-92C7-1D14BEC460AB}"/>
                  </a:ext>
                </a:extLst>
              </p:cNvPr>
              <p:cNvSpPr/>
              <p:nvPr/>
            </p:nvSpPr>
            <p:spPr>
              <a:xfrm>
                <a:off x="4695555" y="1978261"/>
                <a:ext cx="45719" cy="64279"/>
              </a:xfrm>
              <a:prstGeom prst="ellipse">
                <a:avLst/>
              </a:prstGeom>
              <a:no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2" name="Oval 171">
                <a:extLst>
                  <a:ext uri="{FF2B5EF4-FFF2-40B4-BE49-F238E27FC236}">
                    <a16:creationId xmlns:a16="http://schemas.microsoft.com/office/drawing/2014/main" id="{460ED28C-51E1-AF42-B42F-5788ED666D8C}"/>
                  </a:ext>
                </a:extLst>
              </p:cNvPr>
              <p:cNvSpPr/>
              <p:nvPr/>
            </p:nvSpPr>
            <p:spPr>
              <a:xfrm>
                <a:off x="4695555" y="1913982"/>
                <a:ext cx="45719" cy="64279"/>
              </a:xfrm>
              <a:prstGeom prst="ellipse">
                <a:avLst/>
              </a:prstGeom>
              <a:no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3" name="Oval 172">
                <a:extLst>
                  <a:ext uri="{FF2B5EF4-FFF2-40B4-BE49-F238E27FC236}">
                    <a16:creationId xmlns:a16="http://schemas.microsoft.com/office/drawing/2014/main" id="{71151FE8-782C-2341-995E-27994E99508D}"/>
                  </a:ext>
                </a:extLst>
              </p:cNvPr>
              <p:cNvSpPr/>
              <p:nvPr/>
            </p:nvSpPr>
            <p:spPr>
              <a:xfrm>
                <a:off x="4695555" y="1849703"/>
                <a:ext cx="45719" cy="64279"/>
              </a:xfrm>
              <a:prstGeom prst="ellipse">
                <a:avLst/>
              </a:prstGeom>
              <a:no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4" name="Oval 173">
                <a:extLst>
                  <a:ext uri="{FF2B5EF4-FFF2-40B4-BE49-F238E27FC236}">
                    <a16:creationId xmlns:a16="http://schemas.microsoft.com/office/drawing/2014/main" id="{746FCC63-2AC7-A143-917C-E2093B3B489D}"/>
                  </a:ext>
                </a:extLst>
              </p:cNvPr>
              <p:cNvSpPr/>
              <p:nvPr/>
            </p:nvSpPr>
            <p:spPr>
              <a:xfrm>
                <a:off x="4695555" y="1785424"/>
                <a:ext cx="45719" cy="64279"/>
              </a:xfrm>
              <a:prstGeom prst="ellipse">
                <a:avLst/>
              </a:prstGeom>
              <a:no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5" name="Oval 174">
                <a:extLst>
                  <a:ext uri="{FF2B5EF4-FFF2-40B4-BE49-F238E27FC236}">
                    <a16:creationId xmlns:a16="http://schemas.microsoft.com/office/drawing/2014/main" id="{91BF4235-077D-C24F-B63F-63CC7B3A7812}"/>
                  </a:ext>
                </a:extLst>
              </p:cNvPr>
              <p:cNvSpPr/>
              <p:nvPr/>
            </p:nvSpPr>
            <p:spPr>
              <a:xfrm>
                <a:off x="4695555" y="1721145"/>
                <a:ext cx="45719" cy="64279"/>
              </a:xfrm>
              <a:prstGeom prst="ellipse">
                <a:avLst/>
              </a:prstGeom>
              <a:no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6" name="Oval 175">
                <a:extLst>
                  <a:ext uri="{FF2B5EF4-FFF2-40B4-BE49-F238E27FC236}">
                    <a16:creationId xmlns:a16="http://schemas.microsoft.com/office/drawing/2014/main" id="{D84E2BC7-49F6-EC48-AE2D-432C7FC7B70C}"/>
                  </a:ext>
                </a:extLst>
              </p:cNvPr>
              <p:cNvSpPr/>
              <p:nvPr/>
            </p:nvSpPr>
            <p:spPr>
              <a:xfrm>
                <a:off x="4695555" y="1656866"/>
                <a:ext cx="45719" cy="64279"/>
              </a:xfrm>
              <a:prstGeom prst="ellipse">
                <a:avLst/>
              </a:prstGeom>
              <a:no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7" name="Oval 176">
                <a:extLst>
                  <a:ext uri="{FF2B5EF4-FFF2-40B4-BE49-F238E27FC236}">
                    <a16:creationId xmlns:a16="http://schemas.microsoft.com/office/drawing/2014/main" id="{28F96F3F-5B14-504D-9C9C-84208127CE99}"/>
                  </a:ext>
                </a:extLst>
              </p:cNvPr>
              <p:cNvSpPr/>
              <p:nvPr/>
            </p:nvSpPr>
            <p:spPr>
              <a:xfrm>
                <a:off x="4695555" y="1592587"/>
                <a:ext cx="45719" cy="64279"/>
              </a:xfrm>
              <a:prstGeom prst="ellipse">
                <a:avLst/>
              </a:prstGeom>
              <a:no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8" name="Oval 177">
                <a:extLst>
                  <a:ext uri="{FF2B5EF4-FFF2-40B4-BE49-F238E27FC236}">
                    <a16:creationId xmlns:a16="http://schemas.microsoft.com/office/drawing/2014/main" id="{8E901106-F941-B84B-8B92-4D56574B1EEE}"/>
                  </a:ext>
                </a:extLst>
              </p:cNvPr>
              <p:cNvSpPr/>
              <p:nvPr/>
            </p:nvSpPr>
            <p:spPr>
              <a:xfrm>
                <a:off x="4695555" y="1528308"/>
                <a:ext cx="45719" cy="64279"/>
              </a:xfrm>
              <a:prstGeom prst="ellipse">
                <a:avLst/>
              </a:prstGeom>
              <a:no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76" name="Freeform 75">
              <a:extLst>
                <a:ext uri="{FF2B5EF4-FFF2-40B4-BE49-F238E27FC236}">
                  <a16:creationId xmlns:a16="http://schemas.microsoft.com/office/drawing/2014/main" id="{E6D145CF-958E-AC43-9BA6-D71563F714C5}"/>
                </a:ext>
              </a:extLst>
            </p:cNvPr>
            <p:cNvSpPr/>
            <p:nvPr/>
          </p:nvSpPr>
          <p:spPr>
            <a:xfrm>
              <a:off x="2635259" y="5934817"/>
              <a:ext cx="2667000" cy="419100"/>
            </a:xfrm>
            <a:custGeom>
              <a:avLst/>
              <a:gdLst>
                <a:gd name="connsiteX0" fmla="*/ 241300 w 2667000"/>
                <a:gd name="connsiteY0" fmla="*/ 0 h 419100"/>
                <a:gd name="connsiteX1" fmla="*/ 0 w 2667000"/>
                <a:gd name="connsiteY1" fmla="*/ 419100 h 419100"/>
                <a:gd name="connsiteX2" fmla="*/ 2463800 w 2667000"/>
                <a:gd name="connsiteY2" fmla="*/ 419100 h 419100"/>
                <a:gd name="connsiteX3" fmla="*/ 2667000 w 2667000"/>
                <a:gd name="connsiteY3" fmla="*/ 12700 h 419100"/>
                <a:gd name="connsiteX4" fmla="*/ 241300 w 2667000"/>
                <a:gd name="connsiteY4" fmla="*/ 0 h 419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7000" h="419100">
                  <a:moveTo>
                    <a:pt x="241300" y="0"/>
                  </a:moveTo>
                  <a:lnTo>
                    <a:pt x="0" y="419100"/>
                  </a:lnTo>
                  <a:lnTo>
                    <a:pt x="2463800" y="419100"/>
                  </a:lnTo>
                  <a:lnTo>
                    <a:pt x="2667000" y="12700"/>
                  </a:lnTo>
                  <a:lnTo>
                    <a:pt x="241300" y="0"/>
                  </a:lnTo>
                  <a:close/>
                </a:path>
              </a:pathLst>
            </a:custGeom>
            <a:gradFill>
              <a:gsLst>
                <a:gs pos="100000">
                  <a:schemeClr val="accent1">
                    <a:tint val="100000"/>
                    <a:shade val="100000"/>
                    <a:satMod val="130000"/>
                  </a:schemeClr>
                </a:gs>
                <a:gs pos="28000">
                  <a:schemeClr val="accent1">
                    <a:tint val="50000"/>
                    <a:shade val="100000"/>
                    <a:satMod val="350000"/>
                  </a:schemeClr>
                </a:gs>
              </a:gsLst>
            </a:gra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7" name="Rectangle 76">
              <a:extLst>
                <a:ext uri="{FF2B5EF4-FFF2-40B4-BE49-F238E27FC236}">
                  <a16:creationId xmlns:a16="http://schemas.microsoft.com/office/drawing/2014/main" id="{2B6F9F10-8199-D649-9D72-8301D80353A7}"/>
                </a:ext>
              </a:extLst>
            </p:cNvPr>
            <p:cNvSpPr/>
            <p:nvPr/>
          </p:nvSpPr>
          <p:spPr>
            <a:xfrm>
              <a:off x="4776478" y="3070967"/>
              <a:ext cx="106681" cy="2971814"/>
            </a:xfrm>
            <a:prstGeom prst="rect">
              <a:avLst/>
            </a:prstGeom>
            <a:solidFill>
              <a:srgbClr val="0070C0"/>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8" name="Rectangle 77">
              <a:extLst>
                <a:ext uri="{FF2B5EF4-FFF2-40B4-BE49-F238E27FC236}">
                  <a16:creationId xmlns:a16="http://schemas.microsoft.com/office/drawing/2014/main" id="{F9189649-B777-1647-BEAD-AA9D11B3E791}"/>
                </a:ext>
              </a:extLst>
            </p:cNvPr>
            <p:cNvSpPr/>
            <p:nvPr/>
          </p:nvSpPr>
          <p:spPr>
            <a:xfrm>
              <a:off x="4738378" y="3123026"/>
              <a:ext cx="106681" cy="2995955"/>
            </a:xfrm>
            <a:prstGeom prst="rect">
              <a:avLst/>
            </a:prstGeom>
            <a:solidFill>
              <a:srgbClr val="00B0F0"/>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9" name="Freeform 78">
              <a:extLst>
                <a:ext uri="{FF2B5EF4-FFF2-40B4-BE49-F238E27FC236}">
                  <a16:creationId xmlns:a16="http://schemas.microsoft.com/office/drawing/2014/main" id="{CCE60794-7ACC-A944-BB12-1662B9A86575}"/>
                </a:ext>
              </a:extLst>
            </p:cNvPr>
            <p:cNvSpPr/>
            <p:nvPr/>
          </p:nvSpPr>
          <p:spPr>
            <a:xfrm>
              <a:off x="4845059" y="2972542"/>
              <a:ext cx="38100" cy="149225"/>
            </a:xfrm>
            <a:custGeom>
              <a:avLst/>
              <a:gdLst>
                <a:gd name="connsiteX0" fmla="*/ 0 w 38100"/>
                <a:gd name="connsiteY0" fmla="*/ 149225 h 149225"/>
                <a:gd name="connsiteX1" fmla="*/ 38100 w 38100"/>
                <a:gd name="connsiteY1" fmla="*/ 98425 h 149225"/>
                <a:gd name="connsiteX2" fmla="*/ 38100 w 38100"/>
                <a:gd name="connsiteY2" fmla="*/ 0 h 149225"/>
                <a:gd name="connsiteX3" fmla="*/ 0 w 38100"/>
                <a:gd name="connsiteY3" fmla="*/ 53975 h 149225"/>
                <a:gd name="connsiteX4" fmla="*/ 0 w 38100"/>
                <a:gd name="connsiteY4" fmla="*/ 149225 h 1492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149225">
                  <a:moveTo>
                    <a:pt x="0" y="149225"/>
                  </a:moveTo>
                  <a:lnTo>
                    <a:pt x="38100" y="98425"/>
                  </a:lnTo>
                  <a:lnTo>
                    <a:pt x="38100" y="0"/>
                  </a:lnTo>
                  <a:lnTo>
                    <a:pt x="0" y="53975"/>
                  </a:lnTo>
                  <a:lnTo>
                    <a:pt x="0" y="149225"/>
                  </a:lnTo>
                  <a:close/>
                </a:path>
              </a:pathLst>
            </a:custGeom>
            <a:solidFill>
              <a:schemeClr val="bg2"/>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0" name="Rectangle 79">
              <a:extLst>
                <a:ext uri="{FF2B5EF4-FFF2-40B4-BE49-F238E27FC236}">
                  <a16:creationId xmlns:a16="http://schemas.microsoft.com/office/drawing/2014/main" id="{B967B798-69BA-794B-A70A-AD9E0654997D}"/>
                </a:ext>
              </a:extLst>
            </p:cNvPr>
            <p:cNvSpPr/>
            <p:nvPr/>
          </p:nvSpPr>
          <p:spPr>
            <a:xfrm>
              <a:off x="3535239" y="3021320"/>
              <a:ext cx="1309820" cy="101706"/>
            </a:xfrm>
            <a:prstGeom prst="rect">
              <a:avLst/>
            </a:prstGeom>
            <a:solidFill>
              <a:srgbClr val="00B0F0"/>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1" name="Freeform 80">
              <a:extLst>
                <a:ext uri="{FF2B5EF4-FFF2-40B4-BE49-F238E27FC236}">
                  <a16:creationId xmlns:a16="http://schemas.microsoft.com/office/drawing/2014/main" id="{67BB508F-6DEA-004F-85B6-AB4C136E22FA}"/>
                </a:ext>
              </a:extLst>
            </p:cNvPr>
            <p:cNvSpPr/>
            <p:nvPr/>
          </p:nvSpPr>
          <p:spPr>
            <a:xfrm>
              <a:off x="3536959" y="2975717"/>
              <a:ext cx="1343025" cy="47625"/>
            </a:xfrm>
            <a:custGeom>
              <a:avLst/>
              <a:gdLst>
                <a:gd name="connsiteX0" fmla="*/ 0 w 1343025"/>
                <a:gd name="connsiteY0" fmla="*/ 44450 h 47625"/>
                <a:gd name="connsiteX1" fmla="*/ 44450 w 1343025"/>
                <a:gd name="connsiteY1" fmla="*/ 0 h 47625"/>
                <a:gd name="connsiteX2" fmla="*/ 1343025 w 1343025"/>
                <a:gd name="connsiteY2" fmla="*/ 0 h 47625"/>
                <a:gd name="connsiteX3" fmla="*/ 1304925 w 1343025"/>
                <a:gd name="connsiteY3" fmla="*/ 47625 h 47625"/>
                <a:gd name="connsiteX4" fmla="*/ 0 w 1343025"/>
                <a:gd name="connsiteY4" fmla="*/ 44450 h 476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43025" h="47625">
                  <a:moveTo>
                    <a:pt x="0" y="44450"/>
                  </a:moveTo>
                  <a:lnTo>
                    <a:pt x="44450" y="0"/>
                  </a:lnTo>
                  <a:lnTo>
                    <a:pt x="1343025" y="0"/>
                  </a:lnTo>
                  <a:lnTo>
                    <a:pt x="1304925" y="47625"/>
                  </a:lnTo>
                  <a:lnTo>
                    <a:pt x="0" y="44450"/>
                  </a:lnTo>
                  <a:close/>
                </a:path>
              </a:pathLst>
            </a:custGeom>
            <a:solidFill>
              <a:srgbClr val="0070C0"/>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9" name="Group 18">
              <a:extLst>
                <a:ext uri="{FF2B5EF4-FFF2-40B4-BE49-F238E27FC236}">
                  <a16:creationId xmlns:a16="http://schemas.microsoft.com/office/drawing/2014/main" id="{F5024F18-1650-034F-ACC0-0391602097FF}"/>
                </a:ext>
              </a:extLst>
            </p:cNvPr>
            <p:cNvGrpSpPr/>
            <p:nvPr/>
          </p:nvGrpSpPr>
          <p:grpSpPr>
            <a:xfrm>
              <a:off x="2529250" y="3509117"/>
              <a:ext cx="1706420" cy="2292444"/>
              <a:chOff x="2487210" y="3509117"/>
              <a:chExt cx="1706420" cy="2292444"/>
            </a:xfrm>
          </p:grpSpPr>
          <p:grpSp>
            <p:nvGrpSpPr>
              <p:cNvPr id="254" name="Group 253">
                <a:extLst>
                  <a:ext uri="{FF2B5EF4-FFF2-40B4-BE49-F238E27FC236}">
                    <a16:creationId xmlns:a16="http://schemas.microsoft.com/office/drawing/2014/main" id="{64A635A2-7DAA-C047-BB42-3C00195A8B27}"/>
                  </a:ext>
                </a:extLst>
              </p:cNvPr>
              <p:cNvGrpSpPr/>
              <p:nvPr/>
            </p:nvGrpSpPr>
            <p:grpSpPr>
              <a:xfrm flipH="1">
                <a:off x="2487210" y="4616404"/>
                <a:ext cx="849447" cy="93226"/>
                <a:chOff x="2164454" y="2431840"/>
                <a:chExt cx="339725" cy="93226"/>
              </a:xfrm>
            </p:grpSpPr>
            <p:sp>
              <p:nvSpPr>
                <p:cNvPr id="255" name="Freeform 254">
                  <a:extLst>
                    <a:ext uri="{FF2B5EF4-FFF2-40B4-BE49-F238E27FC236}">
                      <a16:creationId xmlns:a16="http://schemas.microsoft.com/office/drawing/2014/main" id="{96492998-DA3C-B54A-9336-485D49B93CCE}"/>
                    </a:ext>
                  </a:extLst>
                </p:cNvPr>
                <p:cNvSpPr/>
                <p:nvPr/>
              </p:nvSpPr>
              <p:spPr>
                <a:xfrm>
                  <a:off x="2164454" y="2431840"/>
                  <a:ext cx="339725" cy="50706"/>
                </a:xfrm>
                <a:custGeom>
                  <a:avLst/>
                  <a:gdLst>
                    <a:gd name="connsiteX0" fmla="*/ 0 w 339725"/>
                    <a:gd name="connsiteY0" fmla="*/ 50706 h 50706"/>
                    <a:gd name="connsiteX1" fmla="*/ 41275 w 339725"/>
                    <a:gd name="connsiteY1" fmla="*/ 3081 h 50706"/>
                    <a:gd name="connsiteX2" fmla="*/ 66675 w 339725"/>
                    <a:gd name="connsiteY2" fmla="*/ 6256 h 50706"/>
                    <a:gd name="connsiteX3" fmla="*/ 88900 w 339725"/>
                    <a:gd name="connsiteY3" fmla="*/ 18956 h 50706"/>
                    <a:gd name="connsiteX4" fmla="*/ 120650 w 339725"/>
                    <a:gd name="connsiteY4" fmla="*/ 18956 h 50706"/>
                    <a:gd name="connsiteX5" fmla="*/ 180975 w 339725"/>
                    <a:gd name="connsiteY5" fmla="*/ 9431 h 50706"/>
                    <a:gd name="connsiteX6" fmla="*/ 234950 w 339725"/>
                    <a:gd name="connsiteY6" fmla="*/ 6256 h 50706"/>
                    <a:gd name="connsiteX7" fmla="*/ 288925 w 339725"/>
                    <a:gd name="connsiteY7" fmla="*/ 12606 h 50706"/>
                    <a:gd name="connsiteX8" fmla="*/ 330200 w 339725"/>
                    <a:gd name="connsiteY8" fmla="*/ 34831 h 50706"/>
                    <a:gd name="connsiteX9" fmla="*/ 339725 w 339725"/>
                    <a:gd name="connsiteY9" fmla="*/ 47531 h 507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39725" h="50706">
                      <a:moveTo>
                        <a:pt x="0" y="50706"/>
                      </a:moveTo>
                      <a:cubicBezTo>
                        <a:pt x="15081" y="30597"/>
                        <a:pt x="30163" y="10489"/>
                        <a:pt x="41275" y="3081"/>
                      </a:cubicBezTo>
                      <a:cubicBezTo>
                        <a:pt x="52388" y="-4327"/>
                        <a:pt x="58738" y="3610"/>
                        <a:pt x="66675" y="6256"/>
                      </a:cubicBezTo>
                      <a:cubicBezTo>
                        <a:pt x="74612" y="8902"/>
                        <a:pt x="79904" y="16839"/>
                        <a:pt x="88900" y="18956"/>
                      </a:cubicBezTo>
                      <a:cubicBezTo>
                        <a:pt x="97896" y="21073"/>
                        <a:pt x="105304" y="20543"/>
                        <a:pt x="120650" y="18956"/>
                      </a:cubicBezTo>
                      <a:cubicBezTo>
                        <a:pt x="135996" y="17368"/>
                        <a:pt x="161925" y="11548"/>
                        <a:pt x="180975" y="9431"/>
                      </a:cubicBezTo>
                      <a:cubicBezTo>
                        <a:pt x="200025" y="7314"/>
                        <a:pt x="216958" y="5727"/>
                        <a:pt x="234950" y="6256"/>
                      </a:cubicBezTo>
                      <a:cubicBezTo>
                        <a:pt x="252942" y="6785"/>
                        <a:pt x="273050" y="7844"/>
                        <a:pt x="288925" y="12606"/>
                      </a:cubicBezTo>
                      <a:cubicBezTo>
                        <a:pt x="304800" y="17368"/>
                        <a:pt x="330200" y="34831"/>
                        <a:pt x="330200" y="34831"/>
                      </a:cubicBezTo>
                      <a:cubicBezTo>
                        <a:pt x="338667" y="40652"/>
                        <a:pt x="339196" y="44091"/>
                        <a:pt x="339725" y="47531"/>
                      </a:cubicBezTo>
                    </a:path>
                  </a:pathLst>
                </a:custGeom>
                <a:solidFill>
                  <a:srgbClr val="FFC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6" name="Freeform 255">
                  <a:extLst>
                    <a:ext uri="{FF2B5EF4-FFF2-40B4-BE49-F238E27FC236}">
                      <a16:creationId xmlns:a16="http://schemas.microsoft.com/office/drawing/2014/main" id="{A0A5F799-0C12-8B46-894D-88FAEF610456}"/>
                    </a:ext>
                  </a:extLst>
                </p:cNvPr>
                <p:cNvSpPr/>
                <p:nvPr/>
              </p:nvSpPr>
              <p:spPr>
                <a:xfrm flipV="1">
                  <a:off x="2164454" y="2474360"/>
                  <a:ext cx="339725" cy="50706"/>
                </a:xfrm>
                <a:custGeom>
                  <a:avLst/>
                  <a:gdLst>
                    <a:gd name="connsiteX0" fmla="*/ 0 w 339725"/>
                    <a:gd name="connsiteY0" fmla="*/ 50706 h 50706"/>
                    <a:gd name="connsiteX1" fmla="*/ 41275 w 339725"/>
                    <a:gd name="connsiteY1" fmla="*/ 3081 h 50706"/>
                    <a:gd name="connsiteX2" fmla="*/ 66675 w 339725"/>
                    <a:gd name="connsiteY2" fmla="*/ 6256 h 50706"/>
                    <a:gd name="connsiteX3" fmla="*/ 88900 w 339725"/>
                    <a:gd name="connsiteY3" fmla="*/ 18956 h 50706"/>
                    <a:gd name="connsiteX4" fmla="*/ 120650 w 339725"/>
                    <a:gd name="connsiteY4" fmla="*/ 18956 h 50706"/>
                    <a:gd name="connsiteX5" fmla="*/ 180975 w 339725"/>
                    <a:gd name="connsiteY5" fmla="*/ 9431 h 50706"/>
                    <a:gd name="connsiteX6" fmla="*/ 234950 w 339725"/>
                    <a:gd name="connsiteY6" fmla="*/ 6256 h 50706"/>
                    <a:gd name="connsiteX7" fmla="*/ 288925 w 339725"/>
                    <a:gd name="connsiteY7" fmla="*/ 12606 h 50706"/>
                    <a:gd name="connsiteX8" fmla="*/ 330200 w 339725"/>
                    <a:gd name="connsiteY8" fmla="*/ 34831 h 50706"/>
                    <a:gd name="connsiteX9" fmla="*/ 339725 w 339725"/>
                    <a:gd name="connsiteY9" fmla="*/ 47531 h 507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39725" h="50706">
                      <a:moveTo>
                        <a:pt x="0" y="50706"/>
                      </a:moveTo>
                      <a:cubicBezTo>
                        <a:pt x="15081" y="30597"/>
                        <a:pt x="30163" y="10489"/>
                        <a:pt x="41275" y="3081"/>
                      </a:cubicBezTo>
                      <a:cubicBezTo>
                        <a:pt x="52388" y="-4327"/>
                        <a:pt x="58738" y="3610"/>
                        <a:pt x="66675" y="6256"/>
                      </a:cubicBezTo>
                      <a:cubicBezTo>
                        <a:pt x="74612" y="8902"/>
                        <a:pt x="79904" y="16839"/>
                        <a:pt x="88900" y="18956"/>
                      </a:cubicBezTo>
                      <a:cubicBezTo>
                        <a:pt x="97896" y="21073"/>
                        <a:pt x="105304" y="20543"/>
                        <a:pt x="120650" y="18956"/>
                      </a:cubicBezTo>
                      <a:cubicBezTo>
                        <a:pt x="135996" y="17368"/>
                        <a:pt x="161925" y="11548"/>
                        <a:pt x="180975" y="9431"/>
                      </a:cubicBezTo>
                      <a:cubicBezTo>
                        <a:pt x="200025" y="7314"/>
                        <a:pt x="216958" y="5727"/>
                        <a:pt x="234950" y="6256"/>
                      </a:cubicBezTo>
                      <a:cubicBezTo>
                        <a:pt x="252942" y="6785"/>
                        <a:pt x="273050" y="7844"/>
                        <a:pt x="288925" y="12606"/>
                      </a:cubicBezTo>
                      <a:cubicBezTo>
                        <a:pt x="304800" y="17368"/>
                        <a:pt x="330200" y="34831"/>
                        <a:pt x="330200" y="34831"/>
                      </a:cubicBezTo>
                      <a:cubicBezTo>
                        <a:pt x="338667" y="40652"/>
                        <a:pt x="339196" y="44091"/>
                        <a:pt x="339725" y="47531"/>
                      </a:cubicBezTo>
                    </a:path>
                  </a:pathLst>
                </a:custGeom>
                <a:solidFill>
                  <a:srgbClr val="FFC000"/>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150" name="Oval 149">
                <a:extLst>
                  <a:ext uri="{FF2B5EF4-FFF2-40B4-BE49-F238E27FC236}">
                    <a16:creationId xmlns:a16="http://schemas.microsoft.com/office/drawing/2014/main" id="{6C1FA5C3-23BE-0842-9A28-BE8E9766C72F}"/>
                  </a:ext>
                </a:extLst>
              </p:cNvPr>
              <p:cNvSpPr/>
              <p:nvPr/>
            </p:nvSpPr>
            <p:spPr>
              <a:xfrm>
                <a:off x="3313394" y="4581707"/>
                <a:ext cx="48240" cy="120273"/>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37" name="Rectangle 236">
                <a:extLst>
                  <a:ext uri="{FF2B5EF4-FFF2-40B4-BE49-F238E27FC236}">
                    <a16:creationId xmlns:a16="http://schemas.microsoft.com/office/drawing/2014/main" id="{B4B65572-9E06-7E46-9946-3D19A22EBEB7}"/>
                  </a:ext>
                </a:extLst>
              </p:cNvPr>
              <p:cNvSpPr/>
              <p:nvPr/>
            </p:nvSpPr>
            <p:spPr>
              <a:xfrm rot="338897">
                <a:off x="3369121" y="3625726"/>
                <a:ext cx="45719" cy="1072212"/>
              </a:xfrm>
              <a:prstGeom prst="rect">
                <a:avLst/>
              </a:prstGeom>
              <a:solidFill>
                <a:srgbClr val="92D05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38" name="Rectangle 237">
                <a:extLst>
                  <a:ext uri="{FF2B5EF4-FFF2-40B4-BE49-F238E27FC236}">
                    <a16:creationId xmlns:a16="http://schemas.microsoft.com/office/drawing/2014/main" id="{4799448E-105C-7747-A5CD-49638B386AC8}"/>
                  </a:ext>
                </a:extLst>
              </p:cNvPr>
              <p:cNvSpPr/>
              <p:nvPr/>
            </p:nvSpPr>
            <p:spPr>
              <a:xfrm rot="20740835">
                <a:off x="3217617" y="3911986"/>
                <a:ext cx="45719" cy="765388"/>
              </a:xfrm>
              <a:prstGeom prst="rect">
                <a:avLst/>
              </a:prstGeom>
              <a:solidFill>
                <a:srgbClr val="92D05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39" name="Rectangle 238">
                <a:extLst>
                  <a:ext uri="{FF2B5EF4-FFF2-40B4-BE49-F238E27FC236}">
                    <a16:creationId xmlns:a16="http://schemas.microsoft.com/office/drawing/2014/main" id="{941CC2A4-6E86-514E-ABD0-6F3D83A16449}"/>
                  </a:ext>
                </a:extLst>
              </p:cNvPr>
              <p:cNvSpPr/>
              <p:nvPr/>
            </p:nvSpPr>
            <p:spPr>
              <a:xfrm rot="20764831">
                <a:off x="3413115" y="4646587"/>
                <a:ext cx="49867" cy="809623"/>
              </a:xfrm>
              <a:prstGeom prst="rect">
                <a:avLst/>
              </a:prstGeom>
              <a:solidFill>
                <a:srgbClr val="92D05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0" name="Rectangle 239">
                <a:extLst>
                  <a:ext uri="{FF2B5EF4-FFF2-40B4-BE49-F238E27FC236}">
                    <a16:creationId xmlns:a16="http://schemas.microsoft.com/office/drawing/2014/main" id="{E731A53F-FA1B-A847-A9F5-356503A38131}"/>
                  </a:ext>
                </a:extLst>
              </p:cNvPr>
              <p:cNvSpPr/>
              <p:nvPr/>
            </p:nvSpPr>
            <p:spPr>
              <a:xfrm rot="535977">
                <a:off x="3243755" y="4643507"/>
                <a:ext cx="45719" cy="917354"/>
              </a:xfrm>
              <a:prstGeom prst="rect">
                <a:avLst/>
              </a:prstGeom>
              <a:solidFill>
                <a:srgbClr val="92D05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1" name="Rectangle 240">
                <a:extLst>
                  <a:ext uri="{FF2B5EF4-FFF2-40B4-BE49-F238E27FC236}">
                    <a16:creationId xmlns:a16="http://schemas.microsoft.com/office/drawing/2014/main" id="{44DEEE79-EF66-6C42-83E9-EF4618F4BAD3}"/>
                  </a:ext>
                </a:extLst>
              </p:cNvPr>
              <p:cNvSpPr/>
              <p:nvPr/>
            </p:nvSpPr>
            <p:spPr>
              <a:xfrm rot="15653006" flipH="1">
                <a:off x="3474434" y="4497543"/>
                <a:ext cx="51351" cy="274451"/>
              </a:xfrm>
              <a:prstGeom prst="rect">
                <a:avLst/>
              </a:prstGeom>
              <a:solidFill>
                <a:srgbClr val="92D05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2" name="Rectangle 241">
                <a:extLst>
                  <a:ext uri="{FF2B5EF4-FFF2-40B4-BE49-F238E27FC236}">
                    <a16:creationId xmlns:a16="http://schemas.microsoft.com/office/drawing/2014/main" id="{6B871AE3-A386-3F40-A036-13FC22BF8CE1}"/>
                  </a:ext>
                </a:extLst>
              </p:cNvPr>
              <p:cNvSpPr/>
              <p:nvPr/>
            </p:nvSpPr>
            <p:spPr>
              <a:xfrm rot="1895508">
                <a:off x="3455209" y="4223960"/>
                <a:ext cx="45719" cy="492866"/>
              </a:xfrm>
              <a:prstGeom prst="rect">
                <a:avLst/>
              </a:prstGeom>
              <a:solidFill>
                <a:srgbClr val="92D05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3" name="Rectangle 242">
                <a:extLst>
                  <a:ext uri="{FF2B5EF4-FFF2-40B4-BE49-F238E27FC236}">
                    <a16:creationId xmlns:a16="http://schemas.microsoft.com/office/drawing/2014/main" id="{A4B417FF-7772-CF48-80C0-824156E205A0}"/>
                  </a:ext>
                </a:extLst>
              </p:cNvPr>
              <p:cNvSpPr/>
              <p:nvPr/>
            </p:nvSpPr>
            <p:spPr>
              <a:xfrm rot="19013928">
                <a:off x="3451803" y="4616015"/>
                <a:ext cx="45719" cy="367338"/>
              </a:xfrm>
              <a:prstGeom prst="rect">
                <a:avLst/>
              </a:prstGeom>
              <a:solidFill>
                <a:srgbClr val="92D05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4" name="Rectangle 243">
                <a:extLst>
                  <a:ext uri="{FF2B5EF4-FFF2-40B4-BE49-F238E27FC236}">
                    <a16:creationId xmlns:a16="http://schemas.microsoft.com/office/drawing/2014/main" id="{A924DB11-590E-A64B-97AD-04CBA184C15E}"/>
                  </a:ext>
                </a:extLst>
              </p:cNvPr>
              <p:cNvSpPr/>
              <p:nvPr/>
            </p:nvSpPr>
            <p:spPr>
              <a:xfrm rot="2179512">
                <a:off x="3190415" y="4645587"/>
                <a:ext cx="45719" cy="402344"/>
              </a:xfrm>
              <a:prstGeom prst="rect">
                <a:avLst/>
              </a:prstGeom>
              <a:solidFill>
                <a:srgbClr val="92D05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5" name="Rectangle 244">
                <a:extLst>
                  <a:ext uri="{FF2B5EF4-FFF2-40B4-BE49-F238E27FC236}">
                    <a16:creationId xmlns:a16="http://schemas.microsoft.com/office/drawing/2014/main" id="{388E7B50-0519-BD49-982B-67622CB5E8EB}"/>
                  </a:ext>
                </a:extLst>
              </p:cNvPr>
              <p:cNvSpPr/>
              <p:nvPr/>
            </p:nvSpPr>
            <p:spPr>
              <a:xfrm rot="18871821" flipH="1">
                <a:off x="3191097" y="4350091"/>
                <a:ext cx="45719" cy="391599"/>
              </a:xfrm>
              <a:prstGeom prst="rect">
                <a:avLst/>
              </a:prstGeom>
              <a:solidFill>
                <a:srgbClr val="92D05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6" name="Rectangle 245">
                <a:extLst>
                  <a:ext uri="{FF2B5EF4-FFF2-40B4-BE49-F238E27FC236}">
                    <a16:creationId xmlns:a16="http://schemas.microsoft.com/office/drawing/2014/main" id="{2922DA46-3072-AA44-93F3-C434D2E5BAC2}"/>
                  </a:ext>
                </a:extLst>
              </p:cNvPr>
              <p:cNvSpPr/>
              <p:nvPr/>
            </p:nvSpPr>
            <p:spPr>
              <a:xfrm rot="15653006" flipH="1">
                <a:off x="3171627" y="4546186"/>
                <a:ext cx="49876" cy="259476"/>
              </a:xfrm>
              <a:prstGeom prst="rect">
                <a:avLst/>
              </a:prstGeom>
              <a:solidFill>
                <a:srgbClr val="92D05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8" name="Donut 147">
                <a:extLst>
                  <a:ext uri="{FF2B5EF4-FFF2-40B4-BE49-F238E27FC236}">
                    <a16:creationId xmlns:a16="http://schemas.microsoft.com/office/drawing/2014/main" id="{CA0BE0A6-3585-7B47-9A78-08709A11E50A}"/>
                  </a:ext>
                </a:extLst>
              </p:cNvPr>
              <p:cNvSpPr/>
              <p:nvPr/>
            </p:nvSpPr>
            <p:spPr>
              <a:xfrm>
                <a:off x="3042339" y="3509117"/>
                <a:ext cx="609297" cy="2292444"/>
              </a:xfrm>
              <a:prstGeom prst="donut">
                <a:avLst>
                  <a:gd name="adj" fmla="val 17627"/>
                </a:avLst>
              </a:prstGeom>
              <a:solidFill>
                <a:srgbClr val="92D05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247" name="Oval 246">
                <a:extLst>
                  <a:ext uri="{FF2B5EF4-FFF2-40B4-BE49-F238E27FC236}">
                    <a16:creationId xmlns:a16="http://schemas.microsoft.com/office/drawing/2014/main" id="{B7322558-2712-024F-AED7-B105D3B927DF}"/>
                  </a:ext>
                </a:extLst>
              </p:cNvPr>
              <p:cNvSpPr/>
              <p:nvPr/>
            </p:nvSpPr>
            <p:spPr>
              <a:xfrm>
                <a:off x="3315526" y="4594341"/>
                <a:ext cx="50222" cy="120273"/>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257" name="Group 256">
                <a:extLst>
                  <a:ext uri="{FF2B5EF4-FFF2-40B4-BE49-F238E27FC236}">
                    <a16:creationId xmlns:a16="http://schemas.microsoft.com/office/drawing/2014/main" id="{C4826609-F5CC-6B49-98EB-0B8F8D50AED0}"/>
                  </a:ext>
                </a:extLst>
              </p:cNvPr>
              <p:cNvGrpSpPr/>
              <p:nvPr/>
            </p:nvGrpSpPr>
            <p:grpSpPr>
              <a:xfrm>
                <a:off x="3344183" y="4614930"/>
                <a:ext cx="849447" cy="93226"/>
                <a:chOff x="2164454" y="2431840"/>
                <a:chExt cx="339725" cy="93226"/>
              </a:xfrm>
            </p:grpSpPr>
            <p:sp>
              <p:nvSpPr>
                <p:cNvPr id="258" name="Freeform 257">
                  <a:extLst>
                    <a:ext uri="{FF2B5EF4-FFF2-40B4-BE49-F238E27FC236}">
                      <a16:creationId xmlns:a16="http://schemas.microsoft.com/office/drawing/2014/main" id="{AB70B47C-38CB-DB4B-8807-64BC2EC0BD83}"/>
                    </a:ext>
                  </a:extLst>
                </p:cNvPr>
                <p:cNvSpPr/>
                <p:nvPr/>
              </p:nvSpPr>
              <p:spPr>
                <a:xfrm>
                  <a:off x="2164454" y="2431840"/>
                  <a:ext cx="339725" cy="50706"/>
                </a:xfrm>
                <a:custGeom>
                  <a:avLst/>
                  <a:gdLst>
                    <a:gd name="connsiteX0" fmla="*/ 0 w 339725"/>
                    <a:gd name="connsiteY0" fmla="*/ 50706 h 50706"/>
                    <a:gd name="connsiteX1" fmla="*/ 41275 w 339725"/>
                    <a:gd name="connsiteY1" fmla="*/ 3081 h 50706"/>
                    <a:gd name="connsiteX2" fmla="*/ 66675 w 339725"/>
                    <a:gd name="connsiteY2" fmla="*/ 6256 h 50706"/>
                    <a:gd name="connsiteX3" fmla="*/ 88900 w 339725"/>
                    <a:gd name="connsiteY3" fmla="*/ 18956 h 50706"/>
                    <a:gd name="connsiteX4" fmla="*/ 120650 w 339725"/>
                    <a:gd name="connsiteY4" fmla="*/ 18956 h 50706"/>
                    <a:gd name="connsiteX5" fmla="*/ 180975 w 339725"/>
                    <a:gd name="connsiteY5" fmla="*/ 9431 h 50706"/>
                    <a:gd name="connsiteX6" fmla="*/ 234950 w 339725"/>
                    <a:gd name="connsiteY6" fmla="*/ 6256 h 50706"/>
                    <a:gd name="connsiteX7" fmla="*/ 288925 w 339725"/>
                    <a:gd name="connsiteY7" fmla="*/ 12606 h 50706"/>
                    <a:gd name="connsiteX8" fmla="*/ 330200 w 339725"/>
                    <a:gd name="connsiteY8" fmla="*/ 34831 h 50706"/>
                    <a:gd name="connsiteX9" fmla="*/ 339725 w 339725"/>
                    <a:gd name="connsiteY9" fmla="*/ 47531 h 507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39725" h="50706">
                      <a:moveTo>
                        <a:pt x="0" y="50706"/>
                      </a:moveTo>
                      <a:cubicBezTo>
                        <a:pt x="15081" y="30597"/>
                        <a:pt x="30163" y="10489"/>
                        <a:pt x="41275" y="3081"/>
                      </a:cubicBezTo>
                      <a:cubicBezTo>
                        <a:pt x="52388" y="-4327"/>
                        <a:pt x="58738" y="3610"/>
                        <a:pt x="66675" y="6256"/>
                      </a:cubicBezTo>
                      <a:cubicBezTo>
                        <a:pt x="74612" y="8902"/>
                        <a:pt x="79904" y="16839"/>
                        <a:pt x="88900" y="18956"/>
                      </a:cubicBezTo>
                      <a:cubicBezTo>
                        <a:pt x="97896" y="21073"/>
                        <a:pt x="105304" y="20543"/>
                        <a:pt x="120650" y="18956"/>
                      </a:cubicBezTo>
                      <a:cubicBezTo>
                        <a:pt x="135996" y="17368"/>
                        <a:pt x="161925" y="11548"/>
                        <a:pt x="180975" y="9431"/>
                      </a:cubicBezTo>
                      <a:cubicBezTo>
                        <a:pt x="200025" y="7314"/>
                        <a:pt x="216958" y="5727"/>
                        <a:pt x="234950" y="6256"/>
                      </a:cubicBezTo>
                      <a:cubicBezTo>
                        <a:pt x="252942" y="6785"/>
                        <a:pt x="273050" y="7844"/>
                        <a:pt x="288925" y="12606"/>
                      </a:cubicBezTo>
                      <a:cubicBezTo>
                        <a:pt x="304800" y="17368"/>
                        <a:pt x="330200" y="34831"/>
                        <a:pt x="330200" y="34831"/>
                      </a:cubicBezTo>
                      <a:cubicBezTo>
                        <a:pt x="338667" y="40652"/>
                        <a:pt x="339196" y="44091"/>
                        <a:pt x="339725" y="47531"/>
                      </a:cubicBezTo>
                    </a:path>
                  </a:pathLst>
                </a:custGeom>
                <a:solidFill>
                  <a:srgbClr val="FFC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9" name="Freeform 258">
                  <a:extLst>
                    <a:ext uri="{FF2B5EF4-FFF2-40B4-BE49-F238E27FC236}">
                      <a16:creationId xmlns:a16="http://schemas.microsoft.com/office/drawing/2014/main" id="{CBF2B803-79BD-5442-90C6-2C32460880FB}"/>
                    </a:ext>
                  </a:extLst>
                </p:cNvPr>
                <p:cNvSpPr/>
                <p:nvPr/>
              </p:nvSpPr>
              <p:spPr>
                <a:xfrm flipV="1">
                  <a:off x="2164454" y="2474360"/>
                  <a:ext cx="339725" cy="50706"/>
                </a:xfrm>
                <a:custGeom>
                  <a:avLst/>
                  <a:gdLst>
                    <a:gd name="connsiteX0" fmla="*/ 0 w 339725"/>
                    <a:gd name="connsiteY0" fmla="*/ 50706 h 50706"/>
                    <a:gd name="connsiteX1" fmla="*/ 41275 w 339725"/>
                    <a:gd name="connsiteY1" fmla="*/ 3081 h 50706"/>
                    <a:gd name="connsiteX2" fmla="*/ 66675 w 339725"/>
                    <a:gd name="connsiteY2" fmla="*/ 6256 h 50706"/>
                    <a:gd name="connsiteX3" fmla="*/ 88900 w 339725"/>
                    <a:gd name="connsiteY3" fmla="*/ 18956 h 50706"/>
                    <a:gd name="connsiteX4" fmla="*/ 120650 w 339725"/>
                    <a:gd name="connsiteY4" fmla="*/ 18956 h 50706"/>
                    <a:gd name="connsiteX5" fmla="*/ 180975 w 339725"/>
                    <a:gd name="connsiteY5" fmla="*/ 9431 h 50706"/>
                    <a:gd name="connsiteX6" fmla="*/ 234950 w 339725"/>
                    <a:gd name="connsiteY6" fmla="*/ 6256 h 50706"/>
                    <a:gd name="connsiteX7" fmla="*/ 288925 w 339725"/>
                    <a:gd name="connsiteY7" fmla="*/ 12606 h 50706"/>
                    <a:gd name="connsiteX8" fmla="*/ 330200 w 339725"/>
                    <a:gd name="connsiteY8" fmla="*/ 34831 h 50706"/>
                    <a:gd name="connsiteX9" fmla="*/ 339725 w 339725"/>
                    <a:gd name="connsiteY9" fmla="*/ 47531 h 507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39725" h="50706">
                      <a:moveTo>
                        <a:pt x="0" y="50706"/>
                      </a:moveTo>
                      <a:cubicBezTo>
                        <a:pt x="15081" y="30597"/>
                        <a:pt x="30163" y="10489"/>
                        <a:pt x="41275" y="3081"/>
                      </a:cubicBezTo>
                      <a:cubicBezTo>
                        <a:pt x="52388" y="-4327"/>
                        <a:pt x="58738" y="3610"/>
                        <a:pt x="66675" y="6256"/>
                      </a:cubicBezTo>
                      <a:cubicBezTo>
                        <a:pt x="74612" y="8902"/>
                        <a:pt x="79904" y="16839"/>
                        <a:pt x="88900" y="18956"/>
                      </a:cubicBezTo>
                      <a:cubicBezTo>
                        <a:pt x="97896" y="21073"/>
                        <a:pt x="105304" y="20543"/>
                        <a:pt x="120650" y="18956"/>
                      </a:cubicBezTo>
                      <a:cubicBezTo>
                        <a:pt x="135996" y="17368"/>
                        <a:pt x="161925" y="11548"/>
                        <a:pt x="180975" y="9431"/>
                      </a:cubicBezTo>
                      <a:cubicBezTo>
                        <a:pt x="200025" y="7314"/>
                        <a:pt x="216958" y="5727"/>
                        <a:pt x="234950" y="6256"/>
                      </a:cubicBezTo>
                      <a:cubicBezTo>
                        <a:pt x="252942" y="6785"/>
                        <a:pt x="273050" y="7844"/>
                        <a:pt x="288925" y="12606"/>
                      </a:cubicBezTo>
                      <a:cubicBezTo>
                        <a:pt x="304800" y="17368"/>
                        <a:pt x="330200" y="34831"/>
                        <a:pt x="330200" y="34831"/>
                      </a:cubicBezTo>
                      <a:cubicBezTo>
                        <a:pt x="338667" y="40652"/>
                        <a:pt x="339196" y="44091"/>
                        <a:pt x="339725" y="47531"/>
                      </a:cubicBezTo>
                    </a:path>
                  </a:pathLst>
                </a:custGeom>
                <a:solidFill>
                  <a:srgbClr val="FFC000"/>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grpSp>
      <p:grpSp>
        <p:nvGrpSpPr>
          <p:cNvPr id="21" name="Group 20">
            <a:extLst>
              <a:ext uri="{FF2B5EF4-FFF2-40B4-BE49-F238E27FC236}">
                <a16:creationId xmlns:a16="http://schemas.microsoft.com/office/drawing/2014/main" id="{5385D098-4571-4E47-9DA5-D304A6407D0B}"/>
              </a:ext>
            </a:extLst>
          </p:cNvPr>
          <p:cNvGrpSpPr/>
          <p:nvPr/>
        </p:nvGrpSpPr>
        <p:grpSpPr>
          <a:xfrm>
            <a:off x="126898" y="2153719"/>
            <a:ext cx="5381181" cy="800944"/>
            <a:chOff x="126898" y="2153719"/>
            <a:chExt cx="5381181" cy="800944"/>
          </a:xfrm>
        </p:grpSpPr>
        <p:sp>
          <p:nvSpPr>
            <p:cNvPr id="260" name="TextBox 259">
              <a:extLst>
                <a:ext uri="{FF2B5EF4-FFF2-40B4-BE49-F238E27FC236}">
                  <a16:creationId xmlns:a16="http://schemas.microsoft.com/office/drawing/2014/main" id="{ADF8E60C-1878-D541-AC2D-21E9E8088B8E}"/>
                </a:ext>
              </a:extLst>
            </p:cNvPr>
            <p:cNvSpPr txBox="1"/>
            <p:nvPr/>
          </p:nvSpPr>
          <p:spPr>
            <a:xfrm>
              <a:off x="126898" y="2153719"/>
              <a:ext cx="5381181" cy="707886"/>
            </a:xfrm>
            <a:prstGeom prst="rect">
              <a:avLst/>
            </a:prstGeom>
            <a:noFill/>
          </p:spPr>
          <p:txBody>
            <a:bodyPr wrap="square" rtlCol="0">
              <a:spAutoFit/>
            </a:bodyPr>
            <a:lstStyle/>
            <a:p>
              <a:r>
                <a:rPr lang="en-US" sz="2000" dirty="0">
                  <a:latin typeface="Times New Roman" panose="02020603050405020304" pitchFamily="18" charset="0"/>
                  <a:ea typeface="Palatino Linotype" charset="0"/>
                  <a:cs typeface="Times New Roman" panose="02020603050405020304" pitchFamily="18" charset="0"/>
                </a:rPr>
                <a:t>The torque produced by gravity is at right angles to the plane defined by      and    .</a:t>
              </a:r>
            </a:p>
          </p:txBody>
        </p:sp>
        <p:graphicFrame>
          <p:nvGraphicFramePr>
            <p:cNvPr id="261" name="Object 260">
              <a:extLst>
                <a:ext uri="{FF2B5EF4-FFF2-40B4-BE49-F238E27FC236}">
                  <a16:creationId xmlns:a16="http://schemas.microsoft.com/office/drawing/2014/main" id="{1696BA2F-DAC8-1742-8C00-9F18CF200C8B}"/>
                </a:ext>
              </a:extLst>
            </p:cNvPr>
            <p:cNvGraphicFramePr>
              <a:graphicFrameLocks noChangeAspect="1"/>
            </p:cNvGraphicFramePr>
            <p:nvPr/>
          </p:nvGraphicFramePr>
          <p:xfrm>
            <a:off x="2600325" y="2467481"/>
            <a:ext cx="297886" cy="487182"/>
          </p:xfrm>
          <a:graphic>
            <a:graphicData uri="http://schemas.openxmlformats.org/presentationml/2006/ole">
              <mc:AlternateContent xmlns:mc="http://schemas.openxmlformats.org/markup-compatibility/2006">
                <mc:Choice xmlns:v="urn:schemas-microsoft-com:vml" Requires="v">
                  <p:oleObj r:id="rId12" imgW="165100" imgH="266700" progId="Equation.DSMT4">
                    <p:embed/>
                  </p:oleObj>
                </mc:Choice>
                <mc:Fallback>
                  <p:oleObj r:id="rId12" imgW="165100" imgH="266700" progId="Equation.DSMT4">
                    <p:embed/>
                    <p:pic>
                      <p:nvPicPr>
                        <p:cNvPr id="261" name="Object 260">
                          <a:extLst>
                            <a:ext uri="{FF2B5EF4-FFF2-40B4-BE49-F238E27FC236}">
                              <a16:creationId xmlns:a16="http://schemas.microsoft.com/office/drawing/2014/main" id="{1696BA2F-DAC8-1742-8C00-9F18CF200C8B}"/>
                            </a:ext>
                          </a:extLst>
                        </p:cNvPr>
                        <p:cNvPicPr/>
                        <p:nvPr/>
                      </p:nvPicPr>
                      <p:blipFill>
                        <a:blip r:embed="rId3"/>
                        <a:stretch>
                          <a:fillRect/>
                        </a:stretch>
                      </p:blipFill>
                      <p:spPr>
                        <a:xfrm>
                          <a:off x="2600325" y="2467481"/>
                          <a:ext cx="297886" cy="487182"/>
                        </a:xfrm>
                        <a:prstGeom prst="rect">
                          <a:avLst/>
                        </a:prstGeom>
                      </p:spPr>
                    </p:pic>
                  </p:oleObj>
                </mc:Fallback>
              </mc:AlternateContent>
            </a:graphicData>
          </a:graphic>
        </p:graphicFrame>
        <p:graphicFrame>
          <p:nvGraphicFramePr>
            <p:cNvPr id="262" name="Object 261">
              <a:extLst>
                <a:ext uri="{FF2B5EF4-FFF2-40B4-BE49-F238E27FC236}">
                  <a16:creationId xmlns:a16="http://schemas.microsoft.com/office/drawing/2014/main" id="{C5D27C4B-198C-A045-AAA6-F5154DB463EF}"/>
                </a:ext>
              </a:extLst>
            </p:cNvPr>
            <p:cNvGraphicFramePr>
              <a:graphicFrameLocks noChangeAspect="1"/>
            </p:cNvGraphicFramePr>
            <p:nvPr/>
          </p:nvGraphicFramePr>
          <p:xfrm>
            <a:off x="3375546" y="2505475"/>
            <a:ext cx="197514" cy="287166"/>
          </p:xfrm>
          <a:graphic>
            <a:graphicData uri="http://schemas.openxmlformats.org/presentationml/2006/ole">
              <mc:AlternateContent xmlns:mc="http://schemas.openxmlformats.org/markup-compatibility/2006">
                <mc:Choice xmlns:v="urn:schemas-microsoft-com:vml" Requires="v">
                  <p:oleObj r:id="rId13" imgW="114300" imgH="165100" progId="Equation.DSMT4">
                    <p:embed/>
                  </p:oleObj>
                </mc:Choice>
                <mc:Fallback>
                  <p:oleObj r:id="rId13" imgW="114300" imgH="165100" progId="Equation.DSMT4">
                    <p:embed/>
                    <p:pic>
                      <p:nvPicPr>
                        <p:cNvPr id="262" name="Object 261">
                          <a:extLst>
                            <a:ext uri="{FF2B5EF4-FFF2-40B4-BE49-F238E27FC236}">
                              <a16:creationId xmlns:a16="http://schemas.microsoft.com/office/drawing/2014/main" id="{C5D27C4B-198C-A045-AAA6-F5154DB463EF}"/>
                            </a:ext>
                          </a:extLst>
                        </p:cNvPr>
                        <p:cNvPicPr/>
                        <p:nvPr/>
                      </p:nvPicPr>
                      <p:blipFill>
                        <a:blip r:embed="rId5"/>
                        <a:stretch>
                          <a:fillRect/>
                        </a:stretch>
                      </p:blipFill>
                      <p:spPr>
                        <a:xfrm>
                          <a:off x="3375546" y="2505475"/>
                          <a:ext cx="197514" cy="287166"/>
                        </a:xfrm>
                        <a:prstGeom prst="rect">
                          <a:avLst/>
                        </a:prstGeom>
                      </p:spPr>
                    </p:pic>
                  </p:oleObj>
                </mc:Fallback>
              </mc:AlternateContent>
            </a:graphicData>
          </a:graphic>
        </p:graphicFrame>
      </p:grpSp>
      <p:grpSp>
        <p:nvGrpSpPr>
          <p:cNvPr id="268" name="Group 267">
            <a:extLst>
              <a:ext uri="{FF2B5EF4-FFF2-40B4-BE49-F238E27FC236}">
                <a16:creationId xmlns:a16="http://schemas.microsoft.com/office/drawing/2014/main" id="{AFF128DC-3E20-A94C-859D-AC30939D7E5F}"/>
              </a:ext>
            </a:extLst>
          </p:cNvPr>
          <p:cNvGrpSpPr/>
          <p:nvPr/>
        </p:nvGrpSpPr>
        <p:grpSpPr>
          <a:xfrm rot="21084766" flipH="1">
            <a:off x="6514285" y="1577175"/>
            <a:ext cx="173963" cy="868914"/>
            <a:chOff x="6756539" y="3303318"/>
            <a:chExt cx="120511" cy="601932"/>
          </a:xfrm>
        </p:grpSpPr>
        <p:sp>
          <p:nvSpPr>
            <p:cNvPr id="269" name="Freeform 268">
              <a:extLst>
                <a:ext uri="{FF2B5EF4-FFF2-40B4-BE49-F238E27FC236}">
                  <a16:creationId xmlns:a16="http://schemas.microsoft.com/office/drawing/2014/main" id="{3A055C8E-D969-344A-A02A-D390489E46B7}"/>
                </a:ext>
              </a:extLst>
            </p:cNvPr>
            <p:cNvSpPr/>
            <p:nvPr/>
          </p:nvSpPr>
          <p:spPr>
            <a:xfrm>
              <a:off x="6762750" y="3308350"/>
              <a:ext cx="114300" cy="596900"/>
            </a:xfrm>
            <a:custGeom>
              <a:avLst/>
              <a:gdLst>
                <a:gd name="connsiteX0" fmla="*/ 114300 w 114300"/>
                <a:gd name="connsiteY0" fmla="*/ 596900 h 596900"/>
                <a:gd name="connsiteX1" fmla="*/ 95250 w 114300"/>
                <a:gd name="connsiteY1" fmla="*/ 368300 h 596900"/>
                <a:gd name="connsiteX2" fmla="*/ 53975 w 114300"/>
                <a:gd name="connsiteY2" fmla="*/ 165100 h 596900"/>
                <a:gd name="connsiteX3" fmla="*/ 0 w 114300"/>
                <a:gd name="connsiteY3" fmla="*/ 0 h 596900"/>
              </a:gdLst>
              <a:ahLst/>
              <a:cxnLst>
                <a:cxn ang="0">
                  <a:pos x="connsiteX0" y="connsiteY0"/>
                </a:cxn>
                <a:cxn ang="0">
                  <a:pos x="connsiteX1" y="connsiteY1"/>
                </a:cxn>
                <a:cxn ang="0">
                  <a:pos x="connsiteX2" y="connsiteY2"/>
                </a:cxn>
                <a:cxn ang="0">
                  <a:pos x="connsiteX3" y="connsiteY3"/>
                </a:cxn>
              </a:cxnLst>
              <a:rect l="l" t="t" r="r" b="b"/>
              <a:pathLst>
                <a:path w="114300" h="596900">
                  <a:moveTo>
                    <a:pt x="114300" y="596900"/>
                  </a:moveTo>
                  <a:cubicBezTo>
                    <a:pt x="109802" y="518583"/>
                    <a:pt x="105304" y="440267"/>
                    <a:pt x="95250" y="368300"/>
                  </a:cubicBezTo>
                  <a:cubicBezTo>
                    <a:pt x="85196" y="296333"/>
                    <a:pt x="69850" y="226483"/>
                    <a:pt x="53975" y="165100"/>
                  </a:cubicBezTo>
                  <a:cubicBezTo>
                    <a:pt x="38100" y="103717"/>
                    <a:pt x="19050" y="51858"/>
                    <a:pt x="0" y="0"/>
                  </a:cubicBezTo>
                </a:path>
              </a:pathLst>
            </a:custGeom>
            <a:noFill/>
            <a:ln w="19050">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270" name="Group 269">
              <a:extLst>
                <a:ext uri="{FF2B5EF4-FFF2-40B4-BE49-F238E27FC236}">
                  <a16:creationId xmlns:a16="http://schemas.microsoft.com/office/drawing/2014/main" id="{C180D6E9-7EA5-1247-93D7-3C6884C2AEE3}"/>
                </a:ext>
              </a:extLst>
            </p:cNvPr>
            <p:cNvGrpSpPr/>
            <p:nvPr/>
          </p:nvGrpSpPr>
          <p:grpSpPr>
            <a:xfrm>
              <a:off x="6756539" y="3303318"/>
              <a:ext cx="86871" cy="130256"/>
              <a:chOff x="7083290" y="3153134"/>
              <a:chExt cx="86871" cy="130256"/>
            </a:xfrm>
          </p:grpSpPr>
          <p:cxnSp>
            <p:nvCxnSpPr>
              <p:cNvPr id="271" name="Straight Connector 270">
                <a:extLst>
                  <a:ext uri="{FF2B5EF4-FFF2-40B4-BE49-F238E27FC236}">
                    <a16:creationId xmlns:a16="http://schemas.microsoft.com/office/drawing/2014/main" id="{32AB8490-E1A8-B440-B106-ABD2EAC49E46}"/>
                  </a:ext>
                </a:extLst>
              </p:cNvPr>
              <p:cNvCxnSpPr>
                <a:cxnSpLocks/>
              </p:cNvCxnSpPr>
              <p:nvPr/>
            </p:nvCxnSpPr>
            <p:spPr>
              <a:xfrm>
                <a:off x="7083291" y="3153135"/>
                <a:ext cx="7910" cy="130255"/>
              </a:xfrm>
              <a:prstGeom prst="line">
                <a:avLst/>
              </a:prstGeom>
              <a:ln w="19050">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272" name="Straight Connector 271">
                <a:extLst>
                  <a:ext uri="{FF2B5EF4-FFF2-40B4-BE49-F238E27FC236}">
                    <a16:creationId xmlns:a16="http://schemas.microsoft.com/office/drawing/2014/main" id="{C589B4E5-4D27-1549-B6AA-93BF6AB19EC7}"/>
                  </a:ext>
                </a:extLst>
              </p:cNvPr>
              <p:cNvCxnSpPr>
                <a:cxnSpLocks/>
              </p:cNvCxnSpPr>
              <p:nvPr/>
            </p:nvCxnSpPr>
            <p:spPr>
              <a:xfrm>
                <a:off x="7083290" y="3153134"/>
                <a:ext cx="86871" cy="106013"/>
              </a:xfrm>
              <a:prstGeom prst="line">
                <a:avLst/>
              </a:prstGeom>
              <a:ln w="19050">
                <a:solidFill>
                  <a:srgbClr val="FF0000"/>
                </a:solidFill>
              </a:ln>
              <a:effectLst/>
            </p:spPr>
            <p:style>
              <a:lnRef idx="2">
                <a:schemeClr val="accent1"/>
              </a:lnRef>
              <a:fillRef idx="0">
                <a:schemeClr val="accent1"/>
              </a:fillRef>
              <a:effectRef idx="1">
                <a:schemeClr val="accent1"/>
              </a:effectRef>
              <a:fontRef idx="minor">
                <a:schemeClr val="tx1"/>
              </a:fontRef>
            </p:style>
          </p:cxnSp>
        </p:grpSp>
      </p:grpSp>
      <p:grpSp>
        <p:nvGrpSpPr>
          <p:cNvPr id="273" name="Group 272">
            <a:extLst>
              <a:ext uri="{FF2B5EF4-FFF2-40B4-BE49-F238E27FC236}">
                <a16:creationId xmlns:a16="http://schemas.microsoft.com/office/drawing/2014/main" id="{35B04CBF-0AF3-B448-B92B-EC7DE4D405D8}"/>
              </a:ext>
            </a:extLst>
          </p:cNvPr>
          <p:cNvGrpSpPr/>
          <p:nvPr/>
        </p:nvGrpSpPr>
        <p:grpSpPr>
          <a:xfrm rot="9346502" flipH="1">
            <a:off x="7244776" y="1141852"/>
            <a:ext cx="173963" cy="868914"/>
            <a:chOff x="6756539" y="3303318"/>
            <a:chExt cx="120511" cy="601932"/>
          </a:xfrm>
        </p:grpSpPr>
        <p:sp>
          <p:nvSpPr>
            <p:cNvPr id="274" name="Freeform 273">
              <a:extLst>
                <a:ext uri="{FF2B5EF4-FFF2-40B4-BE49-F238E27FC236}">
                  <a16:creationId xmlns:a16="http://schemas.microsoft.com/office/drawing/2014/main" id="{668B0549-8CC4-124A-8357-45B71E051ADE}"/>
                </a:ext>
              </a:extLst>
            </p:cNvPr>
            <p:cNvSpPr/>
            <p:nvPr/>
          </p:nvSpPr>
          <p:spPr>
            <a:xfrm>
              <a:off x="6762750" y="3308350"/>
              <a:ext cx="114300" cy="596900"/>
            </a:xfrm>
            <a:custGeom>
              <a:avLst/>
              <a:gdLst>
                <a:gd name="connsiteX0" fmla="*/ 114300 w 114300"/>
                <a:gd name="connsiteY0" fmla="*/ 596900 h 596900"/>
                <a:gd name="connsiteX1" fmla="*/ 95250 w 114300"/>
                <a:gd name="connsiteY1" fmla="*/ 368300 h 596900"/>
                <a:gd name="connsiteX2" fmla="*/ 53975 w 114300"/>
                <a:gd name="connsiteY2" fmla="*/ 165100 h 596900"/>
                <a:gd name="connsiteX3" fmla="*/ 0 w 114300"/>
                <a:gd name="connsiteY3" fmla="*/ 0 h 596900"/>
              </a:gdLst>
              <a:ahLst/>
              <a:cxnLst>
                <a:cxn ang="0">
                  <a:pos x="connsiteX0" y="connsiteY0"/>
                </a:cxn>
                <a:cxn ang="0">
                  <a:pos x="connsiteX1" y="connsiteY1"/>
                </a:cxn>
                <a:cxn ang="0">
                  <a:pos x="connsiteX2" y="connsiteY2"/>
                </a:cxn>
                <a:cxn ang="0">
                  <a:pos x="connsiteX3" y="connsiteY3"/>
                </a:cxn>
              </a:cxnLst>
              <a:rect l="l" t="t" r="r" b="b"/>
              <a:pathLst>
                <a:path w="114300" h="596900">
                  <a:moveTo>
                    <a:pt x="114300" y="596900"/>
                  </a:moveTo>
                  <a:cubicBezTo>
                    <a:pt x="109802" y="518583"/>
                    <a:pt x="105304" y="440267"/>
                    <a:pt x="95250" y="368300"/>
                  </a:cubicBezTo>
                  <a:cubicBezTo>
                    <a:pt x="85196" y="296333"/>
                    <a:pt x="69850" y="226483"/>
                    <a:pt x="53975" y="165100"/>
                  </a:cubicBezTo>
                  <a:cubicBezTo>
                    <a:pt x="38100" y="103717"/>
                    <a:pt x="19050" y="51858"/>
                    <a:pt x="0" y="0"/>
                  </a:cubicBezTo>
                </a:path>
              </a:pathLst>
            </a:custGeom>
            <a:noFill/>
            <a:ln w="19050">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275" name="Group 274">
              <a:extLst>
                <a:ext uri="{FF2B5EF4-FFF2-40B4-BE49-F238E27FC236}">
                  <a16:creationId xmlns:a16="http://schemas.microsoft.com/office/drawing/2014/main" id="{C94313DB-2C0B-7F4E-A63E-4C76099D6435}"/>
                </a:ext>
              </a:extLst>
            </p:cNvPr>
            <p:cNvGrpSpPr/>
            <p:nvPr/>
          </p:nvGrpSpPr>
          <p:grpSpPr>
            <a:xfrm>
              <a:off x="6756539" y="3303318"/>
              <a:ext cx="86871" cy="130256"/>
              <a:chOff x="7083290" y="3153134"/>
              <a:chExt cx="86871" cy="130256"/>
            </a:xfrm>
          </p:grpSpPr>
          <p:cxnSp>
            <p:nvCxnSpPr>
              <p:cNvPr id="276" name="Straight Connector 275">
                <a:extLst>
                  <a:ext uri="{FF2B5EF4-FFF2-40B4-BE49-F238E27FC236}">
                    <a16:creationId xmlns:a16="http://schemas.microsoft.com/office/drawing/2014/main" id="{D4389511-C85B-2F4D-9EF9-767BF2818D30}"/>
                  </a:ext>
                </a:extLst>
              </p:cNvPr>
              <p:cNvCxnSpPr>
                <a:cxnSpLocks/>
              </p:cNvCxnSpPr>
              <p:nvPr/>
            </p:nvCxnSpPr>
            <p:spPr>
              <a:xfrm>
                <a:off x="7083291" y="3153135"/>
                <a:ext cx="7910" cy="130255"/>
              </a:xfrm>
              <a:prstGeom prst="line">
                <a:avLst/>
              </a:prstGeom>
              <a:ln w="19050">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277" name="Straight Connector 276">
                <a:extLst>
                  <a:ext uri="{FF2B5EF4-FFF2-40B4-BE49-F238E27FC236}">
                    <a16:creationId xmlns:a16="http://schemas.microsoft.com/office/drawing/2014/main" id="{4AC3E037-E4B3-204D-B082-347A5F037C92}"/>
                  </a:ext>
                </a:extLst>
              </p:cNvPr>
              <p:cNvCxnSpPr>
                <a:cxnSpLocks/>
              </p:cNvCxnSpPr>
              <p:nvPr/>
            </p:nvCxnSpPr>
            <p:spPr>
              <a:xfrm>
                <a:off x="7083290" y="3153134"/>
                <a:ext cx="86871" cy="106013"/>
              </a:xfrm>
              <a:prstGeom prst="line">
                <a:avLst/>
              </a:prstGeom>
              <a:ln w="19050">
                <a:solidFill>
                  <a:srgbClr val="FF0000"/>
                </a:solidFill>
              </a:ln>
              <a:effectLst/>
            </p:spPr>
            <p:style>
              <a:lnRef idx="2">
                <a:schemeClr val="accent1"/>
              </a:lnRef>
              <a:fillRef idx="0">
                <a:schemeClr val="accent1"/>
              </a:fillRef>
              <a:effectRef idx="1">
                <a:schemeClr val="accent1"/>
              </a:effectRef>
              <a:fontRef idx="minor">
                <a:schemeClr val="tx1"/>
              </a:fontRef>
            </p:style>
          </p:cxnSp>
        </p:grpSp>
      </p:grpSp>
      <p:graphicFrame>
        <p:nvGraphicFramePr>
          <p:cNvPr id="278" name="Object 277">
            <a:extLst>
              <a:ext uri="{FF2B5EF4-FFF2-40B4-BE49-F238E27FC236}">
                <a16:creationId xmlns:a16="http://schemas.microsoft.com/office/drawing/2014/main" id="{4C4F498E-15B6-AD40-B55B-61E2E31032F4}"/>
              </a:ext>
            </a:extLst>
          </p:cNvPr>
          <p:cNvGraphicFramePr>
            <a:graphicFrameLocks noChangeAspect="1"/>
          </p:cNvGraphicFramePr>
          <p:nvPr/>
        </p:nvGraphicFramePr>
        <p:xfrm>
          <a:off x="6269579" y="1459392"/>
          <a:ext cx="299027" cy="274108"/>
        </p:xfrm>
        <a:graphic>
          <a:graphicData uri="http://schemas.openxmlformats.org/presentationml/2006/ole">
            <mc:AlternateContent xmlns:mc="http://schemas.openxmlformats.org/markup-compatibility/2006">
              <mc:Choice xmlns:v="urn:schemas-microsoft-com:vml" Requires="v">
                <p:oleObj r:id="rId14" imgW="152400" imgH="139700" progId="Equation.DSMT4">
                  <p:embed/>
                </p:oleObj>
              </mc:Choice>
              <mc:Fallback>
                <p:oleObj r:id="rId14" imgW="152400" imgH="139700" progId="Equation.DSMT4">
                  <p:embed/>
                  <p:pic>
                    <p:nvPicPr>
                      <p:cNvPr id="278" name="Object 277">
                        <a:extLst>
                          <a:ext uri="{FF2B5EF4-FFF2-40B4-BE49-F238E27FC236}">
                            <a16:creationId xmlns:a16="http://schemas.microsoft.com/office/drawing/2014/main" id="{4C4F498E-15B6-AD40-B55B-61E2E31032F4}"/>
                          </a:ext>
                        </a:extLst>
                      </p:cNvPr>
                      <p:cNvPicPr/>
                      <p:nvPr/>
                    </p:nvPicPr>
                    <p:blipFill>
                      <a:blip r:embed="rId15"/>
                      <a:stretch>
                        <a:fillRect/>
                      </a:stretch>
                    </p:blipFill>
                    <p:spPr>
                      <a:xfrm>
                        <a:off x="6269579" y="1459392"/>
                        <a:ext cx="299027" cy="274108"/>
                      </a:xfrm>
                      <a:prstGeom prst="rect">
                        <a:avLst/>
                      </a:prstGeom>
                    </p:spPr>
                  </p:pic>
                </p:oleObj>
              </mc:Fallback>
            </mc:AlternateContent>
          </a:graphicData>
        </a:graphic>
      </p:graphicFrame>
      <p:grpSp>
        <p:nvGrpSpPr>
          <p:cNvPr id="279" name="Group 278">
            <a:extLst>
              <a:ext uri="{FF2B5EF4-FFF2-40B4-BE49-F238E27FC236}">
                <a16:creationId xmlns:a16="http://schemas.microsoft.com/office/drawing/2014/main" id="{8F16B216-3618-1045-90E9-2138404111D8}"/>
              </a:ext>
            </a:extLst>
          </p:cNvPr>
          <p:cNvGrpSpPr/>
          <p:nvPr/>
        </p:nvGrpSpPr>
        <p:grpSpPr>
          <a:xfrm rot="20919110" flipH="1">
            <a:off x="3323127" y="4395734"/>
            <a:ext cx="173963" cy="868914"/>
            <a:chOff x="6756539" y="3303318"/>
            <a:chExt cx="120511" cy="601932"/>
          </a:xfrm>
        </p:grpSpPr>
        <p:sp>
          <p:nvSpPr>
            <p:cNvPr id="280" name="Freeform 279">
              <a:extLst>
                <a:ext uri="{FF2B5EF4-FFF2-40B4-BE49-F238E27FC236}">
                  <a16:creationId xmlns:a16="http://schemas.microsoft.com/office/drawing/2014/main" id="{0FD3B0E7-731E-894D-9579-CBEE39AEAAD8}"/>
                </a:ext>
              </a:extLst>
            </p:cNvPr>
            <p:cNvSpPr/>
            <p:nvPr/>
          </p:nvSpPr>
          <p:spPr>
            <a:xfrm>
              <a:off x="6762750" y="3308350"/>
              <a:ext cx="114300" cy="596900"/>
            </a:xfrm>
            <a:custGeom>
              <a:avLst/>
              <a:gdLst>
                <a:gd name="connsiteX0" fmla="*/ 114300 w 114300"/>
                <a:gd name="connsiteY0" fmla="*/ 596900 h 596900"/>
                <a:gd name="connsiteX1" fmla="*/ 95250 w 114300"/>
                <a:gd name="connsiteY1" fmla="*/ 368300 h 596900"/>
                <a:gd name="connsiteX2" fmla="*/ 53975 w 114300"/>
                <a:gd name="connsiteY2" fmla="*/ 165100 h 596900"/>
                <a:gd name="connsiteX3" fmla="*/ 0 w 114300"/>
                <a:gd name="connsiteY3" fmla="*/ 0 h 596900"/>
              </a:gdLst>
              <a:ahLst/>
              <a:cxnLst>
                <a:cxn ang="0">
                  <a:pos x="connsiteX0" y="connsiteY0"/>
                </a:cxn>
                <a:cxn ang="0">
                  <a:pos x="connsiteX1" y="connsiteY1"/>
                </a:cxn>
                <a:cxn ang="0">
                  <a:pos x="connsiteX2" y="connsiteY2"/>
                </a:cxn>
                <a:cxn ang="0">
                  <a:pos x="connsiteX3" y="connsiteY3"/>
                </a:cxn>
              </a:cxnLst>
              <a:rect l="l" t="t" r="r" b="b"/>
              <a:pathLst>
                <a:path w="114300" h="596900">
                  <a:moveTo>
                    <a:pt x="114300" y="596900"/>
                  </a:moveTo>
                  <a:cubicBezTo>
                    <a:pt x="109802" y="518583"/>
                    <a:pt x="105304" y="440267"/>
                    <a:pt x="95250" y="368300"/>
                  </a:cubicBezTo>
                  <a:cubicBezTo>
                    <a:pt x="85196" y="296333"/>
                    <a:pt x="69850" y="226483"/>
                    <a:pt x="53975" y="165100"/>
                  </a:cubicBezTo>
                  <a:cubicBezTo>
                    <a:pt x="38100" y="103717"/>
                    <a:pt x="19050" y="51858"/>
                    <a:pt x="0" y="0"/>
                  </a:cubicBezTo>
                </a:path>
              </a:pathLst>
            </a:custGeom>
            <a:noFill/>
            <a:ln w="19050">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281" name="Group 280">
              <a:extLst>
                <a:ext uri="{FF2B5EF4-FFF2-40B4-BE49-F238E27FC236}">
                  <a16:creationId xmlns:a16="http://schemas.microsoft.com/office/drawing/2014/main" id="{96249B40-BCE5-224A-8FC6-3E040D887FE7}"/>
                </a:ext>
              </a:extLst>
            </p:cNvPr>
            <p:cNvGrpSpPr/>
            <p:nvPr/>
          </p:nvGrpSpPr>
          <p:grpSpPr>
            <a:xfrm>
              <a:off x="6756539" y="3303318"/>
              <a:ext cx="86871" cy="130256"/>
              <a:chOff x="7083290" y="3153134"/>
              <a:chExt cx="86871" cy="130256"/>
            </a:xfrm>
          </p:grpSpPr>
          <p:cxnSp>
            <p:nvCxnSpPr>
              <p:cNvPr id="282" name="Straight Connector 281">
                <a:extLst>
                  <a:ext uri="{FF2B5EF4-FFF2-40B4-BE49-F238E27FC236}">
                    <a16:creationId xmlns:a16="http://schemas.microsoft.com/office/drawing/2014/main" id="{62BDD596-9563-DA49-A877-67CDBD145C61}"/>
                  </a:ext>
                </a:extLst>
              </p:cNvPr>
              <p:cNvCxnSpPr>
                <a:cxnSpLocks/>
              </p:cNvCxnSpPr>
              <p:nvPr/>
            </p:nvCxnSpPr>
            <p:spPr>
              <a:xfrm>
                <a:off x="7083291" y="3153135"/>
                <a:ext cx="7910" cy="130255"/>
              </a:xfrm>
              <a:prstGeom prst="line">
                <a:avLst/>
              </a:prstGeom>
              <a:ln w="19050">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283" name="Straight Connector 282">
                <a:extLst>
                  <a:ext uri="{FF2B5EF4-FFF2-40B4-BE49-F238E27FC236}">
                    <a16:creationId xmlns:a16="http://schemas.microsoft.com/office/drawing/2014/main" id="{2186D770-80AE-9F4E-B220-5E23E565BD43}"/>
                  </a:ext>
                </a:extLst>
              </p:cNvPr>
              <p:cNvCxnSpPr>
                <a:cxnSpLocks/>
              </p:cNvCxnSpPr>
              <p:nvPr/>
            </p:nvCxnSpPr>
            <p:spPr>
              <a:xfrm>
                <a:off x="7083290" y="3153134"/>
                <a:ext cx="86871" cy="106013"/>
              </a:xfrm>
              <a:prstGeom prst="line">
                <a:avLst/>
              </a:prstGeom>
              <a:ln w="19050">
                <a:solidFill>
                  <a:srgbClr val="FF0000"/>
                </a:solidFill>
              </a:ln>
              <a:effectLst/>
            </p:spPr>
            <p:style>
              <a:lnRef idx="2">
                <a:schemeClr val="accent1"/>
              </a:lnRef>
              <a:fillRef idx="0">
                <a:schemeClr val="accent1"/>
              </a:fillRef>
              <a:effectRef idx="1">
                <a:schemeClr val="accent1"/>
              </a:effectRef>
              <a:fontRef idx="minor">
                <a:schemeClr val="tx1"/>
              </a:fontRef>
            </p:style>
          </p:cxnSp>
        </p:grpSp>
      </p:grpSp>
      <p:grpSp>
        <p:nvGrpSpPr>
          <p:cNvPr id="12" name="Group 11">
            <a:extLst>
              <a:ext uri="{FF2B5EF4-FFF2-40B4-BE49-F238E27FC236}">
                <a16:creationId xmlns:a16="http://schemas.microsoft.com/office/drawing/2014/main" id="{1F55E757-0F20-9148-910A-FCBA7C023FBF}"/>
              </a:ext>
            </a:extLst>
          </p:cNvPr>
          <p:cNvGrpSpPr/>
          <p:nvPr/>
        </p:nvGrpSpPr>
        <p:grpSpPr>
          <a:xfrm>
            <a:off x="3211918" y="3551753"/>
            <a:ext cx="765960" cy="403971"/>
            <a:chOff x="3211918" y="3551753"/>
            <a:chExt cx="765960" cy="403971"/>
          </a:xfrm>
        </p:grpSpPr>
        <p:sp>
          <p:nvSpPr>
            <p:cNvPr id="2" name="Arc 1">
              <a:extLst>
                <a:ext uri="{FF2B5EF4-FFF2-40B4-BE49-F238E27FC236}">
                  <a16:creationId xmlns:a16="http://schemas.microsoft.com/office/drawing/2014/main" id="{BAB8C6B3-6B88-0845-A0A9-C4A80751F799}"/>
                </a:ext>
              </a:extLst>
            </p:cNvPr>
            <p:cNvSpPr/>
            <p:nvPr/>
          </p:nvSpPr>
          <p:spPr>
            <a:xfrm>
              <a:off x="3285920" y="3564130"/>
              <a:ext cx="691958" cy="391594"/>
            </a:xfrm>
            <a:prstGeom prst="arc">
              <a:avLst>
                <a:gd name="adj1" fmla="val 9899472"/>
                <a:gd name="adj2" fmla="val 20666714"/>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6" name="Straight Connector 5">
              <a:extLst>
                <a:ext uri="{FF2B5EF4-FFF2-40B4-BE49-F238E27FC236}">
                  <a16:creationId xmlns:a16="http://schemas.microsoft.com/office/drawing/2014/main" id="{3B3A6AEA-BAA7-1940-B759-2C2EB35452BD}"/>
                </a:ext>
              </a:extLst>
            </p:cNvPr>
            <p:cNvCxnSpPr>
              <a:cxnSpLocks/>
            </p:cNvCxnSpPr>
            <p:nvPr/>
          </p:nvCxnSpPr>
          <p:spPr>
            <a:xfrm flipH="1">
              <a:off x="3313484" y="3740272"/>
              <a:ext cx="6770" cy="11661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43" name="Straight Connector 142">
              <a:extLst>
                <a:ext uri="{FF2B5EF4-FFF2-40B4-BE49-F238E27FC236}">
                  <a16:creationId xmlns:a16="http://schemas.microsoft.com/office/drawing/2014/main" id="{7A6C4862-3DD1-7149-8781-DE2C20E27040}"/>
                </a:ext>
              </a:extLst>
            </p:cNvPr>
            <p:cNvCxnSpPr>
              <a:cxnSpLocks/>
            </p:cNvCxnSpPr>
            <p:nvPr/>
          </p:nvCxnSpPr>
          <p:spPr>
            <a:xfrm>
              <a:off x="3211918" y="3756988"/>
              <a:ext cx="95226" cy="96418"/>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sp>
          <p:nvSpPr>
            <p:cNvPr id="145" name="Arc 144">
              <a:extLst>
                <a:ext uri="{FF2B5EF4-FFF2-40B4-BE49-F238E27FC236}">
                  <a16:creationId xmlns:a16="http://schemas.microsoft.com/office/drawing/2014/main" id="{3140B07E-054F-2C44-A93C-D5DA0907C33E}"/>
                </a:ext>
              </a:extLst>
            </p:cNvPr>
            <p:cNvSpPr/>
            <p:nvPr/>
          </p:nvSpPr>
          <p:spPr>
            <a:xfrm>
              <a:off x="3253006" y="3551753"/>
              <a:ext cx="691958" cy="391594"/>
            </a:xfrm>
            <a:prstGeom prst="arc">
              <a:avLst>
                <a:gd name="adj1" fmla="val 9899472"/>
                <a:gd name="adj2" fmla="val 19394047"/>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sp>
        <p:nvSpPr>
          <p:cNvPr id="146" name="Freeform 145">
            <a:extLst>
              <a:ext uri="{FF2B5EF4-FFF2-40B4-BE49-F238E27FC236}">
                <a16:creationId xmlns:a16="http://schemas.microsoft.com/office/drawing/2014/main" id="{F7A18C8B-3318-1C4E-BDD6-3009D458E4E7}"/>
              </a:ext>
            </a:extLst>
          </p:cNvPr>
          <p:cNvSpPr/>
          <p:nvPr/>
        </p:nvSpPr>
        <p:spPr>
          <a:xfrm>
            <a:off x="2556696" y="4644932"/>
            <a:ext cx="331319" cy="430355"/>
          </a:xfrm>
          <a:custGeom>
            <a:avLst/>
            <a:gdLst>
              <a:gd name="connsiteX0" fmla="*/ 584200 w 584200"/>
              <a:gd name="connsiteY0" fmla="*/ 34925 h 758825"/>
              <a:gd name="connsiteX1" fmla="*/ 149225 w 584200"/>
              <a:gd name="connsiteY1" fmla="*/ 669925 h 758825"/>
              <a:gd name="connsiteX2" fmla="*/ 203200 w 584200"/>
              <a:gd name="connsiteY2" fmla="*/ 698500 h 758825"/>
              <a:gd name="connsiteX3" fmla="*/ 9525 w 584200"/>
              <a:gd name="connsiteY3" fmla="*/ 758825 h 758825"/>
              <a:gd name="connsiteX4" fmla="*/ 0 w 584200"/>
              <a:gd name="connsiteY4" fmla="*/ 561975 h 758825"/>
              <a:gd name="connsiteX5" fmla="*/ 53975 w 584200"/>
              <a:gd name="connsiteY5" fmla="*/ 596900 h 758825"/>
              <a:gd name="connsiteX6" fmla="*/ 536575 w 584200"/>
              <a:gd name="connsiteY6" fmla="*/ 0 h 758825"/>
              <a:gd name="connsiteX7" fmla="*/ 584200 w 584200"/>
              <a:gd name="connsiteY7" fmla="*/ 34925 h 758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84200" h="758825">
                <a:moveTo>
                  <a:pt x="584200" y="34925"/>
                </a:moveTo>
                <a:lnTo>
                  <a:pt x="149225" y="669925"/>
                </a:lnTo>
                <a:lnTo>
                  <a:pt x="203200" y="698500"/>
                </a:lnTo>
                <a:lnTo>
                  <a:pt x="9525" y="758825"/>
                </a:lnTo>
                <a:lnTo>
                  <a:pt x="0" y="561975"/>
                </a:lnTo>
                <a:lnTo>
                  <a:pt x="53975" y="596900"/>
                </a:lnTo>
                <a:lnTo>
                  <a:pt x="536575" y="0"/>
                </a:lnTo>
                <a:lnTo>
                  <a:pt x="584200" y="34925"/>
                </a:lnTo>
                <a:close/>
              </a:path>
            </a:pathLst>
          </a:custGeom>
          <a:solidFill>
            <a:srgbClr val="FF000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147" name="Object 146">
            <a:extLst>
              <a:ext uri="{FF2B5EF4-FFF2-40B4-BE49-F238E27FC236}">
                <a16:creationId xmlns:a16="http://schemas.microsoft.com/office/drawing/2014/main" id="{7320EFC4-CB35-9243-8E27-A425225CC1A8}"/>
              </a:ext>
            </a:extLst>
          </p:cNvPr>
          <p:cNvGraphicFramePr>
            <a:graphicFrameLocks noChangeAspect="1"/>
          </p:cNvGraphicFramePr>
          <p:nvPr/>
        </p:nvGraphicFramePr>
        <p:xfrm>
          <a:off x="2362036" y="4601997"/>
          <a:ext cx="363353" cy="289569"/>
        </p:xfrm>
        <a:graphic>
          <a:graphicData uri="http://schemas.openxmlformats.org/presentationml/2006/ole">
            <mc:AlternateContent xmlns:mc="http://schemas.openxmlformats.org/markup-compatibility/2006">
              <mc:Choice xmlns:v="urn:schemas-microsoft-com:vml" Requires="v">
                <p:oleObj r:id="rId16" imgW="241300" imgH="190500" progId="Equation.DSMT4">
                  <p:embed/>
                </p:oleObj>
              </mc:Choice>
              <mc:Fallback>
                <p:oleObj r:id="rId16" imgW="241300" imgH="190500" progId="Equation.DSMT4">
                  <p:embed/>
                  <p:pic>
                    <p:nvPicPr>
                      <p:cNvPr id="147" name="Object 146">
                        <a:extLst>
                          <a:ext uri="{FF2B5EF4-FFF2-40B4-BE49-F238E27FC236}">
                            <a16:creationId xmlns:a16="http://schemas.microsoft.com/office/drawing/2014/main" id="{7320EFC4-CB35-9243-8E27-A425225CC1A8}"/>
                          </a:ext>
                        </a:extLst>
                      </p:cNvPr>
                      <p:cNvPicPr/>
                      <p:nvPr/>
                    </p:nvPicPr>
                    <p:blipFill>
                      <a:blip r:embed="rId17"/>
                      <a:stretch>
                        <a:fillRect/>
                      </a:stretch>
                    </p:blipFill>
                    <p:spPr>
                      <a:xfrm>
                        <a:off x="2362036" y="4601997"/>
                        <a:ext cx="363353" cy="289569"/>
                      </a:xfrm>
                      <a:prstGeom prst="rect">
                        <a:avLst/>
                      </a:prstGeom>
                    </p:spPr>
                  </p:pic>
                </p:oleObj>
              </mc:Fallback>
            </mc:AlternateContent>
          </a:graphicData>
        </a:graphic>
      </p:graphicFrame>
      <p:cxnSp>
        <p:nvCxnSpPr>
          <p:cNvPr id="149" name="Straight Arrow Connector 148">
            <a:extLst>
              <a:ext uri="{FF2B5EF4-FFF2-40B4-BE49-F238E27FC236}">
                <a16:creationId xmlns:a16="http://schemas.microsoft.com/office/drawing/2014/main" id="{94DD142E-1CDD-E644-AC07-DD61B64FAC68}"/>
              </a:ext>
            </a:extLst>
          </p:cNvPr>
          <p:cNvCxnSpPr>
            <a:cxnSpLocks/>
          </p:cNvCxnSpPr>
          <p:nvPr/>
        </p:nvCxnSpPr>
        <p:spPr>
          <a:xfrm flipH="1">
            <a:off x="2873013" y="4855544"/>
            <a:ext cx="443856" cy="0"/>
          </a:xfrm>
          <a:prstGeom prst="straightConnector1">
            <a:avLst/>
          </a:prstGeom>
          <a:ln w="28575">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graphicFrame>
        <p:nvGraphicFramePr>
          <p:cNvPr id="151" name="Object 150">
            <a:extLst>
              <a:ext uri="{FF2B5EF4-FFF2-40B4-BE49-F238E27FC236}">
                <a16:creationId xmlns:a16="http://schemas.microsoft.com/office/drawing/2014/main" id="{CD670CE6-F931-9143-A71D-EFBFD80B6E5A}"/>
              </a:ext>
            </a:extLst>
          </p:cNvPr>
          <p:cNvGraphicFramePr>
            <a:graphicFrameLocks noChangeAspect="1"/>
          </p:cNvGraphicFramePr>
          <p:nvPr/>
        </p:nvGraphicFramePr>
        <p:xfrm>
          <a:off x="2998883" y="4556423"/>
          <a:ext cx="184749" cy="254488"/>
        </p:xfrm>
        <a:graphic>
          <a:graphicData uri="http://schemas.openxmlformats.org/presentationml/2006/ole">
            <mc:AlternateContent xmlns:mc="http://schemas.openxmlformats.org/markup-compatibility/2006">
              <mc:Choice xmlns:v="urn:schemas-microsoft-com:vml" Requires="v">
                <p:oleObj r:id="rId10" imgW="139700" imgH="190500" progId="Equation.DSMT4">
                  <p:embed/>
                </p:oleObj>
              </mc:Choice>
              <mc:Fallback>
                <p:oleObj r:id="rId10" imgW="139700" imgH="190500" progId="Equation.DSMT4">
                  <p:embed/>
                  <p:pic>
                    <p:nvPicPr>
                      <p:cNvPr id="151" name="Object 150">
                        <a:extLst>
                          <a:ext uri="{FF2B5EF4-FFF2-40B4-BE49-F238E27FC236}">
                            <a16:creationId xmlns:a16="http://schemas.microsoft.com/office/drawing/2014/main" id="{CD670CE6-F931-9143-A71D-EFBFD80B6E5A}"/>
                          </a:ext>
                        </a:extLst>
                      </p:cNvPr>
                      <p:cNvPicPr/>
                      <p:nvPr/>
                    </p:nvPicPr>
                    <p:blipFill>
                      <a:blip r:embed="rId11"/>
                      <a:stretch>
                        <a:fillRect/>
                      </a:stretch>
                    </p:blipFill>
                    <p:spPr>
                      <a:xfrm>
                        <a:off x="2998883" y="4556423"/>
                        <a:ext cx="184749" cy="254488"/>
                      </a:xfrm>
                      <a:prstGeom prst="rect">
                        <a:avLst/>
                      </a:prstGeom>
                    </p:spPr>
                  </p:pic>
                </p:oleObj>
              </mc:Fallback>
            </mc:AlternateContent>
          </a:graphicData>
        </a:graphic>
      </p:graphicFrame>
    </p:spTree>
    <p:extLst>
      <p:ext uri="{BB962C8B-B14F-4D97-AF65-F5344CB8AC3E}">
        <p14:creationId xmlns:p14="http://schemas.microsoft.com/office/powerpoint/2010/main" val="16653086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91"/>
                                        </p:tgtEl>
                                        <p:attrNameLst>
                                          <p:attrName>style.visibility</p:attrName>
                                        </p:attrNameLst>
                                      </p:cBhvr>
                                      <p:to>
                                        <p:strVal val="visible"/>
                                      </p:to>
                                    </p:set>
                                    <p:animEffect transition="in" filter="dissolve">
                                      <p:cBhvr>
                                        <p:cTn id="7" dur="500"/>
                                        <p:tgtEl>
                                          <p:spTgt spid="91"/>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63"/>
                                        </p:tgtEl>
                                        <p:attrNameLst>
                                          <p:attrName>style.visibility</p:attrName>
                                        </p:attrNameLst>
                                      </p:cBhvr>
                                      <p:to>
                                        <p:strVal val="visible"/>
                                      </p:to>
                                    </p:set>
                                    <p:animEffect transition="in" filter="dissolve">
                                      <p:cBhvr>
                                        <p:cTn id="12" dur="500"/>
                                        <p:tgtEl>
                                          <p:spTgt spid="63"/>
                                        </p:tgtEl>
                                      </p:cBhvr>
                                    </p:animEffect>
                                  </p:childTnLst>
                                </p:cTn>
                              </p:par>
                              <p:par>
                                <p:cTn id="13" presetID="9" presetClass="entr" presetSubtype="0" fill="hold" nodeType="withEffect">
                                  <p:stCondLst>
                                    <p:cond delay="0"/>
                                  </p:stCondLst>
                                  <p:childTnLst>
                                    <p:set>
                                      <p:cBhvr>
                                        <p:cTn id="14" dur="1" fill="hold">
                                          <p:stCondLst>
                                            <p:cond delay="0"/>
                                          </p:stCondLst>
                                        </p:cTn>
                                        <p:tgtEl>
                                          <p:spTgt spid="65"/>
                                        </p:tgtEl>
                                        <p:attrNameLst>
                                          <p:attrName>style.visibility</p:attrName>
                                        </p:attrNameLst>
                                      </p:cBhvr>
                                      <p:to>
                                        <p:strVal val="visible"/>
                                      </p:to>
                                    </p:set>
                                    <p:animEffect transition="in" filter="dissolve">
                                      <p:cBhvr>
                                        <p:cTn id="15" dur="500"/>
                                        <p:tgtEl>
                                          <p:spTgt spid="65"/>
                                        </p:tgtEl>
                                      </p:cBhvr>
                                    </p:animEffect>
                                  </p:childTnLst>
                                </p:cTn>
                              </p:par>
                              <p:par>
                                <p:cTn id="16" presetID="9" presetClass="entr" presetSubtype="0" fill="hold" nodeType="withEffect">
                                  <p:stCondLst>
                                    <p:cond delay="0"/>
                                  </p:stCondLst>
                                  <p:childTnLst>
                                    <p:set>
                                      <p:cBhvr>
                                        <p:cTn id="17" dur="1" fill="hold">
                                          <p:stCondLst>
                                            <p:cond delay="0"/>
                                          </p:stCondLst>
                                        </p:cTn>
                                        <p:tgtEl>
                                          <p:spTgt spid="61"/>
                                        </p:tgtEl>
                                        <p:attrNameLst>
                                          <p:attrName>style.visibility</p:attrName>
                                        </p:attrNameLst>
                                      </p:cBhvr>
                                      <p:to>
                                        <p:strVal val="visible"/>
                                      </p:to>
                                    </p:set>
                                    <p:animEffect transition="in" filter="dissolve">
                                      <p:cBhvr>
                                        <p:cTn id="18" dur="500"/>
                                        <p:tgtEl>
                                          <p:spTgt spid="61"/>
                                        </p:tgtEl>
                                      </p:cBhvr>
                                    </p:animEffect>
                                  </p:childTnLst>
                                </p:cTn>
                              </p:par>
                              <p:par>
                                <p:cTn id="19" presetID="9" presetClass="entr" presetSubtype="0" fill="hold" nodeType="withEffect">
                                  <p:stCondLst>
                                    <p:cond delay="0"/>
                                  </p:stCondLst>
                                  <p:childTnLst>
                                    <p:set>
                                      <p:cBhvr>
                                        <p:cTn id="20" dur="1" fill="hold">
                                          <p:stCondLst>
                                            <p:cond delay="0"/>
                                          </p:stCondLst>
                                        </p:cTn>
                                        <p:tgtEl>
                                          <p:spTgt spid="62"/>
                                        </p:tgtEl>
                                        <p:attrNameLst>
                                          <p:attrName>style.visibility</p:attrName>
                                        </p:attrNameLst>
                                      </p:cBhvr>
                                      <p:to>
                                        <p:strVal val="visible"/>
                                      </p:to>
                                    </p:set>
                                    <p:animEffect transition="in" filter="dissolve">
                                      <p:cBhvr>
                                        <p:cTn id="21" dur="500"/>
                                        <p:tgtEl>
                                          <p:spTgt spid="62"/>
                                        </p:tgtEl>
                                      </p:cBhvr>
                                    </p:animEffect>
                                  </p:childTnLst>
                                </p:cTn>
                              </p:par>
                            </p:childTnLst>
                          </p:cTn>
                        </p:par>
                      </p:childTnLst>
                    </p:cTn>
                  </p:par>
                  <p:par>
                    <p:cTn id="22" fill="hold">
                      <p:stCondLst>
                        <p:cond delay="indefinite"/>
                      </p:stCondLst>
                      <p:childTnLst>
                        <p:par>
                          <p:cTn id="23" fill="hold">
                            <p:stCondLst>
                              <p:cond delay="0"/>
                            </p:stCondLst>
                            <p:childTnLst>
                              <p:par>
                                <p:cTn id="24" presetID="9" presetClass="entr" presetSubtype="0" fill="hold" nodeType="clickEffect">
                                  <p:stCondLst>
                                    <p:cond delay="0"/>
                                  </p:stCondLst>
                                  <p:childTnLst>
                                    <p:set>
                                      <p:cBhvr>
                                        <p:cTn id="25" dur="1" fill="hold">
                                          <p:stCondLst>
                                            <p:cond delay="0"/>
                                          </p:stCondLst>
                                        </p:cTn>
                                        <p:tgtEl>
                                          <p:spTgt spid="21"/>
                                        </p:tgtEl>
                                        <p:attrNameLst>
                                          <p:attrName>style.visibility</p:attrName>
                                        </p:attrNameLst>
                                      </p:cBhvr>
                                      <p:to>
                                        <p:strVal val="visible"/>
                                      </p:to>
                                    </p:set>
                                    <p:animEffect transition="in" filter="dissolve">
                                      <p:cBhvr>
                                        <p:cTn id="26" dur="500"/>
                                        <p:tgtEl>
                                          <p:spTgt spid="21"/>
                                        </p:tgtEl>
                                      </p:cBhvr>
                                    </p:animEffect>
                                  </p:childTnLst>
                                </p:cTn>
                              </p:par>
                            </p:childTnLst>
                          </p:cTn>
                        </p:par>
                      </p:childTnLst>
                    </p:cTn>
                  </p:par>
                  <p:par>
                    <p:cTn id="27" fill="hold">
                      <p:stCondLst>
                        <p:cond delay="indefinite"/>
                      </p:stCondLst>
                      <p:childTnLst>
                        <p:par>
                          <p:cTn id="28" fill="hold">
                            <p:stCondLst>
                              <p:cond delay="0"/>
                            </p:stCondLst>
                            <p:childTnLst>
                              <p:par>
                                <p:cTn id="29" presetID="9" presetClass="entr" presetSubtype="0" fill="hold" grpId="0" nodeType="click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dissolve">
                                      <p:cBhvr>
                                        <p:cTn id="31" dur="500"/>
                                        <p:tgtEl>
                                          <p:spTgt spid="10"/>
                                        </p:tgtEl>
                                      </p:cBhvr>
                                    </p:animEffect>
                                  </p:childTnLst>
                                </p:cTn>
                              </p:par>
                              <p:par>
                                <p:cTn id="32" presetID="9" presetClass="entr" presetSubtype="0" fill="hold" nodeType="withEffect">
                                  <p:stCondLst>
                                    <p:cond delay="0"/>
                                  </p:stCondLst>
                                  <p:childTnLst>
                                    <p:set>
                                      <p:cBhvr>
                                        <p:cTn id="33" dur="1" fill="hold">
                                          <p:stCondLst>
                                            <p:cond delay="0"/>
                                          </p:stCondLst>
                                        </p:cTn>
                                        <p:tgtEl>
                                          <p:spTgt spid="70"/>
                                        </p:tgtEl>
                                        <p:attrNameLst>
                                          <p:attrName>style.visibility</p:attrName>
                                        </p:attrNameLst>
                                      </p:cBhvr>
                                      <p:to>
                                        <p:strVal val="visible"/>
                                      </p:to>
                                    </p:set>
                                    <p:animEffect transition="in" filter="dissolve">
                                      <p:cBhvr>
                                        <p:cTn id="34" dur="500"/>
                                        <p:tgtEl>
                                          <p:spTgt spid="70"/>
                                        </p:tgtEl>
                                      </p:cBhvr>
                                    </p:animEffect>
                                  </p:childTnLst>
                                </p:cTn>
                              </p:par>
                            </p:childTnLst>
                          </p:cTn>
                        </p:par>
                      </p:childTnLst>
                    </p:cTn>
                  </p:par>
                  <p:par>
                    <p:cTn id="35" fill="hold">
                      <p:stCondLst>
                        <p:cond delay="indefinite"/>
                      </p:stCondLst>
                      <p:childTnLst>
                        <p:par>
                          <p:cTn id="36" fill="hold">
                            <p:stCondLst>
                              <p:cond delay="0"/>
                            </p:stCondLst>
                            <p:childTnLst>
                              <p:par>
                                <p:cTn id="37" presetID="9" presetClass="entr" presetSubtype="0" fill="hold" nodeType="clickEffect">
                                  <p:stCondLst>
                                    <p:cond delay="0"/>
                                  </p:stCondLst>
                                  <p:childTnLst>
                                    <p:set>
                                      <p:cBhvr>
                                        <p:cTn id="38" dur="1" fill="hold">
                                          <p:stCondLst>
                                            <p:cond delay="0"/>
                                          </p:stCondLst>
                                        </p:cTn>
                                        <p:tgtEl>
                                          <p:spTgt spid="20"/>
                                        </p:tgtEl>
                                        <p:attrNameLst>
                                          <p:attrName>style.visibility</p:attrName>
                                        </p:attrNameLst>
                                      </p:cBhvr>
                                      <p:to>
                                        <p:strVal val="visible"/>
                                      </p:to>
                                    </p:set>
                                    <p:animEffect transition="in" filter="dissolve">
                                      <p:cBhvr>
                                        <p:cTn id="39" dur="500"/>
                                        <p:tgtEl>
                                          <p:spTgt spid="20"/>
                                        </p:tgtEl>
                                      </p:cBhvr>
                                    </p:animEffect>
                                  </p:childTnLst>
                                </p:cTn>
                              </p:par>
                              <p:par>
                                <p:cTn id="40" presetID="9" presetClass="entr" presetSubtype="0" fill="hold" nodeType="withEffect">
                                  <p:stCondLst>
                                    <p:cond delay="0"/>
                                  </p:stCondLst>
                                  <p:childTnLst>
                                    <p:set>
                                      <p:cBhvr>
                                        <p:cTn id="41" dur="1" fill="hold">
                                          <p:stCondLst>
                                            <p:cond delay="0"/>
                                          </p:stCondLst>
                                        </p:cTn>
                                        <p:tgtEl>
                                          <p:spTgt spid="279"/>
                                        </p:tgtEl>
                                        <p:attrNameLst>
                                          <p:attrName>style.visibility</p:attrName>
                                        </p:attrNameLst>
                                      </p:cBhvr>
                                      <p:to>
                                        <p:strVal val="visible"/>
                                      </p:to>
                                    </p:set>
                                    <p:animEffect transition="in" filter="dissolve">
                                      <p:cBhvr>
                                        <p:cTn id="42" dur="500"/>
                                        <p:tgtEl>
                                          <p:spTgt spid="279"/>
                                        </p:tgtEl>
                                      </p:cBhvr>
                                    </p:animEffect>
                                  </p:childTnLst>
                                </p:cTn>
                              </p:par>
                              <p:par>
                                <p:cTn id="43" presetID="9" presetClass="entr" presetSubtype="0" fill="hold" nodeType="withEffect">
                                  <p:stCondLst>
                                    <p:cond delay="0"/>
                                  </p:stCondLst>
                                  <p:childTnLst>
                                    <p:set>
                                      <p:cBhvr>
                                        <p:cTn id="44" dur="1" fill="hold">
                                          <p:stCondLst>
                                            <p:cond delay="0"/>
                                          </p:stCondLst>
                                        </p:cTn>
                                        <p:tgtEl>
                                          <p:spTgt spid="151"/>
                                        </p:tgtEl>
                                        <p:attrNameLst>
                                          <p:attrName>style.visibility</p:attrName>
                                        </p:attrNameLst>
                                      </p:cBhvr>
                                      <p:to>
                                        <p:strVal val="visible"/>
                                      </p:to>
                                    </p:set>
                                    <p:animEffect transition="in" filter="dissolve">
                                      <p:cBhvr>
                                        <p:cTn id="45" dur="500"/>
                                        <p:tgtEl>
                                          <p:spTgt spid="151"/>
                                        </p:tgtEl>
                                      </p:cBhvr>
                                    </p:animEffect>
                                  </p:childTnLst>
                                </p:cTn>
                              </p:par>
                              <p:par>
                                <p:cTn id="46" presetID="9" presetClass="entr" presetSubtype="0" fill="hold" nodeType="withEffect">
                                  <p:stCondLst>
                                    <p:cond delay="0"/>
                                  </p:stCondLst>
                                  <p:childTnLst>
                                    <p:set>
                                      <p:cBhvr>
                                        <p:cTn id="47" dur="1" fill="hold">
                                          <p:stCondLst>
                                            <p:cond delay="0"/>
                                          </p:stCondLst>
                                        </p:cTn>
                                        <p:tgtEl>
                                          <p:spTgt spid="149"/>
                                        </p:tgtEl>
                                        <p:attrNameLst>
                                          <p:attrName>style.visibility</p:attrName>
                                        </p:attrNameLst>
                                      </p:cBhvr>
                                      <p:to>
                                        <p:strVal val="visible"/>
                                      </p:to>
                                    </p:set>
                                    <p:animEffect transition="in" filter="dissolve">
                                      <p:cBhvr>
                                        <p:cTn id="48" dur="500"/>
                                        <p:tgtEl>
                                          <p:spTgt spid="149"/>
                                        </p:tgtEl>
                                      </p:cBhvr>
                                    </p:animEffect>
                                  </p:childTnLst>
                                </p:cTn>
                              </p:par>
                              <p:par>
                                <p:cTn id="49" presetID="9" presetClass="entr" presetSubtype="0" fill="hold" nodeType="withEffect">
                                  <p:stCondLst>
                                    <p:cond delay="0"/>
                                  </p:stCondLst>
                                  <p:childTnLst>
                                    <p:set>
                                      <p:cBhvr>
                                        <p:cTn id="50" dur="1" fill="hold">
                                          <p:stCondLst>
                                            <p:cond delay="0"/>
                                          </p:stCondLst>
                                        </p:cTn>
                                        <p:tgtEl>
                                          <p:spTgt spid="147"/>
                                        </p:tgtEl>
                                        <p:attrNameLst>
                                          <p:attrName>style.visibility</p:attrName>
                                        </p:attrNameLst>
                                      </p:cBhvr>
                                      <p:to>
                                        <p:strVal val="visible"/>
                                      </p:to>
                                    </p:set>
                                    <p:animEffect transition="in" filter="dissolve">
                                      <p:cBhvr>
                                        <p:cTn id="51" dur="500"/>
                                        <p:tgtEl>
                                          <p:spTgt spid="147"/>
                                        </p:tgtEl>
                                      </p:cBhvr>
                                    </p:animEffect>
                                  </p:childTnLst>
                                </p:cTn>
                              </p:par>
                              <p:par>
                                <p:cTn id="52" presetID="9" presetClass="entr" presetSubtype="0" fill="hold" grpId="0" nodeType="withEffect">
                                  <p:stCondLst>
                                    <p:cond delay="0"/>
                                  </p:stCondLst>
                                  <p:childTnLst>
                                    <p:set>
                                      <p:cBhvr>
                                        <p:cTn id="53" dur="1" fill="hold">
                                          <p:stCondLst>
                                            <p:cond delay="0"/>
                                          </p:stCondLst>
                                        </p:cTn>
                                        <p:tgtEl>
                                          <p:spTgt spid="146"/>
                                        </p:tgtEl>
                                        <p:attrNameLst>
                                          <p:attrName>style.visibility</p:attrName>
                                        </p:attrNameLst>
                                      </p:cBhvr>
                                      <p:to>
                                        <p:strVal val="visible"/>
                                      </p:to>
                                    </p:set>
                                    <p:animEffect transition="in" filter="dissolve">
                                      <p:cBhvr>
                                        <p:cTn id="54" dur="500"/>
                                        <p:tgtEl>
                                          <p:spTgt spid="146"/>
                                        </p:tgtEl>
                                      </p:cBhvr>
                                    </p:animEffect>
                                  </p:childTnLst>
                                </p:cTn>
                              </p:par>
                              <p:par>
                                <p:cTn id="55" presetID="9" presetClass="entr" presetSubtype="0" fill="hold" nodeType="withEffect">
                                  <p:stCondLst>
                                    <p:cond delay="0"/>
                                  </p:stCondLst>
                                  <p:childTnLst>
                                    <p:set>
                                      <p:cBhvr>
                                        <p:cTn id="56" dur="1" fill="hold">
                                          <p:stCondLst>
                                            <p:cond delay="0"/>
                                          </p:stCondLst>
                                        </p:cTn>
                                        <p:tgtEl>
                                          <p:spTgt spid="13"/>
                                        </p:tgtEl>
                                        <p:attrNameLst>
                                          <p:attrName>style.visibility</p:attrName>
                                        </p:attrNameLst>
                                      </p:cBhvr>
                                      <p:to>
                                        <p:strVal val="visible"/>
                                      </p:to>
                                    </p:set>
                                    <p:animEffect transition="in" filter="dissolve">
                                      <p:cBhvr>
                                        <p:cTn id="57" dur="500"/>
                                        <p:tgtEl>
                                          <p:spTgt spid="13"/>
                                        </p:tgtEl>
                                      </p:cBhvr>
                                    </p:animEffect>
                                  </p:childTnLst>
                                </p:cTn>
                              </p:par>
                            </p:childTnLst>
                          </p:cTn>
                        </p:par>
                      </p:childTnLst>
                    </p:cTn>
                  </p:par>
                  <p:par>
                    <p:cTn id="58" fill="hold">
                      <p:stCondLst>
                        <p:cond delay="indefinite"/>
                      </p:stCondLst>
                      <p:childTnLst>
                        <p:par>
                          <p:cTn id="59" fill="hold">
                            <p:stCondLst>
                              <p:cond delay="0"/>
                            </p:stCondLst>
                            <p:childTnLst>
                              <p:par>
                                <p:cTn id="60" presetID="9" presetClass="entr" presetSubtype="0" fill="hold" nodeType="clickEffect">
                                  <p:stCondLst>
                                    <p:cond delay="0"/>
                                  </p:stCondLst>
                                  <p:childTnLst>
                                    <p:set>
                                      <p:cBhvr>
                                        <p:cTn id="61" dur="1" fill="hold">
                                          <p:stCondLst>
                                            <p:cond delay="0"/>
                                          </p:stCondLst>
                                        </p:cTn>
                                        <p:tgtEl>
                                          <p:spTgt spid="12"/>
                                        </p:tgtEl>
                                        <p:attrNameLst>
                                          <p:attrName>style.visibility</p:attrName>
                                        </p:attrNameLst>
                                      </p:cBhvr>
                                      <p:to>
                                        <p:strVal val="visible"/>
                                      </p:to>
                                    </p:set>
                                    <p:animEffect transition="in" filter="dissolve">
                                      <p:cBhvr>
                                        <p:cTn id="6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 grpId="0"/>
      <p:bldP spid="10" grpId="0" animBg="1"/>
      <p:bldP spid="146"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293319" y="271957"/>
            <a:ext cx="8681366" cy="1077218"/>
          </a:xfrm>
          <a:prstGeom prst="rect">
            <a:avLst/>
          </a:prstGeom>
          <a:noFill/>
        </p:spPr>
        <p:txBody>
          <a:bodyPr wrap="square" rtlCol="0">
            <a:spAutoFit/>
          </a:bodyPr>
          <a:lstStyle/>
          <a:p>
            <a:r>
              <a:rPr lang="en-US" sz="2400" dirty="0">
                <a:solidFill>
                  <a:srgbClr val="FF0000"/>
                </a:solidFill>
                <a:latin typeface="Apple Chancery" panose="03020702040506060504" pitchFamily="66" charset="-79"/>
                <a:ea typeface="Palatino Linotype" charset="0"/>
                <a:cs typeface="Apple Chancery" panose="03020702040506060504" pitchFamily="66" charset="-79"/>
              </a:rPr>
              <a:t>--What about the jerking wheel?  </a:t>
            </a:r>
            <a:r>
              <a:rPr lang="en-US" sz="2000" dirty="0">
                <a:latin typeface="Times New Roman" panose="02020603050405020304" pitchFamily="18" charset="0"/>
                <a:ea typeface="Palatino Linotype" charset="0"/>
                <a:cs typeface="Times New Roman" panose="02020603050405020304" pitchFamily="18" charset="0"/>
              </a:rPr>
              <a:t>Assume a clockwise rotation.  The angular velocity (and, hence, angular momentum) vector is shown below in the sketch with the view from above shown to the right (I’ve put a nub at </a:t>
            </a:r>
            <a:r>
              <a:rPr lang="en-US" sz="2000" i="1" dirty="0">
                <a:latin typeface="Times New Roman" panose="02020603050405020304" pitchFamily="18" charset="0"/>
                <a:ea typeface="Palatino Linotype" charset="0"/>
                <a:cs typeface="Times New Roman" panose="02020603050405020304" pitchFamily="18" charset="0"/>
              </a:rPr>
              <a:t>point A </a:t>
            </a:r>
            <a:r>
              <a:rPr lang="en-US" sz="2000" dirty="0">
                <a:latin typeface="Times New Roman" panose="02020603050405020304" pitchFamily="18" charset="0"/>
                <a:ea typeface="Palatino Linotype" charset="0"/>
                <a:cs typeface="Times New Roman" panose="02020603050405020304" pitchFamily="18" charset="0"/>
              </a:rPr>
              <a:t>for reference).</a:t>
            </a:r>
          </a:p>
        </p:txBody>
      </p:sp>
      <p:sp>
        <p:nvSpPr>
          <p:cNvPr id="42" name="Rectangle 41">
            <a:extLst>
              <a:ext uri="{FF2B5EF4-FFF2-40B4-BE49-F238E27FC236}">
                <a16:creationId xmlns:a16="http://schemas.microsoft.com/office/drawing/2014/main" id="{03015021-300B-9B42-8C09-DA0347ABA0E9}"/>
              </a:ext>
            </a:extLst>
          </p:cNvPr>
          <p:cNvSpPr/>
          <p:nvPr/>
        </p:nvSpPr>
        <p:spPr>
          <a:xfrm rot="338897">
            <a:off x="2566381" y="3288137"/>
            <a:ext cx="65997" cy="1547782"/>
          </a:xfrm>
          <a:prstGeom prst="rect">
            <a:avLst/>
          </a:prstGeom>
          <a:solidFill>
            <a:srgbClr val="92D05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4" name="Rectangle 43">
            <a:extLst>
              <a:ext uri="{FF2B5EF4-FFF2-40B4-BE49-F238E27FC236}">
                <a16:creationId xmlns:a16="http://schemas.microsoft.com/office/drawing/2014/main" id="{876F18AB-8045-2345-91CA-94F6A6258057}"/>
              </a:ext>
            </a:extLst>
          </p:cNvPr>
          <p:cNvSpPr/>
          <p:nvPr/>
        </p:nvSpPr>
        <p:spPr>
          <a:xfrm rot="20740835">
            <a:off x="2324192" y="3514384"/>
            <a:ext cx="65997" cy="1294800"/>
          </a:xfrm>
          <a:prstGeom prst="rect">
            <a:avLst/>
          </a:prstGeom>
          <a:solidFill>
            <a:srgbClr val="92D05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6" name="Rectangle 45">
            <a:extLst>
              <a:ext uri="{FF2B5EF4-FFF2-40B4-BE49-F238E27FC236}">
                <a16:creationId xmlns:a16="http://schemas.microsoft.com/office/drawing/2014/main" id="{A70AEBB7-7641-8D44-BDD1-E2FEDDD8D1DF}"/>
              </a:ext>
            </a:extLst>
          </p:cNvPr>
          <p:cNvSpPr/>
          <p:nvPr/>
        </p:nvSpPr>
        <p:spPr>
          <a:xfrm rot="20764831">
            <a:off x="2660218" y="4758102"/>
            <a:ext cx="71875" cy="1420866"/>
          </a:xfrm>
          <a:prstGeom prst="rect">
            <a:avLst/>
          </a:prstGeom>
          <a:solidFill>
            <a:srgbClr val="92D05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7" name="Rectangle 46">
            <a:extLst>
              <a:ext uri="{FF2B5EF4-FFF2-40B4-BE49-F238E27FC236}">
                <a16:creationId xmlns:a16="http://schemas.microsoft.com/office/drawing/2014/main" id="{EEA61D08-840A-6546-A37C-E25C9E8AE472}"/>
              </a:ext>
            </a:extLst>
          </p:cNvPr>
          <p:cNvSpPr/>
          <p:nvPr/>
        </p:nvSpPr>
        <p:spPr>
          <a:xfrm rot="535977">
            <a:off x="2377872" y="4757215"/>
            <a:ext cx="71875" cy="1420866"/>
          </a:xfrm>
          <a:prstGeom prst="rect">
            <a:avLst/>
          </a:prstGeom>
          <a:solidFill>
            <a:srgbClr val="92D05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0" name="Rectangle 49">
            <a:extLst>
              <a:ext uri="{FF2B5EF4-FFF2-40B4-BE49-F238E27FC236}">
                <a16:creationId xmlns:a16="http://schemas.microsoft.com/office/drawing/2014/main" id="{3AB154BE-BB6D-4747-ADF3-2FD7C470FEDB}"/>
              </a:ext>
            </a:extLst>
          </p:cNvPr>
          <p:cNvSpPr/>
          <p:nvPr/>
        </p:nvSpPr>
        <p:spPr>
          <a:xfrm rot="15653006" flipH="1">
            <a:off x="2793290" y="4458782"/>
            <a:ext cx="80050" cy="552914"/>
          </a:xfrm>
          <a:prstGeom prst="rect">
            <a:avLst/>
          </a:prstGeom>
          <a:solidFill>
            <a:srgbClr val="92D05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1" name="Rectangle 50">
            <a:extLst>
              <a:ext uri="{FF2B5EF4-FFF2-40B4-BE49-F238E27FC236}">
                <a16:creationId xmlns:a16="http://schemas.microsoft.com/office/drawing/2014/main" id="{B7D5D35B-1E37-2848-9DB7-344067E261EC}"/>
              </a:ext>
            </a:extLst>
          </p:cNvPr>
          <p:cNvSpPr/>
          <p:nvPr/>
        </p:nvSpPr>
        <p:spPr>
          <a:xfrm rot="1895508">
            <a:off x="2759639" y="3907849"/>
            <a:ext cx="65997" cy="974851"/>
          </a:xfrm>
          <a:prstGeom prst="rect">
            <a:avLst/>
          </a:prstGeom>
          <a:solidFill>
            <a:srgbClr val="92D05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2" name="Rectangle 51">
            <a:extLst>
              <a:ext uri="{FF2B5EF4-FFF2-40B4-BE49-F238E27FC236}">
                <a16:creationId xmlns:a16="http://schemas.microsoft.com/office/drawing/2014/main" id="{D1121CE6-906B-0F48-9B5C-52A16D4E63F9}"/>
              </a:ext>
            </a:extLst>
          </p:cNvPr>
          <p:cNvSpPr/>
          <p:nvPr/>
        </p:nvSpPr>
        <p:spPr>
          <a:xfrm rot="19013928">
            <a:off x="2773569" y="4682970"/>
            <a:ext cx="65997" cy="787358"/>
          </a:xfrm>
          <a:prstGeom prst="rect">
            <a:avLst/>
          </a:prstGeom>
          <a:solidFill>
            <a:srgbClr val="92D05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3" name="Rectangle 52">
            <a:extLst>
              <a:ext uri="{FF2B5EF4-FFF2-40B4-BE49-F238E27FC236}">
                <a16:creationId xmlns:a16="http://schemas.microsoft.com/office/drawing/2014/main" id="{5748EE77-9818-2242-88C1-A4A682E090D2}"/>
              </a:ext>
            </a:extLst>
          </p:cNvPr>
          <p:cNvSpPr/>
          <p:nvPr/>
        </p:nvSpPr>
        <p:spPr>
          <a:xfrm rot="2179512">
            <a:off x="2235126" y="4736304"/>
            <a:ext cx="65997" cy="828236"/>
          </a:xfrm>
          <a:prstGeom prst="rect">
            <a:avLst/>
          </a:prstGeom>
          <a:solidFill>
            <a:srgbClr val="92D05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79" name="Group 78">
            <a:extLst>
              <a:ext uri="{FF2B5EF4-FFF2-40B4-BE49-F238E27FC236}">
                <a16:creationId xmlns:a16="http://schemas.microsoft.com/office/drawing/2014/main" id="{0B3983CF-0A76-BC43-BA5A-6BAC41D72B01}"/>
              </a:ext>
            </a:extLst>
          </p:cNvPr>
          <p:cNvGrpSpPr/>
          <p:nvPr/>
        </p:nvGrpSpPr>
        <p:grpSpPr>
          <a:xfrm flipH="1">
            <a:off x="1362029" y="4688819"/>
            <a:ext cx="1100000" cy="133642"/>
            <a:chOff x="2164454" y="2414084"/>
            <a:chExt cx="339725" cy="92579"/>
          </a:xfrm>
          <a:solidFill>
            <a:srgbClr val="FFC000"/>
          </a:solidFill>
        </p:grpSpPr>
        <p:sp>
          <p:nvSpPr>
            <p:cNvPr id="80" name="Freeform 79">
              <a:extLst>
                <a:ext uri="{FF2B5EF4-FFF2-40B4-BE49-F238E27FC236}">
                  <a16:creationId xmlns:a16="http://schemas.microsoft.com/office/drawing/2014/main" id="{C38EAE3A-B5B1-EB4F-83F8-D168C3D6B247}"/>
                </a:ext>
              </a:extLst>
            </p:cNvPr>
            <p:cNvSpPr/>
            <p:nvPr/>
          </p:nvSpPr>
          <p:spPr>
            <a:xfrm>
              <a:off x="2164454" y="2414084"/>
              <a:ext cx="339725" cy="50706"/>
            </a:xfrm>
            <a:custGeom>
              <a:avLst/>
              <a:gdLst>
                <a:gd name="connsiteX0" fmla="*/ 0 w 339725"/>
                <a:gd name="connsiteY0" fmla="*/ 50706 h 50706"/>
                <a:gd name="connsiteX1" fmla="*/ 41275 w 339725"/>
                <a:gd name="connsiteY1" fmla="*/ 3081 h 50706"/>
                <a:gd name="connsiteX2" fmla="*/ 66675 w 339725"/>
                <a:gd name="connsiteY2" fmla="*/ 6256 h 50706"/>
                <a:gd name="connsiteX3" fmla="*/ 88900 w 339725"/>
                <a:gd name="connsiteY3" fmla="*/ 18956 h 50706"/>
                <a:gd name="connsiteX4" fmla="*/ 120650 w 339725"/>
                <a:gd name="connsiteY4" fmla="*/ 18956 h 50706"/>
                <a:gd name="connsiteX5" fmla="*/ 180975 w 339725"/>
                <a:gd name="connsiteY5" fmla="*/ 9431 h 50706"/>
                <a:gd name="connsiteX6" fmla="*/ 234950 w 339725"/>
                <a:gd name="connsiteY6" fmla="*/ 6256 h 50706"/>
                <a:gd name="connsiteX7" fmla="*/ 288925 w 339725"/>
                <a:gd name="connsiteY7" fmla="*/ 12606 h 50706"/>
                <a:gd name="connsiteX8" fmla="*/ 330200 w 339725"/>
                <a:gd name="connsiteY8" fmla="*/ 34831 h 50706"/>
                <a:gd name="connsiteX9" fmla="*/ 339725 w 339725"/>
                <a:gd name="connsiteY9" fmla="*/ 47531 h 507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39725" h="50706">
                  <a:moveTo>
                    <a:pt x="0" y="50706"/>
                  </a:moveTo>
                  <a:cubicBezTo>
                    <a:pt x="15081" y="30597"/>
                    <a:pt x="30163" y="10489"/>
                    <a:pt x="41275" y="3081"/>
                  </a:cubicBezTo>
                  <a:cubicBezTo>
                    <a:pt x="52388" y="-4327"/>
                    <a:pt x="58738" y="3610"/>
                    <a:pt x="66675" y="6256"/>
                  </a:cubicBezTo>
                  <a:cubicBezTo>
                    <a:pt x="74612" y="8902"/>
                    <a:pt x="79904" y="16839"/>
                    <a:pt x="88900" y="18956"/>
                  </a:cubicBezTo>
                  <a:cubicBezTo>
                    <a:pt x="97896" y="21073"/>
                    <a:pt x="105304" y="20543"/>
                    <a:pt x="120650" y="18956"/>
                  </a:cubicBezTo>
                  <a:cubicBezTo>
                    <a:pt x="135996" y="17368"/>
                    <a:pt x="161925" y="11548"/>
                    <a:pt x="180975" y="9431"/>
                  </a:cubicBezTo>
                  <a:cubicBezTo>
                    <a:pt x="200025" y="7314"/>
                    <a:pt x="216958" y="5727"/>
                    <a:pt x="234950" y="6256"/>
                  </a:cubicBezTo>
                  <a:cubicBezTo>
                    <a:pt x="252942" y="6785"/>
                    <a:pt x="273050" y="7844"/>
                    <a:pt x="288925" y="12606"/>
                  </a:cubicBezTo>
                  <a:cubicBezTo>
                    <a:pt x="304800" y="17368"/>
                    <a:pt x="330200" y="34831"/>
                    <a:pt x="330200" y="34831"/>
                  </a:cubicBezTo>
                  <a:cubicBezTo>
                    <a:pt x="338667" y="40652"/>
                    <a:pt x="339196" y="44091"/>
                    <a:pt x="339725" y="47531"/>
                  </a:cubicBezTo>
                </a:path>
              </a:pathLst>
            </a:custGeom>
            <a:grp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1" name="Freeform 80">
              <a:extLst>
                <a:ext uri="{FF2B5EF4-FFF2-40B4-BE49-F238E27FC236}">
                  <a16:creationId xmlns:a16="http://schemas.microsoft.com/office/drawing/2014/main" id="{A21D1269-076F-744A-957A-B0EDE05CBFEE}"/>
                </a:ext>
              </a:extLst>
            </p:cNvPr>
            <p:cNvSpPr/>
            <p:nvPr/>
          </p:nvSpPr>
          <p:spPr>
            <a:xfrm flipV="1">
              <a:off x="2164454" y="2455957"/>
              <a:ext cx="339725" cy="50706"/>
            </a:xfrm>
            <a:custGeom>
              <a:avLst/>
              <a:gdLst>
                <a:gd name="connsiteX0" fmla="*/ 0 w 339725"/>
                <a:gd name="connsiteY0" fmla="*/ 50706 h 50706"/>
                <a:gd name="connsiteX1" fmla="*/ 41275 w 339725"/>
                <a:gd name="connsiteY1" fmla="*/ 3081 h 50706"/>
                <a:gd name="connsiteX2" fmla="*/ 66675 w 339725"/>
                <a:gd name="connsiteY2" fmla="*/ 6256 h 50706"/>
                <a:gd name="connsiteX3" fmla="*/ 88900 w 339725"/>
                <a:gd name="connsiteY3" fmla="*/ 18956 h 50706"/>
                <a:gd name="connsiteX4" fmla="*/ 120650 w 339725"/>
                <a:gd name="connsiteY4" fmla="*/ 18956 h 50706"/>
                <a:gd name="connsiteX5" fmla="*/ 180975 w 339725"/>
                <a:gd name="connsiteY5" fmla="*/ 9431 h 50706"/>
                <a:gd name="connsiteX6" fmla="*/ 234950 w 339725"/>
                <a:gd name="connsiteY6" fmla="*/ 6256 h 50706"/>
                <a:gd name="connsiteX7" fmla="*/ 288925 w 339725"/>
                <a:gd name="connsiteY7" fmla="*/ 12606 h 50706"/>
                <a:gd name="connsiteX8" fmla="*/ 330200 w 339725"/>
                <a:gd name="connsiteY8" fmla="*/ 34831 h 50706"/>
                <a:gd name="connsiteX9" fmla="*/ 339725 w 339725"/>
                <a:gd name="connsiteY9" fmla="*/ 47531 h 507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39725" h="50706">
                  <a:moveTo>
                    <a:pt x="0" y="50706"/>
                  </a:moveTo>
                  <a:cubicBezTo>
                    <a:pt x="15081" y="30597"/>
                    <a:pt x="30163" y="10489"/>
                    <a:pt x="41275" y="3081"/>
                  </a:cubicBezTo>
                  <a:cubicBezTo>
                    <a:pt x="52388" y="-4327"/>
                    <a:pt x="58738" y="3610"/>
                    <a:pt x="66675" y="6256"/>
                  </a:cubicBezTo>
                  <a:cubicBezTo>
                    <a:pt x="74612" y="8902"/>
                    <a:pt x="79904" y="16839"/>
                    <a:pt x="88900" y="18956"/>
                  </a:cubicBezTo>
                  <a:cubicBezTo>
                    <a:pt x="97896" y="21073"/>
                    <a:pt x="105304" y="20543"/>
                    <a:pt x="120650" y="18956"/>
                  </a:cubicBezTo>
                  <a:cubicBezTo>
                    <a:pt x="135996" y="17368"/>
                    <a:pt x="161925" y="11548"/>
                    <a:pt x="180975" y="9431"/>
                  </a:cubicBezTo>
                  <a:cubicBezTo>
                    <a:pt x="200025" y="7314"/>
                    <a:pt x="216958" y="5727"/>
                    <a:pt x="234950" y="6256"/>
                  </a:cubicBezTo>
                  <a:cubicBezTo>
                    <a:pt x="252942" y="6785"/>
                    <a:pt x="273050" y="7844"/>
                    <a:pt x="288925" y="12606"/>
                  </a:cubicBezTo>
                  <a:cubicBezTo>
                    <a:pt x="304800" y="17368"/>
                    <a:pt x="330200" y="34831"/>
                    <a:pt x="330200" y="34831"/>
                  </a:cubicBezTo>
                  <a:cubicBezTo>
                    <a:pt x="338667" y="40652"/>
                    <a:pt x="339196" y="44091"/>
                    <a:pt x="339725" y="47531"/>
                  </a:cubicBezTo>
                </a:path>
              </a:pathLst>
            </a:custGeom>
            <a:grp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45" name="Rectangle 44">
            <a:extLst>
              <a:ext uri="{FF2B5EF4-FFF2-40B4-BE49-F238E27FC236}">
                <a16:creationId xmlns:a16="http://schemas.microsoft.com/office/drawing/2014/main" id="{26964DF1-2A95-0B4F-BE47-2B5FECE587BE}"/>
              </a:ext>
            </a:extLst>
          </p:cNvPr>
          <p:cNvSpPr/>
          <p:nvPr/>
        </p:nvSpPr>
        <p:spPr>
          <a:xfrm rot="18871821" flipH="1">
            <a:off x="2208791" y="4093690"/>
            <a:ext cx="65997" cy="847543"/>
          </a:xfrm>
          <a:prstGeom prst="rect">
            <a:avLst/>
          </a:prstGeom>
          <a:solidFill>
            <a:srgbClr val="92D05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8" name="Rectangle 47">
            <a:extLst>
              <a:ext uri="{FF2B5EF4-FFF2-40B4-BE49-F238E27FC236}">
                <a16:creationId xmlns:a16="http://schemas.microsoft.com/office/drawing/2014/main" id="{25AC25D2-712F-F946-B13C-E5568BEE9664}"/>
              </a:ext>
            </a:extLst>
          </p:cNvPr>
          <p:cNvSpPr/>
          <p:nvPr/>
        </p:nvSpPr>
        <p:spPr>
          <a:xfrm rot="15653006" flipH="1">
            <a:off x="2189853" y="4545787"/>
            <a:ext cx="80050" cy="552914"/>
          </a:xfrm>
          <a:prstGeom prst="rect">
            <a:avLst/>
          </a:prstGeom>
          <a:solidFill>
            <a:srgbClr val="92D05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3" name="Donut 42">
            <a:extLst>
              <a:ext uri="{FF2B5EF4-FFF2-40B4-BE49-F238E27FC236}">
                <a16:creationId xmlns:a16="http://schemas.microsoft.com/office/drawing/2014/main" id="{FB055F6E-2B84-B749-B26C-55DC7847ECA2}"/>
              </a:ext>
            </a:extLst>
          </p:cNvPr>
          <p:cNvSpPr/>
          <p:nvPr/>
        </p:nvSpPr>
        <p:spPr>
          <a:xfrm>
            <a:off x="1808763" y="3116218"/>
            <a:ext cx="1428532" cy="3309237"/>
          </a:xfrm>
          <a:prstGeom prst="donut">
            <a:avLst>
              <a:gd name="adj" fmla="val 11513"/>
            </a:avLst>
          </a:prstGeom>
          <a:solidFill>
            <a:srgbClr val="92D05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78" name="Oval 77">
            <a:extLst>
              <a:ext uri="{FF2B5EF4-FFF2-40B4-BE49-F238E27FC236}">
                <a16:creationId xmlns:a16="http://schemas.microsoft.com/office/drawing/2014/main" id="{55E7F34D-8464-3946-BC67-FEBB8CBFC0EB}"/>
              </a:ext>
            </a:extLst>
          </p:cNvPr>
          <p:cNvSpPr/>
          <p:nvPr/>
        </p:nvSpPr>
        <p:spPr>
          <a:xfrm>
            <a:off x="2486015" y="4664546"/>
            <a:ext cx="93240" cy="173619"/>
          </a:xfrm>
          <a:prstGeom prst="ellipse">
            <a:avLst/>
          </a:prstGeom>
          <a:solidFill>
            <a:srgbClr val="92D05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20" name="Group 19">
            <a:extLst>
              <a:ext uri="{FF2B5EF4-FFF2-40B4-BE49-F238E27FC236}">
                <a16:creationId xmlns:a16="http://schemas.microsoft.com/office/drawing/2014/main" id="{25F80CBA-D8A5-384B-BFDA-B9BBD612D613}"/>
              </a:ext>
            </a:extLst>
          </p:cNvPr>
          <p:cNvGrpSpPr/>
          <p:nvPr/>
        </p:nvGrpSpPr>
        <p:grpSpPr>
          <a:xfrm flipV="1">
            <a:off x="2989995" y="4927135"/>
            <a:ext cx="173963" cy="868914"/>
            <a:chOff x="6756539" y="3303318"/>
            <a:chExt cx="120511" cy="601932"/>
          </a:xfrm>
        </p:grpSpPr>
        <p:sp>
          <p:nvSpPr>
            <p:cNvPr id="10" name="Freeform 9">
              <a:extLst>
                <a:ext uri="{FF2B5EF4-FFF2-40B4-BE49-F238E27FC236}">
                  <a16:creationId xmlns:a16="http://schemas.microsoft.com/office/drawing/2014/main" id="{3B8E9E9F-3E25-E242-BDD6-528CE27BB050}"/>
                </a:ext>
              </a:extLst>
            </p:cNvPr>
            <p:cNvSpPr/>
            <p:nvPr/>
          </p:nvSpPr>
          <p:spPr>
            <a:xfrm>
              <a:off x="6762750" y="3308350"/>
              <a:ext cx="114300" cy="596900"/>
            </a:xfrm>
            <a:custGeom>
              <a:avLst/>
              <a:gdLst>
                <a:gd name="connsiteX0" fmla="*/ 114300 w 114300"/>
                <a:gd name="connsiteY0" fmla="*/ 596900 h 596900"/>
                <a:gd name="connsiteX1" fmla="*/ 95250 w 114300"/>
                <a:gd name="connsiteY1" fmla="*/ 368300 h 596900"/>
                <a:gd name="connsiteX2" fmla="*/ 53975 w 114300"/>
                <a:gd name="connsiteY2" fmla="*/ 165100 h 596900"/>
                <a:gd name="connsiteX3" fmla="*/ 0 w 114300"/>
                <a:gd name="connsiteY3" fmla="*/ 0 h 596900"/>
              </a:gdLst>
              <a:ahLst/>
              <a:cxnLst>
                <a:cxn ang="0">
                  <a:pos x="connsiteX0" y="connsiteY0"/>
                </a:cxn>
                <a:cxn ang="0">
                  <a:pos x="connsiteX1" y="connsiteY1"/>
                </a:cxn>
                <a:cxn ang="0">
                  <a:pos x="connsiteX2" y="connsiteY2"/>
                </a:cxn>
                <a:cxn ang="0">
                  <a:pos x="connsiteX3" y="connsiteY3"/>
                </a:cxn>
              </a:cxnLst>
              <a:rect l="l" t="t" r="r" b="b"/>
              <a:pathLst>
                <a:path w="114300" h="596900">
                  <a:moveTo>
                    <a:pt x="114300" y="596900"/>
                  </a:moveTo>
                  <a:cubicBezTo>
                    <a:pt x="109802" y="518583"/>
                    <a:pt x="105304" y="440267"/>
                    <a:pt x="95250" y="368300"/>
                  </a:cubicBezTo>
                  <a:cubicBezTo>
                    <a:pt x="85196" y="296333"/>
                    <a:pt x="69850" y="226483"/>
                    <a:pt x="53975" y="165100"/>
                  </a:cubicBezTo>
                  <a:cubicBezTo>
                    <a:pt x="38100" y="103717"/>
                    <a:pt x="19050" y="51858"/>
                    <a:pt x="0" y="0"/>
                  </a:cubicBezTo>
                </a:path>
              </a:pathLst>
            </a:custGeom>
            <a:noFill/>
            <a:ln w="19050">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5" name="Group 14">
              <a:extLst>
                <a:ext uri="{FF2B5EF4-FFF2-40B4-BE49-F238E27FC236}">
                  <a16:creationId xmlns:a16="http://schemas.microsoft.com/office/drawing/2014/main" id="{79ED6A34-1089-C54B-B650-C8399059F9C0}"/>
                </a:ext>
              </a:extLst>
            </p:cNvPr>
            <p:cNvGrpSpPr/>
            <p:nvPr/>
          </p:nvGrpSpPr>
          <p:grpSpPr>
            <a:xfrm>
              <a:off x="6756539" y="3303318"/>
              <a:ext cx="86871" cy="130256"/>
              <a:chOff x="7083290" y="3153134"/>
              <a:chExt cx="86871" cy="130256"/>
            </a:xfrm>
          </p:grpSpPr>
          <p:cxnSp>
            <p:nvCxnSpPr>
              <p:cNvPr id="12" name="Straight Connector 11">
                <a:extLst>
                  <a:ext uri="{FF2B5EF4-FFF2-40B4-BE49-F238E27FC236}">
                    <a16:creationId xmlns:a16="http://schemas.microsoft.com/office/drawing/2014/main" id="{848212E5-49E8-6B4B-ADCB-CC4312DC2A4D}"/>
                  </a:ext>
                </a:extLst>
              </p:cNvPr>
              <p:cNvCxnSpPr>
                <a:cxnSpLocks/>
              </p:cNvCxnSpPr>
              <p:nvPr/>
            </p:nvCxnSpPr>
            <p:spPr>
              <a:xfrm>
                <a:off x="7083291" y="3153135"/>
                <a:ext cx="7910" cy="130255"/>
              </a:xfrm>
              <a:prstGeom prst="line">
                <a:avLst/>
              </a:prstGeom>
              <a:ln w="19050">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85" name="Straight Connector 84">
                <a:extLst>
                  <a:ext uri="{FF2B5EF4-FFF2-40B4-BE49-F238E27FC236}">
                    <a16:creationId xmlns:a16="http://schemas.microsoft.com/office/drawing/2014/main" id="{46D7623E-2FA3-4E43-BFA8-9A3C5612D543}"/>
                  </a:ext>
                </a:extLst>
              </p:cNvPr>
              <p:cNvCxnSpPr>
                <a:cxnSpLocks/>
              </p:cNvCxnSpPr>
              <p:nvPr/>
            </p:nvCxnSpPr>
            <p:spPr>
              <a:xfrm>
                <a:off x="7083290" y="3153134"/>
                <a:ext cx="86871" cy="106013"/>
              </a:xfrm>
              <a:prstGeom prst="line">
                <a:avLst/>
              </a:prstGeom>
              <a:ln w="19050">
                <a:solidFill>
                  <a:srgbClr val="FF0000"/>
                </a:solidFill>
              </a:ln>
              <a:effectLst/>
            </p:spPr>
            <p:style>
              <a:lnRef idx="2">
                <a:schemeClr val="accent1"/>
              </a:lnRef>
              <a:fillRef idx="0">
                <a:schemeClr val="accent1"/>
              </a:fillRef>
              <a:effectRef idx="1">
                <a:schemeClr val="accent1"/>
              </a:effectRef>
              <a:fontRef idx="minor">
                <a:schemeClr val="tx1"/>
              </a:fontRef>
            </p:style>
          </p:cxnSp>
        </p:grpSp>
      </p:grpSp>
      <p:grpSp>
        <p:nvGrpSpPr>
          <p:cNvPr id="89" name="Group 88">
            <a:extLst>
              <a:ext uri="{FF2B5EF4-FFF2-40B4-BE49-F238E27FC236}">
                <a16:creationId xmlns:a16="http://schemas.microsoft.com/office/drawing/2014/main" id="{78A32B7C-0DA4-544B-B5B2-34EAAF8E8A3E}"/>
              </a:ext>
            </a:extLst>
          </p:cNvPr>
          <p:cNvGrpSpPr/>
          <p:nvPr/>
        </p:nvGrpSpPr>
        <p:grpSpPr>
          <a:xfrm rot="21084766" flipH="1">
            <a:off x="1838333" y="4289915"/>
            <a:ext cx="173963" cy="868914"/>
            <a:chOff x="6756539" y="3303318"/>
            <a:chExt cx="120511" cy="601932"/>
          </a:xfrm>
        </p:grpSpPr>
        <p:sp>
          <p:nvSpPr>
            <p:cNvPr id="91" name="Freeform 90">
              <a:extLst>
                <a:ext uri="{FF2B5EF4-FFF2-40B4-BE49-F238E27FC236}">
                  <a16:creationId xmlns:a16="http://schemas.microsoft.com/office/drawing/2014/main" id="{66BF97FD-686A-DE4F-83BB-962382978AF4}"/>
                </a:ext>
              </a:extLst>
            </p:cNvPr>
            <p:cNvSpPr/>
            <p:nvPr/>
          </p:nvSpPr>
          <p:spPr>
            <a:xfrm>
              <a:off x="6762750" y="3308350"/>
              <a:ext cx="114300" cy="596900"/>
            </a:xfrm>
            <a:custGeom>
              <a:avLst/>
              <a:gdLst>
                <a:gd name="connsiteX0" fmla="*/ 114300 w 114300"/>
                <a:gd name="connsiteY0" fmla="*/ 596900 h 596900"/>
                <a:gd name="connsiteX1" fmla="*/ 95250 w 114300"/>
                <a:gd name="connsiteY1" fmla="*/ 368300 h 596900"/>
                <a:gd name="connsiteX2" fmla="*/ 53975 w 114300"/>
                <a:gd name="connsiteY2" fmla="*/ 165100 h 596900"/>
                <a:gd name="connsiteX3" fmla="*/ 0 w 114300"/>
                <a:gd name="connsiteY3" fmla="*/ 0 h 596900"/>
              </a:gdLst>
              <a:ahLst/>
              <a:cxnLst>
                <a:cxn ang="0">
                  <a:pos x="connsiteX0" y="connsiteY0"/>
                </a:cxn>
                <a:cxn ang="0">
                  <a:pos x="connsiteX1" y="connsiteY1"/>
                </a:cxn>
                <a:cxn ang="0">
                  <a:pos x="connsiteX2" y="connsiteY2"/>
                </a:cxn>
                <a:cxn ang="0">
                  <a:pos x="connsiteX3" y="connsiteY3"/>
                </a:cxn>
              </a:cxnLst>
              <a:rect l="l" t="t" r="r" b="b"/>
              <a:pathLst>
                <a:path w="114300" h="596900">
                  <a:moveTo>
                    <a:pt x="114300" y="596900"/>
                  </a:moveTo>
                  <a:cubicBezTo>
                    <a:pt x="109802" y="518583"/>
                    <a:pt x="105304" y="440267"/>
                    <a:pt x="95250" y="368300"/>
                  </a:cubicBezTo>
                  <a:cubicBezTo>
                    <a:pt x="85196" y="296333"/>
                    <a:pt x="69850" y="226483"/>
                    <a:pt x="53975" y="165100"/>
                  </a:cubicBezTo>
                  <a:cubicBezTo>
                    <a:pt x="38100" y="103717"/>
                    <a:pt x="19050" y="51858"/>
                    <a:pt x="0" y="0"/>
                  </a:cubicBezTo>
                </a:path>
              </a:pathLst>
            </a:custGeom>
            <a:noFill/>
            <a:ln w="19050">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92" name="Group 91">
              <a:extLst>
                <a:ext uri="{FF2B5EF4-FFF2-40B4-BE49-F238E27FC236}">
                  <a16:creationId xmlns:a16="http://schemas.microsoft.com/office/drawing/2014/main" id="{E210A894-AAD2-B641-84C7-2DEE54AD5C5D}"/>
                </a:ext>
              </a:extLst>
            </p:cNvPr>
            <p:cNvGrpSpPr/>
            <p:nvPr/>
          </p:nvGrpSpPr>
          <p:grpSpPr>
            <a:xfrm>
              <a:off x="6756539" y="3303318"/>
              <a:ext cx="86871" cy="130256"/>
              <a:chOff x="7083290" y="3153134"/>
              <a:chExt cx="86871" cy="130256"/>
            </a:xfrm>
          </p:grpSpPr>
          <p:cxnSp>
            <p:nvCxnSpPr>
              <p:cNvPr id="93" name="Straight Connector 92">
                <a:extLst>
                  <a:ext uri="{FF2B5EF4-FFF2-40B4-BE49-F238E27FC236}">
                    <a16:creationId xmlns:a16="http://schemas.microsoft.com/office/drawing/2014/main" id="{A0068848-FB34-F347-AE8E-B9BB0122652C}"/>
                  </a:ext>
                </a:extLst>
              </p:cNvPr>
              <p:cNvCxnSpPr>
                <a:cxnSpLocks/>
              </p:cNvCxnSpPr>
              <p:nvPr/>
            </p:nvCxnSpPr>
            <p:spPr>
              <a:xfrm>
                <a:off x="7083291" y="3153135"/>
                <a:ext cx="7910" cy="130255"/>
              </a:xfrm>
              <a:prstGeom prst="line">
                <a:avLst/>
              </a:prstGeom>
              <a:ln w="19050">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94" name="Straight Connector 93">
                <a:extLst>
                  <a:ext uri="{FF2B5EF4-FFF2-40B4-BE49-F238E27FC236}">
                    <a16:creationId xmlns:a16="http://schemas.microsoft.com/office/drawing/2014/main" id="{419BF7EA-A1C1-784E-B9E6-037083304BAD}"/>
                  </a:ext>
                </a:extLst>
              </p:cNvPr>
              <p:cNvCxnSpPr>
                <a:cxnSpLocks/>
              </p:cNvCxnSpPr>
              <p:nvPr/>
            </p:nvCxnSpPr>
            <p:spPr>
              <a:xfrm>
                <a:off x="7083290" y="3153134"/>
                <a:ext cx="86871" cy="106013"/>
              </a:xfrm>
              <a:prstGeom prst="line">
                <a:avLst/>
              </a:prstGeom>
              <a:ln w="19050">
                <a:solidFill>
                  <a:srgbClr val="FF0000"/>
                </a:solidFill>
              </a:ln>
              <a:effectLst/>
            </p:spPr>
            <p:style>
              <a:lnRef idx="2">
                <a:schemeClr val="accent1"/>
              </a:lnRef>
              <a:fillRef idx="0">
                <a:schemeClr val="accent1"/>
              </a:fillRef>
              <a:effectRef idx="1">
                <a:schemeClr val="accent1"/>
              </a:effectRef>
              <a:fontRef idx="minor">
                <a:schemeClr val="tx1"/>
              </a:fontRef>
            </p:style>
          </p:cxnSp>
        </p:grpSp>
      </p:grpSp>
      <p:grpSp>
        <p:nvGrpSpPr>
          <p:cNvPr id="100" name="Group 99">
            <a:extLst>
              <a:ext uri="{FF2B5EF4-FFF2-40B4-BE49-F238E27FC236}">
                <a16:creationId xmlns:a16="http://schemas.microsoft.com/office/drawing/2014/main" id="{F022E31B-FF36-8840-8CDB-DC72D8238C98}"/>
              </a:ext>
            </a:extLst>
          </p:cNvPr>
          <p:cNvGrpSpPr/>
          <p:nvPr/>
        </p:nvGrpSpPr>
        <p:grpSpPr>
          <a:xfrm rot="9414150" flipH="1">
            <a:off x="2965714" y="3623393"/>
            <a:ext cx="173963" cy="868914"/>
            <a:chOff x="6756539" y="3303318"/>
            <a:chExt cx="120511" cy="601932"/>
          </a:xfrm>
        </p:grpSpPr>
        <p:sp>
          <p:nvSpPr>
            <p:cNvPr id="101" name="Freeform 100">
              <a:extLst>
                <a:ext uri="{FF2B5EF4-FFF2-40B4-BE49-F238E27FC236}">
                  <a16:creationId xmlns:a16="http://schemas.microsoft.com/office/drawing/2014/main" id="{FCD54765-9D95-2844-9F38-1372B6416623}"/>
                </a:ext>
              </a:extLst>
            </p:cNvPr>
            <p:cNvSpPr/>
            <p:nvPr/>
          </p:nvSpPr>
          <p:spPr>
            <a:xfrm>
              <a:off x="6762750" y="3308350"/>
              <a:ext cx="114300" cy="596900"/>
            </a:xfrm>
            <a:custGeom>
              <a:avLst/>
              <a:gdLst>
                <a:gd name="connsiteX0" fmla="*/ 114300 w 114300"/>
                <a:gd name="connsiteY0" fmla="*/ 596900 h 596900"/>
                <a:gd name="connsiteX1" fmla="*/ 95250 w 114300"/>
                <a:gd name="connsiteY1" fmla="*/ 368300 h 596900"/>
                <a:gd name="connsiteX2" fmla="*/ 53975 w 114300"/>
                <a:gd name="connsiteY2" fmla="*/ 165100 h 596900"/>
                <a:gd name="connsiteX3" fmla="*/ 0 w 114300"/>
                <a:gd name="connsiteY3" fmla="*/ 0 h 596900"/>
              </a:gdLst>
              <a:ahLst/>
              <a:cxnLst>
                <a:cxn ang="0">
                  <a:pos x="connsiteX0" y="connsiteY0"/>
                </a:cxn>
                <a:cxn ang="0">
                  <a:pos x="connsiteX1" y="connsiteY1"/>
                </a:cxn>
                <a:cxn ang="0">
                  <a:pos x="connsiteX2" y="connsiteY2"/>
                </a:cxn>
                <a:cxn ang="0">
                  <a:pos x="connsiteX3" y="connsiteY3"/>
                </a:cxn>
              </a:cxnLst>
              <a:rect l="l" t="t" r="r" b="b"/>
              <a:pathLst>
                <a:path w="114300" h="596900">
                  <a:moveTo>
                    <a:pt x="114300" y="596900"/>
                  </a:moveTo>
                  <a:cubicBezTo>
                    <a:pt x="109802" y="518583"/>
                    <a:pt x="105304" y="440267"/>
                    <a:pt x="95250" y="368300"/>
                  </a:cubicBezTo>
                  <a:cubicBezTo>
                    <a:pt x="85196" y="296333"/>
                    <a:pt x="69850" y="226483"/>
                    <a:pt x="53975" y="165100"/>
                  </a:cubicBezTo>
                  <a:cubicBezTo>
                    <a:pt x="38100" y="103717"/>
                    <a:pt x="19050" y="51858"/>
                    <a:pt x="0" y="0"/>
                  </a:cubicBezTo>
                </a:path>
              </a:pathLst>
            </a:custGeom>
            <a:noFill/>
            <a:ln w="19050">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02" name="Group 101">
              <a:extLst>
                <a:ext uri="{FF2B5EF4-FFF2-40B4-BE49-F238E27FC236}">
                  <a16:creationId xmlns:a16="http://schemas.microsoft.com/office/drawing/2014/main" id="{00F10D14-5438-764E-9A75-3ABA6EBD742D}"/>
                </a:ext>
              </a:extLst>
            </p:cNvPr>
            <p:cNvGrpSpPr/>
            <p:nvPr/>
          </p:nvGrpSpPr>
          <p:grpSpPr>
            <a:xfrm>
              <a:off x="6756539" y="3303318"/>
              <a:ext cx="86871" cy="130256"/>
              <a:chOff x="7083290" y="3153134"/>
              <a:chExt cx="86871" cy="130256"/>
            </a:xfrm>
          </p:grpSpPr>
          <p:cxnSp>
            <p:nvCxnSpPr>
              <p:cNvPr id="103" name="Straight Connector 102">
                <a:extLst>
                  <a:ext uri="{FF2B5EF4-FFF2-40B4-BE49-F238E27FC236}">
                    <a16:creationId xmlns:a16="http://schemas.microsoft.com/office/drawing/2014/main" id="{E18EBDDD-115A-5C43-8828-38AE2CBFB9EA}"/>
                  </a:ext>
                </a:extLst>
              </p:cNvPr>
              <p:cNvCxnSpPr>
                <a:cxnSpLocks/>
              </p:cNvCxnSpPr>
              <p:nvPr/>
            </p:nvCxnSpPr>
            <p:spPr>
              <a:xfrm>
                <a:off x="7083291" y="3153135"/>
                <a:ext cx="7910" cy="130255"/>
              </a:xfrm>
              <a:prstGeom prst="line">
                <a:avLst/>
              </a:prstGeom>
              <a:ln w="19050">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104" name="Straight Connector 103">
                <a:extLst>
                  <a:ext uri="{FF2B5EF4-FFF2-40B4-BE49-F238E27FC236}">
                    <a16:creationId xmlns:a16="http://schemas.microsoft.com/office/drawing/2014/main" id="{9FBD06D4-9228-D545-A97A-54EF39F01FDE}"/>
                  </a:ext>
                </a:extLst>
              </p:cNvPr>
              <p:cNvCxnSpPr>
                <a:cxnSpLocks/>
              </p:cNvCxnSpPr>
              <p:nvPr/>
            </p:nvCxnSpPr>
            <p:spPr>
              <a:xfrm>
                <a:off x="7083290" y="3153134"/>
                <a:ext cx="86871" cy="106013"/>
              </a:xfrm>
              <a:prstGeom prst="line">
                <a:avLst/>
              </a:prstGeom>
              <a:ln w="19050">
                <a:solidFill>
                  <a:srgbClr val="FF0000"/>
                </a:solidFill>
              </a:ln>
              <a:effectLst/>
            </p:spPr>
            <p:style>
              <a:lnRef idx="2">
                <a:schemeClr val="accent1"/>
              </a:lnRef>
              <a:fillRef idx="0">
                <a:schemeClr val="accent1"/>
              </a:fillRef>
              <a:effectRef idx="1">
                <a:schemeClr val="accent1"/>
              </a:effectRef>
              <a:fontRef idx="minor">
                <a:schemeClr val="tx1"/>
              </a:fontRef>
            </p:style>
          </p:cxnSp>
        </p:grpSp>
      </p:grpSp>
      <p:graphicFrame>
        <p:nvGraphicFramePr>
          <p:cNvPr id="22" name="Object 21">
            <a:extLst>
              <a:ext uri="{FF2B5EF4-FFF2-40B4-BE49-F238E27FC236}">
                <a16:creationId xmlns:a16="http://schemas.microsoft.com/office/drawing/2014/main" id="{B28F449C-6CFA-9444-A088-FB617E5E3E38}"/>
              </a:ext>
            </a:extLst>
          </p:cNvPr>
          <p:cNvGraphicFramePr>
            <a:graphicFrameLocks noChangeAspect="1"/>
          </p:cNvGraphicFramePr>
          <p:nvPr/>
        </p:nvGraphicFramePr>
        <p:xfrm>
          <a:off x="1504327" y="4121166"/>
          <a:ext cx="299027" cy="274108"/>
        </p:xfrm>
        <a:graphic>
          <a:graphicData uri="http://schemas.openxmlformats.org/presentationml/2006/ole">
            <mc:AlternateContent xmlns:mc="http://schemas.openxmlformats.org/markup-compatibility/2006">
              <mc:Choice xmlns:v="urn:schemas-microsoft-com:vml" Requires="v">
                <p:oleObj r:id="rId2" imgW="152400" imgH="139700" progId="Equation.DSMT4">
                  <p:embed/>
                </p:oleObj>
              </mc:Choice>
              <mc:Fallback>
                <p:oleObj r:id="rId2" imgW="152400" imgH="139700" progId="Equation.DSMT4">
                  <p:embed/>
                  <p:pic>
                    <p:nvPicPr>
                      <p:cNvPr id="22" name="Object 21">
                        <a:extLst>
                          <a:ext uri="{FF2B5EF4-FFF2-40B4-BE49-F238E27FC236}">
                            <a16:creationId xmlns:a16="http://schemas.microsoft.com/office/drawing/2014/main" id="{B28F449C-6CFA-9444-A088-FB617E5E3E38}"/>
                          </a:ext>
                        </a:extLst>
                      </p:cNvPr>
                      <p:cNvPicPr/>
                      <p:nvPr/>
                    </p:nvPicPr>
                    <p:blipFill>
                      <a:blip r:embed="rId3"/>
                      <a:stretch>
                        <a:fillRect/>
                      </a:stretch>
                    </p:blipFill>
                    <p:spPr>
                      <a:xfrm>
                        <a:off x="1504327" y="4121166"/>
                        <a:ext cx="299027" cy="274108"/>
                      </a:xfrm>
                      <a:prstGeom prst="rect">
                        <a:avLst/>
                      </a:prstGeom>
                    </p:spPr>
                  </p:pic>
                </p:oleObj>
              </mc:Fallback>
            </mc:AlternateContent>
          </a:graphicData>
        </a:graphic>
      </p:graphicFrame>
      <p:grpSp>
        <p:nvGrpSpPr>
          <p:cNvPr id="27" name="Group 26">
            <a:extLst>
              <a:ext uri="{FF2B5EF4-FFF2-40B4-BE49-F238E27FC236}">
                <a16:creationId xmlns:a16="http://schemas.microsoft.com/office/drawing/2014/main" id="{3DAC2623-E82F-F44D-BCA2-48DF3B15EAF3}"/>
              </a:ext>
            </a:extLst>
          </p:cNvPr>
          <p:cNvGrpSpPr/>
          <p:nvPr/>
        </p:nvGrpSpPr>
        <p:grpSpPr>
          <a:xfrm>
            <a:off x="2250198" y="2217621"/>
            <a:ext cx="345751" cy="375620"/>
            <a:chOff x="1532867" y="1806654"/>
            <a:chExt cx="345751" cy="375620"/>
          </a:xfrm>
        </p:grpSpPr>
        <p:cxnSp>
          <p:nvCxnSpPr>
            <p:cNvPr id="24" name="Straight Connector 23">
              <a:extLst>
                <a:ext uri="{FF2B5EF4-FFF2-40B4-BE49-F238E27FC236}">
                  <a16:creationId xmlns:a16="http://schemas.microsoft.com/office/drawing/2014/main" id="{DC092797-EB76-8D4C-96FC-DE88F241D5BF}"/>
                </a:ext>
              </a:extLst>
            </p:cNvPr>
            <p:cNvCxnSpPr/>
            <p:nvPr/>
          </p:nvCxnSpPr>
          <p:spPr>
            <a:xfrm flipV="1">
              <a:off x="1532867" y="1806654"/>
              <a:ext cx="183931" cy="375620"/>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05" name="Straight Connector 104">
              <a:extLst>
                <a:ext uri="{FF2B5EF4-FFF2-40B4-BE49-F238E27FC236}">
                  <a16:creationId xmlns:a16="http://schemas.microsoft.com/office/drawing/2014/main" id="{7E5B6DEA-D8F9-834C-AFF0-0FECE8FB89F2}"/>
                </a:ext>
              </a:extLst>
            </p:cNvPr>
            <p:cNvCxnSpPr>
              <a:cxnSpLocks/>
            </p:cNvCxnSpPr>
            <p:nvPr/>
          </p:nvCxnSpPr>
          <p:spPr>
            <a:xfrm flipH="1" flipV="1">
              <a:off x="1704959" y="1816998"/>
              <a:ext cx="173659" cy="365276"/>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26" name="Freeform 25">
              <a:extLst>
                <a:ext uri="{FF2B5EF4-FFF2-40B4-BE49-F238E27FC236}">
                  <a16:creationId xmlns:a16="http://schemas.microsoft.com/office/drawing/2014/main" id="{AA32B42F-7040-934E-8326-7DD333F8DD40}"/>
                </a:ext>
              </a:extLst>
            </p:cNvPr>
            <p:cNvSpPr/>
            <p:nvPr/>
          </p:nvSpPr>
          <p:spPr>
            <a:xfrm>
              <a:off x="1579418" y="2078182"/>
              <a:ext cx="237507" cy="71657"/>
            </a:xfrm>
            <a:custGeom>
              <a:avLst/>
              <a:gdLst>
                <a:gd name="connsiteX0" fmla="*/ 0 w 237507"/>
                <a:gd name="connsiteY0" fmla="*/ 0 h 71657"/>
                <a:gd name="connsiteX1" fmla="*/ 118753 w 237507"/>
                <a:gd name="connsiteY1" fmla="*/ 71252 h 71657"/>
                <a:gd name="connsiteX2" fmla="*/ 237507 w 237507"/>
                <a:gd name="connsiteY2" fmla="*/ 23750 h 71657"/>
              </a:gdLst>
              <a:ahLst/>
              <a:cxnLst>
                <a:cxn ang="0">
                  <a:pos x="connsiteX0" y="connsiteY0"/>
                </a:cxn>
                <a:cxn ang="0">
                  <a:pos x="connsiteX1" y="connsiteY1"/>
                </a:cxn>
                <a:cxn ang="0">
                  <a:pos x="connsiteX2" y="connsiteY2"/>
                </a:cxn>
              </a:cxnLst>
              <a:rect l="l" t="t" r="r" b="b"/>
              <a:pathLst>
                <a:path w="237507" h="71657">
                  <a:moveTo>
                    <a:pt x="0" y="0"/>
                  </a:moveTo>
                  <a:cubicBezTo>
                    <a:pt x="39584" y="33647"/>
                    <a:pt x="79169" y="67294"/>
                    <a:pt x="118753" y="71252"/>
                  </a:cubicBezTo>
                  <a:cubicBezTo>
                    <a:pt x="158337" y="75210"/>
                    <a:pt x="197922" y="49480"/>
                    <a:pt x="237507" y="23750"/>
                  </a:cubicBezTo>
                </a:path>
              </a:pathLst>
            </a:cu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28" name="TextBox 27">
            <a:extLst>
              <a:ext uri="{FF2B5EF4-FFF2-40B4-BE49-F238E27FC236}">
                <a16:creationId xmlns:a16="http://schemas.microsoft.com/office/drawing/2014/main" id="{206D6665-5BA1-BD45-B977-F59AB1FE9D84}"/>
              </a:ext>
            </a:extLst>
          </p:cNvPr>
          <p:cNvSpPr txBox="1"/>
          <p:nvPr/>
        </p:nvSpPr>
        <p:spPr>
          <a:xfrm>
            <a:off x="1723394" y="1895137"/>
            <a:ext cx="1548760" cy="307777"/>
          </a:xfrm>
          <a:prstGeom prst="rect">
            <a:avLst/>
          </a:prstGeom>
          <a:noFill/>
        </p:spPr>
        <p:txBody>
          <a:bodyPr wrap="square" rtlCol="0">
            <a:spAutoFit/>
          </a:bodyPr>
          <a:lstStyle/>
          <a:p>
            <a:r>
              <a:rPr lang="en-US" sz="1400" dirty="0">
                <a:latin typeface="Times New Roman" panose="02020603050405020304" pitchFamily="18" charset="0"/>
                <a:cs typeface="Times New Roman" panose="02020603050405020304" pitchFamily="18" charset="0"/>
              </a:rPr>
              <a:t>eye looking down</a:t>
            </a:r>
          </a:p>
        </p:txBody>
      </p:sp>
      <p:sp>
        <p:nvSpPr>
          <p:cNvPr id="29" name="Rectangle 28">
            <a:extLst>
              <a:ext uri="{FF2B5EF4-FFF2-40B4-BE49-F238E27FC236}">
                <a16:creationId xmlns:a16="http://schemas.microsoft.com/office/drawing/2014/main" id="{149CCD51-8C3F-EB4F-8D65-A604E5C269AD}"/>
              </a:ext>
            </a:extLst>
          </p:cNvPr>
          <p:cNvSpPr/>
          <p:nvPr/>
        </p:nvSpPr>
        <p:spPr>
          <a:xfrm>
            <a:off x="4572000" y="4536148"/>
            <a:ext cx="3378782" cy="172428"/>
          </a:xfrm>
          <a:prstGeom prst="rect">
            <a:avLst/>
          </a:prstGeom>
          <a:solidFill>
            <a:srgbClr val="92D05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06" name="Straight Arrow Connector 105">
            <a:extLst>
              <a:ext uri="{FF2B5EF4-FFF2-40B4-BE49-F238E27FC236}">
                <a16:creationId xmlns:a16="http://schemas.microsoft.com/office/drawing/2014/main" id="{FD0C4233-F459-BB4B-ABD8-5933675B1FF6}"/>
              </a:ext>
            </a:extLst>
          </p:cNvPr>
          <p:cNvCxnSpPr>
            <a:cxnSpLocks/>
          </p:cNvCxnSpPr>
          <p:nvPr/>
        </p:nvCxnSpPr>
        <p:spPr>
          <a:xfrm flipH="1">
            <a:off x="5592237" y="4622362"/>
            <a:ext cx="1338307" cy="0"/>
          </a:xfrm>
          <a:prstGeom prst="straightConnector1">
            <a:avLst/>
          </a:prstGeom>
          <a:ln w="57150">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graphicFrame>
        <p:nvGraphicFramePr>
          <p:cNvPr id="107" name="Object 106">
            <a:extLst>
              <a:ext uri="{FF2B5EF4-FFF2-40B4-BE49-F238E27FC236}">
                <a16:creationId xmlns:a16="http://schemas.microsoft.com/office/drawing/2014/main" id="{E310F52B-BC2E-B941-8D0D-E001BEE88E30}"/>
              </a:ext>
            </a:extLst>
          </p:cNvPr>
          <p:cNvGraphicFramePr>
            <a:graphicFrameLocks noChangeAspect="1"/>
          </p:cNvGraphicFramePr>
          <p:nvPr/>
        </p:nvGraphicFramePr>
        <p:xfrm>
          <a:off x="5382421" y="4760970"/>
          <a:ext cx="299027" cy="274108"/>
        </p:xfrm>
        <a:graphic>
          <a:graphicData uri="http://schemas.openxmlformats.org/presentationml/2006/ole">
            <mc:AlternateContent xmlns:mc="http://schemas.openxmlformats.org/markup-compatibility/2006">
              <mc:Choice xmlns:v="urn:schemas-microsoft-com:vml" Requires="v">
                <p:oleObj r:id="rId4" imgW="152400" imgH="139700" progId="Equation.DSMT4">
                  <p:embed/>
                </p:oleObj>
              </mc:Choice>
              <mc:Fallback>
                <p:oleObj r:id="rId4" imgW="152400" imgH="139700" progId="Equation.DSMT4">
                  <p:embed/>
                  <p:pic>
                    <p:nvPicPr>
                      <p:cNvPr id="107" name="Object 106">
                        <a:extLst>
                          <a:ext uri="{FF2B5EF4-FFF2-40B4-BE49-F238E27FC236}">
                            <a16:creationId xmlns:a16="http://schemas.microsoft.com/office/drawing/2014/main" id="{E310F52B-BC2E-B941-8D0D-E001BEE88E30}"/>
                          </a:ext>
                        </a:extLst>
                      </p:cNvPr>
                      <p:cNvPicPr/>
                      <p:nvPr/>
                    </p:nvPicPr>
                    <p:blipFill>
                      <a:blip r:embed="rId3"/>
                      <a:stretch>
                        <a:fillRect/>
                      </a:stretch>
                    </p:blipFill>
                    <p:spPr>
                      <a:xfrm>
                        <a:off x="5382421" y="4760970"/>
                        <a:ext cx="299027" cy="274108"/>
                      </a:xfrm>
                      <a:prstGeom prst="rect">
                        <a:avLst/>
                      </a:prstGeom>
                    </p:spPr>
                  </p:pic>
                </p:oleObj>
              </mc:Fallback>
            </mc:AlternateContent>
          </a:graphicData>
        </a:graphic>
      </p:graphicFrame>
      <p:graphicFrame>
        <p:nvGraphicFramePr>
          <p:cNvPr id="110" name="Object 109">
            <a:extLst>
              <a:ext uri="{FF2B5EF4-FFF2-40B4-BE49-F238E27FC236}">
                <a16:creationId xmlns:a16="http://schemas.microsoft.com/office/drawing/2014/main" id="{D854F8F6-58DF-6D4C-B419-A8971A6C1AC3}"/>
              </a:ext>
            </a:extLst>
          </p:cNvPr>
          <p:cNvGraphicFramePr>
            <a:graphicFrameLocks noChangeAspect="1"/>
          </p:cNvGraphicFramePr>
          <p:nvPr/>
        </p:nvGraphicFramePr>
        <p:xfrm>
          <a:off x="6357938" y="5453063"/>
          <a:ext cx="274637" cy="373062"/>
        </p:xfrm>
        <a:graphic>
          <a:graphicData uri="http://schemas.openxmlformats.org/presentationml/2006/ole">
            <mc:AlternateContent xmlns:mc="http://schemas.openxmlformats.org/markup-compatibility/2006">
              <mc:Choice xmlns:v="urn:schemas-microsoft-com:vml" Requires="v">
                <p:oleObj r:id="rId5" imgW="139700" imgH="190500" progId="Equation.DSMT4">
                  <p:embed/>
                </p:oleObj>
              </mc:Choice>
              <mc:Fallback>
                <p:oleObj r:id="rId5" imgW="139700" imgH="190500" progId="Equation.DSMT4">
                  <p:embed/>
                  <p:pic>
                    <p:nvPicPr>
                      <p:cNvPr id="110" name="Object 109">
                        <a:extLst>
                          <a:ext uri="{FF2B5EF4-FFF2-40B4-BE49-F238E27FC236}">
                            <a16:creationId xmlns:a16="http://schemas.microsoft.com/office/drawing/2014/main" id="{D854F8F6-58DF-6D4C-B419-A8971A6C1AC3}"/>
                          </a:ext>
                        </a:extLst>
                      </p:cNvPr>
                      <p:cNvPicPr/>
                      <p:nvPr/>
                    </p:nvPicPr>
                    <p:blipFill>
                      <a:blip r:embed="rId6"/>
                      <a:stretch>
                        <a:fillRect/>
                      </a:stretch>
                    </p:blipFill>
                    <p:spPr>
                      <a:xfrm>
                        <a:off x="6357938" y="5453063"/>
                        <a:ext cx="274637" cy="373062"/>
                      </a:xfrm>
                      <a:prstGeom prst="rect">
                        <a:avLst/>
                      </a:prstGeom>
                    </p:spPr>
                  </p:pic>
                </p:oleObj>
              </mc:Fallback>
            </mc:AlternateContent>
          </a:graphicData>
        </a:graphic>
      </p:graphicFrame>
      <p:grpSp>
        <p:nvGrpSpPr>
          <p:cNvPr id="111" name="Group 110">
            <a:extLst>
              <a:ext uri="{FF2B5EF4-FFF2-40B4-BE49-F238E27FC236}">
                <a16:creationId xmlns:a16="http://schemas.microsoft.com/office/drawing/2014/main" id="{FDA93EF6-3A03-6C4C-A9D3-6A681E0257A2}"/>
              </a:ext>
            </a:extLst>
          </p:cNvPr>
          <p:cNvGrpSpPr/>
          <p:nvPr/>
        </p:nvGrpSpPr>
        <p:grpSpPr>
          <a:xfrm rot="16200000" flipH="1">
            <a:off x="5674508" y="5213355"/>
            <a:ext cx="1100000" cy="133642"/>
            <a:chOff x="2164454" y="2414084"/>
            <a:chExt cx="339725" cy="92579"/>
          </a:xfrm>
          <a:solidFill>
            <a:srgbClr val="FFC000"/>
          </a:solidFill>
        </p:grpSpPr>
        <p:sp>
          <p:nvSpPr>
            <p:cNvPr id="112" name="Freeform 111">
              <a:extLst>
                <a:ext uri="{FF2B5EF4-FFF2-40B4-BE49-F238E27FC236}">
                  <a16:creationId xmlns:a16="http://schemas.microsoft.com/office/drawing/2014/main" id="{818DF5BC-5199-ED43-A095-DAC43D52F03B}"/>
                </a:ext>
              </a:extLst>
            </p:cNvPr>
            <p:cNvSpPr/>
            <p:nvPr/>
          </p:nvSpPr>
          <p:spPr>
            <a:xfrm>
              <a:off x="2164454" y="2414084"/>
              <a:ext cx="339725" cy="50706"/>
            </a:xfrm>
            <a:custGeom>
              <a:avLst/>
              <a:gdLst>
                <a:gd name="connsiteX0" fmla="*/ 0 w 339725"/>
                <a:gd name="connsiteY0" fmla="*/ 50706 h 50706"/>
                <a:gd name="connsiteX1" fmla="*/ 41275 w 339725"/>
                <a:gd name="connsiteY1" fmla="*/ 3081 h 50706"/>
                <a:gd name="connsiteX2" fmla="*/ 66675 w 339725"/>
                <a:gd name="connsiteY2" fmla="*/ 6256 h 50706"/>
                <a:gd name="connsiteX3" fmla="*/ 88900 w 339725"/>
                <a:gd name="connsiteY3" fmla="*/ 18956 h 50706"/>
                <a:gd name="connsiteX4" fmla="*/ 120650 w 339725"/>
                <a:gd name="connsiteY4" fmla="*/ 18956 h 50706"/>
                <a:gd name="connsiteX5" fmla="*/ 180975 w 339725"/>
                <a:gd name="connsiteY5" fmla="*/ 9431 h 50706"/>
                <a:gd name="connsiteX6" fmla="*/ 234950 w 339725"/>
                <a:gd name="connsiteY6" fmla="*/ 6256 h 50706"/>
                <a:gd name="connsiteX7" fmla="*/ 288925 w 339725"/>
                <a:gd name="connsiteY7" fmla="*/ 12606 h 50706"/>
                <a:gd name="connsiteX8" fmla="*/ 330200 w 339725"/>
                <a:gd name="connsiteY8" fmla="*/ 34831 h 50706"/>
                <a:gd name="connsiteX9" fmla="*/ 339725 w 339725"/>
                <a:gd name="connsiteY9" fmla="*/ 47531 h 507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39725" h="50706">
                  <a:moveTo>
                    <a:pt x="0" y="50706"/>
                  </a:moveTo>
                  <a:cubicBezTo>
                    <a:pt x="15081" y="30597"/>
                    <a:pt x="30163" y="10489"/>
                    <a:pt x="41275" y="3081"/>
                  </a:cubicBezTo>
                  <a:cubicBezTo>
                    <a:pt x="52388" y="-4327"/>
                    <a:pt x="58738" y="3610"/>
                    <a:pt x="66675" y="6256"/>
                  </a:cubicBezTo>
                  <a:cubicBezTo>
                    <a:pt x="74612" y="8902"/>
                    <a:pt x="79904" y="16839"/>
                    <a:pt x="88900" y="18956"/>
                  </a:cubicBezTo>
                  <a:cubicBezTo>
                    <a:pt x="97896" y="21073"/>
                    <a:pt x="105304" y="20543"/>
                    <a:pt x="120650" y="18956"/>
                  </a:cubicBezTo>
                  <a:cubicBezTo>
                    <a:pt x="135996" y="17368"/>
                    <a:pt x="161925" y="11548"/>
                    <a:pt x="180975" y="9431"/>
                  </a:cubicBezTo>
                  <a:cubicBezTo>
                    <a:pt x="200025" y="7314"/>
                    <a:pt x="216958" y="5727"/>
                    <a:pt x="234950" y="6256"/>
                  </a:cubicBezTo>
                  <a:cubicBezTo>
                    <a:pt x="252942" y="6785"/>
                    <a:pt x="273050" y="7844"/>
                    <a:pt x="288925" y="12606"/>
                  </a:cubicBezTo>
                  <a:cubicBezTo>
                    <a:pt x="304800" y="17368"/>
                    <a:pt x="330200" y="34831"/>
                    <a:pt x="330200" y="34831"/>
                  </a:cubicBezTo>
                  <a:cubicBezTo>
                    <a:pt x="338667" y="40652"/>
                    <a:pt x="339196" y="44091"/>
                    <a:pt x="339725" y="47531"/>
                  </a:cubicBezTo>
                </a:path>
              </a:pathLst>
            </a:custGeom>
            <a:grp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3" name="Freeform 112">
              <a:extLst>
                <a:ext uri="{FF2B5EF4-FFF2-40B4-BE49-F238E27FC236}">
                  <a16:creationId xmlns:a16="http://schemas.microsoft.com/office/drawing/2014/main" id="{5950ECFF-1008-8042-A2CB-7B34A467E73B}"/>
                </a:ext>
              </a:extLst>
            </p:cNvPr>
            <p:cNvSpPr/>
            <p:nvPr/>
          </p:nvSpPr>
          <p:spPr>
            <a:xfrm flipV="1">
              <a:off x="2164454" y="2455957"/>
              <a:ext cx="339725" cy="50706"/>
            </a:xfrm>
            <a:custGeom>
              <a:avLst/>
              <a:gdLst>
                <a:gd name="connsiteX0" fmla="*/ 0 w 339725"/>
                <a:gd name="connsiteY0" fmla="*/ 50706 h 50706"/>
                <a:gd name="connsiteX1" fmla="*/ 41275 w 339725"/>
                <a:gd name="connsiteY1" fmla="*/ 3081 h 50706"/>
                <a:gd name="connsiteX2" fmla="*/ 66675 w 339725"/>
                <a:gd name="connsiteY2" fmla="*/ 6256 h 50706"/>
                <a:gd name="connsiteX3" fmla="*/ 88900 w 339725"/>
                <a:gd name="connsiteY3" fmla="*/ 18956 h 50706"/>
                <a:gd name="connsiteX4" fmla="*/ 120650 w 339725"/>
                <a:gd name="connsiteY4" fmla="*/ 18956 h 50706"/>
                <a:gd name="connsiteX5" fmla="*/ 180975 w 339725"/>
                <a:gd name="connsiteY5" fmla="*/ 9431 h 50706"/>
                <a:gd name="connsiteX6" fmla="*/ 234950 w 339725"/>
                <a:gd name="connsiteY6" fmla="*/ 6256 h 50706"/>
                <a:gd name="connsiteX7" fmla="*/ 288925 w 339725"/>
                <a:gd name="connsiteY7" fmla="*/ 12606 h 50706"/>
                <a:gd name="connsiteX8" fmla="*/ 330200 w 339725"/>
                <a:gd name="connsiteY8" fmla="*/ 34831 h 50706"/>
                <a:gd name="connsiteX9" fmla="*/ 339725 w 339725"/>
                <a:gd name="connsiteY9" fmla="*/ 47531 h 507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39725" h="50706">
                  <a:moveTo>
                    <a:pt x="0" y="50706"/>
                  </a:moveTo>
                  <a:cubicBezTo>
                    <a:pt x="15081" y="30597"/>
                    <a:pt x="30163" y="10489"/>
                    <a:pt x="41275" y="3081"/>
                  </a:cubicBezTo>
                  <a:cubicBezTo>
                    <a:pt x="52388" y="-4327"/>
                    <a:pt x="58738" y="3610"/>
                    <a:pt x="66675" y="6256"/>
                  </a:cubicBezTo>
                  <a:cubicBezTo>
                    <a:pt x="74612" y="8902"/>
                    <a:pt x="79904" y="16839"/>
                    <a:pt x="88900" y="18956"/>
                  </a:cubicBezTo>
                  <a:cubicBezTo>
                    <a:pt x="97896" y="21073"/>
                    <a:pt x="105304" y="20543"/>
                    <a:pt x="120650" y="18956"/>
                  </a:cubicBezTo>
                  <a:cubicBezTo>
                    <a:pt x="135996" y="17368"/>
                    <a:pt x="161925" y="11548"/>
                    <a:pt x="180975" y="9431"/>
                  </a:cubicBezTo>
                  <a:cubicBezTo>
                    <a:pt x="200025" y="7314"/>
                    <a:pt x="216958" y="5727"/>
                    <a:pt x="234950" y="6256"/>
                  </a:cubicBezTo>
                  <a:cubicBezTo>
                    <a:pt x="252942" y="6785"/>
                    <a:pt x="273050" y="7844"/>
                    <a:pt x="288925" y="12606"/>
                  </a:cubicBezTo>
                  <a:cubicBezTo>
                    <a:pt x="304800" y="17368"/>
                    <a:pt x="330200" y="34831"/>
                    <a:pt x="330200" y="34831"/>
                  </a:cubicBezTo>
                  <a:cubicBezTo>
                    <a:pt x="338667" y="40652"/>
                    <a:pt x="339196" y="44091"/>
                    <a:pt x="339725" y="47531"/>
                  </a:cubicBezTo>
                </a:path>
              </a:pathLst>
            </a:custGeom>
            <a:grp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14" name="Group 113">
            <a:extLst>
              <a:ext uri="{FF2B5EF4-FFF2-40B4-BE49-F238E27FC236}">
                <a16:creationId xmlns:a16="http://schemas.microsoft.com/office/drawing/2014/main" id="{60BE2B7F-A3C9-D040-ABAC-E03F2973A606}"/>
              </a:ext>
            </a:extLst>
          </p:cNvPr>
          <p:cNvGrpSpPr/>
          <p:nvPr/>
        </p:nvGrpSpPr>
        <p:grpSpPr>
          <a:xfrm rot="5400000" flipH="1" flipV="1">
            <a:off x="5668158" y="3917076"/>
            <a:ext cx="1100000" cy="133642"/>
            <a:chOff x="2164454" y="2414084"/>
            <a:chExt cx="339725" cy="92579"/>
          </a:xfrm>
          <a:solidFill>
            <a:srgbClr val="FFC000"/>
          </a:solidFill>
        </p:grpSpPr>
        <p:sp>
          <p:nvSpPr>
            <p:cNvPr id="115" name="Freeform 114">
              <a:extLst>
                <a:ext uri="{FF2B5EF4-FFF2-40B4-BE49-F238E27FC236}">
                  <a16:creationId xmlns:a16="http://schemas.microsoft.com/office/drawing/2014/main" id="{9A442AEE-F814-FB4D-AB8E-CE44380BA0A8}"/>
                </a:ext>
              </a:extLst>
            </p:cNvPr>
            <p:cNvSpPr/>
            <p:nvPr/>
          </p:nvSpPr>
          <p:spPr>
            <a:xfrm>
              <a:off x="2164454" y="2414084"/>
              <a:ext cx="339725" cy="50706"/>
            </a:xfrm>
            <a:custGeom>
              <a:avLst/>
              <a:gdLst>
                <a:gd name="connsiteX0" fmla="*/ 0 w 339725"/>
                <a:gd name="connsiteY0" fmla="*/ 50706 h 50706"/>
                <a:gd name="connsiteX1" fmla="*/ 41275 w 339725"/>
                <a:gd name="connsiteY1" fmla="*/ 3081 h 50706"/>
                <a:gd name="connsiteX2" fmla="*/ 66675 w 339725"/>
                <a:gd name="connsiteY2" fmla="*/ 6256 h 50706"/>
                <a:gd name="connsiteX3" fmla="*/ 88900 w 339725"/>
                <a:gd name="connsiteY3" fmla="*/ 18956 h 50706"/>
                <a:gd name="connsiteX4" fmla="*/ 120650 w 339725"/>
                <a:gd name="connsiteY4" fmla="*/ 18956 h 50706"/>
                <a:gd name="connsiteX5" fmla="*/ 180975 w 339725"/>
                <a:gd name="connsiteY5" fmla="*/ 9431 h 50706"/>
                <a:gd name="connsiteX6" fmla="*/ 234950 w 339725"/>
                <a:gd name="connsiteY6" fmla="*/ 6256 h 50706"/>
                <a:gd name="connsiteX7" fmla="*/ 288925 w 339725"/>
                <a:gd name="connsiteY7" fmla="*/ 12606 h 50706"/>
                <a:gd name="connsiteX8" fmla="*/ 330200 w 339725"/>
                <a:gd name="connsiteY8" fmla="*/ 34831 h 50706"/>
                <a:gd name="connsiteX9" fmla="*/ 339725 w 339725"/>
                <a:gd name="connsiteY9" fmla="*/ 47531 h 507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39725" h="50706">
                  <a:moveTo>
                    <a:pt x="0" y="50706"/>
                  </a:moveTo>
                  <a:cubicBezTo>
                    <a:pt x="15081" y="30597"/>
                    <a:pt x="30163" y="10489"/>
                    <a:pt x="41275" y="3081"/>
                  </a:cubicBezTo>
                  <a:cubicBezTo>
                    <a:pt x="52388" y="-4327"/>
                    <a:pt x="58738" y="3610"/>
                    <a:pt x="66675" y="6256"/>
                  </a:cubicBezTo>
                  <a:cubicBezTo>
                    <a:pt x="74612" y="8902"/>
                    <a:pt x="79904" y="16839"/>
                    <a:pt x="88900" y="18956"/>
                  </a:cubicBezTo>
                  <a:cubicBezTo>
                    <a:pt x="97896" y="21073"/>
                    <a:pt x="105304" y="20543"/>
                    <a:pt x="120650" y="18956"/>
                  </a:cubicBezTo>
                  <a:cubicBezTo>
                    <a:pt x="135996" y="17368"/>
                    <a:pt x="161925" y="11548"/>
                    <a:pt x="180975" y="9431"/>
                  </a:cubicBezTo>
                  <a:cubicBezTo>
                    <a:pt x="200025" y="7314"/>
                    <a:pt x="216958" y="5727"/>
                    <a:pt x="234950" y="6256"/>
                  </a:cubicBezTo>
                  <a:cubicBezTo>
                    <a:pt x="252942" y="6785"/>
                    <a:pt x="273050" y="7844"/>
                    <a:pt x="288925" y="12606"/>
                  </a:cubicBezTo>
                  <a:cubicBezTo>
                    <a:pt x="304800" y="17368"/>
                    <a:pt x="330200" y="34831"/>
                    <a:pt x="330200" y="34831"/>
                  </a:cubicBezTo>
                  <a:cubicBezTo>
                    <a:pt x="338667" y="40652"/>
                    <a:pt x="339196" y="44091"/>
                    <a:pt x="339725" y="47531"/>
                  </a:cubicBezTo>
                </a:path>
              </a:pathLst>
            </a:custGeom>
            <a:grp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6" name="Freeform 115">
              <a:extLst>
                <a:ext uri="{FF2B5EF4-FFF2-40B4-BE49-F238E27FC236}">
                  <a16:creationId xmlns:a16="http://schemas.microsoft.com/office/drawing/2014/main" id="{17A0B01E-1F8B-4F42-8DA3-BFF57A9FBD42}"/>
                </a:ext>
              </a:extLst>
            </p:cNvPr>
            <p:cNvSpPr/>
            <p:nvPr/>
          </p:nvSpPr>
          <p:spPr>
            <a:xfrm flipV="1">
              <a:off x="2164454" y="2455957"/>
              <a:ext cx="339725" cy="50706"/>
            </a:xfrm>
            <a:custGeom>
              <a:avLst/>
              <a:gdLst>
                <a:gd name="connsiteX0" fmla="*/ 0 w 339725"/>
                <a:gd name="connsiteY0" fmla="*/ 50706 h 50706"/>
                <a:gd name="connsiteX1" fmla="*/ 41275 w 339725"/>
                <a:gd name="connsiteY1" fmla="*/ 3081 h 50706"/>
                <a:gd name="connsiteX2" fmla="*/ 66675 w 339725"/>
                <a:gd name="connsiteY2" fmla="*/ 6256 h 50706"/>
                <a:gd name="connsiteX3" fmla="*/ 88900 w 339725"/>
                <a:gd name="connsiteY3" fmla="*/ 18956 h 50706"/>
                <a:gd name="connsiteX4" fmla="*/ 120650 w 339725"/>
                <a:gd name="connsiteY4" fmla="*/ 18956 h 50706"/>
                <a:gd name="connsiteX5" fmla="*/ 180975 w 339725"/>
                <a:gd name="connsiteY5" fmla="*/ 9431 h 50706"/>
                <a:gd name="connsiteX6" fmla="*/ 234950 w 339725"/>
                <a:gd name="connsiteY6" fmla="*/ 6256 h 50706"/>
                <a:gd name="connsiteX7" fmla="*/ 288925 w 339725"/>
                <a:gd name="connsiteY7" fmla="*/ 12606 h 50706"/>
                <a:gd name="connsiteX8" fmla="*/ 330200 w 339725"/>
                <a:gd name="connsiteY8" fmla="*/ 34831 h 50706"/>
                <a:gd name="connsiteX9" fmla="*/ 339725 w 339725"/>
                <a:gd name="connsiteY9" fmla="*/ 47531 h 507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39725" h="50706">
                  <a:moveTo>
                    <a:pt x="0" y="50706"/>
                  </a:moveTo>
                  <a:cubicBezTo>
                    <a:pt x="15081" y="30597"/>
                    <a:pt x="30163" y="10489"/>
                    <a:pt x="41275" y="3081"/>
                  </a:cubicBezTo>
                  <a:cubicBezTo>
                    <a:pt x="52388" y="-4327"/>
                    <a:pt x="58738" y="3610"/>
                    <a:pt x="66675" y="6256"/>
                  </a:cubicBezTo>
                  <a:cubicBezTo>
                    <a:pt x="74612" y="8902"/>
                    <a:pt x="79904" y="16839"/>
                    <a:pt x="88900" y="18956"/>
                  </a:cubicBezTo>
                  <a:cubicBezTo>
                    <a:pt x="97896" y="21073"/>
                    <a:pt x="105304" y="20543"/>
                    <a:pt x="120650" y="18956"/>
                  </a:cubicBezTo>
                  <a:cubicBezTo>
                    <a:pt x="135996" y="17368"/>
                    <a:pt x="161925" y="11548"/>
                    <a:pt x="180975" y="9431"/>
                  </a:cubicBezTo>
                  <a:cubicBezTo>
                    <a:pt x="200025" y="7314"/>
                    <a:pt x="216958" y="5727"/>
                    <a:pt x="234950" y="6256"/>
                  </a:cubicBezTo>
                  <a:cubicBezTo>
                    <a:pt x="252942" y="6785"/>
                    <a:pt x="273050" y="7844"/>
                    <a:pt x="288925" y="12606"/>
                  </a:cubicBezTo>
                  <a:cubicBezTo>
                    <a:pt x="304800" y="17368"/>
                    <a:pt x="330200" y="34831"/>
                    <a:pt x="330200" y="34831"/>
                  </a:cubicBezTo>
                  <a:cubicBezTo>
                    <a:pt x="338667" y="40652"/>
                    <a:pt x="339196" y="44091"/>
                    <a:pt x="339725" y="47531"/>
                  </a:cubicBezTo>
                </a:path>
              </a:pathLst>
            </a:custGeom>
            <a:grp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117" name="TextBox 116">
            <a:extLst>
              <a:ext uri="{FF2B5EF4-FFF2-40B4-BE49-F238E27FC236}">
                <a16:creationId xmlns:a16="http://schemas.microsoft.com/office/drawing/2014/main" id="{3DDC6579-9A34-0441-B41A-39E862BE4DE5}"/>
              </a:ext>
            </a:extLst>
          </p:cNvPr>
          <p:cNvSpPr txBox="1"/>
          <p:nvPr/>
        </p:nvSpPr>
        <p:spPr>
          <a:xfrm>
            <a:off x="4634002" y="2475634"/>
            <a:ext cx="1620729" cy="307777"/>
          </a:xfrm>
          <a:prstGeom prst="rect">
            <a:avLst/>
          </a:prstGeom>
          <a:noFill/>
        </p:spPr>
        <p:txBody>
          <a:bodyPr wrap="square" rtlCol="0">
            <a:spAutoFit/>
          </a:bodyPr>
          <a:lstStyle/>
          <a:p>
            <a:r>
              <a:rPr lang="en-US" sz="1400" dirty="0">
                <a:latin typeface="Times New Roman" panose="02020603050405020304" pitchFamily="18" charset="0"/>
                <a:cs typeface="Times New Roman" panose="02020603050405020304" pitchFamily="18" charset="0"/>
              </a:rPr>
              <a:t>looking from above</a:t>
            </a:r>
          </a:p>
        </p:txBody>
      </p:sp>
      <p:sp>
        <p:nvSpPr>
          <p:cNvPr id="31" name="Pie 30">
            <a:extLst>
              <a:ext uri="{FF2B5EF4-FFF2-40B4-BE49-F238E27FC236}">
                <a16:creationId xmlns:a16="http://schemas.microsoft.com/office/drawing/2014/main" id="{D67EB3D2-4B7B-9146-A19A-3C624DBDAFFC}"/>
              </a:ext>
            </a:extLst>
          </p:cNvPr>
          <p:cNvSpPr/>
          <p:nvPr/>
        </p:nvSpPr>
        <p:spPr>
          <a:xfrm rot="7916590">
            <a:off x="6145692" y="3359206"/>
            <a:ext cx="144880" cy="144880"/>
          </a:xfrm>
          <a:prstGeom prst="pie">
            <a:avLst/>
          </a:prstGeom>
          <a:solidFill>
            <a:srgbClr val="FFC0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118" name="Pie 117">
            <a:extLst>
              <a:ext uri="{FF2B5EF4-FFF2-40B4-BE49-F238E27FC236}">
                <a16:creationId xmlns:a16="http://schemas.microsoft.com/office/drawing/2014/main" id="{4ADA44EC-4B31-6E44-A703-50A50E559BD9}"/>
              </a:ext>
            </a:extLst>
          </p:cNvPr>
          <p:cNvSpPr/>
          <p:nvPr/>
        </p:nvSpPr>
        <p:spPr>
          <a:xfrm rot="13199997">
            <a:off x="3585330" y="4699074"/>
            <a:ext cx="128746" cy="128746"/>
          </a:xfrm>
          <a:prstGeom prst="pie">
            <a:avLst/>
          </a:prstGeom>
          <a:solidFill>
            <a:srgbClr val="FFC0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graphicFrame>
        <p:nvGraphicFramePr>
          <p:cNvPr id="58" name="Object 57">
            <a:extLst>
              <a:ext uri="{FF2B5EF4-FFF2-40B4-BE49-F238E27FC236}">
                <a16:creationId xmlns:a16="http://schemas.microsoft.com/office/drawing/2014/main" id="{50E767AA-F7E2-6C4D-BF2E-1450E4BEB523}"/>
              </a:ext>
            </a:extLst>
          </p:cNvPr>
          <p:cNvGraphicFramePr>
            <a:graphicFrameLocks noChangeAspect="1"/>
          </p:cNvGraphicFramePr>
          <p:nvPr/>
        </p:nvGraphicFramePr>
        <p:xfrm>
          <a:off x="3736341" y="4641754"/>
          <a:ext cx="230687" cy="230687"/>
        </p:xfrm>
        <a:graphic>
          <a:graphicData uri="http://schemas.openxmlformats.org/presentationml/2006/ole">
            <mc:AlternateContent xmlns:mc="http://schemas.openxmlformats.org/markup-compatibility/2006">
              <mc:Choice xmlns:v="urn:schemas-microsoft-com:vml" Requires="v">
                <p:oleObj r:id="rId7" imgW="165100" imgH="165100" progId="Equation.DSMT4">
                  <p:embed/>
                </p:oleObj>
              </mc:Choice>
              <mc:Fallback>
                <p:oleObj r:id="rId7" imgW="165100" imgH="165100" progId="Equation.DSMT4">
                  <p:embed/>
                  <p:pic>
                    <p:nvPicPr>
                      <p:cNvPr id="58" name="Object 57">
                        <a:extLst>
                          <a:ext uri="{FF2B5EF4-FFF2-40B4-BE49-F238E27FC236}">
                            <a16:creationId xmlns:a16="http://schemas.microsoft.com/office/drawing/2014/main" id="{50E767AA-F7E2-6C4D-BF2E-1450E4BEB523}"/>
                          </a:ext>
                        </a:extLst>
                      </p:cNvPr>
                      <p:cNvPicPr/>
                      <p:nvPr/>
                    </p:nvPicPr>
                    <p:blipFill>
                      <a:blip r:embed="rId8"/>
                      <a:stretch>
                        <a:fillRect/>
                      </a:stretch>
                    </p:blipFill>
                    <p:spPr>
                      <a:xfrm>
                        <a:off x="3736341" y="4641754"/>
                        <a:ext cx="230687" cy="230687"/>
                      </a:xfrm>
                      <a:prstGeom prst="rect">
                        <a:avLst/>
                      </a:prstGeom>
                    </p:spPr>
                  </p:pic>
                </p:oleObj>
              </mc:Fallback>
            </mc:AlternateContent>
          </a:graphicData>
        </a:graphic>
      </p:graphicFrame>
      <p:graphicFrame>
        <p:nvGraphicFramePr>
          <p:cNvPr id="59" name="Object 58">
            <a:extLst>
              <a:ext uri="{FF2B5EF4-FFF2-40B4-BE49-F238E27FC236}">
                <a16:creationId xmlns:a16="http://schemas.microsoft.com/office/drawing/2014/main" id="{BF7FCF24-77B3-E646-917F-F93962F3E92D}"/>
              </a:ext>
            </a:extLst>
          </p:cNvPr>
          <p:cNvGraphicFramePr>
            <a:graphicFrameLocks noChangeAspect="1"/>
          </p:cNvGraphicFramePr>
          <p:nvPr/>
        </p:nvGraphicFramePr>
        <p:xfrm>
          <a:off x="6115539" y="3044760"/>
          <a:ext cx="230687" cy="230687"/>
        </p:xfrm>
        <a:graphic>
          <a:graphicData uri="http://schemas.openxmlformats.org/presentationml/2006/ole">
            <mc:AlternateContent xmlns:mc="http://schemas.openxmlformats.org/markup-compatibility/2006">
              <mc:Choice xmlns:v="urn:schemas-microsoft-com:vml" Requires="v">
                <p:oleObj r:id="rId9" imgW="165100" imgH="165100" progId="Equation.DSMT4">
                  <p:embed/>
                </p:oleObj>
              </mc:Choice>
              <mc:Fallback>
                <p:oleObj r:id="rId9" imgW="165100" imgH="165100" progId="Equation.DSMT4">
                  <p:embed/>
                  <p:pic>
                    <p:nvPicPr>
                      <p:cNvPr id="59" name="Object 58">
                        <a:extLst>
                          <a:ext uri="{FF2B5EF4-FFF2-40B4-BE49-F238E27FC236}">
                            <a16:creationId xmlns:a16="http://schemas.microsoft.com/office/drawing/2014/main" id="{BF7FCF24-77B3-E646-917F-F93962F3E92D}"/>
                          </a:ext>
                        </a:extLst>
                      </p:cNvPr>
                      <p:cNvPicPr/>
                      <p:nvPr/>
                    </p:nvPicPr>
                    <p:blipFill>
                      <a:blip r:embed="rId10"/>
                      <a:stretch>
                        <a:fillRect/>
                      </a:stretch>
                    </p:blipFill>
                    <p:spPr>
                      <a:xfrm>
                        <a:off x="6115539" y="3044760"/>
                        <a:ext cx="230687" cy="230687"/>
                      </a:xfrm>
                      <a:prstGeom prst="rect">
                        <a:avLst/>
                      </a:prstGeom>
                    </p:spPr>
                  </p:pic>
                </p:oleObj>
              </mc:Fallback>
            </mc:AlternateContent>
          </a:graphicData>
        </a:graphic>
      </p:graphicFrame>
      <p:cxnSp>
        <p:nvCxnSpPr>
          <p:cNvPr id="60" name="Straight Arrow Connector 59">
            <a:extLst>
              <a:ext uri="{FF2B5EF4-FFF2-40B4-BE49-F238E27FC236}">
                <a16:creationId xmlns:a16="http://schemas.microsoft.com/office/drawing/2014/main" id="{F6E83DE6-64B8-DA4F-907B-38262BC854A5}"/>
              </a:ext>
            </a:extLst>
          </p:cNvPr>
          <p:cNvCxnSpPr>
            <a:cxnSpLocks/>
          </p:cNvCxnSpPr>
          <p:nvPr/>
        </p:nvCxnSpPr>
        <p:spPr>
          <a:xfrm flipH="1" flipV="1">
            <a:off x="764945" y="4748220"/>
            <a:ext cx="933225" cy="6350"/>
          </a:xfrm>
          <a:prstGeom prst="straightConnector1">
            <a:avLst/>
          </a:prstGeom>
          <a:ln w="57150">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graphicFrame>
        <p:nvGraphicFramePr>
          <p:cNvPr id="61" name="Object 60">
            <a:extLst>
              <a:ext uri="{FF2B5EF4-FFF2-40B4-BE49-F238E27FC236}">
                <a16:creationId xmlns:a16="http://schemas.microsoft.com/office/drawing/2014/main" id="{8D910DE7-3007-6741-B307-A7EBB8182995}"/>
              </a:ext>
            </a:extLst>
          </p:cNvPr>
          <p:cNvGraphicFramePr>
            <a:graphicFrameLocks noChangeAspect="1"/>
          </p:cNvGraphicFramePr>
          <p:nvPr/>
        </p:nvGraphicFramePr>
        <p:xfrm>
          <a:off x="985857" y="4301641"/>
          <a:ext cx="274638" cy="298450"/>
        </p:xfrm>
        <a:graphic>
          <a:graphicData uri="http://schemas.openxmlformats.org/presentationml/2006/ole">
            <mc:AlternateContent xmlns:mc="http://schemas.openxmlformats.org/markup-compatibility/2006">
              <mc:Choice xmlns:v="urn:schemas-microsoft-com:vml" Requires="v">
                <p:oleObj r:id="rId11" imgW="139700" imgH="152400" progId="Equation.DSMT4">
                  <p:embed/>
                </p:oleObj>
              </mc:Choice>
              <mc:Fallback>
                <p:oleObj r:id="rId11" imgW="139700" imgH="152400" progId="Equation.DSMT4">
                  <p:embed/>
                  <p:pic>
                    <p:nvPicPr>
                      <p:cNvPr id="61" name="Object 60">
                        <a:extLst>
                          <a:ext uri="{FF2B5EF4-FFF2-40B4-BE49-F238E27FC236}">
                            <a16:creationId xmlns:a16="http://schemas.microsoft.com/office/drawing/2014/main" id="{8D910DE7-3007-6741-B307-A7EBB8182995}"/>
                          </a:ext>
                        </a:extLst>
                      </p:cNvPr>
                      <p:cNvPicPr/>
                      <p:nvPr/>
                    </p:nvPicPr>
                    <p:blipFill>
                      <a:blip r:embed="rId12"/>
                      <a:stretch>
                        <a:fillRect/>
                      </a:stretch>
                    </p:blipFill>
                    <p:spPr>
                      <a:xfrm>
                        <a:off x="985857" y="4301641"/>
                        <a:ext cx="274638" cy="298450"/>
                      </a:xfrm>
                      <a:prstGeom prst="rect">
                        <a:avLst/>
                      </a:prstGeom>
                    </p:spPr>
                  </p:pic>
                </p:oleObj>
              </mc:Fallback>
            </mc:AlternateContent>
          </a:graphicData>
        </a:graphic>
      </p:graphicFrame>
      <p:cxnSp>
        <p:nvCxnSpPr>
          <p:cNvPr id="63" name="Straight Arrow Connector 62">
            <a:extLst>
              <a:ext uri="{FF2B5EF4-FFF2-40B4-BE49-F238E27FC236}">
                <a16:creationId xmlns:a16="http://schemas.microsoft.com/office/drawing/2014/main" id="{336F5E28-5411-D94C-8251-B38A4D85CFF1}"/>
              </a:ext>
            </a:extLst>
          </p:cNvPr>
          <p:cNvCxnSpPr>
            <a:cxnSpLocks/>
          </p:cNvCxnSpPr>
          <p:nvPr/>
        </p:nvCxnSpPr>
        <p:spPr>
          <a:xfrm rot="16200000" flipH="1" flipV="1">
            <a:off x="5757920" y="5570821"/>
            <a:ext cx="933225" cy="6350"/>
          </a:xfrm>
          <a:prstGeom prst="straightConnector1">
            <a:avLst/>
          </a:prstGeom>
          <a:ln w="57150">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grpSp>
        <p:nvGrpSpPr>
          <p:cNvPr id="19" name="Group 18">
            <a:extLst>
              <a:ext uri="{FF2B5EF4-FFF2-40B4-BE49-F238E27FC236}">
                <a16:creationId xmlns:a16="http://schemas.microsoft.com/office/drawing/2014/main" id="{C0074578-F6D0-E946-B05D-A718B485322C}"/>
              </a:ext>
            </a:extLst>
          </p:cNvPr>
          <p:cNvGrpSpPr/>
          <p:nvPr/>
        </p:nvGrpSpPr>
        <p:grpSpPr>
          <a:xfrm>
            <a:off x="2535716" y="4696652"/>
            <a:ext cx="1100000" cy="133642"/>
            <a:chOff x="2164454" y="2414084"/>
            <a:chExt cx="339725" cy="92579"/>
          </a:xfrm>
          <a:solidFill>
            <a:srgbClr val="FFC000"/>
          </a:solidFill>
        </p:grpSpPr>
        <p:sp>
          <p:nvSpPr>
            <p:cNvPr id="17" name="Freeform 16">
              <a:extLst>
                <a:ext uri="{FF2B5EF4-FFF2-40B4-BE49-F238E27FC236}">
                  <a16:creationId xmlns:a16="http://schemas.microsoft.com/office/drawing/2014/main" id="{10C926E8-3EC2-4648-9495-E39D8D95F143}"/>
                </a:ext>
              </a:extLst>
            </p:cNvPr>
            <p:cNvSpPr/>
            <p:nvPr/>
          </p:nvSpPr>
          <p:spPr>
            <a:xfrm>
              <a:off x="2164454" y="2414084"/>
              <a:ext cx="339725" cy="50706"/>
            </a:xfrm>
            <a:custGeom>
              <a:avLst/>
              <a:gdLst>
                <a:gd name="connsiteX0" fmla="*/ 0 w 339725"/>
                <a:gd name="connsiteY0" fmla="*/ 50706 h 50706"/>
                <a:gd name="connsiteX1" fmla="*/ 41275 w 339725"/>
                <a:gd name="connsiteY1" fmla="*/ 3081 h 50706"/>
                <a:gd name="connsiteX2" fmla="*/ 66675 w 339725"/>
                <a:gd name="connsiteY2" fmla="*/ 6256 h 50706"/>
                <a:gd name="connsiteX3" fmla="*/ 88900 w 339725"/>
                <a:gd name="connsiteY3" fmla="*/ 18956 h 50706"/>
                <a:gd name="connsiteX4" fmla="*/ 120650 w 339725"/>
                <a:gd name="connsiteY4" fmla="*/ 18956 h 50706"/>
                <a:gd name="connsiteX5" fmla="*/ 180975 w 339725"/>
                <a:gd name="connsiteY5" fmla="*/ 9431 h 50706"/>
                <a:gd name="connsiteX6" fmla="*/ 234950 w 339725"/>
                <a:gd name="connsiteY6" fmla="*/ 6256 h 50706"/>
                <a:gd name="connsiteX7" fmla="*/ 288925 w 339725"/>
                <a:gd name="connsiteY7" fmla="*/ 12606 h 50706"/>
                <a:gd name="connsiteX8" fmla="*/ 330200 w 339725"/>
                <a:gd name="connsiteY8" fmla="*/ 34831 h 50706"/>
                <a:gd name="connsiteX9" fmla="*/ 339725 w 339725"/>
                <a:gd name="connsiteY9" fmla="*/ 47531 h 507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39725" h="50706">
                  <a:moveTo>
                    <a:pt x="0" y="50706"/>
                  </a:moveTo>
                  <a:cubicBezTo>
                    <a:pt x="15081" y="30597"/>
                    <a:pt x="30163" y="10489"/>
                    <a:pt x="41275" y="3081"/>
                  </a:cubicBezTo>
                  <a:cubicBezTo>
                    <a:pt x="52388" y="-4327"/>
                    <a:pt x="58738" y="3610"/>
                    <a:pt x="66675" y="6256"/>
                  </a:cubicBezTo>
                  <a:cubicBezTo>
                    <a:pt x="74612" y="8902"/>
                    <a:pt x="79904" y="16839"/>
                    <a:pt x="88900" y="18956"/>
                  </a:cubicBezTo>
                  <a:cubicBezTo>
                    <a:pt x="97896" y="21073"/>
                    <a:pt x="105304" y="20543"/>
                    <a:pt x="120650" y="18956"/>
                  </a:cubicBezTo>
                  <a:cubicBezTo>
                    <a:pt x="135996" y="17368"/>
                    <a:pt x="161925" y="11548"/>
                    <a:pt x="180975" y="9431"/>
                  </a:cubicBezTo>
                  <a:cubicBezTo>
                    <a:pt x="200025" y="7314"/>
                    <a:pt x="216958" y="5727"/>
                    <a:pt x="234950" y="6256"/>
                  </a:cubicBezTo>
                  <a:cubicBezTo>
                    <a:pt x="252942" y="6785"/>
                    <a:pt x="273050" y="7844"/>
                    <a:pt x="288925" y="12606"/>
                  </a:cubicBezTo>
                  <a:cubicBezTo>
                    <a:pt x="304800" y="17368"/>
                    <a:pt x="330200" y="34831"/>
                    <a:pt x="330200" y="34831"/>
                  </a:cubicBezTo>
                  <a:cubicBezTo>
                    <a:pt x="338667" y="40652"/>
                    <a:pt x="339196" y="44091"/>
                    <a:pt x="339725" y="47531"/>
                  </a:cubicBezTo>
                </a:path>
              </a:pathLst>
            </a:custGeom>
            <a:grp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Freeform 17">
              <a:extLst>
                <a:ext uri="{FF2B5EF4-FFF2-40B4-BE49-F238E27FC236}">
                  <a16:creationId xmlns:a16="http://schemas.microsoft.com/office/drawing/2014/main" id="{07824684-3C97-7D43-A7B8-7FCBA5027053}"/>
                </a:ext>
              </a:extLst>
            </p:cNvPr>
            <p:cNvSpPr/>
            <p:nvPr/>
          </p:nvSpPr>
          <p:spPr>
            <a:xfrm flipV="1">
              <a:off x="2164454" y="2455957"/>
              <a:ext cx="339725" cy="50706"/>
            </a:xfrm>
            <a:custGeom>
              <a:avLst/>
              <a:gdLst>
                <a:gd name="connsiteX0" fmla="*/ 0 w 339725"/>
                <a:gd name="connsiteY0" fmla="*/ 50706 h 50706"/>
                <a:gd name="connsiteX1" fmla="*/ 41275 w 339725"/>
                <a:gd name="connsiteY1" fmla="*/ 3081 h 50706"/>
                <a:gd name="connsiteX2" fmla="*/ 66675 w 339725"/>
                <a:gd name="connsiteY2" fmla="*/ 6256 h 50706"/>
                <a:gd name="connsiteX3" fmla="*/ 88900 w 339725"/>
                <a:gd name="connsiteY3" fmla="*/ 18956 h 50706"/>
                <a:gd name="connsiteX4" fmla="*/ 120650 w 339725"/>
                <a:gd name="connsiteY4" fmla="*/ 18956 h 50706"/>
                <a:gd name="connsiteX5" fmla="*/ 180975 w 339725"/>
                <a:gd name="connsiteY5" fmla="*/ 9431 h 50706"/>
                <a:gd name="connsiteX6" fmla="*/ 234950 w 339725"/>
                <a:gd name="connsiteY6" fmla="*/ 6256 h 50706"/>
                <a:gd name="connsiteX7" fmla="*/ 288925 w 339725"/>
                <a:gd name="connsiteY7" fmla="*/ 12606 h 50706"/>
                <a:gd name="connsiteX8" fmla="*/ 330200 w 339725"/>
                <a:gd name="connsiteY8" fmla="*/ 34831 h 50706"/>
                <a:gd name="connsiteX9" fmla="*/ 339725 w 339725"/>
                <a:gd name="connsiteY9" fmla="*/ 47531 h 507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39725" h="50706">
                  <a:moveTo>
                    <a:pt x="0" y="50706"/>
                  </a:moveTo>
                  <a:cubicBezTo>
                    <a:pt x="15081" y="30597"/>
                    <a:pt x="30163" y="10489"/>
                    <a:pt x="41275" y="3081"/>
                  </a:cubicBezTo>
                  <a:cubicBezTo>
                    <a:pt x="52388" y="-4327"/>
                    <a:pt x="58738" y="3610"/>
                    <a:pt x="66675" y="6256"/>
                  </a:cubicBezTo>
                  <a:cubicBezTo>
                    <a:pt x="74612" y="8902"/>
                    <a:pt x="79904" y="16839"/>
                    <a:pt x="88900" y="18956"/>
                  </a:cubicBezTo>
                  <a:cubicBezTo>
                    <a:pt x="97896" y="21073"/>
                    <a:pt x="105304" y="20543"/>
                    <a:pt x="120650" y="18956"/>
                  </a:cubicBezTo>
                  <a:cubicBezTo>
                    <a:pt x="135996" y="17368"/>
                    <a:pt x="161925" y="11548"/>
                    <a:pt x="180975" y="9431"/>
                  </a:cubicBezTo>
                  <a:cubicBezTo>
                    <a:pt x="200025" y="7314"/>
                    <a:pt x="216958" y="5727"/>
                    <a:pt x="234950" y="6256"/>
                  </a:cubicBezTo>
                  <a:cubicBezTo>
                    <a:pt x="252942" y="6785"/>
                    <a:pt x="273050" y="7844"/>
                    <a:pt x="288925" y="12606"/>
                  </a:cubicBezTo>
                  <a:cubicBezTo>
                    <a:pt x="304800" y="17368"/>
                    <a:pt x="330200" y="34831"/>
                    <a:pt x="330200" y="34831"/>
                  </a:cubicBezTo>
                  <a:cubicBezTo>
                    <a:pt x="338667" y="40652"/>
                    <a:pt x="339196" y="44091"/>
                    <a:pt x="339725" y="47531"/>
                  </a:cubicBezTo>
                </a:path>
              </a:pathLst>
            </a:custGeom>
            <a:grp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63185055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332005" y="319117"/>
            <a:ext cx="8681366" cy="769441"/>
          </a:xfrm>
          <a:prstGeom prst="rect">
            <a:avLst/>
          </a:prstGeom>
          <a:noFill/>
        </p:spPr>
        <p:txBody>
          <a:bodyPr wrap="square" rtlCol="0">
            <a:spAutoFit/>
          </a:bodyPr>
          <a:lstStyle/>
          <a:p>
            <a:r>
              <a:rPr lang="en-US" sz="2400" dirty="0">
                <a:solidFill>
                  <a:srgbClr val="FF0000"/>
                </a:solidFill>
                <a:latin typeface="Apple Chancery" panose="03020702040506060504" pitchFamily="66" charset="-79"/>
                <a:ea typeface="Palatino Linotype" charset="0"/>
                <a:cs typeface="Apple Chancery" panose="03020702040506060504" pitchFamily="66" charset="-79"/>
              </a:rPr>
              <a:t>--Let’s try to </a:t>
            </a:r>
            <a:r>
              <a:rPr lang="en-US" sz="2000" dirty="0">
                <a:latin typeface="Times New Roman" panose="02020603050405020304" pitchFamily="18" charset="0"/>
                <a:ea typeface="Palatino Linotype" charset="0"/>
                <a:cs typeface="Times New Roman" panose="02020603050405020304" pitchFamily="18" charset="0"/>
              </a:rPr>
              <a:t>rotate the wheel about </a:t>
            </a:r>
            <a:r>
              <a:rPr lang="en-US" sz="2000" i="1" dirty="0">
                <a:latin typeface="Times New Roman" panose="02020603050405020304" pitchFamily="18" charset="0"/>
                <a:ea typeface="Palatino Linotype" charset="0"/>
                <a:cs typeface="Times New Roman" panose="02020603050405020304" pitchFamily="18" charset="0"/>
              </a:rPr>
              <a:t>point A </a:t>
            </a:r>
            <a:r>
              <a:rPr lang="en-US" sz="2000" dirty="0">
                <a:latin typeface="Times New Roman" panose="02020603050405020304" pitchFamily="18" charset="0"/>
                <a:ea typeface="Palatino Linotype" charset="0"/>
                <a:cs typeface="Times New Roman" panose="02020603050405020304" pitchFamily="18" charset="0"/>
              </a:rPr>
              <a:t>by applying a quick downward force F to </a:t>
            </a:r>
            <a:r>
              <a:rPr lang="en-US" sz="2000" i="1" dirty="0">
                <a:latin typeface="Times New Roman" panose="02020603050405020304" pitchFamily="18" charset="0"/>
                <a:ea typeface="Palatino Linotype" charset="0"/>
                <a:cs typeface="Times New Roman" panose="02020603050405020304" pitchFamily="18" charset="0"/>
              </a:rPr>
              <a:t>point A</a:t>
            </a:r>
            <a:r>
              <a:rPr lang="en-US" sz="2000" dirty="0">
                <a:latin typeface="Times New Roman" panose="02020603050405020304" pitchFamily="18" charset="0"/>
                <a:ea typeface="Palatino Linotype" charset="0"/>
                <a:cs typeface="Times New Roman" panose="02020603050405020304" pitchFamily="18" charset="0"/>
              </a:rPr>
              <a:t>.  </a:t>
            </a:r>
          </a:p>
        </p:txBody>
      </p:sp>
      <p:sp>
        <p:nvSpPr>
          <p:cNvPr id="42" name="Rectangle 41">
            <a:extLst>
              <a:ext uri="{FF2B5EF4-FFF2-40B4-BE49-F238E27FC236}">
                <a16:creationId xmlns:a16="http://schemas.microsoft.com/office/drawing/2014/main" id="{03015021-300B-9B42-8C09-DA0347ABA0E9}"/>
              </a:ext>
            </a:extLst>
          </p:cNvPr>
          <p:cNvSpPr/>
          <p:nvPr/>
        </p:nvSpPr>
        <p:spPr>
          <a:xfrm rot="338897">
            <a:off x="1813616" y="3247475"/>
            <a:ext cx="65997" cy="1547782"/>
          </a:xfrm>
          <a:prstGeom prst="rect">
            <a:avLst/>
          </a:prstGeom>
          <a:solidFill>
            <a:srgbClr val="92D05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4" name="Rectangle 43">
            <a:extLst>
              <a:ext uri="{FF2B5EF4-FFF2-40B4-BE49-F238E27FC236}">
                <a16:creationId xmlns:a16="http://schemas.microsoft.com/office/drawing/2014/main" id="{876F18AB-8045-2345-91CA-94F6A6258057}"/>
              </a:ext>
            </a:extLst>
          </p:cNvPr>
          <p:cNvSpPr/>
          <p:nvPr/>
        </p:nvSpPr>
        <p:spPr>
          <a:xfrm rot="20740835">
            <a:off x="1571427" y="3473722"/>
            <a:ext cx="65997" cy="1294800"/>
          </a:xfrm>
          <a:prstGeom prst="rect">
            <a:avLst/>
          </a:prstGeom>
          <a:solidFill>
            <a:srgbClr val="92D05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6" name="Rectangle 45">
            <a:extLst>
              <a:ext uri="{FF2B5EF4-FFF2-40B4-BE49-F238E27FC236}">
                <a16:creationId xmlns:a16="http://schemas.microsoft.com/office/drawing/2014/main" id="{A70AEBB7-7641-8D44-BDD1-E2FEDDD8D1DF}"/>
              </a:ext>
            </a:extLst>
          </p:cNvPr>
          <p:cNvSpPr/>
          <p:nvPr/>
        </p:nvSpPr>
        <p:spPr>
          <a:xfrm rot="20764831">
            <a:off x="1907453" y="4717440"/>
            <a:ext cx="71875" cy="1420866"/>
          </a:xfrm>
          <a:prstGeom prst="rect">
            <a:avLst/>
          </a:prstGeom>
          <a:solidFill>
            <a:srgbClr val="92D05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7" name="Rectangle 46">
            <a:extLst>
              <a:ext uri="{FF2B5EF4-FFF2-40B4-BE49-F238E27FC236}">
                <a16:creationId xmlns:a16="http://schemas.microsoft.com/office/drawing/2014/main" id="{EEA61D08-840A-6546-A37C-E25C9E8AE472}"/>
              </a:ext>
            </a:extLst>
          </p:cNvPr>
          <p:cNvSpPr/>
          <p:nvPr/>
        </p:nvSpPr>
        <p:spPr>
          <a:xfrm rot="535977">
            <a:off x="1625107" y="4716553"/>
            <a:ext cx="71875" cy="1420866"/>
          </a:xfrm>
          <a:prstGeom prst="rect">
            <a:avLst/>
          </a:prstGeom>
          <a:solidFill>
            <a:srgbClr val="92D05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0" name="Rectangle 49">
            <a:extLst>
              <a:ext uri="{FF2B5EF4-FFF2-40B4-BE49-F238E27FC236}">
                <a16:creationId xmlns:a16="http://schemas.microsoft.com/office/drawing/2014/main" id="{3AB154BE-BB6D-4747-ADF3-2FD7C470FEDB}"/>
              </a:ext>
            </a:extLst>
          </p:cNvPr>
          <p:cNvSpPr/>
          <p:nvPr/>
        </p:nvSpPr>
        <p:spPr>
          <a:xfrm rot="15653006" flipH="1">
            <a:off x="2040525" y="4418120"/>
            <a:ext cx="80050" cy="552914"/>
          </a:xfrm>
          <a:prstGeom prst="rect">
            <a:avLst/>
          </a:prstGeom>
          <a:solidFill>
            <a:srgbClr val="92D05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1" name="Rectangle 50">
            <a:extLst>
              <a:ext uri="{FF2B5EF4-FFF2-40B4-BE49-F238E27FC236}">
                <a16:creationId xmlns:a16="http://schemas.microsoft.com/office/drawing/2014/main" id="{B7D5D35B-1E37-2848-9DB7-344067E261EC}"/>
              </a:ext>
            </a:extLst>
          </p:cNvPr>
          <p:cNvSpPr/>
          <p:nvPr/>
        </p:nvSpPr>
        <p:spPr>
          <a:xfrm rot="1895508">
            <a:off x="2006874" y="3867187"/>
            <a:ext cx="65997" cy="974851"/>
          </a:xfrm>
          <a:prstGeom prst="rect">
            <a:avLst/>
          </a:prstGeom>
          <a:solidFill>
            <a:srgbClr val="92D05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2" name="Rectangle 51">
            <a:extLst>
              <a:ext uri="{FF2B5EF4-FFF2-40B4-BE49-F238E27FC236}">
                <a16:creationId xmlns:a16="http://schemas.microsoft.com/office/drawing/2014/main" id="{D1121CE6-906B-0F48-9B5C-52A16D4E63F9}"/>
              </a:ext>
            </a:extLst>
          </p:cNvPr>
          <p:cNvSpPr/>
          <p:nvPr/>
        </p:nvSpPr>
        <p:spPr>
          <a:xfrm rot="19013928">
            <a:off x="2020804" y="4642308"/>
            <a:ext cx="65997" cy="787358"/>
          </a:xfrm>
          <a:prstGeom prst="rect">
            <a:avLst/>
          </a:prstGeom>
          <a:solidFill>
            <a:srgbClr val="92D05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3" name="Rectangle 52">
            <a:extLst>
              <a:ext uri="{FF2B5EF4-FFF2-40B4-BE49-F238E27FC236}">
                <a16:creationId xmlns:a16="http://schemas.microsoft.com/office/drawing/2014/main" id="{5748EE77-9818-2242-88C1-A4A682E090D2}"/>
              </a:ext>
            </a:extLst>
          </p:cNvPr>
          <p:cNvSpPr/>
          <p:nvPr/>
        </p:nvSpPr>
        <p:spPr>
          <a:xfrm rot="2179512">
            <a:off x="1482361" y="4695642"/>
            <a:ext cx="65997" cy="828236"/>
          </a:xfrm>
          <a:prstGeom prst="rect">
            <a:avLst/>
          </a:prstGeom>
          <a:solidFill>
            <a:srgbClr val="92D05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79" name="Group 78">
            <a:extLst>
              <a:ext uri="{FF2B5EF4-FFF2-40B4-BE49-F238E27FC236}">
                <a16:creationId xmlns:a16="http://schemas.microsoft.com/office/drawing/2014/main" id="{0B3983CF-0A76-BC43-BA5A-6BAC41D72B01}"/>
              </a:ext>
            </a:extLst>
          </p:cNvPr>
          <p:cNvGrpSpPr/>
          <p:nvPr/>
        </p:nvGrpSpPr>
        <p:grpSpPr>
          <a:xfrm flipH="1">
            <a:off x="609264" y="4648157"/>
            <a:ext cx="1100000" cy="133642"/>
            <a:chOff x="2164454" y="2414084"/>
            <a:chExt cx="339725" cy="92579"/>
          </a:xfrm>
          <a:solidFill>
            <a:srgbClr val="FFC000"/>
          </a:solidFill>
          <a:effectLst/>
        </p:grpSpPr>
        <p:sp>
          <p:nvSpPr>
            <p:cNvPr id="80" name="Freeform 79">
              <a:extLst>
                <a:ext uri="{FF2B5EF4-FFF2-40B4-BE49-F238E27FC236}">
                  <a16:creationId xmlns:a16="http://schemas.microsoft.com/office/drawing/2014/main" id="{C38EAE3A-B5B1-EB4F-83F8-D168C3D6B247}"/>
                </a:ext>
              </a:extLst>
            </p:cNvPr>
            <p:cNvSpPr/>
            <p:nvPr/>
          </p:nvSpPr>
          <p:spPr>
            <a:xfrm>
              <a:off x="2164454" y="2414084"/>
              <a:ext cx="339725" cy="50706"/>
            </a:xfrm>
            <a:custGeom>
              <a:avLst/>
              <a:gdLst>
                <a:gd name="connsiteX0" fmla="*/ 0 w 339725"/>
                <a:gd name="connsiteY0" fmla="*/ 50706 h 50706"/>
                <a:gd name="connsiteX1" fmla="*/ 41275 w 339725"/>
                <a:gd name="connsiteY1" fmla="*/ 3081 h 50706"/>
                <a:gd name="connsiteX2" fmla="*/ 66675 w 339725"/>
                <a:gd name="connsiteY2" fmla="*/ 6256 h 50706"/>
                <a:gd name="connsiteX3" fmla="*/ 88900 w 339725"/>
                <a:gd name="connsiteY3" fmla="*/ 18956 h 50706"/>
                <a:gd name="connsiteX4" fmla="*/ 120650 w 339725"/>
                <a:gd name="connsiteY4" fmla="*/ 18956 h 50706"/>
                <a:gd name="connsiteX5" fmla="*/ 180975 w 339725"/>
                <a:gd name="connsiteY5" fmla="*/ 9431 h 50706"/>
                <a:gd name="connsiteX6" fmla="*/ 234950 w 339725"/>
                <a:gd name="connsiteY6" fmla="*/ 6256 h 50706"/>
                <a:gd name="connsiteX7" fmla="*/ 288925 w 339725"/>
                <a:gd name="connsiteY7" fmla="*/ 12606 h 50706"/>
                <a:gd name="connsiteX8" fmla="*/ 330200 w 339725"/>
                <a:gd name="connsiteY8" fmla="*/ 34831 h 50706"/>
                <a:gd name="connsiteX9" fmla="*/ 339725 w 339725"/>
                <a:gd name="connsiteY9" fmla="*/ 47531 h 507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39725" h="50706">
                  <a:moveTo>
                    <a:pt x="0" y="50706"/>
                  </a:moveTo>
                  <a:cubicBezTo>
                    <a:pt x="15081" y="30597"/>
                    <a:pt x="30163" y="10489"/>
                    <a:pt x="41275" y="3081"/>
                  </a:cubicBezTo>
                  <a:cubicBezTo>
                    <a:pt x="52388" y="-4327"/>
                    <a:pt x="58738" y="3610"/>
                    <a:pt x="66675" y="6256"/>
                  </a:cubicBezTo>
                  <a:cubicBezTo>
                    <a:pt x="74612" y="8902"/>
                    <a:pt x="79904" y="16839"/>
                    <a:pt x="88900" y="18956"/>
                  </a:cubicBezTo>
                  <a:cubicBezTo>
                    <a:pt x="97896" y="21073"/>
                    <a:pt x="105304" y="20543"/>
                    <a:pt x="120650" y="18956"/>
                  </a:cubicBezTo>
                  <a:cubicBezTo>
                    <a:pt x="135996" y="17368"/>
                    <a:pt x="161925" y="11548"/>
                    <a:pt x="180975" y="9431"/>
                  </a:cubicBezTo>
                  <a:cubicBezTo>
                    <a:pt x="200025" y="7314"/>
                    <a:pt x="216958" y="5727"/>
                    <a:pt x="234950" y="6256"/>
                  </a:cubicBezTo>
                  <a:cubicBezTo>
                    <a:pt x="252942" y="6785"/>
                    <a:pt x="273050" y="7844"/>
                    <a:pt x="288925" y="12606"/>
                  </a:cubicBezTo>
                  <a:cubicBezTo>
                    <a:pt x="304800" y="17368"/>
                    <a:pt x="330200" y="34831"/>
                    <a:pt x="330200" y="34831"/>
                  </a:cubicBezTo>
                  <a:cubicBezTo>
                    <a:pt x="338667" y="40652"/>
                    <a:pt x="339196" y="44091"/>
                    <a:pt x="339725" y="47531"/>
                  </a:cubicBezTo>
                </a:path>
              </a:pathLst>
            </a:custGeom>
            <a:grp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1" name="Freeform 80">
              <a:extLst>
                <a:ext uri="{FF2B5EF4-FFF2-40B4-BE49-F238E27FC236}">
                  <a16:creationId xmlns:a16="http://schemas.microsoft.com/office/drawing/2014/main" id="{A21D1269-076F-744A-957A-B0EDE05CBFEE}"/>
                </a:ext>
              </a:extLst>
            </p:cNvPr>
            <p:cNvSpPr/>
            <p:nvPr/>
          </p:nvSpPr>
          <p:spPr>
            <a:xfrm flipV="1">
              <a:off x="2164454" y="2455957"/>
              <a:ext cx="339725" cy="50706"/>
            </a:xfrm>
            <a:custGeom>
              <a:avLst/>
              <a:gdLst>
                <a:gd name="connsiteX0" fmla="*/ 0 w 339725"/>
                <a:gd name="connsiteY0" fmla="*/ 50706 h 50706"/>
                <a:gd name="connsiteX1" fmla="*/ 41275 w 339725"/>
                <a:gd name="connsiteY1" fmla="*/ 3081 h 50706"/>
                <a:gd name="connsiteX2" fmla="*/ 66675 w 339725"/>
                <a:gd name="connsiteY2" fmla="*/ 6256 h 50706"/>
                <a:gd name="connsiteX3" fmla="*/ 88900 w 339725"/>
                <a:gd name="connsiteY3" fmla="*/ 18956 h 50706"/>
                <a:gd name="connsiteX4" fmla="*/ 120650 w 339725"/>
                <a:gd name="connsiteY4" fmla="*/ 18956 h 50706"/>
                <a:gd name="connsiteX5" fmla="*/ 180975 w 339725"/>
                <a:gd name="connsiteY5" fmla="*/ 9431 h 50706"/>
                <a:gd name="connsiteX6" fmla="*/ 234950 w 339725"/>
                <a:gd name="connsiteY6" fmla="*/ 6256 h 50706"/>
                <a:gd name="connsiteX7" fmla="*/ 288925 w 339725"/>
                <a:gd name="connsiteY7" fmla="*/ 12606 h 50706"/>
                <a:gd name="connsiteX8" fmla="*/ 330200 w 339725"/>
                <a:gd name="connsiteY8" fmla="*/ 34831 h 50706"/>
                <a:gd name="connsiteX9" fmla="*/ 339725 w 339725"/>
                <a:gd name="connsiteY9" fmla="*/ 47531 h 507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39725" h="50706">
                  <a:moveTo>
                    <a:pt x="0" y="50706"/>
                  </a:moveTo>
                  <a:cubicBezTo>
                    <a:pt x="15081" y="30597"/>
                    <a:pt x="30163" y="10489"/>
                    <a:pt x="41275" y="3081"/>
                  </a:cubicBezTo>
                  <a:cubicBezTo>
                    <a:pt x="52388" y="-4327"/>
                    <a:pt x="58738" y="3610"/>
                    <a:pt x="66675" y="6256"/>
                  </a:cubicBezTo>
                  <a:cubicBezTo>
                    <a:pt x="74612" y="8902"/>
                    <a:pt x="79904" y="16839"/>
                    <a:pt x="88900" y="18956"/>
                  </a:cubicBezTo>
                  <a:cubicBezTo>
                    <a:pt x="97896" y="21073"/>
                    <a:pt x="105304" y="20543"/>
                    <a:pt x="120650" y="18956"/>
                  </a:cubicBezTo>
                  <a:cubicBezTo>
                    <a:pt x="135996" y="17368"/>
                    <a:pt x="161925" y="11548"/>
                    <a:pt x="180975" y="9431"/>
                  </a:cubicBezTo>
                  <a:cubicBezTo>
                    <a:pt x="200025" y="7314"/>
                    <a:pt x="216958" y="5727"/>
                    <a:pt x="234950" y="6256"/>
                  </a:cubicBezTo>
                  <a:cubicBezTo>
                    <a:pt x="252942" y="6785"/>
                    <a:pt x="273050" y="7844"/>
                    <a:pt x="288925" y="12606"/>
                  </a:cubicBezTo>
                  <a:cubicBezTo>
                    <a:pt x="304800" y="17368"/>
                    <a:pt x="330200" y="34831"/>
                    <a:pt x="330200" y="34831"/>
                  </a:cubicBezTo>
                  <a:cubicBezTo>
                    <a:pt x="338667" y="40652"/>
                    <a:pt x="339196" y="44091"/>
                    <a:pt x="339725" y="47531"/>
                  </a:cubicBezTo>
                </a:path>
              </a:pathLst>
            </a:custGeom>
            <a:grp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45" name="Rectangle 44">
            <a:extLst>
              <a:ext uri="{FF2B5EF4-FFF2-40B4-BE49-F238E27FC236}">
                <a16:creationId xmlns:a16="http://schemas.microsoft.com/office/drawing/2014/main" id="{26964DF1-2A95-0B4F-BE47-2B5FECE587BE}"/>
              </a:ext>
            </a:extLst>
          </p:cNvPr>
          <p:cNvSpPr/>
          <p:nvPr/>
        </p:nvSpPr>
        <p:spPr>
          <a:xfrm rot="18871821" flipH="1">
            <a:off x="1456026" y="4053028"/>
            <a:ext cx="65997" cy="847543"/>
          </a:xfrm>
          <a:prstGeom prst="rect">
            <a:avLst/>
          </a:prstGeom>
          <a:solidFill>
            <a:srgbClr val="92D05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8" name="Rectangle 47">
            <a:extLst>
              <a:ext uri="{FF2B5EF4-FFF2-40B4-BE49-F238E27FC236}">
                <a16:creationId xmlns:a16="http://schemas.microsoft.com/office/drawing/2014/main" id="{25AC25D2-712F-F946-B13C-E5568BEE9664}"/>
              </a:ext>
            </a:extLst>
          </p:cNvPr>
          <p:cNvSpPr/>
          <p:nvPr/>
        </p:nvSpPr>
        <p:spPr>
          <a:xfrm rot="15653006" flipH="1">
            <a:off x="1437088" y="4505125"/>
            <a:ext cx="80050" cy="552914"/>
          </a:xfrm>
          <a:prstGeom prst="rect">
            <a:avLst/>
          </a:prstGeom>
          <a:solidFill>
            <a:srgbClr val="92D05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3" name="Donut 42">
            <a:extLst>
              <a:ext uri="{FF2B5EF4-FFF2-40B4-BE49-F238E27FC236}">
                <a16:creationId xmlns:a16="http://schemas.microsoft.com/office/drawing/2014/main" id="{FB055F6E-2B84-B749-B26C-55DC7847ECA2}"/>
              </a:ext>
            </a:extLst>
          </p:cNvPr>
          <p:cNvSpPr/>
          <p:nvPr/>
        </p:nvSpPr>
        <p:spPr>
          <a:xfrm>
            <a:off x="1055998" y="3075556"/>
            <a:ext cx="1428532" cy="3309237"/>
          </a:xfrm>
          <a:prstGeom prst="donut">
            <a:avLst>
              <a:gd name="adj" fmla="val 11513"/>
            </a:avLst>
          </a:prstGeom>
          <a:solidFill>
            <a:srgbClr val="92D05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78" name="Oval 77">
            <a:extLst>
              <a:ext uri="{FF2B5EF4-FFF2-40B4-BE49-F238E27FC236}">
                <a16:creationId xmlns:a16="http://schemas.microsoft.com/office/drawing/2014/main" id="{55E7F34D-8464-3946-BC67-FEBB8CBFC0EB}"/>
              </a:ext>
            </a:extLst>
          </p:cNvPr>
          <p:cNvSpPr/>
          <p:nvPr/>
        </p:nvSpPr>
        <p:spPr>
          <a:xfrm>
            <a:off x="1733250" y="4623884"/>
            <a:ext cx="93240" cy="173619"/>
          </a:xfrm>
          <a:prstGeom prst="ellipse">
            <a:avLst/>
          </a:prstGeom>
          <a:solidFill>
            <a:srgbClr val="92D05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20" name="Group 19">
            <a:extLst>
              <a:ext uri="{FF2B5EF4-FFF2-40B4-BE49-F238E27FC236}">
                <a16:creationId xmlns:a16="http://schemas.microsoft.com/office/drawing/2014/main" id="{25F80CBA-D8A5-384B-BFDA-B9BBD612D613}"/>
              </a:ext>
            </a:extLst>
          </p:cNvPr>
          <p:cNvGrpSpPr/>
          <p:nvPr/>
        </p:nvGrpSpPr>
        <p:grpSpPr>
          <a:xfrm flipV="1">
            <a:off x="2237230" y="4886473"/>
            <a:ext cx="173963" cy="868914"/>
            <a:chOff x="6756539" y="3303318"/>
            <a:chExt cx="120511" cy="601932"/>
          </a:xfrm>
        </p:grpSpPr>
        <p:sp>
          <p:nvSpPr>
            <p:cNvPr id="10" name="Freeform 9">
              <a:extLst>
                <a:ext uri="{FF2B5EF4-FFF2-40B4-BE49-F238E27FC236}">
                  <a16:creationId xmlns:a16="http://schemas.microsoft.com/office/drawing/2014/main" id="{3B8E9E9F-3E25-E242-BDD6-528CE27BB050}"/>
                </a:ext>
              </a:extLst>
            </p:cNvPr>
            <p:cNvSpPr/>
            <p:nvPr/>
          </p:nvSpPr>
          <p:spPr>
            <a:xfrm>
              <a:off x="6762750" y="3308350"/>
              <a:ext cx="114300" cy="596900"/>
            </a:xfrm>
            <a:custGeom>
              <a:avLst/>
              <a:gdLst>
                <a:gd name="connsiteX0" fmla="*/ 114300 w 114300"/>
                <a:gd name="connsiteY0" fmla="*/ 596900 h 596900"/>
                <a:gd name="connsiteX1" fmla="*/ 95250 w 114300"/>
                <a:gd name="connsiteY1" fmla="*/ 368300 h 596900"/>
                <a:gd name="connsiteX2" fmla="*/ 53975 w 114300"/>
                <a:gd name="connsiteY2" fmla="*/ 165100 h 596900"/>
                <a:gd name="connsiteX3" fmla="*/ 0 w 114300"/>
                <a:gd name="connsiteY3" fmla="*/ 0 h 596900"/>
              </a:gdLst>
              <a:ahLst/>
              <a:cxnLst>
                <a:cxn ang="0">
                  <a:pos x="connsiteX0" y="connsiteY0"/>
                </a:cxn>
                <a:cxn ang="0">
                  <a:pos x="connsiteX1" y="connsiteY1"/>
                </a:cxn>
                <a:cxn ang="0">
                  <a:pos x="connsiteX2" y="connsiteY2"/>
                </a:cxn>
                <a:cxn ang="0">
                  <a:pos x="connsiteX3" y="connsiteY3"/>
                </a:cxn>
              </a:cxnLst>
              <a:rect l="l" t="t" r="r" b="b"/>
              <a:pathLst>
                <a:path w="114300" h="596900">
                  <a:moveTo>
                    <a:pt x="114300" y="596900"/>
                  </a:moveTo>
                  <a:cubicBezTo>
                    <a:pt x="109802" y="518583"/>
                    <a:pt x="105304" y="440267"/>
                    <a:pt x="95250" y="368300"/>
                  </a:cubicBezTo>
                  <a:cubicBezTo>
                    <a:pt x="85196" y="296333"/>
                    <a:pt x="69850" y="226483"/>
                    <a:pt x="53975" y="165100"/>
                  </a:cubicBezTo>
                  <a:cubicBezTo>
                    <a:pt x="38100" y="103717"/>
                    <a:pt x="19050" y="51858"/>
                    <a:pt x="0" y="0"/>
                  </a:cubicBezTo>
                </a:path>
              </a:pathLst>
            </a:custGeom>
            <a:noFill/>
            <a:ln w="19050">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5" name="Group 14">
              <a:extLst>
                <a:ext uri="{FF2B5EF4-FFF2-40B4-BE49-F238E27FC236}">
                  <a16:creationId xmlns:a16="http://schemas.microsoft.com/office/drawing/2014/main" id="{79ED6A34-1089-C54B-B650-C8399059F9C0}"/>
                </a:ext>
              </a:extLst>
            </p:cNvPr>
            <p:cNvGrpSpPr/>
            <p:nvPr/>
          </p:nvGrpSpPr>
          <p:grpSpPr>
            <a:xfrm>
              <a:off x="6756539" y="3303318"/>
              <a:ext cx="86871" cy="130256"/>
              <a:chOff x="7083290" y="3153134"/>
              <a:chExt cx="86871" cy="130256"/>
            </a:xfrm>
          </p:grpSpPr>
          <p:cxnSp>
            <p:nvCxnSpPr>
              <p:cNvPr id="12" name="Straight Connector 11">
                <a:extLst>
                  <a:ext uri="{FF2B5EF4-FFF2-40B4-BE49-F238E27FC236}">
                    <a16:creationId xmlns:a16="http://schemas.microsoft.com/office/drawing/2014/main" id="{848212E5-49E8-6B4B-ADCB-CC4312DC2A4D}"/>
                  </a:ext>
                </a:extLst>
              </p:cNvPr>
              <p:cNvCxnSpPr>
                <a:cxnSpLocks/>
              </p:cNvCxnSpPr>
              <p:nvPr/>
            </p:nvCxnSpPr>
            <p:spPr>
              <a:xfrm>
                <a:off x="7083291" y="3153135"/>
                <a:ext cx="7910" cy="130255"/>
              </a:xfrm>
              <a:prstGeom prst="line">
                <a:avLst/>
              </a:prstGeom>
              <a:ln w="19050">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85" name="Straight Connector 84">
                <a:extLst>
                  <a:ext uri="{FF2B5EF4-FFF2-40B4-BE49-F238E27FC236}">
                    <a16:creationId xmlns:a16="http://schemas.microsoft.com/office/drawing/2014/main" id="{46D7623E-2FA3-4E43-BFA8-9A3C5612D543}"/>
                  </a:ext>
                </a:extLst>
              </p:cNvPr>
              <p:cNvCxnSpPr>
                <a:cxnSpLocks/>
              </p:cNvCxnSpPr>
              <p:nvPr/>
            </p:nvCxnSpPr>
            <p:spPr>
              <a:xfrm>
                <a:off x="7083290" y="3153134"/>
                <a:ext cx="86871" cy="106013"/>
              </a:xfrm>
              <a:prstGeom prst="line">
                <a:avLst/>
              </a:prstGeom>
              <a:ln w="19050">
                <a:solidFill>
                  <a:srgbClr val="FF0000"/>
                </a:solidFill>
              </a:ln>
              <a:effectLst/>
            </p:spPr>
            <p:style>
              <a:lnRef idx="2">
                <a:schemeClr val="accent1"/>
              </a:lnRef>
              <a:fillRef idx="0">
                <a:schemeClr val="accent1"/>
              </a:fillRef>
              <a:effectRef idx="1">
                <a:schemeClr val="accent1"/>
              </a:effectRef>
              <a:fontRef idx="minor">
                <a:schemeClr val="tx1"/>
              </a:fontRef>
            </p:style>
          </p:cxnSp>
        </p:grpSp>
      </p:grpSp>
      <p:grpSp>
        <p:nvGrpSpPr>
          <p:cNvPr id="89" name="Group 88">
            <a:extLst>
              <a:ext uri="{FF2B5EF4-FFF2-40B4-BE49-F238E27FC236}">
                <a16:creationId xmlns:a16="http://schemas.microsoft.com/office/drawing/2014/main" id="{78A32B7C-0DA4-544B-B5B2-34EAAF8E8A3E}"/>
              </a:ext>
            </a:extLst>
          </p:cNvPr>
          <p:cNvGrpSpPr/>
          <p:nvPr/>
        </p:nvGrpSpPr>
        <p:grpSpPr>
          <a:xfrm rot="21084766" flipH="1">
            <a:off x="1085568" y="4249253"/>
            <a:ext cx="173963" cy="868914"/>
            <a:chOff x="6756539" y="3303318"/>
            <a:chExt cx="120511" cy="601932"/>
          </a:xfrm>
        </p:grpSpPr>
        <p:sp>
          <p:nvSpPr>
            <p:cNvPr id="91" name="Freeform 90">
              <a:extLst>
                <a:ext uri="{FF2B5EF4-FFF2-40B4-BE49-F238E27FC236}">
                  <a16:creationId xmlns:a16="http://schemas.microsoft.com/office/drawing/2014/main" id="{66BF97FD-686A-DE4F-83BB-962382978AF4}"/>
                </a:ext>
              </a:extLst>
            </p:cNvPr>
            <p:cNvSpPr/>
            <p:nvPr/>
          </p:nvSpPr>
          <p:spPr>
            <a:xfrm>
              <a:off x="6762750" y="3308350"/>
              <a:ext cx="114300" cy="596900"/>
            </a:xfrm>
            <a:custGeom>
              <a:avLst/>
              <a:gdLst>
                <a:gd name="connsiteX0" fmla="*/ 114300 w 114300"/>
                <a:gd name="connsiteY0" fmla="*/ 596900 h 596900"/>
                <a:gd name="connsiteX1" fmla="*/ 95250 w 114300"/>
                <a:gd name="connsiteY1" fmla="*/ 368300 h 596900"/>
                <a:gd name="connsiteX2" fmla="*/ 53975 w 114300"/>
                <a:gd name="connsiteY2" fmla="*/ 165100 h 596900"/>
                <a:gd name="connsiteX3" fmla="*/ 0 w 114300"/>
                <a:gd name="connsiteY3" fmla="*/ 0 h 596900"/>
              </a:gdLst>
              <a:ahLst/>
              <a:cxnLst>
                <a:cxn ang="0">
                  <a:pos x="connsiteX0" y="connsiteY0"/>
                </a:cxn>
                <a:cxn ang="0">
                  <a:pos x="connsiteX1" y="connsiteY1"/>
                </a:cxn>
                <a:cxn ang="0">
                  <a:pos x="connsiteX2" y="connsiteY2"/>
                </a:cxn>
                <a:cxn ang="0">
                  <a:pos x="connsiteX3" y="connsiteY3"/>
                </a:cxn>
              </a:cxnLst>
              <a:rect l="l" t="t" r="r" b="b"/>
              <a:pathLst>
                <a:path w="114300" h="596900">
                  <a:moveTo>
                    <a:pt x="114300" y="596900"/>
                  </a:moveTo>
                  <a:cubicBezTo>
                    <a:pt x="109802" y="518583"/>
                    <a:pt x="105304" y="440267"/>
                    <a:pt x="95250" y="368300"/>
                  </a:cubicBezTo>
                  <a:cubicBezTo>
                    <a:pt x="85196" y="296333"/>
                    <a:pt x="69850" y="226483"/>
                    <a:pt x="53975" y="165100"/>
                  </a:cubicBezTo>
                  <a:cubicBezTo>
                    <a:pt x="38100" y="103717"/>
                    <a:pt x="19050" y="51858"/>
                    <a:pt x="0" y="0"/>
                  </a:cubicBezTo>
                </a:path>
              </a:pathLst>
            </a:custGeom>
            <a:noFill/>
            <a:ln w="19050">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92" name="Group 91">
              <a:extLst>
                <a:ext uri="{FF2B5EF4-FFF2-40B4-BE49-F238E27FC236}">
                  <a16:creationId xmlns:a16="http://schemas.microsoft.com/office/drawing/2014/main" id="{E210A894-AAD2-B641-84C7-2DEE54AD5C5D}"/>
                </a:ext>
              </a:extLst>
            </p:cNvPr>
            <p:cNvGrpSpPr/>
            <p:nvPr/>
          </p:nvGrpSpPr>
          <p:grpSpPr>
            <a:xfrm>
              <a:off x="6756539" y="3303318"/>
              <a:ext cx="86871" cy="130256"/>
              <a:chOff x="7083290" y="3153134"/>
              <a:chExt cx="86871" cy="130256"/>
            </a:xfrm>
          </p:grpSpPr>
          <p:cxnSp>
            <p:nvCxnSpPr>
              <p:cNvPr id="93" name="Straight Connector 92">
                <a:extLst>
                  <a:ext uri="{FF2B5EF4-FFF2-40B4-BE49-F238E27FC236}">
                    <a16:creationId xmlns:a16="http://schemas.microsoft.com/office/drawing/2014/main" id="{A0068848-FB34-F347-AE8E-B9BB0122652C}"/>
                  </a:ext>
                </a:extLst>
              </p:cNvPr>
              <p:cNvCxnSpPr>
                <a:cxnSpLocks/>
              </p:cNvCxnSpPr>
              <p:nvPr/>
            </p:nvCxnSpPr>
            <p:spPr>
              <a:xfrm>
                <a:off x="7083291" y="3153135"/>
                <a:ext cx="7910" cy="130255"/>
              </a:xfrm>
              <a:prstGeom prst="line">
                <a:avLst/>
              </a:prstGeom>
              <a:ln w="19050">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94" name="Straight Connector 93">
                <a:extLst>
                  <a:ext uri="{FF2B5EF4-FFF2-40B4-BE49-F238E27FC236}">
                    <a16:creationId xmlns:a16="http://schemas.microsoft.com/office/drawing/2014/main" id="{419BF7EA-A1C1-784E-B9E6-037083304BAD}"/>
                  </a:ext>
                </a:extLst>
              </p:cNvPr>
              <p:cNvCxnSpPr>
                <a:cxnSpLocks/>
              </p:cNvCxnSpPr>
              <p:nvPr/>
            </p:nvCxnSpPr>
            <p:spPr>
              <a:xfrm>
                <a:off x="7083290" y="3153134"/>
                <a:ext cx="86871" cy="106013"/>
              </a:xfrm>
              <a:prstGeom prst="line">
                <a:avLst/>
              </a:prstGeom>
              <a:ln w="19050">
                <a:solidFill>
                  <a:srgbClr val="FF0000"/>
                </a:solidFill>
              </a:ln>
              <a:effectLst/>
            </p:spPr>
            <p:style>
              <a:lnRef idx="2">
                <a:schemeClr val="accent1"/>
              </a:lnRef>
              <a:fillRef idx="0">
                <a:schemeClr val="accent1"/>
              </a:fillRef>
              <a:effectRef idx="1">
                <a:schemeClr val="accent1"/>
              </a:effectRef>
              <a:fontRef idx="minor">
                <a:schemeClr val="tx1"/>
              </a:fontRef>
            </p:style>
          </p:cxnSp>
        </p:grpSp>
      </p:grpSp>
      <p:grpSp>
        <p:nvGrpSpPr>
          <p:cNvPr id="100" name="Group 99">
            <a:extLst>
              <a:ext uri="{FF2B5EF4-FFF2-40B4-BE49-F238E27FC236}">
                <a16:creationId xmlns:a16="http://schemas.microsoft.com/office/drawing/2014/main" id="{F022E31B-FF36-8840-8CDB-DC72D8238C98}"/>
              </a:ext>
            </a:extLst>
          </p:cNvPr>
          <p:cNvGrpSpPr/>
          <p:nvPr/>
        </p:nvGrpSpPr>
        <p:grpSpPr>
          <a:xfrm rot="9414150" flipH="1">
            <a:off x="2212949" y="3582731"/>
            <a:ext cx="173963" cy="868914"/>
            <a:chOff x="6756539" y="3303318"/>
            <a:chExt cx="120511" cy="601932"/>
          </a:xfrm>
        </p:grpSpPr>
        <p:sp>
          <p:nvSpPr>
            <p:cNvPr id="101" name="Freeform 100">
              <a:extLst>
                <a:ext uri="{FF2B5EF4-FFF2-40B4-BE49-F238E27FC236}">
                  <a16:creationId xmlns:a16="http://schemas.microsoft.com/office/drawing/2014/main" id="{FCD54765-9D95-2844-9F38-1372B6416623}"/>
                </a:ext>
              </a:extLst>
            </p:cNvPr>
            <p:cNvSpPr/>
            <p:nvPr/>
          </p:nvSpPr>
          <p:spPr>
            <a:xfrm>
              <a:off x="6762750" y="3308350"/>
              <a:ext cx="114300" cy="596900"/>
            </a:xfrm>
            <a:custGeom>
              <a:avLst/>
              <a:gdLst>
                <a:gd name="connsiteX0" fmla="*/ 114300 w 114300"/>
                <a:gd name="connsiteY0" fmla="*/ 596900 h 596900"/>
                <a:gd name="connsiteX1" fmla="*/ 95250 w 114300"/>
                <a:gd name="connsiteY1" fmla="*/ 368300 h 596900"/>
                <a:gd name="connsiteX2" fmla="*/ 53975 w 114300"/>
                <a:gd name="connsiteY2" fmla="*/ 165100 h 596900"/>
                <a:gd name="connsiteX3" fmla="*/ 0 w 114300"/>
                <a:gd name="connsiteY3" fmla="*/ 0 h 596900"/>
              </a:gdLst>
              <a:ahLst/>
              <a:cxnLst>
                <a:cxn ang="0">
                  <a:pos x="connsiteX0" y="connsiteY0"/>
                </a:cxn>
                <a:cxn ang="0">
                  <a:pos x="connsiteX1" y="connsiteY1"/>
                </a:cxn>
                <a:cxn ang="0">
                  <a:pos x="connsiteX2" y="connsiteY2"/>
                </a:cxn>
                <a:cxn ang="0">
                  <a:pos x="connsiteX3" y="connsiteY3"/>
                </a:cxn>
              </a:cxnLst>
              <a:rect l="l" t="t" r="r" b="b"/>
              <a:pathLst>
                <a:path w="114300" h="596900">
                  <a:moveTo>
                    <a:pt x="114300" y="596900"/>
                  </a:moveTo>
                  <a:cubicBezTo>
                    <a:pt x="109802" y="518583"/>
                    <a:pt x="105304" y="440267"/>
                    <a:pt x="95250" y="368300"/>
                  </a:cubicBezTo>
                  <a:cubicBezTo>
                    <a:pt x="85196" y="296333"/>
                    <a:pt x="69850" y="226483"/>
                    <a:pt x="53975" y="165100"/>
                  </a:cubicBezTo>
                  <a:cubicBezTo>
                    <a:pt x="38100" y="103717"/>
                    <a:pt x="19050" y="51858"/>
                    <a:pt x="0" y="0"/>
                  </a:cubicBezTo>
                </a:path>
              </a:pathLst>
            </a:custGeom>
            <a:noFill/>
            <a:ln w="19050">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02" name="Group 101">
              <a:extLst>
                <a:ext uri="{FF2B5EF4-FFF2-40B4-BE49-F238E27FC236}">
                  <a16:creationId xmlns:a16="http://schemas.microsoft.com/office/drawing/2014/main" id="{00F10D14-5438-764E-9A75-3ABA6EBD742D}"/>
                </a:ext>
              </a:extLst>
            </p:cNvPr>
            <p:cNvGrpSpPr/>
            <p:nvPr/>
          </p:nvGrpSpPr>
          <p:grpSpPr>
            <a:xfrm>
              <a:off x="6756539" y="3303318"/>
              <a:ext cx="86871" cy="130256"/>
              <a:chOff x="7083290" y="3153134"/>
              <a:chExt cx="86871" cy="130256"/>
            </a:xfrm>
          </p:grpSpPr>
          <p:cxnSp>
            <p:nvCxnSpPr>
              <p:cNvPr id="103" name="Straight Connector 102">
                <a:extLst>
                  <a:ext uri="{FF2B5EF4-FFF2-40B4-BE49-F238E27FC236}">
                    <a16:creationId xmlns:a16="http://schemas.microsoft.com/office/drawing/2014/main" id="{E18EBDDD-115A-5C43-8828-38AE2CBFB9EA}"/>
                  </a:ext>
                </a:extLst>
              </p:cNvPr>
              <p:cNvCxnSpPr>
                <a:cxnSpLocks/>
              </p:cNvCxnSpPr>
              <p:nvPr/>
            </p:nvCxnSpPr>
            <p:spPr>
              <a:xfrm>
                <a:off x="7083291" y="3153135"/>
                <a:ext cx="7910" cy="130255"/>
              </a:xfrm>
              <a:prstGeom prst="line">
                <a:avLst/>
              </a:prstGeom>
              <a:ln w="19050">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104" name="Straight Connector 103">
                <a:extLst>
                  <a:ext uri="{FF2B5EF4-FFF2-40B4-BE49-F238E27FC236}">
                    <a16:creationId xmlns:a16="http://schemas.microsoft.com/office/drawing/2014/main" id="{9FBD06D4-9228-D545-A97A-54EF39F01FDE}"/>
                  </a:ext>
                </a:extLst>
              </p:cNvPr>
              <p:cNvCxnSpPr>
                <a:cxnSpLocks/>
              </p:cNvCxnSpPr>
              <p:nvPr/>
            </p:nvCxnSpPr>
            <p:spPr>
              <a:xfrm>
                <a:off x="7083290" y="3153134"/>
                <a:ext cx="86871" cy="106013"/>
              </a:xfrm>
              <a:prstGeom prst="line">
                <a:avLst/>
              </a:prstGeom>
              <a:ln w="19050">
                <a:solidFill>
                  <a:srgbClr val="FF0000"/>
                </a:solidFill>
              </a:ln>
              <a:effectLst/>
            </p:spPr>
            <p:style>
              <a:lnRef idx="2">
                <a:schemeClr val="accent1"/>
              </a:lnRef>
              <a:fillRef idx="0">
                <a:schemeClr val="accent1"/>
              </a:fillRef>
              <a:effectRef idx="1">
                <a:schemeClr val="accent1"/>
              </a:effectRef>
              <a:fontRef idx="minor">
                <a:schemeClr val="tx1"/>
              </a:fontRef>
            </p:style>
          </p:cxnSp>
        </p:grpSp>
      </p:grpSp>
      <p:grpSp>
        <p:nvGrpSpPr>
          <p:cNvPr id="27" name="Group 26">
            <a:extLst>
              <a:ext uri="{FF2B5EF4-FFF2-40B4-BE49-F238E27FC236}">
                <a16:creationId xmlns:a16="http://schemas.microsoft.com/office/drawing/2014/main" id="{3DAC2623-E82F-F44D-BCA2-48DF3B15EAF3}"/>
              </a:ext>
            </a:extLst>
          </p:cNvPr>
          <p:cNvGrpSpPr/>
          <p:nvPr/>
        </p:nvGrpSpPr>
        <p:grpSpPr>
          <a:xfrm>
            <a:off x="1497433" y="2061209"/>
            <a:ext cx="345751" cy="375620"/>
            <a:chOff x="1532867" y="1806654"/>
            <a:chExt cx="345751" cy="375620"/>
          </a:xfrm>
        </p:grpSpPr>
        <p:cxnSp>
          <p:nvCxnSpPr>
            <p:cNvPr id="24" name="Straight Connector 23">
              <a:extLst>
                <a:ext uri="{FF2B5EF4-FFF2-40B4-BE49-F238E27FC236}">
                  <a16:creationId xmlns:a16="http://schemas.microsoft.com/office/drawing/2014/main" id="{DC092797-EB76-8D4C-96FC-DE88F241D5BF}"/>
                </a:ext>
              </a:extLst>
            </p:cNvPr>
            <p:cNvCxnSpPr/>
            <p:nvPr/>
          </p:nvCxnSpPr>
          <p:spPr>
            <a:xfrm flipV="1">
              <a:off x="1532867" y="1806654"/>
              <a:ext cx="183931" cy="375620"/>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05" name="Straight Connector 104">
              <a:extLst>
                <a:ext uri="{FF2B5EF4-FFF2-40B4-BE49-F238E27FC236}">
                  <a16:creationId xmlns:a16="http://schemas.microsoft.com/office/drawing/2014/main" id="{7E5B6DEA-D8F9-834C-AFF0-0FECE8FB89F2}"/>
                </a:ext>
              </a:extLst>
            </p:cNvPr>
            <p:cNvCxnSpPr>
              <a:cxnSpLocks/>
            </p:cNvCxnSpPr>
            <p:nvPr/>
          </p:nvCxnSpPr>
          <p:spPr>
            <a:xfrm flipH="1" flipV="1">
              <a:off x="1704959" y="1816998"/>
              <a:ext cx="173659" cy="365276"/>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26" name="Freeform 25">
              <a:extLst>
                <a:ext uri="{FF2B5EF4-FFF2-40B4-BE49-F238E27FC236}">
                  <a16:creationId xmlns:a16="http://schemas.microsoft.com/office/drawing/2014/main" id="{AA32B42F-7040-934E-8326-7DD333F8DD40}"/>
                </a:ext>
              </a:extLst>
            </p:cNvPr>
            <p:cNvSpPr/>
            <p:nvPr/>
          </p:nvSpPr>
          <p:spPr>
            <a:xfrm>
              <a:off x="1579418" y="2078182"/>
              <a:ext cx="237507" cy="71657"/>
            </a:xfrm>
            <a:custGeom>
              <a:avLst/>
              <a:gdLst>
                <a:gd name="connsiteX0" fmla="*/ 0 w 237507"/>
                <a:gd name="connsiteY0" fmla="*/ 0 h 71657"/>
                <a:gd name="connsiteX1" fmla="*/ 118753 w 237507"/>
                <a:gd name="connsiteY1" fmla="*/ 71252 h 71657"/>
                <a:gd name="connsiteX2" fmla="*/ 237507 w 237507"/>
                <a:gd name="connsiteY2" fmla="*/ 23750 h 71657"/>
              </a:gdLst>
              <a:ahLst/>
              <a:cxnLst>
                <a:cxn ang="0">
                  <a:pos x="connsiteX0" y="connsiteY0"/>
                </a:cxn>
                <a:cxn ang="0">
                  <a:pos x="connsiteX1" y="connsiteY1"/>
                </a:cxn>
                <a:cxn ang="0">
                  <a:pos x="connsiteX2" y="connsiteY2"/>
                </a:cxn>
              </a:cxnLst>
              <a:rect l="l" t="t" r="r" b="b"/>
              <a:pathLst>
                <a:path w="237507" h="71657">
                  <a:moveTo>
                    <a:pt x="0" y="0"/>
                  </a:moveTo>
                  <a:cubicBezTo>
                    <a:pt x="39584" y="33647"/>
                    <a:pt x="79169" y="67294"/>
                    <a:pt x="118753" y="71252"/>
                  </a:cubicBezTo>
                  <a:cubicBezTo>
                    <a:pt x="158337" y="75210"/>
                    <a:pt x="197922" y="49480"/>
                    <a:pt x="237507" y="23750"/>
                  </a:cubicBezTo>
                </a:path>
              </a:pathLst>
            </a:cu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28" name="TextBox 27">
            <a:extLst>
              <a:ext uri="{FF2B5EF4-FFF2-40B4-BE49-F238E27FC236}">
                <a16:creationId xmlns:a16="http://schemas.microsoft.com/office/drawing/2014/main" id="{206D6665-5BA1-BD45-B977-F59AB1FE9D84}"/>
              </a:ext>
            </a:extLst>
          </p:cNvPr>
          <p:cNvSpPr txBox="1"/>
          <p:nvPr/>
        </p:nvSpPr>
        <p:spPr>
          <a:xfrm>
            <a:off x="970629" y="1738725"/>
            <a:ext cx="1548760" cy="307777"/>
          </a:xfrm>
          <a:prstGeom prst="rect">
            <a:avLst/>
          </a:prstGeom>
          <a:noFill/>
        </p:spPr>
        <p:txBody>
          <a:bodyPr wrap="square" rtlCol="0">
            <a:spAutoFit/>
          </a:bodyPr>
          <a:lstStyle/>
          <a:p>
            <a:r>
              <a:rPr lang="en-US" sz="1400" dirty="0">
                <a:latin typeface="Times New Roman" panose="02020603050405020304" pitchFamily="18" charset="0"/>
                <a:cs typeface="Times New Roman" panose="02020603050405020304" pitchFamily="18" charset="0"/>
              </a:rPr>
              <a:t>eye looking down</a:t>
            </a:r>
          </a:p>
        </p:txBody>
      </p:sp>
      <p:sp>
        <p:nvSpPr>
          <p:cNvPr id="29" name="Rectangle 28">
            <a:extLst>
              <a:ext uri="{FF2B5EF4-FFF2-40B4-BE49-F238E27FC236}">
                <a16:creationId xmlns:a16="http://schemas.microsoft.com/office/drawing/2014/main" id="{149CCD51-8C3F-EB4F-8D65-A604E5C269AD}"/>
              </a:ext>
            </a:extLst>
          </p:cNvPr>
          <p:cNvSpPr/>
          <p:nvPr/>
        </p:nvSpPr>
        <p:spPr>
          <a:xfrm>
            <a:off x="4572000" y="4536148"/>
            <a:ext cx="3378782" cy="172428"/>
          </a:xfrm>
          <a:prstGeom prst="rect">
            <a:avLst/>
          </a:prstGeom>
          <a:solidFill>
            <a:srgbClr val="FFC0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06" name="Straight Arrow Connector 105">
            <a:extLst>
              <a:ext uri="{FF2B5EF4-FFF2-40B4-BE49-F238E27FC236}">
                <a16:creationId xmlns:a16="http://schemas.microsoft.com/office/drawing/2014/main" id="{FD0C4233-F459-BB4B-ABD8-5933675B1FF6}"/>
              </a:ext>
            </a:extLst>
          </p:cNvPr>
          <p:cNvCxnSpPr>
            <a:cxnSpLocks/>
          </p:cNvCxnSpPr>
          <p:nvPr/>
        </p:nvCxnSpPr>
        <p:spPr>
          <a:xfrm flipH="1">
            <a:off x="5592237" y="4622362"/>
            <a:ext cx="1338307" cy="0"/>
          </a:xfrm>
          <a:prstGeom prst="straightConnector1">
            <a:avLst/>
          </a:prstGeom>
          <a:ln w="57150">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grpSp>
        <p:nvGrpSpPr>
          <p:cNvPr id="111" name="Group 110">
            <a:extLst>
              <a:ext uri="{FF2B5EF4-FFF2-40B4-BE49-F238E27FC236}">
                <a16:creationId xmlns:a16="http://schemas.microsoft.com/office/drawing/2014/main" id="{FDA93EF6-3A03-6C4C-A9D3-6A681E0257A2}"/>
              </a:ext>
            </a:extLst>
          </p:cNvPr>
          <p:cNvGrpSpPr/>
          <p:nvPr/>
        </p:nvGrpSpPr>
        <p:grpSpPr>
          <a:xfrm rot="16200000" flipH="1">
            <a:off x="5674508" y="5213355"/>
            <a:ext cx="1100000" cy="133642"/>
            <a:chOff x="2164454" y="2414084"/>
            <a:chExt cx="339725" cy="92579"/>
          </a:xfrm>
          <a:solidFill>
            <a:srgbClr val="00B0F0"/>
          </a:solidFill>
        </p:grpSpPr>
        <p:sp>
          <p:nvSpPr>
            <p:cNvPr id="112" name="Freeform 111">
              <a:extLst>
                <a:ext uri="{FF2B5EF4-FFF2-40B4-BE49-F238E27FC236}">
                  <a16:creationId xmlns:a16="http://schemas.microsoft.com/office/drawing/2014/main" id="{818DF5BC-5199-ED43-A095-DAC43D52F03B}"/>
                </a:ext>
              </a:extLst>
            </p:cNvPr>
            <p:cNvSpPr/>
            <p:nvPr/>
          </p:nvSpPr>
          <p:spPr>
            <a:xfrm>
              <a:off x="2164454" y="2414084"/>
              <a:ext cx="339725" cy="50706"/>
            </a:xfrm>
            <a:custGeom>
              <a:avLst/>
              <a:gdLst>
                <a:gd name="connsiteX0" fmla="*/ 0 w 339725"/>
                <a:gd name="connsiteY0" fmla="*/ 50706 h 50706"/>
                <a:gd name="connsiteX1" fmla="*/ 41275 w 339725"/>
                <a:gd name="connsiteY1" fmla="*/ 3081 h 50706"/>
                <a:gd name="connsiteX2" fmla="*/ 66675 w 339725"/>
                <a:gd name="connsiteY2" fmla="*/ 6256 h 50706"/>
                <a:gd name="connsiteX3" fmla="*/ 88900 w 339725"/>
                <a:gd name="connsiteY3" fmla="*/ 18956 h 50706"/>
                <a:gd name="connsiteX4" fmla="*/ 120650 w 339725"/>
                <a:gd name="connsiteY4" fmla="*/ 18956 h 50706"/>
                <a:gd name="connsiteX5" fmla="*/ 180975 w 339725"/>
                <a:gd name="connsiteY5" fmla="*/ 9431 h 50706"/>
                <a:gd name="connsiteX6" fmla="*/ 234950 w 339725"/>
                <a:gd name="connsiteY6" fmla="*/ 6256 h 50706"/>
                <a:gd name="connsiteX7" fmla="*/ 288925 w 339725"/>
                <a:gd name="connsiteY7" fmla="*/ 12606 h 50706"/>
                <a:gd name="connsiteX8" fmla="*/ 330200 w 339725"/>
                <a:gd name="connsiteY8" fmla="*/ 34831 h 50706"/>
                <a:gd name="connsiteX9" fmla="*/ 339725 w 339725"/>
                <a:gd name="connsiteY9" fmla="*/ 47531 h 507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39725" h="50706">
                  <a:moveTo>
                    <a:pt x="0" y="50706"/>
                  </a:moveTo>
                  <a:cubicBezTo>
                    <a:pt x="15081" y="30597"/>
                    <a:pt x="30163" y="10489"/>
                    <a:pt x="41275" y="3081"/>
                  </a:cubicBezTo>
                  <a:cubicBezTo>
                    <a:pt x="52388" y="-4327"/>
                    <a:pt x="58738" y="3610"/>
                    <a:pt x="66675" y="6256"/>
                  </a:cubicBezTo>
                  <a:cubicBezTo>
                    <a:pt x="74612" y="8902"/>
                    <a:pt x="79904" y="16839"/>
                    <a:pt x="88900" y="18956"/>
                  </a:cubicBezTo>
                  <a:cubicBezTo>
                    <a:pt x="97896" y="21073"/>
                    <a:pt x="105304" y="20543"/>
                    <a:pt x="120650" y="18956"/>
                  </a:cubicBezTo>
                  <a:cubicBezTo>
                    <a:pt x="135996" y="17368"/>
                    <a:pt x="161925" y="11548"/>
                    <a:pt x="180975" y="9431"/>
                  </a:cubicBezTo>
                  <a:cubicBezTo>
                    <a:pt x="200025" y="7314"/>
                    <a:pt x="216958" y="5727"/>
                    <a:pt x="234950" y="6256"/>
                  </a:cubicBezTo>
                  <a:cubicBezTo>
                    <a:pt x="252942" y="6785"/>
                    <a:pt x="273050" y="7844"/>
                    <a:pt x="288925" y="12606"/>
                  </a:cubicBezTo>
                  <a:cubicBezTo>
                    <a:pt x="304800" y="17368"/>
                    <a:pt x="330200" y="34831"/>
                    <a:pt x="330200" y="34831"/>
                  </a:cubicBezTo>
                  <a:cubicBezTo>
                    <a:pt x="338667" y="40652"/>
                    <a:pt x="339196" y="44091"/>
                    <a:pt x="339725" y="47531"/>
                  </a:cubicBezTo>
                </a:path>
              </a:pathLst>
            </a:custGeom>
            <a:grp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3" name="Freeform 112">
              <a:extLst>
                <a:ext uri="{FF2B5EF4-FFF2-40B4-BE49-F238E27FC236}">
                  <a16:creationId xmlns:a16="http://schemas.microsoft.com/office/drawing/2014/main" id="{5950ECFF-1008-8042-A2CB-7B34A467E73B}"/>
                </a:ext>
              </a:extLst>
            </p:cNvPr>
            <p:cNvSpPr/>
            <p:nvPr/>
          </p:nvSpPr>
          <p:spPr>
            <a:xfrm flipV="1">
              <a:off x="2164454" y="2455957"/>
              <a:ext cx="339725" cy="50706"/>
            </a:xfrm>
            <a:custGeom>
              <a:avLst/>
              <a:gdLst>
                <a:gd name="connsiteX0" fmla="*/ 0 w 339725"/>
                <a:gd name="connsiteY0" fmla="*/ 50706 h 50706"/>
                <a:gd name="connsiteX1" fmla="*/ 41275 w 339725"/>
                <a:gd name="connsiteY1" fmla="*/ 3081 h 50706"/>
                <a:gd name="connsiteX2" fmla="*/ 66675 w 339725"/>
                <a:gd name="connsiteY2" fmla="*/ 6256 h 50706"/>
                <a:gd name="connsiteX3" fmla="*/ 88900 w 339725"/>
                <a:gd name="connsiteY3" fmla="*/ 18956 h 50706"/>
                <a:gd name="connsiteX4" fmla="*/ 120650 w 339725"/>
                <a:gd name="connsiteY4" fmla="*/ 18956 h 50706"/>
                <a:gd name="connsiteX5" fmla="*/ 180975 w 339725"/>
                <a:gd name="connsiteY5" fmla="*/ 9431 h 50706"/>
                <a:gd name="connsiteX6" fmla="*/ 234950 w 339725"/>
                <a:gd name="connsiteY6" fmla="*/ 6256 h 50706"/>
                <a:gd name="connsiteX7" fmla="*/ 288925 w 339725"/>
                <a:gd name="connsiteY7" fmla="*/ 12606 h 50706"/>
                <a:gd name="connsiteX8" fmla="*/ 330200 w 339725"/>
                <a:gd name="connsiteY8" fmla="*/ 34831 h 50706"/>
                <a:gd name="connsiteX9" fmla="*/ 339725 w 339725"/>
                <a:gd name="connsiteY9" fmla="*/ 47531 h 507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39725" h="50706">
                  <a:moveTo>
                    <a:pt x="0" y="50706"/>
                  </a:moveTo>
                  <a:cubicBezTo>
                    <a:pt x="15081" y="30597"/>
                    <a:pt x="30163" y="10489"/>
                    <a:pt x="41275" y="3081"/>
                  </a:cubicBezTo>
                  <a:cubicBezTo>
                    <a:pt x="52388" y="-4327"/>
                    <a:pt x="58738" y="3610"/>
                    <a:pt x="66675" y="6256"/>
                  </a:cubicBezTo>
                  <a:cubicBezTo>
                    <a:pt x="74612" y="8902"/>
                    <a:pt x="79904" y="16839"/>
                    <a:pt x="88900" y="18956"/>
                  </a:cubicBezTo>
                  <a:cubicBezTo>
                    <a:pt x="97896" y="21073"/>
                    <a:pt x="105304" y="20543"/>
                    <a:pt x="120650" y="18956"/>
                  </a:cubicBezTo>
                  <a:cubicBezTo>
                    <a:pt x="135996" y="17368"/>
                    <a:pt x="161925" y="11548"/>
                    <a:pt x="180975" y="9431"/>
                  </a:cubicBezTo>
                  <a:cubicBezTo>
                    <a:pt x="200025" y="7314"/>
                    <a:pt x="216958" y="5727"/>
                    <a:pt x="234950" y="6256"/>
                  </a:cubicBezTo>
                  <a:cubicBezTo>
                    <a:pt x="252942" y="6785"/>
                    <a:pt x="273050" y="7844"/>
                    <a:pt x="288925" y="12606"/>
                  </a:cubicBezTo>
                  <a:cubicBezTo>
                    <a:pt x="304800" y="17368"/>
                    <a:pt x="330200" y="34831"/>
                    <a:pt x="330200" y="34831"/>
                  </a:cubicBezTo>
                  <a:cubicBezTo>
                    <a:pt x="338667" y="40652"/>
                    <a:pt x="339196" y="44091"/>
                    <a:pt x="339725" y="47531"/>
                  </a:cubicBezTo>
                </a:path>
              </a:pathLst>
            </a:custGeom>
            <a:grp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14" name="Group 113">
            <a:extLst>
              <a:ext uri="{FF2B5EF4-FFF2-40B4-BE49-F238E27FC236}">
                <a16:creationId xmlns:a16="http://schemas.microsoft.com/office/drawing/2014/main" id="{60BE2B7F-A3C9-D040-ABAC-E03F2973A606}"/>
              </a:ext>
            </a:extLst>
          </p:cNvPr>
          <p:cNvGrpSpPr/>
          <p:nvPr/>
        </p:nvGrpSpPr>
        <p:grpSpPr>
          <a:xfrm rot="5400000" flipH="1" flipV="1">
            <a:off x="5668158" y="3917076"/>
            <a:ext cx="1100000" cy="133642"/>
            <a:chOff x="2164454" y="2414084"/>
            <a:chExt cx="339725" cy="92579"/>
          </a:xfrm>
          <a:solidFill>
            <a:srgbClr val="00B0F0"/>
          </a:solidFill>
        </p:grpSpPr>
        <p:sp>
          <p:nvSpPr>
            <p:cNvPr id="115" name="Freeform 114">
              <a:extLst>
                <a:ext uri="{FF2B5EF4-FFF2-40B4-BE49-F238E27FC236}">
                  <a16:creationId xmlns:a16="http://schemas.microsoft.com/office/drawing/2014/main" id="{9A442AEE-F814-FB4D-AB8E-CE44380BA0A8}"/>
                </a:ext>
              </a:extLst>
            </p:cNvPr>
            <p:cNvSpPr/>
            <p:nvPr/>
          </p:nvSpPr>
          <p:spPr>
            <a:xfrm>
              <a:off x="2164454" y="2414084"/>
              <a:ext cx="339725" cy="50706"/>
            </a:xfrm>
            <a:custGeom>
              <a:avLst/>
              <a:gdLst>
                <a:gd name="connsiteX0" fmla="*/ 0 w 339725"/>
                <a:gd name="connsiteY0" fmla="*/ 50706 h 50706"/>
                <a:gd name="connsiteX1" fmla="*/ 41275 w 339725"/>
                <a:gd name="connsiteY1" fmla="*/ 3081 h 50706"/>
                <a:gd name="connsiteX2" fmla="*/ 66675 w 339725"/>
                <a:gd name="connsiteY2" fmla="*/ 6256 h 50706"/>
                <a:gd name="connsiteX3" fmla="*/ 88900 w 339725"/>
                <a:gd name="connsiteY3" fmla="*/ 18956 h 50706"/>
                <a:gd name="connsiteX4" fmla="*/ 120650 w 339725"/>
                <a:gd name="connsiteY4" fmla="*/ 18956 h 50706"/>
                <a:gd name="connsiteX5" fmla="*/ 180975 w 339725"/>
                <a:gd name="connsiteY5" fmla="*/ 9431 h 50706"/>
                <a:gd name="connsiteX6" fmla="*/ 234950 w 339725"/>
                <a:gd name="connsiteY6" fmla="*/ 6256 h 50706"/>
                <a:gd name="connsiteX7" fmla="*/ 288925 w 339725"/>
                <a:gd name="connsiteY7" fmla="*/ 12606 h 50706"/>
                <a:gd name="connsiteX8" fmla="*/ 330200 w 339725"/>
                <a:gd name="connsiteY8" fmla="*/ 34831 h 50706"/>
                <a:gd name="connsiteX9" fmla="*/ 339725 w 339725"/>
                <a:gd name="connsiteY9" fmla="*/ 47531 h 507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39725" h="50706">
                  <a:moveTo>
                    <a:pt x="0" y="50706"/>
                  </a:moveTo>
                  <a:cubicBezTo>
                    <a:pt x="15081" y="30597"/>
                    <a:pt x="30163" y="10489"/>
                    <a:pt x="41275" y="3081"/>
                  </a:cubicBezTo>
                  <a:cubicBezTo>
                    <a:pt x="52388" y="-4327"/>
                    <a:pt x="58738" y="3610"/>
                    <a:pt x="66675" y="6256"/>
                  </a:cubicBezTo>
                  <a:cubicBezTo>
                    <a:pt x="74612" y="8902"/>
                    <a:pt x="79904" y="16839"/>
                    <a:pt x="88900" y="18956"/>
                  </a:cubicBezTo>
                  <a:cubicBezTo>
                    <a:pt x="97896" y="21073"/>
                    <a:pt x="105304" y="20543"/>
                    <a:pt x="120650" y="18956"/>
                  </a:cubicBezTo>
                  <a:cubicBezTo>
                    <a:pt x="135996" y="17368"/>
                    <a:pt x="161925" y="11548"/>
                    <a:pt x="180975" y="9431"/>
                  </a:cubicBezTo>
                  <a:cubicBezTo>
                    <a:pt x="200025" y="7314"/>
                    <a:pt x="216958" y="5727"/>
                    <a:pt x="234950" y="6256"/>
                  </a:cubicBezTo>
                  <a:cubicBezTo>
                    <a:pt x="252942" y="6785"/>
                    <a:pt x="273050" y="7844"/>
                    <a:pt x="288925" y="12606"/>
                  </a:cubicBezTo>
                  <a:cubicBezTo>
                    <a:pt x="304800" y="17368"/>
                    <a:pt x="330200" y="34831"/>
                    <a:pt x="330200" y="34831"/>
                  </a:cubicBezTo>
                  <a:cubicBezTo>
                    <a:pt x="338667" y="40652"/>
                    <a:pt x="339196" y="44091"/>
                    <a:pt x="339725" y="47531"/>
                  </a:cubicBezTo>
                </a:path>
              </a:pathLst>
            </a:custGeom>
            <a:grp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6" name="Freeform 115">
              <a:extLst>
                <a:ext uri="{FF2B5EF4-FFF2-40B4-BE49-F238E27FC236}">
                  <a16:creationId xmlns:a16="http://schemas.microsoft.com/office/drawing/2014/main" id="{17A0B01E-1F8B-4F42-8DA3-BFF57A9FBD42}"/>
                </a:ext>
              </a:extLst>
            </p:cNvPr>
            <p:cNvSpPr/>
            <p:nvPr/>
          </p:nvSpPr>
          <p:spPr>
            <a:xfrm flipV="1">
              <a:off x="2164454" y="2455957"/>
              <a:ext cx="339725" cy="50706"/>
            </a:xfrm>
            <a:custGeom>
              <a:avLst/>
              <a:gdLst>
                <a:gd name="connsiteX0" fmla="*/ 0 w 339725"/>
                <a:gd name="connsiteY0" fmla="*/ 50706 h 50706"/>
                <a:gd name="connsiteX1" fmla="*/ 41275 w 339725"/>
                <a:gd name="connsiteY1" fmla="*/ 3081 h 50706"/>
                <a:gd name="connsiteX2" fmla="*/ 66675 w 339725"/>
                <a:gd name="connsiteY2" fmla="*/ 6256 h 50706"/>
                <a:gd name="connsiteX3" fmla="*/ 88900 w 339725"/>
                <a:gd name="connsiteY3" fmla="*/ 18956 h 50706"/>
                <a:gd name="connsiteX4" fmla="*/ 120650 w 339725"/>
                <a:gd name="connsiteY4" fmla="*/ 18956 h 50706"/>
                <a:gd name="connsiteX5" fmla="*/ 180975 w 339725"/>
                <a:gd name="connsiteY5" fmla="*/ 9431 h 50706"/>
                <a:gd name="connsiteX6" fmla="*/ 234950 w 339725"/>
                <a:gd name="connsiteY6" fmla="*/ 6256 h 50706"/>
                <a:gd name="connsiteX7" fmla="*/ 288925 w 339725"/>
                <a:gd name="connsiteY7" fmla="*/ 12606 h 50706"/>
                <a:gd name="connsiteX8" fmla="*/ 330200 w 339725"/>
                <a:gd name="connsiteY8" fmla="*/ 34831 h 50706"/>
                <a:gd name="connsiteX9" fmla="*/ 339725 w 339725"/>
                <a:gd name="connsiteY9" fmla="*/ 47531 h 507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39725" h="50706">
                  <a:moveTo>
                    <a:pt x="0" y="50706"/>
                  </a:moveTo>
                  <a:cubicBezTo>
                    <a:pt x="15081" y="30597"/>
                    <a:pt x="30163" y="10489"/>
                    <a:pt x="41275" y="3081"/>
                  </a:cubicBezTo>
                  <a:cubicBezTo>
                    <a:pt x="52388" y="-4327"/>
                    <a:pt x="58738" y="3610"/>
                    <a:pt x="66675" y="6256"/>
                  </a:cubicBezTo>
                  <a:cubicBezTo>
                    <a:pt x="74612" y="8902"/>
                    <a:pt x="79904" y="16839"/>
                    <a:pt x="88900" y="18956"/>
                  </a:cubicBezTo>
                  <a:cubicBezTo>
                    <a:pt x="97896" y="21073"/>
                    <a:pt x="105304" y="20543"/>
                    <a:pt x="120650" y="18956"/>
                  </a:cubicBezTo>
                  <a:cubicBezTo>
                    <a:pt x="135996" y="17368"/>
                    <a:pt x="161925" y="11548"/>
                    <a:pt x="180975" y="9431"/>
                  </a:cubicBezTo>
                  <a:cubicBezTo>
                    <a:pt x="200025" y="7314"/>
                    <a:pt x="216958" y="5727"/>
                    <a:pt x="234950" y="6256"/>
                  </a:cubicBezTo>
                  <a:cubicBezTo>
                    <a:pt x="252942" y="6785"/>
                    <a:pt x="273050" y="7844"/>
                    <a:pt x="288925" y="12606"/>
                  </a:cubicBezTo>
                  <a:cubicBezTo>
                    <a:pt x="304800" y="17368"/>
                    <a:pt x="330200" y="34831"/>
                    <a:pt x="330200" y="34831"/>
                  </a:cubicBezTo>
                  <a:cubicBezTo>
                    <a:pt x="338667" y="40652"/>
                    <a:pt x="339196" y="44091"/>
                    <a:pt x="339725" y="47531"/>
                  </a:cubicBezTo>
                </a:path>
              </a:pathLst>
            </a:custGeom>
            <a:grp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117" name="TextBox 116">
            <a:extLst>
              <a:ext uri="{FF2B5EF4-FFF2-40B4-BE49-F238E27FC236}">
                <a16:creationId xmlns:a16="http://schemas.microsoft.com/office/drawing/2014/main" id="{3DDC6579-9A34-0441-B41A-39E862BE4DE5}"/>
              </a:ext>
            </a:extLst>
          </p:cNvPr>
          <p:cNvSpPr txBox="1"/>
          <p:nvPr/>
        </p:nvSpPr>
        <p:spPr>
          <a:xfrm>
            <a:off x="4737209" y="2237003"/>
            <a:ext cx="1620729" cy="307777"/>
          </a:xfrm>
          <a:prstGeom prst="rect">
            <a:avLst/>
          </a:prstGeom>
          <a:noFill/>
        </p:spPr>
        <p:txBody>
          <a:bodyPr wrap="square" rtlCol="0">
            <a:spAutoFit/>
          </a:bodyPr>
          <a:lstStyle/>
          <a:p>
            <a:r>
              <a:rPr lang="en-US" sz="1400" dirty="0">
                <a:latin typeface="Times New Roman" panose="02020603050405020304" pitchFamily="18" charset="0"/>
                <a:cs typeface="Times New Roman" panose="02020603050405020304" pitchFamily="18" charset="0"/>
              </a:rPr>
              <a:t>looking from above</a:t>
            </a:r>
          </a:p>
        </p:txBody>
      </p:sp>
      <p:sp>
        <p:nvSpPr>
          <p:cNvPr id="118" name="Pie 117">
            <a:extLst>
              <a:ext uri="{FF2B5EF4-FFF2-40B4-BE49-F238E27FC236}">
                <a16:creationId xmlns:a16="http://schemas.microsoft.com/office/drawing/2014/main" id="{4ADA44EC-4B31-6E44-A703-50A50E559BD9}"/>
              </a:ext>
            </a:extLst>
          </p:cNvPr>
          <p:cNvSpPr/>
          <p:nvPr/>
        </p:nvSpPr>
        <p:spPr>
          <a:xfrm rot="13199997">
            <a:off x="2832565" y="4658412"/>
            <a:ext cx="128746" cy="128746"/>
          </a:xfrm>
          <a:prstGeom prst="pie">
            <a:avLst/>
          </a:prstGeom>
          <a:solidFill>
            <a:srgbClr val="FFC0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graphicFrame>
        <p:nvGraphicFramePr>
          <p:cNvPr id="58" name="Object 57">
            <a:extLst>
              <a:ext uri="{FF2B5EF4-FFF2-40B4-BE49-F238E27FC236}">
                <a16:creationId xmlns:a16="http://schemas.microsoft.com/office/drawing/2014/main" id="{50E767AA-F7E2-6C4D-BF2E-1450E4BEB523}"/>
              </a:ext>
            </a:extLst>
          </p:cNvPr>
          <p:cNvGraphicFramePr>
            <a:graphicFrameLocks noChangeAspect="1"/>
          </p:cNvGraphicFramePr>
          <p:nvPr/>
        </p:nvGraphicFramePr>
        <p:xfrm>
          <a:off x="3130550" y="4576763"/>
          <a:ext cx="909638" cy="285750"/>
        </p:xfrm>
        <a:graphic>
          <a:graphicData uri="http://schemas.openxmlformats.org/presentationml/2006/ole">
            <mc:AlternateContent xmlns:mc="http://schemas.openxmlformats.org/markup-compatibility/2006">
              <mc:Choice xmlns:v="urn:schemas-microsoft-com:vml" Requires="v">
                <p:oleObj r:id="rId2" imgW="647700" imgH="203200" progId="Equation.DSMT4">
                  <p:embed/>
                </p:oleObj>
              </mc:Choice>
              <mc:Fallback>
                <p:oleObj r:id="rId2" imgW="647700" imgH="203200" progId="Equation.DSMT4">
                  <p:embed/>
                  <p:pic>
                    <p:nvPicPr>
                      <p:cNvPr id="58" name="Object 57">
                        <a:extLst>
                          <a:ext uri="{FF2B5EF4-FFF2-40B4-BE49-F238E27FC236}">
                            <a16:creationId xmlns:a16="http://schemas.microsoft.com/office/drawing/2014/main" id="{50E767AA-F7E2-6C4D-BF2E-1450E4BEB523}"/>
                          </a:ext>
                        </a:extLst>
                      </p:cNvPr>
                      <p:cNvPicPr/>
                      <p:nvPr/>
                    </p:nvPicPr>
                    <p:blipFill>
                      <a:blip r:embed="rId3"/>
                      <a:stretch>
                        <a:fillRect/>
                      </a:stretch>
                    </p:blipFill>
                    <p:spPr>
                      <a:xfrm>
                        <a:off x="3130550" y="4576763"/>
                        <a:ext cx="909638" cy="285750"/>
                      </a:xfrm>
                      <a:prstGeom prst="rect">
                        <a:avLst/>
                      </a:prstGeom>
                    </p:spPr>
                  </p:pic>
                </p:oleObj>
              </mc:Fallback>
            </mc:AlternateContent>
          </a:graphicData>
        </a:graphic>
      </p:graphicFrame>
      <p:graphicFrame>
        <p:nvGraphicFramePr>
          <p:cNvPr id="59" name="Object 58">
            <a:extLst>
              <a:ext uri="{FF2B5EF4-FFF2-40B4-BE49-F238E27FC236}">
                <a16:creationId xmlns:a16="http://schemas.microsoft.com/office/drawing/2014/main" id="{BF7FCF24-77B3-E646-917F-F93962F3E92D}"/>
              </a:ext>
            </a:extLst>
          </p:cNvPr>
          <p:cNvGraphicFramePr>
            <a:graphicFrameLocks noChangeAspect="1"/>
          </p:cNvGraphicFramePr>
          <p:nvPr/>
        </p:nvGraphicFramePr>
        <p:xfrm>
          <a:off x="6115539" y="3044760"/>
          <a:ext cx="230687" cy="230687"/>
        </p:xfrm>
        <a:graphic>
          <a:graphicData uri="http://schemas.openxmlformats.org/presentationml/2006/ole">
            <mc:AlternateContent xmlns:mc="http://schemas.openxmlformats.org/markup-compatibility/2006">
              <mc:Choice xmlns:v="urn:schemas-microsoft-com:vml" Requires="v">
                <p:oleObj r:id="rId4" imgW="165100" imgH="165100" progId="Equation.DSMT4">
                  <p:embed/>
                </p:oleObj>
              </mc:Choice>
              <mc:Fallback>
                <p:oleObj r:id="rId4" imgW="165100" imgH="165100" progId="Equation.DSMT4">
                  <p:embed/>
                  <p:pic>
                    <p:nvPicPr>
                      <p:cNvPr id="59" name="Object 58">
                        <a:extLst>
                          <a:ext uri="{FF2B5EF4-FFF2-40B4-BE49-F238E27FC236}">
                            <a16:creationId xmlns:a16="http://schemas.microsoft.com/office/drawing/2014/main" id="{BF7FCF24-77B3-E646-917F-F93962F3E92D}"/>
                          </a:ext>
                        </a:extLst>
                      </p:cNvPr>
                      <p:cNvPicPr/>
                      <p:nvPr/>
                    </p:nvPicPr>
                    <p:blipFill>
                      <a:blip r:embed="rId5"/>
                      <a:stretch>
                        <a:fillRect/>
                      </a:stretch>
                    </p:blipFill>
                    <p:spPr>
                      <a:xfrm>
                        <a:off x="6115539" y="3044760"/>
                        <a:ext cx="230687" cy="230687"/>
                      </a:xfrm>
                      <a:prstGeom prst="rect">
                        <a:avLst/>
                      </a:prstGeom>
                    </p:spPr>
                  </p:pic>
                </p:oleObj>
              </mc:Fallback>
            </mc:AlternateContent>
          </a:graphicData>
        </a:graphic>
      </p:graphicFrame>
      <p:cxnSp>
        <p:nvCxnSpPr>
          <p:cNvPr id="60" name="Straight Arrow Connector 59">
            <a:extLst>
              <a:ext uri="{FF2B5EF4-FFF2-40B4-BE49-F238E27FC236}">
                <a16:creationId xmlns:a16="http://schemas.microsoft.com/office/drawing/2014/main" id="{C2FC812E-A7A3-714A-88F9-6F4CCB7B3693}"/>
              </a:ext>
            </a:extLst>
          </p:cNvPr>
          <p:cNvCxnSpPr>
            <a:cxnSpLocks/>
          </p:cNvCxnSpPr>
          <p:nvPr/>
        </p:nvCxnSpPr>
        <p:spPr>
          <a:xfrm>
            <a:off x="2230456" y="3831379"/>
            <a:ext cx="1" cy="844942"/>
          </a:xfrm>
          <a:prstGeom prst="straightConnector1">
            <a:avLst/>
          </a:prstGeom>
          <a:ln w="57150">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graphicFrame>
        <p:nvGraphicFramePr>
          <p:cNvPr id="62" name="Object 61">
            <a:extLst>
              <a:ext uri="{FF2B5EF4-FFF2-40B4-BE49-F238E27FC236}">
                <a16:creationId xmlns:a16="http://schemas.microsoft.com/office/drawing/2014/main" id="{98A8ECAB-A26C-734C-83FE-069991B2156D}"/>
              </a:ext>
            </a:extLst>
          </p:cNvPr>
          <p:cNvGraphicFramePr>
            <a:graphicFrameLocks noChangeAspect="1"/>
          </p:cNvGraphicFramePr>
          <p:nvPr/>
        </p:nvGraphicFramePr>
        <p:xfrm>
          <a:off x="3016948" y="3492417"/>
          <a:ext cx="273050" cy="300037"/>
        </p:xfrm>
        <a:graphic>
          <a:graphicData uri="http://schemas.openxmlformats.org/presentationml/2006/ole">
            <mc:AlternateContent xmlns:mc="http://schemas.openxmlformats.org/markup-compatibility/2006">
              <mc:Choice xmlns:v="urn:schemas-microsoft-com:vml" Requires="v">
                <p:oleObj r:id="rId6" imgW="139700" imgH="152400" progId="Equation.DSMT4">
                  <p:embed/>
                </p:oleObj>
              </mc:Choice>
              <mc:Fallback>
                <p:oleObj r:id="rId6" imgW="139700" imgH="152400" progId="Equation.DSMT4">
                  <p:embed/>
                  <p:pic>
                    <p:nvPicPr>
                      <p:cNvPr id="62" name="Object 61">
                        <a:extLst>
                          <a:ext uri="{FF2B5EF4-FFF2-40B4-BE49-F238E27FC236}">
                            <a16:creationId xmlns:a16="http://schemas.microsoft.com/office/drawing/2014/main" id="{98A8ECAB-A26C-734C-83FE-069991B2156D}"/>
                          </a:ext>
                        </a:extLst>
                      </p:cNvPr>
                      <p:cNvPicPr/>
                      <p:nvPr/>
                    </p:nvPicPr>
                    <p:blipFill>
                      <a:blip r:embed="rId7"/>
                      <a:stretch>
                        <a:fillRect/>
                      </a:stretch>
                    </p:blipFill>
                    <p:spPr>
                      <a:xfrm>
                        <a:off x="3016948" y="3492417"/>
                        <a:ext cx="273050" cy="300037"/>
                      </a:xfrm>
                      <a:prstGeom prst="rect">
                        <a:avLst/>
                      </a:prstGeom>
                    </p:spPr>
                  </p:pic>
                </p:oleObj>
              </mc:Fallback>
            </mc:AlternateContent>
          </a:graphicData>
        </a:graphic>
      </p:graphicFrame>
      <p:sp>
        <p:nvSpPr>
          <p:cNvPr id="3" name="Freeform 2">
            <a:extLst>
              <a:ext uri="{FF2B5EF4-FFF2-40B4-BE49-F238E27FC236}">
                <a16:creationId xmlns:a16="http://schemas.microsoft.com/office/drawing/2014/main" id="{6CE397C0-D57D-F54E-8A95-EE3B3141BC69}"/>
              </a:ext>
            </a:extLst>
          </p:cNvPr>
          <p:cNvSpPr/>
          <p:nvPr/>
        </p:nvSpPr>
        <p:spPr>
          <a:xfrm>
            <a:off x="2287318" y="3652564"/>
            <a:ext cx="751940" cy="510639"/>
          </a:xfrm>
          <a:custGeom>
            <a:avLst/>
            <a:gdLst>
              <a:gd name="connsiteX0" fmla="*/ 0 w 751940"/>
              <a:gd name="connsiteY0" fmla="*/ 510639 h 510639"/>
              <a:gd name="connsiteX1" fmla="*/ 748146 w 751940"/>
              <a:gd name="connsiteY1" fmla="*/ 391886 h 510639"/>
              <a:gd name="connsiteX2" fmla="*/ 308759 w 751940"/>
              <a:gd name="connsiteY2" fmla="*/ 166255 h 510639"/>
              <a:gd name="connsiteX3" fmla="*/ 736270 w 751940"/>
              <a:gd name="connsiteY3" fmla="*/ 0 h 510639"/>
            </a:gdLst>
            <a:ahLst/>
            <a:cxnLst>
              <a:cxn ang="0">
                <a:pos x="connsiteX0" y="connsiteY0"/>
              </a:cxn>
              <a:cxn ang="0">
                <a:pos x="connsiteX1" y="connsiteY1"/>
              </a:cxn>
              <a:cxn ang="0">
                <a:pos x="connsiteX2" y="connsiteY2"/>
              </a:cxn>
              <a:cxn ang="0">
                <a:pos x="connsiteX3" y="connsiteY3"/>
              </a:cxn>
            </a:cxnLst>
            <a:rect l="l" t="t" r="r" b="b"/>
            <a:pathLst>
              <a:path w="751940" h="510639">
                <a:moveTo>
                  <a:pt x="0" y="510639"/>
                </a:moveTo>
                <a:cubicBezTo>
                  <a:pt x="348343" y="479961"/>
                  <a:pt x="696686" y="449283"/>
                  <a:pt x="748146" y="391886"/>
                </a:cubicBezTo>
                <a:cubicBezTo>
                  <a:pt x="799606" y="334489"/>
                  <a:pt x="310738" y="231569"/>
                  <a:pt x="308759" y="166255"/>
                </a:cubicBezTo>
                <a:cubicBezTo>
                  <a:pt x="306780" y="100941"/>
                  <a:pt x="521525" y="50470"/>
                  <a:pt x="736270" y="0"/>
                </a:cubicBezTo>
              </a:path>
            </a:pathLst>
          </a:custGeom>
          <a:noFill/>
          <a:ln w="12700">
            <a:solidFill>
              <a:srgbClr val="FF0000"/>
            </a:solidFill>
            <a:prstDash val="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64" name="Object 63">
            <a:extLst>
              <a:ext uri="{FF2B5EF4-FFF2-40B4-BE49-F238E27FC236}">
                <a16:creationId xmlns:a16="http://schemas.microsoft.com/office/drawing/2014/main" id="{BCFE86AB-E3B4-8D48-BD54-5C117D573B67}"/>
              </a:ext>
            </a:extLst>
          </p:cNvPr>
          <p:cNvGraphicFramePr>
            <a:graphicFrameLocks noChangeAspect="1"/>
          </p:cNvGraphicFramePr>
          <p:nvPr/>
        </p:nvGraphicFramePr>
        <p:xfrm>
          <a:off x="6311794" y="3904719"/>
          <a:ext cx="273050" cy="300037"/>
        </p:xfrm>
        <a:graphic>
          <a:graphicData uri="http://schemas.openxmlformats.org/presentationml/2006/ole">
            <mc:AlternateContent xmlns:mc="http://schemas.openxmlformats.org/markup-compatibility/2006">
              <mc:Choice xmlns:v="urn:schemas-microsoft-com:vml" Requires="v">
                <p:oleObj r:id="rId8" imgW="139700" imgH="152400" progId="Equation.DSMT4">
                  <p:embed/>
                </p:oleObj>
              </mc:Choice>
              <mc:Fallback>
                <p:oleObj r:id="rId8" imgW="139700" imgH="152400" progId="Equation.DSMT4">
                  <p:embed/>
                  <p:pic>
                    <p:nvPicPr>
                      <p:cNvPr id="64" name="Object 63">
                        <a:extLst>
                          <a:ext uri="{FF2B5EF4-FFF2-40B4-BE49-F238E27FC236}">
                            <a16:creationId xmlns:a16="http://schemas.microsoft.com/office/drawing/2014/main" id="{BCFE86AB-E3B4-8D48-BD54-5C117D573B67}"/>
                          </a:ext>
                        </a:extLst>
                      </p:cNvPr>
                      <p:cNvPicPr/>
                      <p:nvPr/>
                    </p:nvPicPr>
                    <p:blipFill>
                      <a:blip r:embed="rId9"/>
                      <a:stretch>
                        <a:fillRect/>
                      </a:stretch>
                    </p:blipFill>
                    <p:spPr>
                      <a:xfrm>
                        <a:off x="6311794" y="3904719"/>
                        <a:ext cx="273050" cy="300037"/>
                      </a:xfrm>
                      <a:prstGeom prst="rect">
                        <a:avLst/>
                      </a:prstGeom>
                    </p:spPr>
                  </p:pic>
                </p:oleObj>
              </mc:Fallback>
            </mc:AlternateContent>
          </a:graphicData>
        </a:graphic>
      </p:graphicFrame>
      <p:grpSp>
        <p:nvGrpSpPr>
          <p:cNvPr id="13" name="Group 12">
            <a:extLst>
              <a:ext uri="{FF2B5EF4-FFF2-40B4-BE49-F238E27FC236}">
                <a16:creationId xmlns:a16="http://schemas.microsoft.com/office/drawing/2014/main" id="{693F026E-35E7-9845-8A60-8EF376CDB85A}"/>
              </a:ext>
            </a:extLst>
          </p:cNvPr>
          <p:cNvGrpSpPr/>
          <p:nvPr/>
        </p:nvGrpSpPr>
        <p:grpSpPr>
          <a:xfrm>
            <a:off x="6123540" y="4000358"/>
            <a:ext cx="196394" cy="196394"/>
            <a:chOff x="7707086" y="2514394"/>
            <a:chExt cx="530366" cy="530366"/>
          </a:xfrm>
        </p:grpSpPr>
        <p:cxnSp>
          <p:nvCxnSpPr>
            <p:cNvPr id="8" name="Straight Connector 7">
              <a:extLst>
                <a:ext uri="{FF2B5EF4-FFF2-40B4-BE49-F238E27FC236}">
                  <a16:creationId xmlns:a16="http://schemas.microsoft.com/office/drawing/2014/main" id="{C99B6210-2C0C-AE46-8F43-C83F03C67374}"/>
                </a:ext>
              </a:extLst>
            </p:cNvPr>
            <p:cNvCxnSpPr>
              <a:stCxn id="4" idx="1"/>
              <a:endCxn id="4" idx="5"/>
            </p:cNvCxnSpPr>
            <p:nvPr/>
          </p:nvCxnSpPr>
          <p:spPr>
            <a:xfrm>
              <a:off x="7784756" y="2592064"/>
              <a:ext cx="375026" cy="375026"/>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68" name="Straight Connector 67">
              <a:extLst>
                <a:ext uri="{FF2B5EF4-FFF2-40B4-BE49-F238E27FC236}">
                  <a16:creationId xmlns:a16="http://schemas.microsoft.com/office/drawing/2014/main" id="{CC932E13-C7C0-F44D-84B1-925A89613CF3}"/>
                </a:ext>
              </a:extLst>
            </p:cNvPr>
            <p:cNvCxnSpPr>
              <a:cxnSpLocks/>
            </p:cNvCxnSpPr>
            <p:nvPr/>
          </p:nvCxnSpPr>
          <p:spPr>
            <a:xfrm flipH="1">
              <a:off x="7804723" y="2596522"/>
              <a:ext cx="353540" cy="359901"/>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4" name="Donut 3">
              <a:extLst>
                <a:ext uri="{FF2B5EF4-FFF2-40B4-BE49-F238E27FC236}">
                  <a16:creationId xmlns:a16="http://schemas.microsoft.com/office/drawing/2014/main" id="{98FDB48D-C06B-CE4B-89A0-2030C1C0E039}"/>
                </a:ext>
              </a:extLst>
            </p:cNvPr>
            <p:cNvSpPr/>
            <p:nvPr/>
          </p:nvSpPr>
          <p:spPr>
            <a:xfrm>
              <a:off x="7707086" y="2514394"/>
              <a:ext cx="530366" cy="530366"/>
            </a:xfrm>
            <a:prstGeom prst="donut">
              <a:avLst>
                <a:gd name="adj" fmla="val 7029"/>
              </a:avLst>
            </a:prstGeom>
            <a:solidFill>
              <a:schemeClr val="tx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grpSp>
      <p:sp>
        <p:nvSpPr>
          <p:cNvPr id="72" name="TextBox 71">
            <a:extLst>
              <a:ext uri="{FF2B5EF4-FFF2-40B4-BE49-F238E27FC236}">
                <a16:creationId xmlns:a16="http://schemas.microsoft.com/office/drawing/2014/main" id="{26973DE0-E0BC-DB40-A98C-C9F6E7B86EAA}"/>
              </a:ext>
            </a:extLst>
          </p:cNvPr>
          <p:cNvSpPr txBox="1"/>
          <p:nvPr/>
        </p:nvSpPr>
        <p:spPr>
          <a:xfrm>
            <a:off x="6524872" y="3900848"/>
            <a:ext cx="2415303" cy="307777"/>
          </a:xfrm>
          <a:prstGeom prst="rect">
            <a:avLst/>
          </a:prstGeom>
          <a:noFill/>
        </p:spPr>
        <p:txBody>
          <a:bodyPr wrap="square" rtlCol="0">
            <a:spAutoFit/>
          </a:bodyPr>
          <a:lstStyle/>
          <a:p>
            <a:r>
              <a:rPr lang="en-US" sz="1400" dirty="0">
                <a:latin typeface="Times New Roman" panose="02020603050405020304" pitchFamily="18" charset="0"/>
                <a:cs typeface="Times New Roman" panose="02020603050405020304" pitchFamily="18" charset="0"/>
              </a:rPr>
              <a:t>(quick impulse into page)</a:t>
            </a:r>
          </a:p>
        </p:txBody>
      </p:sp>
      <p:sp>
        <p:nvSpPr>
          <p:cNvPr id="73" name="TextBox 72">
            <a:extLst>
              <a:ext uri="{FF2B5EF4-FFF2-40B4-BE49-F238E27FC236}">
                <a16:creationId xmlns:a16="http://schemas.microsoft.com/office/drawing/2014/main" id="{721B47F6-1C7F-FB43-B67F-BFB49C70222B}"/>
              </a:ext>
            </a:extLst>
          </p:cNvPr>
          <p:cNvSpPr txBox="1"/>
          <p:nvPr/>
        </p:nvSpPr>
        <p:spPr>
          <a:xfrm>
            <a:off x="6312190" y="3016609"/>
            <a:ext cx="2415303" cy="307777"/>
          </a:xfrm>
          <a:prstGeom prst="rect">
            <a:avLst/>
          </a:prstGeom>
          <a:noFill/>
        </p:spPr>
        <p:txBody>
          <a:bodyPr wrap="square" rtlCol="0">
            <a:spAutoFit/>
          </a:bodyPr>
          <a:lstStyle/>
          <a:p>
            <a:r>
              <a:rPr lang="en-US" sz="1400" dirty="0">
                <a:latin typeface="Times New Roman" panose="02020603050405020304" pitchFamily="18" charset="0"/>
                <a:cs typeface="Times New Roman" panose="02020603050405020304" pitchFamily="18" charset="0"/>
              </a:rPr>
              <a:t>(pinned at </a:t>
            </a:r>
            <a:r>
              <a:rPr lang="en-US" sz="1400" i="1" dirty="0">
                <a:latin typeface="Times New Roman" panose="02020603050405020304" pitchFamily="18" charset="0"/>
                <a:cs typeface="Times New Roman" panose="02020603050405020304" pitchFamily="18" charset="0"/>
              </a:rPr>
              <a:t>point A</a:t>
            </a:r>
            <a:r>
              <a:rPr lang="en-US" sz="1400" dirty="0">
                <a:latin typeface="Times New Roman" panose="02020603050405020304" pitchFamily="18" charset="0"/>
                <a:cs typeface="Times New Roman" panose="02020603050405020304" pitchFamily="18" charset="0"/>
              </a:rPr>
              <a:t>)</a:t>
            </a:r>
          </a:p>
        </p:txBody>
      </p:sp>
      <p:graphicFrame>
        <p:nvGraphicFramePr>
          <p:cNvPr id="76" name="Object 75">
            <a:extLst>
              <a:ext uri="{FF2B5EF4-FFF2-40B4-BE49-F238E27FC236}">
                <a16:creationId xmlns:a16="http://schemas.microsoft.com/office/drawing/2014/main" id="{DF9D1365-D051-964F-B7ED-BF7550136F33}"/>
              </a:ext>
            </a:extLst>
          </p:cNvPr>
          <p:cNvGraphicFramePr>
            <a:graphicFrameLocks noChangeAspect="1"/>
          </p:cNvGraphicFramePr>
          <p:nvPr/>
        </p:nvGraphicFramePr>
        <p:xfrm>
          <a:off x="2940375" y="4572350"/>
          <a:ext cx="230687" cy="230687"/>
        </p:xfrm>
        <a:graphic>
          <a:graphicData uri="http://schemas.openxmlformats.org/presentationml/2006/ole">
            <mc:AlternateContent xmlns:mc="http://schemas.openxmlformats.org/markup-compatibility/2006">
              <mc:Choice xmlns:v="urn:schemas-microsoft-com:vml" Requires="v">
                <p:oleObj r:id="rId10" imgW="165100" imgH="165100" progId="Equation.DSMT4">
                  <p:embed/>
                </p:oleObj>
              </mc:Choice>
              <mc:Fallback>
                <p:oleObj r:id="rId10" imgW="165100" imgH="165100" progId="Equation.DSMT4">
                  <p:embed/>
                  <p:pic>
                    <p:nvPicPr>
                      <p:cNvPr id="76" name="Object 75">
                        <a:extLst>
                          <a:ext uri="{FF2B5EF4-FFF2-40B4-BE49-F238E27FC236}">
                            <a16:creationId xmlns:a16="http://schemas.microsoft.com/office/drawing/2014/main" id="{DF9D1365-D051-964F-B7ED-BF7550136F33}"/>
                          </a:ext>
                        </a:extLst>
                      </p:cNvPr>
                      <p:cNvPicPr/>
                      <p:nvPr/>
                    </p:nvPicPr>
                    <p:blipFill>
                      <a:blip r:embed="rId5"/>
                      <a:stretch>
                        <a:fillRect/>
                      </a:stretch>
                    </p:blipFill>
                    <p:spPr>
                      <a:xfrm>
                        <a:off x="2940375" y="4572350"/>
                        <a:ext cx="230687" cy="230687"/>
                      </a:xfrm>
                      <a:prstGeom prst="rect">
                        <a:avLst/>
                      </a:prstGeom>
                    </p:spPr>
                  </p:pic>
                </p:oleObj>
              </mc:Fallback>
            </mc:AlternateContent>
          </a:graphicData>
        </a:graphic>
      </p:graphicFrame>
      <p:grpSp>
        <p:nvGrpSpPr>
          <p:cNvPr id="19" name="Group 18">
            <a:extLst>
              <a:ext uri="{FF2B5EF4-FFF2-40B4-BE49-F238E27FC236}">
                <a16:creationId xmlns:a16="http://schemas.microsoft.com/office/drawing/2014/main" id="{C0074578-F6D0-E946-B05D-A718B485322C}"/>
              </a:ext>
            </a:extLst>
          </p:cNvPr>
          <p:cNvGrpSpPr/>
          <p:nvPr/>
        </p:nvGrpSpPr>
        <p:grpSpPr>
          <a:xfrm>
            <a:off x="1782951" y="4655990"/>
            <a:ext cx="1100000" cy="133642"/>
            <a:chOff x="2164454" y="2414084"/>
            <a:chExt cx="339725" cy="92579"/>
          </a:xfrm>
          <a:solidFill>
            <a:srgbClr val="FFC000"/>
          </a:solidFill>
          <a:effectLst/>
        </p:grpSpPr>
        <p:sp>
          <p:nvSpPr>
            <p:cNvPr id="17" name="Freeform 16">
              <a:extLst>
                <a:ext uri="{FF2B5EF4-FFF2-40B4-BE49-F238E27FC236}">
                  <a16:creationId xmlns:a16="http://schemas.microsoft.com/office/drawing/2014/main" id="{10C926E8-3EC2-4648-9495-E39D8D95F143}"/>
                </a:ext>
              </a:extLst>
            </p:cNvPr>
            <p:cNvSpPr/>
            <p:nvPr/>
          </p:nvSpPr>
          <p:spPr>
            <a:xfrm>
              <a:off x="2164454" y="2414084"/>
              <a:ext cx="339725" cy="50706"/>
            </a:xfrm>
            <a:custGeom>
              <a:avLst/>
              <a:gdLst>
                <a:gd name="connsiteX0" fmla="*/ 0 w 339725"/>
                <a:gd name="connsiteY0" fmla="*/ 50706 h 50706"/>
                <a:gd name="connsiteX1" fmla="*/ 41275 w 339725"/>
                <a:gd name="connsiteY1" fmla="*/ 3081 h 50706"/>
                <a:gd name="connsiteX2" fmla="*/ 66675 w 339725"/>
                <a:gd name="connsiteY2" fmla="*/ 6256 h 50706"/>
                <a:gd name="connsiteX3" fmla="*/ 88900 w 339725"/>
                <a:gd name="connsiteY3" fmla="*/ 18956 h 50706"/>
                <a:gd name="connsiteX4" fmla="*/ 120650 w 339725"/>
                <a:gd name="connsiteY4" fmla="*/ 18956 h 50706"/>
                <a:gd name="connsiteX5" fmla="*/ 180975 w 339725"/>
                <a:gd name="connsiteY5" fmla="*/ 9431 h 50706"/>
                <a:gd name="connsiteX6" fmla="*/ 234950 w 339725"/>
                <a:gd name="connsiteY6" fmla="*/ 6256 h 50706"/>
                <a:gd name="connsiteX7" fmla="*/ 288925 w 339725"/>
                <a:gd name="connsiteY7" fmla="*/ 12606 h 50706"/>
                <a:gd name="connsiteX8" fmla="*/ 330200 w 339725"/>
                <a:gd name="connsiteY8" fmla="*/ 34831 h 50706"/>
                <a:gd name="connsiteX9" fmla="*/ 339725 w 339725"/>
                <a:gd name="connsiteY9" fmla="*/ 47531 h 507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39725" h="50706">
                  <a:moveTo>
                    <a:pt x="0" y="50706"/>
                  </a:moveTo>
                  <a:cubicBezTo>
                    <a:pt x="15081" y="30597"/>
                    <a:pt x="30163" y="10489"/>
                    <a:pt x="41275" y="3081"/>
                  </a:cubicBezTo>
                  <a:cubicBezTo>
                    <a:pt x="52388" y="-4327"/>
                    <a:pt x="58738" y="3610"/>
                    <a:pt x="66675" y="6256"/>
                  </a:cubicBezTo>
                  <a:cubicBezTo>
                    <a:pt x="74612" y="8902"/>
                    <a:pt x="79904" y="16839"/>
                    <a:pt x="88900" y="18956"/>
                  </a:cubicBezTo>
                  <a:cubicBezTo>
                    <a:pt x="97896" y="21073"/>
                    <a:pt x="105304" y="20543"/>
                    <a:pt x="120650" y="18956"/>
                  </a:cubicBezTo>
                  <a:cubicBezTo>
                    <a:pt x="135996" y="17368"/>
                    <a:pt x="161925" y="11548"/>
                    <a:pt x="180975" y="9431"/>
                  </a:cubicBezTo>
                  <a:cubicBezTo>
                    <a:pt x="200025" y="7314"/>
                    <a:pt x="216958" y="5727"/>
                    <a:pt x="234950" y="6256"/>
                  </a:cubicBezTo>
                  <a:cubicBezTo>
                    <a:pt x="252942" y="6785"/>
                    <a:pt x="273050" y="7844"/>
                    <a:pt x="288925" y="12606"/>
                  </a:cubicBezTo>
                  <a:cubicBezTo>
                    <a:pt x="304800" y="17368"/>
                    <a:pt x="330200" y="34831"/>
                    <a:pt x="330200" y="34831"/>
                  </a:cubicBezTo>
                  <a:cubicBezTo>
                    <a:pt x="338667" y="40652"/>
                    <a:pt x="339196" y="44091"/>
                    <a:pt x="339725" y="47531"/>
                  </a:cubicBezTo>
                </a:path>
              </a:pathLst>
            </a:custGeom>
            <a:grp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Freeform 17">
              <a:extLst>
                <a:ext uri="{FF2B5EF4-FFF2-40B4-BE49-F238E27FC236}">
                  <a16:creationId xmlns:a16="http://schemas.microsoft.com/office/drawing/2014/main" id="{07824684-3C97-7D43-A7B8-7FCBA5027053}"/>
                </a:ext>
              </a:extLst>
            </p:cNvPr>
            <p:cNvSpPr/>
            <p:nvPr/>
          </p:nvSpPr>
          <p:spPr>
            <a:xfrm flipV="1">
              <a:off x="2164454" y="2455957"/>
              <a:ext cx="339725" cy="50706"/>
            </a:xfrm>
            <a:custGeom>
              <a:avLst/>
              <a:gdLst>
                <a:gd name="connsiteX0" fmla="*/ 0 w 339725"/>
                <a:gd name="connsiteY0" fmla="*/ 50706 h 50706"/>
                <a:gd name="connsiteX1" fmla="*/ 41275 w 339725"/>
                <a:gd name="connsiteY1" fmla="*/ 3081 h 50706"/>
                <a:gd name="connsiteX2" fmla="*/ 66675 w 339725"/>
                <a:gd name="connsiteY2" fmla="*/ 6256 h 50706"/>
                <a:gd name="connsiteX3" fmla="*/ 88900 w 339725"/>
                <a:gd name="connsiteY3" fmla="*/ 18956 h 50706"/>
                <a:gd name="connsiteX4" fmla="*/ 120650 w 339725"/>
                <a:gd name="connsiteY4" fmla="*/ 18956 h 50706"/>
                <a:gd name="connsiteX5" fmla="*/ 180975 w 339725"/>
                <a:gd name="connsiteY5" fmla="*/ 9431 h 50706"/>
                <a:gd name="connsiteX6" fmla="*/ 234950 w 339725"/>
                <a:gd name="connsiteY6" fmla="*/ 6256 h 50706"/>
                <a:gd name="connsiteX7" fmla="*/ 288925 w 339725"/>
                <a:gd name="connsiteY7" fmla="*/ 12606 h 50706"/>
                <a:gd name="connsiteX8" fmla="*/ 330200 w 339725"/>
                <a:gd name="connsiteY8" fmla="*/ 34831 h 50706"/>
                <a:gd name="connsiteX9" fmla="*/ 339725 w 339725"/>
                <a:gd name="connsiteY9" fmla="*/ 47531 h 507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39725" h="50706">
                  <a:moveTo>
                    <a:pt x="0" y="50706"/>
                  </a:moveTo>
                  <a:cubicBezTo>
                    <a:pt x="15081" y="30597"/>
                    <a:pt x="30163" y="10489"/>
                    <a:pt x="41275" y="3081"/>
                  </a:cubicBezTo>
                  <a:cubicBezTo>
                    <a:pt x="52388" y="-4327"/>
                    <a:pt x="58738" y="3610"/>
                    <a:pt x="66675" y="6256"/>
                  </a:cubicBezTo>
                  <a:cubicBezTo>
                    <a:pt x="74612" y="8902"/>
                    <a:pt x="79904" y="16839"/>
                    <a:pt x="88900" y="18956"/>
                  </a:cubicBezTo>
                  <a:cubicBezTo>
                    <a:pt x="97896" y="21073"/>
                    <a:pt x="105304" y="20543"/>
                    <a:pt x="120650" y="18956"/>
                  </a:cubicBezTo>
                  <a:cubicBezTo>
                    <a:pt x="135996" y="17368"/>
                    <a:pt x="161925" y="11548"/>
                    <a:pt x="180975" y="9431"/>
                  </a:cubicBezTo>
                  <a:cubicBezTo>
                    <a:pt x="200025" y="7314"/>
                    <a:pt x="216958" y="5727"/>
                    <a:pt x="234950" y="6256"/>
                  </a:cubicBezTo>
                  <a:cubicBezTo>
                    <a:pt x="252942" y="6785"/>
                    <a:pt x="273050" y="7844"/>
                    <a:pt x="288925" y="12606"/>
                  </a:cubicBezTo>
                  <a:cubicBezTo>
                    <a:pt x="304800" y="17368"/>
                    <a:pt x="330200" y="34831"/>
                    <a:pt x="330200" y="34831"/>
                  </a:cubicBezTo>
                  <a:cubicBezTo>
                    <a:pt x="338667" y="40652"/>
                    <a:pt x="339196" y="44091"/>
                    <a:pt x="339725" y="47531"/>
                  </a:cubicBezTo>
                </a:path>
              </a:pathLst>
            </a:custGeom>
            <a:grp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77" name="Pie 76">
            <a:extLst>
              <a:ext uri="{FF2B5EF4-FFF2-40B4-BE49-F238E27FC236}">
                <a16:creationId xmlns:a16="http://schemas.microsoft.com/office/drawing/2014/main" id="{596C4292-1333-D44F-ACB5-FCF8680B5CBB}"/>
              </a:ext>
            </a:extLst>
          </p:cNvPr>
          <p:cNvSpPr/>
          <p:nvPr/>
        </p:nvSpPr>
        <p:spPr>
          <a:xfrm rot="7916590">
            <a:off x="6145692" y="3359206"/>
            <a:ext cx="144880" cy="144880"/>
          </a:xfrm>
          <a:prstGeom prst="pie">
            <a:avLst/>
          </a:prstGeom>
          <a:solidFill>
            <a:srgbClr val="FFC0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290420974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354110" y="476952"/>
            <a:ext cx="8650644" cy="769441"/>
          </a:xfrm>
          <a:prstGeom prst="rect">
            <a:avLst/>
          </a:prstGeom>
          <a:noFill/>
        </p:spPr>
        <p:txBody>
          <a:bodyPr wrap="square" rtlCol="0">
            <a:spAutoFit/>
          </a:bodyPr>
          <a:lstStyle/>
          <a:p>
            <a:r>
              <a:rPr lang="en-US" sz="2400" dirty="0">
                <a:solidFill>
                  <a:srgbClr val="FF0000"/>
                </a:solidFill>
                <a:latin typeface="Apple Chancery" panose="03020702040506060504" pitchFamily="66" charset="-79"/>
                <a:ea typeface="Palatino Linotype" charset="0"/>
                <a:cs typeface="Apple Chancery" panose="03020702040506060504" pitchFamily="66" charset="-79"/>
              </a:rPr>
              <a:t>--Note that the direction </a:t>
            </a:r>
            <a:r>
              <a:rPr lang="en-US" sz="2000" dirty="0">
                <a:latin typeface="Times New Roman" panose="02020603050405020304" pitchFamily="18" charset="0"/>
                <a:ea typeface="Palatino Linotype" charset="0"/>
                <a:cs typeface="Times New Roman" panose="02020603050405020304" pitchFamily="18" charset="0"/>
              </a:rPr>
              <a:t>of the torque applied by     is NOT in the direction of the angular momentum vector, which is along the axle.  </a:t>
            </a:r>
          </a:p>
        </p:txBody>
      </p:sp>
      <p:grpSp>
        <p:nvGrpSpPr>
          <p:cNvPr id="33" name="Group 32">
            <a:extLst>
              <a:ext uri="{FF2B5EF4-FFF2-40B4-BE49-F238E27FC236}">
                <a16:creationId xmlns:a16="http://schemas.microsoft.com/office/drawing/2014/main" id="{EBEAF726-1887-2B49-8C70-A996A9E4FC40}"/>
              </a:ext>
            </a:extLst>
          </p:cNvPr>
          <p:cNvGrpSpPr/>
          <p:nvPr/>
        </p:nvGrpSpPr>
        <p:grpSpPr>
          <a:xfrm>
            <a:off x="4500061" y="1850893"/>
            <a:ext cx="4513310" cy="3720703"/>
            <a:chOff x="4572000" y="3044760"/>
            <a:chExt cx="3378782" cy="2785416"/>
          </a:xfrm>
        </p:grpSpPr>
        <p:sp>
          <p:nvSpPr>
            <p:cNvPr id="29" name="Rectangle 28">
              <a:extLst>
                <a:ext uri="{FF2B5EF4-FFF2-40B4-BE49-F238E27FC236}">
                  <a16:creationId xmlns:a16="http://schemas.microsoft.com/office/drawing/2014/main" id="{149CCD51-8C3F-EB4F-8D65-A604E5C269AD}"/>
                </a:ext>
              </a:extLst>
            </p:cNvPr>
            <p:cNvSpPr/>
            <p:nvPr/>
          </p:nvSpPr>
          <p:spPr>
            <a:xfrm>
              <a:off x="4572000" y="4536148"/>
              <a:ext cx="3378782" cy="172428"/>
            </a:xfrm>
            <a:prstGeom prst="rect">
              <a:avLst/>
            </a:prstGeom>
            <a:solidFill>
              <a:srgbClr val="92D05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06" name="Straight Arrow Connector 105">
              <a:extLst>
                <a:ext uri="{FF2B5EF4-FFF2-40B4-BE49-F238E27FC236}">
                  <a16:creationId xmlns:a16="http://schemas.microsoft.com/office/drawing/2014/main" id="{FD0C4233-F459-BB4B-ABD8-5933675B1FF6}"/>
                </a:ext>
              </a:extLst>
            </p:cNvPr>
            <p:cNvCxnSpPr>
              <a:cxnSpLocks/>
            </p:cNvCxnSpPr>
            <p:nvPr/>
          </p:nvCxnSpPr>
          <p:spPr>
            <a:xfrm flipH="1">
              <a:off x="5592237" y="4622362"/>
              <a:ext cx="1338307" cy="0"/>
            </a:xfrm>
            <a:prstGeom prst="straightConnector1">
              <a:avLst/>
            </a:prstGeom>
            <a:ln w="57150">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grpSp>
          <p:nvGrpSpPr>
            <p:cNvPr id="111" name="Group 110">
              <a:extLst>
                <a:ext uri="{FF2B5EF4-FFF2-40B4-BE49-F238E27FC236}">
                  <a16:creationId xmlns:a16="http://schemas.microsoft.com/office/drawing/2014/main" id="{FDA93EF6-3A03-6C4C-A9D3-6A681E0257A2}"/>
                </a:ext>
              </a:extLst>
            </p:cNvPr>
            <p:cNvGrpSpPr/>
            <p:nvPr/>
          </p:nvGrpSpPr>
          <p:grpSpPr>
            <a:xfrm rot="16200000" flipH="1">
              <a:off x="5674508" y="5213355"/>
              <a:ext cx="1100000" cy="133642"/>
              <a:chOff x="2164454" y="2414084"/>
              <a:chExt cx="339725" cy="92579"/>
            </a:xfrm>
            <a:solidFill>
              <a:srgbClr val="00B0F0"/>
            </a:solidFill>
          </p:grpSpPr>
          <p:sp>
            <p:nvSpPr>
              <p:cNvPr id="112" name="Freeform 111">
                <a:extLst>
                  <a:ext uri="{FF2B5EF4-FFF2-40B4-BE49-F238E27FC236}">
                    <a16:creationId xmlns:a16="http://schemas.microsoft.com/office/drawing/2014/main" id="{818DF5BC-5199-ED43-A095-DAC43D52F03B}"/>
                  </a:ext>
                </a:extLst>
              </p:cNvPr>
              <p:cNvSpPr/>
              <p:nvPr/>
            </p:nvSpPr>
            <p:spPr>
              <a:xfrm>
                <a:off x="2164454" y="2414084"/>
                <a:ext cx="339725" cy="50706"/>
              </a:xfrm>
              <a:custGeom>
                <a:avLst/>
                <a:gdLst>
                  <a:gd name="connsiteX0" fmla="*/ 0 w 339725"/>
                  <a:gd name="connsiteY0" fmla="*/ 50706 h 50706"/>
                  <a:gd name="connsiteX1" fmla="*/ 41275 w 339725"/>
                  <a:gd name="connsiteY1" fmla="*/ 3081 h 50706"/>
                  <a:gd name="connsiteX2" fmla="*/ 66675 w 339725"/>
                  <a:gd name="connsiteY2" fmla="*/ 6256 h 50706"/>
                  <a:gd name="connsiteX3" fmla="*/ 88900 w 339725"/>
                  <a:gd name="connsiteY3" fmla="*/ 18956 h 50706"/>
                  <a:gd name="connsiteX4" fmla="*/ 120650 w 339725"/>
                  <a:gd name="connsiteY4" fmla="*/ 18956 h 50706"/>
                  <a:gd name="connsiteX5" fmla="*/ 180975 w 339725"/>
                  <a:gd name="connsiteY5" fmla="*/ 9431 h 50706"/>
                  <a:gd name="connsiteX6" fmla="*/ 234950 w 339725"/>
                  <a:gd name="connsiteY6" fmla="*/ 6256 h 50706"/>
                  <a:gd name="connsiteX7" fmla="*/ 288925 w 339725"/>
                  <a:gd name="connsiteY7" fmla="*/ 12606 h 50706"/>
                  <a:gd name="connsiteX8" fmla="*/ 330200 w 339725"/>
                  <a:gd name="connsiteY8" fmla="*/ 34831 h 50706"/>
                  <a:gd name="connsiteX9" fmla="*/ 339725 w 339725"/>
                  <a:gd name="connsiteY9" fmla="*/ 47531 h 507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39725" h="50706">
                    <a:moveTo>
                      <a:pt x="0" y="50706"/>
                    </a:moveTo>
                    <a:cubicBezTo>
                      <a:pt x="15081" y="30597"/>
                      <a:pt x="30163" y="10489"/>
                      <a:pt x="41275" y="3081"/>
                    </a:cubicBezTo>
                    <a:cubicBezTo>
                      <a:pt x="52388" y="-4327"/>
                      <a:pt x="58738" y="3610"/>
                      <a:pt x="66675" y="6256"/>
                    </a:cubicBezTo>
                    <a:cubicBezTo>
                      <a:pt x="74612" y="8902"/>
                      <a:pt x="79904" y="16839"/>
                      <a:pt x="88900" y="18956"/>
                    </a:cubicBezTo>
                    <a:cubicBezTo>
                      <a:pt x="97896" y="21073"/>
                      <a:pt x="105304" y="20543"/>
                      <a:pt x="120650" y="18956"/>
                    </a:cubicBezTo>
                    <a:cubicBezTo>
                      <a:pt x="135996" y="17368"/>
                      <a:pt x="161925" y="11548"/>
                      <a:pt x="180975" y="9431"/>
                    </a:cubicBezTo>
                    <a:cubicBezTo>
                      <a:pt x="200025" y="7314"/>
                      <a:pt x="216958" y="5727"/>
                      <a:pt x="234950" y="6256"/>
                    </a:cubicBezTo>
                    <a:cubicBezTo>
                      <a:pt x="252942" y="6785"/>
                      <a:pt x="273050" y="7844"/>
                      <a:pt x="288925" y="12606"/>
                    </a:cubicBezTo>
                    <a:cubicBezTo>
                      <a:pt x="304800" y="17368"/>
                      <a:pt x="330200" y="34831"/>
                      <a:pt x="330200" y="34831"/>
                    </a:cubicBezTo>
                    <a:cubicBezTo>
                      <a:pt x="338667" y="40652"/>
                      <a:pt x="339196" y="44091"/>
                      <a:pt x="339725" y="47531"/>
                    </a:cubicBezTo>
                  </a:path>
                </a:pathLst>
              </a:custGeom>
              <a:solidFill>
                <a:srgbClr val="FFC00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3" name="Freeform 112">
                <a:extLst>
                  <a:ext uri="{FF2B5EF4-FFF2-40B4-BE49-F238E27FC236}">
                    <a16:creationId xmlns:a16="http://schemas.microsoft.com/office/drawing/2014/main" id="{5950ECFF-1008-8042-A2CB-7B34A467E73B}"/>
                  </a:ext>
                </a:extLst>
              </p:cNvPr>
              <p:cNvSpPr/>
              <p:nvPr/>
            </p:nvSpPr>
            <p:spPr>
              <a:xfrm flipV="1">
                <a:off x="2164454" y="2455957"/>
                <a:ext cx="339725" cy="50706"/>
              </a:xfrm>
              <a:custGeom>
                <a:avLst/>
                <a:gdLst>
                  <a:gd name="connsiteX0" fmla="*/ 0 w 339725"/>
                  <a:gd name="connsiteY0" fmla="*/ 50706 h 50706"/>
                  <a:gd name="connsiteX1" fmla="*/ 41275 w 339725"/>
                  <a:gd name="connsiteY1" fmla="*/ 3081 h 50706"/>
                  <a:gd name="connsiteX2" fmla="*/ 66675 w 339725"/>
                  <a:gd name="connsiteY2" fmla="*/ 6256 h 50706"/>
                  <a:gd name="connsiteX3" fmla="*/ 88900 w 339725"/>
                  <a:gd name="connsiteY3" fmla="*/ 18956 h 50706"/>
                  <a:gd name="connsiteX4" fmla="*/ 120650 w 339725"/>
                  <a:gd name="connsiteY4" fmla="*/ 18956 h 50706"/>
                  <a:gd name="connsiteX5" fmla="*/ 180975 w 339725"/>
                  <a:gd name="connsiteY5" fmla="*/ 9431 h 50706"/>
                  <a:gd name="connsiteX6" fmla="*/ 234950 w 339725"/>
                  <a:gd name="connsiteY6" fmla="*/ 6256 h 50706"/>
                  <a:gd name="connsiteX7" fmla="*/ 288925 w 339725"/>
                  <a:gd name="connsiteY7" fmla="*/ 12606 h 50706"/>
                  <a:gd name="connsiteX8" fmla="*/ 330200 w 339725"/>
                  <a:gd name="connsiteY8" fmla="*/ 34831 h 50706"/>
                  <a:gd name="connsiteX9" fmla="*/ 339725 w 339725"/>
                  <a:gd name="connsiteY9" fmla="*/ 47531 h 507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39725" h="50706">
                    <a:moveTo>
                      <a:pt x="0" y="50706"/>
                    </a:moveTo>
                    <a:cubicBezTo>
                      <a:pt x="15081" y="30597"/>
                      <a:pt x="30163" y="10489"/>
                      <a:pt x="41275" y="3081"/>
                    </a:cubicBezTo>
                    <a:cubicBezTo>
                      <a:pt x="52388" y="-4327"/>
                      <a:pt x="58738" y="3610"/>
                      <a:pt x="66675" y="6256"/>
                    </a:cubicBezTo>
                    <a:cubicBezTo>
                      <a:pt x="74612" y="8902"/>
                      <a:pt x="79904" y="16839"/>
                      <a:pt x="88900" y="18956"/>
                    </a:cubicBezTo>
                    <a:cubicBezTo>
                      <a:pt x="97896" y="21073"/>
                      <a:pt x="105304" y="20543"/>
                      <a:pt x="120650" y="18956"/>
                    </a:cubicBezTo>
                    <a:cubicBezTo>
                      <a:pt x="135996" y="17368"/>
                      <a:pt x="161925" y="11548"/>
                      <a:pt x="180975" y="9431"/>
                    </a:cubicBezTo>
                    <a:cubicBezTo>
                      <a:pt x="200025" y="7314"/>
                      <a:pt x="216958" y="5727"/>
                      <a:pt x="234950" y="6256"/>
                    </a:cubicBezTo>
                    <a:cubicBezTo>
                      <a:pt x="252942" y="6785"/>
                      <a:pt x="273050" y="7844"/>
                      <a:pt x="288925" y="12606"/>
                    </a:cubicBezTo>
                    <a:cubicBezTo>
                      <a:pt x="304800" y="17368"/>
                      <a:pt x="330200" y="34831"/>
                      <a:pt x="330200" y="34831"/>
                    </a:cubicBezTo>
                    <a:cubicBezTo>
                      <a:pt x="338667" y="40652"/>
                      <a:pt x="339196" y="44091"/>
                      <a:pt x="339725" y="47531"/>
                    </a:cubicBezTo>
                  </a:path>
                </a:pathLst>
              </a:custGeom>
              <a:solidFill>
                <a:srgbClr val="FFC00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14" name="Group 113">
              <a:extLst>
                <a:ext uri="{FF2B5EF4-FFF2-40B4-BE49-F238E27FC236}">
                  <a16:creationId xmlns:a16="http://schemas.microsoft.com/office/drawing/2014/main" id="{60BE2B7F-A3C9-D040-ABAC-E03F2973A606}"/>
                </a:ext>
              </a:extLst>
            </p:cNvPr>
            <p:cNvGrpSpPr/>
            <p:nvPr/>
          </p:nvGrpSpPr>
          <p:grpSpPr>
            <a:xfrm rot="5400000" flipH="1" flipV="1">
              <a:off x="5668158" y="3917076"/>
              <a:ext cx="1100000" cy="133642"/>
              <a:chOff x="2164454" y="2414084"/>
              <a:chExt cx="339725" cy="92579"/>
            </a:xfrm>
            <a:solidFill>
              <a:srgbClr val="00B0F0"/>
            </a:solidFill>
          </p:grpSpPr>
          <p:sp>
            <p:nvSpPr>
              <p:cNvPr id="115" name="Freeform 114">
                <a:extLst>
                  <a:ext uri="{FF2B5EF4-FFF2-40B4-BE49-F238E27FC236}">
                    <a16:creationId xmlns:a16="http://schemas.microsoft.com/office/drawing/2014/main" id="{9A442AEE-F814-FB4D-AB8E-CE44380BA0A8}"/>
                  </a:ext>
                </a:extLst>
              </p:cNvPr>
              <p:cNvSpPr/>
              <p:nvPr/>
            </p:nvSpPr>
            <p:spPr>
              <a:xfrm>
                <a:off x="2164454" y="2414084"/>
                <a:ext cx="339725" cy="50706"/>
              </a:xfrm>
              <a:custGeom>
                <a:avLst/>
                <a:gdLst>
                  <a:gd name="connsiteX0" fmla="*/ 0 w 339725"/>
                  <a:gd name="connsiteY0" fmla="*/ 50706 h 50706"/>
                  <a:gd name="connsiteX1" fmla="*/ 41275 w 339725"/>
                  <a:gd name="connsiteY1" fmla="*/ 3081 h 50706"/>
                  <a:gd name="connsiteX2" fmla="*/ 66675 w 339725"/>
                  <a:gd name="connsiteY2" fmla="*/ 6256 h 50706"/>
                  <a:gd name="connsiteX3" fmla="*/ 88900 w 339725"/>
                  <a:gd name="connsiteY3" fmla="*/ 18956 h 50706"/>
                  <a:gd name="connsiteX4" fmla="*/ 120650 w 339725"/>
                  <a:gd name="connsiteY4" fmla="*/ 18956 h 50706"/>
                  <a:gd name="connsiteX5" fmla="*/ 180975 w 339725"/>
                  <a:gd name="connsiteY5" fmla="*/ 9431 h 50706"/>
                  <a:gd name="connsiteX6" fmla="*/ 234950 w 339725"/>
                  <a:gd name="connsiteY6" fmla="*/ 6256 h 50706"/>
                  <a:gd name="connsiteX7" fmla="*/ 288925 w 339725"/>
                  <a:gd name="connsiteY7" fmla="*/ 12606 h 50706"/>
                  <a:gd name="connsiteX8" fmla="*/ 330200 w 339725"/>
                  <a:gd name="connsiteY8" fmla="*/ 34831 h 50706"/>
                  <a:gd name="connsiteX9" fmla="*/ 339725 w 339725"/>
                  <a:gd name="connsiteY9" fmla="*/ 47531 h 507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39725" h="50706">
                    <a:moveTo>
                      <a:pt x="0" y="50706"/>
                    </a:moveTo>
                    <a:cubicBezTo>
                      <a:pt x="15081" y="30597"/>
                      <a:pt x="30163" y="10489"/>
                      <a:pt x="41275" y="3081"/>
                    </a:cubicBezTo>
                    <a:cubicBezTo>
                      <a:pt x="52388" y="-4327"/>
                      <a:pt x="58738" y="3610"/>
                      <a:pt x="66675" y="6256"/>
                    </a:cubicBezTo>
                    <a:cubicBezTo>
                      <a:pt x="74612" y="8902"/>
                      <a:pt x="79904" y="16839"/>
                      <a:pt x="88900" y="18956"/>
                    </a:cubicBezTo>
                    <a:cubicBezTo>
                      <a:pt x="97896" y="21073"/>
                      <a:pt x="105304" y="20543"/>
                      <a:pt x="120650" y="18956"/>
                    </a:cubicBezTo>
                    <a:cubicBezTo>
                      <a:pt x="135996" y="17368"/>
                      <a:pt x="161925" y="11548"/>
                      <a:pt x="180975" y="9431"/>
                    </a:cubicBezTo>
                    <a:cubicBezTo>
                      <a:pt x="200025" y="7314"/>
                      <a:pt x="216958" y="5727"/>
                      <a:pt x="234950" y="6256"/>
                    </a:cubicBezTo>
                    <a:cubicBezTo>
                      <a:pt x="252942" y="6785"/>
                      <a:pt x="273050" y="7844"/>
                      <a:pt x="288925" y="12606"/>
                    </a:cubicBezTo>
                    <a:cubicBezTo>
                      <a:pt x="304800" y="17368"/>
                      <a:pt x="330200" y="34831"/>
                      <a:pt x="330200" y="34831"/>
                    </a:cubicBezTo>
                    <a:cubicBezTo>
                      <a:pt x="338667" y="40652"/>
                      <a:pt x="339196" y="44091"/>
                      <a:pt x="339725" y="47531"/>
                    </a:cubicBezTo>
                  </a:path>
                </a:pathLst>
              </a:custGeom>
              <a:solidFill>
                <a:srgbClr val="FFC00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6" name="Freeform 115">
                <a:extLst>
                  <a:ext uri="{FF2B5EF4-FFF2-40B4-BE49-F238E27FC236}">
                    <a16:creationId xmlns:a16="http://schemas.microsoft.com/office/drawing/2014/main" id="{17A0B01E-1F8B-4F42-8DA3-BFF57A9FBD42}"/>
                  </a:ext>
                </a:extLst>
              </p:cNvPr>
              <p:cNvSpPr/>
              <p:nvPr/>
            </p:nvSpPr>
            <p:spPr>
              <a:xfrm flipV="1">
                <a:off x="2164454" y="2455957"/>
                <a:ext cx="339725" cy="50706"/>
              </a:xfrm>
              <a:custGeom>
                <a:avLst/>
                <a:gdLst>
                  <a:gd name="connsiteX0" fmla="*/ 0 w 339725"/>
                  <a:gd name="connsiteY0" fmla="*/ 50706 h 50706"/>
                  <a:gd name="connsiteX1" fmla="*/ 41275 w 339725"/>
                  <a:gd name="connsiteY1" fmla="*/ 3081 h 50706"/>
                  <a:gd name="connsiteX2" fmla="*/ 66675 w 339725"/>
                  <a:gd name="connsiteY2" fmla="*/ 6256 h 50706"/>
                  <a:gd name="connsiteX3" fmla="*/ 88900 w 339725"/>
                  <a:gd name="connsiteY3" fmla="*/ 18956 h 50706"/>
                  <a:gd name="connsiteX4" fmla="*/ 120650 w 339725"/>
                  <a:gd name="connsiteY4" fmla="*/ 18956 h 50706"/>
                  <a:gd name="connsiteX5" fmla="*/ 180975 w 339725"/>
                  <a:gd name="connsiteY5" fmla="*/ 9431 h 50706"/>
                  <a:gd name="connsiteX6" fmla="*/ 234950 w 339725"/>
                  <a:gd name="connsiteY6" fmla="*/ 6256 h 50706"/>
                  <a:gd name="connsiteX7" fmla="*/ 288925 w 339725"/>
                  <a:gd name="connsiteY7" fmla="*/ 12606 h 50706"/>
                  <a:gd name="connsiteX8" fmla="*/ 330200 w 339725"/>
                  <a:gd name="connsiteY8" fmla="*/ 34831 h 50706"/>
                  <a:gd name="connsiteX9" fmla="*/ 339725 w 339725"/>
                  <a:gd name="connsiteY9" fmla="*/ 47531 h 507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39725" h="50706">
                    <a:moveTo>
                      <a:pt x="0" y="50706"/>
                    </a:moveTo>
                    <a:cubicBezTo>
                      <a:pt x="15081" y="30597"/>
                      <a:pt x="30163" y="10489"/>
                      <a:pt x="41275" y="3081"/>
                    </a:cubicBezTo>
                    <a:cubicBezTo>
                      <a:pt x="52388" y="-4327"/>
                      <a:pt x="58738" y="3610"/>
                      <a:pt x="66675" y="6256"/>
                    </a:cubicBezTo>
                    <a:cubicBezTo>
                      <a:pt x="74612" y="8902"/>
                      <a:pt x="79904" y="16839"/>
                      <a:pt x="88900" y="18956"/>
                    </a:cubicBezTo>
                    <a:cubicBezTo>
                      <a:pt x="97896" y="21073"/>
                      <a:pt x="105304" y="20543"/>
                      <a:pt x="120650" y="18956"/>
                    </a:cubicBezTo>
                    <a:cubicBezTo>
                      <a:pt x="135996" y="17368"/>
                      <a:pt x="161925" y="11548"/>
                      <a:pt x="180975" y="9431"/>
                    </a:cubicBezTo>
                    <a:cubicBezTo>
                      <a:pt x="200025" y="7314"/>
                      <a:pt x="216958" y="5727"/>
                      <a:pt x="234950" y="6256"/>
                    </a:cubicBezTo>
                    <a:cubicBezTo>
                      <a:pt x="252942" y="6785"/>
                      <a:pt x="273050" y="7844"/>
                      <a:pt x="288925" y="12606"/>
                    </a:cubicBezTo>
                    <a:cubicBezTo>
                      <a:pt x="304800" y="17368"/>
                      <a:pt x="330200" y="34831"/>
                      <a:pt x="330200" y="34831"/>
                    </a:cubicBezTo>
                    <a:cubicBezTo>
                      <a:pt x="338667" y="40652"/>
                      <a:pt x="339196" y="44091"/>
                      <a:pt x="339725" y="47531"/>
                    </a:cubicBezTo>
                  </a:path>
                </a:pathLst>
              </a:custGeom>
              <a:solidFill>
                <a:srgbClr val="FFC00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aphicFrame>
          <p:nvGraphicFramePr>
            <p:cNvPr id="59" name="Object 58">
              <a:extLst>
                <a:ext uri="{FF2B5EF4-FFF2-40B4-BE49-F238E27FC236}">
                  <a16:creationId xmlns:a16="http://schemas.microsoft.com/office/drawing/2014/main" id="{BF7FCF24-77B3-E646-917F-F93962F3E92D}"/>
                </a:ext>
              </a:extLst>
            </p:cNvPr>
            <p:cNvGraphicFramePr>
              <a:graphicFrameLocks noChangeAspect="1"/>
            </p:cNvGraphicFramePr>
            <p:nvPr/>
          </p:nvGraphicFramePr>
          <p:xfrm>
            <a:off x="6115539" y="3044760"/>
            <a:ext cx="230687" cy="230687"/>
          </p:xfrm>
          <a:graphic>
            <a:graphicData uri="http://schemas.openxmlformats.org/presentationml/2006/ole">
              <mc:AlternateContent xmlns:mc="http://schemas.openxmlformats.org/markup-compatibility/2006">
                <mc:Choice xmlns:v="urn:schemas-microsoft-com:vml" Requires="v">
                  <p:oleObj r:id="rId2" imgW="165100" imgH="165100" progId="Equation.DSMT4">
                    <p:embed/>
                  </p:oleObj>
                </mc:Choice>
                <mc:Fallback>
                  <p:oleObj r:id="rId2" imgW="165100" imgH="165100" progId="Equation.DSMT4">
                    <p:embed/>
                    <p:pic>
                      <p:nvPicPr>
                        <p:cNvPr id="59" name="Object 58">
                          <a:extLst>
                            <a:ext uri="{FF2B5EF4-FFF2-40B4-BE49-F238E27FC236}">
                              <a16:creationId xmlns:a16="http://schemas.microsoft.com/office/drawing/2014/main" id="{BF7FCF24-77B3-E646-917F-F93962F3E92D}"/>
                            </a:ext>
                          </a:extLst>
                        </p:cNvPr>
                        <p:cNvPicPr/>
                        <p:nvPr/>
                      </p:nvPicPr>
                      <p:blipFill>
                        <a:blip r:embed="rId3"/>
                        <a:stretch>
                          <a:fillRect/>
                        </a:stretch>
                      </p:blipFill>
                      <p:spPr>
                        <a:xfrm>
                          <a:off x="6115539" y="3044760"/>
                          <a:ext cx="230687" cy="230687"/>
                        </a:xfrm>
                        <a:prstGeom prst="rect">
                          <a:avLst/>
                        </a:prstGeom>
                      </p:spPr>
                    </p:pic>
                  </p:oleObj>
                </mc:Fallback>
              </mc:AlternateContent>
            </a:graphicData>
          </a:graphic>
        </p:graphicFrame>
        <p:grpSp>
          <p:nvGrpSpPr>
            <p:cNvPr id="13" name="Group 12">
              <a:extLst>
                <a:ext uri="{FF2B5EF4-FFF2-40B4-BE49-F238E27FC236}">
                  <a16:creationId xmlns:a16="http://schemas.microsoft.com/office/drawing/2014/main" id="{693F026E-35E7-9845-8A60-8EF376CDB85A}"/>
                </a:ext>
              </a:extLst>
            </p:cNvPr>
            <p:cNvGrpSpPr/>
            <p:nvPr/>
          </p:nvGrpSpPr>
          <p:grpSpPr>
            <a:xfrm>
              <a:off x="6123540" y="4000358"/>
              <a:ext cx="196394" cy="196394"/>
              <a:chOff x="7707086" y="2514394"/>
              <a:chExt cx="530366" cy="530366"/>
            </a:xfrm>
          </p:grpSpPr>
          <p:cxnSp>
            <p:nvCxnSpPr>
              <p:cNvPr id="8" name="Straight Connector 7">
                <a:extLst>
                  <a:ext uri="{FF2B5EF4-FFF2-40B4-BE49-F238E27FC236}">
                    <a16:creationId xmlns:a16="http://schemas.microsoft.com/office/drawing/2014/main" id="{C99B6210-2C0C-AE46-8F43-C83F03C67374}"/>
                  </a:ext>
                </a:extLst>
              </p:cNvPr>
              <p:cNvCxnSpPr>
                <a:stCxn id="4" idx="1"/>
                <a:endCxn id="4" idx="5"/>
              </p:cNvCxnSpPr>
              <p:nvPr/>
            </p:nvCxnSpPr>
            <p:spPr>
              <a:xfrm>
                <a:off x="7784756" y="2592064"/>
                <a:ext cx="375026" cy="375026"/>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68" name="Straight Connector 67">
                <a:extLst>
                  <a:ext uri="{FF2B5EF4-FFF2-40B4-BE49-F238E27FC236}">
                    <a16:creationId xmlns:a16="http://schemas.microsoft.com/office/drawing/2014/main" id="{CC932E13-C7C0-F44D-84B1-925A89613CF3}"/>
                  </a:ext>
                </a:extLst>
              </p:cNvPr>
              <p:cNvCxnSpPr>
                <a:cxnSpLocks/>
              </p:cNvCxnSpPr>
              <p:nvPr/>
            </p:nvCxnSpPr>
            <p:spPr>
              <a:xfrm flipH="1">
                <a:off x="7804723" y="2596522"/>
                <a:ext cx="353540" cy="359901"/>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4" name="Donut 3">
                <a:extLst>
                  <a:ext uri="{FF2B5EF4-FFF2-40B4-BE49-F238E27FC236}">
                    <a16:creationId xmlns:a16="http://schemas.microsoft.com/office/drawing/2014/main" id="{98FDB48D-C06B-CE4B-89A0-2030C1C0E039}"/>
                  </a:ext>
                </a:extLst>
              </p:cNvPr>
              <p:cNvSpPr/>
              <p:nvPr/>
            </p:nvSpPr>
            <p:spPr>
              <a:xfrm>
                <a:off x="7707086" y="2514394"/>
                <a:ext cx="530366" cy="530366"/>
              </a:xfrm>
              <a:prstGeom prst="donut">
                <a:avLst>
                  <a:gd name="adj" fmla="val 7029"/>
                </a:avLst>
              </a:prstGeom>
              <a:solidFill>
                <a:schemeClr val="tx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grpSp>
      </p:grpSp>
      <p:sp>
        <p:nvSpPr>
          <p:cNvPr id="42" name="Rectangle 41">
            <a:extLst>
              <a:ext uri="{FF2B5EF4-FFF2-40B4-BE49-F238E27FC236}">
                <a16:creationId xmlns:a16="http://schemas.microsoft.com/office/drawing/2014/main" id="{03015021-300B-9B42-8C09-DA0347ABA0E9}"/>
              </a:ext>
            </a:extLst>
          </p:cNvPr>
          <p:cNvSpPr/>
          <p:nvPr/>
        </p:nvSpPr>
        <p:spPr>
          <a:xfrm rot="338897">
            <a:off x="2115402" y="1961292"/>
            <a:ext cx="88886" cy="2084585"/>
          </a:xfrm>
          <a:prstGeom prst="rect">
            <a:avLst/>
          </a:prstGeom>
          <a:solidFill>
            <a:srgbClr val="92D05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4" name="Rectangle 43">
            <a:extLst>
              <a:ext uri="{FF2B5EF4-FFF2-40B4-BE49-F238E27FC236}">
                <a16:creationId xmlns:a16="http://schemas.microsoft.com/office/drawing/2014/main" id="{876F18AB-8045-2345-91CA-94F6A6258057}"/>
              </a:ext>
            </a:extLst>
          </p:cNvPr>
          <p:cNvSpPr/>
          <p:nvPr/>
        </p:nvSpPr>
        <p:spPr>
          <a:xfrm rot="20740835">
            <a:off x="1789217" y="2266006"/>
            <a:ext cx="88886" cy="1743864"/>
          </a:xfrm>
          <a:prstGeom prst="rect">
            <a:avLst/>
          </a:prstGeom>
          <a:solidFill>
            <a:srgbClr val="92D05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6" name="Rectangle 45">
            <a:extLst>
              <a:ext uri="{FF2B5EF4-FFF2-40B4-BE49-F238E27FC236}">
                <a16:creationId xmlns:a16="http://schemas.microsoft.com/office/drawing/2014/main" id="{A70AEBB7-7641-8D44-BDD1-E2FEDDD8D1DF}"/>
              </a:ext>
            </a:extLst>
          </p:cNvPr>
          <p:cNvSpPr/>
          <p:nvPr/>
        </p:nvSpPr>
        <p:spPr>
          <a:xfrm rot="20764831">
            <a:off x="2241784" y="3941072"/>
            <a:ext cx="96803" cy="1913652"/>
          </a:xfrm>
          <a:prstGeom prst="rect">
            <a:avLst/>
          </a:prstGeom>
          <a:solidFill>
            <a:srgbClr val="92D05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7" name="Rectangle 46">
            <a:extLst>
              <a:ext uri="{FF2B5EF4-FFF2-40B4-BE49-F238E27FC236}">
                <a16:creationId xmlns:a16="http://schemas.microsoft.com/office/drawing/2014/main" id="{EEA61D08-840A-6546-A37C-E25C9E8AE472}"/>
              </a:ext>
            </a:extLst>
          </p:cNvPr>
          <p:cNvSpPr/>
          <p:nvPr/>
        </p:nvSpPr>
        <p:spPr>
          <a:xfrm rot="535977">
            <a:off x="1861514" y="3939877"/>
            <a:ext cx="96803" cy="1913652"/>
          </a:xfrm>
          <a:prstGeom prst="rect">
            <a:avLst/>
          </a:prstGeom>
          <a:solidFill>
            <a:srgbClr val="92D05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0" name="Rectangle 49">
            <a:extLst>
              <a:ext uri="{FF2B5EF4-FFF2-40B4-BE49-F238E27FC236}">
                <a16:creationId xmlns:a16="http://schemas.microsoft.com/office/drawing/2014/main" id="{3AB154BE-BB6D-4747-ADF3-2FD7C470FEDB}"/>
              </a:ext>
            </a:extLst>
          </p:cNvPr>
          <p:cNvSpPr/>
          <p:nvPr/>
        </p:nvSpPr>
        <p:spPr>
          <a:xfrm rot="15653006" flipH="1">
            <a:off x="2421008" y="3537942"/>
            <a:ext cx="107813" cy="744676"/>
          </a:xfrm>
          <a:prstGeom prst="rect">
            <a:avLst/>
          </a:prstGeom>
          <a:solidFill>
            <a:srgbClr val="92D05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1" name="Rectangle 50">
            <a:extLst>
              <a:ext uri="{FF2B5EF4-FFF2-40B4-BE49-F238E27FC236}">
                <a16:creationId xmlns:a16="http://schemas.microsoft.com/office/drawing/2014/main" id="{B7D5D35B-1E37-2848-9DB7-344067E261EC}"/>
              </a:ext>
            </a:extLst>
          </p:cNvPr>
          <p:cNvSpPr/>
          <p:nvPr/>
        </p:nvSpPr>
        <p:spPr>
          <a:xfrm rot="1895508">
            <a:off x="2375686" y="2795933"/>
            <a:ext cx="88886" cy="1312950"/>
          </a:xfrm>
          <a:prstGeom prst="rect">
            <a:avLst/>
          </a:prstGeom>
          <a:solidFill>
            <a:srgbClr val="92D05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2" name="Rectangle 51">
            <a:extLst>
              <a:ext uri="{FF2B5EF4-FFF2-40B4-BE49-F238E27FC236}">
                <a16:creationId xmlns:a16="http://schemas.microsoft.com/office/drawing/2014/main" id="{D1121CE6-906B-0F48-9B5C-52A16D4E63F9}"/>
              </a:ext>
            </a:extLst>
          </p:cNvPr>
          <p:cNvSpPr/>
          <p:nvPr/>
        </p:nvSpPr>
        <p:spPr>
          <a:xfrm rot="19013928">
            <a:off x="2394447" y="3839883"/>
            <a:ext cx="88886" cy="1060430"/>
          </a:xfrm>
          <a:prstGeom prst="rect">
            <a:avLst/>
          </a:prstGeom>
          <a:solidFill>
            <a:srgbClr val="92D05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3" name="Rectangle 52">
            <a:extLst>
              <a:ext uri="{FF2B5EF4-FFF2-40B4-BE49-F238E27FC236}">
                <a16:creationId xmlns:a16="http://schemas.microsoft.com/office/drawing/2014/main" id="{5748EE77-9818-2242-88C1-A4A682E090D2}"/>
              </a:ext>
            </a:extLst>
          </p:cNvPr>
          <p:cNvSpPr/>
          <p:nvPr/>
        </p:nvSpPr>
        <p:spPr>
          <a:xfrm rot="2179512">
            <a:off x="1669261" y="3911714"/>
            <a:ext cx="88886" cy="1115486"/>
          </a:xfrm>
          <a:prstGeom prst="rect">
            <a:avLst/>
          </a:prstGeom>
          <a:solidFill>
            <a:srgbClr val="92D05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79" name="Group 78">
            <a:extLst>
              <a:ext uri="{FF2B5EF4-FFF2-40B4-BE49-F238E27FC236}">
                <a16:creationId xmlns:a16="http://schemas.microsoft.com/office/drawing/2014/main" id="{0B3983CF-0A76-BC43-BA5A-6BAC41D72B01}"/>
              </a:ext>
            </a:extLst>
          </p:cNvPr>
          <p:cNvGrpSpPr/>
          <p:nvPr/>
        </p:nvGrpSpPr>
        <p:grpSpPr>
          <a:xfrm flipH="1">
            <a:off x="493356" y="3847760"/>
            <a:ext cx="1481503" cy="179992"/>
            <a:chOff x="2164454" y="2414084"/>
            <a:chExt cx="339725" cy="92579"/>
          </a:xfrm>
          <a:solidFill>
            <a:srgbClr val="FFC000"/>
          </a:solidFill>
        </p:grpSpPr>
        <p:sp>
          <p:nvSpPr>
            <p:cNvPr id="80" name="Freeform 79">
              <a:extLst>
                <a:ext uri="{FF2B5EF4-FFF2-40B4-BE49-F238E27FC236}">
                  <a16:creationId xmlns:a16="http://schemas.microsoft.com/office/drawing/2014/main" id="{C38EAE3A-B5B1-EB4F-83F8-D168C3D6B247}"/>
                </a:ext>
              </a:extLst>
            </p:cNvPr>
            <p:cNvSpPr/>
            <p:nvPr/>
          </p:nvSpPr>
          <p:spPr>
            <a:xfrm>
              <a:off x="2164454" y="2414084"/>
              <a:ext cx="339725" cy="50706"/>
            </a:xfrm>
            <a:custGeom>
              <a:avLst/>
              <a:gdLst>
                <a:gd name="connsiteX0" fmla="*/ 0 w 339725"/>
                <a:gd name="connsiteY0" fmla="*/ 50706 h 50706"/>
                <a:gd name="connsiteX1" fmla="*/ 41275 w 339725"/>
                <a:gd name="connsiteY1" fmla="*/ 3081 h 50706"/>
                <a:gd name="connsiteX2" fmla="*/ 66675 w 339725"/>
                <a:gd name="connsiteY2" fmla="*/ 6256 h 50706"/>
                <a:gd name="connsiteX3" fmla="*/ 88900 w 339725"/>
                <a:gd name="connsiteY3" fmla="*/ 18956 h 50706"/>
                <a:gd name="connsiteX4" fmla="*/ 120650 w 339725"/>
                <a:gd name="connsiteY4" fmla="*/ 18956 h 50706"/>
                <a:gd name="connsiteX5" fmla="*/ 180975 w 339725"/>
                <a:gd name="connsiteY5" fmla="*/ 9431 h 50706"/>
                <a:gd name="connsiteX6" fmla="*/ 234950 w 339725"/>
                <a:gd name="connsiteY6" fmla="*/ 6256 h 50706"/>
                <a:gd name="connsiteX7" fmla="*/ 288925 w 339725"/>
                <a:gd name="connsiteY7" fmla="*/ 12606 h 50706"/>
                <a:gd name="connsiteX8" fmla="*/ 330200 w 339725"/>
                <a:gd name="connsiteY8" fmla="*/ 34831 h 50706"/>
                <a:gd name="connsiteX9" fmla="*/ 339725 w 339725"/>
                <a:gd name="connsiteY9" fmla="*/ 47531 h 507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39725" h="50706">
                  <a:moveTo>
                    <a:pt x="0" y="50706"/>
                  </a:moveTo>
                  <a:cubicBezTo>
                    <a:pt x="15081" y="30597"/>
                    <a:pt x="30163" y="10489"/>
                    <a:pt x="41275" y="3081"/>
                  </a:cubicBezTo>
                  <a:cubicBezTo>
                    <a:pt x="52388" y="-4327"/>
                    <a:pt x="58738" y="3610"/>
                    <a:pt x="66675" y="6256"/>
                  </a:cubicBezTo>
                  <a:cubicBezTo>
                    <a:pt x="74612" y="8902"/>
                    <a:pt x="79904" y="16839"/>
                    <a:pt x="88900" y="18956"/>
                  </a:cubicBezTo>
                  <a:cubicBezTo>
                    <a:pt x="97896" y="21073"/>
                    <a:pt x="105304" y="20543"/>
                    <a:pt x="120650" y="18956"/>
                  </a:cubicBezTo>
                  <a:cubicBezTo>
                    <a:pt x="135996" y="17368"/>
                    <a:pt x="161925" y="11548"/>
                    <a:pt x="180975" y="9431"/>
                  </a:cubicBezTo>
                  <a:cubicBezTo>
                    <a:pt x="200025" y="7314"/>
                    <a:pt x="216958" y="5727"/>
                    <a:pt x="234950" y="6256"/>
                  </a:cubicBezTo>
                  <a:cubicBezTo>
                    <a:pt x="252942" y="6785"/>
                    <a:pt x="273050" y="7844"/>
                    <a:pt x="288925" y="12606"/>
                  </a:cubicBezTo>
                  <a:cubicBezTo>
                    <a:pt x="304800" y="17368"/>
                    <a:pt x="330200" y="34831"/>
                    <a:pt x="330200" y="34831"/>
                  </a:cubicBezTo>
                  <a:cubicBezTo>
                    <a:pt x="338667" y="40652"/>
                    <a:pt x="339196" y="44091"/>
                    <a:pt x="339725" y="47531"/>
                  </a:cubicBezTo>
                </a:path>
              </a:pathLst>
            </a:custGeom>
            <a:grp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1" name="Freeform 80">
              <a:extLst>
                <a:ext uri="{FF2B5EF4-FFF2-40B4-BE49-F238E27FC236}">
                  <a16:creationId xmlns:a16="http://schemas.microsoft.com/office/drawing/2014/main" id="{A21D1269-076F-744A-957A-B0EDE05CBFEE}"/>
                </a:ext>
              </a:extLst>
            </p:cNvPr>
            <p:cNvSpPr/>
            <p:nvPr/>
          </p:nvSpPr>
          <p:spPr>
            <a:xfrm flipV="1">
              <a:off x="2164454" y="2455957"/>
              <a:ext cx="339725" cy="50706"/>
            </a:xfrm>
            <a:custGeom>
              <a:avLst/>
              <a:gdLst>
                <a:gd name="connsiteX0" fmla="*/ 0 w 339725"/>
                <a:gd name="connsiteY0" fmla="*/ 50706 h 50706"/>
                <a:gd name="connsiteX1" fmla="*/ 41275 w 339725"/>
                <a:gd name="connsiteY1" fmla="*/ 3081 h 50706"/>
                <a:gd name="connsiteX2" fmla="*/ 66675 w 339725"/>
                <a:gd name="connsiteY2" fmla="*/ 6256 h 50706"/>
                <a:gd name="connsiteX3" fmla="*/ 88900 w 339725"/>
                <a:gd name="connsiteY3" fmla="*/ 18956 h 50706"/>
                <a:gd name="connsiteX4" fmla="*/ 120650 w 339725"/>
                <a:gd name="connsiteY4" fmla="*/ 18956 h 50706"/>
                <a:gd name="connsiteX5" fmla="*/ 180975 w 339725"/>
                <a:gd name="connsiteY5" fmla="*/ 9431 h 50706"/>
                <a:gd name="connsiteX6" fmla="*/ 234950 w 339725"/>
                <a:gd name="connsiteY6" fmla="*/ 6256 h 50706"/>
                <a:gd name="connsiteX7" fmla="*/ 288925 w 339725"/>
                <a:gd name="connsiteY7" fmla="*/ 12606 h 50706"/>
                <a:gd name="connsiteX8" fmla="*/ 330200 w 339725"/>
                <a:gd name="connsiteY8" fmla="*/ 34831 h 50706"/>
                <a:gd name="connsiteX9" fmla="*/ 339725 w 339725"/>
                <a:gd name="connsiteY9" fmla="*/ 47531 h 507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39725" h="50706">
                  <a:moveTo>
                    <a:pt x="0" y="50706"/>
                  </a:moveTo>
                  <a:cubicBezTo>
                    <a:pt x="15081" y="30597"/>
                    <a:pt x="30163" y="10489"/>
                    <a:pt x="41275" y="3081"/>
                  </a:cubicBezTo>
                  <a:cubicBezTo>
                    <a:pt x="52388" y="-4327"/>
                    <a:pt x="58738" y="3610"/>
                    <a:pt x="66675" y="6256"/>
                  </a:cubicBezTo>
                  <a:cubicBezTo>
                    <a:pt x="74612" y="8902"/>
                    <a:pt x="79904" y="16839"/>
                    <a:pt x="88900" y="18956"/>
                  </a:cubicBezTo>
                  <a:cubicBezTo>
                    <a:pt x="97896" y="21073"/>
                    <a:pt x="105304" y="20543"/>
                    <a:pt x="120650" y="18956"/>
                  </a:cubicBezTo>
                  <a:cubicBezTo>
                    <a:pt x="135996" y="17368"/>
                    <a:pt x="161925" y="11548"/>
                    <a:pt x="180975" y="9431"/>
                  </a:cubicBezTo>
                  <a:cubicBezTo>
                    <a:pt x="200025" y="7314"/>
                    <a:pt x="216958" y="5727"/>
                    <a:pt x="234950" y="6256"/>
                  </a:cubicBezTo>
                  <a:cubicBezTo>
                    <a:pt x="252942" y="6785"/>
                    <a:pt x="273050" y="7844"/>
                    <a:pt x="288925" y="12606"/>
                  </a:cubicBezTo>
                  <a:cubicBezTo>
                    <a:pt x="304800" y="17368"/>
                    <a:pt x="330200" y="34831"/>
                    <a:pt x="330200" y="34831"/>
                  </a:cubicBezTo>
                  <a:cubicBezTo>
                    <a:pt x="338667" y="40652"/>
                    <a:pt x="339196" y="44091"/>
                    <a:pt x="339725" y="47531"/>
                  </a:cubicBezTo>
                </a:path>
              </a:pathLst>
            </a:custGeom>
            <a:grp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45" name="Rectangle 44">
            <a:extLst>
              <a:ext uri="{FF2B5EF4-FFF2-40B4-BE49-F238E27FC236}">
                <a16:creationId xmlns:a16="http://schemas.microsoft.com/office/drawing/2014/main" id="{26964DF1-2A95-0B4F-BE47-2B5FECE587BE}"/>
              </a:ext>
            </a:extLst>
          </p:cNvPr>
          <p:cNvSpPr/>
          <p:nvPr/>
        </p:nvSpPr>
        <p:spPr>
          <a:xfrm rot="18871821" flipH="1">
            <a:off x="1633792" y="3046228"/>
            <a:ext cx="88886" cy="1141489"/>
          </a:xfrm>
          <a:prstGeom prst="rect">
            <a:avLst/>
          </a:prstGeom>
          <a:solidFill>
            <a:srgbClr val="92D05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8" name="Rectangle 47">
            <a:extLst>
              <a:ext uri="{FF2B5EF4-FFF2-40B4-BE49-F238E27FC236}">
                <a16:creationId xmlns:a16="http://schemas.microsoft.com/office/drawing/2014/main" id="{25AC25D2-712F-F946-B13C-E5568BEE9664}"/>
              </a:ext>
            </a:extLst>
          </p:cNvPr>
          <p:cNvSpPr/>
          <p:nvPr/>
        </p:nvSpPr>
        <p:spPr>
          <a:xfrm rot="15653006" flipH="1">
            <a:off x="1608286" y="3655122"/>
            <a:ext cx="107813" cy="744676"/>
          </a:xfrm>
          <a:prstGeom prst="rect">
            <a:avLst/>
          </a:prstGeom>
          <a:solidFill>
            <a:srgbClr val="92D05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3" name="Donut 42">
            <a:extLst>
              <a:ext uri="{FF2B5EF4-FFF2-40B4-BE49-F238E27FC236}">
                <a16:creationId xmlns:a16="http://schemas.microsoft.com/office/drawing/2014/main" id="{FB055F6E-2B84-B749-B26C-55DC7847ECA2}"/>
              </a:ext>
            </a:extLst>
          </p:cNvPr>
          <p:cNvSpPr/>
          <p:nvPr/>
        </p:nvSpPr>
        <p:spPr>
          <a:xfrm>
            <a:off x="1095026" y="1729748"/>
            <a:ext cx="1923977" cy="4456950"/>
          </a:xfrm>
          <a:prstGeom prst="donut">
            <a:avLst>
              <a:gd name="adj" fmla="val 11513"/>
            </a:avLst>
          </a:prstGeom>
          <a:solidFill>
            <a:srgbClr val="92D05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78" name="Oval 77">
            <a:extLst>
              <a:ext uri="{FF2B5EF4-FFF2-40B4-BE49-F238E27FC236}">
                <a16:creationId xmlns:a16="http://schemas.microsoft.com/office/drawing/2014/main" id="{55E7F34D-8464-3946-BC67-FEBB8CBFC0EB}"/>
              </a:ext>
            </a:extLst>
          </p:cNvPr>
          <p:cNvSpPr/>
          <p:nvPr/>
        </p:nvSpPr>
        <p:spPr>
          <a:xfrm>
            <a:off x="2007163" y="3815069"/>
            <a:ext cx="125578" cy="233834"/>
          </a:xfrm>
          <a:prstGeom prst="ellipse">
            <a:avLst/>
          </a:prstGeom>
          <a:solidFill>
            <a:srgbClr val="92D05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20" name="Group 19">
            <a:extLst>
              <a:ext uri="{FF2B5EF4-FFF2-40B4-BE49-F238E27FC236}">
                <a16:creationId xmlns:a16="http://schemas.microsoft.com/office/drawing/2014/main" id="{25F80CBA-D8A5-384B-BFDA-B9BBD612D613}"/>
              </a:ext>
            </a:extLst>
          </p:cNvPr>
          <p:cNvGrpSpPr/>
          <p:nvPr/>
        </p:nvGrpSpPr>
        <p:grpSpPr>
          <a:xfrm flipV="1">
            <a:off x="2685934" y="4168729"/>
            <a:ext cx="234297" cy="1170272"/>
            <a:chOff x="6756539" y="3303318"/>
            <a:chExt cx="120511" cy="601932"/>
          </a:xfrm>
        </p:grpSpPr>
        <p:sp>
          <p:nvSpPr>
            <p:cNvPr id="10" name="Freeform 9">
              <a:extLst>
                <a:ext uri="{FF2B5EF4-FFF2-40B4-BE49-F238E27FC236}">
                  <a16:creationId xmlns:a16="http://schemas.microsoft.com/office/drawing/2014/main" id="{3B8E9E9F-3E25-E242-BDD6-528CE27BB050}"/>
                </a:ext>
              </a:extLst>
            </p:cNvPr>
            <p:cNvSpPr/>
            <p:nvPr/>
          </p:nvSpPr>
          <p:spPr>
            <a:xfrm>
              <a:off x="6762750" y="3308350"/>
              <a:ext cx="114300" cy="596900"/>
            </a:xfrm>
            <a:custGeom>
              <a:avLst/>
              <a:gdLst>
                <a:gd name="connsiteX0" fmla="*/ 114300 w 114300"/>
                <a:gd name="connsiteY0" fmla="*/ 596900 h 596900"/>
                <a:gd name="connsiteX1" fmla="*/ 95250 w 114300"/>
                <a:gd name="connsiteY1" fmla="*/ 368300 h 596900"/>
                <a:gd name="connsiteX2" fmla="*/ 53975 w 114300"/>
                <a:gd name="connsiteY2" fmla="*/ 165100 h 596900"/>
                <a:gd name="connsiteX3" fmla="*/ 0 w 114300"/>
                <a:gd name="connsiteY3" fmla="*/ 0 h 596900"/>
              </a:gdLst>
              <a:ahLst/>
              <a:cxnLst>
                <a:cxn ang="0">
                  <a:pos x="connsiteX0" y="connsiteY0"/>
                </a:cxn>
                <a:cxn ang="0">
                  <a:pos x="connsiteX1" y="connsiteY1"/>
                </a:cxn>
                <a:cxn ang="0">
                  <a:pos x="connsiteX2" y="connsiteY2"/>
                </a:cxn>
                <a:cxn ang="0">
                  <a:pos x="connsiteX3" y="connsiteY3"/>
                </a:cxn>
              </a:cxnLst>
              <a:rect l="l" t="t" r="r" b="b"/>
              <a:pathLst>
                <a:path w="114300" h="596900">
                  <a:moveTo>
                    <a:pt x="114300" y="596900"/>
                  </a:moveTo>
                  <a:cubicBezTo>
                    <a:pt x="109802" y="518583"/>
                    <a:pt x="105304" y="440267"/>
                    <a:pt x="95250" y="368300"/>
                  </a:cubicBezTo>
                  <a:cubicBezTo>
                    <a:pt x="85196" y="296333"/>
                    <a:pt x="69850" y="226483"/>
                    <a:pt x="53975" y="165100"/>
                  </a:cubicBezTo>
                  <a:cubicBezTo>
                    <a:pt x="38100" y="103717"/>
                    <a:pt x="19050" y="51858"/>
                    <a:pt x="0" y="0"/>
                  </a:cubicBezTo>
                </a:path>
              </a:pathLst>
            </a:custGeom>
            <a:noFill/>
            <a:ln w="28575">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5" name="Group 14">
              <a:extLst>
                <a:ext uri="{FF2B5EF4-FFF2-40B4-BE49-F238E27FC236}">
                  <a16:creationId xmlns:a16="http://schemas.microsoft.com/office/drawing/2014/main" id="{79ED6A34-1089-C54B-B650-C8399059F9C0}"/>
                </a:ext>
              </a:extLst>
            </p:cNvPr>
            <p:cNvGrpSpPr/>
            <p:nvPr/>
          </p:nvGrpSpPr>
          <p:grpSpPr>
            <a:xfrm>
              <a:off x="6756539" y="3303318"/>
              <a:ext cx="86871" cy="130256"/>
              <a:chOff x="7083290" y="3153134"/>
              <a:chExt cx="86871" cy="130256"/>
            </a:xfrm>
          </p:grpSpPr>
          <p:cxnSp>
            <p:nvCxnSpPr>
              <p:cNvPr id="12" name="Straight Connector 11">
                <a:extLst>
                  <a:ext uri="{FF2B5EF4-FFF2-40B4-BE49-F238E27FC236}">
                    <a16:creationId xmlns:a16="http://schemas.microsoft.com/office/drawing/2014/main" id="{848212E5-49E8-6B4B-ADCB-CC4312DC2A4D}"/>
                  </a:ext>
                </a:extLst>
              </p:cNvPr>
              <p:cNvCxnSpPr>
                <a:cxnSpLocks/>
              </p:cNvCxnSpPr>
              <p:nvPr/>
            </p:nvCxnSpPr>
            <p:spPr>
              <a:xfrm>
                <a:off x="7083291" y="3153135"/>
                <a:ext cx="7910" cy="130255"/>
              </a:xfrm>
              <a:prstGeom prst="line">
                <a:avLst/>
              </a:prstGeom>
              <a:ln w="28575">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85" name="Straight Connector 84">
                <a:extLst>
                  <a:ext uri="{FF2B5EF4-FFF2-40B4-BE49-F238E27FC236}">
                    <a16:creationId xmlns:a16="http://schemas.microsoft.com/office/drawing/2014/main" id="{46D7623E-2FA3-4E43-BFA8-9A3C5612D543}"/>
                  </a:ext>
                </a:extLst>
              </p:cNvPr>
              <p:cNvCxnSpPr>
                <a:cxnSpLocks/>
              </p:cNvCxnSpPr>
              <p:nvPr/>
            </p:nvCxnSpPr>
            <p:spPr>
              <a:xfrm>
                <a:off x="7083290" y="3153134"/>
                <a:ext cx="86871" cy="106013"/>
              </a:xfrm>
              <a:prstGeom prst="line">
                <a:avLst/>
              </a:prstGeom>
              <a:ln w="28575">
                <a:solidFill>
                  <a:srgbClr val="FF0000"/>
                </a:solidFill>
              </a:ln>
              <a:effectLst/>
            </p:spPr>
            <p:style>
              <a:lnRef idx="2">
                <a:schemeClr val="accent1"/>
              </a:lnRef>
              <a:fillRef idx="0">
                <a:schemeClr val="accent1"/>
              </a:fillRef>
              <a:effectRef idx="1">
                <a:schemeClr val="accent1"/>
              </a:effectRef>
              <a:fontRef idx="minor">
                <a:schemeClr val="tx1"/>
              </a:fontRef>
            </p:style>
          </p:cxnSp>
        </p:grpSp>
      </p:grpSp>
      <p:grpSp>
        <p:nvGrpSpPr>
          <p:cNvPr id="89" name="Group 88">
            <a:extLst>
              <a:ext uri="{FF2B5EF4-FFF2-40B4-BE49-F238E27FC236}">
                <a16:creationId xmlns:a16="http://schemas.microsoft.com/office/drawing/2014/main" id="{78A32B7C-0DA4-544B-B5B2-34EAAF8E8A3E}"/>
              </a:ext>
            </a:extLst>
          </p:cNvPr>
          <p:cNvGrpSpPr/>
          <p:nvPr/>
        </p:nvGrpSpPr>
        <p:grpSpPr>
          <a:xfrm rot="21084766" flipH="1">
            <a:off x="1134852" y="3310508"/>
            <a:ext cx="234297" cy="1170272"/>
            <a:chOff x="6756539" y="3303318"/>
            <a:chExt cx="120511" cy="601932"/>
          </a:xfrm>
        </p:grpSpPr>
        <p:sp>
          <p:nvSpPr>
            <p:cNvPr id="91" name="Freeform 90">
              <a:extLst>
                <a:ext uri="{FF2B5EF4-FFF2-40B4-BE49-F238E27FC236}">
                  <a16:creationId xmlns:a16="http://schemas.microsoft.com/office/drawing/2014/main" id="{66BF97FD-686A-DE4F-83BB-962382978AF4}"/>
                </a:ext>
              </a:extLst>
            </p:cNvPr>
            <p:cNvSpPr/>
            <p:nvPr/>
          </p:nvSpPr>
          <p:spPr>
            <a:xfrm>
              <a:off x="6762750" y="3308350"/>
              <a:ext cx="114300" cy="596900"/>
            </a:xfrm>
            <a:custGeom>
              <a:avLst/>
              <a:gdLst>
                <a:gd name="connsiteX0" fmla="*/ 114300 w 114300"/>
                <a:gd name="connsiteY0" fmla="*/ 596900 h 596900"/>
                <a:gd name="connsiteX1" fmla="*/ 95250 w 114300"/>
                <a:gd name="connsiteY1" fmla="*/ 368300 h 596900"/>
                <a:gd name="connsiteX2" fmla="*/ 53975 w 114300"/>
                <a:gd name="connsiteY2" fmla="*/ 165100 h 596900"/>
                <a:gd name="connsiteX3" fmla="*/ 0 w 114300"/>
                <a:gd name="connsiteY3" fmla="*/ 0 h 596900"/>
              </a:gdLst>
              <a:ahLst/>
              <a:cxnLst>
                <a:cxn ang="0">
                  <a:pos x="connsiteX0" y="connsiteY0"/>
                </a:cxn>
                <a:cxn ang="0">
                  <a:pos x="connsiteX1" y="connsiteY1"/>
                </a:cxn>
                <a:cxn ang="0">
                  <a:pos x="connsiteX2" y="connsiteY2"/>
                </a:cxn>
                <a:cxn ang="0">
                  <a:pos x="connsiteX3" y="connsiteY3"/>
                </a:cxn>
              </a:cxnLst>
              <a:rect l="l" t="t" r="r" b="b"/>
              <a:pathLst>
                <a:path w="114300" h="596900">
                  <a:moveTo>
                    <a:pt x="114300" y="596900"/>
                  </a:moveTo>
                  <a:cubicBezTo>
                    <a:pt x="109802" y="518583"/>
                    <a:pt x="105304" y="440267"/>
                    <a:pt x="95250" y="368300"/>
                  </a:cubicBezTo>
                  <a:cubicBezTo>
                    <a:pt x="85196" y="296333"/>
                    <a:pt x="69850" y="226483"/>
                    <a:pt x="53975" y="165100"/>
                  </a:cubicBezTo>
                  <a:cubicBezTo>
                    <a:pt x="38100" y="103717"/>
                    <a:pt x="19050" y="51858"/>
                    <a:pt x="0" y="0"/>
                  </a:cubicBezTo>
                </a:path>
              </a:pathLst>
            </a:custGeom>
            <a:noFill/>
            <a:ln w="28575">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92" name="Group 91">
              <a:extLst>
                <a:ext uri="{FF2B5EF4-FFF2-40B4-BE49-F238E27FC236}">
                  <a16:creationId xmlns:a16="http://schemas.microsoft.com/office/drawing/2014/main" id="{E210A894-AAD2-B641-84C7-2DEE54AD5C5D}"/>
                </a:ext>
              </a:extLst>
            </p:cNvPr>
            <p:cNvGrpSpPr/>
            <p:nvPr/>
          </p:nvGrpSpPr>
          <p:grpSpPr>
            <a:xfrm>
              <a:off x="6756539" y="3303318"/>
              <a:ext cx="86871" cy="130256"/>
              <a:chOff x="7083290" y="3153134"/>
              <a:chExt cx="86871" cy="130256"/>
            </a:xfrm>
          </p:grpSpPr>
          <p:cxnSp>
            <p:nvCxnSpPr>
              <p:cNvPr id="93" name="Straight Connector 92">
                <a:extLst>
                  <a:ext uri="{FF2B5EF4-FFF2-40B4-BE49-F238E27FC236}">
                    <a16:creationId xmlns:a16="http://schemas.microsoft.com/office/drawing/2014/main" id="{A0068848-FB34-F347-AE8E-B9BB0122652C}"/>
                  </a:ext>
                </a:extLst>
              </p:cNvPr>
              <p:cNvCxnSpPr>
                <a:cxnSpLocks/>
              </p:cNvCxnSpPr>
              <p:nvPr/>
            </p:nvCxnSpPr>
            <p:spPr>
              <a:xfrm>
                <a:off x="7083291" y="3153135"/>
                <a:ext cx="7910" cy="130255"/>
              </a:xfrm>
              <a:prstGeom prst="line">
                <a:avLst/>
              </a:prstGeom>
              <a:ln w="28575">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94" name="Straight Connector 93">
                <a:extLst>
                  <a:ext uri="{FF2B5EF4-FFF2-40B4-BE49-F238E27FC236}">
                    <a16:creationId xmlns:a16="http://schemas.microsoft.com/office/drawing/2014/main" id="{419BF7EA-A1C1-784E-B9E6-037083304BAD}"/>
                  </a:ext>
                </a:extLst>
              </p:cNvPr>
              <p:cNvCxnSpPr>
                <a:cxnSpLocks/>
              </p:cNvCxnSpPr>
              <p:nvPr/>
            </p:nvCxnSpPr>
            <p:spPr>
              <a:xfrm>
                <a:off x="7083290" y="3153134"/>
                <a:ext cx="86871" cy="106013"/>
              </a:xfrm>
              <a:prstGeom prst="line">
                <a:avLst/>
              </a:prstGeom>
              <a:ln w="28575">
                <a:solidFill>
                  <a:srgbClr val="FF0000"/>
                </a:solidFill>
              </a:ln>
              <a:effectLst/>
            </p:spPr>
            <p:style>
              <a:lnRef idx="2">
                <a:schemeClr val="accent1"/>
              </a:lnRef>
              <a:fillRef idx="0">
                <a:schemeClr val="accent1"/>
              </a:fillRef>
              <a:effectRef idx="1">
                <a:schemeClr val="accent1"/>
              </a:effectRef>
              <a:fontRef idx="minor">
                <a:schemeClr val="tx1"/>
              </a:fontRef>
            </p:style>
          </p:cxnSp>
        </p:grpSp>
      </p:grpSp>
      <p:grpSp>
        <p:nvGrpSpPr>
          <p:cNvPr id="100" name="Group 99">
            <a:extLst>
              <a:ext uri="{FF2B5EF4-FFF2-40B4-BE49-F238E27FC236}">
                <a16:creationId xmlns:a16="http://schemas.microsoft.com/office/drawing/2014/main" id="{F022E31B-FF36-8840-8CDB-DC72D8238C98}"/>
              </a:ext>
            </a:extLst>
          </p:cNvPr>
          <p:cNvGrpSpPr/>
          <p:nvPr/>
        </p:nvGrpSpPr>
        <p:grpSpPr>
          <a:xfrm rot="9414150" flipH="1">
            <a:off x="2653232" y="2412822"/>
            <a:ext cx="234297" cy="1170272"/>
            <a:chOff x="6756539" y="3303318"/>
            <a:chExt cx="120511" cy="601932"/>
          </a:xfrm>
        </p:grpSpPr>
        <p:sp>
          <p:nvSpPr>
            <p:cNvPr id="101" name="Freeform 100">
              <a:extLst>
                <a:ext uri="{FF2B5EF4-FFF2-40B4-BE49-F238E27FC236}">
                  <a16:creationId xmlns:a16="http://schemas.microsoft.com/office/drawing/2014/main" id="{FCD54765-9D95-2844-9F38-1372B6416623}"/>
                </a:ext>
              </a:extLst>
            </p:cNvPr>
            <p:cNvSpPr/>
            <p:nvPr/>
          </p:nvSpPr>
          <p:spPr>
            <a:xfrm>
              <a:off x="6762750" y="3308350"/>
              <a:ext cx="114300" cy="596900"/>
            </a:xfrm>
            <a:custGeom>
              <a:avLst/>
              <a:gdLst>
                <a:gd name="connsiteX0" fmla="*/ 114300 w 114300"/>
                <a:gd name="connsiteY0" fmla="*/ 596900 h 596900"/>
                <a:gd name="connsiteX1" fmla="*/ 95250 w 114300"/>
                <a:gd name="connsiteY1" fmla="*/ 368300 h 596900"/>
                <a:gd name="connsiteX2" fmla="*/ 53975 w 114300"/>
                <a:gd name="connsiteY2" fmla="*/ 165100 h 596900"/>
                <a:gd name="connsiteX3" fmla="*/ 0 w 114300"/>
                <a:gd name="connsiteY3" fmla="*/ 0 h 596900"/>
              </a:gdLst>
              <a:ahLst/>
              <a:cxnLst>
                <a:cxn ang="0">
                  <a:pos x="connsiteX0" y="connsiteY0"/>
                </a:cxn>
                <a:cxn ang="0">
                  <a:pos x="connsiteX1" y="connsiteY1"/>
                </a:cxn>
                <a:cxn ang="0">
                  <a:pos x="connsiteX2" y="connsiteY2"/>
                </a:cxn>
                <a:cxn ang="0">
                  <a:pos x="connsiteX3" y="connsiteY3"/>
                </a:cxn>
              </a:cxnLst>
              <a:rect l="l" t="t" r="r" b="b"/>
              <a:pathLst>
                <a:path w="114300" h="596900">
                  <a:moveTo>
                    <a:pt x="114300" y="596900"/>
                  </a:moveTo>
                  <a:cubicBezTo>
                    <a:pt x="109802" y="518583"/>
                    <a:pt x="105304" y="440267"/>
                    <a:pt x="95250" y="368300"/>
                  </a:cubicBezTo>
                  <a:cubicBezTo>
                    <a:pt x="85196" y="296333"/>
                    <a:pt x="69850" y="226483"/>
                    <a:pt x="53975" y="165100"/>
                  </a:cubicBezTo>
                  <a:cubicBezTo>
                    <a:pt x="38100" y="103717"/>
                    <a:pt x="19050" y="51858"/>
                    <a:pt x="0" y="0"/>
                  </a:cubicBezTo>
                </a:path>
              </a:pathLst>
            </a:custGeom>
            <a:noFill/>
            <a:ln w="28575">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02" name="Group 101">
              <a:extLst>
                <a:ext uri="{FF2B5EF4-FFF2-40B4-BE49-F238E27FC236}">
                  <a16:creationId xmlns:a16="http://schemas.microsoft.com/office/drawing/2014/main" id="{00F10D14-5438-764E-9A75-3ABA6EBD742D}"/>
                </a:ext>
              </a:extLst>
            </p:cNvPr>
            <p:cNvGrpSpPr/>
            <p:nvPr/>
          </p:nvGrpSpPr>
          <p:grpSpPr>
            <a:xfrm>
              <a:off x="6756539" y="3303318"/>
              <a:ext cx="86871" cy="130256"/>
              <a:chOff x="7083290" y="3153134"/>
              <a:chExt cx="86871" cy="130256"/>
            </a:xfrm>
          </p:grpSpPr>
          <p:cxnSp>
            <p:nvCxnSpPr>
              <p:cNvPr id="103" name="Straight Connector 102">
                <a:extLst>
                  <a:ext uri="{FF2B5EF4-FFF2-40B4-BE49-F238E27FC236}">
                    <a16:creationId xmlns:a16="http://schemas.microsoft.com/office/drawing/2014/main" id="{E18EBDDD-115A-5C43-8828-38AE2CBFB9EA}"/>
                  </a:ext>
                </a:extLst>
              </p:cNvPr>
              <p:cNvCxnSpPr>
                <a:cxnSpLocks/>
              </p:cNvCxnSpPr>
              <p:nvPr/>
            </p:nvCxnSpPr>
            <p:spPr>
              <a:xfrm>
                <a:off x="7083291" y="3153135"/>
                <a:ext cx="7910" cy="130255"/>
              </a:xfrm>
              <a:prstGeom prst="line">
                <a:avLst/>
              </a:prstGeom>
              <a:ln w="28575">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104" name="Straight Connector 103">
                <a:extLst>
                  <a:ext uri="{FF2B5EF4-FFF2-40B4-BE49-F238E27FC236}">
                    <a16:creationId xmlns:a16="http://schemas.microsoft.com/office/drawing/2014/main" id="{9FBD06D4-9228-D545-A97A-54EF39F01FDE}"/>
                  </a:ext>
                </a:extLst>
              </p:cNvPr>
              <p:cNvCxnSpPr>
                <a:cxnSpLocks/>
              </p:cNvCxnSpPr>
              <p:nvPr/>
            </p:nvCxnSpPr>
            <p:spPr>
              <a:xfrm>
                <a:off x="7083290" y="3153134"/>
                <a:ext cx="86871" cy="106013"/>
              </a:xfrm>
              <a:prstGeom prst="line">
                <a:avLst/>
              </a:prstGeom>
              <a:ln w="28575">
                <a:solidFill>
                  <a:srgbClr val="FF0000"/>
                </a:solidFill>
              </a:ln>
              <a:effectLst/>
            </p:spPr>
            <p:style>
              <a:lnRef idx="2">
                <a:schemeClr val="accent1"/>
              </a:lnRef>
              <a:fillRef idx="0">
                <a:schemeClr val="accent1"/>
              </a:fillRef>
              <a:effectRef idx="1">
                <a:schemeClr val="accent1"/>
              </a:effectRef>
              <a:fontRef idx="minor">
                <a:schemeClr val="tx1"/>
              </a:fontRef>
            </p:style>
          </p:cxnSp>
        </p:grpSp>
      </p:grpSp>
      <p:sp>
        <p:nvSpPr>
          <p:cNvPr id="118" name="Pie 117">
            <a:extLst>
              <a:ext uri="{FF2B5EF4-FFF2-40B4-BE49-F238E27FC236}">
                <a16:creationId xmlns:a16="http://schemas.microsoft.com/office/drawing/2014/main" id="{4ADA44EC-4B31-6E44-A703-50A50E559BD9}"/>
              </a:ext>
            </a:extLst>
          </p:cNvPr>
          <p:cNvSpPr/>
          <p:nvPr/>
        </p:nvSpPr>
        <p:spPr>
          <a:xfrm rot="13199997">
            <a:off x="3490464" y="3858493"/>
            <a:ext cx="173398" cy="173398"/>
          </a:xfrm>
          <a:prstGeom prst="pie">
            <a:avLst/>
          </a:prstGeom>
          <a:solidFill>
            <a:srgbClr val="FFC0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cxnSp>
        <p:nvCxnSpPr>
          <p:cNvPr id="60" name="Straight Arrow Connector 59">
            <a:extLst>
              <a:ext uri="{FF2B5EF4-FFF2-40B4-BE49-F238E27FC236}">
                <a16:creationId xmlns:a16="http://schemas.microsoft.com/office/drawing/2014/main" id="{C2FC812E-A7A3-714A-88F9-6F4CCB7B3693}"/>
              </a:ext>
            </a:extLst>
          </p:cNvPr>
          <p:cNvCxnSpPr>
            <a:cxnSpLocks/>
          </p:cNvCxnSpPr>
          <p:nvPr/>
        </p:nvCxnSpPr>
        <p:spPr>
          <a:xfrm>
            <a:off x="2658520" y="3944489"/>
            <a:ext cx="1" cy="1137986"/>
          </a:xfrm>
          <a:prstGeom prst="straightConnector1">
            <a:avLst/>
          </a:prstGeom>
          <a:ln w="38100">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graphicFrame>
        <p:nvGraphicFramePr>
          <p:cNvPr id="62" name="Object 61">
            <a:extLst>
              <a:ext uri="{FF2B5EF4-FFF2-40B4-BE49-F238E27FC236}">
                <a16:creationId xmlns:a16="http://schemas.microsoft.com/office/drawing/2014/main" id="{98A8ECAB-A26C-734C-83FE-069991B2156D}"/>
              </a:ext>
            </a:extLst>
          </p:cNvPr>
          <p:cNvGraphicFramePr>
            <a:graphicFrameLocks noChangeAspect="1"/>
          </p:cNvGraphicFramePr>
          <p:nvPr/>
        </p:nvGraphicFramePr>
        <p:xfrm>
          <a:off x="3689308" y="4945139"/>
          <a:ext cx="367749" cy="504587"/>
        </p:xfrm>
        <a:graphic>
          <a:graphicData uri="http://schemas.openxmlformats.org/presentationml/2006/ole">
            <mc:AlternateContent xmlns:mc="http://schemas.openxmlformats.org/markup-compatibility/2006">
              <mc:Choice xmlns:v="urn:schemas-microsoft-com:vml" Requires="v">
                <p:oleObj r:id="rId4" imgW="139700" imgH="190500" progId="Equation.DSMT4">
                  <p:embed/>
                </p:oleObj>
              </mc:Choice>
              <mc:Fallback>
                <p:oleObj r:id="rId4" imgW="139700" imgH="190500" progId="Equation.DSMT4">
                  <p:embed/>
                  <p:pic>
                    <p:nvPicPr>
                      <p:cNvPr id="62" name="Object 61">
                        <a:extLst>
                          <a:ext uri="{FF2B5EF4-FFF2-40B4-BE49-F238E27FC236}">
                            <a16:creationId xmlns:a16="http://schemas.microsoft.com/office/drawing/2014/main" id="{98A8ECAB-A26C-734C-83FE-069991B2156D}"/>
                          </a:ext>
                        </a:extLst>
                      </p:cNvPr>
                      <p:cNvPicPr/>
                      <p:nvPr/>
                    </p:nvPicPr>
                    <p:blipFill>
                      <a:blip r:embed="rId5"/>
                      <a:stretch>
                        <a:fillRect/>
                      </a:stretch>
                    </p:blipFill>
                    <p:spPr>
                      <a:xfrm>
                        <a:off x="3689308" y="4945139"/>
                        <a:ext cx="367749" cy="504587"/>
                      </a:xfrm>
                      <a:prstGeom prst="rect">
                        <a:avLst/>
                      </a:prstGeom>
                    </p:spPr>
                  </p:pic>
                </p:oleObj>
              </mc:Fallback>
            </mc:AlternateContent>
          </a:graphicData>
        </a:graphic>
      </p:graphicFrame>
      <p:sp>
        <p:nvSpPr>
          <p:cNvPr id="3" name="Freeform 2">
            <a:extLst>
              <a:ext uri="{FF2B5EF4-FFF2-40B4-BE49-F238E27FC236}">
                <a16:creationId xmlns:a16="http://schemas.microsoft.com/office/drawing/2014/main" id="{6CE397C0-D57D-F54E-8A95-EE3B3141BC69}"/>
              </a:ext>
            </a:extLst>
          </p:cNvPr>
          <p:cNvSpPr/>
          <p:nvPr/>
        </p:nvSpPr>
        <p:spPr>
          <a:xfrm flipV="1">
            <a:off x="2684066" y="4425321"/>
            <a:ext cx="1012728" cy="687739"/>
          </a:xfrm>
          <a:custGeom>
            <a:avLst/>
            <a:gdLst>
              <a:gd name="connsiteX0" fmla="*/ 0 w 751940"/>
              <a:gd name="connsiteY0" fmla="*/ 510639 h 510639"/>
              <a:gd name="connsiteX1" fmla="*/ 748146 w 751940"/>
              <a:gd name="connsiteY1" fmla="*/ 391886 h 510639"/>
              <a:gd name="connsiteX2" fmla="*/ 308759 w 751940"/>
              <a:gd name="connsiteY2" fmla="*/ 166255 h 510639"/>
              <a:gd name="connsiteX3" fmla="*/ 736270 w 751940"/>
              <a:gd name="connsiteY3" fmla="*/ 0 h 510639"/>
            </a:gdLst>
            <a:ahLst/>
            <a:cxnLst>
              <a:cxn ang="0">
                <a:pos x="connsiteX0" y="connsiteY0"/>
              </a:cxn>
              <a:cxn ang="0">
                <a:pos x="connsiteX1" y="connsiteY1"/>
              </a:cxn>
              <a:cxn ang="0">
                <a:pos x="connsiteX2" y="connsiteY2"/>
              </a:cxn>
              <a:cxn ang="0">
                <a:pos x="connsiteX3" y="connsiteY3"/>
              </a:cxn>
            </a:cxnLst>
            <a:rect l="l" t="t" r="r" b="b"/>
            <a:pathLst>
              <a:path w="751940" h="510639">
                <a:moveTo>
                  <a:pt x="0" y="510639"/>
                </a:moveTo>
                <a:cubicBezTo>
                  <a:pt x="348343" y="479961"/>
                  <a:pt x="696686" y="449283"/>
                  <a:pt x="748146" y="391886"/>
                </a:cubicBezTo>
                <a:cubicBezTo>
                  <a:pt x="799606" y="334489"/>
                  <a:pt x="310738" y="231569"/>
                  <a:pt x="308759" y="166255"/>
                </a:cubicBezTo>
                <a:cubicBezTo>
                  <a:pt x="306780" y="100941"/>
                  <a:pt x="521525" y="50470"/>
                  <a:pt x="736270" y="0"/>
                </a:cubicBezTo>
              </a:path>
            </a:pathLst>
          </a:custGeom>
          <a:noFill/>
          <a:ln w="12700">
            <a:solidFill>
              <a:srgbClr val="FF0000"/>
            </a:solidFill>
            <a:prstDash val="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74" name="Object 73">
            <a:extLst>
              <a:ext uri="{FF2B5EF4-FFF2-40B4-BE49-F238E27FC236}">
                <a16:creationId xmlns:a16="http://schemas.microsoft.com/office/drawing/2014/main" id="{DB232357-79BF-144A-A92E-2F365C39D7B8}"/>
              </a:ext>
            </a:extLst>
          </p:cNvPr>
          <p:cNvGraphicFramePr>
            <a:graphicFrameLocks noChangeAspect="1"/>
          </p:cNvGraphicFramePr>
          <p:nvPr/>
        </p:nvGraphicFramePr>
        <p:xfrm>
          <a:off x="3306194" y="2906956"/>
          <a:ext cx="301468" cy="438305"/>
        </p:xfrm>
        <a:graphic>
          <a:graphicData uri="http://schemas.openxmlformats.org/presentationml/2006/ole">
            <mc:AlternateContent xmlns:mc="http://schemas.openxmlformats.org/markup-compatibility/2006">
              <mc:Choice xmlns:v="urn:schemas-microsoft-com:vml" Requires="v">
                <p:oleObj r:id="rId6" imgW="114300" imgH="165100" progId="Equation.DSMT4">
                  <p:embed/>
                </p:oleObj>
              </mc:Choice>
              <mc:Fallback>
                <p:oleObj r:id="rId6" imgW="114300" imgH="165100" progId="Equation.DSMT4">
                  <p:embed/>
                  <p:pic>
                    <p:nvPicPr>
                      <p:cNvPr id="74" name="Object 73">
                        <a:extLst>
                          <a:ext uri="{FF2B5EF4-FFF2-40B4-BE49-F238E27FC236}">
                            <a16:creationId xmlns:a16="http://schemas.microsoft.com/office/drawing/2014/main" id="{DB232357-79BF-144A-A92E-2F365C39D7B8}"/>
                          </a:ext>
                        </a:extLst>
                      </p:cNvPr>
                      <p:cNvPicPr/>
                      <p:nvPr/>
                    </p:nvPicPr>
                    <p:blipFill>
                      <a:blip r:embed="rId7"/>
                      <a:stretch>
                        <a:fillRect/>
                      </a:stretch>
                    </p:blipFill>
                    <p:spPr>
                      <a:xfrm>
                        <a:off x="3306194" y="2906956"/>
                        <a:ext cx="301468" cy="438305"/>
                      </a:xfrm>
                      <a:prstGeom prst="rect">
                        <a:avLst/>
                      </a:prstGeom>
                    </p:spPr>
                  </p:pic>
                </p:oleObj>
              </mc:Fallback>
            </mc:AlternateContent>
          </a:graphicData>
        </a:graphic>
      </p:graphicFrame>
      <p:sp>
        <p:nvSpPr>
          <p:cNvPr id="5" name="Freeform 4">
            <a:extLst>
              <a:ext uri="{FF2B5EF4-FFF2-40B4-BE49-F238E27FC236}">
                <a16:creationId xmlns:a16="http://schemas.microsoft.com/office/drawing/2014/main" id="{782A4388-4079-BB43-BA67-4D4B3074736C}"/>
              </a:ext>
            </a:extLst>
          </p:cNvPr>
          <p:cNvSpPr/>
          <p:nvPr/>
        </p:nvSpPr>
        <p:spPr>
          <a:xfrm>
            <a:off x="3140358" y="3331229"/>
            <a:ext cx="256569" cy="530243"/>
          </a:xfrm>
          <a:custGeom>
            <a:avLst/>
            <a:gdLst>
              <a:gd name="connsiteX0" fmla="*/ 0 w 190500"/>
              <a:gd name="connsiteY0" fmla="*/ 393700 h 393700"/>
              <a:gd name="connsiteX1" fmla="*/ 38100 w 190500"/>
              <a:gd name="connsiteY1" fmla="*/ 152400 h 393700"/>
              <a:gd name="connsiteX2" fmla="*/ 139700 w 190500"/>
              <a:gd name="connsiteY2" fmla="*/ 254000 h 393700"/>
              <a:gd name="connsiteX3" fmla="*/ 190500 w 190500"/>
              <a:gd name="connsiteY3" fmla="*/ 0 h 393700"/>
            </a:gdLst>
            <a:ahLst/>
            <a:cxnLst>
              <a:cxn ang="0">
                <a:pos x="connsiteX0" y="connsiteY0"/>
              </a:cxn>
              <a:cxn ang="0">
                <a:pos x="connsiteX1" y="connsiteY1"/>
              </a:cxn>
              <a:cxn ang="0">
                <a:pos x="connsiteX2" y="connsiteY2"/>
              </a:cxn>
              <a:cxn ang="0">
                <a:pos x="connsiteX3" y="connsiteY3"/>
              </a:cxn>
            </a:cxnLst>
            <a:rect l="l" t="t" r="r" b="b"/>
            <a:pathLst>
              <a:path w="190500" h="393700">
                <a:moveTo>
                  <a:pt x="0" y="393700"/>
                </a:moveTo>
                <a:cubicBezTo>
                  <a:pt x="7408" y="284691"/>
                  <a:pt x="14817" y="175683"/>
                  <a:pt x="38100" y="152400"/>
                </a:cubicBezTo>
                <a:cubicBezTo>
                  <a:pt x="61383" y="129117"/>
                  <a:pt x="114300" y="279400"/>
                  <a:pt x="139700" y="254000"/>
                </a:cubicBezTo>
                <a:cubicBezTo>
                  <a:pt x="165100" y="228600"/>
                  <a:pt x="177800" y="114300"/>
                  <a:pt x="190500" y="0"/>
                </a:cubicBezTo>
              </a:path>
            </a:pathLst>
          </a:custGeom>
          <a:noFill/>
          <a:ln w="12700">
            <a:solidFill>
              <a:srgbClr val="FF0000"/>
            </a:solidFill>
            <a:prstDash val="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75" name="Straight Arrow Connector 74">
            <a:extLst>
              <a:ext uri="{FF2B5EF4-FFF2-40B4-BE49-F238E27FC236}">
                <a16:creationId xmlns:a16="http://schemas.microsoft.com/office/drawing/2014/main" id="{579B54B9-03CB-6D4A-A25D-F7C94CE0F4FA}"/>
              </a:ext>
            </a:extLst>
          </p:cNvPr>
          <p:cNvCxnSpPr>
            <a:cxnSpLocks/>
          </p:cNvCxnSpPr>
          <p:nvPr/>
        </p:nvCxnSpPr>
        <p:spPr>
          <a:xfrm flipH="1">
            <a:off x="2288629" y="4012004"/>
            <a:ext cx="368544" cy="448056"/>
          </a:xfrm>
          <a:prstGeom prst="straightConnector1">
            <a:avLst/>
          </a:prstGeom>
          <a:ln w="57150">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graphicFrame>
        <p:nvGraphicFramePr>
          <p:cNvPr id="82" name="Object 81">
            <a:extLst>
              <a:ext uri="{FF2B5EF4-FFF2-40B4-BE49-F238E27FC236}">
                <a16:creationId xmlns:a16="http://schemas.microsoft.com/office/drawing/2014/main" id="{E3A42EF1-F932-904A-A964-F5C4D5C0BB34}"/>
              </a:ext>
            </a:extLst>
          </p:cNvPr>
          <p:cNvGraphicFramePr>
            <a:graphicFrameLocks noChangeAspect="1"/>
          </p:cNvGraphicFramePr>
          <p:nvPr/>
        </p:nvGraphicFramePr>
        <p:xfrm>
          <a:off x="315320" y="4321114"/>
          <a:ext cx="701290" cy="504587"/>
        </p:xfrm>
        <a:graphic>
          <a:graphicData uri="http://schemas.openxmlformats.org/presentationml/2006/ole">
            <mc:AlternateContent xmlns:mc="http://schemas.openxmlformats.org/markup-compatibility/2006">
              <mc:Choice xmlns:v="urn:schemas-microsoft-com:vml" Requires="v">
                <p:oleObj r:id="rId8" imgW="266700" imgH="190500" progId="Equation.DSMT4">
                  <p:embed/>
                </p:oleObj>
              </mc:Choice>
              <mc:Fallback>
                <p:oleObj r:id="rId8" imgW="266700" imgH="190500" progId="Equation.DSMT4">
                  <p:embed/>
                  <p:pic>
                    <p:nvPicPr>
                      <p:cNvPr id="82" name="Object 81">
                        <a:extLst>
                          <a:ext uri="{FF2B5EF4-FFF2-40B4-BE49-F238E27FC236}">
                            <a16:creationId xmlns:a16="http://schemas.microsoft.com/office/drawing/2014/main" id="{E3A42EF1-F932-904A-A964-F5C4D5C0BB34}"/>
                          </a:ext>
                        </a:extLst>
                      </p:cNvPr>
                      <p:cNvPicPr/>
                      <p:nvPr/>
                    </p:nvPicPr>
                    <p:blipFill>
                      <a:blip r:embed="rId9"/>
                      <a:stretch>
                        <a:fillRect/>
                      </a:stretch>
                    </p:blipFill>
                    <p:spPr>
                      <a:xfrm>
                        <a:off x="315320" y="4321114"/>
                        <a:ext cx="701290" cy="504587"/>
                      </a:xfrm>
                      <a:prstGeom prst="rect">
                        <a:avLst/>
                      </a:prstGeom>
                    </p:spPr>
                  </p:pic>
                </p:oleObj>
              </mc:Fallback>
            </mc:AlternateContent>
          </a:graphicData>
        </a:graphic>
      </p:graphicFrame>
      <p:cxnSp>
        <p:nvCxnSpPr>
          <p:cNvPr id="87" name="Straight Arrow Connector 86">
            <a:extLst>
              <a:ext uri="{FF2B5EF4-FFF2-40B4-BE49-F238E27FC236}">
                <a16:creationId xmlns:a16="http://schemas.microsoft.com/office/drawing/2014/main" id="{FAA290CC-2A81-2B4E-8E9D-4FD3148D3173}"/>
              </a:ext>
            </a:extLst>
          </p:cNvPr>
          <p:cNvCxnSpPr>
            <a:cxnSpLocks/>
            <a:endCxn id="4" idx="0"/>
          </p:cNvCxnSpPr>
          <p:nvPr/>
        </p:nvCxnSpPr>
        <p:spPr>
          <a:xfrm>
            <a:off x="6695656" y="2393464"/>
            <a:ext cx="8091" cy="733898"/>
          </a:xfrm>
          <a:prstGeom prst="straightConnector1">
            <a:avLst/>
          </a:prstGeom>
          <a:ln w="38100">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graphicFrame>
        <p:nvGraphicFramePr>
          <p:cNvPr id="88" name="Object 87">
            <a:extLst>
              <a:ext uri="{FF2B5EF4-FFF2-40B4-BE49-F238E27FC236}">
                <a16:creationId xmlns:a16="http://schemas.microsoft.com/office/drawing/2014/main" id="{9B14B924-F4F3-F44D-8583-7FFFB8836E01}"/>
              </a:ext>
            </a:extLst>
          </p:cNvPr>
          <p:cNvGraphicFramePr>
            <a:graphicFrameLocks noChangeAspect="1"/>
          </p:cNvGraphicFramePr>
          <p:nvPr/>
        </p:nvGraphicFramePr>
        <p:xfrm>
          <a:off x="6317459" y="2522806"/>
          <a:ext cx="301468" cy="438305"/>
        </p:xfrm>
        <a:graphic>
          <a:graphicData uri="http://schemas.openxmlformats.org/presentationml/2006/ole">
            <mc:AlternateContent xmlns:mc="http://schemas.openxmlformats.org/markup-compatibility/2006">
              <mc:Choice xmlns:v="urn:schemas-microsoft-com:vml" Requires="v">
                <p:oleObj r:id="rId10" imgW="114300" imgH="165100" progId="Equation.DSMT4">
                  <p:embed/>
                </p:oleObj>
              </mc:Choice>
              <mc:Fallback>
                <p:oleObj r:id="rId10" imgW="114300" imgH="165100" progId="Equation.DSMT4">
                  <p:embed/>
                  <p:pic>
                    <p:nvPicPr>
                      <p:cNvPr id="88" name="Object 87">
                        <a:extLst>
                          <a:ext uri="{FF2B5EF4-FFF2-40B4-BE49-F238E27FC236}">
                            <a16:creationId xmlns:a16="http://schemas.microsoft.com/office/drawing/2014/main" id="{9B14B924-F4F3-F44D-8583-7FFFB8836E01}"/>
                          </a:ext>
                        </a:extLst>
                      </p:cNvPr>
                      <p:cNvPicPr/>
                      <p:nvPr/>
                    </p:nvPicPr>
                    <p:blipFill>
                      <a:blip r:embed="rId7"/>
                      <a:stretch>
                        <a:fillRect/>
                      </a:stretch>
                    </p:blipFill>
                    <p:spPr>
                      <a:xfrm>
                        <a:off x="6317459" y="2522806"/>
                        <a:ext cx="301468" cy="438305"/>
                      </a:xfrm>
                      <a:prstGeom prst="rect">
                        <a:avLst/>
                      </a:prstGeom>
                    </p:spPr>
                  </p:pic>
                </p:oleObj>
              </mc:Fallback>
            </mc:AlternateContent>
          </a:graphicData>
        </a:graphic>
      </p:graphicFrame>
      <p:cxnSp>
        <p:nvCxnSpPr>
          <p:cNvPr id="90" name="Straight Arrow Connector 89">
            <a:extLst>
              <a:ext uri="{FF2B5EF4-FFF2-40B4-BE49-F238E27FC236}">
                <a16:creationId xmlns:a16="http://schemas.microsoft.com/office/drawing/2014/main" id="{19CE1EF5-DD8E-2D4E-88C4-7BD8A3183B4B}"/>
              </a:ext>
            </a:extLst>
          </p:cNvPr>
          <p:cNvCxnSpPr>
            <a:cxnSpLocks/>
          </p:cNvCxnSpPr>
          <p:nvPr/>
        </p:nvCxnSpPr>
        <p:spPr>
          <a:xfrm>
            <a:off x="6884486" y="3270005"/>
            <a:ext cx="485358" cy="6839"/>
          </a:xfrm>
          <a:prstGeom prst="straightConnector1">
            <a:avLst/>
          </a:prstGeom>
          <a:ln w="57150">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graphicFrame>
        <p:nvGraphicFramePr>
          <p:cNvPr id="95" name="Object 94">
            <a:extLst>
              <a:ext uri="{FF2B5EF4-FFF2-40B4-BE49-F238E27FC236}">
                <a16:creationId xmlns:a16="http://schemas.microsoft.com/office/drawing/2014/main" id="{F5D0F77B-4554-D047-B542-8937E2990E6B}"/>
              </a:ext>
            </a:extLst>
          </p:cNvPr>
          <p:cNvGraphicFramePr>
            <a:graphicFrameLocks noChangeAspect="1"/>
          </p:cNvGraphicFramePr>
          <p:nvPr/>
        </p:nvGraphicFramePr>
        <p:xfrm>
          <a:off x="6929672" y="2677721"/>
          <a:ext cx="701290" cy="504587"/>
        </p:xfrm>
        <a:graphic>
          <a:graphicData uri="http://schemas.openxmlformats.org/presentationml/2006/ole">
            <mc:AlternateContent xmlns:mc="http://schemas.openxmlformats.org/markup-compatibility/2006">
              <mc:Choice xmlns:v="urn:schemas-microsoft-com:vml" Requires="v">
                <p:oleObj r:id="rId11" imgW="266700" imgH="190500" progId="Equation.DSMT4">
                  <p:embed/>
                </p:oleObj>
              </mc:Choice>
              <mc:Fallback>
                <p:oleObj r:id="rId11" imgW="266700" imgH="190500" progId="Equation.DSMT4">
                  <p:embed/>
                  <p:pic>
                    <p:nvPicPr>
                      <p:cNvPr id="95" name="Object 94">
                        <a:extLst>
                          <a:ext uri="{FF2B5EF4-FFF2-40B4-BE49-F238E27FC236}">
                            <a16:creationId xmlns:a16="http://schemas.microsoft.com/office/drawing/2014/main" id="{F5D0F77B-4554-D047-B542-8937E2990E6B}"/>
                          </a:ext>
                        </a:extLst>
                      </p:cNvPr>
                      <p:cNvPicPr/>
                      <p:nvPr/>
                    </p:nvPicPr>
                    <p:blipFill>
                      <a:blip r:embed="rId9"/>
                      <a:stretch>
                        <a:fillRect/>
                      </a:stretch>
                    </p:blipFill>
                    <p:spPr>
                      <a:xfrm>
                        <a:off x="6929672" y="2677721"/>
                        <a:ext cx="701290" cy="504587"/>
                      </a:xfrm>
                      <a:prstGeom prst="rect">
                        <a:avLst/>
                      </a:prstGeom>
                    </p:spPr>
                  </p:pic>
                </p:oleObj>
              </mc:Fallback>
            </mc:AlternateContent>
          </a:graphicData>
        </a:graphic>
      </p:graphicFrame>
      <p:graphicFrame>
        <p:nvGraphicFramePr>
          <p:cNvPr id="96" name="Object 95">
            <a:extLst>
              <a:ext uri="{FF2B5EF4-FFF2-40B4-BE49-F238E27FC236}">
                <a16:creationId xmlns:a16="http://schemas.microsoft.com/office/drawing/2014/main" id="{CEFBD7CF-A33C-7D44-90F2-F25CA92E8955}"/>
              </a:ext>
            </a:extLst>
          </p:cNvPr>
          <p:cNvGraphicFramePr>
            <a:graphicFrameLocks noChangeAspect="1"/>
          </p:cNvGraphicFramePr>
          <p:nvPr/>
        </p:nvGraphicFramePr>
        <p:xfrm>
          <a:off x="6185130" y="3077557"/>
          <a:ext cx="367749" cy="504587"/>
        </p:xfrm>
        <a:graphic>
          <a:graphicData uri="http://schemas.openxmlformats.org/presentationml/2006/ole">
            <mc:AlternateContent xmlns:mc="http://schemas.openxmlformats.org/markup-compatibility/2006">
              <mc:Choice xmlns:v="urn:schemas-microsoft-com:vml" Requires="v">
                <p:oleObj r:id="rId12" imgW="139700" imgH="190500" progId="Equation.DSMT4">
                  <p:embed/>
                </p:oleObj>
              </mc:Choice>
              <mc:Fallback>
                <p:oleObj r:id="rId12" imgW="139700" imgH="190500" progId="Equation.DSMT4">
                  <p:embed/>
                  <p:pic>
                    <p:nvPicPr>
                      <p:cNvPr id="96" name="Object 95">
                        <a:extLst>
                          <a:ext uri="{FF2B5EF4-FFF2-40B4-BE49-F238E27FC236}">
                            <a16:creationId xmlns:a16="http://schemas.microsoft.com/office/drawing/2014/main" id="{CEFBD7CF-A33C-7D44-90F2-F25CA92E8955}"/>
                          </a:ext>
                        </a:extLst>
                      </p:cNvPr>
                      <p:cNvPicPr/>
                      <p:nvPr/>
                    </p:nvPicPr>
                    <p:blipFill>
                      <a:blip r:embed="rId5"/>
                      <a:stretch>
                        <a:fillRect/>
                      </a:stretch>
                    </p:blipFill>
                    <p:spPr>
                      <a:xfrm>
                        <a:off x="6185130" y="3077557"/>
                        <a:ext cx="367749" cy="504587"/>
                      </a:xfrm>
                      <a:prstGeom prst="rect">
                        <a:avLst/>
                      </a:prstGeom>
                    </p:spPr>
                  </p:pic>
                </p:oleObj>
              </mc:Fallback>
            </mc:AlternateContent>
          </a:graphicData>
        </a:graphic>
      </p:graphicFrame>
      <p:sp>
        <p:nvSpPr>
          <p:cNvPr id="11" name="Freeform 10">
            <a:extLst>
              <a:ext uri="{FF2B5EF4-FFF2-40B4-BE49-F238E27FC236}">
                <a16:creationId xmlns:a16="http://schemas.microsoft.com/office/drawing/2014/main" id="{2371007B-C6C1-2140-8F2A-AA17DCB71E57}"/>
              </a:ext>
            </a:extLst>
          </p:cNvPr>
          <p:cNvSpPr/>
          <p:nvPr/>
        </p:nvSpPr>
        <p:spPr>
          <a:xfrm>
            <a:off x="901700" y="4165600"/>
            <a:ext cx="1524000" cy="496036"/>
          </a:xfrm>
          <a:custGeom>
            <a:avLst/>
            <a:gdLst>
              <a:gd name="connsiteX0" fmla="*/ 1524000 w 1524000"/>
              <a:gd name="connsiteY0" fmla="*/ 0 h 496036"/>
              <a:gd name="connsiteX1" fmla="*/ 584200 w 1524000"/>
              <a:gd name="connsiteY1" fmla="*/ 88900 h 496036"/>
              <a:gd name="connsiteX2" fmla="*/ 927100 w 1524000"/>
              <a:gd name="connsiteY2" fmla="*/ 431800 h 496036"/>
              <a:gd name="connsiteX3" fmla="*/ 0 w 1524000"/>
              <a:gd name="connsiteY3" fmla="*/ 495300 h 496036"/>
            </a:gdLst>
            <a:ahLst/>
            <a:cxnLst>
              <a:cxn ang="0">
                <a:pos x="connsiteX0" y="connsiteY0"/>
              </a:cxn>
              <a:cxn ang="0">
                <a:pos x="connsiteX1" y="connsiteY1"/>
              </a:cxn>
              <a:cxn ang="0">
                <a:pos x="connsiteX2" y="connsiteY2"/>
              </a:cxn>
              <a:cxn ang="0">
                <a:pos x="connsiteX3" y="connsiteY3"/>
              </a:cxn>
            </a:cxnLst>
            <a:rect l="l" t="t" r="r" b="b"/>
            <a:pathLst>
              <a:path w="1524000" h="496036">
                <a:moveTo>
                  <a:pt x="1524000" y="0"/>
                </a:moveTo>
                <a:cubicBezTo>
                  <a:pt x="1103841" y="8466"/>
                  <a:pt x="683683" y="16933"/>
                  <a:pt x="584200" y="88900"/>
                </a:cubicBezTo>
                <a:cubicBezTo>
                  <a:pt x="484717" y="160867"/>
                  <a:pt x="1024467" y="364067"/>
                  <a:pt x="927100" y="431800"/>
                </a:cubicBezTo>
                <a:cubicBezTo>
                  <a:pt x="829733" y="499533"/>
                  <a:pt x="414866" y="497416"/>
                  <a:pt x="0" y="495300"/>
                </a:cubicBezTo>
              </a:path>
            </a:pathLst>
          </a:custGeom>
          <a:noFill/>
          <a:ln w="12700">
            <a:solidFill>
              <a:srgbClr val="FF0000"/>
            </a:solidFill>
            <a:prstDash val="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9" name="Group 18">
            <a:extLst>
              <a:ext uri="{FF2B5EF4-FFF2-40B4-BE49-F238E27FC236}">
                <a16:creationId xmlns:a16="http://schemas.microsoft.com/office/drawing/2014/main" id="{C0074578-F6D0-E946-B05D-A718B485322C}"/>
              </a:ext>
            </a:extLst>
          </p:cNvPr>
          <p:cNvGrpSpPr/>
          <p:nvPr/>
        </p:nvGrpSpPr>
        <p:grpSpPr>
          <a:xfrm>
            <a:off x="2106437" y="3847469"/>
            <a:ext cx="1481503" cy="179992"/>
            <a:chOff x="2164454" y="2414084"/>
            <a:chExt cx="339725" cy="92579"/>
          </a:xfrm>
          <a:solidFill>
            <a:srgbClr val="FFC000"/>
          </a:solidFill>
        </p:grpSpPr>
        <p:sp>
          <p:nvSpPr>
            <p:cNvPr id="17" name="Freeform 16">
              <a:extLst>
                <a:ext uri="{FF2B5EF4-FFF2-40B4-BE49-F238E27FC236}">
                  <a16:creationId xmlns:a16="http://schemas.microsoft.com/office/drawing/2014/main" id="{10C926E8-3EC2-4648-9495-E39D8D95F143}"/>
                </a:ext>
              </a:extLst>
            </p:cNvPr>
            <p:cNvSpPr/>
            <p:nvPr/>
          </p:nvSpPr>
          <p:spPr>
            <a:xfrm>
              <a:off x="2164454" y="2414084"/>
              <a:ext cx="339725" cy="50706"/>
            </a:xfrm>
            <a:custGeom>
              <a:avLst/>
              <a:gdLst>
                <a:gd name="connsiteX0" fmla="*/ 0 w 339725"/>
                <a:gd name="connsiteY0" fmla="*/ 50706 h 50706"/>
                <a:gd name="connsiteX1" fmla="*/ 41275 w 339725"/>
                <a:gd name="connsiteY1" fmla="*/ 3081 h 50706"/>
                <a:gd name="connsiteX2" fmla="*/ 66675 w 339725"/>
                <a:gd name="connsiteY2" fmla="*/ 6256 h 50706"/>
                <a:gd name="connsiteX3" fmla="*/ 88900 w 339725"/>
                <a:gd name="connsiteY3" fmla="*/ 18956 h 50706"/>
                <a:gd name="connsiteX4" fmla="*/ 120650 w 339725"/>
                <a:gd name="connsiteY4" fmla="*/ 18956 h 50706"/>
                <a:gd name="connsiteX5" fmla="*/ 180975 w 339725"/>
                <a:gd name="connsiteY5" fmla="*/ 9431 h 50706"/>
                <a:gd name="connsiteX6" fmla="*/ 234950 w 339725"/>
                <a:gd name="connsiteY6" fmla="*/ 6256 h 50706"/>
                <a:gd name="connsiteX7" fmla="*/ 288925 w 339725"/>
                <a:gd name="connsiteY7" fmla="*/ 12606 h 50706"/>
                <a:gd name="connsiteX8" fmla="*/ 330200 w 339725"/>
                <a:gd name="connsiteY8" fmla="*/ 34831 h 50706"/>
                <a:gd name="connsiteX9" fmla="*/ 339725 w 339725"/>
                <a:gd name="connsiteY9" fmla="*/ 47531 h 507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39725" h="50706">
                  <a:moveTo>
                    <a:pt x="0" y="50706"/>
                  </a:moveTo>
                  <a:cubicBezTo>
                    <a:pt x="15081" y="30597"/>
                    <a:pt x="30163" y="10489"/>
                    <a:pt x="41275" y="3081"/>
                  </a:cubicBezTo>
                  <a:cubicBezTo>
                    <a:pt x="52388" y="-4327"/>
                    <a:pt x="58738" y="3610"/>
                    <a:pt x="66675" y="6256"/>
                  </a:cubicBezTo>
                  <a:cubicBezTo>
                    <a:pt x="74612" y="8902"/>
                    <a:pt x="79904" y="16839"/>
                    <a:pt x="88900" y="18956"/>
                  </a:cubicBezTo>
                  <a:cubicBezTo>
                    <a:pt x="97896" y="21073"/>
                    <a:pt x="105304" y="20543"/>
                    <a:pt x="120650" y="18956"/>
                  </a:cubicBezTo>
                  <a:cubicBezTo>
                    <a:pt x="135996" y="17368"/>
                    <a:pt x="161925" y="11548"/>
                    <a:pt x="180975" y="9431"/>
                  </a:cubicBezTo>
                  <a:cubicBezTo>
                    <a:pt x="200025" y="7314"/>
                    <a:pt x="216958" y="5727"/>
                    <a:pt x="234950" y="6256"/>
                  </a:cubicBezTo>
                  <a:cubicBezTo>
                    <a:pt x="252942" y="6785"/>
                    <a:pt x="273050" y="7844"/>
                    <a:pt x="288925" y="12606"/>
                  </a:cubicBezTo>
                  <a:cubicBezTo>
                    <a:pt x="304800" y="17368"/>
                    <a:pt x="330200" y="34831"/>
                    <a:pt x="330200" y="34831"/>
                  </a:cubicBezTo>
                  <a:cubicBezTo>
                    <a:pt x="338667" y="40652"/>
                    <a:pt x="339196" y="44091"/>
                    <a:pt x="339725" y="47531"/>
                  </a:cubicBezTo>
                </a:path>
              </a:pathLst>
            </a:custGeom>
            <a:grp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Freeform 17">
              <a:extLst>
                <a:ext uri="{FF2B5EF4-FFF2-40B4-BE49-F238E27FC236}">
                  <a16:creationId xmlns:a16="http://schemas.microsoft.com/office/drawing/2014/main" id="{07824684-3C97-7D43-A7B8-7FCBA5027053}"/>
                </a:ext>
              </a:extLst>
            </p:cNvPr>
            <p:cNvSpPr/>
            <p:nvPr/>
          </p:nvSpPr>
          <p:spPr>
            <a:xfrm flipV="1">
              <a:off x="2164454" y="2455957"/>
              <a:ext cx="339725" cy="50706"/>
            </a:xfrm>
            <a:custGeom>
              <a:avLst/>
              <a:gdLst>
                <a:gd name="connsiteX0" fmla="*/ 0 w 339725"/>
                <a:gd name="connsiteY0" fmla="*/ 50706 h 50706"/>
                <a:gd name="connsiteX1" fmla="*/ 41275 w 339725"/>
                <a:gd name="connsiteY1" fmla="*/ 3081 h 50706"/>
                <a:gd name="connsiteX2" fmla="*/ 66675 w 339725"/>
                <a:gd name="connsiteY2" fmla="*/ 6256 h 50706"/>
                <a:gd name="connsiteX3" fmla="*/ 88900 w 339725"/>
                <a:gd name="connsiteY3" fmla="*/ 18956 h 50706"/>
                <a:gd name="connsiteX4" fmla="*/ 120650 w 339725"/>
                <a:gd name="connsiteY4" fmla="*/ 18956 h 50706"/>
                <a:gd name="connsiteX5" fmla="*/ 180975 w 339725"/>
                <a:gd name="connsiteY5" fmla="*/ 9431 h 50706"/>
                <a:gd name="connsiteX6" fmla="*/ 234950 w 339725"/>
                <a:gd name="connsiteY6" fmla="*/ 6256 h 50706"/>
                <a:gd name="connsiteX7" fmla="*/ 288925 w 339725"/>
                <a:gd name="connsiteY7" fmla="*/ 12606 h 50706"/>
                <a:gd name="connsiteX8" fmla="*/ 330200 w 339725"/>
                <a:gd name="connsiteY8" fmla="*/ 34831 h 50706"/>
                <a:gd name="connsiteX9" fmla="*/ 339725 w 339725"/>
                <a:gd name="connsiteY9" fmla="*/ 47531 h 507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39725" h="50706">
                  <a:moveTo>
                    <a:pt x="0" y="50706"/>
                  </a:moveTo>
                  <a:cubicBezTo>
                    <a:pt x="15081" y="30597"/>
                    <a:pt x="30163" y="10489"/>
                    <a:pt x="41275" y="3081"/>
                  </a:cubicBezTo>
                  <a:cubicBezTo>
                    <a:pt x="52388" y="-4327"/>
                    <a:pt x="58738" y="3610"/>
                    <a:pt x="66675" y="6256"/>
                  </a:cubicBezTo>
                  <a:cubicBezTo>
                    <a:pt x="74612" y="8902"/>
                    <a:pt x="79904" y="16839"/>
                    <a:pt x="88900" y="18956"/>
                  </a:cubicBezTo>
                  <a:cubicBezTo>
                    <a:pt x="97896" y="21073"/>
                    <a:pt x="105304" y="20543"/>
                    <a:pt x="120650" y="18956"/>
                  </a:cubicBezTo>
                  <a:cubicBezTo>
                    <a:pt x="135996" y="17368"/>
                    <a:pt x="161925" y="11548"/>
                    <a:pt x="180975" y="9431"/>
                  </a:cubicBezTo>
                  <a:cubicBezTo>
                    <a:pt x="200025" y="7314"/>
                    <a:pt x="216958" y="5727"/>
                    <a:pt x="234950" y="6256"/>
                  </a:cubicBezTo>
                  <a:cubicBezTo>
                    <a:pt x="252942" y="6785"/>
                    <a:pt x="273050" y="7844"/>
                    <a:pt x="288925" y="12606"/>
                  </a:cubicBezTo>
                  <a:cubicBezTo>
                    <a:pt x="304800" y="17368"/>
                    <a:pt x="330200" y="34831"/>
                    <a:pt x="330200" y="34831"/>
                  </a:cubicBezTo>
                  <a:cubicBezTo>
                    <a:pt x="338667" y="40652"/>
                    <a:pt x="339196" y="44091"/>
                    <a:pt x="339725" y="47531"/>
                  </a:cubicBezTo>
                </a:path>
              </a:pathLst>
            </a:custGeom>
            <a:grp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107" name="Pie 106">
            <a:extLst>
              <a:ext uri="{FF2B5EF4-FFF2-40B4-BE49-F238E27FC236}">
                <a16:creationId xmlns:a16="http://schemas.microsoft.com/office/drawing/2014/main" id="{C210FDA2-E0EE-EE46-8870-F322B83C3FF0}"/>
              </a:ext>
            </a:extLst>
          </p:cNvPr>
          <p:cNvSpPr/>
          <p:nvPr/>
        </p:nvSpPr>
        <p:spPr>
          <a:xfrm rot="7916590">
            <a:off x="6627962" y="2286097"/>
            <a:ext cx="144880" cy="144880"/>
          </a:xfrm>
          <a:prstGeom prst="pie">
            <a:avLst/>
          </a:prstGeom>
          <a:solidFill>
            <a:srgbClr val="FFC0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graphicFrame>
        <p:nvGraphicFramePr>
          <p:cNvPr id="108" name="Object 107">
            <a:extLst>
              <a:ext uri="{FF2B5EF4-FFF2-40B4-BE49-F238E27FC236}">
                <a16:creationId xmlns:a16="http://schemas.microsoft.com/office/drawing/2014/main" id="{8EDBC97F-41E1-2E4D-8ECA-4F059DD45EDB}"/>
              </a:ext>
            </a:extLst>
          </p:cNvPr>
          <p:cNvGraphicFramePr>
            <a:graphicFrameLocks noChangeAspect="1"/>
          </p:cNvGraphicFramePr>
          <p:nvPr/>
        </p:nvGraphicFramePr>
        <p:xfrm>
          <a:off x="6112262" y="484479"/>
          <a:ext cx="254100" cy="348650"/>
        </p:xfrm>
        <a:graphic>
          <a:graphicData uri="http://schemas.openxmlformats.org/presentationml/2006/ole">
            <mc:AlternateContent xmlns:mc="http://schemas.openxmlformats.org/markup-compatibility/2006">
              <mc:Choice xmlns:v="urn:schemas-microsoft-com:vml" Requires="v">
                <p:oleObj r:id="rId13" imgW="139700" imgH="190500" progId="Equation.DSMT4">
                  <p:embed/>
                </p:oleObj>
              </mc:Choice>
              <mc:Fallback>
                <p:oleObj r:id="rId13" imgW="139700" imgH="190500" progId="Equation.DSMT4">
                  <p:embed/>
                  <p:pic>
                    <p:nvPicPr>
                      <p:cNvPr id="108" name="Object 107">
                        <a:extLst>
                          <a:ext uri="{FF2B5EF4-FFF2-40B4-BE49-F238E27FC236}">
                            <a16:creationId xmlns:a16="http://schemas.microsoft.com/office/drawing/2014/main" id="{8EDBC97F-41E1-2E4D-8ECA-4F059DD45EDB}"/>
                          </a:ext>
                        </a:extLst>
                      </p:cNvPr>
                      <p:cNvPicPr/>
                      <p:nvPr/>
                    </p:nvPicPr>
                    <p:blipFill>
                      <a:blip r:embed="rId5"/>
                      <a:stretch>
                        <a:fillRect/>
                      </a:stretch>
                    </p:blipFill>
                    <p:spPr>
                      <a:xfrm>
                        <a:off x="6112262" y="484479"/>
                        <a:ext cx="254100" cy="348650"/>
                      </a:xfrm>
                      <a:prstGeom prst="rect">
                        <a:avLst/>
                      </a:prstGeom>
                    </p:spPr>
                  </p:pic>
                </p:oleObj>
              </mc:Fallback>
            </mc:AlternateContent>
          </a:graphicData>
        </a:graphic>
      </p:graphicFrame>
      <p:cxnSp>
        <p:nvCxnSpPr>
          <p:cNvPr id="70" name="Straight Arrow Connector 69">
            <a:extLst>
              <a:ext uri="{FF2B5EF4-FFF2-40B4-BE49-F238E27FC236}">
                <a16:creationId xmlns:a16="http://schemas.microsoft.com/office/drawing/2014/main" id="{33954205-3C3D-D044-A676-DD076403316D}"/>
              </a:ext>
            </a:extLst>
          </p:cNvPr>
          <p:cNvCxnSpPr>
            <a:cxnSpLocks/>
          </p:cNvCxnSpPr>
          <p:nvPr/>
        </p:nvCxnSpPr>
        <p:spPr>
          <a:xfrm flipH="1">
            <a:off x="2650762" y="3944489"/>
            <a:ext cx="926401" cy="0"/>
          </a:xfrm>
          <a:prstGeom prst="straightConnector1">
            <a:avLst/>
          </a:prstGeom>
          <a:ln w="38100">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89383873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2188661" y="1847323"/>
            <a:ext cx="4513310" cy="3200902"/>
            <a:chOff x="2188661" y="2256394"/>
            <a:chExt cx="4513310" cy="3200902"/>
          </a:xfrm>
        </p:grpSpPr>
        <p:sp>
          <p:nvSpPr>
            <p:cNvPr id="29" name="Rectangle 28">
              <a:extLst>
                <a:ext uri="{FF2B5EF4-FFF2-40B4-BE49-F238E27FC236}">
                  <a16:creationId xmlns:a16="http://schemas.microsoft.com/office/drawing/2014/main" id="{149CCD51-8C3F-EB4F-8D65-A604E5C269AD}"/>
                </a:ext>
              </a:extLst>
            </p:cNvPr>
            <p:cNvSpPr/>
            <p:nvPr/>
          </p:nvSpPr>
          <p:spPr>
            <a:xfrm>
              <a:off x="2188661" y="3728759"/>
              <a:ext cx="4513310" cy="230326"/>
            </a:xfrm>
            <a:prstGeom prst="rect">
              <a:avLst/>
            </a:prstGeom>
            <a:solidFill>
              <a:srgbClr val="92D05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11" name="Group 110">
              <a:extLst>
                <a:ext uri="{FF2B5EF4-FFF2-40B4-BE49-F238E27FC236}">
                  <a16:creationId xmlns:a16="http://schemas.microsoft.com/office/drawing/2014/main" id="{FDA93EF6-3A03-6C4C-A9D3-6A681E0257A2}"/>
                </a:ext>
              </a:extLst>
            </p:cNvPr>
            <p:cNvGrpSpPr/>
            <p:nvPr/>
          </p:nvGrpSpPr>
          <p:grpSpPr>
            <a:xfrm rot="16200000" flipH="1">
              <a:off x="3661369" y="4633359"/>
              <a:ext cx="1469358" cy="178516"/>
              <a:chOff x="2164454" y="2414084"/>
              <a:chExt cx="339725" cy="92579"/>
            </a:xfrm>
            <a:solidFill>
              <a:srgbClr val="00B0F0"/>
            </a:solidFill>
          </p:grpSpPr>
          <p:sp>
            <p:nvSpPr>
              <p:cNvPr id="112" name="Freeform 111">
                <a:extLst>
                  <a:ext uri="{FF2B5EF4-FFF2-40B4-BE49-F238E27FC236}">
                    <a16:creationId xmlns:a16="http://schemas.microsoft.com/office/drawing/2014/main" id="{818DF5BC-5199-ED43-A095-DAC43D52F03B}"/>
                  </a:ext>
                </a:extLst>
              </p:cNvPr>
              <p:cNvSpPr/>
              <p:nvPr/>
            </p:nvSpPr>
            <p:spPr>
              <a:xfrm>
                <a:off x="2164454" y="2414084"/>
                <a:ext cx="339725" cy="50706"/>
              </a:xfrm>
              <a:custGeom>
                <a:avLst/>
                <a:gdLst>
                  <a:gd name="connsiteX0" fmla="*/ 0 w 339725"/>
                  <a:gd name="connsiteY0" fmla="*/ 50706 h 50706"/>
                  <a:gd name="connsiteX1" fmla="*/ 41275 w 339725"/>
                  <a:gd name="connsiteY1" fmla="*/ 3081 h 50706"/>
                  <a:gd name="connsiteX2" fmla="*/ 66675 w 339725"/>
                  <a:gd name="connsiteY2" fmla="*/ 6256 h 50706"/>
                  <a:gd name="connsiteX3" fmla="*/ 88900 w 339725"/>
                  <a:gd name="connsiteY3" fmla="*/ 18956 h 50706"/>
                  <a:gd name="connsiteX4" fmla="*/ 120650 w 339725"/>
                  <a:gd name="connsiteY4" fmla="*/ 18956 h 50706"/>
                  <a:gd name="connsiteX5" fmla="*/ 180975 w 339725"/>
                  <a:gd name="connsiteY5" fmla="*/ 9431 h 50706"/>
                  <a:gd name="connsiteX6" fmla="*/ 234950 w 339725"/>
                  <a:gd name="connsiteY6" fmla="*/ 6256 h 50706"/>
                  <a:gd name="connsiteX7" fmla="*/ 288925 w 339725"/>
                  <a:gd name="connsiteY7" fmla="*/ 12606 h 50706"/>
                  <a:gd name="connsiteX8" fmla="*/ 330200 w 339725"/>
                  <a:gd name="connsiteY8" fmla="*/ 34831 h 50706"/>
                  <a:gd name="connsiteX9" fmla="*/ 339725 w 339725"/>
                  <a:gd name="connsiteY9" fmla="*/ 47531 h 507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39725" h="50706">
                    <a:moveTo>
                      <a:pt x="0" y="50706"/>
                    </a:moveTo>
                    <a:cubicBezTo>
                      <a:pt x="15081" y="30597"/>
                      <a:pt x="30163" y="10489"/>
                      <a:pt x="41275" y="3081"/>
                    </a:cubicBezTo>
                    <a:cubicBezTo>
                      <a:pt x="52388" y="-4327"/>
                      <a:pt x="58738" y="3610"/>
                      <a:pt x="66675" y="6256"/>
                    </a:cubicBezTo>
                    <a:cubicBezTo>
                      <a:pt x="74612" y="8902"/>
                      <a:pt x="79904" y="16839"/>
                      <a:pt x="88900" y="18956"/>
                    </a:cubicBezTo>
                    <a:cubicBezTo>
                      <a:pt x="97896" y="21073"/>
                      <a:pt x="105304" y="20543"/>
                      <a:pt x="120650" y="18956"/>
                    </a:cubicBezTo>
                    <a:cubicBezTo>
                      <a:pt x="135996" y="17368"/>
                      <a:pt x="161925" y="11548"/>
                      <a:pt x="180975" y="9431"/>
                    </a:cubicBezTo>
                    <a:cubicBezTo>
                      <a:pt x="200025" y="7314"/>
                      <a:pt x="216958" y="5727"/>
                      <a:pt x="234950" y="6256"/>
                    </a:cubicBezTo>
                    <a:cubicBezTo>
                      <a:pt x="252942" y="6785"/>
                      <a:pt x="273050" y="7844"/>
                      <a:pt x="288925" y="12606"/>
                    </a:cubicBezTo>
                    <a:cubicBezTo>
                      <a:pt x="304800" y="17368"/>
                      <a:pt x="330200" y="34831"/>
                      <a:pt x="330200" y="34831"/>
                    </a:cubicBezTo>
                    <a:cubicBezTo>
                      <a:pt x="338667" y="40652"/>
                      <a:pt x="339196" y="44091"/>
                      <a:pt x="339725" y="47531"/>
                    </a:cubicBezTo>
                  </a:path>
                </a:pathLst>
              </a:custGeom>
              <a:solidFill>
                <a:srgbClr val="FFC00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3" name="Freeform 112">
                <a:extLst>
                  <a:ext uri="{FF2B5EF4-FFF2-40B4-BE49-F238E27FC236}">
                    <a16:creationId xmlns:a16="http://schemas.microsoft.com/office/drawing/2014/main" id="{5950ECFF-1008-8042-A2CB-7B34A467E73B}"/>
                  </a:ext>
                </a:extLst>
              </p:cNvPr>
              <p:cNvSpPr/>
              <p:nvPr/>
            </p:nvSpPr>
            <p:spPr>
              <a:xfrm flipV="1">
                <a:off x="2164454" y="2455957"/>
                <a:ext cx="339725" cy="50706"/>
              </a:xfrm>
              <a:custGeom>
                <a:avLst/>
                <a:gdLst>
                  <a:gd name="connsiteX0" fmla="*/ 0 w 339725"/>
                  <a:gd name="connsiteY0" fmla="*/ 50706 h 50706"/>
                  <a:gd name="connsiteX1" fmla="*/ 41275 w 339725"/>
                  <a:gd name="connsiteY1" fmla="*/ 3081 h 50706"/>
                  <a:gd name="connsiteX2" fmla="*/ 66675 w 339725"/>
                  <a:gd name="connsiteY2" fmla="*/ 6256 h 50706"/>
                  <a:gd name="connsiteX3" fmla="*/ 88900 w 339725"/>
                  <a:gd name="connsiteY3" fmla="*/ 18956 h 50706"/>
                  <a:gd name="connsiteX4" fmla="*/ 120650 w 339725"/>
                  <a:gd name="connsiteY4" fmla="*/ 18956 h 50706"/>
                  <a:gd name="connsiteX5" fmla="*/ 180975 w 339725"/>
                  <a:gd name="connsiteY5" fmla="*/ 9431 h 50706"/>
                  <a:gd name="connsiteX6" fmla="*/ 234950 w 339725"/>
                  <a:gd name="connsiteY6" fmla="*/ 6256 h 50706"/>
                  <a:gd name="connsiteX7" fmla="*/ 288925 w 339725"/>
                  <a:gd name="connsiteY7" fmla="*/ 12606 h 50706"/>
                  <a:gd name="connsiteX8" fmla="*/ 330200 w 339725"/>
                  <a:gd name="connsiteY8" fmla="*/ 34831 h 50706"/>
                  <a:gd name="connsiteX9" fmla="*/ 339725 w 339725"/>
                  <a:gd name="connsiteY9" fmla="*/ 47531 h 507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39725" h="50706">
                    <a:moveTo>
                      <a:pt x="0" y="50706"/>
                    </a:moveTo>
                    <a:cubicBezTo>
                      <a:pt x="15081" y="30597"/>
                      <a:pt x="30163" y="10489"/>
                      <a:pt x="41275" y="3081"/>
                    </a:cubicBezTo>
                    <a:cubicBezTo>
                      <a:pt x="52388" y="-4327"/>
                      <a:pt x="58738" y="3610"/>
                      <a:pt x="66675" y="6256"/>
                    </a:cubicBezTo>
                    <a:cubicBezTo>
                      <a:pt x="74612" y="8902"/>
                      <a:pt x="79904" y="16839"/>
                      <a:pt x="88900" y="18956"/>
                    </a:cubicBezTo>
                    <a:cubicBezTo>
                      <a:pt x="97896" y="21073"/>
                      <a:pt x="105304" y="20543"/>
                      <a:pt x="120650" y="18956"/>
                    </a:cubicBezTo>
                    <a:cubicBezTo>
                      <a:pt x="135996" y="17368"/>
                      <a:pt x="161925" y="11548"/>
                      <a:pt x="180975" y="9431"/>
                    </a:cubicBezTo>
                    <a:cubicBezTo>
                      <a:pt x="200025" y="7314"/>
                      <a:pt x="216958" y="5727"/>
                      <a:pt x="234950" y="6256"/>
                    </a:cubicBezTo>
                    <a:cubicBezTo>
                      <a:pt x="252942" y="6785"/>
                      <a:pt x="273050" y="7844"/>
                      <a:pt x="288925" y="12606"/>
                    </a:cubicBezTo>
                    <a:cubicBezTo>
                      <a:pt x="304800" y="17368"/>
                      <a:pt x="330200" y="34831"/>
                      <a:pt x="330200" y="34831"/>
                    </a:cubicBezTo>
                    <a:cubicBezTo>
                      <a:pt x="338667" y="40652"/>
                      <a:pt x="339196" y="44091"/>
                      <a:pt x="339725" y="47531"/>
                    </a:cubicBezTo>
                  </a:path>
                </a:pathLst>
              </a:custGeom>
              <a:solidFill>
                <a:srgbClr val="FFC00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14" name="Group 113">
              <a:extLst>
                <a:ext uri="{FF2B5EF4-FFF2-40B4-BE49-F238E27FC236}">
                  <a16:creationId xmlns:a16="http://schemas.microsoft.com/office/drawing/2014/main" id="{60BE2B7F-A3C9-D040-ABAC-E03F2973A606}"/>
                </a:ext>
              </a:extLst>
            </p:cNvPr>
            <p:cNvGrpSpPr/>
            <p:nvPr/>
          </p:nvGrpSpPr>
          <p:grpSpPr>
            <a:xfrm rot="5400000" flipH="1" flipV="1">
              <a:off x="3652887" y="2901815"/>
              <a:ext cx="1469358" cy="178516"/>
              <a:chOff x="2164454" y="2414084"/>
              <a:chExt cx="339725" cy="92579"/>
            </a:xfrm>
            <a:solidFill>
              <a:srgbClr val="00B0F0"/>
            </a:solidFill>
          </p:grpSpPr>
          <p:sp>
            <p:nvSpPr>
              <p:cNvPr id="115" name="Freeform 114">
                <a:extLst>
                  <a:ext uri="{FF2B5EF4-FFF2-40B4-BE49-F238E27FC236}">
                    <a16:creationId xmlns:a16="http://schemas.microsoft.com/office/drawing/2014/main" id="{9A442AEE-F814-FB4D-AB8E-CE44380BA0A8}"/>
                  </a:ext>
                </a:extLst>
              </p:cNvPr>
              <p:cNvSpPr/>
              <p:nvPr/>
            </p:nvSpPr>
            <p:spPr>
              <a:xfrm>
                <a:off x="2164454" y="2414084"/>
                <a:ext cx="339725" cy="50706"/>
              </a:xfrm>
              <a:custGeom>
                <a:avLst/>
                <a:gdLst>
                  <a:gd name="connsiteX0" fmla="*/ 0 w 339725"/>
                  <a:gd name="connsiteY0" fmla="*/ 50706 h 50706"/>
                  <a:gd name="connsiteX1" fmla="*/ 41275 w 339725"/>
                  <a:gd name="connsiteY1" fmla="*/ 3081 h 50706"/>
                  <a:gd name="connsiteX2" fmla="*/ 66675 w 339725"/>
                  <a:gd name="connsiteY2" fmla="*/ 6256 h 50706"/>
                  <a:gd name="connsiteX3" fmla="*/ 88900 w 339725"/>
                  <a:gd name="connsiteY3" fmla="*/ 18956 h 50706"/>
                  <a:gd name="connsiteX4" fmla="*/ 120650 w 339725"/>
                  <a:gd name="connsiteY4" fmla="*/ 18956 h 50706"/>
                  <a:gd name="connsiteX5" fmla="*/ 180975 w 339725"/>
                  <a:gd name="connsiteY5" fmla="*/ 9431 h 50706"/>
                  <a:gd name="connsiteX6" fmla="*/ 234950 w 339725"/>
                  <a:gd name="connsiteY6" fmla="*/ 6256 h 50706"/>
                  <a:gd name="connsiteX7" fmla="*/ 288925 w 339725"/>
                  <a:gd name="connsiteY7" fmla="*/ 12606 h 50706"/>
                  <a:gd name="connsiteX8" fmla="*/ 330200 w 339725"/>
                  <a:gd name="connsiteY8" fmla="*/ 34831 h 50706"/>
                  <a:gd name="connsiteX9" fmla="*/ 339725 w 339725"/>
                  <a:gd name="connsiteY9" fmla="*/ 47531 h 507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39725" h="50706">
                    <a:moveTo>
                      <a:pt x="0" y="50706"/>
                    </a:moveTo>
                    <a:cubicBezTo>
                      <a:pt x="15081" y="30597"/>
                      <a:pt x="30163" y="10489"/>
                      <a:pt x="41275" y="3081"/>
                    </a:cubicBezTo>
                    <a:cubicBezTo>
                      <a:pt x="52388" y="-4327"/>
                      <a:pt x="58738" y="3610"/>
                      <a:pt x="66675" y="6256"/>
                    </a:cubicBezTo>
                    <a:cubicBezTo>
                      <a:pt x="74612" y="8902"/>
                      <a:pt x="79904" y="16839"/>
                      <a:pt x="88900" y="18956"/>
                    </a:cubicBezTo>
                    <a:cubicBezTo>
                      <a:pt x="97896" y="21073"/>
                      <a:pt x="105304" y="20543"/>
                      <a:pt x="120650" y="18956"/>
                    </a:cubicBezTo>
                    <a:cubicBezTo>
                      <a:pt x="135996" y="17368"/>
                      <a:pt x="161925" y="11548"/>
                      <a:pt x="180975" y="9431"/>
                    </a:cubicBezTo>
                    <a:cubicBezTo>
                      <a:pt x="200025" y="7314"/>
                      <a:pt x="216958" y="5727"/>
                      <a:pt x="234950" y="6256"/>
                    </a:cubicBezTo>
                    <a:cubicBezTo>
                      <a:pt x="252942" y="6785"/>
                      <a:pt x="273050" y="7844"/>
                      <a:pt x="288925" y="12606"/>
                    </a:cubicBezTo>
                    <a:cubicBezTo>
                      <a:pt x="304800" y="17368"/>
                      <a:pt x="330200" y="34831"/>
                      <a:pt x="330200" y="34831"/>
                    </a:cubicBezTo>
                    <a:cubicBezTo>
                      <a:pt x="338667" y="40652"/>
                      <a:pt x="339196" y="44091"/>
                      <a:pt x="339725" y="47531"/>
                    </a:cubicBezTo>
                  </a:path>
                </a:pathLst>
              </a:custGeom>
              <a:solidFill>
                <a:srgbClr val="FFC00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6" name="Freeform 115">
                <a:extLst>
                  <a:ext uri="{FF2B5EF4-FFF2-40B4-BE49-F238E27FC236}">
                    <a16:creationId xmlns:a16="http://schemas.microsoft.com/office/drawing/2014/main" id="{17A0B01E-1F8B-4F42-8DA3-BFF57A9FBD42}"/>
                  </a:ext>
                </a:extLst>
              </p:cNvPr>
              <p:cNvSpPr/>
              <p:nvPr/>
            </p:nvSpPr>
            <p:spPr>
              <a:xfrm flipV="1">
                <a:off x="2164454" y="2455957"/>
                <a:ext cx="339725" cy="50706"/>
              </a:xfrm>
              <a:custGeom>
                <a:avLst/>
                <a:gdLst>
                  <a:gd name="connsiteX0" fmla="*/ 0 w 339725"/>
                  <a:gd name="connsiteY0" fmla="*/ 50706 h 50706"/>
                  <a:gd name="connsiteX1" fmla="*/ 41275 w 339725"/>
                  <a:gd name="connsiteY1" fmla="*/ 3081 h 50706"/>
                  <a:gd name="connsiteX2" fmla="*/ 66675 w 339725"/>
                  <a:gd name="connsiteY2" fmla="*/ 6256 h 50706"/>
                  <a:gd name="connsiteX3" fmla="*/ 88900 w 339725"/>
                  <a:gd name="connsiteY3" fmla="*/ 18956 h 50706"/>
                  <a:gd name="connsiteX4" fmla="*/ 120650 w 339725"/>
                  <a:gd name="connsiteY4" fmla="*/ 18956 h 50706"/>
                  <a:gd name="connsiteX5" fmla="*/ 180975 w 339725"/>
                  <a:gd name="connsiteY5" fmla="*/ 9431 h 50706"/>
                  <a:gd name="connsiteX6" fmla="*/ 234950 w 339725"/>
                  <a:gd name="connsiteY6" fmla="*/ 6256 h 50706"/>
                  <a:gd name="connsiteX7" fmla="*/ 288925 w 339725"/>
                  <a:gd name="connsiteY7" fmla="*/ 12606 h 50706"/>
                  <a:gd name="connsiteX8" fmla="*/ 330200 w 339725"/>
                  <a:gd name="connsiteY8" fmla="*/ 34831 h 50706"/>
                  <a:gd name="connsiteX9" fmla="*/ 339725 w 339725"/>
                  <a:gd name="connsiteY9" fmla="*/ 47531 h 507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39725" h="50706">
                    <a:moveTo>
                      <a:pt x="0" y="50706"/>
                    </a:moveTo>
                    <a:cubicBezTo>
                      <a:pt x="15081" y="30597"/>
                      <a:pt x="30163" y="10489"/>
                      <a:pt x="41275" y="3081"/>
                    </a:cubicBezTo>
                    <a:cubicBezTo>
                      <a:pt x="52388" y="-4327"/>
                      <a:pt x="58738" y="3610"/>
                      <a:pt x="66675" y="6256"/>
                    </a:cubicBezTo>
                    <a:cubicBezTo>
                      <a:pt x="74612" y="8902"/>
                      <a:pt x="79904" y="16839"/>
                      <a:pt x="88900" y="18956"/>
                    </a:cubicBezTo>
                    <a:cubicBezTo>
                      <a:pt x="97896" y="21073"/>
                      <a:pt x="105304" y="20543"/>
                      <a:pt x="120650" y="18956"/>
                    </a:cubicBezTo>
                    <a:cubicBezTo>
                      <a:pt x="135996" y="17368"/>
                      <a:pt x="161925" y="11548"/>
                      <a:pt x="180975" y="9431"/>
                    </a:cubicBezTo>
                    <a:cubicBezTo>
                      <a:pt x="200025" y="7314"/>
                      <a:pt x="216958" y="5727"/>
                      <a:pt x="234950" y="6256"/>
                    </a:cubicBezTo>
                    <a:cubicBezTo>
                      <a:pt x="252942" y="6785"/>
                      <a:pt x="273050" y="7844"/>
                      <a:pt x="288925" y="12606"/>
                    </a:cubicBezTo>
                    <a:cubicBezTo>
                      <a:pt x="304800" y="17368"/>
                      <a:pt x="330200" y="34831"/>
                      <a:pt x="330200" y="34831"/>
                    </a:cubicBezTo>
                    <a:cubicBezTo>
                      <a:pt x="338667" y="40652"/>
                      <a:pt x="339196" y="44091"/>
                      <a:pt x="339725" y="47531"/>
                    </a:cubicBezTo>
                  </a:path>
                </a:pathLst>
              </a:custGeom>
              <a:solidFill>
                <a:srgbClr val="FFC00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sp>
        <p:nvSpPr>
          <p:cNvPr id="7" name="TextBox 6"/>
          <p:cNvSpPr txBox="1"/>
          <p:nvPr/>
        </p:nvSpPr>
        <p:spPr>
          <a:xfrm>
            <a:off x="230925" y="223555"/>
            <a:ext cx="8913075" cy="1077218"/>
          </a:xfrm>
          <a:prstGeom prst="rect">
            <a:avLst/>
          </a:prstGeom>
          <a:noFill/>
        </p:spPr>
        <p:txBody>
          <a:bodyPr wrap="square" rtlCol="0">
            <a:spAutoFit/>
          </a:bodyPr>
          <a:lstStyle/>
          <a:p>
            <a:r>
              <a:rPr lang="en-US" sz="2400" dirty="0">
                <a:solidFill>
                  <a:srgbClr val="FF0000"/>
                </a:solidFill>
                <a:latin typeface="Apple Chancery" panose="03020702040506060504" pitchFamily="66" charset="-79"/>
                <a:ea typeface="Palatino Linotype" charset="0"/>
                <a:cs typeface="Apple Chancery" panose="03020702040506060504" pitchFamily="66" charset="-79"/>
              </a:rPr>
              <a:t>--If the torque </a:t>
            </a:r>
            <a:r>
              <a:rPr lang="en-US" sz="2000" dirty="0">
                <a:latin typeface="Times New Roman" panose="02020603050405020304" pitchFamily="18" charset="0"/>
                <a:ea typeface="Palatino Linotype" charset="0"/>
                <a:cs typeface="Times New Roman" panose="02020603050405020304" pitchFamily="18" charset="0"/>
              </a:rPr>
              <a:t>is in the direction of the </a:t>
            </a:r>
            <a:r>
              <a:rPr lang="en-US" sz="2000" dirty="0">
                <a:solidFill>
                  <a:srgbClr val="FF0000"/>
                </a:solidFill>
                <a:latin typeface="Times New Roman" panose="02020603050405020304" pitchFamily="18" charset="0"/>
                <a:ea typeface="Palatino Linotype" charset="0"/>
                <a:cs typeface="Times New Roman" panose="02020603050405020304" pitchFamily="18" charset="0"/>
              </a:rPr>
              <a:t>CHANGE OF angular momentum</a:t>
            </a:r>
            <a:r>
              <a:rPr lang="en-US" sz="2000" dirty="0">
                <a:latin typeface="Times New Roman" panose="02020603050405020304" pitchFamily="18" charset="0"/>
                <a:ea typeface="Palatino Linotype" charset="0"/>
                <a:cs typeface="Times New Roman" panose="02020603050405020304" pitchFamily="18" charset="0"/>
              </a:rPr>
              <a:t>, then the </a:t>
            </a:r>
            <a:r>
              <a:rPr lang="en-US" sz="2000" dirty="0">
                <a:solidFill>
                  <a:srgbClr val="FF0000"/>
                </a:solidFill>
                <a:latin typeface="Times New Roman" panose="02020603050405020304" pitchFamily="18" charset="0"/>
                <a:ea typeface="Palatino Linotype" charset="0"/>
                <a:cs typeface="Times New Roman" panose="02020603050405020304" pitchFamily="18" charset="0"/>
              </a:rPr>
              <a:t>NEW angular momentum direction </a:t>
            </a:r>
            <a:r>
              <a:rPr lang="en-US" sz="2000" dirty="0">
                <a:latin typeface="Times New Roman" panose="02020603050405020304" pitchFamily="18" charset="0"/>
                <a:ea typeface="Palatino Linotype" charset="0"/>
                <a:cs typeface="Times New Roman" panose="02020603050405020304" pitchFamily="18" charset="0"/>
              </a:rPr>
              <a:t>must be as </a:t>
            </a:r>
            <a:r>
              <a:rPr lang="en-US" sz="2000" dirty="0">
                <a:solidFill>
                  <a:srgbClr val="FF0000"/>
                </a:solidFill>
                <a:latin typeface="Times New Roman" panose="02020603050405020304" pitchFamily="18" charset="0"/>
                <a:ea typeface="Palatino Linotype" charset="0"/>
                <a:cs typeface="Times New Roman" panose="02020603050405020304" pitchFamily="18" charset="0"/>
              </a:rPr>
              <a:t>shown below </a:t>
            </a:r>
            <a:r>
              <a:rPr lang="en-US" sz="2000" dirty="0">
                <a:latin typeface="Times New Roman" panose="02020603050405020304" pitchFamily="18" charset="0"/>
                <a:ea typeface="Palatino Linotype" charset="0"/>
                <a:cs typeface="Times New Roman" panose="02020603050405020304" pitchFamily="18" charset="0"/>
              </a:rPr>
              <a:t>. . . and hence </a:t>
            </a:r>
            <a:r>
              <a:rPr lang="en-US" sz="2000" dirty="0">
                <a:solidFill>
                  <a:srgbClr val="2253D4"/>
                </a:solidFill>
                <a:latin typeface="Times New Roman" panose="02020603050405020304" pitchFamily="18" charset="0"/>
                <a:ea typeface="Palatino Linotype" charset="0"/>
                <a:cs typeface="Times New Roman" panose="02020603050405020304" pitchFamily="18" charset="0"/>
              </a:rPr>
              <a:t>we predict precession</a:t>
            </a:r>
            <a:r>
              <a:rPr lang="en-US" sz="2000" dirty="0">
                <a:latin typeface="Times New Roman" panose="02020603050405020304" pitchFamily="18" charset="0"/>
                <a:ea typeface="Palatino Linotype" charset="0"/>
                <a:cs typeface="Times New Roman" panose="02020603050405020304" pitchFamily="18" charset="0"/>
              </a:rPr>
              <a:t>!  </a:t>
            </a:r>
          </a:p>
        </p:txBody>
      </p:sp>
      <p:cxnSp>
        <p:nvCxnSpPr>
          <p:cNvPr id="106" name="Straight Arrow Connector 105">
            <a:extLst>
              <a:ext uri="{FF2B5EF4-FFF2-40B4-BE49-F238E27FC236}">
                <a16:creationId xmlns:a16="http://schemas.microsoft.com/office/drawing/2014/main" id="{FD0C4233-F459-BB4B-ABD8-5933675B1FF6}"/>
              </a:ext>
            </a:extLst>
          </p:cNvPr>
          <p:cNvCxnSpPr>
            <a:cxnSpLocks/>
          </p:cNvCxnSpPr>
          <p:nvPr/>
        </p:nvCxnSpPr>
        <p:spPr>
          <a:xfrm flipH="1">
            <a:off x="3551473" y="3434851"/>
            <a:ext cx="1787684" cy="0"/>
          </a:xfrm>
          <a:prstGeom prst="straightConnector1">
            <a:avLst/>
          </a:prstGeom>
          <a:ln w="57150">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graphicFrame>
        <p:nvGraphicFramePr>
          <p:cNvPr id="59" name="Object 58">
            <a:extLst>
              <a:ext uri="{FF2B5EF4-FFF2-40B4-BE49-F238E27FC236}">
                <a16:creationId xmlns:a16="http://schemas.microsoft.com/office/drawing/2014/main" id="{BF7FCF24-77B3-E646-917F-F93962F3E92D}"/>
              </a:ext>
            </a:extLst>
          </p:cNvPr>
          <p:cNvGraphicFramePr>
            <a:graphicFrameLocks noChangeAspect="1"/>
          </p:cNvGraphicFramePr>
          <p:nvPr/>
        </p:nvGraphicFramePr>
        <p:xfrm>
          <a:off x="4250490" y="1327522"/>
          <a:ext cx="308147" cy="308147"/>
        </p:xfrm>
        <a:graphic>
          <a:graphicData uri="http://schemas.openxmlformats.org/presentationml/2006/ole">
            <mc:AlternateContent xmlns:mc="http://schemas.openxmlformats.org/markup-compatibility/2006">
              <mc:Choice xmlns:v="urn:schemas-microsoft-com:vml" Requires="v">
                <p:oleObj r:id="rId2" imgW="165100" imgH="165100" progId="Equation.DSMT4">
                  <p:embed/>
                </p:oleObj>
              </mc:Choice>
              <mc:Fallback>
                <p:oleObj r:id="rId2" imgW="165100" imgH="165100" progId="Equation.DSMT4">
                  <p:embed/>
                  <p:pic>
                    <p:nvPicPr>
                      <p:cNvPr id="59" name="Object 58">
                        <a:extLst>
                          <a:ext uri="{FF2B5EF4-FFF2-40B4-BE49-F238E27FC236}">
                            <a16:creationId xmlns:a16="http://schemas.microsoft.com/office/drawing/2014/main" id="{BF7FCF24-77B3-E646-917F-F93962F3E92D}"/>
                          </a:ext>
                        </a:extLst>
                      </p:cNvPr>
                      <p:cNvPicPr/>
                      <p:nvPr/>
                    </p:nvPicPr>
                    <p:blipFill>
                      <a:blip r:embed="rId3"/>
                      <a:stretch>
                        <a:fillRect/>
                      </a:stretch>
                    </p:blipFill>
                    <p:spPr>
                      <a:xfrm>
                        <a:off x="4250490" y="1327522"/>
                        <a:ext cx="308147" cy="308147"/>
                      </a:xfrm>
                      <a:prstGeom prst="rect">
                        <a:avLst/>
                      </a:prstGeom>
                    </p:spPr>
                  </p:pic>
                </p:oleObj>
              </mc:Fallback>
            </mc:AlternateContent>
          </a:graphicData>
        </a:graphic>
      </p:graphicFrame>
      <p:graphicFrame>
        <p:nvGraphicFramePr>
          <p:cNvPr id="95" name="Object 94">
            <a:extLst>
              <a:ext uri="{FF2B5EF4-FFF2-40B4-BE49-F238E27FC236}">
                <a16:creationId xmlns:a16="http://schemas.microsoft.com/office/drawing/2014/main" id="{F5D0F77B-4554-D047-B542-8937E2990E6B}"/>
              </a:ext>
            </a:extLst>
          </p:cNvPr>
          <p:cNvGraphicFramePr>
            <a:graphicFrameLocks noChangeAspect="1"/>
          </p:cNvGraphicFramePr>
          <p:nvPr/>
        </p:nvGraphicFramePr>
        <p:xfrm>
          <a:off x="4618272" y="2154350"/>
          <a:ext cx="701290" cy="504587"/>
        </p:xfrm>
        <a:graphic>
          <a:graphicData uri="http://schemas.openxmlformats.org/presentationml/2006/ole">
            <mc:AlternateContent xmlns:mc="http://schemas.openxmlformats.org/markup-compatibility/2006">
              <mc:Choice xmlns:v="urn:schemas-microsoft-com:vml" Requires="v">
                <p:oleObj r:id="rId4" imgW="266700" imgH="190500" progId="Equation.DSMT4">
                  <p:embed/>
                </p:oleObj>
              </mc:Choice>
              <mc:Fallback>
                <p:oleObj r:id="rId4" imgW="266700" imgH="190500" progId="Equation.DSMT4">
                  <p:embed/>
                  <p:pic>
                    <p:nvPicPr>
                      <p:cNvPr id="95" name="Object 94">
                        <a:extLst>
                          <a:ext uri="{FF2B5EF4-FFF2-40B4-BE49-F238E27FC236}">
                            <a16:creationId xmlns:a16="http://schemas.microsoft.com/office/drawing/2014/main" id="{F5D0F77B-4554-D047-B542-8937E2990E6B}"/>
                          </a:ext>
                        </a:extLst>
                      </p:cNvPr>
                      <p:cNvPicPr/>
                      <p:nvPr/>
                    </p:nvPicPr>
                    <p:blipFill>
                      <a:blip r:embed="rId5"/>
                      <a:stretch>
                        <a:fillRect/>
                      </a:stretch>
                    </p:blipFill>
                    <p:spPr>
                      <a:xfrm>
                        <a:off x="4618272" y="2154350"/>
                        <a:ext cx="701290" cy="504587"/>
                      </a:xfrm>
                      <a:prstGeom prst="rect">
                        <a:avLst/>
                      </a:prstGeom>
                    </p:spPr>
                  </p:pic>
                </p:oleObj>
              </mc:Fallback>
            </mc:AlternateContent>
          </a:graphicData>
        </a:graphic>
      </p:graphicFrame>
      <p:graphicFrame>
        <p:nvGraphicFramePr>
          <p:cNvPr id="69" name="Object 68">
            <a:extLst>
              <a:ext uri="{FF2B5EF4-FFF2-40B4-BE49-F238E27FC236}">
                <a16:creationId xmlns:a16="http://schemas.microsoft.com/office/drawing/2014/main" id="{2C1ED493-6A0A-B74C-92F2-040CD69A4B84}"/>
              </a:ext>
            </a:extLst>
          </p:cNvPr>
          <p:cNvGraphicFramePr>
            <a:graphicFrameLocks noChangeAspect="1"/>
          </p:cNvGraphicFramePr>
          <p:nvPr/>
        </p:nvGraphicFramePr>
        <p:xfrm>
          <a:off x="3721100" y="4296176"/>
          <a:ext cx="500063" cy="631825"/>
        </p:xfrm>
        <a:graphic>
          <a:graphicData uri="http://schemas.openxmlformats.org/presentationml/2006/ole">
            <mc:AlternateContent xmlns:mc="http://schemas.openxmlformats.org/markup-compatibility/2006">
              <mc:Choice xmlns:v="urn:schemas-microsoft-com:vml" Requires="v">
                <p:oleObj name="Equation" r:id="rId6" imgW="190500" imgH="241300" progId="Equation.DSMT4">
                  <p:embed/>
                </p:oleObj>
              </mc:Choice>
              <mc:Fallback>
                <p:oleObj name="Equation" r:id="rId6" imgW="190500" imgH="241300" progId="Equation.DSMT4">
                  <p:embed/>
                  <p:pic>
                    <p:nvPicPr>
                      <p:cNvPr id="69" name="Object 68">
                        <a:extLst>
                          <a:ext uri="{FF2B5EF4-FFF2-40B4-BE49-F238E27FC236}">
                            <a16:creationId xmlns:a16="http://schemas.microsoft.com/office/drawing/2014/main" id="{2C1ED493-6A0A-B74C-92F2-040CD69A4B84}"/>
                          </a:ext>
                        </a:extLst>
                      </p:cNvPr>
                      <p:cNvPicPr/>
                      <p:nvPr/>
                    </p:nvPicPr>
                    <p:blipFill>
                      <a:blip r:embed="rId7"/>
                      <a:stretch>
                        <a:fillRect/>
                      </a:stretch>
                    </p:blipFill>
                    <p:spPr>
                      <a:xfrm>
                        <a:off x="3721100" y="4296176"/>
                        <a:ext cx="500063" cy="631825"/>
                      </a:xfrm>
                      <a:prstGeom prst="rect">
                        <a:avLst/>
                      </a:prstGeom>
                    </p:spPr>
                  </p:pic>
                </p:oleObj>
              </mc:Fallback>
            </mc:AlternateContent>
          </a:graphicData>
        </a:graphic>
      </p:graphicFrame>
      <p:cxnSp>
        <p:nvCxnSpPr>
          <p:cNvPr id="77" name="Straight Arrow Connector 76">
            <a:extLst>
              <a:ext uri="{FF2B5EF4-FFF2-40B4-BE49-F238E27FC236}">
                <a16:creationId xmlns:a16="http://schemas.microsoft.com/office/drawing/2014/main" id="{B8EBC848-806F-DC46-A138-C57475680796}"/>
              </a:ext>
            </a:extLst>
          </p:cNvPr>
          <p:cNvCxnSpPr>
            <a:cxnSpLocks/>
          </p:cNvCxnSpPr>
          <p:nvPr/>
        </p:nvCxnSpPr>
        <p:spPr>
          <a:xfrm rot="16200000" flipH="1" flipV="1">
            <a:off x="3929469" y="4759614"/>
            <a:ext cx="933225" cy="6350"/>
          </a:xfrm>
          <a:prstGeom prst="straightConnector1">
            <a:avLst/>
          </a:prstGeom>
          <a:ln w="57150">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sp>
        <p:nvSpPr>
          <p:cNvPr id="107" name="Pie 106">
            <a:extLst>
              <a:ext uri="{FF2B5EF4-FFF2-40B4-BE49-F238E27FC236}">
                <a16:creationId xmlns:a16="http://schemas.microsoft.com/office/drawing/2014/main" id="{C210FDA2-E0EE-EE46-8870-F322B83C3FF0}"/>
              </a:ext>
            </a:extLst>
          </p:cNvPr>
          <p:cNvSpPr/>
          <p:nvPr/>
        </p:nvSpPr>
        <p:spPr>
          <a:xfrm rot="7916590">
            <a:off x="4316562" y="1762726"/>
            <a:ext cx="144880" cy="144880"/>
          </a:xfrm>
          <a:prstGeom prst="pie">
            <a:avLst/>
          </a:prstGeom>
          <a:solidFill>
            <a:srgbClr val="FFC0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cxnSp>
        <p:nvCxnSpPr>
          <p:cNvPr id="71" name="Straight Arrow Connector 70">
            <a:extLst>
              <a:ext uri="{FF2B5EF4-FFF2-40B4-BE49-F238E27FC236}">
                <a16:creationId xmlns:a16="http://schemas.microsoft.com/office/drawing/2014/main" id="{C75D2FF9-B641-2E47-BE23-D7EA99453462}"/>
              </a:ext>
            </a:extLst>
          </p:cNvPr>
          <p:cNvCxnSpPr>
            <a:cxnSpLocks/>
          </p:cNvCxnSpPr>
          <p:nvPr/>
        </p:nvCxnSpPr>
        <p:spPr>
          <a:xfrm>
            <a:off x="4484346" y="5222563"/>
            <a:ext cx="485358" cy="6839"/>
          </a:xfrm>
          <a:prstGeom prst="straightConnector1">
            <a:avLst/>
          </a:prstGeom>
          <a:ln w="57150">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graphicFrame>
        <p:nvGraphicFramePr>
          <p:cNvPr id="72" name="Object 71">
            <a:extLst>
              <a:ext uri="{FF2B5EF4-FFF2-40B4-BE49-F238E27FC236}">
                <a16:creationId xmlns:a16="http://schemas.microsoft.com/office/drawing/2014/main" id="{8B4816A1-CE17-1643-8B89-D7C6E7E4598A}"/>
              </a:ext>
            </a:extLst>
          </p:cNvPr>
          <p:cNvGraphicFramePr>
            <a:graphicFrameLocks noChangeAspect="1"/>
          </p:cNvGraphicFramePr>
          <p:nvPr/>
        </p:nvGraphicFramePr>
        <p:xfrm>
          <a:off x="3891004" y="5229402"/>
          <a:ext cx="2155825" cy="1323975"/>
        </p:xfrm>
        <a:graphic>
          <a:graphicData uri="http://schemas.openxmlformats.org/presentationml/2006/ole">
            <mc:AlternateContent xmlns:mc="http://schemas.openxmlformats.org/markup-compatibility/2006">
              <mc:Choice xmlns:v="urn:schemas-microsoft-com:vml" Requires="v">
                <p:oleObj name="Equation" r:id="rId8" imgW="939800" imgH="571500" progId="Equation.DSMT4">
                  <p:embed/>
                </p:oleObj>
              </mc:Choice>
              <mc:Fallback>
                <p:oleObj name="Equation" r:id="rId8" imgW="939800" imgH="571500" progId="Equation.DSMT4">
                  <p:embed/>
                  <p:pic>
                    <p:nvPicPr>
                      <p:cNvPr id="72" name="Object 71">
                        <a:extLst>
                          <a:ext uri="{FF2B5EF4-FFF2-40B4-BE49-F238E27FC236}">
                            <a16:creationId xmlns:a16="http://schemas.microsoft.com/office/drawing/2014/main" id="{8B4816A1-CE17-1643-8B89-D7C6E7E4598A}"/>
                          </a:ext>
                        </a:extLst>
                      </p:cNvPr>
                      <p:cNvPicPr/>
                      <p:nvPr/>
                    </p:nvPicPr>
                    <p:blipFill>
                      <a:blip r:embed="rId9"/>
                      <a:stretch>
                        <a:fillRect/>
                      </a:stretch>
                    </p:blipFill>
                    <p:spPr>
                      <a:xfrm>
                        <a:off x="3891004" y="5229402"/>
                        <a:ext cx="2155825" cy="1323975"/>
                      </a:xfrm>
                      <a:prstGeom prst="rect">
                        <a:avLst/>
                      </a:prstGeom>
                    </p:spPr>
                  </p:pic>
                </p:oleObj>
              </mc:Fallback>
            </mc:AlternateContent>
          </a:graphicData>
        </a:graphic>
      </p:graphicFrame>
      <p:grpSp>
        <p:nvGrpSpPr>
          <p:cNvPr id="43" name="Group 42"/>
          <p:cNvGrpSpPr/>
          <p:nvPr/>
        </p:nvGrpSpPr>
        <p:grpSpPr>
          <a:xfrm rot="20976105">
            <a:off x="2469351" y="1832959"/>
            <a:ext cx="4513310" cy="3200902"/>
            <a:chOff x="2188661" y="2256394"/>
            <a:chExt cx="4513310" cy="3200902"/>
          </a:xfrm>
        </p:grpSpPr>
        <p:sp>
          <p:nvSpPr>
            <p:cNvPr id="44" name="Rectangle 43">
              <a:extLst>
                <a:ext uri="{FF2B5EF4-FFF2-40B4-BE49-F238E27FC236}">
                  <a16:creationId xmlns:a16="http://schemas.microsoft.com/office/drawing/2014/main" id="{149CCD51-8C3F-EB4F-8D65-A604E5C269AD}"/>
                </a:ext>
              </a:extLst>
            </p:cNvPr>
            <p:cNvSpPr/>
            <p:nvPr/>
          </p:nvSpPr>
          <p:spPr>
            <a:xfrm>
              <a:off x="2188661" y="3728759"/>
              <a:ext cx="4513310" cy="230326"/>
            </a:xfrm>
            <a:prstGeom prst="rect">
              <a:avLst/>
            </a:prstGeom>
            <a:solidFill>
              <a:srgbClr val="92D05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45" name="Group 44">
              <a:extLst>
                <a:ext uri="{FF2B5EF4-FFF2-40B4-BE49-F238E27FC236}">
                  <a16:creationId xmlns:a16="http://schemas.microsoft.com/office/drawing/2014/main" id="{FDA93EF6-3A03-6C4C-A9D3-6A681E0257A2}"/>
                </a:ext>
              </a:extLst>
            </p:cNvPr>
            <p:cNvGrpSpPr/>
            <p:nvPr/>
          </p:nvGrpSpPr>
          <p:grpSpPr>
            <a:xfrm rot="16200000" flipH="1">
              <a:off x="3661369" y="4633359"/>
              <a:ext cx="1469358" cy="178516"/>
              <a:chOff x="2164454" y="2414084"/>
              <a:chExt cx="339725" cy="92579"/>
            </a:xfrm>
            <a:solidFill>
              <a:srgbClr val="00B0F0"/>
            </a:solidFill>
          </p:grpSpPr>
          <p:sp>
            <p:nvSpPr>
              <p:cNvPr id="49" name="Freeform 48">
                <a:extLst>
                  <a:ext uri="{FF2B5EF4-FFF2-40B4-BE49-F238E27FC236}">
                    <a16:creationId xmlns:a16="http://schemas.microsoft.com/office/drawing/2014/main" id="{818DF5BC-5199-ED43-A095-DAC43D52F03B}"/>
                  </a:ext>
                </a:extLst>
              </p:cNvPr>
              <p:cNvSpPr/>
              <p:nvPr/>
            </p:nvSpPr>
            <p:spPr>
              <a:xfrm>
                <a:off x="2164454" y="2414084"/>
                <a:ext cx="339725" cy="50706"/>
              </a:xfrm>
              <a:custGeom>
                <a:avLst/>
                <a:gdLst>
                  <a:gd name="connsiteX0" fmla="*/ 0 w 339725"/>
                  <a:gd name="connsiteY0" fmla="*/ 50706 h 50706"/>
                  <a:gd name="connsiteX1" fmla="*/ 41275 w 339725"/>
                  <a:gd name="connsiteY1" fmla="*/ 3081 h 50706"/>
                  <a:gd name="connsiteX2" fmla="*/ 66675 w 339725"/>
                  <a:gd name="connsiteY2" fmla="*/ 6256 h 50706"/>
                  <a:gd name="connsiteX3" fmla="*/ 88900 w 339725"/>
                  <a:gd name="connsiteY3" fmla="*/ 18956 h 50706"/>
                  <a:gd name="connsiteX4" fmla="*/ 120650 w 339725"/>
                  <a:gd name="connsiteY4" fmla="*/ 18956 h 50706"/>
                  <a:gd name="connsiteX5" fmla="*/ 180975 w 339725"/>
                  <a:gd name="connsiteY5" fmla="*/ 9431 h 50706"/>
                  <a:gd name="connsiteX6" fmla="*/ 234950 w 339725"/>
                  <a:gd name="connsiteY6" fmla="*/ 6256 h 50706"/>
                  <a:gd name="connsiteX7" fmla="*/ 288925 w 339725"/>
                  <a:gd name="connsiteY7" fmla="*/ 12606 h 50706"/>
                  <a:gd name="connsiteX8" fmla="*/ 330200 w 339725"/>
                  <a:gd name="connsiteY8" fmla="*/ 34831 h 50706"/>
                  <a:gd name="connsiteX9" fmla="*/ 339725 w 339725"/>
                  <a:gd name="connsiteY9" fmla="*/ 47531 h 507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39725" h="50706">
                    <a:moveTo>
                      <a:pt x="0" y="50706"/>
                    </a:moveTo>
                    <a:cubicBezTo>
                      <a:pt x="15081" y="30597"/>
                      <a:pt x="30163" y="10489"/>
                      <a:pt x="41275" y="3081"/>
                    </a:cubicBezTo>
                    <a:cubicBezTo>
                      <a:pt x="52388" y="-4327"/>
                      <a:pt x="58738" y="3610"/>
                      <a:pt x="66675" y="6256"/>
                    </a:cubicBezTo>
                    <a:cubicBezTo>
                      <a:pt x="74612" y="8902"/>
                      <a:pt x="79904" y="16839"/>
                      <a:pt x="88900" y="18956"/>
                    </a:cubicBezTo>
                    <a:cubicBezTo>
                      <a:pt x="97896" y="21073"/>
                      <a:pt x="105304" y="20543"/>
                      <a:pt x="120650" y="18956"/>
                    </a:cubicBezTo>
                    <a:cubicBezTo>
                      <a:pt x="135996" y="17368"/>
                      <a:pt x="161925" y="11548"/>
                      <a:pt x="180975" y="9431"/>
                    </a:cubicBezTo>
                    <a:cubicBezTo>
                      <a:pt x="200025" y="7314"/>
                      <a:pt x="216958" y="5727"/>
                      <a:pt x="234950" y="6256"/>
                    </a:cubicBezTo>
                    <a:cubicBezTo>
                      <a:pt x="252942" y="6785"/>
                      <a:pt x="273050" y="7844"/>
                      <a:pt x="288925" y="12606"/>
                    </a:cubicBezTo>
                    <a:cubicBezTo>
                      <a:pt x="304800" y="17368"/>
                      <a:pt x="330200" y="34831"/>
                      <a:pt x="330200" y="34831"/>
                    </a:cubicBezTo>
                    <a:cubicBezTo>
                      <a:pt x="338667" y="40652"/>
                      <a:pt x="339196" y="44091"/>
                      <a:pt x="339725" y="47531"/>
                    </a:cubicBezTo>
                  </a:path>
                </a:pathLst>
              </a:custGeom>
              <a:solidFill>
                <a:srgbClr val="FFC00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0" name="Freeform 49">
                <a:extLst>
                  <a:ext uri="{FF2B5EF4-FFF2-40B4-BE49-F238E27FC236}">
                    <a16:creationId xmlns:a16="http://schemas.microsoft.com/office/drawing/2014/main" id="{5950ECFF-1008-8042-A2CB-7B34A467E73B}"/>
                  </a:ext>
                </a:extLst>
              </p:cNvPr>
              <p:cNvSpPr/>
              <p:nvPr/>
            </p:nvSpPr>
            <p:spPr>
              <a:xfrm flipV="1">
                <a:off x="2164454" y="2455957"/>
                <a:ext cx="339725" cy="50706"/>
              </a:xfrm>
              <a:custGeom>
                <a:avLst/>
                <a:gdLst>
                  <a:gd name="connsiteX0" fmla="*/ 0 w 339725"/>
                  <a:gd name="connsiteY0" fmla="*/ 50706 h 50706"/>
                  <a:gd name="connsiteX1" fmla="*/ 41275 w 339725"/>
                  <a:gd name="connsiteY1" fmla="*/ 3081 h 50706"/>
                  <a:gd name="connsiteX2" fmla="*/ 66675 w 339725"/>
                  <a:gd name="connsiteY2" fmla="*/ 6256 h 50706"/>
                  <a:gd name="connsiteX3" fmla="*/ 88900 w 339725"/>
                  <a:gd name="connsiteY3" fmla="*/ 18956 h 50706"/>
                  <a:gd name="connsiteX4" fmla="*/ 120650 w 339725"/>
                  <a:gd name="connsiteY4" fmla="*/ 18956 h 50706"/>
                  <a:gd name="connsiteX5" fmla="*/ 180975 w 339725"/>
                  <a:gd name="connsiteY5" fmla="*/ 9431 h 50706"/>
                  <a:gd name="connsiteX6" fmla="*/ 234950 w 339725"/>
                  <a:gd name="connsiteY6" fmla="*/ 6256 h 50706"/>
                  <a:gd name="connsiteX7" fmla="*/ 288925 w 339725"/>
                  <a:gd name="connsiteY7" fmla="*/ 12606 h 50706"/>
                  <a:gd name="connsiteX8" fmla="*/ 330200 w 339725"/>
                  <a:gd name="connsiteY8" fmla="*/ 34831 h 50706"/>
                  <a:gd name="connsiteX9" fmla="*/ 339725 w 339725"/>
                  <a:gd name="connsiteY9" fmla="*/ 47531 h 507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39725" h="50706">
                    <a:moveTo>
                      <a:pt x="0" y="50706"/>
                    </a:moveTo>
                    <a:cubicBezTo>
                      <a:pt x="15081" y="30597"/>
                      <a:pt x="30163" y="10489"/>
                      <a:pt x="41275" y="3081"/>
                    </a:cubicBezTo>
                    <a:cubicBezTo>
                      <a:pt x="52388" y="-4327"/>
                      <a:pt x="58738" y="3610"/>
                      <a:pt x="66675" y="6256"/>
                    </a:cubicBezTo>
                    <a:cubicBezTo>
                      <a:pt x="74612" y="8902"/>
                      <a:pt x="79904" y="16839"/>
                      <a:pt x="88900" y="18956"/>
                    </a:cubicBezTo>
                    <a:cubicBezTo>
                      <a:pt x="97896" y="21073"/>
                      <a:pt x="105304" y="20543"/>
                      <a:pt x="120650" y="18956"/>
                    </a:cubicBezTo>
                    <a:cubicBezTo>
                      <a:pt x="135996" y="17368"/>
                      <a:pt x="161925" y="11548"/>
                      <a:pt x="180975" y="9431"/>
                    </a:cubicBezTo>
                    <a:cubicBezTo>
                      <a:pt x="200025" y="7314"/>
                      <a:pt x="216958" y="5727"/>
                      <a:pt x="234950" y="6256"/>
                    </a:cubicBezTo>
                    <a:cubicBezTo>
                      <a:pt x="252942" y="6785"/>
                      <a:pt x="273050" y="7844"/>
                      <a:pt x="288925" y="12606"/>
                    </a:cubicBezTo>
                    <a:cubicBezTo>
                      <a:pt x="304800" y="17368"/>
                      <a:pt x="330200" y="34831"/>
                      <a:pt x="330200" y="34831"/>
                    </a:cubicBezTo>
                    <a:cubicBezTo>
                      <a:pt x="338667" y="40652"/>
                      <a:pt x="339196" y="44091"/>
                      <a:pt x="339725" y="47531"/>
                    </a:cubicBezTo>
                  </a:path>
                </a:pathLst>
              </a:custGeom>
              <a:solidFill>
                <a:srgbClr val="FFC00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46" name="Group 45">
              <a:extLst>
                <a:ext uri="{FF2B5EF4-FFF2-40B4-BE49-F238E27FC236}">
                  <a16:creationId xmlns:a16="http://schemas.microsoft.com/office/drawing/2014/main" id="{60BE2B7F-A3C9-D040-ABAC-E03F2973A606}"/>
                </a:ext>
              </a:extLst>
            </p:cNvPr>
            <p:cNvGrpSpPr/>
            <p:nvPr/>
          </p:nvGrpSpPr>
          <p:grpSpPr>
            <a:xfrm rot="5400000" flipH="1" flipV="1">
              <a:off x="3652887" y="2901815"/>
              <a:ext cx="1469358" cy="178516"/>
              <a:chOff x="2164454" y="2414084"/>
              <a:chExt cx="339725" cy="92579"/>
            </a:xfrm>
            <a:solidFill>
              <a:srgbClr val="00B0F0"/>
            </a:solidFill>
          </p:grpSpPr>
          <p:sp>
            <p:nvSpPr>
              <p:cNvPr id="47" name="Freeform 46">
                <a:extLst>
                  <a:ext uri="{FF2B5EF4-FFF2-40B4-BE49-F238E27FC236}">
                    <a16:creationId xmlns:a16="http://schemas.microsoft.com/office/drawing/2014/main" id="{9A442AEE-F814-FB4D-AB8E-CE44380BA0A8}"/>
                  </a:ext>
                </a:extLst>
              </p:cNvPr>
              <p:cNvSpPr/>
              <p:nvPr/>
            </p:nvSpPr>
            <p:spPr>
              <a:xfrm>
                <a:off x="2164454" y="2414084"/>
                <a:ext cx="339725" cy="50706"/>
              </a:xfrm>
              <a:custGeom>
                <a:avLst/>
                <a:gdLst>
                  <a:gd name="connsiteX0" fmla="*/ 0 w 339725"/>
                  <a:gd name="connsiteY0" fmla="*/ 50706 h 50706"/>
                  <a:gd name="connsiteX1" fmla="*/ 41275 w 339725"/>
                  <a:gd name="connsiteY1" fmla="*/ 3081 h 50706"/>
                  <a:gd name="connsiteX2" fmla="*/ 66675 w 339725"/>
                  <a:gd name="connsiteY2" fmla="*/ 6256 h 50706"/>
                  <a:gd name="connsiteX3" fmla="*/ 88900 w 339725"/>
                  <a:gd name="connsiteY3" fmla="*/ 18956 h 50706"/>
                  <a:gd name="connsiteX4" fmla="*/ 120650 w 339725"/>
                  <a:gd name="connsiteY4" fmla="*/ 18956 h 50706"/>
                  <a:gd name="connsiteX5" fmla="*/ 180975 w 339725"/>
                  <a:gd name="connsiteY5" fmla="*/ 9431 h 50706"/>
                  <a:gd name="connsiteX6" fmla="*/ 234950 w 339725"/>
                  <a:gd name="connsiteY6" fmla="*/ 6256 h 50706"/>
                  <a:gd name="connsiteX7" fmla="*/ 288925 w 339725"/>
                  <a:gd name="connsiteY7" fmla="*/ 12606 h 50706"/>
                  <a:gd name="connsiteX8" fmla="*/ 330200 w 339725"/>
                  <a:gd name="connsiteY8" fmla="*/ 34831 h 50706"/>
                  <a:gd name="connsiteX9" fmla="*/ 339725 w 339725"/>
                  <a:gd name="connsiteY9" fmla="*/ 47531 h 507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39725" h="50706">
                    <a:moveTo>
                      <a:pt x="0" y="50706"/>
                    </a:moveTo>
                    <a:cubicBezTo>
                      <a:pt x="15081" y="30597"/>
                      <a:pt x="30163" y="10489"/>
                      <a:pt x="41275" y="3081"/>
                    </a:cubicBezTo>
                    <a:cubicBezTo>
                      <a:pt x="52388" y="-4327"/>
                      <a:pt x="58738" y="3610"/>
                      <a:pt x="66675" y="6256"/>
                    </a:cubicBezTo>
                    <a:cubicBezTo>
                      <a:pt x="74612" y="8902"/>
                      <a:pt x="79904" y="16839"/>
                      <a:pt x="88900" y="18956"/>
                    </a:cubicBezTo>
                    <a:cubicBezTo>
                      <a:pt x="97896" y="21073"/>
                      <a:pt x="105304" y="20543"/>
                      <a:pt x="120650" y="18956"/>
                    </a:cubicBezTo>
                    <a:cubicBezTo>
                      <a:pt x="135996" y="17368"/>
                      <a:pt x="161925" y="11548"/>
                      <a:pt x="180975" y="9431"/>
                    </a:cubicBezTo>
                    <a:cubicBezTo>
                      <a:pt x="200025" y="7314"/>
                      <a:pt x="216958" y="5727"/>
                      <a:pt x="234950" y="6256"/>
                    </a:cubicBezTo>
                    <a:cubicBezTo>
                      <a:pt x="252942" y="6785"/>
                      <a:pt x="273050" y="7844"/>
                      <a:pt x="288925" y="12606"/>
                    </a:cubicBezTo>
                    <a:cubicBezTo>
                      <a:pt x="304800" y="17368"/>
                      <a:pt x="330200" y="34831"/>
                      <a:pt x="330200" y="34831"/>
                    </a:cubicBezTo>
                    <a:cubicBezTo>
                      <a:pt x="338667" y="40652"/>
                      <a:pt x="339196" y="44091"/>
                      <a:pt x="339725" y="47531"/>
                    </a:cubicBezTo>
                  </a:path>
                </a:pathLst>
              </a:custGeom>
              <a:solidFill>
                <a:srgbClr val="FFC00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8" name="Freeform 47">
                <a:extLst>
                  <a:ext uri="{FF2B5EF4-FFF2-40B4-BE49-F238E27FC236}">
                    <a16:creationId xmlns:a16="http://schemas.microsoft.com/office/drawing/2014/main" id="{17A0B01E-1F8B-4F42-8DA3-BFF57A9FBD42}"/>
                  </a:ext>
                </a:extLst>
              </p:cNvPr>
              <p:cNvSpPr/>
              <p:nvPr/>
            </p:nvSpPr>
            <p:spPr>
              <a:xfrm flipV="1">
                <a:off x="2164454" y="2455957"/>
                <a:ext cx="339725" cy="50706"/>
              </a:xfrm>
              <a:custGeom>
                <a:avLst/>
                <a:gdLst>
                  <a:gd name="connsiteX0" fmla="*/ 0 w 339725"/>
                  <a:gd name="connsiteY0" fmla="*/ 50706 h 50706"/>
                  <a:gd name="connsiteX1" fmla="*/ 41275 w 339725"/>
                  <a:gd name="connsiteY1" fmla="*/ 3081 h 50706"/>
                  <a:gd name="connsiteX2" fmla="*/ 66675 w 339725"/>
                  <a:gd name="connsiteY2" fmla="*/ 6256 h 50706"/>
                  <a:gd name="connsiteX3" fmla="*/ 88900 w 339725"/>
                  <a:gd name="connsiteY3" fmla="*/ 18956 h 50706"/>
                  <a:gd name="connsiteX4" fmla="*/ 120650 w 339725"/>
                  <a:gd name="connsiteY4" fmla="*/ 18956 h 50706"/>
                  <a:gd name="connsiteX5" fmla="*/ 180975 w 339725"/>
                  <a:gd name="connsiteY5" fmla="*/ 9431 h 50706"/>
                  <a:gd name="connsiteX6" fmla="*/ 234950 w 339725"/>
                  <a:gd name="connsiteY6" fmla="*/ 6256 h 50706"/>
                  <a:gd name="connsiteX7" fmla="*/ 288925 w 339725"/>
                  <a:gd name="connsiteY7" fmla="*/ 12606 h 50706"/>
                  <a:gd name="connsiteX8" fmla="*/ 330200 w 339725"/>
                  <a:gd name="connsiteY8" fmla="*/ 34831 h 50706"/>
                  <a:gd name="connsiteX9" fmla="*/ 339725 w 339725"/>
                  <a:gd name="connsiteY9" fmla="*/ 47531 h 507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39725" h="50706">
                    <a:moveTo>
                      <a:pt x="0" y="50706"/>
                    </a:moveTo>
                    <a:cubicBezTo>
                      <a:pt x="15081" y="30597"/>
                      <a:pt x="30163" y="10489"/>
                      <a:pt x="41275" y="3081"/>
                    </a:cubicBezTo>
                    <a:cubicBezTo>
                      <a:pt x="52388" y="-4327"/>
                      <a:pt x="58738" y="3610"/>
                      <a:pt x="66675" y="6256"/>
                    </a:cubicBezTo>
                    <a:cubicBezTo>
                      <a:pt x="74612" y="8902"/>
                      <a:pt x="79904" y="16839"/>
                      <a:pt x="88900" y="18956"/>
                    </a:cubicBezTo>
                    <a:cubicBezTo>
                      <a:pt x="97896" y="21073"/>
                      <a:pt x="105304" y="20543"/>
                      <a:pt x="120650" y="18956"/>
                    </a:cubicBezTo>
                    <a:cubicBezTo>
                      <a:pt x="135996" y="17368"/>
                      <a:pt x="161925" y="11548"/>
                      <a:pt x="180975" y="9431"/>
                    </a:cubicBezTo>
                    <a:cubicBezTo>
                      <a:pt x="200025" y="7314"/>
                      <a:pt x="216958" y="5727"/>
                      <a:pt x="234950" y="6256"/>
                    </a:cubicBezTo>
                    <a:cubicBezTo>
                      <a:pt x="252942" y="6785"/>
                      <a:pt x="273050" y="7844"/>
                      <a:pt x="288925" y="12606"/>
                    </a:cubicBezTo>
                    <a:cubicBezTo>
                      <a:pt x="304800" y="17368"/>
                      <a:pt x="330200" y="34831"/>
                      <a:pt x="330200" y="34831"/>
                    </a:cubicBezTo>
                    <a:cubicBezTo>
                      <a:pt x="338667" y="40652"/>
                      <a:pt x="339196" y="44091"/>
                      <a:pt x="339725" y="47531"/>
                    </a:cubicBezTo>
                  </a:path>
                </a:pathLst>
              </a:custGeom>
              <a:solidFill>
                <a:srgbClr val="FFC00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cxnSp>
        <p:nvCxnSpPr>
          <p:cNvPr id="51" name="Straight Arrow Connector 50">
            <a:extLst>
              <a:ext uri="{FF2B5EF4-FFF2-40B4-BE49-F238E27FC236}">
                <a16:creationId xmlns:a16="http://schemas.microsoft.com/office/drawing/2014/main" id="{FD0C4233-F459-BB4B-ABD8-5933675B1FF6}"/>
              </a:ext>
            </a:extLst>
          </p:cNvPr>
          <p:cNvCxnSpPr>
            <a:cxnSpLocks/>
          </p:cNvCxnSpPr>
          <p:nvPr/>
        </p:nvCxnSpPr>
        <p:spPr>
          <a:xfrm flipH="1">
            <a:off x="3614844" y="3306514"/>
            <a:ext cx="1752916" cy="308733"/>
          </a:xfrm>
          <a:prstGeom prst="straightConnector1">
            <a:avLst/>
          </a:prstGeom>
          <a:ln w="57150">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graphicFrame>
        <p:nvGraphicFramePr>
          <p:cNvPr id="53" name="Object 52">
            <a:extLst>
              <a:ext uri="{FF2B5EF4-FFF2-40B4-BE49-F238E27FC236}">
                <a16:creationId xmlns:a16="http://schemas.microsoft.com/office/drawing/2014/main" id="{2C1ED493-6A0A-B74C-92F2-040CD69A4B84}"/>
              </a:ext>
            </a:extLst>
          </p:cNvPr>
          <p:cNvGraphicFramePr>
            <a:graphicFrameLocks noChangeAspect="1"/>
          </p:cNvGraphicFramePr>
          <p:nvPr/>
        </p:nvGraphicFramePr>
        <p:xfrm>
          <a:off x="4974788" y="3980263"/>
          <a:ext cx="800100" cy="631825"/>
        </p:xfrm>
        <a:graphic>
          <a:graphicData uri="http://schemas.openxmlformats.org/presentationml/2006/ole">
            <mc:AlternateContent xmlns:mc="http://schemas.openxmlformats.org/markup-compatibility/2006">
              <mc:Choice xmlns:v="urn:schemas-microsoft-com:vml" Requires="v">
                <p:oleObj name="Equation" r:id="rId10" imgW="304800" imgH="241300" progId="Equation.DSMT4">
                  <p:embed/>
                </p:oleObj>
              </mc:Choice>
              <mc:Fallback>
                <p:oleObj name="Equation" r:id="rId10" imgW="304800" imgH="241300" progId="Equation.DSMT4">
                  <p:embed/>
                  <p:pic>
                    <p:nvPicPr>
                      <p:cNvPr id="53" name="Object 52">
                        <a:extLst>
                          <a:ext uri="{FF2B5EF4-FFF2-40B4-BE49-F238E27FC236}">
                            <a16:creationId xmlns:a16="http://schemas.microsoft.com/office/drawing/2014/main" id="{2C1ED493-6A0A-B74C-92F2-040CD69A4B84}"/>
                          </a:ext>
                        </a:extLst>
                      </p:cNvPr>
                      <p:cNvPicPr/>
                      <p:nvPr/>
                    </p:nvPicPr>
                    <p:blipFill>
                      <a:blip r:embed="rId11"/>
                      <a:stretch>
                        <a:fillRect/>
                      </a:stretch>
                    </p:blipFill>
                    <p:spPr>
                      <a:xfrm>
                        <a:off x="4974788" y="3980263"/>
                        <a:ext cx="800100" cy="631825"/>
                      </a:xfrm>
                      <a:prstGeom prst="rect">
                        <a:avLst/>
                      </a:prstGeom>
                    </p:spPr>
                  </p:pic>
                </p:oleObj>
              </mc:Fallback>
            </mc:AlternateContent>
          </a:graphicData>
        </a:graphic>
      </p:graphicFrame>
      <p:grpSp>
        <p:nvGrpSpPr>
          <p:cNvPr id="13" name="Group 12">
            <a:extLst>
              <a:ext uri="{FF2B5EF4-FFF2-40B4-BE49-F238E27FC236}">
                <a16:creationId xmlns:a16="http://schemas.microsoft.com/office/drawing/2014/main" id="{693F026E-35E7-9845-8A60-8EF376CDB85A}"/>
              </a:ext>
            </a:extLst>
          </p:cNvPr>
          <p:cNvGrpSpPr/>
          <p:nvPr/>
        </p:nvGrpSpPr>
        <p:grpSpPr>
          <a:xfrm>
            <a:off x="4261177" y="2603991"/>
            <a:ext cx="262339" cy="262339"/>
            <a:chOff x="7707086" y="2514394"/>
            <a:chExt cx="530366" cy="530366"/>
          </a:xfrm>
        </p:grpSpPr>
        <p:cxnSp>
          <p:nvCxnSpPr>
            <p:cNvPr id="8" name="Straight Connector 7">
              <a:extLst>
                <a:ext uri="{FF2B5EF4-FFF2-40B4-BE49-F238E27FC236}">
                  <a16:creationId xmlns:a16="http://schemas.microsoft.com/office/drawing/2014/main" id="{C99B6210-2C0C-AE46-8F43-C83F03C67374}"/>
                </a:ext>
              </a:extLst>
            </p:cNvPr>
            <p:cNvCxnSpPr>
              <a:stCxn id="4" idx="1"/>
              <a:endCxn id="4" idx="5"/>
            </p:cNvCxnSpPr>
            <p:nvPr/>
          </p:nvCxnSpPr>
          <p:spPr>
            <a:xfrm>
              <a:off x="7784756" y="2592064"/>
              <a:ext cx="375026" cy="375026"/>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68" name="Straight Connector 67">
              <a:extLst>
                <a:ext uri="{FF2B5EF4-FFF2-40B4-BE49-F238E27FC236}">
                  <a16:creationId xmlns:a16="http://schemas.microsoft.com/office/drawing/2014/main" id="{CC932E13-C7C0-F44D-84B1-925A89613CF3}"/>
                </a:ext>
              </a:extLst>
            </p:cNvPr>
            <p:cNvCxnSpPr>
              <a:cxnSpLocks/>
            </p:cNvCxnSpPr>
            <p:nvPr/>
          </p:nvCxnSpPr>
          <p:spPr>
            <a:xfrm flipH="1">
              <a:off x="7804723" y="2596522"/>
              <a:ext cx="353540" cy="359901"/>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4" name="Donut 3">
              <a:extLst>
                <a:ext uri="{FF2B5EF4-FFF2-40B4-BE49-F238E27FC236}">
                  <a16:creationId xmlns:a16="http://schemas.microsoft.com/office/drawing/2014/main" id="{98FDB48D-C06B-CE4B-89A0-2030C1C0E039}"/>
                </a:ext>
              </a:extLst>
            </p:cNvPr>
            <p:cNvSpPr/>
            <p:nvPr/>
          </p:nvSpPr>
          <p:spPr>
            <a:xfrm>
              <a:off x="7707086" y="2514394"/>
              <a:ext cx="530366" cy="530366"/>
            </a:xfrm>
            <a:prstGeom prst="donut">
              <a:avLst>
                <a:gd name="adj" fmla="val 7029"/>
              </a:avLst>
            </a:prstGeom>
            <a:solidFill>
              <a:schemeClr val="tx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grpSp>
      <p:cxnSp>
        <p:nvCxnSpPr>
          <p:cNvPr id="87" name="Straight Arrow Connector 86">
            <a:extLst>
              <a:ext uri="{FF2B5EF4-FFF2-40B4-BE49-F238E27FC236}">
                <a16:creationId xmlns:a16="http://schemas.microsoft.com/office/drawing/2014/main" id="{FAA290CC-2A81-2B4E-8E9D-4FD3148D3173}"/>
              </a:ext>
            </a:extLst>
          </p:cNvPr>
          <p:cNvCxnSpPr>
            <a:cxnSpLocks/>
            <a:endCxn id="4" idx="0"/>
          </p:cNvCxnSpPr>
          <p:nvPr/>
        </p:nvCxnSpPr>
        <p:spPr>
          <a:xfrm>
            <a:off x="4384256" y="1870093"/>
            <a:ext cx="8091" cy="733898"/>
          </a:xfrm>
          <a:prstGeom prst="straightConnector1">
            <a:avLst/>
          </a:prstGeom>
          <a:ln w="38100">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90" name="Straight Arrow Connector 89">
            <a:extLst>
              <a:ext uri="{FF2B5EF4-FFF2-40B4-BE49-F238E27FC236}">
                <a16:creationId xmlns:a16="http://schemas.microsoft.com/office/drawing/2014/main" id="{19CE1EF5-DD8E-2D4E-88C4-7BD8A3183B4B}"/>
              </a:ext>
            </a:extLst>
          </p:cNvPr>
          <p:cNvCxnSpPr>
            <a:cxnSpLocks/>
          </p:cNvCxnSpPr>
          <p:nvPr/>
        </p:nvCxnSpPr>
        <p:spPr>
          <a:xfrm>
            <a:off x="4573086" y="2746634"/>
            <a:ext cx="485358" cy="6839"/>
          </a:xfrm>
          <a:prstGeom prst="straightConnector1">
            <a:avLst/>
          </a:prstGeom>
          <a:ln w="57150">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87194086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11566</TotalTime>
  <Words>4160</Words>
  <Application>Microsoft Macintosh PowerPoint</Application>
  <PresentationFormat>On-screen Show (4:3)</PresentationFormat>
  <Paragraphs>234</Paragraphs>
  <Slides>41</Slides>
  <Notes>26</Notes>
  <HiddenSlides>0</HiddenSlides>
  <MMClips>2</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2</vt:i4>
      </vt:variant>
      <vt:variant>
        <vt:lpstr>Slide Titles</vt:lpstr>
      </vt:variant>
      <vt:variant>
        <vt:i4>41</vt:i4>
      </vt:variant>
    </vt:vector>
  </HeadingPairs>
  <TitlesOfParts>
    <vt:vector size="50" baseType="lpstr">
      <vt:lpstr>Apple Chancery</vt:lpstr>
      <vt:lpstr>Arial</vt:lpstr>
      <vt:lpstr>Calibri</vt:lpstr>
      <vt:lpstr>Gill Sans</vt:lpstr>
      <vt:lpstr>Lucida Grande</vt:lpstr>
      <vt:lpstr>Times New Roman</vt:lpstr>
      <vt:lpstr>Office Theme</vt:lpstr>
      <vt:lpstr>Equation.DSMT4</vt:lpstr>
      <vt:lpstr>Equation</vt:lpstr>
      <vt:lpstr>PowerPoint Presentation</vt:lpstr>
      <vt:lpstr>A Little Non-AP Tom-Foolery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Back to the Non-AP Tom-Foolery</vt:lpstr>
      <vt:lpstr>PowerPoint Presentation</vt:lpstr>
      <vt:lpstr>PowerPoint Presentation</vt:lpstr>
      <vt:lpstr>PowerPoint Presentation</vt:lpstr>
      <vt:lpstr>PowerPoint Presentation</vt:lpstr>
      <vt:lpstr>PowerPoint Presentation</vt:lpstr>
      <vt:lpstr>PowerPoint Presentation</vt:lpstr>
    </vt:vector>
  </TitlesOfParts>
  <Company>Polytechnic School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Craig Fletcher</dc:creator>
  <cp:lastModifiedBy>Craig Fletcher</cp:lastModifiedBy>
  <cp:revision>220</cp:revision>
  <cp:lastPrinted>2021-12-06T17:06:48Z</cp:lastPrinted>
  <dcterms:created xsi:type="dcterms:W3CDTF">2017-11-12T07:24:55Z</dcterms:created>
  <dcterms:modified xsi:type="dcterms:W3CDTF">2025-09-26T16:34:46Z</dcterms:modified>
</cp:coreProperties>
</file>