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27" r:id="rId2"/>
    <p:sldId id="547" r:id="rId3"/>
    <p:sldId id="555" r:id="rId4"/>
    <p:sldId id="557" r:id="rId5"/>
    <p:sldId id="558" r:id="rId6"/>
    <p:sldId id="559" r:id="rId7"/>
    <p:sldId id="561" r:id="rId8"/>
    <p:sldId id="562" r:id="rId9"/>
    <p:sldId id="563" r:id="rId10"/>
    <p:sldId id="566" r:id="rId11"/>
    <p:sldId id="576" r:id="rId12"/>
    <p:sldId id="570" r:id="rId13"/>
    <p:sldId id="577" r:id="rId14"/>
    <p:sldId id="578" r:id="rId15"/>
    <p:sldId id="579" r:id="rId16"/>
    <p:sldId id="58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3"/>
  </p:normalViewPr>
  <p:slideViewPr>
    <p:cSldViewPr snapToGrid="0" snapToObjects="1">
      <p:cViewPr varScale="1">
        <p:scale>
          <a:sx n="112" d="100"/>
          <a:sy n="112" d="100"/>
        </p:scale>
        <p:origin x="144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98749EFF-D9D5-0B49-80C1-20CF756763E2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3824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emf"/><Relationship Id="rId18" Type="http://schemas.openxmlformats.org/officeDocument/2006/relationships/image" Target="../media/image8.emf"/><Relationship Id="rId3" Type="http://schemas.openxmlformats.org/officeDocument/2006/relationships/image" Target="../media/image1.emf"/><Relationship Id="rId21" Type="http://schemas.openxmlformats.org/officeDocument/2006/relationships/image" Target="../media/image9.emf"/><Relationship Id="rId7" Type="http://schemas.openxmlformats.org/officeDocument/2006/relationships/image" Target="../media/image3.emf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9.bin"/><Relationship Id="rId2" Type="http://schemas.openxmlformats.org/officeDocument/2006/relationships/oleObject" Target="../embeddings/oleObject1.bin"/><Relationship Id="rId16" Type="http://schemas.openxmlformats.org/officeDocument/2006/relationships/image" Target="../media/image7.emf"/><Relationship Id="rId20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oleObject" Target="../embeddings/oleObject8.bin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5.emf"/><Relationship Id="rId18" Type="http://schemas.openxmlformats.org/officeDocument/2006/relationships/oleObject" Target="../embeddings/oleObject20.bin"/><Relationship Id="rId3" Type="http://schemas.openxmlformats.org/officeDocument/2006/relationships/image" Target="../media/image10.emf"/><Relationship Id="rId21" Type="http://schemas.openxmlformats.org/officeDocument/2006/relationships/oleObject" Target="../embeddings/oleObject22.bin"/><Relationship Id="rId7" Type="http://schemas.openxmlformats.org/officeDocument/2006/relationships/image" Target="../media/image12.e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17.emf"/><Relationship Id="rId2" Type="http://schemas.openxmlformats.org/officeDocument/2006/relationships/oleObject" Target="../embeddings/oleObject12.bin"/><Relationship Id="rId16" Type="http://schemas.openxmlformats.org/officeDocument/2006/relationships/oleObject" Target="../embeddings/oleObject19.bin"/><Relationship Id="rId20" Type="http://schemas.openxmlformats.org/officeDocument/2006/relationships/oleObject" Target="../embeddings/oleObject2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4.emf"/><Relationship Id="rId5" Type="http://schemas.openxmlformats.org/officeDocument/2006/relationships/image" Target="../media/image11.emf"/><Relationship Id="rId15" Type="http://schemas.openxmlformats.org/officeDocument/2006/relationships/image" Target="../media/image16.e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18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3.emf"/><Relationship Id="rId14" Type="http://schemas.openxmlformats.org/officeDocument/2006/relationships/oleObject" Target="../embeddings/oleObject18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23.emf"/><Relationship Id="rId18" Type="http://schemas.openxmlformats.org/officeDocument/2006/relationships/oleObject" Target="../embeddings/oleObject32.bin"/><Relationship Id="rId3" Type="http://schemas.openxmlformats.org/officeDocument/2006/relationships/image" Target="../media/image19.emf"/><Relationship Id="rId21" Type="http://schemas.openxmlformats.org/officeDocument/2006/relationships/oleObject" Target="../embeddings/oleObject34.bin"/><Relationship Id="rId7" Type="http://schemas.openxmlformats.org/officeDocument/2006/relationships/oleObject" Target="../embeddings/oleObject26.bin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25.emf"/><Relationship Id="rId2" Type="http://schemas.openxmlformats.org/officeDocument/2006/relationships/oleObject" Target="../embeddings/oleObject23.bin"/><Relationship Id="rId16" Type="http://schemas.openxmlformats.org/officeDocument/2006/relationships/oleObject" Target="../embeddings/oleObject31.bin"/><Relationship Id="rId20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22.emf"/><Relationship Id="rId5" Type="http://schemas.openxmlformats.org/officeDocument/2006/relationships/image" Target="../media/image20.emf"/><Relationship Id="rId15" Type="http://schemas.openxmlformats.org/officeDocument/2006/relationships/image" Target="../media/image24.emf"/><Relationship Id="rId23" Type="http://schemas.openxmlformats.org/officeDocument/2006/relationships/oleObject" Target="../embeddings/oleObject35.bin"/><Relationship Id="rId10" Type="http://schemas.openxmlformats.org/officeDocument/2006/relationships/oleObject" Target="../embeddings/oleObject28.bin"/><Relationship Id="rId19" Type="http://schemas.openxmlformats.org/officeDocument/2006/relationships/image" Target="../media/image26.e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1.emf"/><Relationship Id="rId14" Type="http://schemas.openxmlformats.org/officeDocument/2006/relationships/oleObject" Target="../embeddings/oleObject30.bin"/><Relationship Id="rId22" Type="http://schemas.openxmlformats.org/officeDocument/2006/relationships/image" Target="../media/image2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34.emf"/><Relationship Id="rId3" Type="http://schemas.openxmlformats.org/officeDocument/2006/relationships/oleObject" Target="../embeddings/oleObject36.bin"/><Relationship Id="rId21" Type="http://schemas.openxmlformats.org/officeDocument/2006/relationships/image" Target="../media/image35.e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31.emf"/><Relationship Id="rId17" Type="http://schemas.openxmlformats.org/officeDocument/2006/relationships/oleObject" Target="../embeddings/oleObject43.bin"/><Relationship Id="rId25" Type="http://schemas.openxmlformats.org/officeDocument/2006/relationships/image" Target="../media/image37.emf"/><Relationship Id="rId2" Type="http://schemas.openxmlformats.org/officeDocument/2006/relationships/image" Target="../media/image28.jpeg"/><Relationship Id="rId16" Type="http://schemas.openxmlformats.org/officeDocument/2006/relationships/image" Target="../media/image33.emf"/><Relationship Id="rId20" Type="http://schemas.openxmlformats.org/officeDocument/2006/relationships/oleObject" Target="../embeddings/oleObject4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40.bin"/><Relationship Id="rId24" Type="http://schemas.openxmlformats.org/officeDocument/2006/relationships/oleObject" Target="../embeddings/oleObject47.bin"/><Relationship Id="rId5" Type="http://schemas.openxmlformats.org/officeDocument/2006/relationships/oleObject" Target="../embeddings/oleObject37.bin"/><Relationship Id="rId15" Type="http://schemas.openxmlformats.org/officeDocument/2006/relationships/oleObject" Target="../embeddings/oleObject42.bin"/><Relationship Id="rId23" Type="http://schemas.openxmlformats.org/officeDocument/2006/relationships/image" Target="../media/image36.emf"/><Relationship Id="rId10" Type="http://schemas.openxmlformats.org/officeDocument/2006/relationships/image" Target="../media/image30.emf"/><Relationship Id="rId19" Type="http://schemas.openxmlformats.org/officeDocument/2006/relationships/oleObject" Target="../embeddings/oleObject44.bin"/><Relationship Id="rId4" Type="http://schemas.openxmlformats.org/officeDocument/2006/relationships/image" Target="../media/image21.e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32.emf"/><Relationship Id="rId22" Type="http://schemas.openxmlformats.org/officeDocument/2006/relationships/oleObject" Target="../embeddings/oleObject4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40.emf"/><Relationship Id="rId18" Type="http://schemas.openxmlformats.org/officeDocument/2006/relationships/image" Target="../media/image42.emf"/><Relationship Id="rId3" Type="http://schemas.openxmlformats.org/officeDocument/2006/relationships/image" Target="../media/image25.emf"/><Relationship Id="rId21" Type="http://schemas.openxmlformats.org/officeDocument/2006/relationships/oleObject" Target="../embeddings/oleObject58.bin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53.bin"/><Relationship Id="rId17" Type="http://schemas.openxmlformats.org/officeDocument/2006/relationships/oleObject" Target="../embeddings/oleObject56.bin"/><Relationship Id="rId25" Type="http://schemas.openxmlformats.org/officeDocument/2006/relationships/image" Target="../media/image45.e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5.bin"/><Relationship Id="rId20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39.emf"/><Relationship Id="rId24" Type="http://schemas.openxmlformats.org/officeDocument/2006/relationships/oleObject" Target="../embeddings/oleObject60.bin"/><Relationship Id="rId5" Type="http://schemas.openxmlformats.org/officeDocument/2006/relationships/image" Target="../media/image38.emf"/><Relationship Id="rId15" Type="http://schemas.openxmlformats.org/officeDocument/2006/relationships/image" Target="../media/image41.emf"/><Relationship Id="rId23" Type="http://schemas.openxmlformats.org/officeDocument/2006/relationships/oleObject" Target="../embeddings/oleObject59.bin"/><Relationship Id="rId10" Type="http://schemas.openxmlformats.org/officeDocument/2006/relationships/oleObject" Target="../embeddings/oleObject52.bin"/><Relationship Id="rId19" Type="http://schemas.openxmlformats.org/officeDocument/2006/relationships/oleObject" Target="../embeddings/oleObject57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54.bin"/><Relationship Id="rId22" Type="http://schemas.openxmlformats.org/officeDocument/2006/relationships/image" Target="../media/image4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oleObject" Target="../embeddings/oleObject67.bin"/><Relationship Id="rId18" Type="http://schemas.openxmlformats.org/officeDocument/2006/relationships/oleObject" Target="../embeddings/oleObject70.bin"/><Relationship Id="rId3" Type="http://schemas.openxmlformats.org/officeDocument/2006/relationships/image" Target="../media/image44.emf"/><Relationship Id="rId21" Type="http://schemas.openxmlformats.org/officeDocument/2006/relationships/image" Target="../media/image51.emf"/><Relationship Id="rId7" Type="http://schemas.openxmlformats.org/officeDocument/2006/relationships/image" Target="../media/image47.emf"/><Relationship Id="rId12" Type="http://schemas.openxmlformats.org/officeDocument/2006/relationships/image" Target="../media/image48.emf"/><Relationship Id="rId17" Type="http://schemas.openxmlformats.org/officeDocument/2006/relationships/image" Target="../media/image50.emf"/><Relationship Id="rId2" Type="http://schemas.openxmlformats.org/officeDocument/2006/relationships/oleObject" Target="../embeddings/oleObject61.bin"/><Relationship Id="rId16" Type="http://schemas.openxmlformats.org/officeDocument/2006/relationships/oleObject" Target="../embeddings/oleObject69.bin"/><Relationship Id="rId20" Type="http://schemas.openxmlformats.org/officeDocument/2006/relationships/oleObject" Target="../embeddings/oleObject7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3.bin"/><Relationship Id="rId11" Type="http://schemas.openxmlformats.org/officeDocument/2006/relationships/oleObject" Target="../embeddings/oleObject66.bin"/><Relationship Id="rId5" Type="http://schemas.openxmlformats.org/officeDocument/2006/relationships/image" Target="../media/image46.emf"/><Relationship Id="rId15" Type="http://schemas.openxmlformats.org/officeDocument/2006/relationships/image" Target="../media/image49.emf"/><Relationship Id="rId10" Type="http://schemas.openxmlformats.org/officeDocument/2006/relationships/oleObject" Target="../embeddings/oleObject65.bin"/><Relationship Id="rId19" Type="http://schemas.openxmlformats.org/officeDocument/2006/relationships/oleObject" Target="../embeddings/oleObject71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42.emf"/><Relationship Id="rId14" Type="http://schemas.openxmlformats.org/officeDocument/2006/relationships/oleObject" Target="../embeddings/oleObject6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54.emf"/><Relationship Id="rId3" Type="http://schemas.openxmlformats.org/officeDocument/2006/relationships/image" Target="../media/image25.emf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78.bin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53.emf"/><Relationship Id="rId5" Type="http://schemas.openxmlformats.org/officeDocument/2006/relationships/image" Target="../media/image52.emf"/><Relationship Id="rId15" Type="http://schemas.openxmlformats.org/officeDocument/2006/relationships/image" Target="../media/image39.e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7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image" Target="../media/image58.emf"/><Relationship Id="rId18" Type="http://schemas.openxmlformats.org/officeDocument/2006/relationships/image" Target="../media/image60.emf"/><Relationship Id="rId3" Type="http://schemas.openxmlformats.org/officeDocument/2006/relationships/image" Target="../media/image55.emf"/><Relationship Id="rId21" Type="http://schemas.openxmlformats.org/officeDocument/2006/relationships/oleObject" Target="../embeddings/oleObject90.bin"/><Relationship Id="rId7" Type="http://schemas.openxmlformats.org/officeDocument/2006/relationships/image" Target="../media/image44.emf"/><Relationship Id="rId12" Type="http://schemas.openxmlformats.org/officeDocument/2006/relationships/oleObject" Target="../embeddings/oleObject85.bin"/><Relationship Id="rId17" Type="http://schemas.openxmlformats.org/officeDocument/2006/relationships/oleObject" Target="../embeddings/oleObject88.bin"/><Relationship Id="rId2" Type="http://schemas.openxmlformats.org/officeDocument/2006/relationships/oleObject" Target="../embeddings/oleObject80.bin"/><Relationship Id="rId16" Type="http://schemas.openxmlformats.org/officeDocument/2006/relationships/image" Target="../media/image59.emf"/><Relationship Id="rId20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2.bin"/><Relationship Id="rId11" Type="http://schemas.openxmlformats.org/officeDocument/2006/relationships/image" Target="../media/image57.emf"/><Relationship Id="rId5" Type="http://schemas.openxmlformats.org/officeDocument/2006/relationships/image" Target="../media/image42.emf"/><Relationship Id="rId15" Type="http://schemas.openxmlformats.org/officeDocument/2006/relationships/oleObject" Target="../embeddings/oleObject87.bin"/><Relationship Id="rId10" Type="http://schemas.openxmlformats.org/officeDocument/2006/relationships/oleObject" Target="../embeddings/oleObject84.bin"/><Relationship Id="rId19" Type="http://schemas.openxmlformats.org/officeDocument/2006/relationships/oleObject" Target="../embeddings/oleObject89.bin"/><Relationship Id="rId4" Type="http://schemas.openxmlformats.org/officeDocument/2006/relationships/oleObject" Target="../embeddings/oleObject81.bin"/><Relationship Id="rId9" Type="http://schemas.openxmlformats.org/officeDocument/2006/relationships/image" Target="../media/image56.emf"/><Relationship Id="rId14" Type="http://schemas.openxmlformats.org/officeDocument/2006/relationships/oleObject" Target="../embeddings/oleObject8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oleObject" Target="../embeddings/oleObject96.bin"/><Relationship Id="rId18" Type="http://schemas.openxmlformats.org/officeDocument/2006/relationships/oleObject" Target="../embeddings/oleObject99.bin"/><Relationship Id="rId26" Type="http://schemas.openxmlformats.org/officeDocument/2006/relationships/image" Target="../media/image71.emf"/><Relationship Id="rId3" Type="http://schemas.openxmlformats.org/officeDocument/2006/relationships/oleObject" Target="../embeddings/oleObject91.bin"/><Relationship Id="rId21" Type="http://schemas.openxmlformats.org/officeDocument/2006/relationships/oleObject" Target="../embeddings/oleObject101.bin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44.emf"/><Relationship Id="rId17" Type="http://schemas.openxmlformats.org/officeDocument/2006/relationships/oleObject" Target="../embeddings/oleObject98.bin"/><Relationship Id="rId25" Type="http://schemas.openxmlformats.org/officeDocument/2006/relationships/oleObject" Target="../embeddings/oleObject103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7.emf"/><Relationship Id="rId20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11" Type="http://schemas.openxmlformats.org/officeDocument/2006/relationships/oleObject" Target="../embeddings/oleObject95.bin"/><Relationship Id="rId24" Type="http://schemas.openxmlformats.org/officeDocument/2006/relationships/image" Target="../media/image70.emf"/><Relationship Id="rId5" Type="http://schemas.openxmlformats.org/officeDocument/2006/relationships/oleObject" Target="../embeddings/oleObject92.bin"/><Relationship Id="rId15" Type="http://schemas.openxmlformats.org/officeDocument/2006/relationships/oleObject" Target="../embeddings/oleObject97.bin"/><Relationship Id="rId23" Type="http://schemas.openxmlformats.org/officeDocument/2006/relationships/oleObject" Target="../embeddings/oleObject102.bin"/><Relationship Id="rId28" Type="http://schemas.openxmlformats.org/officeDocument/2006/relationships/image" Target="../media/image72.emf"/><Relationship Id="rId10" Type="http://schemas.openxmlformats.org/officeDocument/2006/relationships/image" Target="../media/image65.emf"/><Relationship Id="rId19" Type="http://schemas.openxmlformats.org/officeDocument/2006/relationships/oleObject" Target="../embeddings/oleObject100.bin"/><Relationship Id="rId4" Type="http://schemas.openxmlformats.org/officeDocument/2006/relationships/image" Target="../media/image62.emf"/><Relationship Id="rId9" Type="http://schemas.openxmlformats.org/officeDocument/2006/relationships/oleObject" Target="../embeddings/oleObject94.bin"/><Relationship Id="rId14" Type="http://schemas.openxmlformats.org/officeDocument/2006/relationships/image" Target="../media/image66.emf"/><Relationship Id="rId22" Type="http://schemas.openxmlformats.org/officeDocument/2006/relationships/image" Target="../media/image69.emf"/><Relationship Id="rId27" Type="http://schemas.openxmlformats.org/officeDocument/2006/relationships/oleObject" Target="../embeddings/oleObject10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13" Type="http://schemas.openxmlformats.org/officeDocument/2006/relationships/oleObject" Target="../embeddings/oleObject110.bin"/><Relationship Id="rId18" Type="http://schemas.openxmlformats.org/officeDocument/2006/relationships/image" Target="../media/image77.emf"/><Relationship Id="rId26" Type="http://schemas.openxmlformats.org/officeDocument/2006/relationships/image" Target="../media/image81.emf"/><Relationship Id="rId3" Type="http://schemas.openxmlformats.org/officeDocument/2006/relationships/oleObject" Target="../embeddings/oleObject105.bin"/><Relationship Id="rId21" Type="http://schemas.openxmlformats.org/officeDocument/2006/relationships/oleObject" Target="../embeddings/oleObject114.bin"/><Relationship Id="rId7" Type="http://schemas.openxmlformats.org/officeDocument/2006/relationships/oleObject" Target="../embeddings/oleObject107.bin"/><Relationship Id="rId12" Type="http://schemas.openxmlformats.org/officeDocument/2006/relationships/image" Target="../media/image75.emf"/><Relationship Id="rId17" Type="http://schemas.openxmlformats.org/officeDocument/2006/relationships/oleObject" Target="../embeddings/oleObject112.bin"/><Relationship Id="rId25" Type="http://schemas.openxmlformats.org/officeDocument/2006/relationships/oleObject" Target="../embeddings/oleObject116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6.emf"/><Relationship Id="rId20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emf"/><Relationship Id="rId11" Type="http://schemas.openxmlformats.org/officeDocument/2006/relationships/oleObject" Target="../embeddings/oleObject109.bin"/><Relationship Id="rId24" Type="http://schemas.openxmlformats.org/officeDocument/2006/relationships/image" Target="../media/image80.emf"/><Relationship Id="rId5" Type="http://schemas.openxmlformats.org/officeDocument/2006/relationships/oleObject" Target="../embeddings/oleObject106.bin"/><Relationship Id="rId15" Type="http://schemas.openxmlformats.org/officeDocument/2006/relationships/oleObject" Target="../embeddings/oleObject111.bin"/><Relationship Id="rId23" Type="http://schemas.openxmlformats.org/officeDocument/2006/relationships/oleObject" Target="../embeddings/oleObject115.bin"/><Relationship Id="rId28" Type="http://schemas.openxmlformats.org/officeDocument/2006/relationships/image" Target="../media/image62.emf"/><Relationship Id="rId10" Type="http://schemas.openxmlformats.org/officeDocument/2006/relationships/image" Target="../media/image74.emf"/><Relationship Id="rId19" Type="http://schemas.openxmlformats.org/officeDocument/2006/relationships/oleObject" Target="../embeddings/oleObject113.bin"/><Relationship Id="rId4" Type="http://schemas.openxmlformats.org/officeDocument/2006/relationships/image" Target="../media/image65.emf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64.emf"/><Relationship Id="rId22" Type="http://schemas.openxmlformats.org/officeDocument/2006/relationships/image" Target="../media/image79.emf"/><Relationship Id="rId27" Type="http://schemas.openxmlformats.org/officeDocument/2006/relationships/oleObject" Target="../embeddings/oleObject11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13" Type="http://schemas.openxmlformats.org/officeDocument/2006/relationships/oleObject" Target="../embeddings/oleObject123.bin"/><Relationship Id="rId18" Type="http://schemas.openxmlformats.org/officeDocument/2006/relationships/image" Target="../media/image89.emf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86.emf"/><Relationship Id="rId17" Type="http://schemas.openxmlformats.org/officeDocument/2006/relationships/oleObject" Target="../embeddings/oleObject125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8.emf"/><Relationship Id="rId20" Type="http://schemas.openxmlformats.org/officeDocument/2006/relationships/image" Target="../media/image9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e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5" Type="http://schemas.openxmlformats.org/officeDocument/2006/relationships/oleObject" Target="../embeddings/oleObject124.bin"/><Relationship Id="rId10" Type="http://schemas.openxmlformats.org/officeDocument/2006/relationships/image" Target="../media/image85.emf"/><Relationship Id="rId19" Type="http://schemas.openxmlformats.org/officeDocument/2006/relationships/oleObject" Target="../embeddings/oleObject126.bin"/><Relationship Id="rId4" Type="http://schemas.openxmlformats.org/officeDocument/2006/relationships/image" Target="../media/image82.emf"/><Relationship Id="rId9" Type="http://schemas.openxmlformats.org/officeDocument/2006/relationships/oleObject" Target="../embeddings/oleObject121.bin"/><Relationship Id="rId14" Type="http://schemas.openxmlformats.org/officeDocument/2006/relationships/image" Target="../media/image8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oleObject" Target="../embeddings/oleObject132.bin"/><Relationship Id="rId18" Type="http://schemas.openxmlformats.org/officeDocument/2006/relationships/image" Target="../media/image91.emf"/><Relationship Id="rId3" Type="http://schemas.openxmlformats.org/officeDocument/2006/relationships/oleObject" Target="../embeddings/oleObject127.bin"/><Relationship Id="rId21" Type="http://schemas.openxmlformats.org/officeDocument/2006/relationships/oleObject" Target="../embeddings/oleObject136.bin"/><Relationship Id="rId7" Type="http://schemas.openxmlformats.org/officeDocument/2006/relationships/oleObject" Target="../embeddings/oleObject129.bin"/><Relationship Id="rId12" Type="http://schemas.openxmlformats.org/officeDocument/2006/relationships/image" Target="../media/image87.emf"/><Relationship Id="rId17" Type="http://schemas.openxmlformats.org/officeDocument/2006/relationships/oleObject" Target="../embeddings/oleObject134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9.emf"/><Relationship Id="rId20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8.bin"/><Relationship Id="rId15" Type="http://schemas.openxmlformats.org/officeDocument/2006/relationships/oleObject" Target="../embeddings/oleObject133.bin"/><Relationship Id="rId23" Type="http://schemas.openxmlformats.org/officeDocument/2006/relationships/oleObject" Target="../embeddings/oleObject137.bin"/><Relationship Id="rId10" Type="http://schemas.openxmlformats.org/officeDocument/2006/relationships/image" Target="../media/image86.emf"/><Relationship Id="rId19" Type="http://schemas.openxmlformats.org/officeDocument/2006/relationships/oleObject" Target="../embeddings/oleObject135.bin"/><Relationship Id="rId4" Type="http://schemas.openxmlformats.org/officeDocument/2006/relationships/image" Target="../media/image82.emf"/><Relationship Id="rId9" Type="http://schemas.openxmlformats.org/officeDocument/2006/relationships/oleObject" Target="../embeddings/oleObject130.bin"/><Relationship Id="rId14" Type="http://schemas.openxmlformats.org/officeDocument/2006/relationships/image" Target="../media/image88.emf"/><Relationship Id="rId22" Type="http://schemas.openxmlformats.org/officeDocument/2006/relationships/image" Target="../media/image93.e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3.bin"/><Relationship Id="rId18" Type="http://schemas.openxmlformats.org/officeDocument/2006/relationships/image" Target="../media/image96.emf"/><Relationship Id="rId26" Type="http://schemas.openxmlformats.org/officeDocument/2006/relationships/oleObject" Target="../embeddings/oleObject150.bin"/><Relationship Id="rId3" Type="http://schemas.openxmlformats.org/officeDocument/2006/relationships/oleObject" Target="../embeddings/oleObject138.bin"/><Relationship Id="rId21" Type="http://schemas.openxmlformats.org/officeDocument/2006/relationships/oleObject" Target="../embeddings/oleObject147.bin"/><Relationship Id="rId34" Type="http://schemas.openxmlformats.org/officeDocument/2006/relationships/oleObject" Target="../embeddings/oleObject155.bin"/><Relationship Id="rId7" Type="http://schemas.openxmlformats.org/officeDocument/2006/relationships/oleObject" Target="../embeddings/oleObject140.bin"/><Relationship Id="rId12" Type="http://schemas.openxmlformats.org/officeDocument/2006/relationships/image" Target="../media/image89.emf"/><Relationship Id="rId17" Type="http://schemas.openxmlformats.org/officeDocument/2006/relationships/oleObject" Target="../embeddings/oleObject145.bin"/><Relationship Id="rId25" Type="http://schemas.openxmlformats.org/officeDocument/2006/relationships/image" Target="../media/image99.emf"/><Relationship Id="rId33" Type="http://schemas.openxmlformats.org/officeDocument/2006/relationships/image" Target="../media/image102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5.emf"/><Relationship Id="rId20" Type="http://schemas.openxmlformats.org/officeDocument/2006/relationships/image" Target="../media/image97.emf"/><Relationship Id="rId29" Type="http://schemas.openxmlformats.org/officeDocument/2006/relationships/image" Target="../media/image10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142.bin"/><Relationship Id="rId24" Type="http://schemas.openxmlformats.org/officeDocument/2006/relationships/oleObject" Target="../embeddings/oleObject149.bin"/><Relationship Id="rId32" Type="http://schemas.openxmlformats.org/officeDocument/2006/relationships/oleObject" Target="../embeddings/oleObject154.bin"/><Relationship Id="rId5" Type="http://schemas.openxmlformats.org/officeDocument/2006/relationships/oleObject" Target="../embeddings/oleObject139.bin"/><Relationship Id="rId15" Type="http://schemas.openxmlformats.org/officeDocument/2006/relationships/oleObject" Target="../embeddings/oleObject144.bin"/><Relationship Id="rId23" Type="http://schemas.openxmlformats.org/officeDocument/2006/relationships/oleObject" Target="../embeddings/oleObject148.bin"/><Relationship Id="rId28" Type="http://schemas.openxmlformats.org/officeDocument/2006/relationships/oleObject" Target="../embeddings/oleObject152.bin"/><Relationship Id="rId10" Type="http://schemas.openxmlformats.org/officeDocument/2006/relationships/image" Target="../media/image86.emf"/><Relationship Id="rId19" Type="http://schemas.openxmlformats.org/officeDocument/2006/relationships/oleObject" Target="../embeddings/oleObject146.bin"/><Relationship Id="rId31" Type="http://schemas.openxmlformats.org/officeDocument/2006/relationships/image" Target="../media/image101.emf"/><Relationship Id="rId4" Type="http://schemas.openxmlformats.org/officeDocument/2006/relationships/image" Target="../media/image82.emf"/><Relationship Id="rId9" Type="http://schemas.openxmlformats.org/officeDocument/2006/relationships/oleObject" Target="../embeddings/oleObject141.bin"/><Relationship Id="rId14" Type="http://schemas.openxmlformats.org/officeDocument/2006/relationships/image" Target="../media/image94.emf"/><Relationship Id="rId22" Type="http://schemas.openxmlformats.org/officeDocument/2006/relationships/image" Target="../media/image98.emf"/><Relationship Id="rId27" Type="http://schemas.openxmlformats.org/officeDocument/2006/relationships/oleObject" Target="../embeddings/oleObject151.bin"/><Relationship Id="rId30" Type="http://schemas.openxmlformats.org/officeDocument/2006/relationships/oleObject" Target="../embeddings/oleObject153.bin"/><Relationship Id="rId35" Type="http://schemas.openxmlformats.org/officeDocument/2006/relationships/image" Target="../media/image93.emf"/><Relationship Id="rId8" Type="http://schemas.openxmlformats.org/officeDocument/2006/relationships/image" Target="../media/image8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156.bin"/><Relationship Id="rId7" Type="http://schemas.openxmlformats.org/officeDocument/2006/relationships/oleObject" Target="../embeddings/oleObject158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emf"/><Relationship Id="rId11" Type="http://schemas.openxmlformats.org/officeDocument/2006/relationships/image" Target="../media/image103.emf"/><Relationship Id="rId5" Type="http://schemas.openxmlformats.org/officeDocument/2006/relationships/oleObject" Target="../embeddings/oleObject157.bin"/><Relationship Id="rId10" Type="http://schemas.openxmlformats.org/officeDocument/2006/relationships/oleObject" Target="../embeddings/oleObject159.bin"/><Relationship Id="rId4" Type="http://schemas.openxmlformats.org/officeDocument/2006/relationships/image" Target="../media/image84.emf"/><Relationship Id="rId9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emf"/><Relationship Id="rId13" Type="http://schemas.openxmlformats.org/officeDocument/2006/relationships/oleObject" Target="../embeddings/oleObject165.bin"/><Relationship Id="rId3" Type="http://schemas.openxmlformats.org/officeDocument/2006/relationships/oleObject" Target="../embeddings/oleObject160.bin"/><Relationship Id="rId7" Type="http://schemas.openxmlformats.org/officeDocument/2006/relationships/oleObject" Target="../embeddings/oleObject162.bin"/><Relationship Id="rId12" Type="http://schemas.openxmlformats.org/officeDocument/2006/relationships/image" Target="../media/image10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emf"/><Relationship Id="rId11" Type="http://schemas.openxmlformats.org/officeDocument/2006/relationships/oleObject" Target="../embeddings/oleObject164.bin"/><Relationship Id="rId5" Type="http://schemas.openxmlformats.org/officeDocument/2006/relationships/oleObject" Target="../embeddings/oleObject161.bin"/><Relationship Id="rId10" Type="http://schemas.openxmlformats.org/officeDocument/2006/relationships/image" Target="../media/image107.emf"/><Relationship Id="rId4" Type="http://schemas.openxmlformats.org/officeDocument/2006/relationships/image" Target="../media/image104.emf"/><Relationship Id="rId9" Type="http://schemas.openxmlformats.org/officeDocument/2006/relationships/oleObject" Target="../embeddings/oleObject163.bin"/><Relationship Id="rId14" Type="http://schemas.openxmlformats.org/officeDocument/2006/relationships/image" Target="../media/image10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1970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12: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Rigid Bodies and Static Equilibrium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956" y="1571196"/>
            <a:ext cx="87547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chapter is amazingly </a:t>
            </a:r>
            <a:r>
              <a:rPr lang="en-US" sz="2000" dirty="0">
                <a:latin typeface="Times New Roman"/>
                <a:cs typeface="Times New Roman"/>
              </a:rPr>
              <a:t>out of place.  Back when you were learning about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torques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Newton’s Second Law</a:t>
            </a:r>
            <a:r>
              <a:rPr lang="en-US" sz="2000" dirty="0">
                <a:latin typeface="Times New Roman"/>
                <a:cs typeface="Times New Roman"/>
              </a:rPr>
              <a:t>, it would have made sense to do some problems that required you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calculate torque </a:t>
            </a:r>
            <a:r>
              <a:rPr lang="en-US" sz="2000" dirty="0">
                <a:latin typeface="Times New Roman"/>
                <a:cs typeface="Times New Roman"/>
              </a:rPr>
              <a:t>quantities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without</a:t>
            </a:r>
            <a:r>
              <a:rPr lang="en-US" sz="2000" dirty="0">
                <a:latin typeface="Times New Roman"/>
                <a:cs typeface="Times New Roman"/>
              </a:rPr>
              <a:t> having to deal with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angular accelerations </a:t>
            </a:r>
            <a:r>
              <a:rPr lang="en-US" sz="2000" dirty="0">
                <a:latin typeface="Times New Roman"/>
                <a:cs typeface="Times New Roman"/>
              </a:rPr>
              <a:t>(i.e., problems in which the right side of the N.S.L. equation was zero).  That is exactly what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rigid body/static equilibrium </a:t>
            </a:r>
            <a:r>
              <a:rPr lang="en-US" sz="2000" dirty="0">
                <a:latin typeface="Times New Roman"/>
                <a:cs typeface="Times New Roman"/>
              </a:rPr>
              <a:t>problems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require</a:t>
            </a:r>
            <a:r>
              <a:rPr lang="en-US" sz="2000" dirty="0">
                <a:latin typeface="Times New Roman"/>
                <a:cs typeface="Times New Roman"/>
              </a:rPr>
              <a:t>.  In short, we should have dealt with the material in this chapter two chapters ago (I have no idea what the authors of our book were thinking).  Having fomented that rant: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9757" y="4294004"/>
            <a:ext cx="80562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 a body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to be in static equilibrium,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of the forces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body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any direction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must add to zero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(that is, it must not be accelerating in those directions),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of the torques about any point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body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must add to zero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(no angular acceleration).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5172009"/>
              </p:ext>
            </p:extLst>
          </p:nvPr>
        </p:nvGraphicFramePr>
        <p:xfrm>
          <a:off x="5299075" y="3041650"/>
          <a:ext cx="115887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5000" imgH="228600" progId="Equation.DSMT4">
                  <p:embed/>
                </p:oleObj>
              </mc:Choice>
              <mc:Fallback>
                <p:oleObj name="Equation" r:id="rId2" imgW="6350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9075" y="3041650"/>
                        <a:ext cx="115887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739899" y="200505"/>
            <a:ext cx="7315200" cy="2113741"/>
            <a:chOff x="742950" y="124305"/>
            <a:chExt cx="8069580" cy="2331720"/>
          </a:xfrm>
        </p:grpSpPr>
        <p:grpSp>
          <p:nvGrpSpPr>
            <p:cNvPr id="136200" name="Group 2"/>
            <p:cNvGrpSpPr>
              <a:grpSpLocks/>
            </p:cNvGrpSpPr>
            <p:nvPr/>
          </p:nvGrpSpPr>
          <p:grpSpPr bwMode="auto">
            <a:xfrm>
              <a:off x="742950" y="947265"/>
              <a:ext cx="6103620" cy="1508760"/>
              <a:chOff x="912" y="1680"/>
              <a:chExt cx="4272" cy="1056"/>
            </a:xfrm>
          </p:grpSpPr>
          <p:sp>
            <p:nvSpPr>
              <p:cNvPr id="136211" name="Rectangle 3"/>
              <p:cNvSpPr>
                <a:spLocks/>
              </p:cNvSpPr>
              <p:nvPr/>
            </p:nvSpPr>
            <p:spPr bwMode="auto">
              <a:xfrm>
                <a:off x="1872" y="2064"/>
                <a:ext cx="3312" cy="336"/>
              </a:xfrm>
              <a:prstGeom prst="rect">
                <a:avLst/>
              </a:prstGeom>
              <a:solidFill>
                <a:srgbClr val="FCFF23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2" name="Oval 4"/>
              <p:cNvSpPr>
                <a:spLocks/>
              </p:cNvSpPr>
              <p:nvPr/>
            </p:nvSpPr>
            <p:spPr bwMode="auto">
              <a:xfrm>
                <a:off x="960" y="1680"/>
                <a:ext cx="960" cy="1056"/>
              </a:xfrm>
              <a:prstGeom prst="ellipse">
                <a:avLst/>
              </a:prstGeom>
              <a:solidFill>
                <a:srgbClr val="FCFF23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3" name="Rectangle 5"/>
              <p:cNvSpPr>
                <a:spLocks/>
              </p:cNvSpPr>
              <p:nvPr/>
            </p:nvSpPr>
            <p:spPr bwMode="auto">
              <a:xfrm>
                <a:off x="912" y="2064"/>
                <a:ext cx="192" cy="3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4" name="Line 6"/>
              <p:cNvSpPr>
                <a:spLocks noChangeShapeType="1"/>
              </p:cNvSpPr>
              <p:nvPr/>
            </p:nvSpPr>
            <p:spPr bwMode="auto">
              <a:xfrm>
                <a:off x="960" y="2064"/>
                <a:ext cx="48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5" name="Line 7"/>
              <p:cNvSpPr>
                <a:spLocks noChangeShapeType="1"/>
              </p:cNvSpPr>
              <p:nvPr/>
            </p:nvSpPr>
            <p:spPr bwMode="auto">
              <a:xfrm>
                <a:off x="960" y="2400"/>
                <a:ext cx="48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6" name="Line 8"/>
              <p:cNvSpPr>
                <a:spLocks noChangeShapeType="1"/>
              </p:cNvSpPr>
              <p:nvPr/>
            </p:nvSpPr>
            <p:spPr bwMode="auto">
              <a:xfrm flipV="1">
                <a:off x="1440" y="2064"/>
                <a:ext cx="0" cy="3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6217" name="Rectangle 9"/>
              <p:cNvSpPr>
                <a:spLocks/>
              </p:cNvSpPr>
              <p:nvPr/>
            </p:nvSpPr>
            <p:spPr bwMode="auto">
              <a:xfrm>
                <a:off x="1104" y="2064"/>
                <a:ext cx="336" cy="336"/>
              </a:xfrm>
              <a:prstGeom prst="rect">
                <a:avLst/>
              </a:prstGeom>
              <a:solidFill>
                <a:srgbClr val="119922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6201" name="Line 10"/>
            <p:cNvSpPr>
              <a:spLocks noChangeShapeType="1"/>
            </p:cNvSpPr>
            <p:nvPr/>
          </p:nvSpPr>
          <p:spPr bwMode="auto">
            <a:xfrm>
              <a:off x="1223010" y="1701645"/>
              <a:ext cx="41833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36202" name="Line 11"/>
            <p:cNvSpPr>
              <a:spLocks noChangeShapeType="1"/>
            </p:cNvSpPr>
            <p:nvPr/>
          </p:nvSpPr>
          <p:spPr bwMode="auto">
            <a:xfrm flipV="1">
              <a:off x="5406390" y="124305"/>
              <a:ext cx="2125980" cy="15773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36203" name="Line 12"/>
            <p:cNvSpPr>
              <a:spLocks noChangeShapeType="1"/>
            </p:cNvSpPr>
            <p:nvPr/>
          </p:nvSpPr>
          <p:spPr bwMode="auto">
            <a:xfrm>
              <a:off x="5474970" y="1701645"/>
              <a:ext cx="205740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36204" name="Line 13"/>
            <p:cNvSpPr>
              <a:spLocks noChangeShapeType="1"/>
            </p:cNvSpPr>
            <p:nvPr/>
          </p:nvSpPr>
          <p:spPr bwMode="auto">
            <a:xfrm flipV="1">
              <a:off x="7532370" y="261465"/>
              <a:ext cx="0" cy="1371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graphicFrame>
          <p:nvGraphicFramePr>
            <p:cNvPr id="136195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579605"/>
                </p:ext>
              </p:extLst>
            </p:nvPr>
          </p:nvGraphicFramePr>
          <p:xfrm>
            <a:off x="6355080" y="527214"/>
            <a:ext cx="231458" cy="25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52400" progId="Equation.DSMT4">
                    <p:embed/>
                  </p:oleObj>
                </mc:Choice>
                <mc:Fallback>
                  <p:oleObj name="Equation" r:id="rId4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55080" y="527214"/>
                          <a:ext cx="231458" cy="252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19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0064159"/>
                </p:ext>
              </p:extLst>
            </p:nvPr>
          </p:nvGraphicFramePr>
          <p:xfrm>
            <a:off x="6938010" y="1740222"/>
            <a:ext cx="248603" cy="3729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400" imgH="228600" progId="Equation.DSMT4">
                    <p:embed/>
                  </p:oleObj>
                </mc:Choice>
                <mc:Fallback>
                  <p:oleObj name="Equation" r:id="rId6" imgW="1524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8010" y="1740222"/>
                          <a:ext cx="248603" cy="3729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6206" name="Freeform 27"/>
            <p:cNvSpPr>
              <a:spLocks/>
            </p:cNvSpPr>
            <p:nvPr/>
          </p:nvSpPr>
          <p:spPr bwMode="auto">
            <a:xfrm>
              <a:off x="5955030" y="1290165"/>
              <a:ext cx="148590" cy="411480"/>
            </a:xfrm>
            <a:custGeom>
              <a:avLst/>
              <a:gdLst>
                <a:gd name="T0" fmla="*/ 0 w 104"/>
                <a:gd name="T1" fmla="*/ 0 h 288"/>
                <a:gd name="T2" fmla="*/ 2147483647 w 104"/>
                <a:gd name="T3" fmla="*/ 2147483647 h 288"/>
                <a:gd name="T4" fmla="*/ 2147483647 w 104"/>
                <a:gd name="T5" fmla="*/ 2147483647 h 288"/>
                <a:gd name="T6" fmla="*/ 2147483647 w 104"/>
                <a:gd name="T7" fmla="*/ 2147483647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288"/>
                <a:gd name="T14" fmla="*/ 104 w 10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288">
                  <a:moveTo>
                    <a:pt x="0" y="0"/>
                  </a:moveTo>
                  <a:cubicBezTo>
                    <a:pt x="16" y="32"/>
                    <a:pt x="32" y="64"/>
                    <a:pt x="48" y="96"/>
                  </a:cubicBezTo>
                  <a:cubicBezTo>
                    <a:pt x="64" y="128"/>
                    <a:pt x="88" y="160"/>
                    <a:pt x="96" y="192"/>
                  </a:cubicBezTo>
                  <a:cubicBezTo>
                    <a:pt x="104" y="224"/>
                    <a:pt x="96" y="272"/>
                    <a:pt x="96" y="288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graphicFrame>
          <p:nvGraphicFramePr>
            <p:cNvPr id="13619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8239165"/>
                </p:ext>
              </p:extLst>
            </p:nvPr>
          </p:nvGraphicFramePr>
          <p:xfrm>
            <a:off x="6110764" y="1290165"/>
            <a:ext cx="244316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7000" imgH="177800" progId="Equation.DSMT4">
                    <p:embed/>
                  </p:oleObj>
                </mc:Choice>
                <mc:Fallback>
                  <p:oleObj name="Equation" r:id="rId8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0764" y="1290165"/>
                          <a:ext cx="244316" cy="342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1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0490951"/>
                </p:ext>
              </p:extLst>
            </p:nvPr>
          </p:nvGraphicFramePr>
          <p:xfrm>
            <a:off x="7633018" y="780736"/>
            <a:ext cx="1179512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723900" imgH="203200" progId="Equation.DSMT4">
                    <p:embed/>
                  </p:oleObj>
                </mc:Choice>
                <mc:Fallback>
                  <p:oleObj name="Equation" r:id="rId10" imgW="7239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33018" y="780736"/>
                          <a:ext cx="1179512" cy="33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2923841"/>
                </p:ext>
              </p:extLst>
            </p:nvPr>
          </p:nvGraphicFramePr>
          <p:xfrm>
            <a:off x="3582511" y="1674340"/>
            <a:ext cx="207963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14300" imgH="165100" progId="Equation.DSMT4">
                    <p:embed/>
                  </p:oleObj>
                </mc:Choice>
                <mc:Fallback>
                  <p:oleObj name="Equation" r:id="rId12" imgW="114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2511" y="1674340"/>
                          <a:ext cx="207963" cy="301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6205" name="Text Box 21"/>
          <p:cNvSpPr txBox="1">
            <a:spLocks/>
          </p:cNvSpPr>
          <p:nvPr/>
        </p:nvSpPr>
        <p:spPr bwMode="auto">
          <a:xfrm>
            <a:off x="196850" y="2446974"/>
            <a:ext cx="8552180" cy="82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Formally defined</a:t>
            </a:r>
            <a:r>
              <a:rPr lang="en-US" sz="2000" dirty="0">
                <a:latin typeface="Times New Roman"/>
                <a:cs typeface="Times New Roman"/>
              </a:rPr>
              <a:t>, the MAGNITUDE of the torque      generated by the force on the wrench is mathematically equal to:</a:t>
            </a:r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26" name="Text Box 21"/>
          <p:cNvSpPr txBox="1">
            <a:spLocks/>
          </p:cNvSpPr>
          <p:nvPr/>
        </p:nvSpPr>
        <p:spPr bwMode="auto">
          <a:xfrm>
            <a:off x="203200" y="3419124"/>
            <a:ext cx="871220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As can be seen</a:t>
            </a:r>
            <a:r>
              <a:rPr lang="en-US" sz="2000" dirty="0">
                <a:latin typeface="Times New Roman"/>
                <a:cs typeface="Times New Roman"/>
              </a:rPr>
              <a:t> in the graphic,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perpendicular component of the force </a:t>
            </a:r>
            <a:r>
              <a:rPr lang="en-US" sz="2000" dirty="0">
                <a:latin typeface="Times New Roman"/>
                <a:cs typeface="Times New Roman"/>
              </a:rPr>
              <a:t>is equal to:</a:t>
            </a:r>
          </a:p>
        </p:txBody>
      </p:sp>
      <p:sp>
        <p:nvSpPr>
          <p:cNvPr id="28" name="Text Box 21"/>
          <p:cNvSpPr txBox="1">
            <a:spLocks/>
          </p:cNvSpPr>
          <p:nvPr/>
        </p:nvSpPr>
        <p:spPr bwMode="auto">
          <a:xfrm>
            <a:off x="196850" y="4421824"/>
            <a:ext cx="8712200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where    is defined 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angle between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 line of the force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the line of the position vector    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(This definition is going to be important later.)</a:t>
            </a:r>
          </a:p>
        </p:txBody>
      </p:sp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49293"/>
              </p:ext>
            </p:extLst>
          </p:nvPr>
        </p:nvGraphicFramePr>
        <p:xfrm>
          <a:off x="1838007" y="4768052"/>
          <a:ext cx="207963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" imgH="165100" progId="Equation.DSMT4">
                  <p:embed/>
                </p:oleObj>
              </mc:Choice>
              <mc:Fallback>
                <p:oleObj name="Equation" r:id="rId14" imgW="114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007" y="4768052"/>
                        <a:ext cx="207963" cy="30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101485"/>
              </p:ext>
            </p:extLst>
          </p:nvPr>
        </p:nvGraphicFramePr>
        <p:xfrm>
          <a:off x="910590" y="4480714"/>
          <a:ext cx="2301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177800" progId="Equation.DSMT4">
                  <p:embed/>
                </p:oleObj>
              </mc:Choice>
              <mc:Fallback>
                <p:oleObj name="Equation" r:id="rId15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590" y="4480714"/>
                        <a:ext cx="230187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21"/>
          <p:cNvSpPr txBox="1">
            <a:spLocks/>
          </p:cNvSpPr>
          <p:nvPr/>
        </p:nvSpPr>
        <p:spPr bwMode="auto">
          <a:xfrm>
            <a:off x="167482" y="5271701"/>
            <a:ext cx="855218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means</a:t>
            </a:r>
            <a:r>
              <a:rPr lang="en-US" sz="2000" dirty="0">
                <a:latin typeface="Times New Roman"/>
                <a:cs typeface="Times New Roman"/>
              </a:rPr>
              <a:t> the torque can also be written as:</a:t>
            </a:r>
          </a:p>
        </p:txBody>
      </p:sp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994476"/>
              </p:ext>
            </p:extLst>
          </p:nvPr>
        </p:nvGraphicFramePr>
        <p:xfrm>
          <a:off x="5487988" y="5522913"/>
          <a:ext cx="159702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76300" imgH="482600" progId="Equation.DSMT4">
                  <p:embed/>
                </p:oleObj>
              </mc:Choice>
              <mc:Fallback>
                <p:oleObj name="Equation" r:id="rId17" imgW="876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7988" y="5522913"/>
                        <a:ext cx="1597025" cy="88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101531"/>
              </p:ext>
            </p:extLst>
          </p:nvPr>
        </p:nvGraphicFramePr>
        <p:xfrm>
          <a:off x="3628230" y="3938587"/>
          <a:ext cx="1273969" cy="3566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723900" imgH="203200" progId="Equation.DSMT4">
                  <p:embed/>
                </p:oleObj>
              </mc:Choice>
              <mc:Fallback>
                <p:oleObj name="Equation" r:id="rId19" imgW="723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230" y="3938587"/>
                        <a:ext cx="1273969" cy="3566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32196"/>
              </p:ext>
            </p:extLst>
          </p:nvPr>
        </p:nvGraphicFramePr>
        <p:xfrm>
          <a:off x="6357938" y="2509838"/>
          <a:ext cx="303212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5100" imgH="228600" progId="Equation.DSMT4">
                  <p:embed/>
                </p:oleObj>
              </mc:Choice>
              <mc:Fallback>
                <p:oleObj name="Equation" r:id="rId20" imgW="165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2509838"/>
                        <a:ext cx="303212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179"/>
          <p:cNvSpPr txBox="1">
            <a:spLocks/>
          </p:cNvSpPr>
          <p:nvPr/>
        </p:nvSpPr>
        <p:spPr bwMode="auto">
          <a:xfrm>
            <a:off x="-12701" y="80453"/>
            <a:ext cx="6256339" cy="57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ctr" eaLnBrk="1" hangingPunct="1"/>
            <a:r>
              <a:rPr lang="en-US" dirty="0">
                <a:solidFill>
                  <a:srgbClr val="FF1215"/>
                </a:solidFill>
                <a:latin typeface="Apple Chancery"/>
                <a:cs typeface="Apple Chancery"/>
              </a:rPr>
              <a:t>A Recap of Torque Calculations</a:t>
            </a:r>
          </a:p>
        </p:txBody>
      </p:sp>
    </p:spTree>
    <p:extLst>
      <p:ext uri="{BB962C8B-B14F-4D97-AF65-F5344CB8AC3E}">
        <p14:creationId xmlns:p14="http://schemas.microsoft.com/office/powerpoint/2010/main" val="392105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837724"/>
              </p:ext>
            </p:extLst>
          </p:nvPr>
        </p:nvGraphicFramePr>
        <p:xfrm>
          <a:off x="7296150" y="800100"/>
          <a:ext cx="9493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500" imgH="279400" progId="Equation.DSMT4">
                  <p:embed/>
                </p:oleObj>
              </mc:Choice>
              <mc:Fallback>
                <p:oleObj name="Equation" r:id="rId2" imgW="571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6150" y="800100"/>
                        <a:ext cx="949325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5" name="Text Box 21"/>
          <p:cNvSpPr txBox="1">
            <a:spLocks/>
          </p:cNvSpPr>
          <p:nvPr/>
        </p:nvSpPr>
        <p:spPr bwMode="auto">
          <a:xfrm>
            <a:off x="167482" y="195421"/>
            <a:ext cx="8552180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Three ways</a:t>
            </a:r>
            <a:r>
              <a:rPr lang="en-US" sz="2000" dirty="0">
                <a:latin typeface="Times New Roman"/>
                <a:cs typeface="Times New Roman"/>
              </a:rPr>
              <a:t>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calculate a torque using polar information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pSp>
        <p:nvGrpSpPr>
          <p:cNvPr id="136200" name="Group 2"/>
          <p:cNvGrpSpPr>
            <a:grpSpLocks/>
          </p:cNvGrpSpPr>
          <p:nvPr/>
        </p:nvGrpSpPr>
        <p:grpSpPr bwMode="auto">
          <a:xfrm>
            <a:off x="4792022" y="1323201"/>
            <a:ext cx="3650070" cy="902265"/>
            <a:chOff x="912" y="1680"/>
            <a:chExt cx="4272" cy="1056"/>
          </a:xfrm>
        </p:grpSpPr>
        <p:sp>
          <p:nvSpPr>
            <p:cNvPr id="136211" name="Rectangle 3"/>
            <p:cNvSpPr>
              <a:spLocks/>
            </p:cNvSpPr>
            <p:nvPr/>
          </p:nvSpPr>
          <p:spPr bwMode="auto">
            <a:xfrm>
              <a:off x="1872" y="2064"/>
              <a:ext cx="3312" cy="336"/>
            </a:xfrm>
            <a:prstGeom prst="rect">
              <a:avLst/>
            </a:prstGeom>
            <a:solidFill>
              <a:srgbClr val="FCFF23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2" name="Oval 4"/>
            <p:cNvSpPr>
              <a:spLocks/>
            </p:cNvSpPr>
            <p:nvPr/>
          </p:nvSpPr>
          <p:spPr bwMode="auto">
            <a:xfrm>
              <a:off x="960" y="1680"/>
              <a:ext cx="960" cy="1056"/>
            </a:xfrm>
            <a:prstGeom prst="ellipse">
              <a:avLst/>
            </a:prstGeom>
            <a:solidFill>
              <a:srgbClr val="FCFF23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3" name="Rectangle 5"/>
            <p:cNvSpPr>
              <a:spLocks/>
            </p:cNvSpPr>
            <p:nvPr/>
          </p:nvSpPr>
          <p:spPr bwMode="auto">
            <a:xfrm>
              <a:off x="912" y="2064"/>
              <a:ext cx="192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4" name="Line 6"/>
            <p:cNvSpPr>
              <a:spLocks noChangeShapeType="1"/>
            </p:cNvSpPr>
            <p:nvPr/>
          </p:nvSpPr>
          <p:spPr bwMode="auto">
            <a:xfrm>
              <a:off x="960" y="2064"/>
              <a:ext cx="4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5" name="Line 7"/>
            <p:cNvSpPr>
              <a:spLocks noChangeShapeType="1"/>
            </p:cNvSpPr>
            <p:nvPr/>
          </p:nvSpPr>
          <p:spPr bwMode="auto">
            <a:xfrm>
              <a:off x="960" y="2400"/>
              <a:ext cx="4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6" name="Line 8"/>
            <p:cNvSpPr>
              <a:spLocks noChangeShapeType="1"/>
            </p:cNvSpPr>
            <p:nvPr/>
          </p:nvSpPr>
          <p:spPr bwMode="auto">
            <a:xfrm flipV="1">
              <a:off x="1440" y="2064"/>
              <a:ext cx="0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217" name="Rectangle 9"/>
            <p:cNvSpPr>
              <a:spLocks/>
            </p:cNvSpPr>
            <p:nvPr/>
          </p:nvSpPr>
          <p:spPr bwMode="auto">
            <a:xfrm>
              <a:off x="1104" y="2064"/>
              <a:ext cx="336" cy="336"/>
            </a:xfrm>
            <a:prstGeom prst="rect">
              <a:avLst/>
            </a:prstGeom>
            <a:solidFill>
              <a:srgbClr val="11992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201" name="Line 10"/>
          <p:cNvSpPr>
            <a:spLocks noChangeShapeType="1"/>
          </p:cNvSpPr>
          <p:nvPr/>
        </p:nvSpPr>
        <p:spPr bwMode="auto">
          <a:xfrm>
            <a:off x="5079106" y="1774334"/>
            <a:ext cx="250173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6202" name="Line 11"/>
          <p:cNvSpPr>
            <a:spLocks noChangeShapeType="1"/>
          </p:cNvSpPr>
          <p:nvPr/>
        </p:nvSpPr>
        <p:spPr bwMode="auto">
          <a:xfrm flipV="1">
            <a:off x="7580839" y="831057"/>
            <a:ext cx="1271373" cy="94327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6206" name="Freeform 27"/>
          <p:cNvSpPr>
            <a:spLocks/>
          </p:cNvSpPr>
          <p:nvPr/>
        </p:nvSpPr>
        <p:spPr bwMode="auto">
          <a:xfrm>
            <a:off x="7908936" y="1528262"/>
            <a:ext cx="88859" cy="246072"/>
          </a:xfrm>
          <a:custGeom>
            <a:avLst/>
            <a:gdLst>
              <a:gd name="T0" fmla="*/ 0 w 104"/>
              <a:gd name="T1" fmla="*/ 0 h 288"/>
              <a:gd name="T2" fmla="*/ 2147483647 w 104"/>
              <a:gd name="T3" fmla="*/ 2147483647 h 288"/>
              <a:gd name="T4" fmla="*/ 2147483647 w 104"/>
              <a:gd name="T5" fmla="*/ 2147483647 h 288"/>
              <a:gd name="T6" fmla="*/ 2147483647 w 104"/>
              <a:gd name="T7" fmla="*/ 2147483647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104"/>
              <a:gd name="T13" fmla="*/ 0 h 288"/>
              <a:gd name="T14" fmla="*/ 104 w 104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4" h="288">
                <a:moveTo>
                  <a:pt x="0" y="0"/>
                </a:moveTo>
                <a:cubicBezTo>
                  <a:pt x="16" y="32"/>
                  <a:pt x="32" y="64"/>
                  <a:pt x="48" y="96"/>
                </a:cubicBezTo>
                <a:cubicBezTo>
                  <a:pt x="64" y="128"/>
                  <a:pt x="88" y="160"/>
                  <a:pt x="96" y="192"/>
                </a:cubicBezTo>
                <a:cubicBezTo>
                  <a:pt x="104" y="224"/>
                  <a:pt x="96" y="272"/>
                  <a:pt x="96" y="288"/>
                </a:cubicBezTo>
              </a:path>
            </a:pathLst>
          </a:custGeom>
          <a:noFill/>
          <a:ln w="12700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1361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796896"/>
              </p:ext>
            </p:extLst>
          </p:nvPr>
        </p:nvGraphicFramePr>
        <p:xfrm>
          <a:off x="8120063" y="1345845"/>
          <a:ext cx="788987" cy="332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" imgH="203200" progId="Equation.DSMT4">
                  <p:embed/>
                </p:oleObj>
              </mc:Choice>
              <mc:Fallback>
                <p:oleObj name="Equation" r:id="rId4" imgW="482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1345845"/>
                        <a:ext cx="788987" cy="3325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26" name="Text Box 21"/>
          <p:cNvSpPr txBox="1">
            <a:spLocks/>
          </p:cNvSpPr>
          <p:nvPr/>
        </p:nvSpPr>
        <p:spPr bwMode="auto">
          <a:xfrm>
            <a:off x="510262" y="973249"/>
            <a:ext cx="3617238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Definition approach: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3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487504"/>
              </p:ext>
            </p:extLst>
          </p:nvPr>
        </p:nvGraphicFramePr>
        <p:xfrm>
          <a:off x="1106488" y="1528763"/>
          <a:ext cx="2662237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60500" imgH="571500" progId="Equation.DSMT4">
                  <p:embed/>
                </p:oleObj>
              </mc:Choice>
              <mc:Fallback>
                <p:oleObj name="Equation" r:id="rId6" imgW="1460500" imgH="571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528763"/>
                        <a:ext cx="2662237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484762"/>
              </p:ext>
            </p:extLst>
          </p:nvPr>
        </p:nvGraphicFramePr>
        <p:xfrm>
          <a:off x="6137275" y="1295400"/>
          <a:ext cx="10255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8800" imgH="228600" progId="Equation.DSMT4">
                  <p:embed/>
                </p:oleObj>
              </mc:Choice>
              <mc:Fallback>
                <p:oleObj name="Equation" r:id="rId8" imgW="558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7275" y="1295400"/>
                        <a:ext cx="102552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4792022" y="2430526"/>
            <a:ext cx="4060190" cy="1394409"/>
            <a:chOff x="674370" y="831057"/>
            <a:chExt cx="6789420" cy="2331720"/>
          </a:xfrm>
        </p:grpSpPr>
        <p:grpSp>
          <p:nvGrpSpPr>
            <p:cNvPr id="35" name="Group 2"/>
            <p:cNvGrpSpPr>
              <a:grpSpLocks/>
            </p:cNvGrpSpPr>
            <p:nvPr/>
          </p:nvGrpSpPr>
          <p:grpSpPr bwMode="auto">
            <a:xfrm>
              <a:off x="674370" y="1654017"/>
              <a:ext cx="6103620" cy="1508760"/>
              <a:chOff x="912" y="1680"/>
              <a:chExt cx="4272" cy="1056"/>
            </a:xfrm>
          </p:grpSpPr>
          <p:sp>
            <p:nvSpPr>
              <p:cNvPr id="41" name="Rectangle 3"/>
              <p:cNvSpPr>
                <a:spLocks/>
              </p:cNvSpPr>
              <p:nvPr/>
            </p:nvSpPr>
            <p:spPr bwMode="auto">
              <a:xfrm>
                <a:off x="1872" y="2064"/>
                <a:ext cx="3312" cy="336"/>
              </a:xfrm>
              <a:prstGeom prst="rect">
                <a:avLst/>
              </a:prstGeom>
              <a:solidFill>
                <a:srgbClr val="FCFF23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4"/>
              <p:cNvSpPr>
                <a:spLocks/>
              </p:cNvSpPr>
              <p:nvPr/>
            </p:nvSpPr>
            <p:spPr bwMode="auto">
              <a:xfrm>
                <a:off x="960" y="1680"/>
                <a:ext cx="960" cy="1056"/>
              </a:xfrm>
              <a:prstGeom prst="ellipse">
                <a:avLst/>
              </a:prstGeom>
              <a:solidFill>
                <a:srgbClr val="FCFF23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Rectangle 5"/>
              <p:cNvSpPr>
                <a:spLocks/>
              </p:cNvSpPr>
              <p:nvPr/>
            </p:nvSpPr>
            <p:spPr bwMode="auto">
              <a:xfrm>
                <a:off x="912" y="2064"/>
                <a:ext cx="192" cy="3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Line 6"/>
              <p:cNvSpPr>
                <a:spLocks noChangeShapeType="1"/>
              </p:cNvSpPr>
              <p:nvPr/>
            </p:nvSpPr>
            <p:spPr bwMode="auto">
              <a:xfrm>
                <a:off x="960" y="2064"/>
                <a:ext cx="48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Line 7"/>
              <p:cNvSpPr>
                <a:spLocks noChangeShapeType="1"/>
              </p:cNvSpPr>
              <p:nvPr/>
            </p:nvSpPr>
            <p:spPr bwMode="auto">
              <a:xfrm>
                <a:off x="960" y="2400"/>
                <a:ext cx="48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8"/>
              <p:cNvSpPr>
                <a:spLocks noChangeShapeType="1"/>
              </p:cNvSpPr>
              <p:nvPr/>
            </p:nvSpPr>
            <p:spPr bwMode="auto">
              <a:xfrm flipV="1">
                <a:off x="1440" y="2064"/>
                <a:ext cx="0" cy="33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Rectangle 9"/>
              <p:cNvSpPr>
                <a:spLocks/>
              </p:cNvSpPr>
              <p:nvPr/>
            </p:nvSpPr>
            <p:spPr bwMode="auto">
              <a:xfrm>
                <a:off x="1104" y="2064"/>
                <a:ext cx="336" cy="336"/>
              </a:xfrm>
              <a:prstGeom prst="rect">
                <a:avLst/>
              </a:prstGeom>
              <a:solidFill>
                <a:srgbClr val="119922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Line 10"/>
            <p:cNvSpPr>
              <a:spLocks noChangeShapeType="1"/>
            </p:cNvSpPr>
            <p:nvPr/>
          </p:nvSpPr>
          <p:spPr bwMode="auto">
            <a:xfrm>
              <a:off x="1154430" y="2408397"/>
              <a:ext cx="41833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37" name="Line 11"/>
            <p:cNvSpPr>
              <a:spLocks noChangeShapeType="1"/>
            </p:cNvSpPr>
            <p:nvPr/>
          </p:nvSpPr>
          <p:spPr bwMode="auto">
            <a:xfrm flipV="1">
              <a:off x="5337810" y="831057"/>
              <a:ext cx="2125980" cy="157734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38" name="Line 12"/>
            <p:cNvSpPr>
              <a:spLocks noChangeShapeType="1"/>
            </p:cNvSpPr>
            <p:nvPr/>
          </p:nvSpPr>
          <p:spPr bwMode="auto">
            <a:xfrm>
              <a:off x="5406390" y="2408397"/>
              <a:ext cx="2057400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39" name="Line 13"/>
            <p:cNvSpPr>
              <a:spLocks noChangeShapeType="1"/>
            </p:cNvSpPr>
            <p:nvPr/>
          </p:nvSpPr>
          <p:spPr bwMode="auto">
            <a:xfrm flipV="1">
              <a:off x="7463790" y="968217"/>
              <a:ext cx="0" cy="1371600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7708900" y="1774334"/>
            <a:ext cx="889158" cy="0"/>
          </a:xfrm>
          <a:prstGeom prst="line">
            <a:avLst/>
          </a:prstGeom>
          <a:ln w="9525" cmpd="sng"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752819"/>
              </p:ext>
            </p:extLst>
          </p:nvPr>
        </p:nvGraphicFramePr>
        <p:xfrm>
          <a:off x="7156732" y="2444250"/>
          <a:ext cx="11811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200" imgH="241300" progId="Equation.DSMT4">
                  <p:embed/>
                </p:oleObj>
              </mc:Choice>
              <mc:Fallback>
                <p:oleObj name="Equation" r:id="rId10" imgW="7112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732" y="2444250"/>
                        <a:ext cx="11811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 Box 21"/>
          <p:cNvSpPr txBox="1">
            <a:spLocks/>
          </p:cNvSpPr>
          <p:nvPr/>
        </p:nvSpPr>
        <p:spPr bwMode="auto">
          <a:xfrm>
            <a:off x="510262" y="2779317"/>
            <a:ext cx="3617238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F-perpendicular approach: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50564"/>
              </p:ext>
            </p:extLst>
          </p:nvPr>
        </p:nvGraphicFramePr>
        <p:xfrm>
          <a:off x="1109663" y="3332163"/>
          <a:ext cx="18732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28700" imgH="520700" progId="Equation.DSMT4">
                  <p:embed/>
                </p:oleObj>
              </mc:Choice>
              <mc:Fallback>
                <p:oleObj name="Equation" r:id="rId12" imgW="10287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663" y="3332163"/>
                        <a:ext cx="1873250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 Box 21"/>
          <p:cNvSpPr txBox="1">
            <a:spLocks/>
          </p:cNvSpPr>
          <p:nvPr/>
        </p:nvSpPr>
        <p:spPr bwMode="auto">
          <a:xfrm>
            <a:off x="510262" y="4521885"/>
            <a:ext cx="3617238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r-perpendicular approach: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841561"/>
              </p:ext>
            </p:extLst>
          </p:nvPr>
        </p:nvGraphicFramePr>
        <p:xfrm>
          <a:off x="1108075" y="5087938"/>
          <a:ext cx="2060575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30300" imgH="558800" progId="Equation.DSMT4">
                  <p:embed/>
                </p:oleObj>
              </mc:Choice>
              <mc:Fallback>
                <p:oleObj name="Equation" r:id="rId14" imgW="1130300" imgH="558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5087938"/>
                        <a:ext cx="2060575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019555"/>
              </p:ext>
            </p:extLst>
          </p:nvPr>
        </p:nvGraphicFramePr>
        <p:xfrm>
          <a:off x="6367745" y="2873375"/>
          <a:ext cx="74453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06400" imgH="203200" progId="Equation.DSMT4">
                  <p:embed/>
                </p:oleObj>
              </mc:Choice>
              <mc:Fallback>
                <p:oleObj name="Equation" r:id="rId16" imgW="406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7745" y="2873375"/>
                        <a:ext cx="744537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" name="Group 2"/>
          <p:cNvGrpSpPr>
            <a:grpSpLocks/>
          </p:cNvGrpSpPr>
          <p:nvPr/>
        </p:nvGrpSpPr>
        <p:grpSpPr bwMode="auto">
          <a:xfrm>
            <a:off x="4888879" y="4707700"/>
            <a:ext cx="3650070" cy="902265"/>
            <a:chOff x="912" y="1680"/>
            <a:chExt cx="4272" cy="1056"/>
          </a:xfrm>
        </p:grpSpPr>
        <p:sp>
          <p:nvSpPr>
            <p:cNvPr id="62" name="Rectangle 3"/>
            <p:cNvSpPr>
              <a:spLocks/>
            </p:cNvSpPr>
            <p:nvPr/>
          </p:nvSpPr>
          <p:spPr bwMode="auto">
            <a:xfrm>
              <a:off x="1872" y="2064"/>
              <a:ext cx="3312" cy="336"/>
            </a:xfrm>
            <a:prstGeom prst="rect">
              <a:avLst/>
            </a:prstGeom>
            <a:solidFill>
              <a:srgbClr val="FCFF23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Oval 4"/>
            <p:cNvSpPr>
              <a:spLocks/>
            </p:cNvSpPr>
            <p:nvPr/>
          </p:nvSpPr>
          <p:spPr bwMode="auto">
            <a:xfrm>
              <a:off x="960" y="1680"/>
              <a:ext cx="960" cy="1056"/>
            </a:xfrm>
            <a:prstGeom prst="ellipse">
              <a:avLst/>
            </a:prstGeom>
            <a:solidFill>
              <a:srgbClr val="FCFF23"/>
            </a:solid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Rectangle 5"/>
            <p:cNvSpPr>
              <a:spLocks/>
            </p:cNvSpPr>
            <p:nvPr/>
          </p:nvSpPr>
          <p:spPr bwMode="auto">
            <a:xfrm>
              <a:off x="912" y="2064"/>
              <a:ext cx="192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6"/>
            <p:cNvSpPr>
              <a:spLocks noChangeShapeType="1"/>
            </p:cNvSpPr>
            <p:nvPr/>
          </p:nvSpPr>
          <p:spPr bwMode="auto">
            <a:xfrm>
              <a:off x="960" y="2064"/>
              <a:ext cx="4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7"/>
            <p:cNvSpPr>
              <a:spLocks noChangeShapeType="1"/>
            </p:cNvSpPr>
            <p:nvPr/>
          </p:nvSpPr>
          <p:spPr bwMode="auto">
            <a:xfrm>
              <a:off x="960" y="2400"/>
              <a:ext cx="48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8"/>
            <p:cNvSpPr>
              <a:spLocks noChangeShapeType="1"/>
            </p:cNvSpPr>
            <p:nvPr/>
          </p:nvSpPr>
          <p:spPr bwMode="auto">
            <a:xfrm flipV="1">
              <a:off x="1440" y="2064"/>
              <a:ext cx="0" cy="33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Rectangle 9"/>
            <p:cNvSpPr>
              <a:spLocks/>
            </p:cNvSpPr>
            <p:nvPr/>
          </p:nvSpPr>
          <p:spPr bwMode="auto">
            <a:xfrm>
              <a:off x="1104" y="2064"/>
              <a:ext cx="336" cy="336"/>
            </a:xfrm>
            <a:prstGeom prst="rect">
              <a:avLst/>
            </a:prstGeom>
            <a:solidFill>
              <a:srgbClr val="11992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" name="Line 10"/>
          <p:cNvSpPr>
            <a:spLocks noChangeShapeType="1"/>
          </p:cNvSpPr>
          <p:nvPr/>
        </p:nvSpPr>
        <p:spPr bwMode="auto">
          <a:xfrm>
            <a:off x="5175963" y="5158833"/>
            <a:ext cx="250173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58" name="Line 11"/>
          <p:cNvSpPr>
            <a:spLocks noChangeShapeType="1"/>
          </p:cNvSpPr>
          <p:nvPr/>
        </p:nvSpPr>
        <p:spPr bwMode="auto">
          <a:xfrm flipV="1">
            <a:off x="7677696" y="4215556"/>
            <a:ext cx="1271373" cy="94327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114405"/>
              </p:ext>
            </p:extLst>
          </p:nvPr>
        </p:nvGraphicFramePr>
        <p:xfrm>
          <a:off x="4274258" y="5799210"/>
          <a:ext cx="155733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50900" imgH="355600" progId="Equation.DSMT4">
                  <p:embed/>
                </p:oleObj>
              </mc:Choice>
              <mc:Fallback>
                <p:oleObj name="Equation" r:id="rId18" imgW="8509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4258" y="5799210"/>
                        <a:ext cx="1557338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850066"/>
              </p:ext>
            </p:extLst>
          </p:nvPr>
        </p:nvGraphicFramePr>
        <p:xfrm>
          <a:off x="7410743" y="4193267"/>
          <a:ext cx="9493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71500" imgH="279400" progId="Equation.DSMT4">
                  <p:embed/>
                </p:oleObj>
              </mc:Choice>
              <mc:Fallback>
                <p:oleObj name="Equation" r:id="rId20" imgW="571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0743" y="4193267"/>
                        <a:ext cx="949325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>
            <a:off x="5603349" y="5239430"/>
            <a:ext cx="1977490" cy="146624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5175963" y="5168098"/>
            <a:ext cx="869237" cy="1093002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776792"/>
              </p:ext>
            </p:extLst>
          </p:nvPr>
        </p:nvGraphicFramePr>
        <p:xfrm>
          <a:off x="6137275" y="4659385"/>
          <a:ext cx="102552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58800" imgH="228600" progId="Equation.DSMT4">
                  <p:embed/>
                </p:oleObj>
              </mc:Choice>
              <mc:Fallback>
                <p:oleObj name="Equation" r:id="rId21" imgW="558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7275" y="4659385"/>
                        <a:ext cx="102552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5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6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1" grpId="0" animBg="1"/>
      <p:bldP spid="136202" grpId="0" animBg="1"/>
      <p:bldP spid="136206" grpId="0" animBg="1"/>
      <p:bldP spid="26" grpId="0"/>
      <p:bldP spid="50" grpId="0"/>
      <p:bldP spid="52" grpId="0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5" name="Text Box 21"/>
          <p:cNvSpPr txBox="1">
            <a:spLocks/>
          </p:cNvSpPr>
          <p:nvPr/>
        </p:nvSpPr>
        <p:spPr bwMode="auto">
          <a:xfrm>
            <a:off x="192881" y="328408"/>
            <a:ext cx="8358981" cy="5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Why is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r-perpendicular approach </a:t>
            </a:r>
            <a:r>
              <a:rPr lang="en-US" sz="2000" dirty="0">
                <a:latin typeface="Times New Roman"/>
                <a:cs typeface="Times New Roman"/>
              </a:rPr>
              <a:t>so powerful (and mostly preferred)?</a:t>
            </a:r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4.)</a:t>
            </a:r>
          </a:p>
        </p:txBody>
      </p:sp>
      <p:sp>
        <p:nvSpPr>
          <p:cNvPr id="59" name="Text Box 21"/>
          <p:cNvSpPr txBox="1">
            <a:spLocks/>
          </p:cNvSpPr>
          <p:nvPr/>
        </p:nvSpPr>
        <p:spPr bwMode="auto">
          <a:xfrm>
            <a:off x="626296" y="970291"/>
            <a:ext cx="8322773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Can you find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shortest distance between a point and a line</a:t>
            </a:r>
            <a:r>
              <a:rPr lang="en-US" sz="2000" dirty="0">
                <a:latin typeface="Times New Roman"/>
                <a:cs typeface="Times New Roman"/>
              </a:rPr>
              <a:t>?  If so, you can find     for any situation.  Called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moment arm</a:t>
            </a:r>
            <a:r>
              <a:rPr lang="en-US" sz="2000" dirty="0">
                <a:latin typeface="Times New Roman"/>
                <a:cs typeface="Times New Roman"/>
              </a:rPr>
              <a:t>, that is what     is,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shortest distance between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point about which you are taking the torque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line of the force</a:t>
            </a:r>
            <a:r>
              <a:rPr lang="en-US" sz="2000" dirty="0">
                <a:latin typeface="Times New Roman"/>
                <a:cs typeface="Times New Roman"/>
              </a:rPr>
              <a:t>.  With it, </a:t>
            </a:r>
          </a:p>
        </p:txBody>
      </p:sp>
      <p:graphicFrame>
        <p:nvGraphicFramePr>
          <p:cNvPr id="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421413"/>
              </p:ext>
            </p:extLst>
          </p:nvPr>
        </p:nvGraphicFramePr>
        <p:xfrm>
          <a:off x="1168876" y="1295881"/>
          <a:ext cx="2794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203200" progId="Equation.DSMT4">
                  <p:embed/>
                </p:oleObj>
              </mc:Choice>
              <mc:Fallback>
                <p:oleObj name="Equation" r:id="rId2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876" y="1295881"/>
                        <a:ext cx="2794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0495762"/>
              </p:ext>
            </p:extLst>
          </p:nvPr>
        </p:nvGraphicFramePr>
        <p:xfrm>
          <a:off x="2593975" y="1893888"/>
          <a:ext cx="9747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300" imgH="279400" progId="Equation.DSMT4">
                  <p:embed/>
                </p:oleObj>
              </mc:Choice>
              <mc:Fallback>
                <p:oleObj name="Equation" r:id="rId4" imgW="6223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3975" y="1893888"/>
                        <a:ext cx="974725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762693"/>
              </p:ext>
            </p:extLst>
          </p:nvPr>
        </p:nvGraphicFramePr>
        <p:xfrm>
          <a:off x="7006992" y="1311756"/>
          <a:ext cx="2794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400" imgH="203200" progId="Equation.DSMT4">
                  <p:embed/>
                </p:oleObj>
              </mc:Choice>
              <mc:Fallback>
                <p:oleObj name="Equation" r:id="rId6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6992" y="1311756"/>
                        <a:ext cx="2794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 Box 21"/>
          <p:cNvSpPr txBox="1">
            <a:spLocks/>
          </p:cNvSpPr>
          <p:nvPr/>
        </p:nvSpPr>
        <p:spPr bwMode="auto">
          <a:xfrm>
            <a:off x="290116" y="2492554"/>
            <a:ext cx="5361384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Example: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ladder</a:t>
            </a:r>
            <a:r>
              <a:rPr lang="en-US" sz="2000" dirty="0">
                <a:latin typeface="Times New Roman"/>
                <a:cs typeface="Times New Roman"/>
              </a:rPr>
              <a:t> sits against a wall.  Using the     approach, 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generated 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wall’s normal force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about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ladder’s contact with the floor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6292195"/>
              </p:ext>
            </p:extLst>
          </p:nvPr>
        </p:nvGraphicFramePr>
        <p:xfrm>
          <a:off x="5359400" y="2523117"/>
          <a:ext cx="2794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400" imgH="203200" progId="Equation.DSMT4">
                  <p:embed/>
                </p:oleObj>
              </mc:Choice>
              <mc:Fallback>
                <p:oleObj name="Equation" r:id="rId7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9400" y="2523117"/>
                        <a:ext cx="2794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15"/>
          <p:cNvSpPr txBox="1">
            <a:spLocks/>
          </p:cNvSpPr>
          <p:nvPr/>
        </p:nvSpPr>
        <p:spPr bwMode="auto">
          <a:xfrm>
            <a:off x="6524392" y="2660091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line of the force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795933"/>
              </p:ext>
            </p:extLst>
          </p:nvPr>
        </p:nvGraphicFramePr>
        <p:xfrm>
          <a:off x="7059379" y="5789659"/>
          <a:ext cx="227013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" imgH="177800" progId="Equation.DSMT4">
                  <p:embed/>
                </p:oleObj>
              </mc:Choice>
              <mc:Fallback>
                <p:oleObj name="Equation" r:id="rId8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379" y="5789659"/>
                        <a:ext cx="227013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Line 23"/>
          <p:cNvSpPr>
            <a:spLocks noChangeShapeType="1"/>
          </p:cNvSpPr>
          <p:nvPr/>
        </p:nvSpPr>
        <p:spPr bwMode="auto">
          <a:xfrm flipV="1">
            <a:off x="6057901" y="2995769"/>
            <a:ext cx="2929768" cy="18525"/>
          </a:xfrm>
          <a:prstGeom prst="line">
            <a:avLst/>
          </a:prstGeom>
          <a:noFill/>
          <a:ln w="9525" cmpd="sng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H="1">
            <a:off x="8260658" y="2993923"/>
            <a:ext cx="79444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 rot="17569210">
            <a:off x="5547978" y="4533302"/>
            <a:ext cx="3636098" cy="184703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V="1">
            <a:off x="6669010" y="2953183"/>
            <a:ext cx="1405550" cy="3299988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6669010" y="6253171"/>
            <a:ext cx="140555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Arc 27"/>
          <p:cNvSpPr>
            <a:spLocks/>
          </p:cNvSpPr>
          <p:nvPr/>
        </p:nvSpPr>
        <p:spPr bwMode="auto">
          <a:xfrm>
            <a:off x="6791232" y="5947616"/>
            <a:ext cx="305554" cy="305554"/>
          </a:xfrm>
          <a:custGeom>
            <a:avLst/>
            <a:gdLst>
              <a:gd name="T0" fmla="*/ 0 w 21600"/>
              <a:gd name="T1" fmla="*/ 0 h 21600"/>
              <a:gd name="T2" fmla="*/ 118540689 w 21600"/>
              <a:gd name="T3" fmla="*/ 118540689 h 21600"/>
              <a:gd name="T4" fmla="*/ 0 w 21600"/>
              <a:gd name="T5" fmla="*/ 11854068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952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Arc 29"/>
          <p:cNvSpPr>
            <a:spLocks/>
          </p:cNvSpPr>
          <p:nvPr/>
        </p:nvSpPr>
        <p:spPr bwMode="auto">
          <a:xfrm rot="10352875">
            <a:off x="7585673" y="3014294"/>
            <a:ext cx="305554" cy="305554"/>
          </a:xfrm>
          <a:custGeom>
            <a:avLst/>
            <a:gdLst>
              <a:gd name="T0" fmla="*/ 0 w 21600"/>
              <a:gd name="T1" fmla="*/ 0 h 21600"/>
              <a:gd name="T2" fmla="*/ 118540689 w 21600"/>
              <a:gd name="T3" fmla="*/ 118540689 h 21600"/>
              <a:gd name="T4" fmla="*/ 0 w 21600"/>
              <a:gd name="T5" fmla="*/ 11854068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952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637370"/>
              </p:ext>
            </p:extLst>
          </p:nvPr>
        </p:nvGraphicFramePr>
        <p:xfrm>
          <a:off x="7453641" y="3180416"/>
          <a:ext cx="227013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77800" progId="Equation.DSMT4">
                  <p:embed/>
                </p:oleObj>
              </mc:Choice>
              <mc:Fallback>
                <p:oleObj name="Equation" r:id="rId10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3641" y="3180416"/>
                        <a:ext cx="227013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21"/>
          <p:cNvSpPr txBox="1">
            <a:spLocks/>
          </p:cNvSpPr>
          <p:nvPr/>
        </p:nvSpPr>
        <p:spPr bwMode="auto">
          <a:xfrm>
            <a:off x="626295" y="3828920"/>
            <a:ext cx="5761805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 </a:t>
            </a:r>
            <a:r>
              <a:rPr lang="en-US" sz="2000" dirty="0">
                <a:latin typeface="Times New Roman"/>
                <a:cs typeface="Times New Roman"/>
              </a:rPr>
              <a:t>Identify the position vector    for the normal force.</a:t>
            </a:r>
          </a:p>
        </p:txBody>
      </p:sp>
      <p:graphicFrame>
        <p:nvGraphicFramePr>
          <p:cNvPr id="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352879"/>
              </p:ext>
            </p:extLst>
          </p:nvPr>
        </p:nvGraphicFramePr>
        <p:xfrm>
          <a:off x="3730625" y="3867150"/>
          <a:ext cx="2095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300" imgH="165100" progId="Equation.DSMT4">
                  <p:embed/>
                </p:oleObj>
              </mc:Choice>
              <mc:Fallback>
                <p:oleObj name="Equation" r:id="rId12" imgW="114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3867150"/>
                        <a:ext cx="2095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150132"/>
              </p:ext>
            </p:extLst>
          </p:nvPr>
        </p:nvGraphicFramePr>
        <p:xfrm>
          <a:off x="7639877" y="4264026"/>
          <a:ext cx="2095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" imgH="165100" progId="Equation.DSMT4">
                  <p:embed/>
                </p:oleObj>
              </mc:Choice>
              <mc:Fallback>
                <p:oleObj name="Equation" r:id="rId14" imgW="114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9877" y="4264026"/>
                        <a:ext cx="2095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1"/>
          <p:cNvSpPr txBox="1">
            <a:spLocks/>
          </p:cNvSpPr>
          <p:nvPr/>
        </p:nvSpPr>
        <p:spPr bwMode="auto">
          <a:xfrm>
            <a:off x="626295" y="4206701"/>
            <a:ext cx="4529904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 </a:t>
            </a:r>
            <a:r>
              <a:rPr lang="en-US" sz="2000" dirty="0">
                <a:latin typeface="Times New Roman"/>
                <a:cs typeface="Times New Roman"/>
              </a:rPr>
              <a:t>Identify the </a:t>
            </a:r>
            <a:r>
              <a:rPr lang="en-US" sz="2000" i="1" dirty="0">
                <a:latin typeface="Times New Roman"/>
                <a:cs typeface="Times New Roman"/>
              </a:rPr>
              <a:t>line of N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graphicFrame>
        <p:nvGraphicFramePr>
          <p:cNvPr id="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486384"/>
              </p:ext>
            </p:extLst>
          </p:nvPr>
        </p:nvGraphicFramePr>
        <p:xfrm>
          <a:off x="8459788" y="2663825"/>
          <a:ext cx="29527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5100" imgH="152400" progId="Equation.DSMT4">
                  <p:embed/>
                </p:oleObj>
              </mc:Choice>
              <mc:Fallback>
                <p:oleObj name="Equation" r:id="rId16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9788" y="2663825"/>
                        <a:ext cx="29527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21"/>
          <p:cNvSpPr txBox="1">
            <a:spLocks/>
          </p:cNvSpPr>
          <p:nvPr/>
        </p:nvSpPr>
        <p:spPr bwMode="auto">
          <a:xfrm>
            <a:off x="626295" y="4591096"/>
            <a:ext cx="5431605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3. </a:t>
            </a:r>
            <a:r>
              <a:rPr lang="en-US" sz="2000" dirty="0">
                <a:latin typeface="Times New Roman"/>
                <a:cs typeface="Times New Roman"/>
              </a:rPr>
              <a:t>Identify shortest distance between floor contact and line of N, then express in terms of     .</a:t>
            </a: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021078"/>
              </p:ext>
            </p:extLst>
          </p:nvPr>
        </p:nvGraphicFramePr>
        <p:xfrm>
          <a:off x="4637088" y="4894284"/>
          <a:ext cx="303212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65100" imgH="228600" progId="Equation.DSMT4">
                  <p:embed/>
                </p:oleObj>
              </mc:Choice>
              <mc:Fallback>
                <p:oleObj name="Equation" r:id="rId18" imgW="165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7088" y="4894284"/>
                        <a:ext cx="303212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708335"/>
              </p:ext>
            </p:extLst>
          </p:nvPr>
        </p:nvGraphicFramePr>
        <p:xfrm>
          <a:off x="6283691" y="3983831"/>
          <a:ext cx="2794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52400" imgH="203200" progId="Equation.DSMT4">
                  <p:embed/>
                </p:oleObj>
              </mc:Choice>
              <mc:Fallback>
                <p:oleObj name="Equation" r:id="rId20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3691" y="3983831"/>
                        <a:ext cx="2794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192543"/>
              </p:ext>
            </p:extLst>
          </p:nvPr>
        </p:nvGraphicFramePr>
        <p:xfrm>
          <a:off x="5667375" y="4232275"/>
          <a:ext cx="10017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46100" imgH="254000" progId="Equation.DSMT4">
                  <p:embed/>
                </p:oleObj>
              </mc:Choice>
              <mc:Fallback>
                <p:oleObj name="Equation" r:id="rId21" imgW="5461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75" y="4232275"/>
                        <a:ext cx="1001713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 Box 21"/>
          <p:cNvSpPr txBox="1">
            <a:spLocks/>
          </p:cNvSpPr>
          <p:nvPr/>
        </p:nvSpPr>
        <p:spPr bwMode="auto">
          <a:xfrm>
            <a:off x="626296" y="5242635"/>
            <a:ext cx="5431605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4. </a:t>
            </a:r>
            <a:r>
              <a:rPr lang="en-US" sz="2000" dirty="0">
                <a:latin typeface="Times New Roman"/>
                <a:cs typeface="Times New Roman"/>
              </a:rPr>
              <a:t>Determine the torque with</a:t>
            </a:r>
          </a:p>
        </p:txBody>
      </p:sp>
      <p:graphicFrame>
        <p:nvGraphicFramePr>
          <p:cNvPr id="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183140"/>
              </p:ext>
            </p:extLst>
          </p:nvPr>
        </p:nvGraphicFramePr>
        <p:xfrm>
          <a:off x="3717925" y="5267325"/>
          <a:ext cx="97472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622300" imgH="279400" progId="Equation.DSMT4">
                  <p:embed/>
                </p:oleObj>
              </mc:Choice>
              <mc:Fallback>
                <p:oleObj name="Equation" r:id="rId23" imgW="6223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5" y="5267325"/>
                        <a:ext cx="974725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Box 15"/>
          <p:cNvSpPr txBox="1">
            <a:spLocks/>
          </p:cNvSpPr>
          <p:nvPr/>
        </p:nvSpPr>
        <p:spPr bwMode="auto">
          <a:xfrm>
            <a:off x="6334492" y="6273632"/>
            <a:ext cx="59614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floor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1" name="Line 23"/>
          <p:cNvSpPr>
            <a:spLocks noChangeShapeType="1"/>
          </p:cNvSpPr>
          <p:nvPr/>
        </p:nvSpPr>
        <p:spPr bwMode="auto">
          <a:xfrm flipH="1" flipV="1">
            <a:off x="6669010" y="3014293"/>
            <a:ext cx="78" cy="3238875"/>
          </a:xfrm>
          <a:prstGeom prst="line">
            <a:avLst/>
          </a:prstGeom>
          <a:noFill/>
          <a:ln w="9525" cmpd="sng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15"/>
          <p:cNvSpPr txBox="1">
            <a:spLocks/>
          </p:cNvSpPr>
          <p:nvPr/>
        </p:nvSpPr>
        <p:spPr bwMode="auto">
          <a:xfrm>
            <a:off x="6283691" y="3496329"/>
            <a:ext cx="855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shortest </a:t>
            </a:r>
          </a:p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distance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18" grpId="1"/>
      <p:bldP spid="15" grpId="0" animBg="1"/>
      <p:bldP spid="16" grpId="0" animBg="1"/>
      <p:bldP spid="21" grpId="0" animBg="1"/>
      <p:bldP spid="23" grpId="0" animBg="1"/>
      <p:bldP spid="24" grpId="0" animBg="1"/>
      <p:bldP spid="26" grpId="0" animBg="1"/>
      <p:bldP spid="29" grpId="0"/>
      <p:bldP spid="32" grpId="0"/>
      <p:bldP spid="34" grpId="0"/>
      <p:bldP spid="38" grpId="0"/>
      <p:bldP spid="40" grpId="0"/>
      <p:bldP spid="41" grpId="0" animBg="1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050"/>
          <p:cNvGrpSpPr>
            <a:grpSpLocks/>
          </p:cNvGrpSpPr>
          <p:nvPr/>
        </p:nvGrpSpPr>
        <p:grpSpPr bwMode="auto">
          <a:xfrm>
            <a:off x="7816834" y="800100"/>
            <a:ext cx="533400" cy="863600"/>
            <a:chOff x="3152" y="1616"/>
            <a:chExt cx="336" cy="544"/>
          </a:xfrm>
        </p:grpSpPr>
        <p:sp>
          <p:nvSpPr>
            <p:cNvPr id="31" name="Oval 2051"/>
            <p:cNvSpPr>
              <a:spLocks noChangeArrowheads="1"/>
            </p:cNvSpPr>
            <p:nvPr/>
          </p:nvSpPr>
          <p:spPr bwMode="auto">
            <a:xfrm>
              <a:off x="3176" y="1616"/>
              <a:ext cx="120" cy="12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AutoShape 2052"/>
            <p:cNvSpPr>
              <a:spLocks noChangeArrowheads="1"/>
            </p:cNvSpPr>
            <p:nvPr/>
          </p:nvSpPr>
          <p:spPr bwMode="auto">
            <a:xfrm rot="5301806">
              <a:off x="3312" y="1640"/>
              <a:ext cx="32" cy="72"/>
            </a:xfrm>
            <a:prstGeom prst="triangle">
              <a:avLst>
                <a:gd name="adj" fmla="val 50000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Oval 2053"/>
            <p:cNvSpPr>
              <a:spLocks noChangeArrowheads="1"/>
            </p:cNvSpPr>
            <p:nvPr/>
          </p:nvSpPr>
          <p:spPr bwMode="auto">
            <a:xfrm>
              <a:off x="3152" y="1752"/>
              <a:ext cx="168" cy="232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2054"/>
            <p:cNvSpPr>
              <a:spLocks noChangeShapeType="1"/>
            </p:cNvSpPr>
            <p:nvPr/>
          </p:nvSpPr>
          <p:spPr bwMode="auto">
            <a:xfrm>
              <a:off x="3224" y="1976"/>
              <a:ext cx="0" cy="176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2055"/>
            <p:cNvSpPr>
              <a:spLocks noChangeShapeType="1"/>
            </p:cNvSpPr>
            <p:nvPr/>
          </p:nvSpPr>
          <p:spPr bwMode="auto">
            <a:xfrm>
              <a:off x="3264" y="1792"/>
              <a:ext cx="104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2056"/>
            <p:cNvSpPr>
              <a:spLocks noChangeShapeType="1"/>
            </p:cNvSpPr>
            <p:nvPr/>
          </p:nvSpPr>
          <p:spPr bwMode="auto">
            <a:xfrm rot="10800000" flipH="1">
              <a:off x="3360" y="1800"/>
              <a:ext cx="12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Oval 2057"/>
            <p:cNvSpPr>
              <a:spLocks noChangeArrowheads="1"/>
            </p:cNvSpPr>
            <p:nvPr/>
          </p:nvSpPr>
          <p:spPr bwMode="auto">
            <a:xfrm>
              <a:off x="3216" y="2128"/>
              <a:ext cx="176" cy="32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2058"/>
            <p:cNvSpPr>
              <a:spLocks noChangeShapeType="1"/>
            </p:cNvSpPr>
            <p:nvPr/>
          </p:nvSpPr>
          <p:spPr bwMode="auto">
            <a:xfrm>
              <a:off x="3152" y="1880"/>
              <a:ext cx="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6205" name="Text Box 21"/>
          <p:cNvSpPr txBox="1">
            <a:spLocks/>
          </p:cNvSpPr>
          <p:nvPr/>
        </p:nvSpPr>
        <p:spPr bwMode="auto">
          <a:xfrm>
            <a:off x="167481" y="176008"/>
            <a:ext cx="7364633" cy="174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 standard rigid body problem: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Derive expressions for all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forces acting at the floor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wall</a:t>
            </a:r>
            <a:r>
              <a:rPr lang="en-US" sz="2000" dirty="0">
                <a:latin typeface="Times New Roman"/>
                <a:cs typeface="Times New Roman"/>
              </a:rPr>
              <a:t> of an upright,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stationary ladder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of length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 </a:t>
            </a:r>
            <a:r>
              <a:rPr lang="en-US" sz="2000" dirty="0">
                <a:latin typeface="Times New Roman"/>
                <a:cs typeface="Times New Roman"/>
              </a:rPr>
              <a:t>and mass     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against a frictionless wall </a:t>
            </a:r>
            <a:r>
              <a:rPr lang="en-US" sz="2000" dirty="0">
                <a:latin typeface="Times New Roman"/>
                <a:cs typeface="Times New Roman"/>
              </a:rPr>
              <a:t>(that is, a wall that provides no vertical force component) if a man of mass  stands a distance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3L/4</a:t>
            </a:r>
            <a:r>
              <a:rPr lang="en-US" sz="2000" dirty="0">
                <a:latin typeface="Times New Roman"/>
                <a:cs typeface="Times New Roman"/>
              </a:rPr>
              <a:t> from the floor.</a:t>
            </a:r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5.)</a:t>
            </a:r>
          </a:p>
        </p:txBody>
      </p:sp>
      <p:graphicFrame>
        <p:nvGraphicFramePr>
          <p:cNvPr id="2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99558"/>
              </p:ext>
            </p:extLst>
          </p:nvPr>
        </p:nvGraphicFramePr>
        <p:xfrm>
          <a:off x="7532115" y="3765360"/>
          <a:ext cx="227013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2115" y="3765360"/>
                        <a:ext cx="227013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0"/>
          <p:cNvSpPr>
            <a:spLocks noChangeArrowheads="1"/>
          </p:cNvSpPr>
          <p:nvPr/>
        </p:nvSpPr>
        <p:spPr bwMode="auto">
          <a:xfrm rot="17569210">
            <a:off x="5931815" y="2426498"/>
            <a:ext cx="3636098" cy="184703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>
            <a:off x="6581436" y="4228872"/>
            <a:ext cx="1965860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Arc 27"/>
          <p:cNvSpPr>
            <a:spLocks/>
          </p:cNvSpPr>
          <p:nvPr/>
        </p:nvSpPr>
        <p:spPr bwMode="auto">
          <a:xfrm>
            <a:off x="7263968" y="3923317"/>
            <a:ext cx="305554" cy="305554"/>
          </a:xfrm>
          <a:custGeom>
            <a:avLst/>
            <a:gdLst>
              <a:gd name="T0" fmla="*/ 0 w 21600"/>
              <a:gd name="T1" fmla="*/ 0 h 21600"/>
              <a:gd name="T2" fmla="*/ 118540689 w 21600"/>
              <a:gd name="T3" fmla="*/ 118540689 h 21600"/>
              <a:gd name="T4" fmla="*/ 0 w 21600"/>
              <a:gd name="T5" fmla="*/ 11854068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9525" cmpd="sng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26"/>
          <p:cNvSpPr>
            <a:spLocks noChangeShapeType="1"/>
          </p:cNvSpPr>
          <p:nvPr/>
        </p:nvSpPr>
        <p:spPr bwMode="auto">
          <a:xfrm flipV="1">
            <a:off x="8547296" y="299347"/>
            <a:ext cx="0" cy="3933919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 rot="17569210">
            <a:off x="-303885" y="3830965"/>
            <a:ext cx="3636098" cy="184703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Box 21"/>
          <p:cNvSpPr txBox="1">
            <a:spLocks/>
          </p:cNvSpPr>
          <p:nvPr/>
        </p:nvSpPr>
        <p:spPr bwMode="auto">
          <a:xfrm>
            <a:off x="167482" y="1910970"/>
            <a:ext cx="1050271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err="1">
                <a:latin typeface="Times New Roman"/>
                <a:cs typeface="Times New Roman"/>
              </a:rPr>
              <a:t>f.b.d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307333"/>
              </p:ext>
            </p:extLst>
          </p:nvPr>
        </p:nvGraphicFramePr>
        <p:xfrm>
          <a:off x="3759200" y="2574925"/>
          <a:ext cx="193198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79500" imgH="609600" progId="Equation.DSMT4">
                  <p:embed/>
                </p:oleObj>
              </mc:Choice>
              <mc:Fallback>
                <p:oleObj name="Equation" r:id="rId5" imgW="1079500" imgH="60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59200" y="2574925"/>
                        <a:ext cx="1931988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Line 7"/>
          <p:cNvSpPr>
            <a:spLocks noChangeShapeType="1"/>
          </p:cNvSpPr>
          <p:nvPr/>
        </p:nvSpPr>
        <p:spPr bwMode="auto">
          <a:xfrm flipH="1">
            <a:off x="2359921" y="2301846"/>
            <a:ext cx="79444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75497"/>
              </p:ext>
            </p:extLst>
          </p:nvPr>
        </p:nvGraphicFramePr>
        <p:xfrm>
          <a:off x="2559051" y="1971748"/>
          <a:ext cx="29527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1" y="1971748"/>
                        <a:ext cx="29527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Line 7"/>
          <p:cNvSpPr>
            <a:spLocks noChangeShapeType="1"/>
          </p:cNvSpPr>
          <p:nvPr/>
        </p:nvSpPr>
        <p:spPr bwMode="auto">
          <a:xfrm flipH="1">
            <a:off x="1643063" y="3601819"/>
            <a:ext cx="0" cy="88585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>
            <a:off x="504826" y="5663425"/>
            <a:ext cx="904874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7"/>
          <p:cNvSpPr>
            <a:spLocks noChangeShapeType="1"/>
          </p:cNvSpPr>
          <p:nvPr/>
        </p:nvSpPr>
        <p:spPr bwMode="auto">
          <a:xfrm flipH="1" flipV="1">
            <a:off x="906463" y="5663425"/>
            <a:ext cx="0" cy="744727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688972"/>
              </p:ext>
            </p:extLst>
          </p:nvPr>
        </p:nvGraphicFramePr>
        <p:xfrm>
          <a:off x="1685925" y="4052888"/>
          <a:ext cx="5683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17500" imgH="203200" progId="Equation.DSMT4">
                  <p:embed/>
                </p:oleObj>
              </mc:Choice>
              <mc:Fallback>
                <p:oleObj name="Equation" r:id="rId9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5925" y="4052888"/>
                        <a:ext cx="5683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526174"/>
              </p:ext>
            </p:extLst>
          </p:nvPr>
        </p:nvGraphicFramePr>
        <p:xfrm>
          <a:off x="1262063" y="5711825"/>
          <a:ext cx="29527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100" imgH="152400" progId="Equation.DSMT4">
                  <p:embed/>
                </p:oleObj>
              </mc:Choice>
              <mc:Fallback>
                <p:oleObj name="Equation" r:id="rId11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5711825"/>
                        <a:ext cx="29527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144172"/>
              </p:ext>
            </p:extLst>
          </p:nvPr>
        </p:nvGraphicFramePr>
        <p:xfrm>
          <a:off x="977900" y="6138863"/>
          <a:ext cx="273050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400" imgH="152400" progId="Equation.DSMT4">
                  <p:embed/>
                </p:oleObj>
              </mc:Choice>
              <mc:Fallback>
                <p:oleObj name="Equation" r:id="rId13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6138863"/>
                        <a:ext cx="273050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 Box 21"/>
          <p:cNvSpPr txBox="1">
            <a:spLocks/>
          </p:cNvSpPr>
          <p:nvPr/>
        </p:nvSpPr>
        <p:spPr bwMode="auto">
          <a:xfrm>
            <a:off x="1557338" y="6089603"/>
            <a:ext cx="5128780" cy="63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Yes,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H </a:t>
            </a:r>
            <a:r>
              <a:rPr lang="en-US" sz="1800" dirty="0">
                <a:solidFill>
                  <a:schemeClr val="tx1"/>
                </a:solidFill>
                <a:latin typeface="Times New Roman"/>
                <a:cs typeface="Times New Roman"/>
              </a:rPr>
              <a:t>is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friction</a:t>
            </a:r>
            <a:r>
              <a:rPr lang="en-US" sz="18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V </a:t>
            </a:r>
            <a:r>
              <a:rPr lang="en-US" sz="1800" dirty="0">
                <a:latin typeface="Times New Roman"/>
                <a:cs typeface="Times New Roman"/>
              </a:rPr>
              <a:t>is a </a:t>
            </a:r>
            <a:r>
              <a:rPr lang="en-US" sz="1800" i="1" dirty="0">
                <a:solidFill>
                  <a:srgbClr val="0000FF"/>
                </a:solidFill>
                <a:latin typeface="Times New Roman"/>
                <a:cs typeface="Times New Roman"/>
              </a:rPr>
              <a:t>normal</a:t>
            </a:r>
            <a:r>
              <a:rPr lang="en-US" sz="1800" dirty="0">
                <a:latin typeface="Times New Roman"/>
                <a:cs typeface="Times New Roman"/>
              </a:rPr>
              <a:t>, but conventionally, this is the way they are denoted.</a:t>
            </a: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278470"/>
              </p:ext>
            </p:extLst>
          </p:nvPr>
        </p:nvGraphicFramePr>
        <p:xfrm>
          <a:off x="3395663" y="3906838"/>
          <a:ext cx="2951162" cy="114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51000" imgH="635000" progId="Equation.DSMT4">
                  <p:embed/>
                </p:oleObj>
              </mc:Choice>
              <mc:Fallback>
                <p:oleObj name="Equation" r:id="rId15" imgW="1651000" imgH="63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95663" y="3906838"/>
                        <a:ext cx="2951162" cy="1141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21"/>
          <p:cNvSpPr txBox="1">
            <a:spLocks/>
          </p:cNvSpPr>
          <p:nvPr/>
        </p:nvSpPr>
        <p:spPr bwMode="auto">
          <a:xfrm>
            <a:off x="2725737" y="5256060"/>
            <a:ext cx="6312897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Need one more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equation. 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Where to get it?  </a:t>
            </a:r>
            <a:r>
              <a:rPr lang="en-US" sz="2000" dirty="0">
                <a:latin typeface="Times New Roman"/>
                <a:cs typeface="Times New Roman"/>
              </a:rPr>
              <a:t>By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summing torques about ANY point </a:t>
            </a:r>
            <a:r>
              <a:rPr lang="en-US" sz="2000" dirty="0">
                <a:latin typeface="Times New Roman"/>
                <a:cs typeface="Times New Roman"/>
              </a:rPr>
              <a:t>and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putting the sum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to zero!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5232400" y="3035300"/>
            <a:ext cx="317500" cy="3175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476996"/>
              </p:ext>
            </p:extLst>
          </p:nvPr>
        </p:nvGraphicFramePr>
        <p:xfrm>
          <a:off x="5537200" y="2876550"/>
          <a:ext cx="159306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7000" imgH="152400" progId="Equation.DSMT4">
                  <p:embed/>
                </p:oleObj>
              </mc:Choice>
              <mc:Fallback>
                <p:oleObj name="Equation" r:id="rId17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7200" y="2876550"/>
                        <a:ext cx="159306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Straight Connector 27"/>
          <p:cNvCxnSpPr/>
          <p:nvPr/>
        </p:nvCxnSpPr>
        <p:spPr>
          <a:xfrm flipV="1">
            <a:off x="5905500" y="4360863"/>
            <a:ext cx="317500" cy="3175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295505"/>
              </p:ext>
            </p:extLst>
          </p:nvPr>
        </p:nvGraphicFramePr>
        <p:xfrm>
          <a:off x="6210300" y="4202113"/>
          <a:ext cx="159306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7000" imgH="152400" progId="Equation.DSMT4">
                  <p:embed/>
                </p:oleObj>
              </mc:Choice>
              <mc:Fallback>
                <p:oleObj name="Equation" r:id="rId19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0300" y="4202113"/>
                        <a:ext cx="159306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Line 7"/>
          <p:cNvSpPr>
            <a:spLocks noChangeShapeType="1"/>
          </p:cNvSpPr>
          <p:nvPr/>
        </p:nvSpPr>
        <p:spPr bwMode="auto">
          <a:xfrm flipH="1">
            <a:off x="1931989" y="2964058"/>
            <a:ext cx="0" cy="88585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801489"/>
              </p:ext>
            </p:extLst>
          </p:nvPr>
        </p:nvGraphicFramePr>
        <p:xfrm>
          <a:off x="1963738" y="3414713"/>
          <a:ext cx="5905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30200" imgH="203200" progId="Equation.DSMT4">
                  <p:embed/>
                </p:oleObj>
              </mc:Choice>
              <mc:Fallback>
                <p:oleObj name="Equation" r:id="rId20" imgW="330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738" y="3414713"/>
                        <a:ext cx="59055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237487"/>
              </p:ext>
            </p:extLst>
          </p:nvPr>
        </p:nvGraphicFramePr>
        <p:xfrm>
          <a:off x="3105150" y="947772"/>
          <a:ext cx="4095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28600" imgH="203200" progId="Equation.DSMT4">
                  <p:embed/>
                </p:oleObj>
              </mc:Choice>
              <mc:Fallback>
                <p:oleObj name="Equation" r:id="rId22" imgW="228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5150" y="947772"/>
                        <a:ext cx="4095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878153"/>
              </p:ext>
            </p:extLst>
          </p:nvPr>
        </p:nvGraphicFramePr>
        <p:xfrm>
          <a:off x="6842125" y="1250950"/>
          <a:ext cx="4540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54000" imgH="203200" progId="Equation.DSMT4">
                  <p:embed/>
                </p:oleObj>
              </mc:Choice>
              <mc:Fallback>
                <p:oleObj name="Equation" r:id="rId24" imgW="25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25" y="1250950"/>
                        <a:ext cx="4540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7239000" y="3975100"/>
            <a:ext cx="228600" cy="254000"/>
          </a:xfrm>
          <a:custGeom>
            <a:avLst/>
            <a:gdLst>
              <a:gd name="connsiteX0" fmla="*/ 0 w 228600"/>
              <a:gd name="connsiteY0" fmla="*/ 0 h 254000"/>
              <a:gd name="connsiteX1" fmla="*/ 165100 w 228600"/>
              <a:gd name="connsiteY1" fmla="*/ 114300 h 254000"/>
              <a:gd name="connsiteX2" fmla="*/ 228600 w 228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" h="254000">
                <a:moveTo>
                  <a:pt x="0" y="0"/>
                </a:moveTo>
                <a:cubicBezTo>
                  <a:pt x="63500" y="35983"/>
                  <a:pt x="127000" y="71967"/>
                  <a:pt x="165100" y="114300"/>
                </a:cubicBezTo>
                <a:cubicBezTo>
                  <a:pt x="203200" y="156633"/>
                  <a:pt x="228600" y="254000"/>
                  <a:pt x="228600" y="254000"/>
                </a:cubicBezTo>
              </a:path>
            </a:pathLst>
          </a:cu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0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6" grpId="0" animBg="1"/>
      <p:bldP spid="48" grpId="0" animBg="1"/>
      <p:bldP spid="49" grpId="0" animBg="1"/>
      <p:bldP spid="50" grpId="0" animBg="1"/>
      <p:bldP spid="54" grpId="0"/>
      <p:bldP spid="56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5" name="Text Box 21"/>
          <p:cNvSpPr txBox="1">
            <a:spLocks/>
          </p:cNvSpPr>
          <p:nvPr/>
        </p:nvSpPr>
        <p:spPr bwMode="auto">
          <a:xfrm>
            <a:off x="167481" y="303008"/>
            <a:ext cx="7675345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To get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 third equation, you could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the torques ABOUT ANY POINT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and put that sum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to zero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(nothing is angularly accelerating).  </a:t>
            </a:r>
            <a:r>
              <a:rPr lang="en-US" sz="2000" dirty="0">
                <a:latin typeface="Times New Roman"/>
                <a:cs typeface="Times New Roman"/>
              </a:rPr>
              <a:t>To start with, we’ll sum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about the ladder’s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center of mass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6.)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72854" y="281625"/>
            <a:ext cx="1575408" cy="2706434"/>
            <a:chOff x="6695375" y="408625"/>
            <a:chExt cx="2024287" cy="3477575"/>
          </a:xfrm>
        </p:grpSpPr>
        <p:graphicFrame>
          <p:nvGraphicFramePr>
            <p:cNvPr id="4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8017145"/>
                </p:ext>
              </p:extLst>
            </p:nvPr>
          </p:nvGraphicFramePr>
          <p:xfrm>
            <a:off x="8299451" y="408625"/>
            <a:ext cx="295275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5100" imgH="152400" progId="Equation.DSMT4">
                    <p:embed/>
                  </p:oleObj>
                </mc:Choice>
                <mc:Fallback>
                  <p:oleObj name="Equation" r:id="rId2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99451" y="408625"/>
                          <a:ext cx="295275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Rectangle 10"/>
            <p:cNvSpPr>
              <a:spLocks noChangeArrowheads="1"/>
            </p:cNvSpPr>
            <p:nvPr/>
          </p:nvSpPr>
          <p:spPr bwMode="auto">
            <a:xfrm rot="17569210">
              <a:off x="6077508" y="1917190"/>
              <a:ext cx="2778034" cy="14111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 flipH="1">
              <a:off x="8112696" y="748920"/>
              <a:ext cx="60696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7"/>
            <p:cNvSpPr>
              <a:spLocks noChangeShapeType="1"/>
            </p:cNvSpPr>
            <p:nvPr/>
          </p:nvSpPr>
          <p:spPr bwMode="auto">
            <a:xfrm flipH="1">
              <a:off x="7488806" y="1945319"/>
              <a:ext cx="0" cy="67680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7"/>
            <p:cNvSpPr>
              <a:spLocks noChangeShapeType="1"/>
            </p:cNvSpPr>
            <p:nvPr/>
          </p:nvSpPr>
          <p:spPr bwMode="auto">
            <a:xfrm>
              <a:off x="6695375" y="3317217"/>
              <a:ext cx="6913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7"/>
            <p:cNvSpPr>
              <a:spLocks noChangeShapeType="1"/>
            </p:cNvSpPr>
            <p:nvPr/>
          </p:nvSpPr>
          <p:spPr bwMode="auto">
            <a:xfrm flipH="1" flipV="1">
              <a:off x="7002232" y="3317217"/>
              <a:ext cx="0" cy="56898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7368882"/>
                </p:ext>
              </p:extLst>
            </p:nvPr>
          </p:nvGraphicFramePr>
          <p:xfrm>
            <a:off x="7539215" y="2211011"/>
            <a:ext cx="567071" cy="361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7500" imgH="203200" progId="Equation.DSMT4">
                    <p:embed/>
                  </p:oleObj>
                </mc:Choice>
                <mc:Fallback>
                  <p:oleObj name="Equation" r:id="rId4" imgW="317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9215" y="2211011"/>
                          <a:ext cx="567071" cy="3610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9695067"/>
                </p:ext>
              </p:extLst>
            </p:nvPr>
          </p:nvGraphicFramePr>
          <p:xfrm>
            <a:off x="7239075" y="3375025"/>
            <a:ext cx="295275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5100" imgH="152400" progId="Equation.DSMT4">
                    <p:embed/>
                  </p:oleObj>
                </mc:Choice>
                <mc:Fallback>
                  <p:oleObj name="Equation" r:id="rId6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9075" y="3375025"/>
                          <a:ext cx="295275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2305006"/>
                </p:ext>
              </p:extLst>
            </p:nvPr>
          </p:nvGraphicFramePr>
          <p:xfrm>
            <a:off x="6695375" y="3614738"/>
            <a:ext cx="273050" cy="271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400" imgH="152400" progId="Equation.DSMT4">
                    <p:embed/>
                  </p:oleObj>
                </mc:Choice>
                <mc:Fallback>
                  <p:oleObj name="Equation" r:id="rId8" imgW="1524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5375" y="3614738"/>
                          <a:ext cx="273050" cy="271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Line 7"/>
            <p:cNvSpPr>
              <a:spLocks noChangeShapeType="1"/>
            </p:cNvSpPr>
            <p:nvPr/>
          </p:nvSpPr>
          <p:spPr bwMode="auto">
            <a:xfrm flipH="1">
              <a:off x="7772341" y="1321933"/>
              <a:ext cx="0" cy="67680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28951618"/>
                </p:ext>
              </p:extLst>
            </p:nvPr>
          </p:nvGraphicFramePr>
          <p:xfrm>
            <a:off x="7812551" y="1586825"/>
            <a:ext cx="589510" cy="361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30200" imgH="203200" progId="Equation.DSMT4">
                    <p:embed/>
                  </p:oleObj>
                </mc:Choice>
                <mc:Fallback>
                  <p:oleObj name="Equation" r:id="rId10" imgW="330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2551" y="1586825"/>
                          <a:ext cx="589510" cy="3610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420389"/>
              </p:ext>
            </p:extLst>
          </p:nvPr>
        </p:nvGraphicFramePr>
        <p:xfrm>
          <a:off x="168275" y="1690029"/>
          <a:ext cx="6842125" cy="1296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648200" imgH="876300" progId="Equation.DSMT4">
                  <p:embed/>
                </p:oleObj>
              </mc:Choice>
              <mc:Fallback>
                <p:oleObj name="Equation" r:id="rId12" imgW="4648200" imgH="876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8275" y="1690029"/>
                        <a:ext cx="6842125" cy="12969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21"/>
          <p:cNvSpPr txBox="1">
            <a:spLocks/>
          </p:cNvSpPr>
          <p:nvPr/>
        </p:nvSpPr>
        <p:spPr bwMode="auto">
          <a:xfrm>
            <a:off x="319882" y="3659188"/>
            <a:ext cx="5598318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Justification for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normal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using definition approach: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570132"/>
              </p:ext>
            </p:extLst>
          </p:nvPr>
        </p:nvGraphicFramePr>
        <p:xfrm>
          <a:off x="1765300" y="4376738"/>
          <a:ext cx="306705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14500" imgH="571500" progId="Equation.DSMT4">
                  <p:embed/>
                </p:oleObj>
              </mc:Choice>
              <mc:Fallback>
                <p:oleObj name="Equation" r:id="rId14" imgW="17145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65300" y="4376738"/>
                        <a:ext cx="306705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490623"/>
              </p:ext>
            </p:extLst>
          </p:nvPr>
        </p:nvGraphicFramePr>
        <p:xfrm>
          <a:off x="8072000" y="3659188"/>
          <a:ext cx="29527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5100" imgH="152400" progId="Equation.DSMT4">
                  <p:embed/>
                </p:oleObj>
              </mc:Choice>
              <mc:Fallback>
                <p:oleObj name="Equation" r:id="rId16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2000" y="3659188"/>
                        <a:ext cx="29527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0"/>
          <p:cNvSpPr>
            <a:spLocks noChangeArrowheads="1"/>
          </p:cNvSpPr>
          <p:nvPr/>
        </p:nvSpPr>
        <p:spPr bwMode="auto">
          <a:xfrm rot="17569210">
            <a:off x="5850057" y="5167753"/>
            <a:ext cx="2778034" cy="14111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H="1">
            <a:off x="7885245" y="3999483"/>
            <a:ext cx="60696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974932"/>
              </p:ext>
            </p:extLst>
          </p:nvPr>
        </p:nvGraphicFramePr>
        <p:xfrm>
          <a:off x="7663713" y="4470400"/>
          <a:ext cx="93186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20700" imgH="292100" progId="Equation.DSMT4">
                  <p:embed/>
                </p:oleObj>
              </mc:Choice>
              <mc:Fallback>
                <p:oleObj name="Equation" r:id="rId17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3713" y="4470400"/>
                        <a:ext cx="93186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Line 7"/>
          <p:cNvSpPr>
            <a:spLocks noChangeShapeType="1"/>
          </p:cNvSpPr>
          <p:nvPr/>
        </p:nvSpPr>
        <p:spPr bwMode="auto">
          <a:xfrm flipV="1">
            <a:off x="7534350" y="3295408"/>
            <a:ext cx="517636" cy="1251192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H="1">
            <a:off x="6841212" y="4008764"/>
            <a:ext cx="845512" cy="12943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454430" y="3779712"/>
            <a:ext cx="381470" cy="220788"/>
          </a:xfrm>
          <a:custGeom>
            <a:avLst/>
            <a:gdLst>
              <a:gd name="connsiteX0" fmla="*/ 381470 w 381470"/>
              <a:gd name="connsiteY0" fmla="*/ 4888 h 220788"/>
              <a:gd name="connsiteX1" fmla="*/ 229070 w 381470"/>
              <a:gd name="connsiteY1" fmla="*/ 4888 h 220788"/>
              <a:gd name="connsiteX2" fmla="*/ 102070 w 381470"/>
              <a:gd name="connsiteY2" fmla="*/ 55688 h 220788"/>
              <a:gd name="connsiteX3" fmla="*/ 13170 w 381470"/>
              <a:gd name="connsiteY3" fmla="*/ 182688 h 220788"/>
              <a:gd name="connsiteX4" fmla="*/ 470 w 381470"/>
              <a:gd name="connsiteY4" fmla="*/ 220788 h 22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470" h="220788">
                <a:moveTo>
                  <a:pt x="381470" y="4888"/>
                </a:moveTo>
                <a:cubicBezTo>
                  <a:pt x="328553" y="654"/>
                  <a:pt x="275637" y="-3579"/>
                  <a:pt x="229070" y="4888"/>
                </a:cubicBezTo>
                <a:cubicBezTo>
                  <a:pt x="182503" y="13355"/>
                  <a:pt x="138053" y="26055"/>
                  <a:pt x="102070" y="55688"/>
                </a:cubicBezTo>
                <a:cubicBezTo>
                  <a:pt x="66087" y="85321"/>
                  <a:pt x="30103" y="155171"/>
                  <a:pt x="13170" y="182688"/>
                </a:cubicBezTo>
                <a:cubicBezTo>
                  <a:pt x="-3763" y="210205"/>
                  <a:pt x="470" y="220788"/>
                  <a:pt x="470" y="220788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727063"/>
              </p:ext>
            </p:extLst>
          </p:nvPr>
        </p:nvGraphicFramePr>
        <p:xfrm>
          <a:off x="6611938" y="3408363"/>
          <a:ext cx="12255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685800" imgH="228600" progId="Equation.DSMT4">
                  <p:embed/>
                </p:oleObj>
              </mc:Choice>
              <mc:Fallback>
                <p:oleObj name="Equation" r:id="rId19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1938" y="3408363"/>
                        <a:ext cx="122555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6778814" y="6553200"/>
            <a:ext cx="1018375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858000" y="6324600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408042"/>
              </p:ext>
            </p:extLst>
          </p:nvPr>
        </p:nvGraphicFramePr>
        <p:xfrm>
          <a:off x="7007225" y="6165850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7000" imgH="177800" progId="Equation.DSMT4">
                  <p:embed/>
                </p:oleObj>
              </mc:Choice>
              <mc:Fallback>
                <p:oleObj name="Equation" r:id="rId21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6165850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Freeform 30"/>
          <p:cNvSpPr/>
          <p:nvPr/>
        </p:nvSpPr>
        <p:spPr>
          <a:xfrm flipH="1" flipV="1">
            <a:off x="7491190" y="4033991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540100"/>
              </p:ext>
            </p:extLst>
          </p:nvPr>
        </p:nvGraphicFramePr>
        <p:xfrm>
          <a:off x="7288936" y="4062566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7000" imgH="177800" progId="Equation.DSMT4">
                  <p:embed/>
                </p:oleObj>
              </mc:Choice>
              <mc:Fallback>
                <p:oleObj name="Equation" r:id="rId2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8936" y="4062566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21"/>
          <p:cNvSpPr txBox="1">
            <a:spLocks/>
          </p:cNvSpPr>
          <p:nvPr/>
        </p:nvSpPr>
        <p:spPr bwMode="auto">
          <a:xfrm>
            <a:off x="554263" y="5508671"/>
            <a:ext cx="5363937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motivates the ladder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angular accelerate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c. of m.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counterclockwise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so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positive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(as prescribed by the right-hand rule).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3" name="Text Box 15"/>
          <p:cNvSpPr txBox="1">
            <a:spLocks/>
          </p:cNvSpPr>
          <p:nvPr/>
        </p:nvSpPr>
        <p:spPr bwMode="auto">
          <a:xfrm>
            <a:off x="8023722" y="322695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line of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36" name="Text Box 15"/>
          <p:cNvSpPr txBox="1">
            <a:spLocks/>
          </p:cNvSpPr>
          <p:nvPr/>
        </p:nvSpPr>
        <p:spPr bwMode="auto">
          <a:xfrm>
            <a:off x="6413218" y="3713930"/>
            <a:ext cx="850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line of N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4036"/>
              </p:ext>
            </p:extLst>
          </p:nvPr>
        </p:nvGraphicFramePr>
        <p:xfrm>
          <a:off x="8592400" y="3276058"/>
          <a:ext cx="143164" cy="206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4300" imgH="165100" progId="Equation.DSMT4">
                  <p:embed/>
                </p:oleObj>
              </mc:Choice>
              <mc:Fallback>
                <p:oleObj name="Equation" r:id="rId24" imgW="114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2400" y="3276058"/>
                        <a:ext cx="143164" cy="2069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7"/>
          <p:cNvSpPr>
            <a:spLocks noChangeShapeType="1"/>
          </p:cNvSpPr>
          <p:nvPr/>
        </p:nvSpPr>
        <p:spPr bwMode="auto">
          <a:xfrm flipV="1">
            <a:off x="7234238" y="3968749"/>
            <a:ext cx="538161" cy="128058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9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 animBg="1"/>
      <p:bldP spid="23" grpId="0" animBg="1"/>
      <p:bldP spid="24" grpId="0" animBg="1"/>
      <p:bldP spid="4" grpId="0" animBg="1"/>
      <p:bldP spid="28" grpId="0" animBg="1"/>
      <p:bldP spid="5" grpId="0" animBg="1"/>
      <p:bldP spid="31" grpId="0" animBg="1"/>
      <p:bldP spid="34" grpId="0"/>
      <p:bldP spid="33" grpId="0"/>
      <p:bldP spid="36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3002595"/>
              </p:ext>
            </p:extLst>
          </p:nvPr>
        </p:nvGraphicFramePr>
        <p:xfrm>
          <a:off x="6780413" y="3393448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77800" progId="Equation.DSMT4">
                  <p:embed/>
                </p:oleObj>
              </mc:Choice>
              <mc:Fallback>
                <p:oleObj name="Equation" r:id="rId2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0413" y="3393448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Line 26"/>
          <p:cNvSpPr>
            <a:spLocks noChangeShapeType="1"/>
          </p:cNvSpPr>
          <p:nvPr/>
        </p:nvSpPr>
        <p:spPr bwMode="auto">
          <a:xfrm>
            <a:off x="7588085" y="6403096"/>
            <a:ext cx="1063068" cy="7229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7.)</a:t>
            </a:r>
          </a:p>
        </p:txBody>
      </p:sp>
      <p:sp>
        <p:nvSpPr>
          <p:cNvPr id="15" name="Text Box 21"/>
          <p:cNvSpPr txBox="1">
            <a:spLocks/>
          </p:cNvSpPr>
          <p:nvPr/>
        </p:nvSpPr>
        <p:spPr bwMode="auto">
          <a:xfrm>
            <a:off x="319881" y="408625"/>
            <a:ext cx="6458743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Justification for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vertical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using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F-perpendicular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approach: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782277"/>
              </p:ext>
            </p:extLst>
          </p:nvPr>
        </p:nvGraphicFramePr>
        <p:xfrm>
          <a:off x="1919288" y="1204034"/>
          <a:ext cx="22256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600" imgH="520700" progId="Equation.DSMT4">
                  <p:embed/>
                </p:oleObj>
              </mc:Choice>
              <mc:Fallback>
                <p:oleObj name="Equation" r:id="rId4" imgW="1244600" imgH="520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19288" y="1204034"/>
                        <a:ext cx="2225675" cy="936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7320106"/>
              </p:ext>
            </p:extLst>
          </p:nvPr>
        </p:nvGraphicFramePr>
        <p:xfrm>
          <a:off x="7127306" y="3198100"/>
          <a:ext cx="273050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400" imgH="152400" progId="Equation.DSMT4">
                  <p:embed/>
                </p:oleObj>
              </mc:Choice>
              <mc:Fallback>
                <p:oleObj name="Equation" r:id="rId6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306" y="3198100"/>
                        <a:ext cx="273050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0"/>
          <p:cNvSpPr>
            <a:spLocks noChangeArrowheads="1"/>
          </p:cNvSpPr>
          <p:nvPr/>
        </p:nvSpPr>
        <p:spPr bwMode="auto">
          <a:xfrm rot="17569210">
            <a:off x="6148342" y="1471426"/>
            <a:ext cx="2778034" cy="14111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H="1" flipV="1">
            <a:off x="7034797" y="2894833"/>
            <a:ext cx="0" cy="953266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802812"/>
              </p:ext>
            </p:extLst>
          </p:nvPr>
        </p:nvGraphicFramePr>
        <p:xfrm>
          <a:off x="7535480" y="1777373"/>
          <a:ext cx="93186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20700" imgH="292100" progId="Equation.DSMT4">
                  <p:embed/>
                </p:oleObj>
              </mc:Choice>
              <mc:Fallback>
                <p:oleObj name="Equation" r:id="rId8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5480" y="1777373"/>
                        <a:ext cx="93186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Line 7"/>
          <p:cNvSpPr>
            <a:spLocks noChangeShapeType="1"/>
          </p:cNvSpPr>
          <p:nvPr/>
        </p:nvSpPr>
        <p:spPr bwMode="auto">
          <a:xfrm flipH="1">
            <a:off x="6524625" y="2179386"/>
            <a:ext cx="739894" cy="1757613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6369051" y="2856873"/>
            <a:ext cx="1726424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156285" y="2628273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051640"/>
              </p:ext>
            </p:extLst>
          </p:nvPr>
        </p:nvGraphicFramePr>
        <p:xfrm>
          <a:off x="7305510" y="2469523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77800" progId="Equation.DSMT4">
                  <p:embed/>
                </p:oleObj>
              </mc:Choice>
              <mc:Fallback>
                <p:oleObj name="Equation" r:id="rId10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5510" y="2469523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Line 7"/>
          <p:cNvSpPr>
            <a:spLocks noChangeShapeType="1"/>
          </p:cNvSpPr>
          <p:nvPr/>
        </p:nvSpPr>
        <p:spPr bwMode="auto">
          <a:xfrm rot="16200000" flipH="1">
            <a:off x="6741607" y="3569782"/>
            <a:ext cx="162720" cy="374867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850951"/>
              </p:ext>
            </p:extLst>
          </p:nvPr>
        </p:nvGraphicFramePr>
        <p:xfrm>
          <a:off x="6626225" y="3833813"/>
          <a:ext cx="13636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62000" imgH="203200" progId="Equation.DSMT4">
                  <p:embed/>
                </p:oleObj>
              </mc:Choice>
              <mc:Fallback>
                <p:oleObj name="Equation" r:id="rId11" imgW="762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6225" y="3833813"/>
                        <a:ext cx="136366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Freeform 35"/>
          <p:cNvSpPr/>
          <p:nvPr/>
        </p:nvSpPr>
        <p:spPr>
          <a:xfrm flipH="1" flipV="1">
            <a:off x="6727660" y="2856873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969008"/>
              </p:ext>
            </p:extLst>
          </p:nvPr>
        </p:nvGraphicFramePr>
        <p:xfrm>
          <a:off x="6553400" y="2856873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400" y="2856873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Freeform 37"/>
          <p:cNvSpPr/>
          <p:nvPr/>
        </p:nvSpPr>
        <p:spPr>
          <a:xfrm rot="5400000" flipH="1" flipV="1">
            <a:off x="6857407" y="3567905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 Box 21"/>
          <p:cNvSpPr txBox="1">
            <a:spLocks/>
          </p:cNvSpPr>
          <p:nvPr/>
        </p:nvSpPr>
        <p:spPr bwMode="auto">
          <a:xfrm>
            <a:off x="820963" y="2219741"/>
            <a:ext cx="5363937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V motivates the ladder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angular accelerate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c. of m.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clockwise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so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(as prescribed by the right-hand rule).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1" name="Text Box 21"/>
          <p:cNvSpPr txBox="1">
            <a:spLocks/>
          </p:cNvSpPr>
          <p:nvPr/>
        </p:nvSpPr>
        <p:spPr bwMode="auto">
          <a:xfrm>
            <a:off x="319881" y="3469563"/>
            <a:ext cx="5699919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Justification for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horizontal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using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r-perpendicular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approach 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shortest distance between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c. of m.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line of H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):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136330"/>
              </p:ext>
            </p:extLst>
          </p:nvPr>
        </p:nvGraphicFramePr>
        <p:xfrm>
          <a:off x="2908300" y="4292037"/>
          <a:ext cx="1998663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17600" imgH="571500" progId="Equation.DSMT4">
                  <p:embed/>
                </p:oleObj>
              </mc:Choice>
              <mc:Fallback>
                <p:oleObj name="Equation" r:id="rId14" imgW="11176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908300" y="4292037"/>
                        <a:ext cx="1998663" cy="102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21"/>
          <p:cNvSpPr txBox="1">
            <a:spLocks/>
          </p:cNvSpPr>
          <p:nvPr/>
        </p:nvSpPr>
        <p:spPr bwMode="auto">
          <a:xfrm>
            <a:off x="820963" y="5319149"/>
            <a:ext cx="5548088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H motivates the ladder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angular accelerate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c. of m.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counterclockwise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so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positive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(as prescribed by the right-hand rule).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202113"/>
              </p:ext>
            </p:extLst>
          </p:nvPr>
        </p:nvGraphicFramePr>
        <p:xfrm>
          <a:off x="7954580" y="6410325"/>
          <a:ext cx="29527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5100" imgH="152400" progId="Equation.DSMT4">
                  <p:embed/>
                </p:oleObj>
              </mc:Choice>
              <mc:Fallback>
                <p:oleObj name="Equation" r:id="rId16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4580" y="6410325"/>
                        <a:ext cx="295275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0"/>
          <p:cNvSpPr>
            <a:spLocks noChangeArrowheads="1"/>
          </p:cNvSpPr>
          <p:nvPr/>
        </p:nvSpPr>
        <p:spPr bwMode="auto">
          <a:xfrm rot="17569210">
            <a:off x="6704020" y="5024878"/>
            <a:ext cx="2778034" cy="14111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V="1">
            <a:off x="7635736" y="6403096"/>
            <a:ext cx="904929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"/>
          <p:cNvSpPr>
            <a:spLocks noChangeShapeType="1"/>
          </p:cNvSpPr>
          <p:nvPr/>
        </p:nvSpPr>
        <p:spPr bwMode="auto">
          <a:xfrm flipH="1">
            <a:off x="7550040" y="5094636"/>
            <a:ext cx="538161" cy="128058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45501"/>
              </p:ext>
            </p:extLst>
          </p:nvPr>
        </p:nvGraphicFramePr>
        <p:xfrm>
          <a:off x="6800263" y="5227994"/>
          <a:ext cx="93186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20700" imgH="292100" progId="Equation.DSMT4">
                  <p:embed/>
                </p:oleObj>
              </mc:Choice>
              <mc:Fallback>
                <p:oleObj name="Equation" r:id="rId18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263" y="5227994"/>
                        <a:ext cx="93186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Freeform 60"/>
          <p:cNvSpPr/>
          <p:nvPr/>
        </p:nvSpPr>
        <p:spPr>
          <a:xfrm>
            <a:off x="7711963" y="6181725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347925"/>
              </p:ext>
            </p:extLst>
          </p:nvPr>
        </p:nvGraphicFramePr>
        <p:xfrm>
          <a:off x="7861188" y="6022975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7000" imgH="177800" progId="Equation.DSMT4">
                  <p:embed/>
                </p:oleObj>
              </mc:Choice>
              <mc:Fallback>
                <p:oleObj name="Equation" r:id="rId19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1188" y="6022975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776312"/>
              </p:ext>
            </p:extLst>
          </p:nvPr>
        </p:nvGraphicFramePr>
        <p:xfrm>
          <a:off x="8222475" y="5586770"/>
          <a:ext cx="27146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52400" imgH="203200" progId="Equation.DSMT4">
                  <p:embed/>
                </p:oleObj>
              </mc:Choice>
              <mc:Fallback>
                <p:oleObj name="Equation" r:id="rId20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2475" y="5586770"/>
                        <a:ext cx="27146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Line 26"/>
          <p:cNvSpPr>
            <a:spLocks noChangeShapeType="1"/>
          </p:cNvSpPr>
          <p:nvPr/>
        </p:nvSpPr>
        <p:spPr bwMode="auto">
          <a:xfrm flipV="1">
            <a:off x="8088201" y="5120035"/>
            <a:ext cx="0" cy="1242664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 flipH="1">
            <a:off x="6994362" y="1541184"/>
            <a:ext cx="538161" cy="128058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15"/>
          <p:cNvSpPr txBox="1">
            <a:spLocks/>
          </p:cNvSpPr>
          <p:nvPr/>
        </p:nvSpPr>
        <p:spPr bwMode="auto">
          <a:xfrm>
            <a:off x="6006658" y="3239559"/>
            <a:ext cx="850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line of r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46" name="Line 26"/>
          <p:cNvSpPr>
            <a:spLocks noChangeShapeType="1"/>
          </p:cNvSpPr>
          <p:nvPr/>
        </p:nvSpPr>
        <p:spPr bwMode="auto">
          <a:xfrm>
            <a:off x="6361777" y="6403623"/>
            <a:ext cx="1726424" cy="0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Text Box 15"/>
          <p:cNvSpPr txBox="1">
            <a:spLocks/>
          </p:cNvSpPr>
          <p:nvPr/>
        </p:nvSpPr>
        <p:spPr bwMode="auto">
          <a:xfrm>
            <a:off x="6397741" y="6135813"/>
            <a:ext cx="850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FF0000"/>
                </a:solidFill>
              </a:rPr>
              <a:t>line of H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99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9" grpId="0" animBg="1"/>
      <p:bldP spid="20" grpId="0" animBg="1"/>
      <p:bldP spid="23" grpId="0" animBg="1"/>
      <p:bldP spid="28" grpId="0" animBg="1"/>
      <p:bldP spid="28" grpId="1" animBg="1"/>
      <p:bldP spid="5" grpId="0" animBg="1"/>
      <p:bldP spid="5" grpId="1" animBg="1"/>
      <p:bldP spid="34" grpId="0" animBg="1"/>
      <p:bldP spid="36" grpId="0" animBg="1"/>
      <p:bldP spid="38" grpId="0" animBg="1"/>
      <p:bldP spid="40" grpId="0"/>
      <p:bldP spid="41" grpId="0"/>
      <p:bldP spid="44" grpId="0"/>
      <p:bldP spid="54" grpId="0" animBg="1"/>
      <p:bldP spid="56" grpId="0" animBg="1"/>
      <p:bldP spid="57" grpId="0" animBg="1"/>
      <p:bldP spid="61" grpId="0" animBg="1"/>
      <p:bldP spid="70" grpId="0" animBg="1"/>
      <p:bldP spid="21" grpId="0" animBg="1"/>
      <p:bldP spid="42" grpId="1"/>
      <p:bldP spid="46" grpId="0" animBg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5" name="Text Box 21"/>
          <p:cNvSpPr txBox="1">
            <a:spLocks/>
          </p:cNvSpPr>
          <p:nvPr/>
        </p:nvSpPr>
        <p:spPr bwMode="auto">
          <a:xfrm>
            <a:off x="167482" y="328408"/>
            <a:ext cx="7096486" cy="297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Point of order: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When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acts through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about which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is taken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about that point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will be ZERO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  Summing the torques about the 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center of mass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then, eliminated the torque due to 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       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 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If we had been clever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though, we’d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summed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torques about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contact point 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floor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  In doing so,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due to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both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would have been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which would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left us with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only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one unknown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, the one we were looking to determine,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  Using the r-perpendicular approach on everything, 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torque summation yields: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8.)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144254" y="408625"/>
            <a:ext cx="1575408" cy="2706434"/>
            <a:chOff x="6695375" y="408625"/>
            <a:chExt cx="2024287" cy="3477575"/>
          </a:xfrm>
        </p:grpSpPr>
        <p:graphicFrame>
          <p:nvGraphicFramePr>
            <p:cNvPr id="47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5631665"/>
                </p:ext>
              </p:extLst>
            </p:nvPr>
          </p:nvGraphicFramePr>
          <p:xfrm>
            <a:off x="8299451" y="408625"/>
            <a:ext cx="295275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5100" imgH="152400" progId="Equation.DSMT4">
                    <p:embed/>
                  </p:oleObj>
                </mc:Choice>
                <mc:Fallback>
                  <p:oleObj name="Equation" r:id="rId2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99451" y="408625"/>
                          <a:ext cx="295275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Rectangle 10"/>
            <p:cNvSpPr>
              <a:spLocks noChangeArrowheads="1"/>
            </p:cNvSpPr>
            <p:nvPr/>
          </p:nvSpPr>
          <p:spPr bwMode="auto">
            <a:xfrm rot="17569210">
              <a:off x="6077508" y="1917190"/>
              <a:ext cx="2778034" cy="14111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7"/>
            <p:cNvSpPr>
              <a:spLocks noChangeShapeType="1"/>
            </p:cNvSpPr>
            <p:nvPr/>
          </p:nvSpPr>
          <p:spPr bwMode="auto">
            <a:xfrm flipH="1">
              <a:off x="8112696" y="748920"/>
              <a:ext cx="60696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7"/>
            <p:cNvSpPr>
              <a:spLocks noChangeShapeType="1"/>
            </p:cNvSpPr>
            <p:nvPr/>
          </p:nvSpPr>
          <p:spPr bwMode="auto">
            <a:xfrm flipH="1">
              <a:off x="7488806" y="1945319"/>
              <a:ext cx="0" cy="67680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7"/>
            <p:cNvSpPr>
              <a:spLocks noChangeShapeType="1"/>
            </p:cNvSpPr>
            <p:nvPr/>
          </p:nvSpPr>
          <p:spPr bwMode="auto">
            <a:xfrm>
              <a:off x="6695375" y="3317217"/>
              <a:ext cx="69133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7"/>
            <p:cNvSpPr>
              <a:spLocks noChangeShapeType="1"/>
            </p:cNvSpPr>
            <p:nvPr/>
          </p:nvSpPr>
          <p:spPr bwMode="auto">
            <a:xfrm flipH="1" flipV="1">
              <a:off x="7002232" y="3317217"/>
              <a:ext cx="0" cy="568983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5852137"/>
                </p:ext>
              </p:extLst>
            </p:nvPr>
          </p:nvGraphicFramePr>
          <p:xfrm>
            <a:off x="7539215" y="2211011"/>
            <a:ext cx="565032" cy="3610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7500" imgH="203200" progId="Equation.DSMT4">
                    <p:embed/>
                  </p:oleObj>
                </mc:Choice>
                <mc:Fallback>
                  <p:oleObj name="Equation" r:id="rId4" imgW="317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9215" y="2211011"/>
                          <a:ext cx="565032" cy="3610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4218728"/>
                </p:ext>
              </p:extLst>
            </p:nvPr>
          </p:nvGraphicFramePr>
          <p:xfrm>
            <a:off x="7239075" y="3375025"/>
            <a:ext cx="295275" cy="271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5100" imgH="152400" progId="Equation.DSMT4">
                    <p:embed/>
                  </p:oleObj>
                </mc:Choice>
                <mc:Fallback>
                  <p:oleObj name="Equation" r:id="rId6" imgW="1651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9075" y="3375025"/>
                          <a:ext cx="295275" cy="271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018737"/>
                </p:ext>
              </p:extLst>
            </p:nvPr>
          </p:nvGraphicFramePr>
          <p:xfrm>
            <a:off x="6695375" y="3614738"/>
            <a:ext cx="273050" cy="2714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400" imgH="152400" progId="Equation.DSMT4">
                    <p:embed/>
                  </p:oleObj>
                </mc:Choice>
                <mc:Fallback>
                  <p:oleObj name="Equation" r:id="rId8" imgW="1524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95375" y="3614738"/>
                          <a:ext cx="273050" cy="2714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364267"/>
              </p:ext>
            </p:extLst>
          </p:nvPr>
        </p:nvGraphicFramePr>
        <p:xfrm>
          <a:off x="642938" y="3703638"/>
          <a:ext cx="6629400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708400" imgH="1282700" progId="Equation.DSMT4">
                  <p:embed/>
                </p:oleObj>
              </mc:Choice>
              <mc:Fallback>
                <p:oleObj name="Equation" r:id="rId10" imgW="3708400" imgH="1282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2938" y="3703638"/>
                        <a:ext cx="6629400" cy="230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006404"/>
              </p:ext>
            </p:extLst>
          </p:nvPr>
        </p:nvGraphicFramePr>
        <p:xfrm>
          <a:off x="1620838" y="1411288"/>
          <a:ext cx="56991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7500" imgH="203200" progId="Equation.DSMT4">
                  <p:embed/>
                </p:oleObj>
              </mc:Choice>
              <mc:Fallback>
                <p:oleObj name="Equation" r:id="rId12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838" y="1411288"/>
                        <a:ext cx="56991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ine 7"/>
          <p:cNvSpPr>
            <a:spLocks noChangeShapeType="1"/>
          </p:cNvSpPr>
          <p:nvPr/>
        </p:nvSpPr>
        <p:spPr bwMode="auto">
          <a:xfrm flipH="1">
            <a:off x="7982406" y="1094010"/>
            <a:ext cx="0" cy="526726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797196"/>
              </p:ext>
            </p:extLst>
          </p:nvPr>
        </p:nvGraphicFramePr>
        <p:xfrm>
          <a:off x="8013700" y="1300163"/>
          <a:ext cx="458788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0200" imgH="203200" progId="Equation.DSMT4">
                  <p:embed/>
                </p:oleObj>
              </mc:Choice>
              <mc:Fallback>
                <p:oleObj name="Equation" r:id="rId14" imgW="330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3700" y="1300163"/>
                        <a:ext cx="458788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15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 26"/>
          <p:cNvSpPr>
            <a:spLocks noChangeShapeType="1"/>
          </p:cNvSpPr>
          <p:nvPr/>
        </p:nvSpPr>
        <p:spPr bwMode="auto">
          <a:xfrm>
            <a:off x="7153740" y="6362699"/>
            <a:ext cx="1063068" cy="7229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207" name="Rectangle 2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6208" name="TextBox 30"/>
          <p:cNvSpPr txBox="1">
            <a:spLocks noChangeArrowheads="1"/>
          </p:cNvSpPr>
          <p:nvPr/>
        </p:nvSpPr>
        <p:spPr bwMode="auto">
          <a:xfrm>
            <a:off x="8719662" y="6515100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9.)</a:t>
            </a:r>
          </a:p>
        </p:txBody>
      </p:sp>
      <p:sp>
        <p:nvSpPr>
          <p:cNvPr id="15" name="Text Box 21"/>
          <p:cNvSpPr txBox="1">
            <a:spLocks/>
          </p:cNvSpPr>
          <p:nvPr/>
        </p:nvSpPr>
        <p:spPr bwMode="auto">
          <a:xfrm>
            <a:off x="319881" y="268925"/>
            <a:ext cx="6957737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Justification for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the gravitational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mg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on the ladder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using r-perpendicular approach 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shortest distance between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contact point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line of mg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):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887790"/>
              </p:ext>
            </p:extLst>
          </p:nvPr>
        </p:nvGraphicFramePr>
        <p:xfrm>
          <a:off x="2430463" y="1131888"/>
          <a:ext cx="22701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0" imgH="571500" progId="Equation.DSMT4">
                  <p:embed/>
                </p:oleObj>
              </mc:Choice>
              <mc:Fallback>
                <p:oleObj name="Equation" r:id="rId2" imgW="12700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30463" y="1131888"/>
                        <a:ext cx="2270125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0"/>
          <p:cNvSpPr>
            <a:spLocks noChangeArrowheads="1"/>
          </p:cNvSpPr>
          <p:nvPr/>
        </p:nvSpPr>
        <p:spPr bwMode="auto">
          <a:xfrm rot="17569210">
            <a:off x="6300742" y="1471426"/>
            <a:ext cx="2778034" cy="14111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 flipH="1">
            <a:off x="7712990" y="1565852"/>
            <a:ext cx="0" cy="730634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7"/>
          <p:cNvSpPr>
            <a:spLocks noChangeShapeType="1"/>
          </p:cNvSpPr>
          <p:nvPr/>
        </p:nvSpPr>
        <p:spPr bwMode="auto">
          <a:xfrm rot="10800000" flipH="1">
            <a:off x="7146762" y="1541184"/>
            <a:ext cx="538161" cy="128058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753024"/>
              </p:ext>
            </p:extLst>
          </p:nvPr>
        </p:nvGraphicFramePr>
        <p:xfrm>
          <a:off x="6399047" y="1665287"/>
          <a:ext cx="93186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700" imgH="292100" progId="Equation.DSMT4">
                  <p:embed/>
                </p:oleObj>
              </mc:Choice>
              <mc:Fallback>
                <p:oleObj name="Equation" r:id="rId4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9047" y="1665287"/>
                        <a:ext cx="93186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7193957" y="2844173"/>
            <a:ext cx="518006" cy="0"/>
          </a:xfrm>
          <a:prstGeom prst="line">
            <a:avLst/>
          </a:prstGeom>
          <a:noFill/>
          <a:ln w="28575" cmpd="sng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7308685" y="2628273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052558"/>
              </p:ext>
            </p:extLst>
          </p:nvPr>
        </p:nvGraphicFramePr>
        <p:xfrm>
          <a:off x="7457910" y="2469523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77800" progId="Equation.DSMT4">
                  <p:embed/>
                </p:oleObj>
              </mc:Choice>
              <mc:Fallback>
                <p:oleObj name="Equation" r:id="rId6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7910" y="2469523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Box 21"/>
          <p:cNvSpPr txBox="1">
            <a:spLocks/>
          </p:cNvSpPr>
          <p:nvPr/>
        </p:nvSpPr>
        <p:spPr bwMode="auto">
          <a:xfrm>
            <a:off x="820963" y="2219741"/>
            <a:ext cx="5363937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mg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motivates the ladder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angularly accelerate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floor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clockwise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so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negative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(as prescribed by the right-hand rule).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1" name="Text Box 21"/>
          <p:cNvSpPr txBox="1">
            <a:spLocks/>
          </p:cNvSpPr>
          <p:nvPr/>
        </p:nvSpPr>
        <p:spPr bwMode="auto">
          <a:xfrm>
            <a:off x="319881" y="3508033"/>
            <a:ext cx="6458743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Justification for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for normal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using r-perpendicular approach 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shortest distance between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floor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line of 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):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4294369"/>
              </p:ext>
            </p:extLst>
          </p:nvPr>
        </p:nvGraphicFramePr>
        <p:xfrm>
          <a:off x="2224088" y="4371975"/>
          <a:ext cx="1747837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77900" imgH="482600" progId="Equation.DSMT4">
                  <p:embed/>
                </p:oleObj>
              </mc:Choice>
              <mc:Fallback>
                <p:oleObj name="Equation" r:id="rId8" imgW="977900" imgH="482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24088" y="4371975"/>
                        <a:ext cx="1747837" cy="86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 Box 21"/>
          <p:cNvSpPr txBox="1">
            <a:spLocks/>
          </p:cNvSpPr>
          <p:nvPr/>
        </p:nvSpPr>
        <p:spPr bwMode="auto">
          <a:xfrm>
            <a:off x="820963" y="5319149"/>
            <a:ext cx="5578084" cy="100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motivates the ladder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angular accelerate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floor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counterclockwise</a:t>
            </a:r>
            <a:r>
              <a:rPr lang="en-US" sz="2000" i="1" dirty="0">
                <a:solidFill>
                  <a:schemeClr val="tx1"/>
                </a:solidFill>
                <a:latin typeface="Times New Roman"/>
                <a:cs typeface="Times New Roman"/>
              </a:rPr>
              <a:t>,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so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positive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(as prescribed by the right-hand rule).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173744"/>
              </p:ext>
            </p:extLst>
          </p:nvPr>
        </p:nvGraphicFramePr>
        <p:xfrm>
          <a:off x="8508042" y="3538537"/>
          <a:ext cx="29527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100" imgH="152400" progId="Equation.DSMT4">
                  <p:embed/>
                </p:oleObj>
              </mc:Choice>
              <mc:Fallback>
                <p:oleObj name="Equation" r:id="rId10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8042" y="3538537"/>
                        <a:ext cx="295275" cy="271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10"/>
          <p:cNvSpPr>
            <a:spLocks noChangeArrowheads="1"/>
          </p:cNvSpPr>
          <p:nvPr/>
        </p:nvSpPr>
        <p:spPr bwMode="auto">
          <a:xfrm rot="17569210">
            <a:off x="6269675" y="4984481"/>
            <a:ext cx="2778034" cy="141116"/>
          </a:xfrm>
          <a:prstGeom prst="rect">
            <a:avLst/>
          </a:prstGeom>
          <a:solidFill>
            <a:srgbClr val="FFFF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Line 7"/>
          <p:cNvSpPr>
            <a:spLocks noChangeShapeType="1"/>
          </p:cNvSpPr>
          <p:nvPr/>
        </p:nvSpPr>
        <p:spPr bwMode="auto">
          <a:xfrm flipH="1" flipV="1">
            <a:off x="8287844" y="3809999"/>
            <a:ext cx="62755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670552"/>
              </p:ext>
            </p:extLst>
          </p:nvPr>
        </p:nvGraphicFramePr>
        <p:xfrm>
          <a:off x="7906380" y="4985628"/>
          <a:ext cx="7493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100" imgH="228600" progId="Equation.DSMT4">
                  <p:embed/>
                </p:oleObj>
              </mc:Choice>
              <mc:Fallback>
                <p:oleObj name="Equation" r:id="rId12" imgW="419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6380" y="4985628"/>
                        <a:ext cx="7493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Freeform 60"/>
          <p:cNvSpPr/>
          <p:nvPr/>
        </p:nvSpPr>
        <p:spPr>
          <a:xfrm>
            <a:off x="7277618" y="6141328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261260"/>
              </p:ext>
            </p:extLst>
          </p:nvPr>
        </p:nvGraphicFramePr>
        <p:xfrm>
          <a:off x="7426843" y="5982578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7000" imgH="177800" progId="Equation.DSMT4">
                  <p:embed/>
                </p:oleObj>
              </mc:Choice>
              <mc:Fallback>
                <p:oleObj name="Equation" r:id="rId14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6843" y="5982578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Line 26"/>
          <p:cNvSpPr>
            <a:spLocks noChangeShapeType="1"/>
          </p:cNvSpPr>
          <p:nvPr/>
        </p:nvSpPr>
        <p:spPr bwMode="auto">
          <a:xfrm flipV="1">
            <a:off x="7054940" y="3809999"/>
            <a:ext cx="0" cy="2343676"/>
          </a:xfrm>
          <a:prstGeom prst="line">
            <a:avLst/>
          </a:prstGeom>
          <a:noFill/>
          <a:ln w="19050" cmpd="sng">
            <a:solidFill>
              <a:srgbClr val="FF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112603"/>
              </p:ext>
            </p:extLst>
          </p:nvPr>
        </p:nvGraphicFramePr>
        <p:xfrm>
          <a:off x="7788275" y="1857375"/>
          <a:ext cx="5683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17500" imgH="203200" progId="Equation.DSMT4">
                  <p:embed/>
                </p:oleObj>
              </mc:Choice>
              <mc:Fallback>
                <p:oleObj name="Equation" r:id="rId15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8275" y="1857375"/>
                        <a:ext cx="5683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Line 26"/>
          <p:cNvSpPr>
            <a:spLocks noChangeShapeType="1"/>
          </p:cNvSpPr>
          <p:nvPr/>
        </p:nvSpPr>
        <p:spPr bwMode="auto">
          <a:xfrm flipV="1">
            <a:off x="7711963" y="2099112"/>
            <a:ext cx="1112" cy="1196537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9082612"/>
              </p:ext>
            </p:extLst>
          </p:nvPr>
        </p:nvGraphicFramePr>
        <p:xfrm>
          <a:off x="7445987" y="2751137"/>
          <a:ext cx="147637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25500" imgH="292100" progId="Equation.DSMT4">
                  <p:embed/>
                </p:oleObj>
              </mc:Choice>
              <mc:Fallback>
                <p:oleObj name="Equation" r:id="rId17" imgW="8255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5987" y="2751137"/>
                        <a:ext cx="147637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Line 7"/>
          <p:cNvSpPr>
            <a:spLocks noChangeShapeType="1"/>
          </p:cNvSpPr>
          <p:nvPr/>
        </p:nvSpPr>
        <p:spPr bwMode="auto">
          <a:xfrm rot="10800000" flipH="1">
            <a:off x="7119482" y="3747378"/>
            <a:ext cx="1097326" cy="257492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>
            <a:off x="6778624" y="3801531"/>
            <a:ext cx="1729418" cy="8468"/>
          </a:xfrm>
          <a:prstGeom prst="line">
            <a:avLst/>
          </a:prstGeom>
          <a:noFill/>
          <a:ln w="9525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165042"/>
              </p:ext>
            </p:extLst>
          </p:nvPr>
        </p:nvGraphicFramePr>
        <p:xfrm>
          <a:off x="5686425" y="4710113"/>
          <a:ext cx="1249363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698500" imgH="228600" progId="Equation.DSMT4">
                  <p:embed/>
                </p:oleObj>
              </mc:Choice>
              <mc:Fallback>
                <p:oleObj name="Equation" r:id="rId19" imgW="6985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6425" y="4710113"/>
                        <a:ext cx="1249363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Freeform 51"/>
          <p:cNvSpPr/>
          <p:nvPr/>
        </p:nvSpPr>
        <p:spPr>
          <a:xfrm rot="10800000">
            <a:off x="7919079" y="3801531"/>
            <a:ext cx="152400" cy="215900"/>
          </a:xfrm>
          <a:custGeom>
            <a:avLst/>
            <a:gdLst>
              <a:gd name="connsiteX0" fmla="*/ 0 w 152400"/>
              <a:gd name="connsiteY0" fmla="*/ 0 h 215900"/>
              <a:gd name="connsiteX1" fmla="*/ 114300 w 152400"/>
              <a:gd name="connsiteY1" fmla="*/ 101600 h 215900"/>
              <a:gd name="connsiteX2" fmla="*/ 152400 w 152400"/>
              <a:gd name="connsiteY2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" h="215900">
                <a:moveTo>
                  <a:pt x="0" y="0"/>
                </a:moveTo>
                <a:cubicBezTo>
                  <a:pt x="44450" y="32808"/>
                  <a:pt x="88900" y="65617"/>
                  <a:pt x="114300" y="101600"/>
                </a:cubicBezTo>
                <a:cubicBezTo>
                  <a:pt x="139700" y="137583"/>
                  <a:pt x="152400" y="215900"/>
                  <a:pt x="152400" y="2159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8319"/>
              </p:ext>
            </p:extLst>
          </p:nvPr>
        </p:nvGraphicFramePr>
        <p:xfrm>
          <a:off x="7746137" y="3860268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7000" imgH="177800" progId="Equation.DSMT4">
                  <p:embed/>
                </p:oleObj>
              </mc:Choice>
              <mc:Fallback>
                <p:oleObj name="Equation" r:id="rId21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6137" y="3860268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999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9" grpId="0" animBg="1"/>
      <p:bldP spid="20" grpId="0" animBg="1"/>
      <p:bldP spid="21" grpId="0" animBg="1"/>
      <p:bldP spid="28" grpId="0" animBg="1"/>
      <p:bldP spid="5" grpId="0" animBg="1"/>
      <p:bldP spid="40" grpId="0"/>
      <p:bldP spid="41" grpId="0"/>
      <p:bldP spid="44" grpId="0"/>
      <p:bldP spid="54" grpId="0" animBg="1"/>
      <p:bldP spid="56" grpId="0" animBg="1"/>
      <p:bldP spid="61" grpId="0" animBg="1"/>
      <p:bldP spid="70" grpId="0" animBg="1"/>
      <p:bldP spid="46" grpId="0" animBg="1"/>
      <p:bldP spid="48" grpId="0" animBg="1"/>
      <p:bldP spid="50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5" name="Text Box 5"/>
          <p:cNvSpPr txBox="1">
            <a:spLocks/>
          </p:cNvSpPr>
          <p:nvPr/>
        </p:nvSpPr>
        <p:spPr bwMode="auto">
          <a:xfrm>
            <a:off x="550070" y="3017761"/>
            <a:ext cx="83145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Draw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 err="1">
                <a:latin typeface="Times New Roman"/>
                <a:cs typeface="Times New Roman"/>
              </a:rPr>
              <a:t>f.b.d</a:t>
            </a:r>
            <a:r>
              <a:rPr lang="en-US" sz="2000" dirty="0">
                <a:latin typeface="Times New Roman"/>
                <a:cs typeface="Times New Roman"/>
              </a:rPr>
              <a:t>. identifying all the forces acting on the beam.</a:t>
            </a: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10.)</a:t>
            </a:r>
          </a:p>
        </p:txBody>
      </p:sp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634940"/>
              </p:ext>
            </p:extLst>
          </p:nvPr>
        </p:nvGraphicFramePr>
        <p:xfrm>
          <a:off x="874713" y="1978025"/>
          <a:ext cx="4370387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87600" imgH="393700" progId="Equation.DSMT4">
                  <p:embed/>
                </p:oleObj>
              </mc:Choice>
              <mc:Fallback>
                <p:oleObj name="Equation" r:id="rId3" imgW="23876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1978025"/>
                        <a:ext cx="4370387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293705"/>
              </p:ext>
            </p:extLst>
          </p:nvPr>
        </p:nvGraphicFramePr>
        <p:xfrm>
          <a:off x="7396551" y="256202"/>
          <a:ext cx="278620" cy="302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6551" y="256202"/>
                        <a:ext cx="278620" cy="302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14"/>
          <p:cNvSpPr>
            <a:spLocks/>
          </p:cNvSpPr>
          <p:nvPr/>
        </p:nvSpPr>
        <p:spPr bwMode="auto">
          <a:xfrm rot="20376940">
            <a:off x="5869623" y="1662551"/>
            <a:ext cx="3088958" cy="160162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15"/>
          <p:cNvSpPr>
            <a:spLocks/>
          </p:cNvSpPr>
          <p:nvPr/>
        </p:nvSpPr>
        <p:spPr bwMode="auto">
          <a:xfrm>
            <a:off x="6608954" y="1978486"/>
            <a:ext cx="81173" cy="81178"/>
          </a:xfrm>
          <a:custGeom>
            <a:avLst/>
            <a:gdLst>
              <a:gd name="T0" fmla="*/ 207082907 w 21600"/>
              <a:gd name="T1" fmla="*/ 0 h 21600"/>
              <a:gd name="T2" fmla="*/ 60647202 w 21600"/>
              <a:gd name="T3" fmla="*/ 60649227 h 21600"/>
              <a:gd name="T4" fmla="*/ 0 w 21600"/>
              <a:gd name="T5" fmla="*/ 207095147 h 21600"/>
              <a:gd name="T6" fmla="*/ 60647202 w 21600"/>
              <a:gd name="T7" fmla="*/ 353538018 h 21600"/>
              <a:gd name="T8" fmla="*/ 207082907 w 21600"/>
              <a:gd name="T9" fmla="*/ 414187245 h 21600"/>
              <a:gd name="T10" fmla="*/ 353513744 w 21600"/>
              <a:gd name="T11" fmla="*/ 353538018 h 21600"/>
              <a:gd name="T12" fmla="*/ 414160269 w 21600"/>
              <a:gd name="T13" fmla="*/ 207095147 h 21600"/>
              <a:gd name="T14" fmla="*/ 353513744 w 21600"/>
              <a:gd name="T15" fmla="*/ 6064922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16"/>
          <p:cNvSpPr>
            <a:spLocks noChangeShapeType="1"/>
          </p:cNvSpPr>
          <p:nvPr/>
        </p:nvSpPr>
        <p:spPr bwMode="auto">
          <a:xfrm flipH="1" flipV="1">
            <a:off x="6852473" y="205740"/>
            <a:ext cx="1368970" cy="11277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Arc 17"/>
          <p:cNvSpPr>
            <a:spLocks/>
          </p:cNvSpPr>
          <p:nvPr/>
        </p:nvSpPr>
        <p:spPr bwMode="auto">
          <a:xfrm flipH="1">
            <a:off x="7817773" y="1100889"/>
            <a:ext cx="162346" cy="394919"/>
          </a:xfrm>
          <a:custGeom>
            <a:avLst/>
            <a:gdLst>
              <a:gd name="T0" fmla="*/ 2147483647 w 21600"/>
              <a:gd name="T1" fmla="*/ 0 h 21187"/>
              <a:gd name="T2" fmla="*/ 2147483647 w 21600"/>
              <a:gd name="T3" fmla="*/ 2147483647 h 21187"/>
              <a:gd name="T4" fmla="*/ 0 w 21600"/>
              <a:gd name="T5" fmla="*/ 2147483647 h 21187"/>
              <a:gd name="T6" fmla="*/ 0 60000 65536"/>
              <a:gd name="T7" fmla="*/ 0 60000 65536"/>
              <a:gd name="T8" fmla="*/ 0 60000 65536"/>
              <a:gd name="T9" fmla="*/ 0 w 21600"/>
              <a:gd name="T10" fmla="*/ 0 h 21187"/>
              <a:gd name="T11" fmla="*/ 21600 w 21600"/>
              <a:gd name="T12" fmla="*/ 21187 h 21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187" fill="none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</a:path>
              <a:path w="21600" h="21187" stroke="0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  <a:lnTo>
                  <a:pt x="0" y="21187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805"/>
              </p:ext>
            </p:extLst>
          </p:nvPr>
        </p:nvGraphicFramePr>
        <p:xfrm>
          <a:off x="6809424" y="1978486"/>
          <a:ext cx="252295" cy="35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77800" progId="Equation.DSMT4">
                  <p:embed/>
                </p:oleObj>
              </mc:Choice>
              <mc:Fallback>
                <p:oleObj name="Equation" r:id="rId7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9424" y="1978486"/>
                        <a:ext cx="252295" cy="353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Line 19"/>
          <p:cNvSpPr>
            <a:spLocks noChangeShapeType="1"/>
          </p:cNvSpPr>
          <p:nvPr/>
        </p:nvSpPr>
        <p:spPr bwMode="auto">
          <a:xfrm>
            <a:off x="6448802" y="2301004"/>
            <a:ext cx="88632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660389"/>
              </p:ext>
            </p:extLst>
          </p:nvPr>
        </p:nvGraphicFramePr>
        <p:xfrm>
          <a:off x="7567672" y="1037264"/>
          <a:ext cx="250101" cy="37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90500" progId="Equation.DSMT4">
                  <p:embed/>
                </p:oleObj>
              </mc:Choice>
              <mc:Fallback>
                <p:oleObj name="Equation" r:id="rId9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7672" y="1037264"/>
                        <a:ext cx="250101" cy="377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 Box 22"/>
          <p:cNvSpPr txBox="1">
            <a:spLocks/>
          </p:cNvSpPr>
          <p:nvPr/>
        </p:nvSpPr>
        <p:spPr bwMode="auto">
          <a:xfrm>
            <a:off x="5884980" y="1541883"/>
            <a:ext cx="6449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1400"/>
              <a:t>pin</a:t>
            </a:r>
            <a:endParaRPr lang="en-US" sz="2200"/>
          </a:p>
        </p:txBody>
      </p:sp>
      <p:sp>
        <p:nvSpPr>
          <p:cNvPr id="53" name="Line 23"/>
          <p:cNvSpPr>
            <a:spLocks noChangeShapeType="1"/>
          </p:cNvSpPr>
          <p:nvPr/>
        </p:nvSpPr>
        <p:spPr bwMode="auto">
          <a:xfrm flipV="1">
            <a:off x="6608954" y="1737148"/>
            <a:ext cx="0" cy="162356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24"/>
          <p:cNvSpPr>
            <a:spLocks noChangeShapeType="1"/>
          </p:cNvSpPr>
          <p:nvPr/>
        </p:nvSpPr>
        <p:spPr bwMode="auto">
          <a:xfrm flipH="1" flipV="1">
            <a:off x="6448802" y="1818326"/>
            <a:ext cx="160151" cy="8117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25"/>
          <p:cNvSpPr>
            <a:spLocks/>
          </p:cNvSpPr>
          <p:nvPr/>
        </p:nvSpPr>
        <p:spPr bwMode="auto">
          <a:xfrm>
            <a:off x="6288650" y="1710819"/>
            <a:ext cx="320304" cy="188683"/>
          </a:xfrm>
          <a:custGeom>
            <a:avLst/>
            <a:gdLst>
              <a:gd name="T0" fmla="*/ 0 w 192"/>
              <a:gd name="T1" fmla="*/ 2147483647 h 112"/>
              <a:gd name="T2" fmla="*/ 2147483647 w 192"/>
              <a:gd name="T3" fmla="*/ 2147483647 h 112"/>
              <a:gd name="T4" fmla="*/ 2147483647 w 192"/>
              <a:gd name="T5" fmla="*/ 2147483647 h 112"/>
              <a:gd name="T6" fmla="*/ 0 60000 65536"/>
              <a:gd name="T7" fmla="*/ 0 60000 65536"/>
              <a:gd name="T8" fmla="*/ 0 60000 65536"/>
              <a:gd name="T9" fmla="*/ 0 w 192"/>
              <a:gd name="T10" fmla="*/ 0 h 112"/>
              <a:gd name="T11" fmla="*/ 192 w 192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112">
                <a:moveTo>
                  <a:pt x="0" y="16"/>
                </a:moveTo>
                <a:cubicBezTo>
                  <a:pt x="32" y="8"/>
                  <a:pt x="64" y="0"/>
                  <a:pt x="96" y="16"/>
                </a:cubicBezTo>
                <a:cubicBezTo>
                  <a:pt x="128" y="32"/>
                  <a:pt x="176" y="96"/>
                  <a:pt x="192" y="112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6553200" y="2146300"/>
            <a:ext cx="95485" cy="152400"/>
          </a:xfrm>
          <a:custGeom>
            <a:avLst/>
            <a:gdLst>
              <a:gd name="connsiteX0" fmla="*/ 0 w 95485"/>
              <a:gd name="connsiteY0" fmla="*/ 0 h 152400"/>
              <a:gd name="connsiteX1" fmla="*/ 88900 w 95485"/>
              <a:gd name="connsiteY1" fmla="*/ 76200 h 152400"/>
              <a:gd name="connsiteX2" fmla="*/ 88900 w 95485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485" h="152400">
                <a:moveTo>
                  <a:pt x="0" y="0"/>
                </a:moveTo>
                <a:cubicBezTo>
                  <a:pt x="37041" y="25400"/>
                  <a:pt x="74083" y="50800"/>
                  <a:pt x="88900" y="76200"/>
                </a:cubicBezTo>
                <a:cubicBezTo>
                  <a:pt x="103717" y="101600"/>
                  <a:pt x="88900" y="152400"/>
                  <a:pt x="88900" y="152400"/>
                </a:cubicBezTo>
              </a:path>
            </a:pathLst>
          </a:cu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Line 19"/>
          <p:cNvSpPr>
            <a:spLocks noChangeShapeType="1"/>
          </p:cNvSpPr>
          <p:nvPr/>
        </p:nvSpPr>
        <p:spPr bwMode="auto">
          <a:xfrm>
            <a:off x="8859960" y="1252087"/>
            <a:ext cx="0" cy="513634"/>
          </a:xfrm>
          <a:prstGeom prst="line">
            <a:avLst/>
          </a:prstGeom>
          <a:noFill/>
          <a:ln w="19050" cmpd="sng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Rectangle 14"/>
          <p:cNvSpPr>
            <a:spLocks/>
          </p:cNvSpPr>
          <p:nvPr/>
        </p:nvSpPr>
        <p:spPr bwMode="auto">
          <a:xfrm>
            <a:off x="8748761" y="1716236"/>
            <a:ext cx="222397" cy="207389"/>
          </a:xfrm>
          <a:prstGeom prst="rect">
            <a:avLst/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Text Box 2"/>
          <p:cNvSpPr txBox="1">
            <a:spLocks/>
          </p:cNvSpPr>
          <p:nvPr/>
        </p:nvSpPr>
        <p:spPr bwMode="auto">
          <a:xfrm>
            <a:off x="274320" y="256202"/>
            <a:ext cx="5605780" cy="174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9: A beam </a:t>
            </a:r>
            <a:r>
              <a:rPr lang="en-US" sz="2000" dirty="0">
                <a:latin typeface="Times New Roman"/>
                <a:cs typeface="Times New Roman"/>
              </a:rPr>
              <a:t>of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lang="en-US" sz="2000" dirty="0">
                <a:latin typeface="Times New Roman"/>
                <a:cs typeface="Times New Roman"/>
              </a:rPr>
              <a:t>  and length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dirty="0">
                <a:latin typeface="Times New Roman"/>
                <a:cs typeface="Times New Roman"/>
              </a:rPr>
              <a:t> is pinned at an angle     a quarter of the way up the beam (i.e.,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 L/4</a:t>
            </a:r>
            <a:r>
              <a:rPr lang="en-US" sz="2000" dirty="0">
                <a:latin typeface="Times New Roman"/>
                <a:cs typeface="Times New Roman"/>
              </a:rPr>
              <a:t>).  A hanging mass       is attached at the end.  Tension in a rope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three-quarters of the way</a:t>
            </a:r>
            <a:r>
              <a:rPr lang="en-US" sz="2000" dirty="0">
                <a:latin typeface="Times New Roman"/>
                <a:cs typeface="Times New Roman"/>
              </a:rPr>
              <a:t> from the end keeps it stationary.  What is known is:</a:t>
            </a:r>
          </a:p>
        </p:txBody>
      </p:sp>
      <p:graphicFrame>
        <p:nvGraphicFramePr>
          <p:cNvPr id="6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977411"/>
              </p:ext>
            </p:extLst>
          </p:nvPr>
        </p:nvGraphicFramePr>
        <p:xfrm>
          <a:off x="2707958" y="722939"/>
          <a:ext cx="2270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77800" progId="Equation.DSMT4">
                  <p:embed/>
                </p:oleObj>
              </mc:Choice>
              <mc:Fallback>
                <p:oleObj name="Equation" r:id="rId11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7958" y="722939"/>
                        <a:ext cx="2270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625850"/>
              </p:ext>
            </p:extLst>
          </p:nvPr>
        </p:nvGraphicFramePr>
        <p:xfrm>
          <a:off x="4005868" y="1013134"/>
          <a:ext cx="409575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8600" imgH="203200" progId="Equation.DSMT4">
                  <p:embed/>
                </p:oleObj>
              </mc:Choice>
              <mc:Fallback>
                <p:oleObj name="Equation" r:id="rId13" imgW="228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5868" y="1013134"/>
                        <a:ext cx="409575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933557"/>
              </p:ext>
            </p:extLst>
          </p:nvPr>
        </p:nvGraphicFramePr>
        <p:xfrm>
          <a:off x="4275614" y="341947"/>
          <a:ext cx="4079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28600" imgH="203200" progId="Equation.DSMT4">
                  <p:embed/>
                </p:oleObj>
              </mc:Choice>
              <mc:Fallback>
                <p:oleObj name="Equation" r:id="rId15" imgW="228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614" y="341947"/>
                        <a:ext cx="407988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3" name="Group 62"/>
          <p:cNvGrpSpPr/>
          <p:nvPr/>
        </p:nvGrpSpPr>
        <p:grpSpPr>
          <a:xfrm>
            <a:off x="2699862" y="4815576"/>
            <a:ext cx="3088958" cy="397193"/>
            <a:chOff x="2240280" y="3207544"/>
            <a:chExt cx="3088958" cy="397193"/>
          </a:xfrm>
        </p:grpSpPr>
        <p:sp>
          <p:nvSpPr>
            <p:cNvPr id="64" name="Rectangle 14"/>
            <p:cNvSpPr>
              <a:spLocks/>
            </p:cNvSpPr>
            <p:nvPr/>
          </p:nvSpPr>
          <p:spPr bwMode="auto">
            <a:xfrm rot="-1223060">
              <a:off x="2240280" y="3207544"/>
              <a:ext cx="3088958" cy="160020"/>
            </a:xfrm>
            <a:prstGeom prst="rect">
              <a:avLst/>
            </a:prstGeom>
            <a:solidFill>
              <a:srgbClr val="20FF38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65" name="AutoShape 15"/>
            <p:cNvSpPr>
              <a:spLocks/>
            </p:cNvSpPr>
            <p:nvPr/>
          </p:nvSpPr>
          <p:spPr bwMode="auto">
            <a:xfrm>
              <a:off x="2978945" y="3523298"/>
              <a:ext cx="81438" cy="81439"/>
            </a:xfrm>
            <a:custGeom>
              <a:avLst/>
              <a:gdLst>
                <a:gd name="T0" fmla="*/ 207746414 w 21600"/>
                <a:gd name="T1" fmla="*/ 0 h 21600"/>
                <a:gd name="T2" fmla="*/ 60841519 w 21600"/>
                <a:gd name="T3" fmla="*/ 60844223 h 21600"/>
                <a:gd name="T4" fmla="*/ 0 w 21600"/>
                <a:gd name="T5" fmla="*/ 207760988 h 21600"/>
                <a:gd name="T6" fmla="*/ 60841519 w 21600"/>
                <a:gd name="T7" fmla="*/ 354674695 h 21600"/>
                <a:gd name="T8" fmla="*/ 207746414 w 21600"/>
                <a:gd name="T9" fmla="*/ 415518919 h 21600"/>
                <a:gd name="T10" fmla="*/ 354646424 w 21600"/>
                <a:gd name="T11" fmla="*/ 354674695 h 21600"/>
                <a:gd name="T12" fmla="*/ 415487264 w 21600"/>
                <a:gd name="T13" fmla="*/ 207760988 h 21600"/>
                <a:gd name="T14" fmla="*/ 354646424 w 21600"/>
                <a:gd name="T15" fmla="*/ 60844223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</p:grpSp>
      <p:sp>
        <p:nvSpPr>
          <p:cNvPr id="66" name="Line 16"/>
          <p:cNvSpPr>
            <a:spLocks noChangeShapeType="1"/>
          </p:cNvSpPr>
          <p:nvPr/>
        </p:nvSpPr>
        <p:spPr bwMode="auto">
          <a:xfrm flipH="1" flipV="1">
            <a:off x="3682999" y="3632199"/>
            <a:ext cx="1148369" cy="92955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Arc 17"/>
          <p:cNvSpPr>
            <a:spLocks/>
          </p:cNvSpPr>
          <p:nvPr/>
        </p:nvSpPr>
        <p:spPr bwMode="auto">
          <a:xfrm flipH="1">
            <a:off x="4401473" y="4338475"/>
            <a:ext cx="162346" cy="394919"/>
          </a:xfrm>
          <a:custGeom>
            <a:avLst/>
            <a:gdLst>
              <a:gd name="T0" fmla="*/ 2147483647 w 21600"/>
              <a:gd name="T1" fmla="*/ 0 h 21187"/>
              <a:gd name="T2" fmla="*/ 2147483647 w 21600"/>
              <a:gd name="T3" fmla="*/ 2147483647 h 21187"/>
              <a:gd name="T4" fmla="*/ 0 w 21600"/>
              <a:gd name="T5" fmla="*/ 2147483647 h 21187"/>
              <a:gd name="T6" fmla="*/ 0 60000 65536"/>
              <a:gd name="T7" fmla="*/ 0 60000 65536"/>
              <a:gd name="T8" fmla="*/ 0 60000 65536"/>
              <a:gd name="T9" fmla="*/ 0 w 21600"/>
              <a:gd name="T10" fmla="*/ 0 h 21187"/>
              <a:gd name="T11" fmla="*/ 21600 w 21600"/>
              <a:gd name="T12" fmla="*/ 21187 h 21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187" fill="none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</a:path>
              <a:path w="21600" h="21187" stroke="0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  <a:lnTo>
                  <a:pt x="0" y="21187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009028"/>
              </p:ext>
            </p:extLst>
          </p:nvPr>
        </p:nvGraphicFramePr>
        <p:xfrm>
          <a:off x="4151372" y="4274850"/>
          <a:ext cx="250101" cy="37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27000" imgH="190500" progId="Equation.DSMT4">
                  <p:embed/>
                </p:oleObj>
              </mc:Choice>
              <mc:Fallback>
                <p:oleObj name="Equation" r:id="rId17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72" y="4274850"/>
                        <a:ext cx="250101" cy="377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Line 16"/>
          <p:cNvSpPr>
            <a:spLocks noChangeShapeType="1"/>
          </p:cNvSpPr>
          <p:nvPr/>
        </p:nvSpPr>
        <p:spPr bwMode="auto">
          <a:xfrm flipH="1">
            <a:off x="4285050" y="4853848"/>
            <a:ext cx="0" cy="1051651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16"/>
          <p:cNvSpPr>
            <a:spLocks noChangeShapeType="1"/>
          </p:cNvSpPr>
          <p:nvPr/>
        </p:nvSpPr>
        <p:spPr bwMode="auto">
          <a:xfrm flipH="1" flipV="1">
            <a:off x="3474315" y="5239974"/>
            <a:ext cx="0" cy="1041198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16"/>
          <p:cNvSpPr>
            <a:spLocks noChangeShapeType="1"/>
          </p:cNvSpPr>
          <p:nvPr/>
        </p:nvSpPr>
        <p:spPr bwMode="auto">
          <a:xfrm flipV="1">
            <a:off x="2458315" y="5164102"/>
            <a:ext cx="937104" cy="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541928"/>
              </p:ext>
            </p:extLst>
          </p:nvPr>
        </p:nvGraphicFramePr>
        <p:xfrm>
          <a:off x="3536594" y="5208422"/>
          <a:ext cx="252295" cy="35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27000" imgH="177800" progId="Equation.DSMT4">
                  <p:embed/>
                </p:oleObj>
              </mc:Choice>
              <mc:Fallback>
                <p:oleObj name="Equation" r:id="rId18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594" y="5208422"/>
                        <a:ext cx="252295" cy="353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Line 19"/>
          <p:cNvSpPr>
            <a:spLocks noChangeShapeType="1"/>
          </p:cNvSpPr>
          <p:nvPr/>
        </p:nvSpPr>
        <p:spPr bwMode="auto">
          <a:xfrm>
            <a:off x="2921972" y="5530940"/>
            <a:ext cx="88632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634858"/>
              </p:ext>
            </p:extLst>
          </p:nvPr>
        </p:nvGraphicFramePr>
        <p:xfrm>
          <a:off x="4287838" y="5305425"/>
          <a:ext cx="6064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04800" imgH="203200" progId="Equation.DSMT4">
                  <p:embed/>
                </p:oleObj>
              </mc:Choice>
              <mc:Fallback>
                <p:oleObj name="Equation" r:id="rId19" imgW="304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7838" y="5305425"/>
                        <a:ext cx="60642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161623"/>
              </p:ext>
            </p:extLst>
          </p:nvPr>
        </p:nvGraphicFramePr>
        <p:xfrm>
          <a:off x="4194175" y="3644900"/>
          <a:ext cx="277813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9700" imgH="152400" progId="Equation.DSMT4">
                  <p:embed/>
                </p:oleObj>
              </mc:Choice>
              <mc:Fallback>
                <p:oleObj name="Equation" r:id="rId21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175" y="3644900"/>
                        <a:ext cx="277813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740196"/>
              </p:ext>
            </p:extLst>
          </p:nvPr>
        </p:nvGraphicFramePr>
        <p:xfrm>
          <a:off x="2586038" y="4746625"/>
          <a:ext cx="328612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65100" imgH="152400" progId="Equation.DSMT4">
                  <p:embed/>
                </p:oleObj>
              </mc:Choice>
              <mc:Fallback>
                <p:oleObj name="Equation" r:id="rId23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6038" y="4746625"/>
                        <a:ext cx="328612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4928624"/>
              </p:ext>
            </p:extLst>
          </p:nvPr>
        </p:nvGraphicFramePr>
        <p:xfrm>
          <a:off x="3549650" y="5753100"/>
          <a:ext cx="303213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52400" imgH="152400" progId="Equation.DSMT4">
                  <p:embed/>
                </p:oleObj>
              </mc:Choice>
              <mc:Fallback>
                <p:oleObj name="Equation" r:id="rId25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5753100"/>
                        <a:ext cx="303213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Line 16"/>
          <p:cNvSpPr>
            <a:spLocks noChangeShapeType="1"/>
          </p:cNvSpPr>
          <p:nvPr/>
        </p:nvSpPr>
        <p:spPr bwMode="auto">
          <a:xfrm flipH="1">
            <a:off x="5679437" y="4477347"/>
            <a:ext cx="0" cy="572492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718658"/>
              </p:ext>
            </p:extLst>
          </p:nvPr>
        </p:nvGraphicFramePr>
        <p:xfrm>
          <a:off x="5702119" y="4561749"/>
          <a:ext cx="6064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304800" imgH="203200" progId="Equation.DSMT4">
                  <p:embed/>
                </p:oleObj>
              </mc:Choice>
              <mc:Fallback>
                <p:oleObj name="Equation" r:id="rId27" imgW="304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119" y="4561749"/>
                        <a:ext cx="60642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59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9" grpId="0" animBg="1"/>
      <p:bldP spid="70" grpId="0" animBg="1"/>
      <p:bldP spid="71" grpId="0" animBg="1"/>
      <p:bldP spid="73" grpId="0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5" name="Text Box 5"/>
          <p:cNvSpPr txBox="1">
            <a:spLocks/>
          </p:cNvSpPr>
          <p:nvPr/>
        </p:nvSpPr>
        <p:spPr bwMode="auto">
          <a:xfrm>
            <a:off x="314723" y="1037264"/>
            <a:ext cx="5616177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Derive</a:t>
            </a:r>
            <a:r>
              <a:rPr lang="en-US" sz="2000" dirty="0">
                <a:latin typeface="Times New Roman"/>
                <a:cs typeface="Times New Roman"/>
              </a:rPr>
              <a:t> an expression for the tension in the line.</a:t>
            </a: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7230" name="Rectangle 14"/>
          <p:cNvSpPr>
            <a:spLocks/>
          </p:cNvSpPr>
          <p:nvPr/>
        </p:nvSpPr>
        <p:spPr bwMode="auto">
          <a:xfrm rot="20376940">
            <a:off x="5883435" y="3099915"/>
            <a:ext cx="3088958" cy="160020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7231" name="AutoShape 15"/>
          <p:cNvSpPr>
            <a:spLocks/>
          </p:cNvSpPr>
          <p:nvPr/>
        </p:nvSpPr>
        <p:spPr bwMode="auto">
          <a:xfrm>
            <a:off x="6672900" y="3402969"/>
            <a:ext cx="81438" cy="81439"/>
          </a:xfrm>
          <a:custGeom>
            <a:avLst/>
            <a:gdLst>
              <a:gd name="T0" fmla="*/ 207746414 w 21600"/>
              <a:gd name="T1" fmla="*/ 0 h 21600"/>
              <a:gd name="T2" fmla="*/ 60841519 w 21600"/>
              <a:gd name="T3" fmla="*/ 60844223 h 21600"/>
              <a:gd name="T4" fmla="*/ 0 w 21600"/>
              <a:gd name="T5" fmla="*/ 207760988 h 21600"/>
              <a:gd name="T6" fmla="*/ 60841519 w 21600"/>
              <a:gd name="T7" fmla="*/ 354674695 h 21600"/>
              <a:gd name="T8" fmla="*/ 207746414 w 21600"/>
              <a:gd name="T9" fmla="*/ 415518919 h 21600"/>
              <a:gd name="T10" fmla="*/ 354646424 w 21600"/>
              <a:gd name="T11" fmla="*/ 354674695 h 21600"/>
              <a:gd name="T12" fmla="*/ 415487264 w 21600"/>
              <a:gd name="T13" fmla="*/ 207760988 h 21600"/>
              <a:gd name="T14" fmla="*/ 354646424 w 21600"/>
              <a:gd name="T15" fmla="*/ 6084422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H="1" flipV="1">
            <a:off x="6917372" y="1903838"/>
            <a:ext cx="1148369" cy="929550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Arc 17"/>
          <p:cNvSpPr>
            <a:spLocks/>
          </p:cNvSpPr>
          <p:nvPr/>
        </p:nvSpPr>
        <p:spPr bwMode="auto">
          <a:xfrm flipH="1">
            <a:off x="7635846" y="2622814"/>
            <a:ext cx="162346" cy="394919"/>
          </a:xfrm>
          <a:custGeom>
            <a:avLst/>
            <a:gdLst>
              <a:gd name="T0" fmla="*/ 2147483647 w 21600"/>
              <a:gd name="T1" fmla="*/ 0 h 21187"/>
              <a:gd name="T2" fmla="*/ 2147483647 w 21600"/>
              <a:gd name="T3" fmla="*/ 2147483647 h 21187"/>
              <a:gd name="T4" fmla="*/ 0 w 21600"/>
              <a:gd name="T5" fmla="*/ 2147483647 h 21187"/>
              <a:gd name="T6" fmla="*/ 0 60000 65536"/>
              <a:gd name="T7" fmla="*/ 0 60000 65536"/>
              <a:gd name="T8" fmla="*/ 0 60000 65536"/>
              <a:gd name="T9" fmla="*/ 0 w 21600"/>
              <a:gd name="T10" fmla="*/ 0 h 21187"/>
              <a:gd name="T11" fmla="*/ 21600 w 21600"/>
              <a:gd name="T12" fmla="*/ 21187 h 211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187" fill="none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</a:path>
              <a:path w="21600" h="21187" stroke="0" extrusionOk="0">
                <a:moveTo>
                  <a:pt x="4200" y="-1"/>
                </a:moveTo>
                <a:cubicBezTo>
                  <a:pt x="14313" y="2004"/>
                  <a:pt x="21600" y="10876"/>
                  <a:pt x="21600" y="21187"/>
                </a:cubicBezTo>
                <a:lnTo>
                  <a:pt x="0" y="21187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955363"/>
              </p:ext>
            </p:extLst>
          </p:nvPr>
        </p:nvGraphicFramePr>
        <p:xfrm>
          <a:off x="7385745" y="2559189"/>
          <a:ext cx="250101" cy="37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90500" progId="Equation.DSMT4">
                  <p:embed/>
                </p:oleObj>
              </mc:Choice>
              <mc:Fallback>
                <p:oleObj name="Equation" r:id="rId3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5745" y="2559189"/>
                        <a:ext cx="250101" cy="377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865740"/>
              </p:ext>
            </p:extLst>
          </p:nvPr>
        </p:nvGraphicFramePr>
        <p:xfrm>
          <a:off x="7428548" y="1916539"/>
          <a:ext cx="277813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8548" y="1916539"/>
                        <a:ext cx="277813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5"/>
          <p:cNvSpPr txBox="1">
            <a:spLocks/>
          </p:cNvSpPr>
          <p:nvPr/>
        </p:nvSpPr>
        <p:spPr bwMode="auto">
          <a:xfrm>
            <a:off x="644923" y="1490146"/>
            <a:ext cx="4668559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clever thing </a:t>
            </a:r>
            <a:r>
              <a:rPr lang="en-US" sz="2000" dirty="0">
                <a:latin typeface="Times New Roman"/>
                <a:cs typeface="Times New Roman"/>
              </a:rPr>
              <a:t>to do here is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the torques about the pin</a:t>
            </a:r>
            <a:r>
              <a:rPr lang="en-US" sz="2000" dirty="0">
                <a:latin typeface="Times New Roman"/>
                <a:cs typeface="Times New Roman"/>
              </a:rPr>
              <a:t>.  That will eliminate both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leaving you with only one unknown,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.  What’s even more clever is to use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F-perpendicular approach </a:t>
            </a:r>
            <a:r>
              <a:rPr lang="en-US" sz="2000" dirty="0">
                <a:latin typeface="Times New Roman"/>
                <a:cs typeface="Times New Roman"/>
              </a:rPr>
              <a:t>on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as that component is REALLY easy to determine (given    ).</a:t>
            </a:r>
          </a:p>
        </p:txBody>
      </p:sp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066646"/>
              </p:ext>
            </p:extLst>
          </p:nvPr>
        </p:nvGraphicFramePr>
        <p:xfrm>
          <a:off x="2475402" y="3375716"/>
          <a:ext cx="250101" cy="37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90500" progId="Equation.DSMT4">
                  <p:embed/>
                </p:oleObj>
              </mc:Choice>
              <mc:Fallback>
                <p:oleObj name="Equation" r:id="rId7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5402" y="3375716"/>
                        <a:ext cx="250101" cy="3773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243418"/>
              </p:ext>
            </p:extLst>
          </p:nvPr>
        </p:nvGraphicFramePr>
        <p:xfrm>
          <a:off x="6492717" y="5684043"/>
          <a:ext cx="1405803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38200" imgH="292100" progId="Equation.DSMT4">
                  <p:embed/>
                </p:oleObj>
              </mc:Choice>
              <mc:Fallback>
                <p:oleObj name="Equation" r:id="rId9" imgW="8382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717" y="5684043"/>
                        <a:ext cx="1405803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Line 16"/>
          <p:cNvSpPr>
            <a:spLocks noChangeShapeType="1"/>
          </p:cNvSpPr>
          <p:nvPr/>
        </p:nvSpPr>
        <p:spPr bwMode="auto">
          <a:xfrm flipH="1" flipV="1">
            <a:off x="7002305" y="2063721"/>
            <a:ext cx="383440" cy="1006476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279408"/>
              </p:ext>
            </p:extLst>
          </p:nvPr>
        </p:nvGraphicFramePr>
        <p:xfrm>
          <a:off x="5997847" y="2515952"/>
          <a:ext cx="1129072" cy="317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23900" imgH="203200" progId="Equation.DSMT4">
                  <p:embed/>
                </p:oleObj>
              </mc:Choice>
              <mc:Fallback>
                <p:oleObj name="Equation" r:id="rId11" imgW="723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7847" y="2515952"/>
                        <a:ext cx="1129072" cy="3174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14"/>
          <p:cNvSpPr>
            <a:spLocks/>
          </p:cNvSpPr>
          <p:nvPr/>
        </p:nvSpPr>
        <p:spPr bwMode="auto">
          <a:xfrm rot="20376940">
            <a:off x="5943759" y="4517390"/>
            <a:ext cx="3088958" cy="160020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61" name="AutoShape 15"/>
          <p:cNvSpPr>
            <a:spLocks/>
          </p:cNvSpPr>
          <p:nvPr/>
        </p:nvSpPr>
        <p:spPr bwMode="auto">
          <a:xfrm>
            <a:off x="6733224" y="4820444"/>
            <a:ext cx="81438" cy="81439"/>
          </a:xfrm>
          <a:custGeom>
            <a:avLst/>
            <a:gdLst>
              <a:gd name="T0" fmla="*/ 207746414 w 21600"/>
              <a:gd name="T1" fmla="*/ 0 h 21600"/>
              <a:gd name="T2" fmla="*/ 60841519 w 21600"/>
              <a:gd name="T3" fmla="*/ 60844223 h 21600"/>
              <a:gd name="T4" fmla="*/ 0 w 21600"/>
              <a:gd name="T5" fmla="*/ 207760988 h 21600"/>
              <a:gd name="T6" fmla="*/ 60841519 w 21600"/>
              <a:gd name="T7" fmla="*/ 354674695 h 21600"/>
              <a:gd name="T8" fmla="*/ 207746414 w 21600"/>
              <a:gd name="T9" fmla="*/ 415518919 h 21600"/>
              <a:gd name="T10" fmla="*/ 354646424 w 21600"/>
              <a:gd name="T11" fmla="*/ 354674695 h 21600"/>
              <a:gd name="T12" fmla="*/ 415487264 w 21600"/>
              <a:gd name="T13" fmla="*/ 207760988 h 21600"/>
              <a:gd name="T14" fmla="*/ 354646424 w 21600"/>
              <a:gd name="T15" fmla="*/ 6084422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H="1">
            <a:off x="7490847" y="4568362"/>
            <a:ext cx="0" cy="1051651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0521910"/>
              </p:ext>
            </p:extLst>
          </p:nvPr>
        </p:nvGraphicFramePr>
        <p:xfrm>
          <a:off x="6607076" y="4921596"/>
          <a:ext cx="252295" cy="353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076" y="4921596"/>
                        <a:ext cx="252295" cy="3532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Line 19"/>
          <p:cNvSpPr>
            <a:spLocks noChangeShapeType="1"/>
          </p:cNvSpPr>
          <p:nvPr/>
        </p:nvSpPr>
        <p:spPr bwMode="auto">
          <a:xfrm>
            <a:off x="6843991" y="4864984"/>
            <a:ext cx="620276" cy="0"/>
          </a:xfrm>
          <a:prstGeom prst="line">
            <a:avLst/>
          </a:prstGeom>
          <a:noFill/>
          <a:ln w="12700" cmpd="sng">
            <a:solidFill>
              <a:srgbClr val="0000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751281"/>
              </p:ext>
            </p:extLst>
          </p:nvPr>
        </p:nvGraphicFramePr>
        <p:xfrm>
          <a:off x="7502525" y="5072063"/>
          <a:ext cx="6048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04800" imgH="203200" progId="Equation.DSMT4">
                  <p:embed/>
                </p:oleObj>
              </mc:Choice>
              <mc:Fallback>
                <p:oleObj name="Equation" r:id="rId15" imgW="304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2525" y="5072063"/>
                        <a:ext cx="60483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776200"/>
              </p:ext>
            </p:extLst>
          </p:nvPr>
        </p:nvGraphicFramePr>
        <p:xfrm>
          <a:off x="7037230" y="4805554"/>
          <a:ext cx="301625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2400" imgH="203200" progId="Equation.DSMT4">
                  <p:embed/>
                </p:oleObj>
              </mc:Choice>
              <mc:Fallback>
                <p:oleObj name="Equation" r:id="rId17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7230" y="4805554"/>
                        <a:ext cx="301625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Line 19"/>
          <p:cNvSpPr>
            <a:spLocks noChangeShapeType="1"/>
          </p:cNvSpPr>
          <p:nvPr/>
        </p:nvSpPr>
        <p:spPr bwMode="auto">
          <a:xfrm>
            <a:off x="6153426" y="5239634"/>
            <a:ext cx="746423" cy="0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Freeform 72"/>
          <p:cNvSpPr/>
          <p:nvPr/>
        </p:nvSpPr>
        <p:spPr>
          <a:xfrm>
            <a:off x="6492717" y="5051689"/>
            <a:ext cx="69850" cy="187325"/>
          </a:xfrm>
          <a:custGeom>
            <a:avLst/>
            <a:gdLst>
              <a:gd name="connsiteX0" fmla="*/ 0 w 69850"/>
              <a:gd name="connsiteY0" fmla="*/ 0 h 187325"/>
              <a:gd name="connsiteX1" fmla="*/ 57150 w 69850"/>
              <a:gd name="connsiteY1" fmla="*/ 95250 h 187325"/>
              <a:gd name="connsiteX2" fmla="*/ 69850 w 69850"/>
              <a:gd name="connsiteY2" fmla="*/ 187325 h 18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850" h="187325">
                <a:moveTo>
                  <a:pt x="0" y="0"/>
                </a:moveTo>
                <a:cubicBezTo>
                  <a:pt x="22754" y="32014"/>
                  <a:pt x="45508" y="64029"/>
                  <a:pt x="57150" y="95250"/>
                </a:cubicBezTo>
                <a:cubicBezTo>
                  <a:pt x="68792" y="126471"/>
                  <a:pt x="69321" y="156898"/>
                  <a:pt x="69850" y="187325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Line 16"/>
          <p:cNvSpPr>
            <a:spLocks noChangeShapeType="1"/>
          </p:cNvSpPr>
          <p:nvPr/>
        </p:nvSpPr>
        <p:spPr bwMode="auto">
          <a:xfrm flipV="1">
            <a:off x="6754338" y="2936554"/>
            <a:ext cx="1314420" cy="495285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9681234"/>
              </p:ext>
            </p:extLst>
          </p:nvPr>
        </p:nvGraphicFramePr>
        <p:xfrm>
          <a:off x="7095968" y="3213527"/>
          <a:ext cx="1036638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520700" imgH="292100" progId="Equation.DSMT4">
                  <p:embed/>
                </p:oleObj>
              </mc:Choice>
              <mc:Fallback>
                <p:oleObj name="Equation" r:id="rId19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5968" y="3213527"/>
                        <a:ext cx="1036638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 Box 5"/>
          <p:cNvSpPr txBox="1">
            <a:spLocks/>
          </p:cNvSpPr>
          <p:nvPr/>
        </p:nvSpPr>
        <p:spPr bwMode="auto">
          <a:xfrm>
            <a:off x="5563821" y="1721101"/>
            <a:ext cx="998746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For T: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9" name="Text Box 5"/>
          <p:cNvSpPr txBox="1">
            <a:spLocks/>
          </p:cNvSpPr>
          <p:nvPr/>
        </p:nvSpPr>
        <p:spPr bwMode="auto">
          <a:xfrm>
            <a:off x="5563821" y="4123610"/>
            <a:ext cx="1199769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For mg’s: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4490" y="4177485"/>
            <a:ext cx="5375881" cy="1788339"/>
            <a:chOff x="398790" y="4177485"/>
            <a:chExt cx="5375881" cy="1788339"/>
          </a:xfrm>
        </p:grpSpPr>
        <p:graphicFrame>
          <p:nvGraphicFramePr>
            <p:cNvPr id="38" name="Object 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9524870"/>
                </p:ext>
              </p:extLst>
            </p:nvPr>
          </p:nvGraphicFramePr>
          <p:xfrm>
            <a:off x="398790" y="4177485"/>
            <a:ext cx="5232073" cy="1788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3251200" imgH="1104900" progId="Equation.DSMT4">
                    <p:embed/>
                  </p:oleObj>
                </mc:Choice>
                <mc:Fallback>
                  <p:oleObj name="Equation" r:id="rId21" imgW="3251200" imgH="11049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98790" y="4177485"/>
                          <a:ext cx="5232073" cy="178833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Straight Connector 11"/>
            <p:cNvCxnSpPr/>
            <p:nvPr/>
          </p:nvCxnSpPr>
          <p:spPr>
            <a:xfrm flipV="1">
              <a:off x="5353050" y="4690594"/>
              <a:ext cx="277813" cy="46200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5" name="Object 8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9146674"/>
                </p:ext>
              </p:extLst>
            </p:nvPr>
          </p:nvGraphicFramePr>
          <p:xfrm>
            <a:off x="5607051" y="4516431"/>
            <a:ext cx="167620" cy="201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27000" imgH="152400" progId="Equation.DSMT4">
                    <p:embed/>
                  </p:oleObj>
                </mc:Choice>
                <mc:Fallback>
                  <p:oleObj name="Equation" r:id="rId23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5607051" y="4516431"/>
                          <a:ext cx="167620" cy="2016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0" name="Straight Connector 39"/>
            <p:cNvCxnSpPr/>
            <p:nvPr/>
          </p:nvCxnSpPr>
          <p:spPr>
            <a:xfrm flipV="1">
              <a:off x="4019550" y="4514486"/>
              <a:ext cx="277813" cy="46200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2306892" y="4516431"/>
              <a:ext cx="277813" cy="46200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191134" y="4518376"/>
              <a:ext cx="277813" cy="46200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 Box 19"/>
          <p:cNvSpPr txBox="1">
            <a:spLocks/>
          </p:cNvSpPr>
          <p:nvPr/>
        </p:nvSpPr>
        <p:spPr bwMode="auto">
          <a:xfrm>
            <a:off x="8571563" y="6477000"/>
            <a:ext cx="4225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11.)</a:t>
            </a:r>
          </a:p>
        </p:txBody>
      </p:sp>
      <p:sp>
        <p:nvSpPr>
          <p:cNvPr id="34" name="Line 16"/>
          <p:cNvSpPr>
            <a:spLocks noChangeShapeType="1"/>
          </p:cNvSpPr>
          <p:nvPr/>
        </p:nvSpPr>
        <p:spPr bwMode="auto">
          <a:xfrm flipH="1">
            <a:off x="8903543" y="4187363"/>
            <a:ext cx="0" cy="633081"/>
          </a:xfrm>
          <a:prstGeom prst="line">
            <a:avLst/>
          </a:prstGeom>
          <a:noFill/>
          <a:ln w="38100" cmpd="sng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57172"/>
              </p:ext>
            </p:extLst>
          </p:nvPr>
        </p:nvGraphicFramePr>
        <p:xfrm>
          <a:off x="8469185" y="4834202"/>
          <a:ext cx="6048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304800" imgH="203200" progId="Equation.DSMT4">
                  <p:embed/>
                </p:oleObj>
              </mc:Choice>
              <mc:Fallback>
                <p:oleObj name="Equation" r:id="rId25" imgW="304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185" y="4834202"/>
                        <a:ext cx="60483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081398"/>
              </p:ext>
            </p:extLst>
          </p:nvPr>
        </p:nvGraphicFramePr>
        <p:xfrm>
          <a:off x="901700" y="143368"/>
          <a:ext cx="4012010" cy="663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2387600" imgH="393700" progId="Equation.DSMT4">
                  <p:embed/>
                </p:oleObj>
              </mc:Choice>
              <mc:Fallback>
                <p:oleObj name="Equation" r:id="rId27" imgW="23876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143368"/>
                        <a:ext cx="4012010" cy="663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96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30" grpId="0" animBg="1"/>
      <p:bldP spid="137231" grpId="0" animBg="1"/>
      <p:bldP spid="27" grpId="0" animBg="1"/>
      <p:bldP spid="30" grpId="0" animBg="1"/>
      <p:bldP spid="58" grpId="0" animBg="1"/>
      <p:bldP spid="60" grpId="0" animBg="1"/>
      <p:bldP spid="61" grpId="0" animBg="1"/>
      <p:bldP spid="65" grpId="0" animBg="1"/>
      <p:bldP spid="67" grpId="0" animBg="1"/>
      <p:bldP spid="72" grpId="0" animBg="1"/>
      <p:bldP spid="73" grpId="0" animBg="1"/>
      <p:bldP spid="76" grpId="0" animBg="1"/>
      <p:bldP spid="78" grpId="0"/>
      <p:bldP spid="79" grpId="0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/>
          <p:cNvCxnSpPr/>
          <p:nvPr/>
        </p:nvCxnSpPr>
        <p:spPr>
          <a:xfrm flipH="1">
            <a:off x="7689509" y="3241441"/>
            <a:ext cx="3" cy="2324495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223" name="Text Box 2"/>
          <p:cNvSpPr txBox="1">
            <a:spLocks/>
          </p:cNvSpPr>
          <p:nvPr/>
        </p:nvSpPr>
        <p:spPr bwMode="auto">
          <a:xfrm>
            <a:off x="268334" y="189384"/>
            <a:ext cx="5292090" cy="174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A handle </a:t>
            </a:r>
            <a:r>
              <a:rPr lang="en-US" sz="2000" dirty="0">
                <a:latin typeface="Times New Roman"/>
                <a:cs typeface="Times New Roman"/>
              </a:rPr>
              <a:t>is attached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central axis of a cylinder </a:t>
            </a:r>
            <a:r>
              <a:rPr lang="en-US" sz="2000" dirty="0">
                <a:latin typeface="Times New Roman"/>
                <a:cs typeface="Times New Roman"/>
              </a:rPr>
              <a:t>of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and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.  The cylinder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rolled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 a flat surface </a:t>
            </a:r>
            <a:r>
              <a:rPr lang="en-US" sz="2000" dirty="0">
                <a:latin typeface="Times New Roman"/>
                <a:cs typeface="Times New Roman"/>
              </a:rPr>
              <a:t>until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reaches a curb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height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R/3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  You may assume you know: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7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192259"/>
              </p:ext>
            </p:extLst>
          </p:nvPr>
        </p:nvGraphicFramePr>
        <p:xfrm>
          <a:off x="1694679" y="1647140"/>
          <a:ext cx="309245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89100" imgH="393700" progId="Equation.DSMT4">
                  <p:embed/>
                </p:oleObj>
              </mc:Choice>
              <mc:Fallback>
                <p:oleObj name="Equation" r:id="rId3" imgW="1689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4679" y="1647140"/>
                        <a:ext cx="3092450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5" name="Text Box 5"/>
          <p:cNvSpPr txBox="1">
            <a:spLocks/>
          </p:cNvSpPr>
          <p:nvPr/>
        </p:nvSpPr>
        <p:spPr bwMode="auto">
          <a:xfrm>
            <a:off x="286321" y="2369452"/>
            <a:ext cx="8314530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minimum force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handle must apply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lift the cylinder over the curb </a:t>
            </a:r>
            <a:r>
              <a:rPr lang="en-US" sz="2000" dirty="0">
                <a:latin typeface="Times New Roman"/>
                <a:cs typeface="Times New Roman"/>
              </a:rPr>
              <a:t>if it is to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kept in the horizontal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12.)</a:t>
            </a:r>
          </a:p>
        </p:txBody>
      </p:sp>
      <p:sp>
        <p:nvSpPr>
          <p:cNvPr id="37" name="Rectangle 36"/>
          <p:cNvSpPr>
            <a:spLocks/>
          </p:cNvSpPr>
          <p:nvPr/>
        </p:nvSpPr>
        <p:spPr bwMode="auto">
          <a:xfrm>
            <a:off x="6186632" y="1414104"/>
            <a:ext cx="960666" cy="205361"/>
          </a:xfrm>
          <a:prstGeom prst="rect">
            <a:avLst/>
          </a:prstGeom>
          <a:solidFill>
            <a:srgbClr val="20FF38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48" name="Oval 47"/>
          <p:cNvSpPr>
            <a:spLocks/>
          </p:cNvSpPr>
          <p:nvPr/>
        </p:nvSpPr>
        <p:spPr bwMode="auto">
          <a:xfrm>
            <a:off x="7036559" y="483539"/>
            <a:ext cx="1135884" cy="1135926"/>
          </a:xfrm>
          <a:prstGeom prst="ellipse">
            <a:avLst/>
          </a:prstGeom>
          <a:solidFill>
            <a:srgbClr val="FFFF00">
              <a:alpha val="72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56" name="Rectangle 55"/>
          <p:cNvSpPr>
            <a:spLocks/>
          </p:cNvSpPr>
          <p:nvPr/>
        </p:nvSpPr>
        <p:spPr bwMode="auto">
          <a:xfrm>
            <a:off x="6186632" y="1619465"/>
            <a:ext cx="2380280" cy="95759"/>
          </a:xfrm>
          <a:prstGeom prst="rect">
            <a:avLst/>
          </a:prstGeom>
          <a:solidFill>
            <a:srgbClr val="800000">
              <a:alpha val="63000"/>
            </a:srgbClr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6036470" y="1051014"/>
            <a:ext cx="468626" cy="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085295"/>
              </p:ext>
            </p:extLst>
          </p:nvPr>
        </p:nvGraphicFramePr>
        <p:xfrm>
          <a:off x="6387272" y="1084033"/>
          <a:ext cx="649287" cy="230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57200" imgH="165100" progId="Equation.DSMT4">
                  <p:embed/>
                </p:oleObj>
              </mc:Choice>
              <mc:Fallback>
                <p:oleObj name="Equation" r:id="rId5" imgW="457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7272" y="1084033"/>
                        <a:ext cx="649287" cy="2302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Oval 61"/>
          <p:cNvSpPr>
            <a:spLocks/>
          </p:cNvSpPr>
          <p:nvPr/>
        </p:nvSpPr>
        <p:spPr bwMode="auto">
          <a:xfrm>
            <a:off x="7104879" y="3747844"/>
            <a:ext cx="1135884" cy="1135926"/>
          </a:xfrm>
          <a:prstGeom prst="ellipse">
            <a:avLst/>
          </a:prstGeom>
          <a:solidFill>
            <a:srgbClr val="FFFF00">
              <a:alpha val="72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graphicFrame>
        <p:nvGraphicFramePr>
          <p:cNvPr id="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339663"/>
              </p:ext>
            </p:extLst>
          </p:nvPr>
        </p:nvGraphicFramePr>
        <p:xfrm>
          <a:off x="7783563" y="5127629"/>
          <a:ext cx="4318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1300" imgH="165100" progId="Equation.DSMT4">
                  <p:embed/>
                </p:oleObj>
              </mc:Choice>
              <mc:Fallback>
                <p:oleObj name="Equation" r:id="rId7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563" y="5127629"/>
                        <a:ext cx="4318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Arrow Connector 63"/>
          <p:cNvCxnSpPr/>
          <p:nvPr/>
        </p:nvCxnSpPr>
        <p:spPr>
          <a:xfrm flipV="1">
            <a:off x="6525011" y="4706544"/>
            <a:ext cx="725439" cy="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063609"/>
              </p:ext>
            </p:extLst>
          </p:nvPr>
        </p:nvGraphicFramePr>
        <p:xfrm>
          <a:off x="6284913" y="4741529"/>
          <a:ext cx="29686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5100" imgH="152400" progId="Equation.DSMT4">
                  <p:embed/>
                </p:oleObj>
              </mc:Choice>
              <mc:Fallback>
                <p:oleObj name="Equation" r:id="rId9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4913" y="4741529"/>
                        <a:ext cx="29686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Arrow Connector 65"/>
          <p:cNvCxnSpPr/>
          <p:nvPr/>
        </p:nvCxnSpPr>
        <p:spPr>
          <a:xfrm>
            <a:off x="7689512" y="4315744"/>
            <a:ext cx="0" cy="10021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7250450" y="4715980"/>
            <a:ext cx="0" cy="41164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1579"/>
              </p:ext>
            </p:extLst>
          </p:nvPr>
        </p:nvGraphicFramePr>
        <p:xfrm>
          <a:off x="6937375" y="4993941"/>
          <a:ext cx="27146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400" imgH="152400" progId="Equation.DSMT4">
                  <p:embed/>
                </p:oleObj>
              </mc:Choice>
              <mc:Fallback>
                <p:oleObj name="Equation" r:id="rId11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7375" y="4993941"/>
                        <a:ext cx="271463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6505096" y="4315746"/>
            <a:ext cx="2138967" cy="1529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483949"/>
              </p:ext>
            </p:extLst>
          </p:nvPr>
        </p:nvGraphicFramePr>
        <p:xfrm>
          <a:off x="7450959" y="3182734"/>
          <a:ext cx="179666" cy="22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65100" progId="Equation.DSMT4">
                  <p:embed/>
                </p:oleObj>
              </mc:Choice>
              <mc:Fallback>
                <p:oleObj name="Equation" r:id="rId13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0959" y="3182734"/>
                        <a:ext cx="179666" cy="22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56313"/>
              </p:ext>
            </p:extLst>
          </p:nvPr>
        </p:nvGraphicFramePr>
        <p:xfrm>
          <a:off x="8554369" y="4317275"/>
          <a:ext cx="179388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127000" progId="Equation.DSMT4">
                  <p:embed/>
                </p:oleObj>
              </mc:Choice>
              <mc:Fallback>
                <p:oleObj name="Equation" r:id="rId15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4369" y="4317275"/>
                        <a:ext cx="179388" cy="17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 Box 5"/>
          <p:cNvSpPr txBox="1">
            <a:spLocks/>
          </p:cNvSpPr>
          <p:nvPr/>
        </p:nvSpPr>
        <p:spPr bwMode="auto">
          <a:xfrm>
            <a:off x="6036470" y="3241441"/>
            <a:ext cx="7199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err="1">
                <a:latin typeface="Times New Roman"/>
                <a:cs typeface="Times New Roman"/>
              </a:rPr>
              <a:t>f.b.d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3" name="Rectangle 32"/>
          <p:cNvSpPr>
            <a:spLocks/>
          </p:cNvSpPr>
          <p:nvPr/>
        </p:nvSpPr>
        <p:spPr bwMode="auto">
          <a:xfrm>
            <a:off x="6637136" y="1038314"/>
            <a:ext cx="960666" cy="45719"/>
          </a:xfrm>
          <a:prstGeom prst="rect">
            <a:avLst/>
          </a:prstGeom>
          <a:solidFill>
            <a:srgbClr val="3366FF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6820559" y="4317275"/>
            <a:ext cx="814932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6948956"/>
              </p:ext>
            </p:extLst>
          </p:nvPr>
        </p:nvGraphicFramePr>
        <p:xfrm>
          <a:off x="6630988" y="3957304"/>
          <a:ext cx="2508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52400" progId="Equation.DSMT4">
                  <p:embed/>
                </p:oleObj>
              </mc:Choice>
              <mc:Fallback>
                <p:oleObj name="Equation" r:id="rId17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988" y="3957304"/>
                        <a:ext cx="2508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>
            <a:spLocks/>
          </p:cNvSpPr>
          <p:nvPr/>
        </p:nvSpPr>
        <p:spPr bwMode="auto">
          <a:xfrm>
            <a:off x="639100" y="3409254"/>
            <a:ext cx="4921324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farther the cylinder </a:t>
            </a:r>
            <a:r>
              <a:rPr lang="en-US" sz="2000" dirty="0">
                <a:latin typeface="Times New Roman"/>
                <a:cs typeface="Times New Roman"/>
              </a:rPr>
              <a:t>gets lifted up over the curb, the less force will be required to continue the motion, so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maximum force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required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cylinder just lifts off the flat surface</a:t>
            </a:r>
            <a:r>
              <a:rPr lang="en-US" sz="2000" dirty="0">
                <a:latin typeface="Times New Roman"/>
                <a:cs typeface="Times New Roman"/>
              </a:rPr>
              <a:t>.  At that point, the normal force at the surface will go to zero,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there will be a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horizontal and vertical force at the curb</a:t>
            </a:r>
            <a:r>
              <a:rPr lang="en-US" sz="2000" dirty="0">
                <a:latin typeface="Times New Roman"/>
                <a:cs typeface="Times New Roman"/>
              </a:rPr>
              <a:t> and the </a:t>
            </a:r>
            <a:r>
              <a:rPr lang="en-US" sz="2000" dirty="0" err="1">
                <a:latin typeface="Times New Roman"/>
                <a:cs typeface="Times New Roman"/>
              </a:rPr>
              <a:t>f.b.d</a:t>
            </a:r>
            <a:r>
              <a:rPr lang="en-US" sz="2000" dirty="0">
                <a:latin typeface="Times New Roman"/>
                <a:cs typeface="Times New Roman"/>
              </a:rPr>
              <a:t>. for the situation looks like:</a:t>
            </a:r>
          </a:p>
        </p:txBody>
      </p:sp>
      <p:sp>
        <p:nvSpPr>
          <p:cNvPr id="46" name="Rectangle 45"/>
          <p:cNvSpPr>
            <a:spLocks/>
          </p:cNvSpPr>
          <p:nvPr/>
        </p:nvSpPr>
        <p:spPr bwMode="auto">
          <a:xfrm>
            <a:off x="6581774" y="981075"/>
            <a:ext cx="49213" cy="152400"/>
          </a:xfrm>
          <a:prstGeom prst="rect">
            <a:avLst/>
          </a:prstGeom>
          <a:solidFill>
            <a:srgbClr val="3366FF"/>
          </a:solidFill>
          <a:ln w="12700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graphicFrame>
        <p:nvGraphicFramePr>
          <p:cNvPr id="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885073"/>
              </p:ext>
            </p:extLst>
          </p:nvPr>
        </p:nvGraphicFramePr>
        <p:xfrm>
          <a:off x="6185694" y="752475"/>
          <a:ext cx="198437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9700" imgH="152400" progId="Equation.DSMT4">
                  <p:embed/>
                </p:oleObj>
              </mc:Choice>
              <mc:Fallback>
                <p:oleObj name="Equation" r:id="rId19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5694" y="752475"/>
                        <a:ext cx="198437" cy="21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755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89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/>
          <p:cNvCxnSpPr/>
          <p:nvPr/>
        </p:nvCxnSpPr>
        <p:spPr>
          <a:xfrm flipH="1">
            <a:off x="7467647" y="1410423"/>
            <a:ext cx="3" cy="2324495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7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079701"/>
              </p:ext>
            </p:extLst>
          </p:nvPr>
        </p:nvGraphicFramePr>
        <p:xfrm>
          <a:off x="825499" y="74386"/>
          <a:ext cx="2526529" cy="590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89100" imgH="393700" progId="Equation.DSMT4">
                  <p:embed/>
                </p:oleObj>
              </mc:Choice>
              <mc:Fallback>
                <p:oleObj name="Equation" r:id="rId3" imgW="1689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74386"/>
                        <a:ext cx="2526529" cy="590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5" name="Text Box 5"/>
          <p:cNvSpPr txBox="1">
            <a:spLocks/>
          </p:cNvSpPr>
          <p:nvPr/>
        </p:nvSpPr>
        <p:spPr bwMode="auto">
          <a:xfrm>
            <a:off x="807021" y="1167009"/>
            <a:ext cx="2291779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forces in x-direction: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13.)</a:t>
            </a:r>
          </a:p>
        </p:txBody>
      </p:sp>
      <p:sp>
        <p:nvSpPr>
          <p:cNvPr id="62" name="Oval 61"/>
          <p:cNvSpPr>
            <a:spLocks/>
          </p:cNvSpPr>
          <p:nvPr/>
        </p:nvSpPr>
        <p:spPr bwMode="auto">
          <a:xfrm>
            <a:off x="6883017" y="1916826"/>
            <a:ext cx="1135884" cy="1135926"/>
          </a:xfrm>
          <a:prstGeom prst="ellipse">
            <a:avLst/>
          </a:prstGeom>
          <a:solidFill>
            <a:srgbClr val="FFFF00">
              <a:alpha val="72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graphicFrame>
        <p:nvGraphicFramePr>
          <p:cNvPr id="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989634"/>
              </p:ext>
            </p:extLst>
          </p:nvPr>
        </p:nvGraphicFramePr>
        <p:xfrm>
          <a:off x="7561701" y="3296611"/>
          <a:ext cx="4318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300" imgH="165100" progId="Equation.DSMT4">
                  <p:embed/>
                </p:oleObj>
              </mc:Choice>
              <mc:Fallback>
                <p:oleObj name="Equation" r:id="rId5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1701" y="3296611"/>
                        <a:ext cx="4318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Arrow Connector 63"/>
          <p:cNvCxnSpPr/>
          <p:nvPr/>
        </p:nvCxnSpPr>
        <p:spPr>
          <a:xfrm flipV="1">
            <a:off x="6303149" y="2875526"/>
            <a:ext cx="725439" cy="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657567"/>
              </p:ext>
            </p:extLst>
          </p:nvPr>
        </p:nvGraphicFramePr>
        <p:xfrm>
          <a:off x="6063051" y="2910511"/>
          <a:ext cx="29686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3051" y="2910511"/>
                        <a:ext cx="29686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Arrow Connector 65"/>
          <p:cNvCxnSpPr/>
          <p:nvPr/>
        </p:nvCxnSpPr>
        <p:spPr>
          <a:xfrm>
            <a:off x="7467650" y="2484726"/>
            <a:ext cx="0" cy="10021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7028588" y="2884962"/>
            <a:ext cx="0" cy="41164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969760"/>
              </p:ext>
            </p:extLst>
          </p:nvPr>
        </p:nvGraphicFramePr>
        <p:xfrm>
          <a:off x="6715513" y="3162923"/>
          <a:ext cx="27146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513" y="3162923"/>
                        <a:ext cx="271463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6283234" y="2484728"/>
            <a:ext cx="2138967" cy="1529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092237"/>
              </p:ext>
            </p:extLst>
          </p:nvPr>
        </p:nvGraphicFramePr>
        <p:xfrm>
          <a:off x="7229097" y="1351716"/>
          <a:ext cx="179666" cy="228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65100" progId="Equation.DSMT4">
                  <p:embed/>
                </p:oleObj>
              </mc:Choice>
              <mc:Fallback>
                <p:oleObj name="Equation" r:id="rId11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097" y="1351716"/>
                        <a:ext cx="179666" cy="2283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877704"/>
              </p:ext>
            </p:extLst>
          </p:nvPr>
        </p:nvGraphicFramePr>
        <p:xfrm>
          <a:off x="8332507" y="2486257"/>
          <a:ext cx="179388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7000" imgH="127000" progId="Equation.DSMT4">
                  <p:embed/>
                </p:oleObj>
              </mc:Choice>
              <mc:Fallback>
                <p:oleObj name="Equation" r:id="rId13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2507" y="2486257"/>
                        <a:ext cx="179388" cy="17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 flipH="1">
            <a:off x="6598697" y="2486257"/>
            <a:ext cx="814932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037238"/>
              </p:ext>
            </p:extLst>
          </p:nvPr>
        </p:nvGraphicFramePr>
        <p:xfrm>
          <a:off x="6409126" y="2126286"/>
          <a:ext cx="2508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52400" progId="Equation.DSMT4">
                  <p:embed/>
                </p:oleObj>
              </mc:Choice>
              <mc:Fallback>
                <p:oleObj name="Equation" r:id="rId1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9126" y="2126286"/>
                        <a:ext cx="2508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>
            <a:spLocks/>
          </p:cNvSpPr>
          <p:nvPr/>
        </p:nvSpPr>
        <p:spPr bwMode="auto">
          <a:xfrm>
            <a:off x="257129" y="4274588"/>
            <a:ext cx="8739851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That leaves us </a:t>
            </a:r>
            <a:r>
              <a:rPr lang="en-US" sz="2000" dirty="0">
                <a:latin typeface="Times New Roman"/>
                <a:cs typeface="Times New Roman"/>
              </a:rPr>
              <a:t>with three unknowns,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 the need for a third equation. That third comes from summing the torques about any point we choose.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193818"/>
              </p:ext>
            </p:extLst>
          </p:nvPr>
        </p:nvGraphicFramePr>
        <p:xfrm>
          <a:off x="2035175" y="1628775"/>
          <a:ext cx="183832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028700" imgH="533400" progId="Equation.DSMT4">
                  <p:embed/>
                </p:oleObj>
              </mc:Choice>
              <mc:Fallback>
                <p:oleObj name="Equation" r:id="rId17" imgW="1028700" imgH="533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35175" y="1628775"/>
                        <a:ext cx="1838325" cy="960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5"/>
          <p:cNvSpPr txBox="1">
            <a:spLocks/>
          </p:cNvSpPr>
          <p:nvPr/>
        </p:nvSpPr>
        <p:spPr bwMode="auto">
          <a:xfrm>
            <a:off x="807021" y="2661876"/>
            <a:ext cx="2291779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forces in y-direction: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722627"/>
              </p:ext>
            </p:extLst>
          </p:nvPr>
        </p:nvGraphicFramePr>
        <p:xfrm>
          <a:off x="1944688" y="3152775"/>
          <a:ext cx="2020887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30300" imgH="571500" progId="Equation.DSMT4">
                  <p:embed/>
                </p:oleObj>
              </mc:Choice>
              <mc:Fallback>
                <p:oleObj name="Equation" r:id="rId19" imgW="11303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44688" y="3152775"/>
                        <a:ext cx="2020887" cy="103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5"/>
          <p:cNvSpPr txBox="1">
            <a:spLocks/>
          </p:cNvSpPr>
          <p:nvPr/>
        </p:nvSpPr>
        <p:spPr bwMode="auto">
          <a:xfrm>
            <a:off x="545701" y="4973241"/>
            <a:ext cx="8023007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clever choice </a:t>
            </a:r>
            <a:r>
              <a:rPr lang="en-US" sz="2000" dirty="0">
                <a:latin typeface="Times New Roman"/>
                <a:cs typeface="Times New Roman"/>
              </a:rPr>
              <a:t>is to sum about the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contact point between the curb and the cylinder</a:t>
            </a:r>
            <a:r>
              <a:rPr lang="en-US" sz="2000" dirty="0">
                <a:latin typeface="Times New Roman"/>
                <a:cs typeface="Times New Roman"/>
              </a:rPr>
              <a:t>.  In doing so, we eliminate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 and in doing so come to a horrible realization.  We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have solved this problem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without ever summing the forces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if </a:t>
            </a:r>
            <a:r>
              <a:rPr lang="en-US" sz="2000" dirty="0">
                <a:latin typeface="Times New Roman"/>
                <a:cs typeface="Times New Roman"/>
              </a:rPr>
              <a:t>we had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just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start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with this step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5" name="Text Box 5"/>
          <p:cNvSpPr txBox="1">
            <a:spLocks/>
          </p:cNvSpPr>
          <p:nvPr/>
        </p:nvSpPr>
        <p:spPr bwMode="auto">
          <a:xfrm>
            <a:off x="257129" y="664514"/>
            <a:ext cx="8451279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Most people </a:t>
            </a:r>
            <a:r>
              <a:rPr lang="en-US" sz="2000" dirty="0">
                <a:latin typeface="Times New Roman"/>
                <a:cs typeface="Times New Roman"/>
              </a:rPr>
              <a:t>start a problem like this by summing forces, which we can do.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3538792" y="1895284"/>
            <a:ext cx="277813" cy="46200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595687" y="3431211"/>
            <a:ext cx="277813" cy="46200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104465"/>
              </p:ext>
            </p:extLst>
          </p:nvPr>
        </p:nvGraphicFramePr>
        <p:xfrm>
          <a:off x="3797554" y="1705942"/>
          <a:ext cx="174315" cy="21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7000" imgH="152400" progId="Equation.DSMT4">
                  <p:embed/>
                </p:oleObj>
              </mc:Choice>
              <mc:Fallback>
                <p:oleObj name="Equation" r:id="rId21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797554" y="1705942"/>
                        <a:ext cx="174315" cy="210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581465"/>
              </p:ext>
            </p:extLst>
          </p:nvPr>
        </p:nvGraphicFramePr>
        <p:xfrm>
          <a:off x="3862796" y="3242642"/>
          <a:ext cx="174315" cy="21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7000" imgH="152400" progId="Equation.DSMT4">
                  <p:embed/>
                </p:oleObj>
              </mc:Choice>
              <mc:Fallback>
                <p:oleObj name="Equation" r:id="rId23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62796" y="3242642"/>
                        <a:ext cx="174315" cy="210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28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/>
      <p:bldP spid="45" grpId="0"/>
      <p:bldP spid="31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583919"/>
              </p:ext>
            </p:extLst>
          </p:nvPr>
        </p:nvGraphicFramePr>
        <p:xfrm>
          <a:off x="825499" y="74386"/>
          <a:ext cx="2526529" cy="590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89100" imgH="393700" progId="Equation.DSMT4">
                  <p:embed/>
                </p:oleObj>
              </mc:Choice>
              <mc:Fallback>
                <p:oleObj name="Equation" r:id="rId3" imgW="16891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99" y="74386"/>
                        <a:ext cx="2526529" cy="590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14.)</a:t>
            </a:r>
          </a:p>
        </p:txBody>
      </p:sp>
      <p:graphicFrame>
        <p:nvGraphicFramePr>
          <p:cNvPr id="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4970484"/>
              </p:ext>
            </p:extLst>
          </p:nvPr>
        </p:nvGraphicFramePr>
        <p:xfrm>
          <a:off x="7571332" y="3341523"/>
          <a:ext cx="4318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300" imgH="165100" progId="Equation.DSMT4">
                  <p:embed/>
                </p:oleObj>
              </mc:Choice>
              <mc:Fallback>
                <p:oleObj name="Equation" r:id="rId5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332" y="3341523"/>
                        <a:ext cx="4318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79694"/>
              </p:ext>
            </p:extLst>
          </p:nvPr>
        </p:nvGraphicFramePr>
        <p:xfrm>
          <a:off x="5604669" y="2062739"/>
          <a:ext cx="29686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52400" progId="Equation.DSMT4">
                  <p:embed/>
                </p:oleObj>
              </mc:Choice>
              <mc:Fallback>
                <p:oleObj name="Equation" r:id="rId7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4669" y="2062739"/>
                        <a:ext cx="29686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562099"/>
              </p:ext>
            </p:extLst>
          </p:nvPr>
        </p:nvGraphicFramePr>
        <p:xfrm>
          <a:off x="6174941" y="2963770"/>
          <a:ext cx="27146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4941" y="2963770"/>
                        <a:ext cx="271463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Oval 61"/>
          <p:cNvSpPr>
            <a:spLocks/>
          </p:cNvSpPr>
          <p:nvPr/>
        </p:nvSpPr>
        <p:spPr bwMode="auto">
          <a:xfrm>
            <a:off x="6174941" y="228601"/>
            <a:ext cx="2562658" cy="2562754"/>
          </a:xfrm>
          <a:prstGeom prst="ellipse">
            <a:avLst/>
          </a:prstGeom>
          <a:solidFill>
            <a:srgbClr val="FFFF00">
              <a:alpha val="72000"/>
            </a:srgbClr>
          </a:solidFill>
          <a:ln w="19050" cmpd="sng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5406223" y="2421147"/>
            <a:ext cx="111830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7493926" y="1509836"/>
            <a:ext cx="0" cy="22609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6541459" y="2429737"/>
            <a:ext cx="0" cy="92871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5647786" y="1513290"/>
            <a:ext cx="1838561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056635"/>
              </p:ext>
            </p:extLst>
          </p:nvPr>
        </p:nvGraphicFramePr>
        <p:xfrm>
          <a:off x="5753100" y="1152918"/>
          <a:ext cx="25082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52400" progId="Equation.DSMT4">
                  <p:embed/>
                </p:oleObj>
              </mc:Choice>
              <mc:Fallback>
                <p:oleObj name="Equation" r:id="rId11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1152918"/>
                        <a:ext cx="25082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>
            <a:spLocks/>
          </p:cNvSpPr>
          <p:nvPr/>
        </p:nvSpPr>
        <p:spPr bwMode="auto">
          <a:xfrm>
            <a:off x="257130" y="3104884"/>
            <a:ext cx="5149094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Noting from the </a:t>
            </a:r>
            <a:r>
              <a:rPr lang="en-US" sz="2000" dirty="0">
                <a:latin typeface="Times New Roman"/>
                <a:cs typeface="Times New Roman"/>
              </a:rPr>
              <a:t>geometry that the angle is:</a:t>
            </a: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675836"/>
              </p:ext>
            </p:extLst>
          </p:nvPr>
        </p:nvGraphicFramePr>
        <p:xfrm>
          <a:off x="798513" y="1517650"/>
          <a:ext cx="3951287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209800" imgH="838200" progId="Equation.DSMT4">
                  <p:embed/>
                </p:oleObj>
              </mc:Choice>
              <mc:Fallback>
                <p:oleObj name="Equation" r:id="rId13" imgW="2209800" imgH="838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98513" y="1517650"/>
                        <a:ext cx="3951287" cy="151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5"/>
          <p:cNvSpPr txBox="1">
            <a:spLocks/>
          </p:cNvSpPr>
          <p:nvPr/>
        </p:nvSpPr>
        <p:spPr bwMode="auto">
          <a:xfrm>
            <a:off x="257130" y="5092258"/>
            <a:ext cx="541383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So</a:t>
            </a:r>
          </a:p>
        </p:txBody>
      </p:sp>
      <p:cxnSp>
        <p:nvCxnSpPr>
          <p:cNvPr id="5" name="Straight Connector 4"/>
          <p:cNvCxnSpPr>
            <a:stCxn id="62" idx="3"/>
          </p:cNvCxnSpPr>
          <p:nvPr/>
        </p:nvCxnSpPr>
        <p:spPr>
          <a:xfrm flipV="1">
            <a:off x="6550234" y="1509838"/>
            <a:ext cx="943692" cy="906210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235094"/>
              </p:ext>
            </p:extLst>
          </p:nvPr>
        </p:nvGraphicFramePr>
        <p:xfrm>
          <a:off x="7016750" y="1929389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400" imgH="152400" progId="Equation.DSMT4">
                  <p:embed/>
                </p:oleObj>
              </mc:Choice>
              <mc:Fallback>
                <p:oleObj name="Equation" r:id="rId15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0" y="1929389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Connector 35"/>
          <p:cNvCxnSpPr/>
          <p:nvPr/>
        </p:nvCxnSpPr>
        <p:spPr>
          <a:xfrm flipV="1">
            <a:off x="6558391" y="1513290"/>
            <a:ext cx="0" cy="895282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558082" y="2412024"/>
            <a:ext cx="935844" cy="0"/>
          </a:xfrm>
          <a:prstGeom prst="line">
            <a:avLst/>
          </a:pr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58370"/>
              </p:ext>
            </p:extLst>
          </p:nvPr>
        </p:nvGraphicFramePr>
        <p:xfrm>
          <a:off x="5786003" y="1692804"/>
          <a:ext cx="777875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31800" imgH="177800" progId="Equation.DSMT4">
                  <p:embed/>
                </p:oleObj>
              </mc:Choice>
              <mc:Fallback>
                <p:oleObj name="Equation" r:id="rId17" imgW="431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003" y="1692804"/>
                        <a:ext cx="777875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461717"/>
              </p:ext>
            </p:extLst>
          </p:nvPr>
        </p:nvGraphicFramePr>
        <p:xfrm>
          <a:off x="6642100" y="2445811"/>
          <a:ext cx="846138" cy="31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69900" imgH="177800" progId="Equation.DSMT4">
                  <p:embed/>
                </p:oleObj>
              </mc:Choice>
              <mc:Fallback>
                <p:oleObj name="Equation" r:id="rId19" imgW="4699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2445811"/>
                        <a:ext cx="846138" cy="31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 10"/>
          <p:cNvSpPr/>
          <p:nvPr/>
        </p:nvSpPr>
        <p:spPr>
          <a:xfrm>
            <a:off x="7251700" y="1511300"/>
            <a:ext cx="67733" cy="165100"/>
          </a:xfrm>
          <a:custGeom>
            <a:avLst/>
            <a:gdLst>
              <a:gd name="connsiteX0" fmla="*/ 0 w 67733"/>
              <a:gd name="connsiteY0" fmla="*/ 0 h 165100"/>
              <a:gd name="connsiteX1" fmla="*/ 12700 w 67733"/>
              <a:gd name="connsiteY1" fmla="*/ 97367 h 165100"/>
              <a:gd name="connsiteX2" fmla="*/ 67733 w 67733"/>
              <a:gd name="connsiteY2" fmla="*/ 165100 h 16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733" h="165100">
                <a:moveTo>
                  <a:pt x="0" y="0"/>
                </a:moveTo>
                <a:cubicBezTo>
                  <a:pt x="705" y="34925"/>
                  <a:pt x="1411" y="69850"/>
                  <a:pt x="12700" y="97367"/>
                </a:cubicBezTo>
                <a:cubicBezTo>
                  <a:pt x="23989" y="124884"/>
                  <a:pt x="67733" y="165100"/>
                  <a:pt x="67733" y="1651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692900" y="2273300"/>
            <a:ext cx="68046" cy="135467"/>
          </a:xfrm>
          <a:custGeom>
            <a:avLst/>
            <a:gdLst>
              <a:gd name="connsiteX0" fmla="*/ 0 w 68046"/>
              <a:gd name="connsiteY0" fmla="*/ 0 h 135467"/>
              <a:gd name="connsiteX1" fmla="*/ 59267 w 68046"/>
              <a:gd name="connsiteY1" fmla="*/ 67733 h 135467"/>
              <a:gd name="connsiteX2" fmla="*/ 67733 w 68046"/>
              <a:gd name="connsiteY2" fmla="*/ 135467 h 13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46" h="135467">
                <a:moveTo>
                  <a:pt x="0" y="0"/>
                </a:moveTo>
                <a:cubicBezTo>
                  <a:pt x="23989" y="22577"/>
                  <a:pt x="47978" y="45155"/>
                  <a:pt x="59267" y="67733"/>
                </a:cubicBezTo>
                <a:cubicBezTo>
                  <a:pt x="70556" y="90311"/>
                  <a:pt x="67733" y="135467"/>
                  <a:pt x="67733" y="135467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932950"/>
              </p:ext>
            </p:extLst>
          </p:nvPr>
        </p:nvGraphicFramePr>
        <p:xfrm>
          <a:off x="7018244" y="1513290"/>
          <a:ext cx="209643" cy="285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7000" imgH="177800" progId="Equation.DSMT4">
                  <p:embed/>
                </p:oleObj>
              </mc:Choice>
              <mc:Fallback>
                <p:oleObj name="Equation" r:id="rId21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244" y="1513290"/>
                        <a:ext cx="209643" cy="285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8011438"/>
              </p:ext>
            </p:extLst>
          </p:nvPr>
        </p:nvGraphicFramePr>
        <p:xfrm>
          <a:off x="6760946" y="2144389"/>
          <a:ext cx="209643" cy="285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27000" imgH="177800" progId="Equation.DSMT4">
                  <p:embed/>
                </p:oleObj>
              </mc:Choice>
              <mc:Fallback>
                <p:oleObj name="Equation" r:id="rId23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0946" y="2144389"/>
                        <a:ext cx="209643" cy="285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819152"/>
              </p:ext>
            </p:extLst>
          </p:nvPr>
        </p:nvGraphicFramePr>
        <p:xfrm>
          <a:off x="7683499" y="1704063"/>
          <a:ext cx="411163" cy="45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54000" imgH="292100" progId="Equation.DSMT4">
                  <p:embed/>
                </p:oleObj>
              </mc:Choice>
              <mc:Fallback>
                <p:oleObj name="Equation" r:id="rId24" imgW="2540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499" y="1704063"/>
                        <a:ext cx="411163" cy="45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7670800" y="1513290"/>
            <a:ext cx="0" cy="898734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 Box 5"/>
          <p:cNvSpPr txBox="1">
            <a:spLocks/>
          </p:cNvSpPr>
          <p:nvPr/>
        </p:nvSpPr>
        <p:spPr bwMode="auto">
          <a:xfrm>
            <a:off x="257129" y="664514"/>
            <a:ext cx="6384971" cy="69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torques about the curb </a:t>
            </a:r>
          </a:p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   (using r-perpendicular approach):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6" name="Right Triangle 15"/>
          <p:cNvSpPr/>
          <p:nvPr/>
        </p:nvSpPr>
        <p:spPr>
          <a:xfrm flipH="1">
            <a:off x="1297833" y="3632036"/>
            <a:ext cx="1460500" cy="1202492"/>
          </a:xfrm>
          <a:prstGeom prst="rtTriangle">
            <a:avLst/>
          </a:prstGeom>
          <a:solidFill>
            <a:srgbClr val="FF0000">
              <a:alpha val="49000"/>
            </a:srgb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975850"/>
              </p:ext>
            </p:extLst>
          </p:nvPr>
        </p:nvGraphicFramePr>
        <p:xfrm>
          <a:off x="2801165" y="4066263"/>
          <a:ext cx="411163" cy="45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54000" imgH="292100" progId="Equation.DSMT4">
                  <p:embed/>
                </p:oleObj>
              </mc:Choice>
              <mc:Fallback>
                <p:oleObj name="Equation" r:id="rId26" imgW="2540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1165" y="4066263"/>
                        <a:ext cx="411163" cy="45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7505587"/>
              </p:ext>
            </p:extLst>
          </p:nvPr>
        </p:nvGraphicFramePr>
        <p:xfrm>
          <a:off x="1812955" y="3894813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52400" imgH="152400" progId="Equation.DSMT4">
                  <p:embed/>
                </p:oleObj>
              </mc:Choice>
              <mc:Fallback>
                <p:oleObj name="Equation" r:id="rId27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955" y="3894813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2624419"/>
              </p:ext>
            </p:extLst>
          </p:nvPr>
        </p:nvGraphicFramePr>
        <p:xfrm>
          <a:off x="3625756" y="3864651"/>
          <a:ext cx="3392488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095500" imgH="469900" progId="Equation.DSMT4">
                  <p:embed/>
                </p:oleObj>
              </mc:Choice>
              <mc:Fallback>
                <p:oleObj name="Equation" r:id="rId28" imgW="20955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5756" y="3864651"/>
                        <a:ext cx="3392488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505262"/>
              </p:ext>
            </p:extLst>
          </p:nvPr>
        </p:nvGraphicFramePr>
        <p:xfrm>
          <a:off x="1579563" y="5251450"/>
          <a:ext cx="32019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790700" imgH="520700" progId="Equation.DSMT4">
                  <p:embed/>
                </p:oleObj>
              </mc:Choice>
              <mc:Fallback>
                <p:oleObj name="Equation" r:id="rId30" imgW="1790700" imgH="520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79563" y="5251450"/>
                        <a:ext cx="3201987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Freeform 53"/>
          <p:cNvSpPr/>
          <p:nvPr/>
        </p:nvSpPr>
        <p:spPr>
          <a:xfrm>
            <a:off x="1489292" y="4686958"/>
            <a:ext cx="68046" cy="135467"/>
          </a:xfrm>
          <a:custGeom>
            <a:avLst/>
            <a:gdLst>
              <a:gd name="connsiteX0" fmla="*/ 0 w 68046"/>
              <a:gd name="connsiteY0" fmla="*/ 0 h 135467"/>
              <a:gd name="connsiteX1" fmla="*/ 59267 w 68046"/>
              <a:gd name="connsiteY1" fmla="*/ 67733 h 135467"/>
              <a:gd name="connsiteX2" fmla="*/ 67733 w 68046"/>
              <a:gd name="connsiteY2" fmla="*/ 135467 h 13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46" h="135467">
                <a:moveTo>
                  <a:pt x="0" y="0"/>
                </a:moveTo>
                <a:cubicBezTo>
                  <a:pt x="23989" y="22577"/>
                  <a:pt x="47978" y="45155"/>
                  <a:pt x="59267" y="67733"/>
                </a:cubicBezTo>
                <a:cubicBezTo>
                  <a:pt x="70556" y="90311"/>
                  <a:pt x="67733" y="135467"/>
                  <a:pt x="67733" y="135467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318496"/>
              </p:ext>
            </p:extLst>
          </p:nvPr>
        </p:nvGraphicFramePr>
        <p:xfrm>
          <a:off x="1595438" y="4558047"/>
          <a:ext cx="209643" cy="285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27000" imgH="177800" progId="Equation.DSMT4">
                  <p:embed/>
                </p:oleObj>
              </mc:Choice>
              <mc:Fallback>
                <p:oleObj name="Equation" r:id="rId32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8" y="4558047"/>
                        <a:ext cx="209643" cy="285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Connector 40"/>
          <p:cNvCxnSpPr/>
          <p:nvPr/>
        </p:nvCxnSpPr>
        <p:spPr>
          <a:xfrm flipV="1">
            <a:off x="4433887" y="1971679"/>
            <a:ext cx="277813" cy="46200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979239"/>
              </p:ext>
            </p:extLst>
          </p:nvPr>
        </p:nvGraphicFramePr>
        <p:xfrm>
          <a:off x="4700996" y="1783110"/>
          <a:ext cx="174315" cy="210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27000" imgH="152400" progId="Equation.DSMT4">
                  <p:embed/>
                </p:oleObj>
              </mc:Choice>
              <mc:Fallback>
                <p:oleObj name="Equation" r:id="rId34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4700996" y="1783110"/>
                        <a:ext cx="174315" cy="210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617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4" grpId="0"/>
      <p:bldP spid="11" grpId="0" animBg="1"/>
      <p:bldP spid="12" grpId="0" animBg="1"/>
      <p:bldP spid="16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3" name="Text Box 2"/>
          <p:cNvSpPr txBox="1">
            <a:spLocks/>
          </p:cNvSpPr>
          <p:nvPr/>
        </p:nvSpPr>
        <p:spPr bwMode="auto">
          <a:xfrm>
            <a:off x="268334" y="189384"/>
            <a:ext cx="5292090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Show that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effect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bits of mass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along a beam </a:t>
            </a:r>
            <a:r>
              <a:rPr lang="en-US" sz="2000" dirty="0">
                <a:latin typeface="Times New Roman"/>
                <a:cs typeface="Times New Roman"/>
              </a:rPr>
              <a:t>are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same as </a:t>
            </a:r>
            <a:r>
              <a:rPr lang="en-US" sz="2000" dirty="0">
                <a:latin typeface="Times New Roman"/>
                <a:cs typeface="Times New Roman"/>
              </a:rPr>
              <a:t>thinking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 the mass centered at the beam’s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center of mass</a:t>
            </a:r>
            <a:r>
              <a:rPr lang="en-US" sz="2000" dirty="0">
                <a:latin typeface="Times New Roman"/>
                <a:cs typeface="Times New Roman"/>
              </a:rPr>
              <a:t>.  That is, show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 about the pin </a:t>
            </a:r>
            <a:r>
              <a:rPr lang="en-US" sz="2000" dirty="0">
                <a:latin typeface="Times New Roman"/>
                <a:cs typeface="Times New Roman"/>
              </a:rPr>
              <a:t>is the same for both cases.  Known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r>
              <a:rPr lang="en-US" sz="2000" dirty="0">
                <a:latin typeface="Times New Roman"/>
                <a:cs typeface="Times New Roman"/>
              </a:rPr>
              <a:t>                    </a:t>
            </a:r>
          </a:p>
        </p:txBody>
      </p:sp>
      <p:sp>
        <p:nvSpPr>
          <p:cNvPr id="137225" name="Text Box 5"/>
          <p:cNvSpPr txBox="1">
            <a:spLocks/>
          </p:cNvSpPr>
          <p:nvPr/>
        </p:nvSpPr>
        <p:spPr bwMode="auto">
          <a:xfrm>
            <a:off x="239839" y="2369934"/>
            <a:ext cx="83145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Torque, assuming </a:t>
            </a:r>
            <a:r>
              <a:rPr lang="en-US" sz="2000" dirty="0">
                <a:latin typeface="Times New Roman"/>
                <a:cs typeface="Times New Roman"/>
              </a:rPr>
              <a:t>all the mass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centered at the beam’s center of mass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15.)</a:t>
            </a:r>
          </a:p>
        </p:txBody>
      </p:sp>
      <p:graphicFrame>
        <p:nvGraphicFramePr>
          <p:cNvPr id="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712635"/>
              </p:ext>
            </p:extLst>
          </p:nvPr>
        </p:nvGraphicFramePr>
        <p:xfrm>
          <a:off x="7059663" y="3888240"/>
          <a:ext cx="4318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41300" imgH="165100" progId="Equation.DSMT4">
                  <p:embed/>
                </p:oleObj>
              </mc:Choice>
              <mc:Fallback>
                <p:oleObj name="Equation" r:id="rId3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9663" y="3888240"/>
                        <a:ext cx="4318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Arrow Connector 63"/>
          <p:cNvCxnSpPr/>
          <p:nvPr/>
        </p:nvCxnSpPr>
        <p:spPr>
          <a:xfrm flipV="1">
            <a:off x="4700418" y="3332555"/>
            <a:ext cx="725439" cy="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6396862"/>
              </p:ext>
            </p:extLst>
          </p:nvPr>
        </p:nvGraphicFramePr>
        <p:xfrm>
          <a:off x="4460320" y="3367540"/>
          <a:ext cx="29686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100" imgH="152400" progId="Equation.DSMT4">
                  <p:embed/>
                </p:oleObj>
              </mc:Choice>
              <mc:Fallback>
                <p:oleObj name="Equation" r:id="rId5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320" y="3367540"/>
                        <a:ext cx="29686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Arrow Connector 65"/>
          <p:cNvCxnSpPr/>
          <p:nvPr/>
        </p:nvCxnSpPr>
        <p:spPr>
          <a:xfrm>
            <a:off x="6952912" y="3332555"/>
            <a:ext cx="0" cy="10021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5438557" y="3430891"/>
            <a:ext cx="0" cy="411649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60825"/>
              </p:ext>
            </p:extLst>
          </p:nvPr>
        </p:nvGraphicFramePr>
        <p:xfrm>
          <a:off x="5112782" y="3619952"/>
          <a:ext cx="271463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400" imgH="152400" progId="Equation.DSMT4">
                  <p:embed/>
                </p:oleObj>
              </mc:Choice>
              <mc:Fallback>
                <p:oleObj name="Equation" r:id="rId7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782" y="3619952"/>
                        <a:ext cx="271463" cy="26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5"/>
          <p:cNvSpPr txBox="1">
            <a:spLocks/>
          </p:cNvSpPr>
          <p:nvPr/>
        </p:nvSpPr>
        <p:spPr bwMode="auto">
          <a:xfrm>
            <a:off x="239839" y="4660744"/>
            <a:ext cx="8757141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But what’s really happening?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5" name="Rectangle 39"/>
          <p:cNvSpPr>
            <a:spLocks/>
          </p:cNvSpPr>
          <p:nvPr/>
        </p:nvSpPr>
        <p:spPr bwMode="auto">
          <a:xfrm>
            <a:off x="5623537" y="558800"/>
            <a:ext cx="318744" cy="1122410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41"/>
          <p:cNvSpPr>
            <a:spLocks/>
          </p:cNvSpPr>
          <p:nvPr/>
        </p:nvSpPr>
        <p:spPr bwMode="auto">
          <a:xfrm>
            <a:off x="5954225" y="1167504"/>
            <a:ext cx="3048435" cy="153398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AutoShape 42"/>
          <p:cNvSpPr>
            <a:spLocks/>
          </p:cNvSpPr>
          <p:nvPr/>
        </p:nvSpPr>
        <p:spPr bwMode="auto">
          <a:xfrm>
            <a:off x="5942281" y="968954"/>
            <a:ext cx="237260" cy="544084"/>
          </a:xfrm>
          <a:prstGeom prst="flowChartDelay">
            <a:avLst/>
          </a:prstGeom>
          <a:solidFill>
            <a:schemeClr val="accent2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AutoShape 43"/>
          <p:cNvSpPr>
            <a:spLocks/>
          </p:cNvSpPr>
          <p:nvPr/>
        </p:nvSpPr>
        <p:spPr bwMode="auto">
          <a:xfrm>
            <a:off x="6021367" y="1201448"/>
            <a:ext cx="79088" cy="79095"/>
          </a:xfrm>
          <a:custGeom>
            <a:avLst/>
            <a:gdLst>
              <a:gd name="T0" fmla="*/ 564176 w 21600"/>
              <a:gd name="T1" fmla="*/ 0 h 21600"/>
              <a:gd name="T2" fmla="*/ 165221 w 21600"/>
              <a:gd name="T3" fmla="*/ 165238 h 21600"/>
              <a:gd name="T4" fmla="*/ 0 w 21600"/>
              <a:gd name="T5" fmla="*/ 564225 h 21600"/>
              <a:gd name="T6" fmla="*/ 165221 w 21600"/>
              <a:gd name="T7" fmla="*/ 963198 h 21600"/>
              <a:gd name="T8" fmla="*/ 564176 w 21600"/>
              <a:gd name="T9" fmla="*/ 1128428 h 21600"/>
              <a:gd name="T10" fmla="*/ 963131 w 21600"/>
              <a:gd name="T11" fmla="*/ 963198 h 21600"/>
              <a:gd name="T12" fmla="*/ 1128351 w 21600"/>
              <a:gd name="T13" fmla="*/ 564225 h 21600"/>
              <a:gd name="T14" fmla="*/ 963131 w 21600"/>
              <a:gd name="T15" fmla="*/ 165238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41"/>
          <p:cNvSpPr>
            <a:spLocks/>
          </p:cNvSpPr>
          <p:nvPr/>
        </p:nvSpPr>
        <p:spPr bwMode="auto">
          <a:xfrm>
            <a:off x="5425857" y="3255856"/>
            <a:ext cx="3048435" cy="153398"/>
          </a:xfrm>
          <a:prstGeom prst="rect">
            <a:avLst/>
          </a:prstGeom>
          <a:solidFill>
            <a:srgbClr val="20FF38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819245"/>
              </p:ext>
            </p:extLst>
          </p:nvPr>
        </p:nvGraphicFramePr>
        <p:xfrm>
          <a:off x="1095375" y="2990850"/>
          <a:ext cx="2559050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22400" imgH="635000" progId="Equation.DSMT4">
                  <p:embed/>
                </p:oleObj>
              </mc:Choice>
              <mc:Fallback>
                <p:oleObj name="Equation" r:id="rId10" imgW="1422400" imgH="63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5375" y="2990850"/>
                        <a:ext cx="2559050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968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/>
      <p:bldP spid="45" grpId="0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5"/>
          <p:cNvSpPr txBox="1">
            <a:spLocks/>
          </p:cNvSpPr>
          <p:nvPr/>
        </p:nvSpPr>
        <p:spPr bwMode="auto">
          <a:xfrm>
            <a:off x="239839" y="1852030"/>
            <a:ext cx="83145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Identify an arbitrary </a:t>
            </a:r>
            <a:r>
              <a:rPr lang="en-US" sz="2000" dirty="0">
                <a:latin typeface="Times New Roman"/>
                <a:cs typeface="Times New Roman"/>
              </a:rPr>
              <a:t>bit of mass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dm</a:t>
            </a:r>
            <a:r>
              <a:rPr lang="en-US" sz="2000" dirty="0">
                <a:latin typeface="Times New Roman"/>
                <a:cs typeface="Times New Roman"/>
              </a:rPr>
              <a:t> at an arbitrary position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7225" name="Text Box 5"/>
          <p:cNvSpPr txBox="1">
            <a:spLocks/>
          </p:cNvSpPr>
          <p:nvPr/>
        </p:nvSpPr>
        <p:spPr bwMode="auto">
          <a:xfrm>
            <a:off x="239839" y="1504192"/>
            <a:ext cx="8314530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As before,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torque</a:t>
            </a:r>
            <a:r>
              <a:rPr lang="en-US" sz="2000" dirty="0">
                <a:latin typeface="Times New Roman"/>
                <a:cs typeface="Times New Roman"/>
              </a:rPr>
              <a:t> due to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the pin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37229" name="Rectangle 26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47" name="Text Box 19"/>
          <p:cNvSpPr txBox="1">
            <a:spLocks/>
          </p:cNvSpPr>
          <p:nvPr/>
        </p:nvSpPr>
        <p:spPr bwMode="auto">
          <a:xfrm>
            <a:off x="8568708" y="6477000"/>
            <a:ext cx="42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16.)</a:t>
            </a:r>
          </a:p>
        </p:txBody>
      </p:sp>
      <p:sp>
        <p:nvSpPr>
          <p:cNvPr id="45" name="Text Box 5"/>
          <p:cNvSpPr txBox="1">
            <a:spLocks/>
          </p:cNvSpPr>
          <p:nvPr/>
        </p:nvSpPr>
        <p:spPr bwMode="auto">
          <a:xfrm>
            <a:off x="239839" y="177644"/>
            <a:ext cx="8757141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Tiny bits of mass </a:t>
            </a:r>
            <a:r>
              <a:rPr lang="en-US" sz="2000" dirty="0">
                <a:latin typeface="Times New Roman"/>
                <a:cs typeface="Times New Roman"/>
              </a:rPr>
              <a:t>all along the beam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feel the effect of gravity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bearing down on the beam</a:t>
            </a:r>
            <a:r>
              <a:rPr lang="en-US" sz="2000" dirty="0">
                <a:latin typeface="Times New Roman"/>
                <a:cs typeface="Times New Roman"/>
              </a:rPr>
              <a:t>.  To justify our assumption, we need to determine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much torque each</a:t>
            </a:r>
            <a:r>
              <a:rPr lang="en-US" sz="2000" dirty="0">
                <a:latin typeface="Times New Roman"/>
                <a:cs typeface="Times New Roman"/>
              </a:rPr>
              <a:t> of those individual bits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 sum </a:t>
            </a:r>
            <a:r>
              <a:rPr lang="en-US" sz="2000" dirty="0">
                <a:latin typeface="Times New Roman"/>
                <a:cs typeface="Times New Roman"/>
              </a:rPr>
              <a:t>all of those differential torques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see if their magnitude </a:t>
            </a:r>
            <a:r>
              <a:rPr lang="en-US" sz="2000" dirty="0">
                <a:latin typeface="Times New Roman"/>
                <a:cs typeface="Times New Roman"/>
              </a:rPr>
              <a:t>comes out to be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mg(L/2)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412650"/>
              </p:ext>
            </p:extLst>
          </p:nvPr>
        </p:nvGraphicFramePr>
        <p:xfrm>
          <a:off x="282575" y="2690813"/>
          <a:ext cx="4524375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14600" imgH="2146300" progId="Equation.DSMT4">
                  <p:embed/>
                </p:oleObj>
              </mc:Choice>
              <mc:Fallback>
                <p:oleObj name="Equation" r:id="rId3" imgW="2514600" imgH="2146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" y="2690813"/>
                        <a:ext cx="4524375" cy="375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>
          <a:xfrm>
            <a:off x="3990975" y="3590267"/>
            <a:ext cx="4508500" cy="0"/>
          </a:xfrm>
          <a:prstGeom prst="line">
            <a:avLst/>
          </a:pr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270375" y="3462803"/>
            <a:ext cx="3848100" cy="254000"/>
          </a:xfrm>
          <a:prstGeom prst="rect">
            <a:avLst/>
          </a:prstGeom>
          <a:solidFill>
            <a:srgbClr val="00F30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4270520" y="2878603"/>
            <a:ext cx="0" cy="1452398"/>
          </a:xfrm>
          <a:prstGeom prst="line">
            <a:avLst/>
          </a:pr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127868"/>
              </p:ext>
            </p:extLst>
          </p:nvPr>
        </p:nvGraphicFramePr>
        <p:xfrm>
          <a:off x="8328025" y="3631078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27000" progId="Equation.DSMT4">
                  <p:embed/>
                </p:oleObj>
              </mc:Choice>
              <mc:Fallback>
                <p:oleObj name="Equation" r:id="rId5" imgW="1270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28025" y="3631078"/>
                        <a:ext cx="171450" cy="17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4270375" y="3175465"/>
            <a:ext cx="13970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667375" y="3040528"/>
            <a:ext cx="0" cy="325437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768975" y="3040528"/>
            <a:ext cx="0" cy="325437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768975" y="3181815"/>
            <a:ext cx="2413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875757"/>
              </p:ext>
            </p:extLst>
          </p:nvPr>
        </p:nvGraphicFramePr>
        <p:xfrm>
          <a:off x="4826000" y="2908765"/>
          <a:ext cx="227013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27000" progId="Equation.DSMT4">
                  <p:embed/>
                </p:oleObj>
              </mc:Choice>
              <mc:Fallback>
                <p:oleObj name="Equation" r:id="rId7" imgW="1270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26000" y="2908765"/>
                        <a:ext cx="227013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069986"/>
              </p:ext>
            </p:extLst>
          </p:nvPr>
        </p:nvGraphicFramePr>
        <p:xfrm>
          <a:off x="5523706" y="2678578"/>
          <a:ext cx="363537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3200" imgH="165100" progId="Equation.DSMT4">
                  <p:embed/>
                </p:oleObj>
              </mc:Choice>
              <mc:Fallback>
                <p:oleObj name="Equation" r:id="rId9" imgW="203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23706" y="2678578"/>
                        <a:ext cx="363537" cy="296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54614"/>
              </p:ext>
            </p:extLst>
          </p:nvPr>
        </p:nvGraphicFramePr>
        <p:xfrm>
          <a:off x="5788025" y="3883025"/>
          <a:ext cx="131762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600" imgH="241300" progId="Equation.DSMT4">
                  <p:embed/>
                </p:oleObj>
              </mc:Choice>
              <mc:Fallback>
                <p:oleObj name="Equation" r:id="rId11" imgW="7366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88025" y="3883025"/>
                        <a:ext cx="1317625" cy="433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5661025" y="3463267"/>
            <a:ext cx="111125" cy="254000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718175" y="3601147"/>
            <a:ext cx="0" cy="72985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3388234" y="5369276"/>
            <a:ext cx="277813" cy="46200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4305015" y="5032375"/>
            <a:ext cx="95535" cy="16906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5"/>
          <p:cNvSpPr txBox="1">
            <a:spLocks/>
          </p:cNvSpPr>
          <p:nvPr/>
        </p:nvSpPr>
        <p:spPr bwMode="auto">
          <a:xfrm>
            <a:off x="4337050" y="5951961"/>
            <a:ext cx="3749675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assumption </a:t>
            </a:r>
            <a:r>
              <a:rPr lang="en-US" sz="2000" dirty="0">
                <a:latin typeface="Times New Roman"/>
                <a:cs typeface="Times New Roman"/>
              </a:rPr>
              <a:t>is a good one!</a:t>
            </a:r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40945"/>
              </p:ext>
            </p:extLst>
          </p:nvPr>
        </p:nvGraphicFramePr>
        <p:xfrm>
          <a:off x="6369050" y="2940050"/>
          <a:ext cx="2341563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08100" imgH="317500" progId="Equation.DSMT4">
                  <p:embed/>
                </p:oleObj>
              </mc:Choice>
              <mc:Fallback>
                <p:oleObj name="Equation" r:id="rId13" imgW="1308100" imgH="317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369050" y="2940050"/>
                        <a:ext cx="2341563" cy="569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/>
          <p:cNvSpPr/>
          <p:nvPr/>
        </p:nvSpPr>
        <p:spPr>
          <a:xfrm>
            <a:off x="5715000" y="3238500"/>
            <a:ext cx="660400" cy="279400"/>
          </a:xfrm>
          <a:custGeom>
            <a:avLst/>
            <a:gdLst>
              <a:gd name="connsiteX0" fmla="*/ 660400 w 660400"/>
              <a:gd name="connsiteY0" fmla="*/ 0 h 279400"/>
              <a:gd name="connsiteX1" fmla="*/ 304800 w 660400"/>
              <a:gd name="connsiteY1" fmla="*/ 25400 h 279400"/>
              <a:gd name="connsiteX2" fmla="*/ 393700 w 660400"/>
              <a:gd name="connsiteY2" fmla="*/ 139700 h 279400"/>
              <a:gd name="connsiteX3" fmla="*/ 0 w 660400"/>
              <a:gd name="connsiteY3" fmla="*/ 279400 h 27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400" h="279400">
                <a:moveTo>
                  <a:pt x="660400" y="0"/>
                </a:moveTo>
                <a:cubicBezTo>
                  <a:pt x="504825" y="1058"/>
                  <a:pt x="349250" y="2117"/>
                  <a:pt x="304800" y="25400"/>
                </a:cubicBezTo>
                <a:cubicBezTo>
                  <a:pt x="260350" y="48683"/>
                  <a:pt x="444500" y="97367"/>
                  <a:pt x="393700" y="139700"/>
                </a:cubicBezTo>
                <a:cubicBezTo>
                  <a:pt x="342900" y="182033"/>
                  <a:pt x="0" y="279400"/>
                  <a:pt x="0" y="279400"/>
                </a:cubicBezTo>
              </a:path>
            </a:pathLst>
          </a:custGeom>
          <a:ln w="12700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 Box 5"/>
          <p:cNvSpPr txBox="1">
            <a:spLocks/>
          </p:cNvSpPr>
          <p:nvPr/>
        </p:nvSpPr>
        <p:spPr bwMode="auto">
          <a:xfrm>
            <a:off x="239838" y="2207630"/>
            <a:ext cx="8904162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Define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gravitational force </a:t>
            </a:r>
            <a:r>
              <a:rPr lang="en-US" sz="2000" dirty="0">
                <a:latin typeface="Times New Roman"/>
                <a:cs typeface="Times New Roman"/>
              </a:rPr>
              <a:t>associated with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dm</a:t>
            </a:r>
            <a:r>
              <a:rPr lang="en-US" sz="2000" dirty="0">
                <a:latin typeface="Times New Roman"/>
                <a:cs typeface="Times New Roman"/>
              </a:rPr>
              <a:t>, then do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torque</a:t>
            </a:r>
            <a:r>
              <a:rPr lang="en-US" sz="2000" dirty="0">
                <a:latin typeface="Times New Roman"/>
                <a:cs typeface="Times New Roman"/>
              </a:rPr>
              <a:t> calc.</a:t>
            </a:r>
          </a:p>
        </p:txBody>
      </p:sp>
    </p:spTree>
    <p:extLst>
      <p:ext uri="{BB962C8B-B14F-4D97-AF65-F5344CB8AC3E}">
        <p14:creationId xmlns:p14="http://schemas.microsoft.com/office/powerpoint/2010/main" val="15761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37225" grpId="0"/>
      <p:bldP spid="36" grpId="0" animBg="1"/>
      <p:bldP spid="43" grpId="0"/>
      <p:bldP spid="8" grpId="0" animBg="1"/>
      <p:bldP spid="4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48881</TotalTime>
  <Words>1615</Words>
  <Application>Microsoft Macintosh PowerPoint</Application>
  <PresentationFormat>On-screen Show (4:3)</PresentationFormat>
  <Paragraphs>95</Paragraphs>
  <Slides>16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Apple Chancery</vt:lpstr>
      <vt:lpstr>Arial</vt:lpstr>
      <vt:lpstr>Calibri</vt:lpstr>
      <vt:lpstr>Gill Sans</vt:lpstr>
      <vt:lpstr>Lucida Grande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979</cp:revision>
  <cp:lastPrinted>2017-11-16T02:24:26Z</cp:lastPrinted>
  <dcterms:created xsi:type="dcterms:W3CDTF">2017-08-16T17:34:12Z</dcterms:created>
  <dcterms:modified xsi:type="dcterms:W3CDTF">2025-09-25T15:37:01Z</dcterms:modified>
</cp:coreProperties>
</file>