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327" r:id="rId2"/>
    <p:sldId id="560" r:id="rId3"/>
    <p:sldId id="424" r:id="rId4"/>
    <p:sldId id="511" r:id="rId5"/>
    <p:sldId id="561" r:id="rId6"/>
    <p:sldId id="562" r:id="rId7"/>
    <p:sldId id="563" r:id="rId8"/>
    <p:sldId id="565" r:id="rId9"/>
    <p:sldId id="566" r:id="rId10"/>
    <p:sldId id="567" r:id="rId11"/>
    <p:sldId id="568" r:id="rId12"/>
    <p:sldId id="570" r:id="rId13"/>
    <p:sldId id="572" r:id="rId14"/>
    <p:sldId id="571" r:id="rId15"/>
    <p:sldId id="584" r:id="rId16"/>
    <p:sldId id="585" r:id="rId17"/>
    <p:sldId id="586" r:id="rId18"/>
    <p:sldId id="587" r:id="rId19"/>
    <p:sldId id="588" r:id="rId20"/>
    <p:sldId id="589" r:id="rId21"/>
    <p:sldId id="590" r:id="rId22"/>
    <p:sldId id="569" r:id="rId23"/>
    <p:sldId id="592" r:id="rId24"/>
    <p:sldId id="573" r:id="rId25"/>
    <p:sldId id="574" r:id="rId26"/>
    <p:sldId id="575" r:id="rId27"/>
    <p:sldId id="591" r:id="rId28"/>
    <p:sldId id="578" r:id="rId29"/>
    <p:sldId id="579" r:id="rId30"/>
    <p:sldId id="580" r:id="rId31"/>
    <p:sldId id="581" r:id="rId32"/>
    <p:sldId id="582" r:id="rId33"/>
    <p:sldId id="58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FD4FF"/>
    <a:srgbClr val="3366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9"/>
    <p:restoredTop sz="94719"/>
  </p:normalViewPr>
  <p:slideViewPr>
    <p:cSldViewPr snapToGrid="0" snapToObjects="1">
      <p:cViewPr varScale="1">
        <p:scale>
          <a:sx n="143" d="100"/>
          <a:sy n="143" d="100"/>
        </p:scale>
        <p:origin x="22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538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31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153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80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5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18.bin"/><Relationship Id="rId18" Type="http://schemas.openxmlformats.org/officeDocument/2006/relationships/oleObject" Target="../embeddings/oleObject21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0.emf"/><Relationship Id="rId17" Type="http://schemas.openxmlformats.org/officeDocument/2006/relationships/oleObject" Target="../embeddings/oleObject20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18.emf"/><Relationship Id="rId3" Type="http://schemas.openxmlformats.org/officeDocument/2006/relationships/oleObject" Target="../embeddings/oleObject22.bin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26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11" Type="http://schemas.openxmlformats.org/officeDocument/2006/relationships/image" Target="../media/image17.emf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5.bin"/><Relationship Id="rId4" Type="http://schemas.openxmlformats.org/officeDocument/2006/relationships/image" Target="../media/image13.emf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21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19.emf"/><Relationship Id="rId17" Type="http://schemas.openxmlformats.org/officeDocument/2006/relationships/oleObject" Target="../embeddings/oleObject34.bin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22.e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47.bin"/><Relationship Id="rId18" Type="http://schemas.openxmlformats.org/officeDocument/2006/relationships/image" Target="../media/image12.emf"/><Relationship Id="rId3" Type="http://schemas.openxmlformats.org/officeDocument/2006/relationships/oleObject" Target="../embeddings/oleObject42.bin"/><Relationship Id="rId21" Type="http://schemas.openxmlformats.org/officeDocument/2006/relationships/oleObject" Target="../embeddings/oleObject51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25.emf"/><Relationship Id="rId17" Type="http://schemas.openxmlformats.org/officeDocument/2006/relationships/oleObject" Target="../embeddings/oleObject49.bin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.emf"/><Relationship Id="rId20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46.bin"/><Relationship Id="rId24" Type="http://schemas.openxmlformats.org/officeDocument/2006/relationships/image" Target="../media/image28.emf"/><Relationship Id="rId5" Type="http://schemas.openxmlformats.org/officeDocument/2006/relationships/oleObject" Target="../embeddings/oleObject43.bin"/><Relationship Id="rId15" Type="http://schemas.openxmlformats.org/officeDocument/2006/relationships/oleObject" Target="../embeddings/oleObject48.bin"/><Relationship Id="rId23" Type="http://schemas.openxmlformats.org/officeDocument/2006/relationships/oleObject" Target="../embeddings/oleObject52.bin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50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18.emf"/><Relationship Id="rId22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32.emf"/><Relationship Id="rId3" Type="http://schemas.openxmlformats.org/officeDocument/2006/relationships/oleObject" Target="../embeddings/oleObject53.bin"/><Relationship Id="rId21" Type="http://schemas.openxmlformats.org/officeDocument/2006/relationships/image" Target="../media/image33.emf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29.emf"/><Relationship Id="rId17" Type="http://schemas.openxmlformats.org/officeDocument/2006/relationships/oleObject" Target="../embeddings/oleObject60.bin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1.emf"/><Relationship Id="rId20" Type="http://schemas.openxmlformats.org/officeDocument/2006/relationships/oleObject" Target="../embeddings/oleObject6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23" Type="http://schemas.openxmlformats.org/officeDocument/2006/relationships/oleObject" Target="../embeddings/oleObject64.bin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61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30.emf"/><Relationship Id="rId22" Type="http://schemas.openxmlformats.org/officeDocument/2006/relationships/oleObject" Target="../embeddings/oleObject6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70.bin"/><Relationship Id="rId18" Type="http://schemas.openxmlformats.org/officeDocument/2006/relationships/image" Target="../media/image37.e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72.bin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1.bin"/><Relationship Id="rId10" Type="http://schemas.openxmlformats.org/officeDocument/2006/relationships/image" Target="../media/image4.emf"/><Relationship Id="rId19" Type="http://schemas.openxmlformats.org/officeDocument/2006/relationships/oleObject" Target="../embeddings/oleObject73.bin"/><Relationship Id="rId4" Type="http://schemas.openxmlformats.org/officeDocument/2006/relationships/image" Target="../media/image34.emf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oleObject" Target="../embeddings/oleObject79.bin"/><Relationship Id="rId18" Type="http://schemas.openxmlformats.org/officeDocument/2006/relationships/image" Target="../media/image43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21.emf"/><Relationship Id="rId17" Type="http://schemas.openxmlformats.org/officeDocument/2006/relationships/oleObject" Target="../embeddings/oleObject81.bin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80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47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50.emf"/><Relationship Id="rId4" Type="http://schemas.openxmlformats.org/officeDocument/2006/relationships/image" Target="../media/image49.emf"/><Relationship Id="rId9" Type="http://schemas.openxmlformats.org/officeDocument/2006/relationships/oleObject" Target="../embeddings/oleObject9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5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e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52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9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oleObject" Target="../embeddings/oleObject105.bin"/><Relationship Id="rId18" Type="http://schemas.openxmlformats.org/officeDocument/2006/relationships/oleObject" Target="../embeddings/oleObject109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59.emf"/><Relationship Id="rId17" Type="http://schemas.openxmlformats.org/officeDocument/2006/relationships/oleObject" Target="../embeddings/oleObject108.bin"/><Relationship Id="rId2" Type="http://schemas.openxmlformats.org/officeDocument/2006/relationships/notesSlide" Target="../notesSlides/notesSlide16.xml"/><Relationship Id="rId16" Type="http://schemas.openxmlformats.org/officeDocument/2006/relationships/oleObject" Target="../embeddings/oleObject107.bin"/><Relationship Id="rId20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5" Type="http://schemas.openxmlformats.org/officeDocument/2006/relationships/image" Target="../media/image60.emf"/><Relationship Id="rId10" Type="http://schemas.openxmlformats.org/officeDocument/2006/relationships/image" Target="../media/image58.emf"/><Relationship Id="rId19" Type="http://schemas.openxmlformats.org/officeDocument/2006/relationships/oleObject" Target="../embeddings/oleObject110.bin"/><Relationship Id="rId4" Type="http://schemas.openxmlformats.org/officeDocument/2006/relationships/image" Target="../media/image55.emf"/><Relationship Id="rId9" Type="http://schemas.openxmlformats.org/officeDocument/2006/relationships/oleObject" Target="../embeddings/oleObject103.bin"/><Relationship Id="rId14" Type="http://schemas.openxmlformats.org/officeDocument/2006/relationships/oleObject" Target="../embeddings/oleObject10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13" Type="http://schemas.openxmlformats.org/officeDocument/2006/relationships/image" Target="../media/image60.e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12" Type="http://schemas.openxmlformats.org/officeDocument/2006/relationships/oleObject" Target="../embeddings/oleObject116.bin"/><Relationship Id="rId17" Type="http://schemas.openxmlformats.org/officeDocument/2006/relationships/image" Target="../media/image63.emf"/><Relationship Id="rId2" Type="http://schemas.openxmlformats.org/officeDocument/2006/relationships/notesSlide" Target="../notesSlides/notesSlide17.xml"/><Relationship Id="rId16" Type="http://schemas.openxmlformats.org/officeDocument/2006/relationships/oleObject" Target="../embeddings/oleObject11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12.bin"/><Relationship Id="rId15" Type="http://schemas.openxmlformats.org/officeDocument/2006/relationships/image" Target="../media/image59.emf"/><Relationship Id="rId10" Type="http://schemas.openxmlformats.org/officeDocument/2006/relationships/image" Target="../media/image58.emf"/><Relationship Id="rId4" Type="http://schemas.openxmlformats.org/officeDocument/2006/relationships/image" Target="../media/image62.emf"/><Relationship Id="rId9" Type="http://schemas.openxmlformats.org/officeDocument/2006/relationships/oleObject" Target="../embeddings/oleObject114.bin"/><Relationship Id="rId14" Type="http://schemas.openxmlformats.org/officeDocument/2006/relationships/oleObject" Target="../embeddings/oleObject11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1.bin"/><Relationship Id="rId12" Type="http://schemas.openxmlformats.org/officeDocument/2006/relationships/image" Target="../media/image6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11" Type="http://schemas.openxmlformats.org/officeDocument/2006/relationships/oleObject" Target="../embeddings/oleObject123.bin"/><Relationship Id="rId5" Type="http://schemas.openxmlformats.org/officeDocument/2006/relationships/oleObject" Target="../embeddings/oleObject120.bin"/><Relationship Id="rId10" Type="http://schemas.openxmlformats.org/officeDocument/2006/relationships/image" Target="../media/image65.e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12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13" Type="http://schemas.openxmlformats.org/officeDocument/2006/relationships/oleObject" Target="../embeddings/oleObject129.bin"/><Relationship Id="rId18" Type="http://schemas.openxmlformats.org/officeDocument/2006/relationships/image" Target="../media/image74.emf"/><Relationship Id="rId26" Type="http://schemas.openxmlformats.org/officeDocument/2006/relationships/oleObject" Target="../embeddings/oleObject136.bin"/><Relationship Id="rId3" Type="http://schemas.openxmlformats.org/officeDocument/2006/relationships/oleObject" Target="../embeddings/oleObject124.bin"/><Relationship Id="rId21" Type="http://schemas.openxmlformats.org/officeDocument/2006/relationships/oleObject" Target="../embeddings/oleObject133.bin"/><Relationship Id="rId7" Type="http://schemas.openxmlformats.org/officeDocument/2006/relationships/oleObject" Target="../embeddings/oleObject126.bin"/><Relationship Id="rId12" Type="http://schemas.openxmlformats.org/officeDocument/2006/relationships/image" Target="../media/image71.emf"/><Relationship Id="rId17" Type="http://schemas.openxmlformats.org/officeDocument/2006/relationships/oleObject" Target="../embeddings/oleObject131.bin"/><Relationship Id="rId25" Type="http://schemas.openxmlformats.org/officeDocument/2006/relationships/oleObject" Target="../embeddings/oleObject135.bin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3.emf"/><Relationship Id="rId20" Type="http://schemas.openxmlformats.org/officeDocument/2006/relationships/image" Target="../media/image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11" Type="http://schemas.openxmlformats.org/officeDocument/2006/relationships/oleObject" Target="../embeddings/oleObject128.bin"/><Relationship Id="rId24" Type="http://schemas.openxmlformats.org/officeDocument/2006/relationships/image" Target="../media/image77.emf"/><Relationship Id="rId5" Type="http://schemas.openxmlformats.org/officeDocument/2006/relationships/oleObject" Target="../embeddings/oleObject125.bin"/><Relationship Id="rId15" Type="http://schemas.openxmlformats.org/officeDocument/2006/relationships/oleObject" Target="../embeddings/oleObject130.bin"/><Relationship Id="rId23" Type="http://schemas.openxmlformats.org/officeDocument/2006/relationships/oleObject" Target="../embeddings/oleObject134.bin"/><Relationship Id="rId28" Type="http://schemas.openxmlformats.org/officeDocument/2006/relationships/image" Target="../media/image78.emf"/><Relationship Id="rId10" Type="http://schemas.openxmlformats.org/officeDocument/2006/relationships/image" Target="../media/image70.emf"/><Relationship Id="rId19" Type="http://schemas.openxmlformats.org/officeDocument/2006/relationships/oleObject" Target="../embeddings/oleObject132.bin"/><Relationship Id="rId4" Type="http://schemas.openxmlformats.org/officeDocument/2006/relationships/image" Target="../media/image67.emf"/><Relationship Id="rId9" Type="http://schemas.openxmlformats.org/officeDocument/2006/relationships/oleObject" Target="../embeddings/oleObject127.bin"/><Relationship Id="rId14" Type="http://schemas.openxmlformats.org/officeDocument/2006/relationships/image" Target="../media/image72.emf"/><Relationship Id="rId22" Type="http://schemas.openxmlformats.org/officeDocument/2006/relationships/image" Target="../media/image76.emf"/><Relationship Id="rId27" Type="http://schemas.openxmlformats.org/officeDocument/2006/relationships/oleObject" Target="../embeddings/oleObject137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139.bin"/><Relationship Id="rId4" Type="http://schemas.openxmlformats.org/officeDocument/2006/relationships/image" Target="../media/image7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13" Type="http://schemas.openxmlformats.org/officeDocument/2006/relationships/oleObject" Target="../embeddings/oleObject146.bin"/><Relationship Id="rId3" Type="http://schemas.openxmlformats.org/officeDocument/2006/relationships/oleObject" Target="../embeddings/oleObject141.bin"/><Relationship Id="rId7" Type="http://schemas.openxmlformats.org/officeDocument/2006/relationships/oleObject" Target="../embeddings/oleObject143.bin"/><Relationship Id="rId12" Type="http://schemas.openxmlformats.org/officeDocument/2006/relationships/image" Target="../media/image82.emf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11" Type="http://schemas.openxmlformats.org/officeDocument/2006/relationships/oleObject" Target="../embeddings/oleObject145.bin"/><Relationship Id="rId5" Type="http://schemas.openxmlformats.org/officeDocument/2006/relationships/oleObject" Target="../embeddings/oleObject142.bin"/><Relationship Id="rId15" Type="http://schemas.openxmlformats.org/officeDocument/2006/relationships/oleObject" Target="../embeddings/oleObject147.bin"/><Relationship Id="rId10" Type="http://schemas.openxmlformats.org/officeDocument/2006/relationships/image" Target="../media/image73.emf"/><Relationship Id="rId4" Type="http://schemas.openxmlformats.org/officeDocument/2006/relationships/image" Target="../media/image67.emf"/><Relationship Id="rId9" Type="http://schemas.openxmlformats.org/officeDocument/2006/relationships/oleObject" Target="../embeddings/oleObject144.bin"/><Relationship Id="rId14" Type="http://schemas.openxmlformats.org/officeDocument/2006/relationships/image" Target="../media/image83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13" Type="http://schemas.openxmlformats.org/officeDocument/2006/relationships/oleObject" Target="../embeddings/oleObject153.bin"/><Relationship Id="rId18" Type="http://schemas.openxmlformats.org/officeDocument/2006/relationships/image" Target="../media/image75.emf"/><Relationship Id="rId3" Type="http://schemas.openxmlformats.org/officeDocument/2006/relationships/oleObject" Target="../embeddings/oleObject148.bin"/><Relationship Id="rId21" Type="http://schemas.openxmlformats.org/officeDocument/2006/relationships/oleObject" Target="../embeddings/oleObject157.bin"/><Relationship Id="rId7" Type="http://schemas.openxmlformats.org/officeDocument/2006/relationships/oleObject" Target="../embeddings/oleObject150.bin"/><Relationship Id="rId12" Type="http://schemas.openxmlformats.org/officeDocument/2006/relationships/image" Target="../media/image86.emf"/><Relationship Id="rId17" Type="http://schemas.openxmlformats.org/officeDocument/2006/relationships/oleObject" Target="../embeddings/oleObject155.bin"/><Relationship Id="rId25" Type="http://schemas.openxmlformats.org/officeDocument/2006/relationships/image" Target="../media/image89.emf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87.emf"/><Relationship Id="rId20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11" Type="http://schemas.openxmlformats.org/officeDocument/2006/relationships/oleObject" Target="../embeddings/oleObject152.bin"/><Relationship Id="rId24" Type="http://schemas.openxmlformats.org/officeDocument/2006/relationships/oleObject" Target="../embeddings/oleObject159.bin"/><Relationship Id="rId5" Type="http://schemas.openxmlformats.org/officeDocument/2006/relationships/oleObject" Target="../embeddings/oleObject149.bin"/><Relationship Id="rId15" Type="http://schemas.openxmlformats.org/officeDocument/2006/relationships/oleObject" Target="../embeddings/oleObject154.bin"/><Relationship Id="rId23" Type="http://schemas.openxmlformats.org/officeDocument/2006/relationships/image" Target="../media/image88.emf"/><Relationship Id="rId10" Type="http://schemas.openxmlformats.org/officeDocument/2006/relationships/image" Target="../media/image72.emf"/><Relationship Id="rId19" Type="http://schemas.openxmlformats.org/officeDocument/2006/relationships/oleObject" Target="../embeddings/oleObject156.bin"/><Relationship Id="rId4" Type="http://schemas.openxmlformats.org/officeDocument/2006/relationships/image" Target="../media/image67.emf"/><Relationship Id="rId9" Type="http://schemas.openxmlformats.org/officeDocument/2006/relationships/oleObject" Target="../embeddings/oleObject151.bin"/><Relationship Id="rId14" Type="http://schemas.openxmlformats.org/officeDocument/2006/relationships/image" Target="../media/image77.emf"/><Relationship Id="rId22" Type="http://schemas.openxmlformats.org/officeDocument/2006/relationships/oleObject" Target="../embeddings/oleObject15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13" Type="http://schemas.openxmlformats.org/officeDocument/2006/relationships/oleObject" Target="../embeddings/oleObject165.bin"/><Relationship Id="rId3" Type="http://schemas.openxmlformats.org/officeDocument/2006/relationships/oleObject" Target="../embeddings/oleObject160.bin"/><Relationship Id="rId7" Type="http://schemas.openxmlformats.org/officeDocument/2006/relationships/oleObject" Target="../embeddings/oleObject162.bin"/><Relationship Id="rId12" Type="http://schemas.openxmlformats.org/officeDocument/2006/relationships/image" Target="../media/image91.emf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11" Type="http://schemas.openxmlformats.org/officeDocument/2006/relationships/oleObject" Target="../embeddings/oleObject164.bin"/><Relationship Id="rId5" Type="http://schemas.openxmlformats.org/officeDocument/2006/relationships/oleObject" Target="../embeddings/oleObject161.bin"/><Relationship Id="rId15" Type="http://schemas.openxmlformats.org/officeDocument/2006/relationships/oleObject" Target="../embeddings/oleObject166.bin"/><Relationship Id="rId10" Type="http://schemas.openxmlformats.org/officeDocument/2006/relationships/image" Target="../media/image90.emf"/><Relationship Id="rId4" Type="http://schemas.openxmlformats.org/officeDocument/2006/relationships/image" Target="../media/image67.emf"/><Relationship Id="rId9" Type="http://schemas.openxmlformats.org/officeDocument/2006/relationships/oleObject" Target="../embeddings/oleObject163.bin"/><Relationship Id="rId14" Type="http://schemas.openxmlformats.org/officeDocument/2006/relationships/image" Target="../media/image92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13" Type="http://schemas.openxmlformats.org/officeDocument/2006/relationships/oleObject" Target="../embeddings/oleObject172.bin"/><Relationship Id="rId18" Type="http://schemas.openxmlformats.org/officeDocument/2006/relationships/image" Target="../media/image98.emf"/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69.bin"/><Relationship Id="rId12" Type="http://schemas.openxmlformats.org/officeDocument/2006/relationships/image" Target="../media/image76.emf"/><Relationship Id="rId17" Type="http://schemas.openxmlformats.org/officeDocument/2006/relationships/oleObject" Target="../embeddings/oleObject174.bin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11" Type="http://schemas.openxmlformats.org/officeDocument/2006/relationships/oleObject" Target="../embeddings/oleObject171.bin"/><Relationship Id="rId5" Type="http://schemas.openxmlformats.org/officeDocument/2006/relationships/oleObject" Target="../embeddings/oleObject168.bin"/><Relationship Id="rId15" Type="http://schemas.openxmlformats.org/officeDocument/2006/relationships/oleObject" Target="../embeddings/oleObject173.bin"/><Relationship Id="rId10" Type="http://schemas.openxmlformats.org/officeDocument/2006/relationships/image" Target="../media/image75.emf"/><Relationship Id="rId4" Type="http://schemas.openxmlformats.org/officeDocument/2006/relationships/image" Target="../media/image94.emf"/><Relationship Id="rId9" Type="http://schemas.openxmlformats.org/officeDocument/2006/relationships/oleObject" Target="../embeddings/oleObject170.bin"/><Relationship Id="rId14" Type="http://schemas.openxmlformats.org/officeDocument/2006/relationships/image" Target="../media/image96.emf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02.emf"/><Relationship Id="rId26" Type="http://schemas.openxmlformats.org/officeDocument/2006/relationships/image" Target="../media/image67.emf"/><Relationship Id="rId3" Type="http://schemas.openxmlformats.org/officeDocument/2006/relationships/oleObject" Target="../embeddings/oleObject175.bin"/><Relationship Id="rId21" Type="http://schemas.openxmlformats.org/officeDocument/2006/relationships/oleObject" Target="../embeddings/oleObject184.bin"/><Relationship Id="rId34" Type="http://schemas.openxmlformats.org/officeDocument/2006/relationships/image" Target="../media/image97.emf"/><Relationship Id="rId7" Type="http://schemas.openxmlformats.org/officeDocument/2006/relationships/oleObject" Target="../embeddings/oleObject177.bin"/><Relationship Id="rId12" Type="http://schemas.openxmlformats.org/officeDocument/2006/relationships/image" Target="../media/image75.emf"/><Relationship Id="rId17" Type="http://schemas.openxmlformats.org/officeDocument/2006/relationships/oleObject" Target="../embeddings/oleObject182.bin"/><Relationship Id="rId25" Type="http://schemas.openxmlformats.org/officeDocument/2006/relationships/oleObject" Target="../embeddings/oleObject186.bin"/><Relationship Id="rId33" Type="http://schemas.openxmlformats.org/officeDocument/2006/relationships/oleObject" Target="../embeddings/oleObject191.bin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77.emf"/><Relationship Id="rId20" Type="http://schemas.openxmlformats.org/officeDocument/2006/relationships/image" Target="../media/image103.emf"/><Relationship Id="rId29" Type="http://schemas.openxmlformats.org/officeDocument/2006/relationships/oleObject" Target="../embeddings/oleObject18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11" Type="http://schemas.openxmlformats.org/officeDocument/2006/relationships/oleObject" Target="../embeddings/oleObject179.bin"/><Relationship Id="rId24" Type="http://schemas.openxmlformats.org/officeDocument/2006/relationships/image" Target="../media/image94.emf"/><Relationship Id="rId32" Type="http://schemas.openxmlformats.org/officeDocument/2006/relationships/image" Target="../media/image96.emf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23" Type="http://schemas.openxmlformats.org/officeDocument/2006/relationships/oleObject" Target="../embeddings/oleObject185.bin"/><Relationship Id="rId28" Type="http://schemas.openxmlformats.org/officeDocument/2006/relationships/image" Target="../media/image95.emf"/><Relationship Id="rId10" Type="http://schemas.openxmlformats.org/officeDocument/2006/relationships/image" Target="../media/image101.emf"/><Relationship Id="rId19" Type="http://schemas.openxmlformats.org/officeDocument/2006/relationships/oleObject" Target="../embeddings/oleObject183.bin"/><Relationship Id="rId31" Type="http://schemas.openxmlformats.org/officeDocument/2006/relationships/oleObject" Target="../embeddings/oleObject190.bin"/><Relationship Id="rId4" Type="http://schemas.openxmlformats.org/officeDocument/2006/relationships/image" Target="../media/image99.e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76.emf"/><Relationship Id="rId22" Type="http://schemas.openxmlformats.org/officeDocument/2006/relationships/image" Target="../media/image104.emf"/><Relationship Id="rId27" Type="http://schemas.openxmlformats.org/officeDocument/2006/relationships/oleObject" Target="../embeddings/oleObject187.bin"/><Relationship Id="rId30" Type="http://schemas.openxmlformats.org/officeDocument/2006/relationships/oleObject" Target="../embeddings/oleObject189.bin"/><Relationship Id="rId8" Type="http://schemas.openxmlformats.org/officeDocument/2006/relationships/image" Target="../media/image10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2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emf"/><Relationship Id="rId5" Type="http://schemas.openxmlformats.org/officeDocument/2006/relationships/oleObject" Target="../embeddings/oleObject193.bin"/><Relationship Id="rId4" Type="http://schemas.openxmlformats.org/officeDocument/2006/relationships/image" Target="../media/image10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4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emf"/><Relationship Id="rId5" Type="http://schemas.openxmlformats.org/officeDocument/2006/relationships/oleObject" Target="../embeddings/oleObject195.bin"/><Relationship Id="rId4" Type="http://schemas.openxmlformats.org/officeDocument/2006/relationships/image" Target="../media/image107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3" Type="http://schemas.openxmlformats.org/officeDocument/2006/relationships/oleObject" Target="../embeddings/oleObject196.bin"/><Relationship Id="rId7" Type="http://schemas.openxmlformats.org/officeDocument/2006/relationships/oleObject" Target="../embeddings/oleObject198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emf"/><Relationship Id="rId5" Type="http://schemas.openxmlformats.org/officeDocument/2006/relationships/oleObject" Target="../embeddings/oleObject197.bin"/><Relationship Id="rId10" Type="http://schemas.openxmlformats.org/officeDocument/2006/relationships/image" Target="../media/image111.emf"/><Relationship Id="rId4" Type="http://schemas.openxmlformats.org/officeDocument/2006/relationships/image" Target="../media/image107.emf"/><Relationship Id="rId9" Type="http://schemas.openxmlformats.org/officeDocument/2006/relationships/oleObject" Target="../embeddings/oleObject199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oleObject" Target="../embeddings/oleObject200.bin"/><Relationship Id="rId7" Type="http://schemas.openxmlformats.org/officeDocument/2006/relationships/oleObject" Target="../embeddings/oleObject202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emf"/><Relationship Id="rId5" Type="http://schemas.openxmlformats.org/officeDocument/2006/relationships/oleObject" Target="../embeddings/oleObject201.bin"/><Relationship Id="rId4" Type="http://schemas.openxmlformats.org/officeDocument/2006/relationships/image" Target="../media/image10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3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e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1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360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45200" y="6427112"/>
            <a:ext cx="2368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courtesy of Richard White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0305" y="733435"/>
            <a:ext cx="11576797" cy="7135395"/>
            <a:chOff x="11953" y="1443140"/>
            <a:chExt cx="11576797" cy="7135395"/>
          </a:xfrm>
        </p:grpSpPr>
        <p:pic>
          <p:nvPicPr>
            <p:cNvPr id="11" name="rotation-oscillation.mp4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4"/>
            <a:stretch>
              <a:fillRect/>
            </a:stretch>
          </p:blipFill>
          <p:spPr>
            <a:xfrm>
              <a:off x="11953" y="1443140"/>
              <a:ext cx="11576797" cy="7135395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90500" y="1443140"/>
              <a:ext cx="9118600" cy="1541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29284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15: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Vibratory Motion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15300" y="2108200"/>
            <a:ext cx="1498600" cy="4889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7244" y="6057900"/>
            <a:ext cx="8166100" cy="1168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197600" y="6312812"/>
            <a:ext cx="2368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courtesy of Richard White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1.)</a:t>
            </a:r>
          </a:p>
        </p:txBody>
      </p:sp>
    </p:spTree>
    <p:extLst>
      <p:ext uri="{BB962C8B-B14F-4D97-AF65-F5344CB8AC3E}">
        <p14:creationId xmlns:p14="http://schemas.microsoft.com/office/powerpoint/2010/main" val="341824495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8" y="781565"/>
            <a:ext cx="8754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T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he Island Series: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6258" y="1439534"/>
            <a:ext cx="8322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You have been kidnapped by a crazed physics nerd and left on an island with twenty-four hours to solve the following problem.  Solve the problem and </a:t>
            </a:r>
            <a:r>
              <a:rPr lang="en-US" sz="2000">
                <a:solidFill>
                  <a:srgbClr val="000000"/>
                </a:solidFill>
                <a:latin typeface="Times New Roman"/>
                <a:cs typeface="Times New Roman"/>
              </a:rPr>
              <a:t>you get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leave.  Don’t solve the problem and you don’t.</a:t>
            </a:r>
            <a:endParaRPr lang="en-US" sz="2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258" y="2660116"/>
            <a:ext cx="832294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The problem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:  Your demented host has a precocious child who wants to dig a hole through the center of the earth and jump into it.  Thinking the kid is a genius who can do anything he puts his mind to, the parent assumes the kid will succeed, periodically re-emerging at the mouth of the hole after the jump (he’ll accelerate down through the earth to the other side, then come back).  To get a picture of the kid every time he shows himself at the original hole site, the parent wants to hire a satellite that will orbit at just the right altitude so that every time the kid’s head pops out of the ground, the satellite will be overhead to take a picture.  To get off the island, you must determine the appropriate orbital altitude the satellite needs to maintain to be able to do this?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060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7" y="1428786"/>
            <a:ext cx="5846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You’ll see!  </a:t>
            </a:r>
            <a:endParaRPr lang="en-US" sz="2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9889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Solution to Island Problem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3.)</a:t>
            </a:r>
          </a:p>
        </p:txBody>
      </p:sp>
    </p:spTree>
    <p:extLst>
      <p:ext uri="{BB962C8B-B14F-4D97-AF65-F5344CB8AC3E}">
        <p14:creationId xmlns:p14="http://schemas.microsoft.com/office/powerpoint/2010/main" val="163850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4.)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647700"/>
            <a:ext cx="86373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Two glaring observations </a:t>
            </a:r>
            <a:r>
              <a:rPr lang="en-US" sz="2000" dirty="0">
                <a:latin typeface="Times New Roman"/>
                <a:cs typeface="Times New Roman"/>
              </a:rPr>
              <a:t>can be made from the graphic on the previous slide: 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2548" y="1411288"/>
            <a:ext cx="8343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The PROJECTION of a point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a circle </a:t>
            </a:r>
            <a:r>
              <a:rPr lang="en-US" sz="2000" dirty="0">
                <a:latin typeface="Times New Roman"/>
                <a:cs typeface="Times New Roman"/>
              </a:rPr>
              <a:t>moving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angular velocity     </a:t>
            </a:r>
            <a:r>
              <a:rPr lang="en-US" sz="2000" dirty="0">
                <a:latin typeface="Times New Roman"/>
                <a:cs typeface="Times New Roman"/>
              </a:rPr>
              <a:t>follows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path </a:t>
            </a:r>
            <a:r>
              <a:rPr lang="en-US" sz="2000" dirty="0">
                <a:latin typeface="Times New Roman"/>
                <a:cs typeface="Times New Roman"/>
              </a:rPr>
              <a:t>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 attached to an ideal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hanging spring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as the spring oscillates up and down</a:t>
            </a:r>
            <a:r>
              <a:rPr lang="en-US" sz="2000" dirty="0">
                <a:latin typeface="Times New Roman"/>
                <a:cs typeface="Times New Roman"/>
              </a:rPr>
              <a:t>.  And: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548" y="2439988"/>
            <a:ext cx="8343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If you track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oscillation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time</a:t>
            </a:r>
            <a:r>
              <a:rPr lang="en-US" sz="2000" dirty="0">
                <a:latin typeface="Times New Roman"/>
                <a:cs typeface="Times New Roman"/>
              </a:rPr>
              <a:t>,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traces out </a:t>
            </a:r>
            <a:r>
              <a:rPr lang="en-US" sz="2000" dirty="0">
                <a:latin typeface="Times New Roman"/>
                <a:cs typeface="Times New Roman"/>
              </a:rPr>
              <a:t>a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sinusoidal path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432061"/>
              </p:ext>
            </p:extLst>
          </p:nvPr>
        </p:nvGraphicFramePr>
        <p:xfrm>
          <a:off x="1449594" y="1838247"/>
          <a:ext cx="231975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400" imgH="139700" progId="Equation.DSMT4">
                  <p:embed/>
                </p:oleObj>
              </mc:Choice>
              <mc:Fallback>
                <p:oleObj name="Equation" r:id="rId3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9594" y="1838247"/>
                        <a:ext cx="231975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8600" y="3073400"/>
            <a:ext cx="4368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Both of these observations </a:t>
            </a:r>
            <a:r>
              <a:rPr lang="en-US" sz="2000" dirty="0">
                <a:latin typeface="Times New Roman"/>
                <a:cs typeface="Times New Roman"/>
              </a:rPr>
              <a:t>fall out from the math if we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start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Newton’s Second Law </a:t>
            </a:r>
            <a:r>
              <a:rPr lang="en-US" sz="2000" dirty="0">
                <a:latin typeface="Times New Roman"/>
                <a:cs typeface="Times New Roman"/>
              </a:rPr>
              <a:t>applied to a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attached to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ideal spring </a:t>
            </a:r>
            <a:r>
              <a:rPr lang="en-US" sz="2000" dirty="0">
                <a:latin typeface="Times New Roman"/>
                <a:cs typeface="Times New Roman"/>
              </a:rPr>
              <a:t>oscillating over a frictionless, horizontal surface.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" y="4904844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That analysis </a:t>
            </a:r>
            <a:r>
              <a:rPr lang="en-US" sz="2000" dirty="0">
                <a:latin typeface="Times New Roman"/>
                <a:cs typeface="Times New Roman"/>
              </a:rPr>
              <a:t>follows: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087141" y="3229767"/>
            <a:ext cx="4194971" cy="1917701"/>
            <a:chOff x="5895975" y="3238500"/>
            <a:chExt cx="2667000" cy="1219200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5895975" y="33147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6"/>
            <p:cNvSpPr>
              <a:spLocks noChangeShapeType="1"/>
            </p:cNvSpPr>
            <p:nvPr/>
          </p:nvSpPr>
          <p:spPr bwMode="auto">
            <a:xfrm>
              <a:off x="5895975" y="4076700"/>
              <a:ext cx="2667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7343775" y="3695700"/>
              <a:ext cx="457200" cy="381000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5895975" y="38481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 flipV="1">
              <a:off x="6124575" y="3695700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6276975" y="36957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6505575" y="36957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6734175" y="36957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 flipV="1">
              <a:off x="6962775" y="3848100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7115175" y="38481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>
              <a:off x="7038975" y="32385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>
              <a:off x="7038975" y="34671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641238"/>
              </p:ext>
            </p:extLst>
          </p:nvPr>
        </p:nvGraphicFramePr>
        <p:xfrm>
          <a:off x="5899150" y="3660775"/>
          <a:ext cx="19367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150" y="3660775"/>
                        <a:ext cx="193675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432182"/>
              </p:ext>
            </p:extLst>
          </p:nvPr>
        </p:nvGraphicFramePr>
        <p:xfrm>
          <a:off x="7267575" y="3327400"/>
          <a:ext cx="193675" cy="19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27000" progId="Equation.DSMT4">
                  <p:embed/>
                </p:oleObj>
              </mc:Choice>
              <mc:Fallback>
                <p:oleObj name="Equation" r:id="rId7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7575" y="3327400"/>
                        <a:ext cx="193675" cy="19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395986"/>
              </p:ext>
            </p:extLst>
          </p:nvPr>
        </p:nvGraphicFramePr>
        <p:xfrm>
          <a:off x="6624638" y="5135563"/>
          <a:ext cx="5429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5600" imgH="152400" progId="Equation.DSMT4">
                  <p:embed/>
                </p:oleObj>
              </mc:Choice>
              <mc:Fallback>
                <p:oleObj name="Equation" r:id="rId9" imgW="3556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4638" y="5135563"/>
                        <a:ext cx="5429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375404"/>
              </p:ext>
            </p:extLst>
          </p:nvPr>
        </p:nvGraphicFramePr>
        <p:xfrm>
          <a:off x="7958138" y="3700463"/>
          <a:ext cx="252412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5100" imgH="127000" progId="Equation.DSMT4">
                  <p:embed/>
                </p:oleObj>
              </mc:Choice>
              <mc:Fallback>
                <p:oleObj name="Equation" r:id="rId11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8138" y="3700463"/>
                        <a:ext cx="252412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07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28600" y="4508499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Pulling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kx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the right side and dividing by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yields the relationship: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8600" y="2520979"/>
            <a:ext cx="8503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spring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be                          </a:t>
            </a:r>
            <a:r>
              <a:rPr lang="en-US" sz="2000" dirty="0">
                <a:latin typeface="Times New Roman"/>
                <a:cs typeface="Times New Roman"/>
              </a:rPr>
              <a:t>(Hooke’s Law),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Newton Second Law yields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5.)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647700"/>
            <a:ext cx="43561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Keeping the sign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acceleration</a:t>
            </a:r>
            <a:r>
              <a:rPr lang="en-US" sz="2000" dirty="0">
                <a:latin typeface="Times New Roman"/>
                <a:cs typeface="Times New Roman"/>
              </a:rPr>
              <a:t> embedded (it will be either positive or negative, depending upon the point in time, so we’ll leave it implicit), and noting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 force </a:t>
            </a:r>
            <a:r>
              <a:rPr lang="en-US" sz="2000" dirty="0">
                <a:latin typeface="Times New Roman"/>
                <a:cs typeface="Times New Roman"/>
              </a:rPr>
              <a:t>in the x-direction on a mass attached to the</a:t>
            </a: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846688"/>
              </p:ext>
            </p:extLst>
          </p:nvPr>
        </p:nvGraphicFramePr>
        <p:xfrm>
          <a:off x="1755298" y="2532853"/>
          <a:ext cx="1563687" cy="447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39800" imgH="266700" progId="Equation.DSMT4">
                  <p:embed/>
                </p:oleObj>
              </mc:Choice>
              <mc:Fallback>
                <p:oleObj name="Equation" r:id="rId3" imgW="9398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298" y="2532853"/>
                        <a:ext cx="1563687" cy="447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5132703" y="437353"/>
            <a:ext cx="4194971" cy="1917701"/>
            <a:chOff x="5895975" y="3238500"/>
            <a:chExt cx="2667000" cy="1219200"/>
          </a:xfrm>
        </p:grpSpPr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5895975" y="33147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6"/>
            <p:cNvSpPr>
              <a:spLocks noChangeShapeType="1"/>
            </p:cNvSpPr>
            <p:nvPr/>
          </p:nvSpPr>
          <p:spPr bwMode="auto">
            <a:xfrm>
              <a:off x="5895975" y="4076700"/>
              <a:ext cx="2667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7343775" y="3695700"/>
              <a:ext cx="457200" cy="381000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5895975" y="38481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 flipV="1">
              <a:off x="6124575" y="3695700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6276975" y="36957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6505575" y="36957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6734175" y="36957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 flipV="1">
              <a:off x="6962775" y="3848100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7115175" y="38481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>
              <a:off x="7038975" y="32385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>
              <a:off x="7038975" y="34671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704527"/>
              </p:ext>
            </p:extLst>
          </p:nvPr>
        </p:nvGraphicFramePr>
        <p:xfrm>
          <a:off x="5944712" y="868361"/>
          <a:ext cx="19367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4712" y="868361"/>
                        <a:ext cx="193675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217115"/>
              </p:ext>
            </p:extLst>
          </p:nvPr>
        </p:nvGraphicFramePr>
        <p:xfrm>
          <a:off x="7313137" y="534986"/>
          <a:ext cx="193675" cy="19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27000" progId="Equation.DSMT4">
                  <p:embed/>
                </p:oleObj>
              </mc:Choice>
              <mc:Fallback>
                <p:oleObj name="Equation" r:id="rId7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3137" y="534986"/>
                        <a:ext cx="193675" cy="19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941379"/>
              </p:ext>
            </p:extLst>
          </p:nvPr>
        </p:nvGraphicFramePr>
        <p:xfrm>
          <a:off x="6670200" y="2343149"/>
          <a:ext cx="5429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5600" imgH="152400" progId="Equation.DSMT4">
                  <p:embed/>
                </p:oleObj>
              </mc:Choice>
              <mc:Fallback>
                <p:oleObj name="Equation" r:id="rId9" imgW="3556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0200" y="2343149"/>
                        <a:ext cx="5429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574004"/>
              </p:ext>
            </p:extLst>
          </p:nvPr>
        </p:nvGraphicFramePr>
        <p:xfrm>
          <a:off x="8003700" y="908049"/>
          <a:ext cx="252412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5100" imgH="127000" progId="Equation.DSMT4">
                  <p:embed/>
                </p:oleObj>
              </mc:Choice>
              <mc:Fallback>
                <p:oleObj name="Equation" r:id="rId11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3700" y="908049"/>
                        <a:ext cx="252412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01647"/>
              </p:ext>
            </p:extLst>
          </p:nvPr>
        </p:nvGraphicFramePr>
        <p:xfrm>
          <a:off x="2924175" y="2981325"/>
          <a:ext cx="2233613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46200" imgH="889000" progId="Equation.DSMT4">
                  <p:embed/>
                </p:oleObj>
              </mc:Choice>
              <mc:Fallback>
                <p:oleObj name="Equation" r:id="rId13" imgW="1346200" imgH="889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2981325"/>
                        <a:ext cx="2233613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826285"/>
              </p:ext>
            </p:extLst>
          </p:nvPr>
        </p:nvGraphicFramePr>
        <p:xfrm>
          <a:off x="3449638" y="5032375"/>
          <a:ext cx="1747837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54100" imgH="444500" progId="Equation.DSMT4">
                  <p:embed/>
                </p:oleObj>
              </mc:Choice>
              <mc:Fallback>
                <p:oleObj name="Equation" r:id="rId15" imgW="1054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9638" y="5032375"/>
                        <a:ext cx="1747837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600" y="5865813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This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characteristic equation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195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6.)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419100"/>
            <a:ext cx="43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This relationship: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91554" y="437353"/>
            <a:ext cx="3236120" cy="1651432"/>
            <a:chOff x="5132703" y="437353"/>
            <a:chExt cx="4194971" cy="2140746"/>
          </a:xfrm>
        </p:grpSpPr>
        <p:grpSp>
          <p:nvGrpSpPr>
            <p:cNvPr id="3" name="Group 2"/>
            <p:cNvGrpSpPr/>
            <p:nvPr/>
          </p:nvGrpSpPr>
          <p:grpSpPr>
            <a:xfrm>
              <a:off x="5132703" y="437353"/>
              <a:ext cx="4194971" cy="1917701"/>
              <a:chOff x="5895975" y="3238500"/>
              <a:chExt cx="2667000" cy="121920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5895975" y="33147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6"/>
              <p:cNvSpPr>
                <a:spLocks noChangeShapeType="1"/>
              </p:cNvSpPr>
              <p:nvPr/>
            </p:nvSpPr>
            <p:spPr bwMode="auto">
              <a:xfrm>
                <a:off x="5895975" y="4076700"/>
                <a:ext cx="2667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7343775" y="3695700"/>
                <a:ext cx="457200" cy="381000"/>
              </a:xfrm>
              <a:prstGeom prst="rect">
                <a:avLst/>
              </a:prstGeom>
              <a:solidFill>
                <a:srgbClr val="FF0F0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0F09"/>
                  </a:solidFill>
                </a:endParaRPr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58959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V="1">
                <a:off x="6124575" y="36957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62769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2"/>
              <p:cNvSpPr>
                <a:spLocks noChangeShapeType="1"/>
              </p:cNvSpPr>
              <p:nvPr/>
            </p:nvSpPr>
            <p:spPr bwMode="auto">
              <a:xfrm flipH="1">
                <a:off x="65055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>
                <a:off x="67341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 flipV="1">
                <a:off x="6962775" y="38481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71151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7038975" y="3238500"/>
                <a:ext cx="0" cy="1219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7038975" y="34671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4460875"/>
                </p:ext>
              </p:extLst>
            </p:nvPr>
          </p:nvGraphicFramePr>
          <p:xfrm>
            <a:off x="5944712" y="868361"/>
            <a:ext cx="19367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65100" progId="Equation.DSMT4">
                    <p:embed/>
                  </p:oleObj>
                </mc:Choice>
                <mc:Fallback>
                  <p:oleObj name="Equation" r:id="rId3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4712" y="868361"/>
                          <a:ext cx="193675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2839502"/>
                </p:ext>
              </p:extLst>
            </p:nvPr>
          </p:nvGraphicFramePr>
          <p:xfrm>
            <a:off x="7313137" y="534986"/>
            <a:ext cx="193675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27000" progId="Equation.DSMT4">
                    <p:embed/>
                  </p:oleObj>
                </mc:Choice>
                <mc:Fallback>
                  <p:oleObj name="Equation" r:id="rId5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3137" y="534986"/>
                          <a:ext cx="193675" cy="195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3708975"/>
                </p:ext>
              </p:extLst>
            </p:nvPr>
          </p:nvGraphicFramePr>
          <p:xfrm>
            <a:off x="6670200" y="2343149"/>
            <a:ext cx="5429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55600" imgH="152400" progId="Equation.DSMT4">
                    <p:embed/>
                  </p:oleObj>
                </mc:Choice>
                <mc:Fallback>
                  <p:oleObj name="Equation" r:id="rId7" imgW="3556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0200" y="2343149"/>
                          <a:ext cx="5429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516251"/>
                </p:ext>
              </p:extLst>
            </p:nvPr>
          </p:nvGraphicFramePr>
          <p:xfrm>
            <a:off x="8003700" y="908049"/>
            <a:ext cx="252412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100" imgH="127000" progId="Equation.DSMT4">
                    <p:embed/>
                  </p:oleObj>
                </mc:Choice>
                <mc:Fallback>
                  <p:oleObj name="Equation" r:id="rId9" imgW="1651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3700" y="908049"/>
                          <a:ext cx="252412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Box 28"/>
          <p:cNvSpPr txBox="1"/>
          <p:nvPr/>
        </p:nvSpPr>
        <p:spPr>
          <a:xfrm>
            <a:off x="228600" y="1783710"/>
            <a:ext cx="5716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essentially asks us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find a function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such that </a:t>
            </a:r>
            <a:r>
              <a:rPr lang="en-US" sz="2000" dirty="0">
                <a:latin typeface="Times New Roman"/>
                <a:cs typeface="Times New Roman"/>
              </a:rPr>
              <a:t>when you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take its second derivative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add it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to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times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itself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sum will always add to zero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529100"/>
              </p:ext>
            </p:extLst>
          </p:nvPr>
        </p:nvGraphicFramePr>
        <p:xfrm>
          <a:off x="1608138" y="996950"/>
          <a:ext cx="1747837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54100" imgH="444500" progId="Equation.DSMT4">
                  <p:embed/>
                </p:oleObj>
              </mc:Choice>
              <mc:Fallback>
                <p:oleObj name="Equation" r:id="rId11" imgW="1054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996950"/>
                        <a:ext cx="1747837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600" y="2854353"/>
            <a:ext cx="867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function </a:t>
            </a:r>
            <a:r>
              <a:rPr lang="en-US" sz="2000" dirty="0">
                <a:latin typeface="Times New Roman"/>
                <a:cs typeface="Times New Roman"/>
              </a:rPr>
              <a:t>that does this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either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cosine</a:t>
            </a:r>
            <a:r>
              <a:rPr lang="en-US" sz="2000" dirty="0">
                <a:latin typeface="Times New Roman"/>
                <a:cs typeface="Times New Roman"/>
              </a:rPr>
              <a:t> or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sine</a:t>
            </a:r>
            <a:r>
              <a:rPr lang="en-US" sz="2000" dirty="0">
                <a:latin typeface="Times New Roman"/>
                <a:cs typeface="Times New Roman"/>
              </a:rPr>
              <a:t> (I usually use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sine</a:t>
            </a:r>
            <a:r>
              <a:rPr lang="en-US" sz="2000" dirty="0">
                <a:latin typeface="Times New Roman"/>
                <a:cs typeface="Times New Roman"/>
              </a:rPr>
              <a:t>, but your book for no particularly good reason uses a cosine, so we’ll use that). 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8600" y="3685350"/>
            <a:ext cx="867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are restrictions </a:t>
            </a:r>
            <a:r>
              <a:rPr lang="en-US" sz="2000" dirty="0">
                <a:latin typeface="Times New Roman"/>
                <a:cs typeface="Times New Roman"/>
              </a:rPr>
              <a:t>on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cosine function </a:t>
            </a:r>
            <a:r>
              <a:rPr lang="en-US" sz="2000" dirty="0">
                <a:latin typeface="Times New Roman"/>
                <a:cs typeface="Times New Roman"/>
              </a:rPr>
              <a:t>we need.  In fact, we want the most general form possible.  Specifically: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3010" y="4554447"/>
            <a:ext cx="82827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We need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cosine’s angle </a:t>
            </a:r>
            <a:r>
              <a:rPr lang="en-US" sz="2000" dirty="0">
                <a:latin typeface="Times New Roman"/>
                <a:cs typeface="Times New Roman"/>
              </a:rPr>
              <a:t>to be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time dependent</a:t>
            </a:r>
            <a:r>
              <a:rPr lang="en-US" sz="2000" dirty="0">
                <a:latin typeface="Times New Roman"/>
                <a:cs typeface="Times New Roman"/>
              </a:rPr>
              <a:t>, so instead of using an angle   , we will use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times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, where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constants units </a:t>
            </a:r>
            <a:r>
              <a:rPr lang="en-US" sz="2000" dirty="0">
                <a:latin typeface="Times New Roman"/>
                <a:cs typeface="Times New Roman"/>
              </a:rPr>
              <a:t>have to be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radians/second</a:t>
            </a:r>
            <a:r>
              <a:rPr lang="en-US" sz="2000" dirty="0">
                <a:latin typeface="Times New Roman"/>
                <a:cs typeface="Times New Roman"/>
              </a:rPr>
              <a:t>.  As we have already run into a variable with those units (   ), we will use that symbol.  (Interesting note: If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angular velocity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rotating point-on-the-circle </a:t>
            </a:r>
            <a:r>
              <a:rPr lang="en-US" sz="2000" dirty="0">
                <a:latin typeface="Times New Roman"/>
                <a:cs typeface="Times New Roman"/>
              </a:rPr>
              <a:t>shown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first slide </a:t>
            </a:r>
            <a:r>
              <a:rPr lang="en-US" sz="2000" dirty="0">
                <a:latin typeface="Times New Roman"/>
                <a:cs typeface="Times New Roman"/>
              </a:rPr>
              <a:t>had been    , the constant in question for the vibratory motion’s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cosine function </a:t>
            </a:r>
            <a:r>
              <a:rPr lang="en-US" sz="2000" dirty="0">
                <a:latin typeface="Times New Roman"/>
                <a:cs typeface="Times New Roman"/>
              </a:rPr>
              <a:t>would have been that same number    .)</a:t>
            </a:r>
          </a:p>
        </p:txBody>
      </p:sp>
      <p:graphicFrame>
        <p:nvGraphicFramePr>
          <p:cNvPr id="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014476"/>
              </p:ext>
            </p:extLst>
          </p:nvPr>
        </p:nvGraphicFramePr>
        <p:xfrm>
          <a:off x="1076325" y="4911818"/>
          <a:ext cx="20955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4911818"/>
                        <a:ext cx="209550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015395"/>
              </p:ext>
            </p:extLst>
          </p:nvPr>
        </p:nvGraphicFramePr>
        <p:xfrm>
          <a:off x="7922717" y="5290110"/>
          <a:ext cx="252412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400" imgH="139700" progId="Equation.DSMT4">
                  <p:embed/>
                </p:oleObj>
              </mc:Choice>
              <mc:Fallback>
                <p:oleObj name="Equation" r:id="rId15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2717" y="5290110"/>
                        <a:ext cx="252412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704705"/>
              </p:ext>
            </p:extLst>
          </p:nvPr>
        </p:nvGraphicFramePr>
        <p:xfrm>
          <a:off x="6614921" y="5902092"/>
          <a:ext cx="252412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2400" imgH="139700" progId="Equation.DSMT4">
                  <p:embed/>
                </p:oleObj>
              </mc:Choice>
              <mc:Fallback>
                <p:oleObj name="Equation" r:id="rId17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4921" y="5902092"/>
                        <a:ext cx="252412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272808"/>
              </p:ext>
            </p:extLst>
          </p:nvPr>
        </p:nvGraphicFramePr>
        <p:xfrm>
          <a:off x="1290332" y="6489001"/>
          <a:ext cx="252412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52400" imgH="139700" progId="Equation.DSMT4">
                  <p:embed/>
                </p:oleObj>
              </mc:Choice>
              <mc:Fallback>
                <p:oleObj name="Equation" r:id="rId18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332" y="6489001"/>
                        <a:ext cx="252412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599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668384" y="1902717"/>
            <a:ext cx="4462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We need to be able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shift the axis </a:t>
            </a:r>
            <a:r>
              <a:rPr lang="en-US" sz="2000" dirty="0">
                <a:latin typeface="Times New Roman"/>
                <a:cs typeface="Times New Roman"/>
              </a:rPr>
              <a:t>by some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phase shift </a:t>
            </a:r>
            <a:r>
              <a:rPr lang="en-US" sz="2000" dirty="0">
                <a:latin typeface="Times New Roman"/>
                <a:cs typeface="Times New Roman"/>
              </a:rPr>
              <a:t>amount   , essentially starting the clock (i.e., setting t = 0) when the body is at </a:t>
            </a:r>
            <a:r>
              <a:rPr lang="en-US" sz="2000" i="1" dirty="0">
                <a:latin typeface="Times New Roman"/>
                <a:cs typeface="Times New Roman"/>
              </a:rPr>
              <a:t>any chosen </a:t>
            </a:r>
            <a:r>
              <a:rPr lang="en-US" sz="2000" dirty="0">
                <a:latin typeface="Times New Roman"/>
                <a:cs typeface="Times New Roman"/>
              </a:rPr>
              <a:t>x-coordinate.</a:t>
            </a: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7.)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6284" y="579278"/>
            <a:ext cx="4462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We need </a:t>
            </a:r>
            <a:r>
              <a:rPr lang="en-US" sz="2000" dirty="0">
                <a:latin typeface="Times New Roman"/>
                <a:cs typeface="Times New Roman"/>
              </a:rPr>
              <a:t>the ability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start the clock </a:t>
            </a:r>
            <a:r>
              <a:rPr lang="en-US" sz="2000" dirty="0">
                <a:latin typeface="Times New Roman"/>
                <a:cs typeface="Times New Roman"/>
              </a:rPr>
              <a:t>when we want.  A simple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cosine function </a:t>
            </a:r>
            <a:r>
              <a:rPr lang="en-US" sz="2000" dirty="0">
                <a:latin typeface="Times New Roman"/>
                <a:cs typeface="Times New Roman"/>
              </a:rPr>
              <a:t>sets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>
                <a:latin typeface="Times New Roman"/>
                <a:cs typeface="Times New Roman"/>
              </a:rPr>
              <a:t> to be at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 maximum at t = 0 (see sketch)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956719"/>
              </p:ext>
            </p:extLst>
          </p:nvPr>
        </p:nvGraphicFramePr>
        <p:xfrm>
          <a:off x="3302000" y="2294632"/>
          <a:ext cx="2095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90500" progId="Equation.DSMT4">
                  <p:embed/>
                </p:oleObj>
              </mc:Choice>
              <mc:Fallback>
                <p:oleObj name="Equation" r:id="rId3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2294632"/>
                        <a:ext cx="20955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885381"/>
              </p:ext>
            </p:extLst>
          </p:nvPr>
        </p:nvGraphicFramePr>
        <p:xfrm>
          <a:off x="5449297" y="287178"/>
          <a:ext cx="862013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20700" imgH="228600" progId="Equation.DSMT4">
                  <p:embed/>
                </p:oleObj>
              </mc:Choice>
              <mc:Fallback>
                <p:oleObj name="Equation" r:id="rId5" imgW="520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9297" y="287178"/>
                        <a:ext cx="862013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308046" y="287178"/>
            <a:ext cx="2727325" cy="1186022"/>
            <a:chOff x="1285875" y="1584326"/>
            <a:chExt cx="2727325" cy="1577974"/>
          </a:xfrm>
        </p:grpSpPr>
        <p:pic>
          <p:nvPicPr>
            <p:cNvPr id="44" name="Picture 4" descr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825" y="1746250"/>
              <a:ext cx="2070100" cy="141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492250" y="1720850"/>
              <a:ext cx="381001" cy="7270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Line 7"/>
            <p:cNvSpPr>
              <a:spLocks noChangeShapeType="1"/>
            </p:cNvSpPr>
            <p:nvPr/>
          </p:nvSpPr>
          <p:spPr bwMode="auto">
            <a:xfrm>
              <a:off x="1285875" y="2447925"/>
              <a:ext cx="27273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7"/>
            <p:cNvSpPr>
              <a:spLocks noChangeShapeType="1"/>
            </p:cNvSpPr>
            <p:nvPr/>
          </p:nvSpPr>
          <p:spPr bwMode="auto">
            <a:xfrm>
              <a:off x="1873251" y="1584326"/>
              <a:ext cx="0" cy="157797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1" name="Picture 4" descr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60" y="2108788"/>
            <a:ext cx="2070100" cy="106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6517685" y="2089697"/>
            <a:ext cx="381001" cy="5464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ine 7"/>
          <p:cNvSpPr>
            <a:spLocks noChangeShapeType="1"/>
          </p:cNvSpPr>
          <p:nvPr/>
        </p:nvSpPr>
        <p:spPr bwMode="auto">
          <a:xfrm>
            <a:off x="6311310" y="2636174"/>
            <a:ext cx="2727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"/>
          <p:cNvSpPr>
            <a:spLocks noChangeShapeType="1"/>
          </p:cNvSpPr>
          <p:nvPr/>
        </p:nvSpPr>
        <p:spPr bwMode="auto">
          <a:xfrm>
            <a:off x="6898686" y="1987084"/>
            <a:ext cx="0" cy="118602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252447" y="922536"/>
            <a:ext cx="269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at t=0, x=max pos. </a:t>
            </a:r>
            <a:r>
              <a:rPr lang="en-US" dirty="0" err="1">
                <a:latin typeface="Times New Roman"/>
                <a:cs typeface="Times New Roman"/>
              </a:rPr>
              <a:t>displ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387066"/>
              </p:ext>
            </p:extLst>
          </p:nvPr>
        </p:nvGraphicFramePr>
        <p:xfrm>
          <a:off x="5270500" y="1898650"/>
          <a:ext cx="1220788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600" imgH="228600" progId="Equation.DSMT4">
                  <p:embed/>
                </p:oleObj>
              </mc:Choice>
              <mc:Fallback>
                <p:oleObj name="Equation" r:id="rId8" imgW="736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0" y="1898650"/>
                        <a:ext cx="1220788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Line 7"/>
          <p:cNvSpPr>
            <a:spLocks noChangeShapeType="1"/>
          </p:cNvSpPr>
          <p:nvPr/>
        </p:nvSpPr>
        <p:spPr bwMode="auto">
          <a:xfrm>
            <a:off x="7359061" y="1987084"/>
            <a:ext cx="0" cy="1186022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895422" y="1898650"/>
            <a:ext cx="460375" cy="0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765596"/>
              </p:ext>
            </p:extLst>
          </p:nvPr>
        </p:nvGraphicFramePr>
        <p:xfrm>
          <a:off x="7019925" y="1617144"/>
          <a:ext cx="21113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90500" progId="Equation.DSMT4">
                  <p:embed/>
                </p:oleObj>
              </mc:Choice>
              <mc:Fallback>
                <p:oleObj name="Equation" r:id="rId10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1617144"/>
                        <a:ext cx="211138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5270500" y="3226156"/>
            <a:ext cx="234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at t=0, x-</a:t>
            </a:r>
            <a:r>
              <a:rPr lang="en-US" dirty="0" err="1">
                <a:latin typeface="Times New Roman"/>
                <a:cs typeface="Times New Roman"/>
              </a:rPr>
              <a:t>coord</a:t>
            </a:r>
            <a:r>
              <a:rPr lang="en-US" dirty="0">
                <a:latin typeface="Times New Roman"/>
                <a:cs typeface="Times New Roman"/>
              </a:rPr>
              <a:t>. shifted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76284" y="3462515"/>
            <a:ext cx="4462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3.) Lastly, </a:t>
            </a:r>
            <a:r>
              <a:rPr lang="en-US" sz="2000" dirty="0">
                <a:latin typeface="Times New Roman"/>
                <a:cs typeface="Times New Roman"/>
              </a:rPr>
              <a:t>we need to be able to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accommodate motion whose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maximum displacement </a:t>
            </a:r>
            <a:r>
              <a:rPr lang="en-US" sz="2000" dirty="0">
                <a:latin typeface="Times New Roman"/>
                <a:cs typeface="Times New Roman"/>
              </a:rPr>
              <a:t>is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other than one.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28600" y="4668289"/>
            <a:ext cx="8674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function </a:t>
            </a:r>
            <a:r>
              <a:rPr lang="en-US" sz="2000" dirty="0">
                <a:latin typeface="Times New Roman"/>
                <a:cs typeface="Times New Roman"/>
              </a:rPr>
              <a:t>that does all of this for us is:</a:t>
            </a:r>
          </a:p>
        </p:txBody>
      </p:sp>
      <p:graphicFrame>
        <p:nvGraphicFramePr>
          <p:cNvPr id="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696560"/>
              </p:ext>
            </p:extLst>
          </p:nvPr>
        </p:nvGraphicFramePr>
        <p:xfrm>
          <a:off x="3025390" y="5384800"/>
          <a:ext cx="2423907" cy="512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92200" imgH="228600" progId="Equation.DSMT4">
                  <p:embed/>
                </p:oleObj>
              </mc:Choice>
              <mc:Fallback>
                <p:oleObj name="Equation" r:id="rId12" imgW="109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5390" y="5384800"/>
                        <a:ext cx="2423907" cy="5124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8064500" y="1720740"/>
            <a:ext cx="1048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/>
                <a:cs typeface="Times New Roman"/>
              </a:rPr>
              <a:t>new axis</a:t>
            </a:r>
          </a:p>
        </p:txBody>
      </p:sp>
      <p:sp>
        <p:nvSpPr>
          <p:cNvPr id="9" name="Freeform 8"/>
          <p:cNvSpPr/>
          <p:nvPr/>
        </p:nvSpPr>
        <p:spPr>
          <a:xfrm>
            <a:off x="7416800" y="1943100"/>
            <a:ext cx="660400" cy="342900"/>
          </a:xfrm>
          <a:custGeom>
            <a:avLst/>
            <a:gdLst>
              <a:gd name="connsiteX0" fmla="*/ 660400 w 660400"/>
              <a:gd name="connsiteY0" fmla="*/ 0 h 342900"/>
              <a:gd name="connsiteX1" fmla="*/ 355600 w 660400"/>
              <a:gd name="connsiteY1" fmla="*/ 76200 h 342900"/>
              <a:gd name="connsiteX2" fmla="*/ 520700 w 660400"/>
              <a:gd name="connsiteY2" fmla="*/ 165100 h 342900"/>
              <a:gd name="connsiteX3" fmla="*/ 0 w 6604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400" h="342900">
                <a:moveTo>
                  <a:pt x="660400" y="0"/>
                </a:moveTo>
                <a:cubicBezTo>
                  <a:pt x="519641" y="24341"/>
                  <a:pt x="378883" y="48683"/>
                  <a:pt x="355600" y="76200"/>
                </a:cubicBezTo>
                <a:cubicBezTo>
                  <a:pt x="332317" y="103717"/>
                  <a:pt x="579967" y="120650"/>
                  <a:pt x="520700" y="165100"/>
                </a:cubicBezTo>
                <a:cubicBezTo>
                  <a:pt x="461433" y="209550"/>
                  <a:pt x="0" y="342900"/>
                  <a:pt x="0" y="34290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6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 animBg="1"/>
      <p:bldP spid="53" grpId="0" animBg="1"/>
      <p:bldP spid="54" grpId="0" animBg="1"/>
      <p:bldP spid="55" grpId="0"/>
      <p:bldP spid="57" grpId="0" animBg="1"/>
      <p:bldP spid="59" grpId="0"/>
      <p:bldP spid="60" grpId="0"/>
      <p:bldP spid="61" grpId="0"/>
      <p:bldP spid="63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8.)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419100"/>
            <a:ext cx="43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So back </a:t>
            </a:r>
            <a:r>
              <a:rPr lang="en-US" sz="2000" dirty="0">
                <a:latin typeface="Times New Roman"/>
                <a:cs typeface="Times New Roman"/>
              </a:rPr>
              <a:t>to the problem at hand.  Does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91554" y="437353"/>
            <a:ext cx="3236120" cy="1651432"/>
            <a:chOff x="5132703" y="437353"/>
            <a:chExt cx="4194971" cy="2140746"/>
          </a:xfrm>
        </p:grpSpPr>
        <p:grpSp>
          <p:nvGrpSpPr>
            <p:cNvPr id="3" name="Group 2"/>
            <p:cNvGrpSpPr/>
            <p:nvPr/>
          </p:nvGrpSpPr>
          <p:grpSpPr>
            <a:xfrm>
              <a:off x="5132703" y="437353"/>
              <a:ext cx="4194971" cy="1917701"/>
              <a:chOff x="5895975" y="3238500"/>
              <a:chExt cx="2667000" cy="121920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5895975" y="33147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6"/>
              <p:cNvSpPr>
                <a:spLocks noChangeShapeType="1"/>
              </p:cNvSpPr>
              <p:nvPr/>
            </p:nvSpPr>
            <p:spPr bwMode="auto">
              <a:xfrm>
                <a:off x="5895975" y="4076700"/>
                <a:ext cx="2667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7343775" y="3695700"/>
                <a:ext cx="457200" cy="381000"/>
              </a:xfrm>
              <a:prstGeom prst="rect">
                <a:avLst/>
              </a:prstGeom>
              <a:solidFill>
                <a:srgbClr val="FF0F0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0F09"/>
                  </a:solidFill>
                </a:endParaRPr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58959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V="1">
                <a:off x="6124575" y="36957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62769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2"/>
              <p:cNvSpPr>
                <a:spLocks noChangeShapeType="1"/>
              </p:cNvSpPr>
              <p:nvPr/>
            </p:nvSpPr>
            <p:spPr bwMode="auto">
              <a:xfrm flipH="1">
                <a:off x="65055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>
                <a:off x="67341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 flipV="1">
                <a:off x="6962775" y="38481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71151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7038975" y="3238500"/>
                <a:ext cx="0" cy="1219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7038975" y="34671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3664114"/>
                </p:ext>
              </p:extLst>
            </p:nvPr>
          </p:nvGraphicFramePr>
          <p:xfrm>
            <a:off x="5944712" y="868361"/>
            <a:ext cx="19367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65100" progId="Equation.DSMT4">
                    <p:embed/>
                  </p:oleObj>
                </mc:Choice>
                <mc:Fallback>
                  <p:oleObj name="Equation" r:id="rId3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4712" y="868361"/>
                          <a:ext cx="193675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8853819"/>
                </p:ext>
              </p:extLst>
            </p:nvPr>
          </p:nvGraphicFramePr>
          <p:xfrm>
            <a:off x="7313137" y="534986"/>
            <a:ext cx="193675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27000" progId="Equation.DSMT4">
                    <p:embed/>
                  </p:oleObj>
                </mc:Choice>
                <mc:Fallback>
                  <p:oleObj name="Equation" r:id="rId5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3137" y="534986"/>
                          <a:ext cx="193675" cy="195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3906909"/>
                </p:ext>
              </p:extLst>
            </p:nvPr>
          </p:nvGraphicFramePr>
          <p:xfrm>
            <a:off x="6670200" y="2343149"/>
            <a:ext cx="5429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55600" imgH="152400" progId="Equation.DSMT4">
                    <p:embed/>
                  </p:oleObj>
                </mc:Choice>
                <mc:Fallback>
                  <p:oleObj name="Equation" r:id="rId7" imgW="3556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0200" y="2343149"/>
                          <a:ext cx="5429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7495121"/>
                </p:ext>
              </p:extLst>
            </p:nvPr>
          </p:nvGraphicFramePr>
          <p:xfrm>
            <a:off x="8003700" y="908049"/>
            <a:ext cx="252412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100" imgH="127000" progId="Equation.DSMT4">
                    <p:embed/>
                  </p:oleObj>
                </mc:Choice>
                <mc:Fallback>
                  <p:oleObj name="Equation" r:id="rId9" imgW="1651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3700" y="908049"/>
                          <a:ext cx="252412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Box 28"/>
          <p:cNvSpPr txBox="1"/>
          <p:nvPr/>
        </p:nvSpPr>
        <p:spPr>
          <a:xfrm>
            <a:off x="228600" y="1510519"/>
            <a:ext cx="5716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satisfy</a:t>
            </a:r>
          </a:p>
        </p:txBody>
      </p:sp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193053"/>
              </p:ext>
            </p:extLst>
          </p:nvPr>
        </p:nvGraphicFramePr>
        <p:xfrm>
          <a:off x="1706563" y="1906588"/>
          <a:ext cx="1874837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30300" imgH="444500" progId="Equation.DSMT4">
                  <p:embed/>
                </p:oleObj>
              </mc:Choice>
              <mc:Fallback>
                <p:oleObj name="Equation" r:id="rId11" imgW="11303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6563" y="1906588"/>
                        <a:ext cx="1874837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28600" y="2751047"/>
            <a:ext cx="8343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only way </a:t>
            </a:r>
            <a:r>
              <a:rPr lang="en-US" sz="2000" dirty="0">
                <a:latin typeface="Times New Roman"/>
                <a:cs typeface="Times New Roman"/>
              </a:rPr>
              <a:t>to tell is to try it out:</a:t>
            </a:r>
          </a:p>
        </p:txBody>
      </p:sp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5131188"/>
              </p:ext>
            </p:extLst>
          </p:nvPr>
        </p:nvGraphicFramePr>
        <p:xfrm>
          <a:off x="1641815" y="1096074"/>
          <a:ext cx="1950448" cy="412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92200" imgH="228600" progId="Equation.DSMT4">
                  <p:embed/>
                </p:oleObj>
              </mc:Choice>
              <mc:Fallback>
                <p:oleObj name="Equation" r:id="rId13" imgW="109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815" y="1096074"/>
                        <a:ext cx="1950448" cy="412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377441"/>
              </p:ext>
            </p:extLst>
          </p:nvPr>
        </p:nvGraphicFramePr>
        <p:xfrm>
          <a:off x="2519363" y="3176588"/>
          <a:ext cx="2360612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422400" imgH="685800" progId="Equation.DSMT4">
                  <p:embed/>
                </p:oleObj>
              </mc:Choice>
              <mc:Fallback>
                <p:oleObj name="Equation" r:id="rId15" imgW="14224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3176588"/>
                        <a:ext cx="2360612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96900" y="4364007"/>
            <a:ext cx="8343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This, by the way,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velocity function</a:t>
            </a:r>
            <a:r>
              <a:rPr lang="en-US" sz="2000" dirty="0">
                <a:latin typeface="Times New Roman"/>
                <a:cs typeface="Times New Roman"/>
              </a:rPr>
              <a:t>.  And as a </a:t>
            </a:r>
            <a:r>
              <a:rPr lang="en-US" sz="2000" i="1" dirty="0">
                <a:latin typeface="Times New Roman"/>
                <a:cs typeface="Times New Roman"/>
              </a:rPr>
              <a:t>sine function </a:t>
            </a:r>
            <a:r>
              <a:rPr lang="en-US" sz="2000" dirty="0">
                <a:latin typeface="Times New Roman"/>
                <a:cs typeface="Times New Roman"/>
              </a:rPr>
              <a:t>can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never</a:t>
            </a:r>
            <a:r>
              <a:rPr lang="en-US" sz="2000" dirty="0">
                <a:latin typeface="Times New Roman"/>
                <a:cs typeface="Times New Roman"/>
              </a:rPr>
              <a:t>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larger than one</a:t>
            </a:r>
            <a:r>
              <a:rPr lang="en-US" sz="2000" dirty="0">
                <a:latin typeface="Times New Roman"/>
                <a:cs typeface="Times New Roman"/>
              </a:rPr>
              <a:t>, this means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maximum velocity </a:t>
            </a:r>
            <a:r>
              <a:rPr lang="en-US" sz="2000" dirty="0">
                <a:latin typeface="Times New Roman"/>
                <a:cs typeface="Times New Roman"/>
              </a:rPr>
              <a:t>for this oscillatory motion will be:</a:t>
            </a:r>
          </a:p>
        </p:txBody>
      </p:sp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218998"/>
              </p:ext>
            </p:extLst>
          </p:nvPr>
        </p:nvGraphicFramePr>
        <p:xfrm>
          <a:off x="3592263" y="5349140"/>
          <a:ext cx="10747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647700" imgH="203200" progId="Equation.DSMT4">
                  <p:embed/>
                </p:oleObj>
              </mc:Choice>
              <mc:Fallback>
                <p:oleObj name="Equation" r:id="rId17" imgW="647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263" y="5349140"/>
                        <a:ext cx="1074738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96900" y="5760670"/>
            <a:ext cx="8343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This will happen when the force is completely spent, 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 equilibrium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819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8" grpId="0"/>
      <p:bldP spid="45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9.)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91554" y="437353"/>
            <a:ext cx="3236120" cy="1651432"/>
            <a:chOff x="5132703" y="437353"/>
            <a:chExt cx="4194971" cy="2140746"/>
          </a:xfrm>
        </p:grpSpPr>
        <p:grpSp>
          <p:nvGrpSpPr>
            <p:cNvPr id="3" name="Group 2"/>
            <p:cNvGrpSpPr/>
            <p:nvPr/>
          </p:nvGrpSpPr>
          <p:grpSpPr>
            <a:xfrm>
              <a:off x="5132703" y="437353"/>
              <a:ext cx="4194971" cy="1917701"/>
              <a:chOff x="5895975" y="3238500"/>
              <a:chExt cx="2667000" cy="121920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5895975" y="33147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6"/>
              <p:cNvSpPr>
                <a:spLocks noChangeShapeType="1"/>
              </p:cNvSpPr>
              <p:nvPr/>
            </p:nvSpPr>
            <p:spPr bwMode="auto">
              <a:xfrm>
                <a:off x="5895975" y="4076700"/>
                <a:ext cx="2667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7343775" y="3695700"/>
                <a:ext cx="457200" cy="381000"/>
              </a:xfrm>
              <a:prstGeom prst="rect">
                <a:avLst/>
              </a:prstGeom>
              <a:solidFill>
                <a:srgbClr val="FF0F0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0F09"/>
                  </a:solidFill>
                </a:endParaRPr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58959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V="1">
                <a:off x="6124575" y="36957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62769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2"/>
              <p:cNvSpPr>
                <a:spLocks noChangeShapeType="1"/>
              </p:cNvSpPr>
              <p:nvPr/>
            </p:nvSpPr>
            <p:spPr bwMode="auto">
              <a:xfrm flipH="1">
                <a:off x="65055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>
                <a:off x="67341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 flipV="1">
                <a:off x="6962775" y="38481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71151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7038975" y="3238500"/>
                <a:ext cx="0" cy="1219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7038975" y="34671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44359505"/>
                </p:ext>
              </p:extLst>
            </p:nvPr>
          </p:nvGraphicFramePr>
          <p:xfrm>
            <a:off x="5944712" y="868361"/>
            <a:ext cx="19367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65100" progId="Equation.DSMT4">
                    <p:embed/>
                  </p:oleObj>
                </mc:Choice>
                <mc:Fallback>
                  <p:oleObj name="Equation" r:id="rId3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4712" y="868361"/>
                          <a:ext cx="193675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0155892"/>
                </p:ext>
              </p:extLst>
            </p:nvPr>
          </p:nvGraphicFramePr>
          <p:xfrm>
            <a:off x="7313137" y="534986"/>
            <a:ext cx="193675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27000" progId="Equation.DSMT4">
                    <p:embed/>
                  </p:oleObj>
                </mc:Choice>
                <mc:Fallback>
                  <p:oleObj name="Equation" r:id="rId5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3137" y="534986"/>
                          <a:ext cx="193675" cy="195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39050787"/>
                </p:ext>
              </p:extLst>
            </p:nvPr>
          </p:nvGraphicFramePr>
          <p:xfrm>
            <a:off x="6670200" y="2343149"/>
            <a:ext cx="5429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55600" imgH="152400" progId="Equation.DSMT4">
                    <p:embed/>
                  </p:oleObj>
                </mc:Choice>
                <mc:Fallback>
                  <p:oleObj name="Equation" r:id="rId7" imgW="3556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0200" y="2343149"/>
                          <a:ext cx="5429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6887024"/>
                </p:ext>
              </p:extLst>
            </p:nvPr>
          </p:nvGraphicFramePr>
          <p:xfrm>
            <a:off x="8003700" y="908049"/>
            <a:ext cx="252412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100" imgH="127000" progId="Equation.DSMT4">
                    <p:embed/>
                  </p:oleObj>
                </mc:Choice>
                <mc:Fallback>
                  <p:oleObj name="Equation" r:id="rId9" imgW="1651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3700" y="908049"/>
                          <a:ext cx="252412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" name="TextBox 37"/>
          <p:cNvSpPr txBox="1"/>
          <p:nvPr/>
        </p:nvSpPr>
        <p:spPr>
          <a:xfrm>
            <a:off x="228600" y="369735"/>
            <a:ext cx="165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Continuing: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351615"/>
              </p:ext>
            </p:extLst>
          </p:nvPr>
        </p:nvGraphicFramePr>
        <p:xfrm>
          <a:off x="957263" y="992188"/>
          <a:ext cx="271780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38300" imgH="685800" progId="Equation.DSMT4">
                  <p:embed/>
                </p:oleObj>
              </mc:Choice>
              <mc:Fallback>
                <p:oleObj name="Equation" r:id="rId11" imgW="16383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263" y="992188"/>
                        <a:ext cx="2717800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495312" y="2230407"/>
            <a:ext cx="8343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Another side point:  </a:t>
            </a:r>
            <a:r>
              <a:rPr lang="en-US" sz="2000" dirty="0">
                <a:latin typeface="Times New Roman"/>
                <a:cs typeface="Times New Roman"/>
              </a:rPr>
              <a:t>This means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maximum acceleration</a:t>
            </a:r>
            <a:r>
              <a:rPr lang="en-US" sz="2000" dirty="0">
                <a:latin typeface="Times New Roman"/>
                <a:cs typeface="Times New Roman"/>
              </a:rPr>
              <a:t>, which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happens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extremes</a:t>
            </a:r>
            <a:r>
              <a:rPr lang="en-US" sz="2000" dirty="0">
                <a:latin typeface="Times New Roman"/>
                <a:cs typeface="Times New Roman"/>
              </a:rPr>
              <a:t> where the spring force is maximum, will be:</a:t>
            </a:r>
          </a:p>
        </p:txBody>
      </p:sp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78399"/>
              </p:ext>
            </p:extLst>
          </p:nvPr>
        </p:nvGraphicFramePr>
        <p:xfrm>
          <a:off x="3821113" y="2954338"/>
          <a:ext cx="120173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23900" imgH="228600" progId="Equation.DSMT4">
                  <p:embed/>
                </p:oleObj>
              </mc:Choice>
              <mc:Fallback>
                <p:oleObj name="Equation" r:id="rId13" imgW="723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1113" y="2954338"/>
                        <a:ext cx="1201737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599" y="3462307"/>
            <a:ext cx="861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Plugging everything in: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400766"/>
              </p:ext>
            </p:extLst>
          </p:nvPr>
        </p:nvGraphicFramePr>
        <p:xfrm>
          <a:off x="3301274" y="3629026"/>
          <a:ext cx="4824413" cy="284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908300" imgH="1701800" progId="Equation.DSMT4">
                  <p:embed/>
                </p:oleObj>
              </mc:Choice>
              <mc:Fallback>
                <p:oleObj name="Equation" r:id="rId15" imgW="2908300" imgH="170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1274" y="3629026"/>
                        <a:ext cx="4824413" cy="284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3833813" y="4521200"/>
            <a:ext cx="254000" cy="3302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191136" y="4508500"/>
            <a:ext cx="254000" cy="3302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087813" y="4508500"/>
            <a:ext cx="1157287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368936" y="4495800"/>
            <a:ext cx="1157287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98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5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10.)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91554" y="437353"/>
            <a:ext cx="3236120" cy="1651432"/>
            <a:chOff x="5132703" y="437353"/>
            <a:chExt cx="4194971" cy="2140746"/>
          </a:xfrm>
        </p:grpSpPr>
        <p:grpSp>
          <p:nvGrpSpPr>
            <p:cNvPr id="3" name="Group 2"/>
            <p:cNvGrpSpPr/>
            <p:nvPr/>
          </p:nvGrpSpPr>
          <p:grpSpPr>
            <a:xfrm>
              <a:off x="5132703" y="437353"/>
              <a:ext cx="4194971" cy="1917701"/>
              <a:chOff x="5895975" y="3238500"/>
              <a:chExt cx="2667000" cy="121920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5895975" y="33147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6"/>
              <p:cNvSpPr>
                <a:spLocks noChangeShapeType="1"/>
              </p:cNvSpPr>
              <p:nvPr/>
            </p:nvSpPr>
            <p:spPr bwMode="auto">
              <a:xfrm>
                <a:off x="5895975" y="4076700"/>
                <a:ext cx="2667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7343775" y="3695700"/>
                <a:ext cx="457200" cy="381000"/>
              </a:xfrm>
              <a:prstGeom prst="rect">
                <a:avLst/>
              </a:prstGeom>
              <a:solidFill>
                <a:srgbClr val="FF0F0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0F09"/>
                  </a:solidFill>
                </a:endParaRPr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58959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V="1">
                <a:off x="6124575" y="36957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62769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2"/>
              <p:cNvSpPr>
                <a:spLocks noChangeShapeType="1"/>
              </p:cNvSpPr>
              <p:nvPr/>
            </p:nvSpPr>
            <p:spPr bwMode="auto">
              <a:xfrm flipH="1">
                <a:off x="65055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>
                <a:off x="67341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 flipV="1">
                <a:off x="6962775" y="38481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71151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7038975" y="3238500"/>
                <a:ext cx="0" cy="1219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7038975" y="34671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6662927"/>
                </p:ext>
              </p:extLst>
            </p:nvPr>
          </p:nvGraphicFramePr>
          <p:xfrm>
            <a:off x="5944712" y="868361"/>
            <a:ext cx="19367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65100" progId="Equation.DSMT4">
                    <p:embed/>
                  </p:oleObj>
                </mc:Choice>
                <mc:Fallback>
                  <p:oleObj name="Equation" r:id="rId3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4712" y="868361"/>
                          <a:ext cx="193675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6037707"/>
                </p:ext>
              </p:extLst>
            </p:nvPr>
          </p:nvGraphicFramePr>
          <p:xfrm>
            <a:off x="7313137" y="534986"/>
            <a:ext cx="193675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27000" progId="Equation.DSMT4">
                    <p:embed/>
                  </p:oleObj>
                </mc:Choice>
                <mc:Fallback>
                  <p:oleObj name="Equation" r:id="rId5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3137" y="534986"/>
                          <a:ext cx="193675" cy="195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584283"/>
                </p:ext>
              </p:extLst>
            </p:nvPr>
          </p:nvGraphicFramePr>
          <p:xfrm>
            <a:off x="6670200" y="2343149"/>
            <a:ext cx="5429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55600" imgH="152400" progId="Equation.DSMT4">
                    <p:embed/>
                  </p:oleObj>
                </mc:Choice>
                <mc:Fallback>
                  <p:oleObj name="Equation" r:id="rId7" imgW="3556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0200" y="2343149"/>
                          <a:ext cx="5429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7377139"/>
                </p:ext>
              </p:extLst>
            </p:nvPr>
          </p:nvGraphicFramePr>
          <p:xfrm>
            <a:off x="8003700" y="908049"/>
            <a:ext cx="252412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100" imgH="127000" progId="Equation.DSMT4">
                    <p:embed/>
                  </p:oleObj>
                </mc:Choice>
                <mc:Fallback>
                  <p:oleObj name="Equation" r:id="rId9" imgW="1651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3700" y="908049"/>
                          <a:ext cx="252412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" name="TextBox 37"/>
          <p:cNvSpPr txBox="1"/>
          <p:nvPr/>
        </p:nvSpPr>
        <p:spPr>
          <a:xfrm>
            <a:off x="228600" y="369735"/>
            <a:ext cx="530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other words,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differential equation</a:t>
            </a: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033087"/>
              </p:ext>
            </p:extLst>
          </p:nvPr>
        </p:nvGraphicFramePr>
        <p:xfrm>
          <a:off x="4884738" y="2462173"/>
          <a:ext cx="120015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23900" imgH="482600" progId="Equation.DSMT4">
                  <p:embed/>
                </p:oleObj>
              </mc:Choice>
              <mc:Fallback>
                <p:oleObj name="Equation" r:id="rId11" imgW="723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4738" y="2462173"/>
                        <a:ext cx="1200150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692930"/>
              </p:ext>
            </p:extLst>
          </p:nvPr>
        </p:nvGraphicFramePr>
        <p:xfrm>
          <a:off x="2085976" y="2088785"/>
          <a:ext cx="1950448" cy="412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92200" imgH="228600" progId="Equation.DSMT4">
                  <p:embed/>
                </p:oleObj>
              </mc:Choice>
              <mc:Fallback>
                <p:oleObj name="Equation" r:id="rId13" imgW="109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6" y="2088785"/>
                        <a:ext cx="1950448" cy="412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28600" y="1612715"/>
            <a:ext cx="530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satisfied by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position function</a:t>
            </a:r>
          </a:p>
        </p:txBody>
      </p:sp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416974"/>
              </p:ext>
            </p:extLst>
          </p:nvPr>
        </p:nvGraphicFramePr>
        <p:xfrm>
          <a:off x="2085976" y="868177"/>
          <a:ext cx="1747837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54100" imgH="444500" progId="Equation.DSMT4">
                  <p:embed/>
                </p:oleObj>
              </mc:Choice>
              <mc:Fallback>
                <p:oleObj name="Equation" r:id="rId15" imgW="1054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6" y="868177"/>
                        <a:ext cx="1747837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228600" y="2673250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as long as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latin typeface="Times New Roman"/>
                <a:cs typeface="Times New Roman"/>
              </a:rPr>
              <a:t>angular frequency     </a:t>
            </a:r>
            <a:r>
              <a:rPr lang="en-US" sz="2000" dirty="0">
                <a:latin typeface="Times New Roman"/>
                <a:cs typeface="Times New Roman"/>
              </a:rPr>
              <a:t>satisfies:</a:t>
            </a:r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119689"/>
              </p:ext>
            </p:extLst>
          </p:nvPr>
        </p:nvGraphicFramePr>
        <p:xfrm>
          <a:off x="3628641" y="2814598"/>
          <a:ext cx="252412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2400" imgH="139700" progId="Equation.DSMT4">
                  <p:embed/>
                </p:oleObj>
              </mc:Choice>
              <mc:Fallback>
                <p:oleObj name="Equation" r:id="rId17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641" y="2814598"/>
                        <a:ext cx="252412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28600" y="3433693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Big Note:  </a:t>
            </a:r>
            <a:r>
              <a:rPr lang="en-US" sz="2000" dirty="0">
                <a:latin typeface="Times New Roman"/>
                <a:cs typeface="Times New Roman"/>
              </a:rPr>
              <a:t>Notice that in concluding that                   , we are saying that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angular frequency </a:t>
            </a:r>
            <a:r>
              <a:rPr lang="en-US" sz="2000" dirty="0">
                <a:latin typeface="Times New Roman"/>
                <a:cs typeface="Times New Roman"/>
              </a:rPr>
              <a:t>of our oscillating system is equal to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square root </a:t>
            </a:r>
            <a:r>
              <a:rPr lang="en-US" sz="2000" i="1" dirty="0">
                <a:latin typeface="Times New Roman"/>
                <a:cs typeface="Times New Roman"/>
              </a:rPr>
              <a:t>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constant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that sits in front 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position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term </a:t>
            </a:r>
            <a:r>
              <a:rPr lang="en-US" sz="2000" dirty="0">
                <a:latin typeface="Times New Roman"/>
                <a:cs typeface="Times New Roman"/>
              </a:rPr>
              <a:t>in the </a:t>
            </a:r>
            <a:r>
              <a:rPr lang="en-US" sz="2000" i="1" dirty="0">
                <a:latin typeface="Times New Roman"/>
                <a:cs typeface="Times New Roman"/>
              </a:rPr>
              <a:t>Newton’s Second Law </a:t>
            </a:r>
            <a:r>
              <a:rPr lang="en-US" sz="2000" dirty="0">
                <a:latin typeface="Times New Roman"/>
                <a:cs typeface="Times New Roman"/>
              </a:rPr>
              <a:t>equation!  Put a little differently, if you can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get a N.S.L. evaluation into the form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204677"/>
              </p:ext>
            </p:extLst>
          </p:nvPr>
        </p:nvGraphicFramePr>
        <p:xfrm>
          <a:off x="2573995" y="4942650"/>
          <a:ext cx="39163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362200" imgH="228600" progId="Equation.DSMT4">
                  <p:embed/>
                </p:oleObj>
              </mc:Choice>
              <mc:Fallback>
                <p:oleObj name="Equation" r:id="rId19" imgW="236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995" y="4942650"/>
                        <a:ext cx="391636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228599" y="5415725"/>
            <a:ext cx="8825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you will know </a:t>
            </a:r>
            <a:r>
              <a:rPr lang="en-US" sz="2000" dirty="0">
                <a:latin typeface="Times New Roman"/>
                <a:cs typeface="Times New Roman"/>
              </a:rPr>
              <a:t>the oscillation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simple harmonic </a:t>
            </a:r>
            <a:r>
              <a:rPr lang="en-US" sz="2000" dirty="0">
                <a:latin typeface="Times New Roman"/>
                <a:cs typeface="Times New Roman"/>
              </a:rPr>
              <a:t>in nature AND you will know that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angular frequency </a:t>
            </a:r>
            <a:r>
              <a:rPr lang="en-US" sz="2000" dirty="0">
                <a:latin typeface="Times New Roman"/>
                <a:cs typeface="Times New Roman"/>
              </a:rPr>
              <a:t>of the system is                           .  </a:t>
            </a:r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058008"/>
              </p:ext>
            </p:extLst>
          </p:nvPr>
        </p:nvGraphicFramePr>
        <p:xfrm>
          <a:off x="4241006" y="5682286"/>
          <a:ext cx="170656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28700" imgH="279400" progId="Equation.DSMT4">
                  <p:embed/>
                </p:oleObj>
              </mc:Choice>
              <mc:Fallback>
                <p:oleObj name="Equation" r:id="rId21" imgW="10287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1006" y="5682286"/>
                        <a:ext cx="170656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31419"/>
              </p:ext>
            </p:extLst>
          </p:nvPr>
        </p:nvGraphicFramePr>
        <p:xfrm>
          <a:off x="5083456" y="3279828"/>
          <a:ext cx="120015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723900" imgH="482600" progId="Equation.DSMT4">
                  <p:embed/>
                </p:oleObj>
              </mc:Choice>
              <mc:Fallback>
                <p:oleObj name="Equation" r:id="rId23" imgW="723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3456" y="3279828"/>
                        <a:ext cx="1200150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75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11.)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91554" y="437353"/>
            <a:ext cx="3236120" cy="1651432"/>
            <a:chOff x="5132703" y="437353"/>
            <a:chExt cx="4194971" cy="2140746"/>
          </a:xfrm>
        </p:grpSpPr>
        <p:grpSp>
          <p:nvGrpSpPr>
            <p:cNvPr id="3" name="Group 2"/>
            <p:cNvGrpSpPr/>
            <p:nvPr/>
          </p:nvGrpSpPr>
          <p:grpSpPr>
            <a:xfrm>
              <a:off x="5132703" y="437353"/>
              <a:ext cx="4194971" cy="1917701"/>
              <a:chOff x="5895975" y="3238500"/>
              <a:chExt cx="2667000" cy="121920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5895975" y="33147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6"/>
              <p:cNvSpPr>
                <a:spLocks noChangeShapeType="1"/>
              </p:cNvSpPr>
              <p:nvPr/>
            </p:nvSpPr>
            <p:spPr bwMode="auto">
              <a:xfrm>
                <a:off x="5895975" y="4076700"/>
                <a:ext cx="2667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7343775" y="3695700"/>
                <a:ext cx="457200" cy="381000"/>
              </a:xfrm>
              <a:prstGeom prst="rect">
                <a:avLst/>
              </a:prstGeom>
              <a:solidFill>
                <a:srgbClr val="FF0F0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0F09"/>
                  </a:solidFill>
                </a:endParaRPr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>
                <a:off x="58959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V="1">
                <a:off x="6124575" y="36957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62769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2"/>
              <p:cNvSpPr>
                <a:spLocks noChangeShapeType="1"/>
              </p:cNvSpPr>
              <p:nvPr/>
            </p:nvSpPr>
            <p:spPr bwMode="auto">
              <a:xfrm flipH="1">
                <a:off x="65055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>
                <a:off x="67341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 flipV="1">
                <a:off x="6962775" y="38481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71151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7038975" y="3238500"/>
                <a:ext cx="0" cy="1219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7038975" y="34671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1176592"/>
                </p:ext>
              </p:extLst>
            </p:nvPr>
          </p:nvGraphicFramePr>
          <p:xfrm>
            <a:off x="5944712" y="868361"/>
            <a:ext cx="19367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65100" progId="Equation.DSMT4">
                    <p:embed/>
                  </p:oleObj>
                </mc:Choice>
                <mc:Fallback>
                  <p:oleObj name="Equation" r:id="rId3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4712" y="868361"/>
                          <a:ext cx="193675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96165836"/>
                </p:ext>
              </p:extLst>
            </p:nvPr>
          </p:nvGraphicFramePr>
          <p:xfrm>
            <a:off x="7313137" y="534986"/>
            <a:ext cx="193675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27000" progId="Equation.DSMT4">
                    <p:embed/>
                  </p:oleObj>
                </mc:Choice>
                <mc:Fallback>
                  <p:oleObj name="Equation" r:id="rId5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3137" y="534986"/>
                          <a:ext cx="193675" cy="195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5632325"/>
                </p:ext>
              </p:extLst>
            </p:nvPr>
          </p:nvGraphicFramePr>
          <p:xfrm>
            <a:off x="6670200" y="2343149"/>
            <a:ext cx="5429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55600" imgH="152400" progId="Equation.DSMT4">
                    <p:embed/>
                  </p:oleObj>
                </mc:Choice>
                <mc:Fallback>
                  <p:oleObj name="Equation" r:id="rId7" imgW="3556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0200" y="2343149"/>
                          <a:ext cx="5429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0443911"/>
                </p:ext>
              </p:extLst>
            </p:nvPr>
          </p:nvGraphicFramePr>
          <p:xfrm>
            <a:off x="8003700" y="908049"/>
            <a:ext cx="252412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100" imgH="127000" progId="Equation.DSMT4">
                    <p:embed/>
                  </p:oleObj>
                </mc:Choice>
                <mc:Fallback>
                  <p:oleObj name="Equation" r:id="rId9" imgW="1651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3700" y="908049"/>
                          <a:ext cx="252412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" name="TextBox 37"/>
          <p:cNvSpPr txBox="1"/>
          <p:nvPr/>
        </p:nvSpPr>
        <p:spPr>
          <a:xfrm>
            <a:off x="228600" y="369735"/>
            <a:ext cx="530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Minor point:  </a:t>
            </a:r>
            <a:r>
              <a:rPr lang="en-US" sz="2000" dirty="0">
                <a:latin typeface="Times New Roman"/>
                <a:cs typeface="Times New Roman"/>
              </a:rPr>
              <a:t>So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angular frequency     </a:t>
            </a:r>
            <a:r>
              <a:rPr lang="en-US" sz="2000" dirty="0">
                <a:latin typeface="Times New Roman"/>
                <a:cs typeface="Times New Roman"/>
              </a:rPr>
              <a:t>really doing for us?  It is simply another way to identify how quickly the system is oscillating back and forth.  But instead of telling us the frequency    in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cycles per second</a:t>
            </a:r>
            <a:r>
              <a:rPr lang="en-US" sz="2000" dirty="0">
                <a:latin typeface="Times New Roman"/>
                <a:cs typeface="Times New Roman"/>
              </a:rPr>
              <a:t>, it is telling us how many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radians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being swept through per cycle.  Noting that there are     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radians per cycle</a:t>
            </a:r>
            <a:r>
              <a:rPr lang="en-US" sz="2000" dirty="0">
                <a:latin typeface="Times New Roman"/>
                <a:cs typeface="Times New Roman"/>
              </a:rPr>
              <a:t>, the relationship between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frequency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angular frequency </a:t>
            </a:r>
            <a:r>
              <a:rPr lang="en-US" sz="2000" dirty="0">
                <a:latin typeface="Times New Roman"/>
                <a:cs typeface="Times New Roman"/>
              </a:rPr>
              <a:t>is: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692462"/>
              </p:ext>
            </p:extLst>
          </p:nvPr>
        </p:nvGraphicFramePr>
        <p:xfrm>
          <a:off x="2432844" y="2286245"/>
          <a:ext cx="35718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15900" imgH="165100" progId="Equation.DSMT4">
                  <p:embed/>
                </p:oleObj>
              </mc:Choice>
              <mc:Fallback>
                <p:oleObj name="Equation" r:id="rId11" imgW="215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844" y="2286245"/>
                        <a:ext cx="357188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285378"/>
              </p:ext>
            </p:extLst>
          </p:nvPr>
        </p:nvGraphicFramePr>
        <p:xfrm>
          <a:off x="2010616" y="3058301"/>
          <a:ext cx="925513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58800" imgH="165100" progId="Equation.DSMT4">
                  <p:embed/>
                </p:oleObj>
              </mc:Choice>
              <mc:Fallback>
                <p:oleObj name="Equation" r:id="rId13" imgW="5588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0616" y="3058301"/>
                        <a:ext cx="925513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034643"/>
              </p:ext>
            </p:extLst>
          </p:nvPr>
        </p:nvGraphicFramePr>
        <p:xfrm>
          <a:off x="5225865" y="481372"/>
          <a:ext cx="252413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400" imgH="139700" progId="Equation.DSMT4">
                  <p:embed/>
                </p:oleObj>
              </mc:Choice>
              <mc:Fallback>
                <p:oleObj name="Equation" r:id="rId15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5865" y="481372"/>
                        <a:ext cx="252413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762116"/>
              </p:ext>
            </p:extLst>
          </p:nvPr>
        </p:nvGraphicFramePr>
        <p:xfrm>
          <a:off x="1354138" y="1723047"/>
          <a:ext cx="211137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7000" imgH="139700" progId="Equation.DSMT4">
                  <p:embed/>
                </p:oleObj>
              </mc:Choice>
              <mc:Fallback>
                <p:oleObj name="Equation" r:id="rId17" imgW="1270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1723047"/>
                        <a:ext cx="211137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228191" y="3458870"/>
            <a:ext cx="8636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And as the </a:t>
            </a: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frequency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   </a:t>
            </a:r>
            <a:r>
              <a:rPr lang="en-US" sz="2000" dirty="0">
                <a:latin typeface="Times New Roman"/>
                <a:cs typeface="Times New Roman"/>
              </a:rPr>
              <a:t>in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cycles per second </a:t>
            </a:r>
            <a:r>
              <a:rPr lang="en-US" sz="2000" dirty="0">
                <a:latin typeface="Times New Roman"/>
                <a:cs typeface="Times New Roman"/>
              </a:rPr>
              <a:t>is the inverse of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number of seconds required to traverse one cycle </a:t>
            </a:r>
            <a:r>
              <a:rPr lang="en-US" sz="2000" dirty="0">
                <a:latin typeface="Times New Roman"/>
                <a:cs typeface="Times New Roman"/>
              </a:rPr>
              <a:t>(or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period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seconds per cycle</a:t>
            </a:r>
            <a:r>
              <a:rPr lang="en-US" sz="2000" dirty="0">
                <a:latin typeface="Times New Roman"/>
                <a:cs typeface="Times New Roman"/>
              </a:rPr>
              <a:t>), we can also write: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532057"/>
              </p:ext>
            </p:extLst>
          </p:nvPr>
        </p:nvGraphicFramePr>
        <p:xfrm>
          <a:off x="2654023" y="3565618"/>
          <a:ext cx="211137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7000" imgH="139700" progId="Equation.DSMT4">
                  <p:embed/>
                </p:oleObj>
              </mc:Choice>
              <mc:Fallback>
                <p:oleObj name="Equation" r:id="rId19" imgW="1270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023" y="3565618"/>
                        <a:ext cx="211137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418914"/>
              </p:ext>
            </p:extLst>
          </p:nvPr>
        </p:nvGraphicFramePr>
        <p:xfrm>
          <a:off x="3784600" y="4415166"/>
          <a:ext cx="650875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93700" imgH="393700" progId="Equation.DSMT4">
                  <p:embed/>
                </p:oleObj>
              </mc:Choice>
              <mc:Fallback>
                <p:oleObj name="Equation" r:id="rId20" imgW="393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4415166"/>
                        <a:ext cx="650875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231571" y="5224170"/>
            <a:ext cx="8636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short, </a:t>
            </a:r>
            <a:r>
              <a:rPr lang="en-US" sz="2000" dirty="0">
                <a:latin typeface="Times New Roman"/>
                <a:cs typeface="Times New Roman"/>
              </a:rPr>
              <a:t>if we can derive an expression for     for a system, we also know    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510609"/>
              </p:ext>
            </p:extLst>
          </p:nvPr>
        </p:nvGraphicFramePr>
        <p:xfrm>
          <a:off x="4823760" y="5322549"/>
          <a:ext cx="252413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52400" imgH="139700" progId="Equation.DSMT4">
                  <p:embed/>
                </p:oleObj>
              </mc:Choice>
              <mc:Fallback>
                <p:oleObj name="Equation" r:id="rId22" imgW="1524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3760" y="5322549"/>
                        <a:ext cx="252413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727972"/>
              </p:ext>
            </p:extLst>
          </p:nvPr>
        </p:nvGraphicFramePr>
        <p:xfrm>
          <a:off x="7871465" y="5324137"/>
          <a:ext cx="211137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7000" imgH="139700" progId="Equation.DSMT4">
                  <p:embed/>
                </p:oleObj>
              </mc:Choice>
              <mc:Fallback>
                <p:oleObj name="Equation" r:id="rId23" imgW="1270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1465" y="5324137"/>
                        <a:ext cx="211137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914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160" y="1267224"/>
            <a:ext cx="5748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At the extremes</a:t>
            </a:r>
            <a:r>
              <a:rPr lang="en-US" sz="2000" dirty="0">
                <a:latin typeface="Times New Roman"/>
                <a:cs typeface="Times New Roman"/>
              </a:rPr>
              <a:t> where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velocity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acceleration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maximum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648241"/>
              </p:ext>
            </p:extLst>
          </p:nvPr>
        </p:nvGraphicFramePr>
        <p:xfrm>
          <a:off x="411163" y="2125663"/>
          <a:ext cx="1139825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3900" imgH="203200" progId="Equation.DSMT4">
                  <p:embed/>
                </p:oleObj>
              </mc:Choice>
              <mc:Fallback>
                <p:oleObj name="Equation" r:id="rId3" imgW="723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2125663"/>
                        <a:ext cx="1139825" cy="32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" y="219435"/>
            <a:ext cx="6192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Energy in a Spring System</a:t>
            </a:r>
          </a:p>
        </p:txBody>
      </p:sp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813847"/>
              </p:ext>
            </p:extLst>
          </p:nvPr>
        </p:nvGraphicFramePr>
        <p:xfrm>
          <a:off x="1846263" y="2527300"/>
          <a:ext cx="22002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33500" imgH="762000" progId="Equation.DSMT4">
                  <p:embed/>
                </p:oleObj>
              </mc:Choice>
              <mc:Fallback>
                <p:oleObj name="Equation" r:id="rId5" imgW="13335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2527300"/>
                        <a:ext cx="2200275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5" name="Group 64"/>
          <p:cNvGrpSpPr/>
          <p:nvPr/>
        </p:nvGrpSpPr>
        <p:grpSpPr>
          <a:xfrm>
            <a:off x="6481301" y="450212"/>
            <a:ext cx="3236120" cy="1651432"/>
            <a:chOff x="5132703" y="437353"/>
            <a:chExt cx="4194971" cy="2140746"/>
          </a:xfrm>
        </p:grpSpPr>
        <p:grpSp>
          <p:nvGrpSpPr>
            <p:cNvPr id="66" name="Group 65"/>
            <p:cNvGrpSpPr/>
            <p:nvPr/>
          </p:nvGrpSpPr>
          <p:grpSpPr>
            <a:xfrm>
              <a:off x="5132703" y="437353"/>
              <a:ext cx="4194971" cy="1917701"/>
              <a:chOff x="5895975" y="3238500"/>
              <a:chExt cx="2667000" cy="1219200"/>
            </a:xfrm>
          </p:grpSpPr>
          <p:sp>
            <p:nvSpPr>
              <p:cNvPr id="71" name="Line 5"/>
              <p:cNvSpPr>
                <a:spLocks noChangeShapeType="1"/>
              </p:cNvSpPr>
              <p:nvPr/>
            </p:nvSpPr>
            <p:spPr bwMode="auto">
              <a:xfrm>
                <a:off x="5895975" y="33147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Line 6"/>
              <p:cNvSpPr>
                <a:spLocks noChangeShapeType="1"/>
              </p:cNvSpPr>
              <p:nvPr/>
            </p:nvSpPr>
            <p:spPr bwMode="auto">
              <a:xfrm>
                <a:off x="5895975" y="4076700"/>
                <a:ext cx="2667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Rectangle 7"/>
              <p:cNvSpPr>
                <a:spLocks noChangeArrowheads="1"/>
              </p:cNvSpPr>
              <p:nvPr/>
            </p:nvSpPr>
            <p:spPr bwMode="auto">
              <a:xfrm>
                <a:off x="7343775" y="3695700"/>
                <a:ext cx="457200" cy="381000"/>
              </a:xfrm>
              <a:prstGeom prst="rect">
                <a:avLst/>
              </a:prstGeom>
              <a:solidFill>
                <a:srgbClr val="FF0F0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FF0F09"/>
                  </a:solidFill>
                </a:endParaRPr>
              </a:p>
            </p:txBody>
          </p:sp>
          <p:sp>
            <p:nvSpPr>
              <p:cNvPr id="74" name="Line 9"/>
              <p:cNvSpPr>
                <a:spLocks noChangeShapeType="1"/>
              </p:cNvSpPr>
              <p:nvPr/>
            </p:nvSpPr>
            <p:spPr bwMode="auto">
              <a:xfrm>
                <a:off x="58959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Line 10"/>
              <p:cNvSpPr>
                <a:spLocks noChangeShapeType="1"/>
              </p:cNvSpPr>
              <p:nvPr/>
            </p:nvSpPr>
            <p:spPr bwMode="auto">
              <a:xfrm flipV="1">
                <a:off x="6124575" y="36957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Line 11"/>
              <p:cNvSpPr>
                <a:spLocks noChangeShapeType="1"/>
              </p:cNvSpPr>
              <p:nvPr/>
            </p:nvSpPr>
            <p:spPr bwMode="auto">
              <a:xfrm>
                <a:off x="62769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Line 12"/>
              <p:cNvSpPr>
                <a:spLocks noChangeShapeType="1"/>
              </p:cNvSpPr>
              <p:nvPr/>
            </p:nvSpPr>
            <p:spPr bwMode="auto">
              <a:xfrm flipH="1">
                <a:off x="65055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Line 13"/>
              <p:cNvSpPr>
                <a:spLocks noChangeShapeType="1"/>
              </p:cNvSpPr>
              <p:nvPr/>
            </p:nvSpPr>
            <p:spPr bwMode="auto">
              <a:xfrm>
                <a:off x="6734175" y="3695700"/>
                <a:ext cx="228600" cy="3048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14"/>
              <p:cNvSpPr>
                <a:spLocks noChangeShapeType="1"/>
              </p:cNvSpPr>
              <p:nvPr/>
            </p:nvSpPr>
            <p:spPr bwMode="auto">
              <a:xfrm flipV="1">
                <a:off x="6962775" y="38481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15"/>
              <p:cNvSpPr>
                <a:spLocks noChangeShapeType="1"/>
              </p:cNvSpPr>
              <p:nvPr/>
            </p:nvSpPr>
            <p:spPr bwMode="auto">
              <a:xfrm>
                <a:off x="7115175" y="3848100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16"/>
              <p:cNvSpPr>
                <a:spLocks noChangeShapeType="1"/>
              </p:cNvSpPr>
              <p:nvPr/>
            </p:nvSpPr>
            <p:spPr bwMode="auto">
              <a:xfrm>
                <a:off x="7038975" y="3238500"/>
                <a:ext cx="0" cy="1219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17"/>
              <p:cNvSpPr>
                <a:spLocks noChangeShapeType="1"/>
              </p:cNvSpPr>
              <p:nvPr/>
            </p:nvSpPr>
            <p:spPr bwMode="auto">
              <a:xfrm>
                <a:off x="7038975" y="34671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6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4617760"/>
                </p:ext>
              </p:extLst>
            </p:nvPr>
          </p:nvGraphicFramePr>
          <p:xfrm>
            <a:off x="5944712" y="868361"/>
            <a:ext cx="19367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27000" imgH="165100" progId="Equation.DSMT4">
                    <p:embed/>
                  </p:oleObj>
                </mc:Choice>
                <mc:Fallback>
                  <p:oleObj name="Equation" r:id="rId7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4712" y="868361"/>
                          <a:ext cx="193675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76800285"/>
                </p:ext>
              </p:extLst>
            </p:nvPr>
          </p:nvGraphicFramePr>
          <p:xfrm>
            <a:off x="7313137" y="534986"/>
            <a:ext cx="193675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27000" imgH="127000" progId="Equation.DSMT4">
                    <p:embed/>
                  </p:oleObj>
                </mc:Choice>
                <mc:Fallback>
                  <p:oleObj name="Equation" r:id="rId9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3137" y="534986"/>
                          <a:ext cx="193675" cy="195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7189706"/>
                </p:ext>
              </p:extLst>
            </p:nvPr>
          </p:nvGraphicFramePr>
          <p:xfrm>
            <a:off x="6670200" y="2343149"/>
            <a:ext cx="5429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55600" imgH="152400" progId="Equation.DSMT4">
                    <p:embed/>
                  </p:oleObj>
                </mc:Choice>
                <mc:Fallback>
                  <p:oleObj name="Equation" r:id="rId11" imgW="3556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70200" y="2343149"/>
                          <a:ext cx="5429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58223943"/>
                </p:ext>
              </p:extLst>
            </p:nvPr>
          </p:nvGraphicFramePr>
          <p:xfrm>
            <a:off x="8003700" y="908049"/>
            <a:ext cx="252412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65100" imgH="127000" progId="Equation.DSMT4">
                    <p:embed/>
                  </p:oleObj>
                </mc:Choice>
                <mc:Fallback>
                  <p:oleObj name="Equation" r:id="rId13" imgW="1651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3700" y="908049"/>
                          <a:ext cx="252412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3" name="TextBox 82"/>
          <p:cNvSpPr txBox="1"/>
          <p:nvPr/>
        </p:nvSpPr>
        <p:spPr>
          <a:xfrm>
            <a:off x="1443492" y="2058593"/>
            <a:ext cx="6564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maximum displacement </a:t>
            </a:r>
            <a:r>
              <a:rPr lang="en-US" sz="2000" dirty="0">
                <a:latin typeface="Times New Roman"/>
                <a:cs typeface="Times New Roman"/>
              </a:rPr>
              <a:t>(the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amplitude</a:t>
            </a:r>
            <a:r>
              <a:rPr lang="en-US" sz="2000" dirty="0">
                <a:latin typeface="Times New Roman"/>
                <a:cs typeface="Times New Roman"/>
              </a:rPr>
              <a:t>), so: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2894013" y="2667000"/>
            <a:ext cx="293687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493172"/>
              </p:ext>
            </p:extLst>
          </p:nvPr>
        </p:nvGraphicFramePr>
        <p:xfrm>
          <a:off x="3162162" y="2492375"/>
          <a:ext cx="165238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152400" progId="Equation.DSMT4">
                  <p:embed/>
                </p:oleObj>
              </mc:Choice>
              <mc:Fallback>
                <p:oleObj name="Equation" r:id="rId15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2162" y="2492375"/>
                        <a:ext cx="165238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313087" y="3881626"/>
            <a:ext cx="854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At the equilibrium </a:t>
            </a:r>
            <a:r>
              <a:rPr lang="en-US" sz="2000" dirty="0">
                <a:latin typeface="Times New Roman"/>
                <a:cs typeface="Times New Roman"/>
              </a:rPr>
              <a:t>where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acceleration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velocity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maximum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260890"/>
              </p:ext>
            </p:extLst>
          </p:nvPr>
        </p:nvGraphicFramePr>
        <p:xfrm>
          <a:off x="2751138" y="4445000"/>
          <a:ext cx="24098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460500" imgH="762000" progId="Equation.DSMT4">
                  <p:embed/>
                </p:oleObj>
              </mc:Choice>
              <mc:Fallback>
                <p:oleObj name="Equation" r:id="rId17" imgW="14605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138" y="4445000"/>
                        <a:ext cx="2409825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8" name="Straight Connector 87"/>
          <p:cNvCxnSpPr/>
          <p:nvPr/>
        </p:nvCxnSpPr>
        <p:spPr>
          <a:xfrm flipV="1">
            <a:off x="4830763" y="4584700"/>
            <a:ext cx="293687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734785"/>
              </p:ext>
            </p:extLst>
          </p:nvPr>
        </p:nvGraphicFramePr>
        <p:xfrm>
          <a:off x="5098912" y="4410075"/>
          <a:ext cx="165238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7000" imgH="152400" progId="Equation.DSMT4">
                  <p:embed/>
                </p:oleObj>
              </mc:Choice>
              <mc:Fallback>
                <p:oleObj name="Equation" r:id="rId19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8912" y="4410075"/>
                        <a:ext cx="165238" cy="20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453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83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13.)</a:t>
            </a:r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990061"/>
              </p:ext>
            </p:extLst>
          </p:nvPr>
        </p:nvGraphicFramePr>
        <p:xfrm>
          <a:off x="825500" y="3045858"/>
          <a:ext cx="925513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58800" imgH="165100" progId="Equation.DSMT4">
                  <p:embed/>
                </p:oleObj>
              </mc:Choice>
              <mc:Fallback>
                <p:oleObj name="Equation" r:id="rId3" imgW="5588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3045858"/>
                        <a:ext cx="925513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14121" y="1150433"/>
            <a:ext cx="39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Relationships always true: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536251"/>
              </p:ext>
            </p:extLst>
          </p:nvPr>
        </p:nvGraphicFramePr>
        <p:xfrm>
          <a:off x="830263" y="3381376"/>
          <a:ext cx="650875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93700" imgH="393700" progId="Equation.DSMT4">
                  <p:embed/>
                </p:oleObj>
              </mc:Choice>
              <mc:Fallback>
                <p:oleObj name="Equation" r:id="rId5" imgW="393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381376"/>
                        <a:ext cx="650875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-34833" y="2194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Summary of Relationships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05917"/>
              </p:ext>
            </p:extLst>
          </p:nvPr>
        </p:nvGraphicFramePr>
        <p:xfrm>
          <a:off x="825501" y="1722438"/>
          <a:ext cx="3286126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81200" imgH="419100" progId="Equation.DSMT4">
                  <p:embed/>
                </p:oleObj>
              </mc:Choice>
              <mc:Fallback>
                <p:oleObj name="Equation" r:id="rId7" imgW="1981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1722438"/>
                        <a:ext cx="3286126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531241"/>
              </p:ext>
            </p:extLst>
          </p:nvPr>
        </p:nvGraphicFramePr>
        <p:xfrm>
          <a:off x="830263" y="4092259"/>
          <a:ext cx="1803173" cy="381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92200" imgH="228600" progId="Equation.DSMT4">
                  <p:embed/>
                </p:oleObj>
              </mc:Choice>
              <mc:Fallback>
                <p:oleObj name="Equation" r:id="rId9" imgW="109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4092259"/>
                        <a:ext cx="1803173" cy="3811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533007"/>
              </p:ext>
            </p:extLst>
          </p:nvPr>
        </p:nvGraphicFramePr>
        <p:xfrm>
          <a:off x="817563" y="5167313"/>
          <a:ext cx="10747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47700" imgH="203200" progId="Equation.DSMT4">
                  <p:embed/>
                </p:oleObj>
              </mc:Choice>
              <mc:Fallback>
                <p:oleObj name="Equation" r:id="rId11" imgW="647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5167313"/>
                        <a:ext cx="1074738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760617"/>
              </p:ext>
            </p:extLst>
          </p:nvPr>
        </p:nvGraphicFramePr>
        <p:xfrm>
          <a:off x="817563" y="5653928"/>
          <a:ext cx="120173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23900" imgH="228600" progId="Equation.DSMT4">
                  <p:embed/>
                </p:oleObj>
              </mc:Choice>
              <mc:Fallback>
                <p:oleObj name="Equation" r:id="rId13" imgW="723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5653928"/>
                        <a:ext cx="1201737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216401" y="188225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characteristic equation for simple harmonic motion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55996" y="2927351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angular frequency and frequency related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255996" y="3491826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period inversely related to frequency 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255996" y="4040188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position function for </a:t>
            </a:r>
            <a:r>
              <a:rPr lang="en-US" dirty="0" err="1">
                <a:latin typeface="Times New Roman"/>
                <a:cs typeface="Times New Roman"/>
              </a:rPr>
              <a:t>s.h.m</a:t>
            </a:r>
            <a:r>
              <a:rPr lang="en-US" dirty="0">
                <a:latin typeface="Times New Roman"/>
                <a:cs typeface="Times New Roman"/>
              </a:rPr>
              <a:t>.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593987"/>
              </p:ext>
            </p:extLst>
          </p:nvPr>
        </p:nvGraphicFramePr>
        <p:xfrm>
          <a:off x="825501" y="4541838"/>
          <a:ext cx="33956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057400" imgH="330200" progId="Equation.DSMT4">
                  <p:embed/>
                </p:oleObj>
              </mc:Choice>
              <mc:Fallback>
                <p:oleObj name="Equation" r:id="rId15" imgW="2057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4541838"/>
                        <a:ext cx="3395662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4255996" y="457462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velocity and acceleration functions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529764"/>
              </p:ext>
            </p:extLst>
          </p:nvPr>
        </p:nvGraphicFramePr>
        <p:xfrm>
          <a:off x="828449" y="2398713"/>
          <a:ext cx="10096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609600" imgH="279400" progId="Equation.DSMT4">
                  <p:embed/>
                </p:oleObj>
              </mc:Choice>
              <mc:Fallback>
                <p:oleObj name="Equation" r:id="rId17" imgW="6096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449" y="2398713"/>
                        <a:ext cx="10096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4255996" y="24241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angular frequency from characteristic equation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251234" y="51292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maximum velocity (happens at equilibrium)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46472" y="5683806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maximum acceleration (happens at extremes)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010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6" grpId="0"/>
      <p:bldP spid="58" grpId="0"/>
      <p:bldP spid="61" grpId="0"/>
      <p:bldP spid="62" grpId="0"/>
      <p:bldP spid="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14.)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4121" y="1150433"/>
            <a:ext cx="39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 a spring: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34833" y="2194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Summary of Relationships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757173"/>
              </p:ext>
            </p:extLst>
          </p:nvPr>
        </p:nvGraphicFramePr>
        <p:xfrm>
          <a:off x="817563" y="1701800"/>
          <a:ext cx="1747838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54100" imgH="444500" progId="Equation.DSMT4">
                  <p:embed/>
                </p:oleObj>
              </mc:Choice>
              <mc:Fallback>
                <p:oleObj name="Equation" r:id="rId3" imgW="1054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1701800"/>
                        <a:ext cx="1747838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216401" y="188225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characteristic equation for simple harmonic motion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55996" y="340622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total mechanical energy in system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898122"/>
              </p:ext>
            </p:extLst>
          </p:nvPr>
        </p:nvGraphicFramePr>
        <p:xfrm>
          <a:off x="830263" y="2393950"/>
          <a:ext cx="11985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900" imgH="482600" progId="Equation.DSMT4">
                  <p:embed/>
                </p:oleObj>
              </mc:Choice>
              <mc:Fallback>
                <p:oleObj name="Equation" r:id="rId5" imgW="723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2393950"/>
                        <a:ext cx="119856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4255996" y="26146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angular frequency from characteristic equation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873963"/>
              </p:ext>
            </p:extLst>
          </p:nvPr>
        </p:nvGraphicFramePr>
        <p:xfrm>
          <a:off x="830263" y="3275013"/>
          <a:ext cx="12827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74700" imgH="393700" progId="Equation.DSMT4">
                  <p:embed/>
                </p:oleObj>
              </mc:Choice>
              <mc:Fallback>
                <p:oleObj name="Equation" r:id="rId7" imgW="774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275013"/>
                        <a:ext cx="12827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7523" y="4170070"/>
            <a:ext cx="83970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period of oscillation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</a:t>
            </a:r>
            <a:r>
              <a:rPr lang="en-US" sz="2000" dirty="0">
                <a:latin typeface="Times New Roman"/>
                <a:cs typeface="Times New Roman"/>
              </a:rPr>
              <a:t> is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constant </a:t>
            </a:r>
            <a:r>
              <a:rPr lang="en-US" sz="2000" dirty="0">
                <a:latin typeface="Times New Roman"/>
                <a:cs typeface="Times New Roman"/>
              </a:rPr>
              <a:t>no matter what the spring’s amplitude.  How so?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larger displacement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require more distance traveled </a:t>
            </a:r>
            <a:r>
              <a:rPr lang="en-US" sz="2000" dirty="0">
                <a:latin typeface="Times New Roman"/>
                <a:cs typeface="Times New Roman"/>
              </a:rPr>
              <a:t>to execute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single cycle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but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because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latin typeface="Times New Roman"/>
                <a:cs typeface="Times New Roman"/>
              </a:rPr>
              <a:t> is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function of displacement</a:t>
            </a:r>
            <a:r>
              <a:rPr lang="en-US" sz="2000" dirty="0">
                <a:latin typeface="Times New Roman"/>
                <a:cs typeface="Times New Roman"/>
              </a:rPr>
              <a:t>, it will also generate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larger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maximum force</a:t>
            </a:r>
            <a:r>
              <a:rPr lang="en-US" sz="2000" dirty="0">
                <a:latin typeface="Times New Roman"/>
                <a:cs typeface="Times New Roman"/>
              </a:rPr>
              <a:t>, so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period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will stay the same </a:t>
            </a:r>
            <a:r>
              <a:rPr lang="en-US" sz="2000" dirty="0">
                <a:latin typeface="Times New Roman"/>
                <a:cs typeface="Times New Roman"/>
              </a:rPr>
              <a:t>no matter what!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784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8" grpId="0"/>
      <p:bldP spid="61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15.)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689451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REALLY SIMPLE Example 1: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 constant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hung from the ceiling.  A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 = .4 kg </a:t>
            </a:r>
            <a:r>
              <a:rPr lang="en-US" sz="2000" dirty="0">
                <a:latin typeface="Times New Roman"/>
                <a:cs typeface="Times New Roman"/>
              </a:rPr>
              <a:t>is attached and allowed to gently elongate the spring until it comes to rest at a point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.6 meters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below its free-hanging position</a:t>
            </a:r>
            <a:r>
              <a:rPr lang="en-US" sz="2000" dirty="0">
                <a:latin typeface="Times New Roman"/>
                <a:cs typeface="Times New Roman"/>
              </a:rPr>
              <a:t>. 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>
                <a:latin typeface="Times New Roman"/>
                <a:cs typeface="Times New Roman"/>
              </a:rPr>
              <a:t> is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pulled an additional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.2 meters </a:t>
            </a:r>
            <a:r>
              <a:rPr lang="en-US" sz="2000" dirty="0">
                <a:latin typeface="Times New Roman"/>
                <a:cs typeface="Times New Roman"/>
              </a:rPr>
              <a:t>down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and released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5231" y="2061528"/>
            <a:ext cx="7591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spring’s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 constant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417875"/>
              </p:ext>
            </p:extLst>
          </p:nvPr>
        </p:nvGraphicFramePr>
        <p:xfrm>
          <a:off x="3419475" y="3886677"/>
          <a:ext cx="2276475" cy="18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71600" imgH="1079500" progId="Equation.DSMT4">
                  <p:embed/>
                </p:oleObj>
              </mc:Choice>
              <mc:Fallback>
                <p:oleObj name="Equation" r:id="rId3" imgW="1371600" imgH="1079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886677"/>
                        <a:ext cx="2276475" cy="180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663258" y="2563238"/>
            <a:ext cx="8357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spring constant </a:t>
            </a:r>
            <a:r>
              <a:rPr lang="en-US" sz="2000" dirty="0">
                <a:latin typeface="Times New Roman"/>
                <a:cs typeface="Times New Roman"/>
              </a:rPr>
              <a:t>identifies how much </a:t>
            </a:r>
            <a:r>
              <a:rPr lang="en-US" sz="2000" i="1" dirty="0">
                <a:latin typeface="Times New Roman"/>
                <a:cs typeface="Times New Roman"/>
              </a:rPr>
              <a:t>force </a:t>
            </a:r>
            <a:r>
              <a:rPr lang="en-US" sz="2000" dirty="0">
                <a:latin typeface="Times New Roman"/>
                <a:cs typeface="Times New Roman"/>
              </a:rPr>
              <a:t>is required to displacement the spring one meter (units: N/m).  It measures, essentially, stiffness.  We’ve been told that a mass </a:t>
            </a:r>
            <a:r>
              <a:rPr lang="en-US" sz="2000" i="1" dirty="0">
                <a:latin typeface="Times New Roman"/>
                <a:cs typeface="Times New Roman"/>
              </a:rPr>
              <a:t>m</a:t>
            </a:r>
            <a:r>
              <a:rPr lang="en-US" sz="2000" dirty="0">
                <a:latin typeface="Times New Roman"/>
                <a:cs typeface="Times New Roman"/>
              </a:rPr>
              <a:t>, whose weight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mg</a:t>
            </a:r>
            <a:r>
              <a:rPr lang="en-US" sz="2000" dirty="0">
                <a:latin typeface="Times New Roman"/>
                <a:cs typeface="Times New Roman"/>
              </a:rPr>
              <a:t>, displaced the spring a distance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 = .6 meter</a:t>
            </a:r>
            <a:r>
              <a:rPr lang="en-US" sz="2000" i="1" dirty="0">
                <a:latin typeface="Times New Roman"/>
                <a:cs typeface="Times New Roman"/>
              </a:rPr>
              <a:t>s,</a:t>
            </a:r>
            <a:r>
              <a:rPr lang="en-US" sz="2000" dirty="0">
                <a:latin typeface="Times New Roman"/>
                <a:cs typeface="Times New Roman"/>
              </a:rPr>
              <a:t> so we know: 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514049"/>
              </p:ext>
            </p:extLst>
          </p:nvPr>
        </p:nvGraphicFramePr>
        <p:xfrm>
          <a:off x="8268680" y="1720412"/>
          <a:ext cx="264878" cy="20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27000" progId="Equation.DSMT4">
                  <p:embed/>
                </p:oleObj>
              </mc:Choice>
              <mc:Fallback>
                <p:oleObj name="Equation" r:id="rId5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8680" y="1720412"/>
                        <a:ext cx="264878" cy="206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573938" y="393007"/>
            <a:ext cx="959619" cy="1718898"/>
            <a:chOff x="7182419" y="876303"/>
            <a:chExt cx="959619" cy="1718898"/>
          </a:xfrm>
        </p:grpSpPr>
        <p:sp>
          <p:nvSpPr>
            <p:cNvPr id="76" name="Line 5"/>
            <p:cNvSpPr>
              <a:spLocks noChangeShapeType="1"/>
            </p:cNvSpPr>
            <p:nvPr/>
          </p:nvSpPr>
          <p:spPr bwMode="auto">
            <a:xfrm rot="5400000">
              <a:off x="7662229" y="497001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 rot="5400000">
              <a:off x="7321416" y="2069627"/>
              <a:ext cx="571339" cy="47980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456181" y="976810"/>
              <a:ext cx="303519" cy="1047456"/>
              <a:chOff x="7456181" y="976810"/>
              <a:chExt cx="383849" cy="1809240"/>
            </a:xfrm>
          </p:grpSpPr>
          <p:sp>
            <p:nvSpPr>
              <p:cNvPr id="79" name="Line 9"/>
              <p:cNvSpPr>
                <a:spLocks noChangeShapeType="1"/>
              </p:cNvSpPr>
              <p:nvPr/>
            </p:nvSpPr>
            <p:spPr bwMode="auto">
              <a:xfrm rot="5400000">
                <a:off x="7505271" y="1119645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10"/>
              <p:cNvSpPr>
                <a:spLocks noChangeShapeType="1"/>
              </p:cNvSpPr>
              <p:nvPr/>
            </p:nvSpPr>
            <p:spPr bwMode="auto">
              <a:xfrm rot="5400000" flipV="1">
                <a:off x="7648844" y="1261741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11"/>
              <p:cNvSpPr>
                <a:spLocks noChangeShapeType="1"/>
              </p:cNvSpPr>
              <p:nvPr/>
            </p:nvSpPr>
            <p:spPr bwMode="auto">
              <a:xfrm rot="5400000">
                <a:off x="7505271" y="140383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505271" y="168950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rot="5400000">
                <a:off x="7505271" y="1975176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14"/>
              <p:cNvSpPr>
                <a:spLocks noChangeShapeType="1"/>
              </p:cNvSpPr>
              <p:nvPr/>
            </p:nvSpPr>
            <p:spPr bwMode="auto">
              <a:xfrm rot="5400000" flipV="1">
                <a:off x="7456920" y="2309196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15"/>
              <p:cNvSpPr>
                <a:spLocks noChangeShapeType="1"/>
              </p:cNvSpPr>
              <p:nvPr/>
            </p:nvSpPr>
            <p:spPr bwMode="auto">
              <a:xfrm rot="5400000">
                <a:off x="7505271" y="2643216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8" name="Line 5"/>
            <p:cNvSpPr>
              <a:spLocks noChangeShapeType="1"/>
            </p:cNvSpPr>
            <p:nvPr/>
          </p:nvSpPr>
          <p:spPr bwMode="auto">
            <a:xfrm rot="5400000">
              <a:off x="7249285" y="8658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rot="5400000">
              <a:off x="74059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rot="5400000">
              <a:off x="75583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5"/>
            <p:cNvSpPr>
              <a:spLocks noChangeShapeType="1"/>
            </p:cNvSpPr>
            <p:nvPr/>
          </p:nvSpPr>
          <p:spPr bwMode="auto">
            <a:xfrm rot="5400000">
              <a:off x="77107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"/>
            <p:cNvSpPr>
              <a:spLocks noChangeShapeType="1"/>
            </p:cNvSpPr>
            <p:nvPr/>
          </p:nvSpPr>
          <p:spPr bwMode="auto">
            <a:xfrm rot="5400000">
              <a:off x="78631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5"/>
            <p:cNvSpPr>
              <a:spLocks noChangeShapeType="1"/>
            </p:cNvSpPr>
            <p:nvPr/>
          </p:nvSpPr>
          <p:spPr bwMode="auto">
            <a:xfrm rot="5400000">
              <a:off x="80155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104528"/>
              </p:ext>
            </p:extLst>
          </p:nvPr>
        </p:nvGraphicFramePr>
        <p:xfrm>
          <a:off x="8234363" y="904875"/>
          <a:ext cx="2047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65100" progId="Equation.DSMT4">
                  <p:embed/>
                </p:oleObj>
              </mc:Choice>
              <mc:Fallback>
                <p:oleObj name="Equation" r:id="rId7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4363" y="904875"/>
                        <a:ext cx="2047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85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16.)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6069" y="458847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amplitude of the resulting oscillation?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206432"/>
              </p:ext>
            </p:extLst>
          </p:nvPr>
        </p:nvGraphicFramePr>
        <p:xfrm>
          <a:off x="4276724" y="2679086"/>
          <a:ext cx="1833562" cy="189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04900" imgH="1130300" progId="Equation.DSMT4">
                  <p:embed/>
                </p:oleObj>
              </mc:Choice>
              <mc:Fallback>
                <p:oleObj name="Equation" r:id="rId3" imgW="1104900" imgH="1130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4" y="2679086"/>
                        <a:ext cx="1833562" cy="189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74358" y="904875"/>
            <a:ext cx="6842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Being elongated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additional .2 meters from equilibrium </a:t>
            </a:r>
            <a:r>
              <a:rPr lang="en-US" sz="2000" dirty="0">
                <a:latin typeface="Times New Roman"/>
                <a:cs typeface="Times New Roman"/>
              </a:rPr>
              <a:t>means </a:t>
            </a:r>
            <a:r>
              <a:rPr lang="en-US" sz="2000" i="1" dirty="0">
                <a:latin typeface="Times New Roman"/>
                <a:cs typeface="Times New Roman"/>
              </a:rPr>
              <a:t>m </a:t>
            </a:r>
            <a:r>
              <a:rPr lang="en-US" sz="2000" dirty="0">
                <a:latin typeface="Times New Roman"/>
                <a:cs typeface="Times New Roman"/>
              </a:rPr>
              <a:t>will oscillate about the equilibrium point .2 meters above and below, which means the motion’s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amplitude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.2 meters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712009"/>
              </p:ext>
            </p:extLst>
          </p:nvPr>
        </p:nvGraphicFramePr>
        <p:xfrm>
          <a:off x="8268680" y="1720412"/>
          <a:ext cx="264878" cy="20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27000" progId="Equation.DSMT4">
                  <p:embed/>
                </p:oleObj>
              </mc:Choice>
              <mc:Fallback>
                <p:oleObj name="Equation" r:id="rId5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8680" y="1720412"/>
                        <a:ext cx="264878" cy="206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573938" y="393007"/>
            <a:ext cx="959619" cy="1718898"/>
            <a:chOff x="7182419" y="876303"/>
            <a:chExt cx="959619" cy="1718898"/>
          </a:xfrm>
        </p:grpSpPr>
        <p:sp>
          <p:nvSpPr>
            <p:cNvPr id="76" name="Line 5"/>
            <p:cNvSpPr>
              <a:spLocks noChangeShapeType="1"/>
            </p:cNvSpPr>
            <p:nvPr/>
          </p:nvSpPr>
          <p:spPr bwMode="auto">
            <a:xfrm rot="5400000">
              <a:off x="7662229" y="497001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 rot="5400000">
              <a:off x="7321416" y="2069627"/>
              <a:ext cx="571339" cy="47980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456181" y="976810"/>
              <a:ext cx="303519" cy="1047456"/>
              <a:chOff x="7456181" y="976810"/>
              <a:chExt cx="383849" cy="1809240"/>
            </a:xfrm>
          </p:grpSpPr>
          <p:sp>
            <p:nvSpPr>
              <p:cNvPr id="79" name="Line 9"/>
              <p:cNvSpPr>
                <a:spLocks noChangeShapeType="1"/>
              </p:cNvSpPr>
              <p:nvPr/>
            </p:nvSpPr>
            <p:spPr bwMode="auto">
              <a:xfrm rot="5400000">
                <a:off x="7505271" y="1119645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10"/>
              <p:cNvSpPr>
                <a:spLocks noChangeShapeType="1"/>
              </p:cNvSpPr>
              <p:nvPr/>
            </p:nvSpPr>
            <p:spPr bwMode="auto">
              <a:xfrm rot="5400000" flipV="1">
                <a:off x="7648844" y="1261741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11"/>
              <p:cNvSpPr>
                <a:spLocks noChangeShapeType="1"/>
              </p:cNvSpPr>
              <p:nvPr/>
            </p:nvSpPr>
            <p:spPr bwMode="auto">
              <a:xfrm rot="5400000">
                <a:off x="7505271" y="140383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505271" y="168950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rot="5400000">
                <a:off x="7505271" y="1975176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14"/>
              <p:cNvSpPr>
                <a:spLocks noChangeShapeType="1"/>
              </p:cNvSpPr>
              <p:nvPr/>
            </p:nvSpPr>
            <p:spPr bwMode="auto">
              <a:xfrm rot="5400000" flipV="1">
                <a:off x="7456920" y="2309196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15"/>
              <p:cNvSpPr>
                <a:spLocks noChangeShapeType="1"/>
              </p:cNvSpPr>
              <p:nvPr/>
            </p:nvSpPr>
            <p:spPr bwMode="auto">
              <a:xfrm rot="5400000">
                <a:off x="7505271" y="2643216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8" name="Line 5"/>
            <p:cNvSpPr>
              <a:spLocks noChangeShapeType="1"/>
            </p:cNvSpPr>
            <p:nvPr/>
          </p:nvSpPr>
          <p:spPr bwMode="auto">
            <a:xfrm rot="5400000">
              <a:off x="7249285" y="8658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rot="5400000">
              <a:off x="74059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rot="5400000">
              <a:off x="75583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5"/>
            <p:cNvSpPr>
              <a:spLocks noChangeShapeType="1"/>
            </p:cNvSpPr>
            <p:nvPr/>
          </p:nvSpPr>
          <p:spPr bwMode="auto">
            <a:xfrm rot="5400000">
              <a:off x="77107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"/>
            <p:cNvSpPr>
              <a:spLocks noChangeShapeType="1"/>
            </p:cNvSpPr>
            <p:nvPr/>
          </p:nvSpPr>
          <p:spPr bwMode="auto">
            <a:xfrm rot="5400000">
              <a:off x="78631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5"/>
            <p:cNvSpPr>
              <a:spLocks noChangeShapeType="1"/>
            </p:cNvSpPr>
            <p:nvPr/>
          </p:nvSpPr>
          <p:spPr bwMode="auto">
            <a:xfrm rot="5400000">
              <a:off x="80155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420849"/>
              </p:ext>
            </p:extLst>
          </p:nvPr>
        </p:nvGraphicFramePr>
        <p:xfrm>
          <a:off x="8234363" y="904875"/>
          <a:ext cx="2047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65100" progId="Equation.DSMT4">
                  <p:embed/>
                </p:oleObj>
              </mc:Choice>
              <mc:Fallback>
                <p:oleObj name="Equation" r:id="rId7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4363" y="904875"/>
                        <a:ext cx="2047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56069" y="2075776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motion’s angular frequency?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4358" y="2521804"/>
            <a:ext cx="6842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Knowing </a:t>
            </a:r>
            <a:r>
              <a:rPr lang="en-US" sz="2000" i="1" dirty="0">
                <a:solidFill>
                  <a:srgbClr val="FF0000"/>
                </a:solidFill>
                <a:latin typeface="Apple Chancery"/>
                <a:cs typeface="Apple Chancery"/>
              </a:rPr>
              <a:t>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k, </a:t>
            </a:r>
            <a:r>
              <a:rPr lang="en-US" sz="2000" dirty="0">
                <a:latin typeface="Times New Roman"/>
                <a:cs typeface="Times New Roman"/>
              </a:rPr>
              <a:t>we can write: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6069" y="4617978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motion’s frequency?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835777"/>
              </p:ext>
            </p:extLst>
          </p:nvPr>
        </p:nvGraphicFramePr>
        <p:xfrm>
          <a:off x="3794124" y="5081588"/>
          <a:ext cx="3140075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892300" imgH="825500" progId="Equation.DSMT4">
                  <p:embed/>
                </p:oleObj>
              </mc:Choice>
              <mc:Fallback>
                <p:oleObj name="Equation" r:id="rId9" imgW="1892300" imgH="825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4124" y="5081588"/>
                        <a:ext cx="3140075" cy="137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716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17.)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6069" y="458847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period</a:t>
            </a:r>
            <a:r>
              <a:rPr lang="en-US" sz="2000" dirty="0">
                <a:latin typeface="Times New Roman"/>
                <a:cs typeface="Times New Roman"/>
              </a:rPr>
              <a:t> of the motion?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082400"/>
              </p:ext>
            </p:extLst>
          </p:nvPr>
        </p:nvGraphicFramePr>
        <p:xfrm>
          <a:off x="8268680" y="1720412"/>
          <a:ext cx="264878" cy="20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5100" imgH="127000" progId="Equation.DSMT4">
                  <p:embed/>
                </p:oleObj>
              </mc:Choice>
              <mc:Fallback>
                <p:oleObj name="Equation" r:id="rId3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8680" y="1720412"/>
                        <a:ext cx="264878" cy="206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573938" y="393007"/>
            <a:ext cx="959619" cy="1718898"/>
            <a:chOff x="7182419" y="876303"/>
            <a:chExt cx="959619" cy="1718898"/>
          </a:xfrm>
        </p:grpSpPr>
        <p:sp>
          <p:nvSpPr>
            <p:cNvPr id="76" name="Line 5"/>
            <p:cNvSpPr>
              <a:spLocks noChangeShapeType="1"/>
            </p:cNvSpPr>
            <p:nvPr/>
          </p:nvSpPr>
          <p:spPr bwMode="auto">
            <a:xfrm rot="5400000">
              <a:off x="7662229" y="497001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 rot="5400000">
              <a:off x="7321416" y="2069627"/>
              <a:ext cx="571339" cy="47980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456181" y="976810"/>
              <a:ext cx="303519" cy="1047456"/>
              <a:chOff x="7456181" y="976810"/>
              <a:chExt cx="383849" cy="1809240"/>
            </a:xfrm>
          </p:grpSpPr>
          <p:sp>
            <p:nvSpPr>
              <p:cNvPr id="79" name="Line 9"/>
              <p:cNvSpPr>
                <a:spLocks noChangeShapeType="1"/>
              </p:cNvSpPr>
              <p:nvPr/>
            </p:nvSpPr>
            <p:spPr bwMode="auto">
              <a:xfrm rot="5400000">
                <a:off x="7505271" y="1119645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10"/>
              <p:cNvSpPr>
                <a:spLocks noChangeShapeType="1"/>
              </p:cNvSpPr>
              <p:nvPr/>
            </p:nvSpPr>
            <p:spPr bwMode="auto">
              <a:xfrm rot="5400000" flipV="1">
                <a:off x="7648844" y="1261741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11"/>
              <p:cNvSpPr>
                <a:spLocks noChangeShapeType="1"/>
              </p:cNvSpPr>
              <p:nvPr/>
            </p:nvSpPr>
            <p:spPr bwMode="auto">
              <a:xfrm rot="5400000">
                <a:off x="7505271" y="140383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505271" y="168950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rot="5400000">
                <a:off x="7505271" y="1975176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14"/>
              <p:cNvSpPr>
                <a:spLocks noChangeShapeType="1"/>
              </p:cNvSpPr>
              <p:nvPr/>
            </p:nvSpPr>
            <p:spPr bwMode="auto">
              <a:xfrm rot="5400000" flipV="1">
                <a:off x="7456920" y="2309196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15"/>
              <p:cNvSpPr>
                <a:spLocks noChangeShapeType="1"/>
              </p:cNvSpPr>
              <p:nvPr/>
            </p:nvSpPr>
            <p:spPr bwMode="auto">
              <a:xfrm rot="5400000">
                <a:off x="7505271" y="2643216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8" name="Line 5"/>
            <p:cNvSpPr>
              <a:spLocks noChangeShapeType="1"/>
            </p:cNvSpPr>
            <p:nvPr/>
          </p:nvSpPr>
          <p:spPr bwMode="auto">
            <a:xfrm rot="5400000">
              <a:off x="7249285" y="8658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rot="5400000">
              <a:off x="74059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rot="5400000">
              <a:off x="75583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5"/>
            <p:cNvSpPr>
              <a:spLocks noChangeShapeType="1"/>
            </p:cNvSpPr>
            <p:nvPr/>
          </p:nvSpPr>
          <p:spPr bwMode="auto">
            <a:xfrm rot="5400000">
              <a:off x="77107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"/>
            <p:cNvSpPr>
              <a:spLocks noChangeShapeType="1"/>
            </p:cNvSpPr>
            <p:nvPr/>
          </p:nvSpPr>
          <p:spPr bwMode="auto">
            <a:xfrm rot="5400000">
              <a:off x="78631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5"/>
            <p:cNvSpPr>
              <a:spLocks noChangeShapeType="1"/>
            </p:cNvSpPr>
            <p:nvPr/>
          </p:nvSpPr>
          <p:spPr bwMode="auto">
            <a:xfrm rot="5400000">
              <a:off x="80155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474823"/>
              </p:ext>
            </p:extLst>
          </p:nvPr>
        </p:nvGraphicFramePr>
        <p:xfrm>
          <a:off x="8234363" y="904875"/>
          <a:ext cx="2047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4363" y="904875"/>
                        <a:ext cx="2047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56069" y="2075776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maximum velocity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6069" y="3678178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Where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velocity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maximum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676585"/>
              </p:ext>
            </p:extLst>
          </p:nvPr>
        </p:nvGraphicFramePr>
        <p:xfrm>
          <a:off x="2657475" y="919163"/>
          <a:ext cx="2465388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85900" imgH="647700" progId="Equation.DSMT4">
                  <p:embed/>
                </p:oleObj>
              </mc:Choice>
              <mc:Fallback>
                <p:oleObj name="Equation" r:id="rId7" imgW="14859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919163"/>
                        <a:ext cx="2465388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524443"/>
              </p:ext>
            </p:extLst>
          </p:nvPr>
        </p:nvGraphicFramePr>
        <p:xfrm>
          <a:off x="2657475" y="2659063"/>
          <a:ext cx="2865438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27200" imgH="571500" progId="Equation.DSMT4">
                  <p:embed/>
                </p:oleObj>
              </mc:Choice>
              <mc:Fallback>
                <p:oleObj name="Equation" r:id="rId9" imgW="1727200" imgH="571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2659063"/>
                        <a:ext cx="2865438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4484134" y="3678209"/>
            <a:ext cx="385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at equilibrium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6869" y="4419631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>
                <a:solidFill>
                  <a:srgbClr val="0000FF"/>
                </a:solidFill>
                <a:latin typeface="Times New Roman"/>
                <a:cs typeface="Times New Roman"/>
              </a:rPr>
              <a:t>maximum acceleration</a:t>
            </a:r>
            <a:r>
              <a:rPr lang="en-US" sz="200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6069" y="6024386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Where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acceleration a maximum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07448"/>
              </p:ext>
            </p:extLst>
          </p:nvPr>
        </p:nvGraphicFramePr>
        <p:xfrm>
          <a:off x="2655888" y="4875213"/>
          <a:ext cx="2970212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90700" imgH="647700" progId="Equation.DSMT4">
                  <p:embed/>
                </p:oleObj>
              </mc:Choice>
              <mc:Fallback>
                <p:oleObj name="Equation" r:id="rId11" imgW="17907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888" y="4875213"/>
                        <a:ext cx="2970212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1911" y="6015743"/>
            <a:ext cx="4112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at the extremes</a:t>
            </a:r>
            <a:endParaRPr lang="en-US" sz="20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542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8" grpId="0"/>
      <p:bldP spid="30" grpId="0"/>
      <p:bldP spid="33" grpId="0"/>
      <p:bldP spid="34" grpId="0"/>
      <p:bldP spid="35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18.)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6069" y="458847"/>
            <a:ext cx="610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much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mechanical energy </a:t>
            </a:r>
            <a:r>
              <a:rPr lang="en-US" sz="2000" dirty="0">
                <a:latin typeface="Times New Roman"/>
                <a:cs typeface="Times New Roman"/>
              </a:rPr>
              <a:t>is in the system?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578526"/>
              </p:ext>
            </p:extLst>
          </p:nvPr>
        </p:nvGraphicFramePr>
        <p:xfrm>
          <a:off x="8268680" y="1720412"/>
          <a:ext cx="264878" cy="206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5100" imgH="127000" progId="Equation.DSMT4">
                  <p:embed/>
                </p:oleObj>
              </mc:Choice>
              <mc:Fallback>
                <p:oleObj name="Equation" r:id="rId3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8680" y="1720412"/>
                        <a:ext cx="264878" cy="206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573938" y="393007"/>
            <a:ext cx="959619" cy="1718898"/>
            <a:chOff x="7182419" y="876303"/>
            <a:chExt cx="959619" cy="1718898"/>
          </a:xfrm>
        </p:grpSpPr>
        <p:sp>
          <p:nvSpPr>
            <p:cNvPr id="76" name="Line 5"/>
            <p:cNvSpPr>
              <a:spLocks noChangeShapeType="1"/>
            </p:cNvSpPr>
            <p:nvPr/>
          </p:nvSpPr>
          <p:spPr bwMode="auto">
            <a:xfrm rot="5400000">
              <a:off x="7662229" y="497001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 rot="5400000">
              <a:off x="7321416" y="2069627"/>
              <a:ext cx="571339" cy="47980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456181" y="976810"/>
              <a:ext cx="303519" cy="1047456"/>
              <a:chOff x="7456181" y="976810"/>
              <a:chExt cx="383849" cy="1809240"/>
            </a:xfrm>
          </p:grpSpPr>
          <p:sp>
            <p:nvSpPr>
              <p:cNvPr id="79" name="Line 9"/>
              <p:cNvSpPr>
                <a:spLocks noChangeShapeType="1"/>
              </p:cNvSpPr>
              <p:nvPr/>
            </p:nvSpPr>
            <p:spPr bwMode="auto">
              <a:xfrm rot="5400000">
                <a:off x="7505271" y="1119645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10"/>
              <p:cNvSpPr>
                <a:spLocks noChangeShapeType="1"/>
              </p:cNvSpPr>
              <p:nvPr/>
            </p:nvSpPr>
            <p:spPr bwMode="auto">
              <a:xfrm rot="5400000" flipV="1">
                <a:off x="7648844" y="1261741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11"/>
              <p:cNvSpPr>
                <a:spLocks noChangeShapeType="1"/>
              </p:cNvSpPr>
              <p:nvPr/>
            </p:nvSpPr>
            <p:spPr bwMode="auto">
              <a:xfrm rot="5400000">
                <a:off x="7505271" y="140383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505271" y="168950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rot="5400000">
                <a:off x="7505271" y="1975176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14"/>
              <p:cNvSpPr>
                <a:spLocks noChangeShapeType="1"/>
              </p:cNvSpPr>
              <p:nvPr/>
            </p:nvSpPr>
            <p:spPr bwMode="auto">
              <a:xfrm rot="5400000" flipV="1">
                <a:off x="7456920" y="2309196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15"/>
              <p:cNvSpPr>
                <a:spLocks noChangeShapeType="1"/>
              </p:cNvSpPr>
              <p:nvPr/>
            </p:nvSpPr>
            <p:spPr bwMode="auto">
              <a:xfrm rot="5400000">
                <a:off x="7505271" y="2643216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8" name="Line 5"/>
            <p:cNvSpPr>
              <a:spLocks noChangeShapeType="1"/>
            </p:cNvSpPr>
            <p:nvPr/>
          </p:nvSpPr>
          <p:spPr bwMode="auto">
            <a:xfrm rot="5400000">
              <a:off x="7249285" y="8658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rot="5400000">
              <a:off x="74059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rot="5400000">
              <a:off x="75583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5"/>
            <p:cNvSpPr>
              <a:spLocks noChangeShapeType="1"/>
            </p:cNvSpPr>
            <p:nvPr/>
          </p:nvSpPr>
          <p:spPr bwMode="auto">
            <a:xfrm rot="5400000">
              <a:off x="77107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"/>
            <p:cNvSpPr>
              <a:spLocks noChangeShapeType="1"/>
            </p:cNvSpPr>
            <p:nvPr/>
          </p:nvSpPr>
          <p:spPr bwMode="auto">
            <a:xfrm rot="5400000">
              <a:off x="78631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5"/>
            <p:cNvSpPr>
              <a:spLocks noChangeShapeType="1"/>
            </p:cNvSpPr>
            <p:nvPr/>
          </p:nvSpPr>
          <p:spPr bwMode="auto">
            <a:xfrm rot="5400000">
              <a:off x="80155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100803"/>
              </p:ext>
            </p:extLst>
          </p:nvPr>
        </p:nvGraphicFramePr>
        <p:xfrm>
          <a:off x="8234363" y="904875"/>
          <a:ext cx="2047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4363" y="904875"/>
                        <a:ext cx="2047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673698"/>
              </p:ext>
            </p:extLst>
          </p:nvPr>
        </p:nvGraphicFramePr>
        <p:xfrm>
          <a:off x="2605088" y="852169"/>
          <a:ext cx="2570162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49400" imgH="1016000" progId="Equation.DSMT4">
                  <p:embed/>
                </p:oleObj>
              </mc:Choice>
              <mc:Fallback>
                <p:oleObj name="Equation" r:id="rId7" imgW="1549400" imgH="101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088" y="852169"/>
                        <a:ext cx="2570162" cy="169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56069" y="2800707"/>
            <a:ext cx="6500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.)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How would this problem have changed 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 had been inverted?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38" name="Group 37"/>
          <p:cNvGrpSpPr/>
          <p:nvPr/>
        </p:nvGrpSpPr>
        <p:grpSpPr>
          <a:xfrm rot="10800000">
            <a:off x="7561639" y="3009207"/>
            <a:ext cx="959619" cy="1718898"/>
            <a:chOff x="7182419" y="876303"/>
            <a:chExt cx="959619" cy="1718898"/>
          </a:xfrm>
        </p:grpSpPr>
        <p:sp>
          <p:nvSpPr>
            <p:cNvPr id="39" name="Line 5"/>
            <p:cNvSpPr>
              <a:spLocks noChangeShapeType="1"/>
            </p:cNvSpPr>
            <p:nvPr/>
          </p:nvSpPr>
          <p:spPr bwMode="auto">
            <a:xfrm rot="5400000">
              <a:off x="7662229" y="497001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7"/>
            <p:cNvSpPr>
              <a:spLocks noChangeArrowheads="1"/>
            </p:cNvSpPr>
            <p:nvPr/>
          </p:nvSpPr>
          <p:spPr bwMode="auto">
            <a:xfrm rot="5400000">
              <a:off x="7321416" y="2069627"/>
              <a:ext cx="571339" cy="47980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7456181" y="976810"/>
              <a:ext cx="303519" cy="1047456"/>
              <a:chOff x="7456181" y="976810"/>
              <a:chExt cx="383849" cy="1809240"/>
            </a:xfrm>
          </p:grpSpPr>
          <p:sp>
            <p:nvSpPr>
              <p:cNvPr id="49" name="Line 9"/>
              <p:cNvSpPr>
                <a:spLocks noChangeShapeType="1"/>
              </p:cNvSpPr>
              <p:nvPr/>
            </p:nvSpPr>
            <p:spPr bwMode="auto">
              <a:xfrm rot="5400000">
                <a:off x="7505271" y="1119645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Line 10"/>
              <p:cNvSpPr>
                <a:spLocks noChangeShapeType="1"/>
              </p:cNvSpPr>
              <p:nvPr/>
            </p:nvSpPr>
            <p:spPr bwMode="auto">
              <a:xfrm rot="5400000" flipV="1">
                <a:off x="7648844" y="1261741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Line 11"/>
              <p:cNvSpPr>
                <a:spLocks noChangeShapeType="1"/>
              </p:cNvSpPr>
              <p:nvPr/>
            </p:nvSpPr>
            <p:spPr bwMode="auto">
              <a:xfrm rot="5400000">
                <a:off x="7505271" y="140383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505271" y="1689507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Line 13"/>
              <p:cNvSpPr>
                <a:spLocks noChangeShapeType="1"/>
              </p:cNvSpPr>
              <p:nvPr/>
            </p:nvSpPr>
            <p:spPr bwMode="auto">
              <a:xfrm rot="5400000">
                <a:off x="7505271" y="1975176"/>
                <a:ext cx="285669" cy="3838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Line 14"/>
              <p:cNvSpPr>
                <a:spLocks noChangeShapeType="1"/>
              </p:cNvSpPr>
              <p:nvPr/>
            </p:nvSpPr>
            <p:spPr bwMode="auto">
              <a:xfrm rot="5400000" flipV="1">
                <a:off x="7456920" y="2309196"/>
                <a:ext cx="190446" cy="1919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Line 15"/>
              <p:cNvSpPr>
                <a:spLocks noChangeShapeType="1"/>
              </p:cNvSpPr>
              <p:nvPr/>
            </p:nvSpPr>
            <p:spPr bwMode="auto">
              <a:xfrm rot="5400000">
                <a:off x="7505271" y="2643216"/>
                <a:ext cx="28566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" name="Line 5"/>
            <p:cNvSpPr>
              <a:spLocks noChangeShapeType="1"/>
            </p:cNvSpPr>
            <p:nvPr/>
          </p:nvSpPr>
          <p:spPr bwMode="auto">
            <a:xfrm rot="5400000">
              <a:off x="7249285" y="8658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5"/>
            <p:cNvSpPr>
              <a:spLocks noChangeShapeType="1"/>
            </p:cNvSpPr>
            <p:nvPr/>
          </p:nvSpPr>
          <p:spPr bwMode="auto">
            <a:xfrm rot="5400000">
              <a:off x="74059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5"/>
            <p:cNvSpPr>
              <a:spLocks noChangeShapeType="1"/>
            </p:cNvSpPr>
            <p:nvPr/>
          </p:nvSpPr>
          <p:spPr bwMode="auto">
            <a:xfrm rot="5400000">
              <a:off x="75583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5"/>
            <p:cNvSpPr>
              <a:spLocks noChangeShapeType="1"/>
            </p:cNvSpPr>
            <p:nvPr/>
          </p:nvSpPr>
          <p:spPr bwMode="auto">
            <a:xfrm rot="5400000">
              <a:off x="77107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5"/>
            <p:cNvSpPr>
              <a:spLocks noChangeShapeType="1"/>
            </p:cNvSpPr>
            <p:nvPr/>
          </p:nvSpPr>
          <p:spPr bwMode="auto">
            <a:xfrm rot="5400000">
              <a:off x="78631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5"/>
            <p:cNvSpPr>
              <a:spLocks noChangeShapeType="1"/>
            </p:cNvSpPr>
            <p:nvPr/>
          </p:nvSpPr>
          <p:spPr bwMode="auto">
            <a:xfrm rot="5400000">
              <a:off x="8015526" y="865877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427011" y="3308538"/>
            <a:ext cx="1509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it wouldn’t</a:t>
            </a:r>
          </a:p>
        </p:txBody>
      </p:sp>
    </p:spTree>
    <p:extLst>
      <p:ext uri="{BB962C8B-B14F-4D97-AF65-F5344CB8AC3E}">
        <p14:creationId xmlns:p14="http://schemas.microsoft.com/office/powerpoint/2010/main" val="311286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19.)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6069" y="904442"/>
            <a:ext cx="8748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Consider a spring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 constant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k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that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attached to it.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happens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the spring constant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370977"/>
              </p:ext>
            </p:extLst>
          </p:nvPr>
        </p:nvGraphicFramePr>
        <p:xfrm>
          <a:off x="3614738" y="2967719"/>
          <a:ext cx="1030287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300" imgH="203200" progId="Equation.DSMT4">
                  <p:embed/>
                </p:oleObj>
              </mc:Choice>
              <mc:Fallback>
                <p:oleObj name="Equation" r:id="rId3" imgW="622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738" y="2967719"/>
                        <a:ext cx="1030287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128588" y="121195"/>
            <a:ext cx="8875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Physical Characteristics of Springs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6269" y="1595205"/>
            <a:ext cx="6792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</a:t>
            </a:r>
            <a:r>
              <a:rPr lang="en-US" sz="2000" dirty="0">
                <a:latin typeface="Times New Roman"/>
                <a:cs typeface="Times New Roman"/>
              </a:rPr>
              <a:t>You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cut the spring in half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80287" y="1912131"/>
            <a:ext cx="628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It doubles </a:t>
            </a:r>
            <a:r>
              <a:rPr lang="en-US" dirty="0">
                <a:solidFill>
                  <a:srgbClr val="0000FF"/>
                </a:solidFill>
                <a:latin typeface="Apple Chancery"/>
                <a:cs typeface="Apple Chancery"/>
              </a:rPr>
              <a:t>for each new spring</a:t>
            </a:r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,</a:t>
            </a:r>
            <a:r>
              <a:rPr lang="en-US" dirty="0">
                <a:latin typeface="Times New Roman"/>
                <a:cs typeface="Times New Roman"/>
              </a:rPr>
              <a:t> but how so?  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46987" y="2229463"/>
            <a:ext cx="6282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Assume the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mass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m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elongates </a:t>
            </a:r>
            <a:r>
              <a:rPr lang="en-US" dirty="0">
                <a:latin typeface="Times New Roman"/>
                <a:cs typeface="Times New Roman"/>
              </a:rPr>
              <a:t>the spring a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distance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d </a:t>
            </a:r>
            <a:r>
              <a:rPr lang="en-US" dirty="0">
                <a:latin typeface="Times New Roman"/>
                <a:cs typeface="Times New Roman"/>
              </a:rPr>
              <a:t>down to its equilibrium position.  In that case,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46987" y="3332374"/>
            <a:ext cx="61301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If we put a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mark halfway down </a:t>
            </a:r>
            <a:r>
              <a:rPr lang="en-US" dirty="0">
                <a:latin typeface="Times New Roman"/>
                <a:cs typeface="Times New Roman"/>
              </a:rPr>
              <a:t>the spring and think of it as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two springs</a:t>
            </a:r>
            <a:r>
              <a:rPr lang="en-US" dirty="0">
                <a:latin typeface="Times New Roman"/>
                <a:cs typeface="Times New Roman"/>
              </a:rPr>
              <a:t>, one on top of the other, with each having its own new spring constant     , and if we notice that the force on the upper spring has to be the same as the force on the lower spring (note that this is called a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series combination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and is associated with situations in which the </a:t>
            </a:r>
            <a:r>
              <a:rPr lang="en-US" i="1" dirty="0">
                <a:latin typeface="Times New Roman"/>
                <a:cs typeface="Times New Roman"/>
              </a:rPr>
              <a:t>stress </a:t>
            </a:r>
            <a:r>
              <a:rPr lang="en-US" dirty="0">
                <a:latin typeface="Times New Roman"/>
                <a:cs typeface="Times New Roman"/>
              </a:rPr>
              <a:t>is the same for all parts involved) we can write:</a:t>
            </a:r>
            <a:endParaRPr lang="en-US" i="1" dirty="0">
              <a:latin typeface="Times New Roman"/>
              <a:cs typeface="Times New Roman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73938" y="1495102"/>
            <a:ext cx="1164407" cy="2107147"/>
            <a:chOff x="7573938" y="1495102"/>
            <a:chExt cx="1164407" cy="2107147"/>
          </a:xfrm>
        </p:grpSpPr>
        <p:sp>
          <p:nvSpPr>
            <p:cNvPr id="76" name="Line 5"/>
            <p:cNvSpPr>
              <a:spLocks noChangeShapeType="1"/>
            </p:cNvSpPr>
            <p:nvPr/>
          </p:nvSpPr>
          <p:spPr bwMode="auto">
            <a:xfrm rot="5400000">
              <a:off x="8053748" y="1115800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7"/>
            <p:cNvSpPr>
              <a:spLocks noChangeArrowheads="1"/>
            </p:cNvSpPr>
            <p:nvPr/>
          </p:nvSpPr>
          <p:spPr bwMode="auto">
            <a:xfrm rot="5400000">
              <a:off x="7942507" y="3062240"/>
              <a:ext cx="252939" cy="30351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sp>
          <p:nvSpPr>
            <p:cNvPr id="79" name="Line 9"/>
            <p:cNvSpPr>
              <a:spLocks noChangeShapeType="1"/>
            </p:cNvSpPr>
            <p:nvPr/>
          </p:nvSpPr>
          <p:spPr bwMode="auto">
            <a:xfrm rot="5400000">
              <a:off x="7994930" y="1655757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0"/>
            <p:cNvSpPr>
              <a:spLocks noChangeShapeType="1"/>
            </p:cNvSpPr>
            <p:nvPr/>
          </p:nvSpPr>
          <p:spPr bwMode="auto">
            <a:xfrm rot="5400000" flipV="1">
              <a:off x="8109481" y="1662311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1"/>
            <p:cNvSpPr>
              <a:spLocks noChangeShapeType="1"/>
            </p:cNvSpPr>
            <p:nvPr/>
          </p:nvSpPr>
          <p:spPr bwMode="auto">
            <a:xfrm rot="5400000">
              <a:off x="7994930" y="1668864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866748" y="1918151"/>
              <a:ext cx="377468" cy="242208"/>
              <a:chOff x="7866748" y="1918151"/>
              <a:chExt cx="377468" cy="242208"/>
            </a:xfrm>
          </p:grpSpPr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4" name="Line 14"/>
            <p:cNvSpPr>
              <a:spLocks noChangeShapeType="1"/>
            </p:cNvSpPr>
            <p:nvPr/>
          </p:nvSpPr>
          <p:spPr bwMode="auto">
            <a:xfrm rot="5400000" flipV="1">
              <a:off x="7939800" y="2832984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5"/>
            <p:cNvSpPr>
              <a:spLocks noChangeShapeType="1"/>
            </p:cNvSpPr>
            <p:nvPr/>
          </p:nvSpPr>
          <p:spPr bwMode="auto">
            <a:xfrm rot="5400000">
              <a:off x="8010260" y="3028271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5"/>
            <p:cNvSpPr>
              <a:spLocks noChangeShapeType="1"/>
            </p:cNvSpPr>
            <p:nvPr/>
          </p:nvSpPr>
          <p:spPr bwMode="auto">
            <a:xfrm rot="5400000">
              <a:off x="7640804" y="148467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rot="5400000">
              <a:off x="7797445" y="14846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rot="5400000">
              <a:off x="7949845" y="14846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5"/>
            <p:cNvSpPr>
              <a:spLocks noChangeShapeType="1"/>
            </p:cNvSpPr>
            <p:nvPr/>
          </p:nvSpPr>
          <p:spPr bwMode="auto">
            <a:xfrm rot="5400000">
              <a:off x="8102245" y="14846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"/>
            <p:cNvSpPr>
              <a:spLocks noChangeShapeType="1"/>
            </p:cNvSpPr>
            <p:nvPr/>
          </p:nvSpPr>
          <p:spPr bwMode="auto">
            <a:xfrm rot="5400000">
              <a:off x="8254645" y="14846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5"/>
            <p:cNvSpPr>
              <a:spLocks noChangeShapeType="1"/>
            </p:cNvSpPr>
            <p:nvPr/>
          </p:nvSpPr>
          <p:spPr bwMode="auto">
            <a:xfrm rot="5400000">
              <a:off x="8407045" y="148467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7873099" y="2160359"/>
              <a:ext cx="377468" cy="242208"/>
              <a:chOff x="7866748" y="1918151"/>
              <a:chExt cx="377468" cy="242208"/>
            </a:xfrm>
          </p:grpSpPr>
          <p:sp>
            <p:nvSpPr>
              <p:cNvPr id="63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7866750" y="2402567"/>
              <a:ext cx="377468" cy="242208"/>
              <a:chOff x="7866748" y="1918151"/>
              <a:chExt cx="377468" cy="242208"/>
            </a:xfrm>
          </p:grpSpPr>
          <p:sp>
            <p:nvSpPr>
              <p:cNvPr id="66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7866751" y="2644775"/>
              <a:ext cx="377468" cy="242208"/>
              <a:chOff x="7866748" y="1918151"/>
              <a:chExt cx="377468" cy="242208"/>
            </a:xfrm>
          </p:grpSpPr>
          <p:sp>
            <p:nvSpPr>
              <p:cNvPr id="69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8" name="Straight Arrow Connector 7"/>
            <p:cNvCxnSpPr/>
            <p:nvPr/>
          </p:nvCxnSpPr>
          <p:spPr>
            <a:xfrm>
              <a:off x="8517980" y="1978254"/>
              <a:ext cx="0" cy="1053641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7795706"/>
                </p:ext>
              </p:extLst>
            </p:nvPr>
          </p:nvGraphicFramePr>
          <p:xfrm>
            <a:off x="8533558" y="2312442"/>
            <a:ext cx="204787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65100" progId="Equation.DSMT4">
                    <p:embed/>
                  </p:oleObj>
                </mc:Choice>
                <mc:Fallback>
                  <p:oleObj name="Equation" r:id="rId5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33558" y="2312442"/>
                          <a:ext cx="204787" cy="268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9519689"/>
                </p:ext>
              </p:extLst>
            </p:nvPr>
          </p:nvGraphicFramePr>
          <p:xfrm>
            <a:off x="7934986" y="3395874"/>
            <a:ext cx="285750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77800" imgH="127000" progId="Equation.DSMT4">
                    <p:embed/>
                  </p:oleObj>
                </mc:Choice>
                <mc:Fallback>
                  <p:oleObj name="Equation" r:id="rId7" imgW="1778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4986" y="3395874"/>
                          <a:ext cx="285750" cy="206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3888291"/>
                </p:ext>
              </p:extLst>
            </p:nvPr>
          </p:nvGraphicFramePr>
          <p:xfrm>
            <a:off x="7604533" y="1948666"/>
            <a:ext cx="203200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27000" imgH="165100" progId="Equation.DSMT4">
                    <p:embed/>
                  </p:oleObj>
                </mc:Choice>
                <mc:Fallback>
                  <p:oleObj name="Equation" r:id="rId9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04533" y="1948666"/>
                          <a:ext cx="203200" cy="268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7515532" y="3955362"/>
            <a:ext cx="1451710" cy="2102701"/>
            <a:chOff x="7515532" y="3955362"/>
            <a:chExt cx="1451710" cy="2102701"/>
          </a:xfrm>
        </p:grpSpPr>
        <p:sp>
          <p:nvSpPr>
            <p:cNvPr id="42" name="Line 5"/>
            <p:cNvSpPr>
              <a:spLocks noChangeShapeType="1"/>
            </p:cNvSpPr>
            <p:nvPr/>
          </p:nvSpPr>
          <p:spPr bwMode="auto">
            <a:xfrm rot="5400000">
              <a:off x="8016104" y="3576060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7"/>
            <p:cNvSpPr>
              <a:spLocks noChangeArrowheads="1"/>
            </p:cNvSpPr>
            <p:nvPr/>
          </p:nvSpPr>
          <p:spPr bwMode="auto">
            <a:xfrm rot="5400000">
              <a:off x="7904863" y="5522500"/>
              <a:ext cx="252939" cy="303519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0F09"/>
                </a:solidFill>
              </a:endParaRPr>
            </a:p>
          </p:txBody>
        </p:sp>
        <p:sp>
          <p:nvSpPr>
            <p:cNvPr id="44" name="Line 9"/>
            <p:cNvSpPr>
              <a:spLocks noChangeShapeType="1"/>
            </p:cNvSpPr>
            <p:nvPr/>
          </p:nvSpPr>
          <p:spPr bwMode="auto">
            <a:xfrm rot="5400000">
              <a:off x="7957286" y="4116017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0"/>
            <p:cNvSpPr>
              <a:spLocks noChangeShapeType="1"/>
            </p:cNvSpPr>
            <p:nvPr/>
          </p:nvSpPr>
          <p:spPr bwMode="auto">
            <a:xfrm rot="5400000" flipV="1">
              <a:off x="8071837" y="4122571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1"/>
            <p:cNvSpPr>
              <a:spLocks noChangeShapeType="1"/>
            </p:cNvSpPr>
            <p:nvPr/>
          </p:nvSpPr>
          <p:spPr bwMode="auto">
            <a:xfrm rot="5400000">
              <a:off x="7957286" y="4129124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7829104" y="4378411"/>
              <a:ext cx="377468" cy="242208"/>
              <a:chOff x="7866748" y="1918151"/>
              <a:chExt cx="377468" cy="242208"/>
            </a:xfrm>
          </p:grpSpPr>
          <p:sp>
            <p:nvSpPr>
              <p:cNvPr id="99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9" name="Line 14"/>
            <p:cNvSpPr>
              <a:spLocks noChangeShapeType="1"/>
            </p:cNvSpPr>
            <p:nvPr/>
          </p:nvSpPr>
          <p:spPr bwMode="auto">
            <a:xfrm rot="5400000" flipV="1">
              <a:off x="7902156" y="5293244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15"/>
            <p:cNvSpPr>
              <a:spLocks noChangeShapeType="1"/>
            </p:cNvSpPr>
            <p:nvPr/>
          </p:nvSpPr>
          <p:spPr bwMode="auto">
            <a:xfrm rot="5400000">
              <a:off x="7972616" y="5488531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5"/>
            <p:cNvSpPr>
              <a:spLocks noChangeShapeType="1"/>
            </p:cNvSpPr>
            <p:nvPr/>
          </p:nvSpPr>
          <p:spPr bwMode="auto">
            <a:xfrm rot="5400000">
              <a:off x="7603160" y="394493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5"/>
            <p:cNvSpPr>
              <a:spLocks noChangeShapeType="1"/>
            </p:cNvSpPr>
            <p:nvPr/>
          </p:nvSpPr>
          <p:spPr bwMode="auto">
            <a:xfrm rot="5400000">
              <a:off x="7759801" y="394493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5"/>
            <p:cNvSpPr>
              <a:spLocks noChangeShapeType="1"/>
            </p:cNvSpPr>
            <p:nvPr/>
          </p:nvSpPr>
          <p:spPr bwMode="auto">
            <a:xfrm rot="5400000">
              <a:off x="7912201" y="394493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5"/>
            <p:cNvSpPr>
              <a:spLocks noChangeShapeType="1"/>
            </p:cNvSpPr>
            <p:nvPr/>
          </p:nvSpPr>
          <p:spPr bwMode="auto">
            <a:xfrm rot="5400000">
              <a:off x="8064601" y="394493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5"/>
            <p:cNvSpPr>
              <a:spLocks noChangeShapeType="1"/>
            </p:cNvSpPr>
            <p:nvPr/>
          </p:nvSpPr>
          <p:spPr bwMode="auto">
            <a:xfrm rot="5400000">
              <a:off x="8217001" y="394493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5"/>
            <p:cNvSpPr>
              <a:spLocks noChangeShapeType="1"/>
            </p:cNvSpPr>
            <p:nvPr/>
          </p:nvSpPr>
          <p:spPr bwMode="auto">
            <a:xfrm rot="5400000">
              <a:off x="8369401" y="3944936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7835455" y="4620619"/>
              <a:ext cx="377468" cy="242208"/>
              <a:chOff x="7866748" y="1918151"/>
              <a:chExt cx="377468" cy="242208"/>
            </a:xfrm>
          </p:grpSpPr>
          <p:sp>
            <p:nvSpPr>
              <p:cNvPr id="97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7829106" y="4862827"/>
              <a:ext cx="377468" cy="242208"/>
              <a:chOff x="7866748" y="1918151"/>
              <a:chExt cx="377468" cy="242208"/>
            </a:xfrm>
          </p:grpSpPr>
          <p:sp>
            <p:nvSpPr>
              <p:cNvPr id="95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7829107" y="5105035"/>
              <a:ext cx="377468" cy="242208"/>
              <a:chOff x="7866748" y="1918151"/>
              <a:chExt cx="377468" cy="242208"/>
            </a:xfrm>
          </p:grpSpPr>
          <p:sp>
            <p:nvSpPr>
              <p:cNvPr id="86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0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27794785"/>
                </p:ext>
              </p:extLst>
            </p:nvPr>
          </p:nvGraphicFramePr>
          <p:xfrm>
            <a:off x="8513714" y="4926013"/>
            <a:ext cx="449262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79400" imgH="203200" progId="Equation.DSMT4">
                    <p:embed/>
                  </p:oleObj>
                </mc:Choice>
                <mc:Fallback>
                  <p:oleObj name="Equation" r:id="rId11" imgW="2794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13714" y="4926013"/>
                          <a:ext cx="449262" cy="33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17304869"/>
                </p:ext>
              </p:extLst>
            </p:nvPr>
          </p:nvGraphicFramePr>
          <p:xfrm>
            <a:off x="7911201" y="5851688"/>
            <a:ext cx="285750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77800" imgH="127000" progId="Equation.DSMT4">
                    <p:embed/>
                  </p:oleObj>
                </mc:Choice>
                <mc:Fallback>
                  <p:oleObj name="Equation" r:id="rId13" imgW="1778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11201" y="5851688"/>
                          <a:ext cx="285750" cy="206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4801915"/>
                </p:ext>
              </p:extLst>
            </p:nvPr>
          </p:nvGraphicFramePr>
          <p:xfrm>
            <a:off x="7536982" y="4295775"/>
            <a:ext cx="284163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800" imgH="266700" progId="Equation.DSMT4">
                    <p:embed/>
                  </p:oleObj>
                </mc:Choice>
                <mc:Fallback>
                  <p:oleObj name="Equation" r:id="rId14" imgW="1778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6982" y="4295775"/>
                          <a:ext cx="284163" cy="433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7" name="Straight Arrow Connector 106"/>
            <p:cNvCxnSpPr/>
            <p:nvPr/>
          </p:nvCxnSpPr>
          <p:spPr>
            <a:xfrm>
              <a:off x="8505736" y="4444864"/>
              <a:ext cx="0" cy="526821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>
              <a:off x="8505736" y="4971685"/>
              <a:ext cx="0" cy="526821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7838468"/>
                </p:ext>
              </p:extLst>
            </p:nvPr>
          </p:nvGraphicFramePr>
          <p:xfrm>
            <a:off x="8517980" y="4525458"/>
            <a:ext cx="449262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79400" imgH="203200" progId="Equation.DSMT4">
                    <p:embed/>
                  </p:oleObj>
                </mc:Choice>
                <mc:Fallback>
                  <p:oleObj name="Equation" r:id="rId16" imgW="2794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17980" y="4525458"/>
                          <a:ext cx="449262" cy="33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3950082"/>
                </p:ext>
              </p:extLst>
            </p:nvPr>
          </p:nvGraphicFramePr>
          <p:xfrm>
            <a:off x="7515532" y="4913855"/>
            <a:ext cx="284163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77800" imgH="266700" progId="Equation.DSMT4">
                    <p:embed/>
                  </p:oleObj>
                </mc:Choice>
                <mc:Fallback>
                  <p:oleObj name="Equation" r:id="rId17" imgW="1778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15532" y="4913855"/>
                          <a:ext cx="284163" cy="433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037303"/>
              </p:ext>
            </p:extLst>
          </p:nvPr>
        </p:nvGraphicFramePr>
        <p:xfrm>
          <a:off x="2672882" y="3871013"/>
          <a:ext cx="2841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77800" imgH="266700" progId="Equation.DSMT4">
                  <p:embed/>
                </p:oleObj>
              </mc:Choice>
              <mc:Fallback>
                <p:oleObj name="Equation" r:id="rId18" imgW="1778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882" y="3871013"/>
                        <a:ext cx="284163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7761709"/>
              </p:ext>
            </p:extLst>
          </p:nvPr>
        </p:nvGraphicFramePr>
        <p:xfrm>
          <a:off x="2938462" y="5217296"/>
          <a:ext cx="341312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057400" imgH="660400" progId="Equation.DSMT4">
                  <p:embed/>
                </p:oleObj>
              </mc:Choice>
              <mc:Fallback>
                <p:oleObj name="Equation" r:id="rId19" imgW="20574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462" y="5217296"/>
                        <a:ext cx="341312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816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20.)</a:t>
            </a: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260222"/>
              </p:ext>
            </p:extLst>
          </p:nvPr>
        </p:nvGraphicFramePr>
        <p:xfrm>
          <a:off x="3778250" y="1368425"/>
          <a:ext cx="1135063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800" imgH="419100" progId="Equation.DSMT4">
                  <p:embed/>
                </p:oleObj>
              </mc:Choice>
              <mc:Fallback>
                <p:oleObj name="Equation" r:id="rId3" imgW="6858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0" y="1368425"/>
                        <a:ext cx="1135063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218522" y="298400"/>
            <a:ext cx="6792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</a:t>
            </a:r>
            <a:r>
              <a:rPr lang="en-US" sz="2000" dirty="0">
                <a:latin typeface="Times New Roman"/>
                <a:cs typeface="Times New Roman"/>
              </a:rPr>
              <a:t>What happens if you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cut the spring in half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? (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con’t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.)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0887" y="812810"/>
            <a:ext cx="836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Another way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to look at it is through energy.  The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spring potential energy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for an elongated spring stretched from its equilibrium position is: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14732" y="2200505"/>
            <a:ext cx="6282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If we think of the spring as two springs attached one on top of the other, the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energy content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won’t change </a:t>
            </a:r>
            <a:r>
              <a:rPr lang="en-US" dirty="0">
                <a:latin typeface="Times New Roman"/>
                <a:cs typeface="Times New Roman"/>
              </a:rPr>
              <a:t>and we can write: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76" name="Line 5"/>
          <p:cNvSpPr>
            <a:spLocks noChangeShapeType="1"/>
          </p:cNvSpPr>
          <p:nvPr/>
        </p:nvSpPr>
        <p:spPr bwMode="auto">
          <a:xfrm rot="5400000">
            <a:off x="8053748" y="1115800"/>
            <a:ext cx="0" cy="9596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Rectangle 7"/>
          <p:cNvSpPr>
            <a:spLocks noChangeArrowheads="1"/>
          </p:cNvSpPr>
          <p:nvPr/>
        </p:nvSpPr>
        <p:spPr bwMode="auto">
          <a:xfrm rot="5400000">
            <a:off x="7942507" y="3062240"/>
            <a:ext cx="252939" cy="303519"/>
          </a:xfrm>
          <a:prstGeom prst="rect">
            <a:avLst/>
          </a:prstGeom>
          <a:solidFill>
            <a:srgbClr val="FF0F0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0F09"/>
              </a:solidFill>
            </a:endParaRPr>
          </a:p>
        </p:txBody>
      </p:sp>
      <p:sp>
        <p:nvSpPr>
          <p:cNvPr id="79" name="Line 9"/>
          <p:cNvSpPr>
            <a:spLocks noChangeShapeType="1"/>
          </p:cNvSpPr>
          <p:nvPr/>
        </p:nvSpPr>
        <p:spPr bwMode="auto">
          <a:xfrm rot="5400000">
            <a:off x="7994930" y="1655757"/>
            <a:ext cx="12110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10"/>
          <p:cNvSpPr>
            <a:spLocks noChangeShapeType="1"/>
          </p:cNvSpPr>
          <p:nvPr/>
        </p:nvSpPr>
        <p:spPr bwMode="auto">
          <a:xfrm rot="5400000" flipV="1">
            <a:off x="8109481" y="1662311"/>
            <a:ext cx="80736" cy="18873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1"/>
          <p:cNvSpPr>
            <a:spLocks noChangeShapeType="1"/>
          </p:cNvSpPr>
          <p:nvPr/>
        </p:nvSpPr>
        <p:spPr bwMode="auto">
          <a:xfrm rot="5400000">
            <a:off x="7994930" y="1668864"/>
            <a:ext cx="121104" cy="377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866748" y="1918151"/>
            <a:ext cx="377468" cy="242208"/>
            <a:chOff x="7866748" y="1918151"/>
            <a:chExt cx="377468" cy="242208"/>
          </a:xfrm>
        </p:grpSpPr>
        <p:sp>
          <p:nvSpPr>
            <p:cNvPr id="82" name="Line 12"/>
            <p:cNvSpPr>
              <a:spLocks noChangeShapeType="1"/>
            </p:cNvSpPr>
            <p:nvPr/>
          </p:nvSpPr>
          <p:spPr bwMode="auto">
            <a:xfrm rot="5400000" flipH="1">
              <a:off x="7994930" y="1789969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3"/>
            <p:cNvSpPr>
              <a:spLocks noChangeShapeType="1"/>
            </p:cNvSpPr>
            <p:nvPr/>
          </p:nvSpPr>
          <p:spPr bwMode="auto">
            <a:xfrm rot="5400000">
              <a:off x="7994930" y="191107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4" name="Line 14"/>
          <p:cNvSpPr>
            <a:spLocks noChangeShapeType="1"/>
          </p:cNvSpPr>
          <p:nvPr/>
        </p:nvSpPr>
        <p:spPr bwMode="auto">
          <a:xfrm rot="5400000" flipV="1">
            <a:off x="7939800" y="2832984"/>
            <a:ext cx="80736" cy="18873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Line 15"/>
          <p:cNvSpPr>
            <a:spLocks noChangeShapeType="1"/>
          </p:cNvSpPr>
          <p:nvPr/>
        </p:nvSpPr>
        <p:spPr bwMode="auto">
          <a:xfrm rot="5400000">
            <a:off x="8010260" y="3028271"/>
            <a:ext cx="12110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5"/>
          <p:cNvSpPr>
            <a:spLocks noChangeShapeType="1"/>
          </p:cNvSpPr>
          <p:nvPr/>
        </p:nvSpPr>
        <p:spPr bwMode="auto">
          <a:xfrm rot="5400000">
            <a:off x="7640804" y="1484675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5"/>
          <p:cNvSpPr>
            <a:spLocks noChangeShapeType="1"/>
          </p:cNvSpPr>
          <p:nvPr/>
        </p:nvSpPr>
        <p:spPr bwMode="auto">
          <a:xfrm rot="5400000">
            <a:off x="7797445" y="148467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5"/>
          <p:cNvSpPr>
            <a:spLocks noChangeShapeType="1"/>
          </p:cNvSpPr>
          <p:nvPr/>
        </p:nvSpPr>
        <p:spPr bwMode="auto">
          <a:xfrm rot="5400000">
            <a:off x="7949845" y="148467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5"/>
          <p:cNvSpPr>
            <a:spLocks noChangeShapeType="1"/>
          </p:cNvSpPr>
          <p:nvPr/>
        </p:nvSpPr>
        <p:spPr bwMode="auto">
          <a:xfrm rot="5400000">
            <a:off x="8102245" y="148467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5"/>
          <p:cNvSpPr>
            <a:spLocks noChangeShapeType="1"/>
          </p:cNvSpPr>
          <p:nvPr/>
        </p:nvSpPr>
        <p:spPr bwMode="auto">
          <a:xfrm rot="5400000">
            <a:off x="8254645" y="148467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5"/>
          <p:cNvSpPr>
            <a:spLocks noChangeShapeType="1"/>
          </p:cNvSpPr>
          <p:nvPr/>
        </p:nvSpPr>
        <p:spPr bwMode="auto">
          <a:xfrm rot="5400000">
            <a:off x="8407045" y="148467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7873099" y="2160359"/>
            <a:ext cx="377468" cy="242208"/>
            <a:chOff x="7866748" y="1918151"/>
            <a:chExt cx="377468" cy="242208"/>
          </a:xfrm>
        </p:grpSpPr>
        <p:sp>
          <p:nvSpPr>
            <p:cNvPr id="63" name="Line 12"/>
            <p:cNvSpPr>
              <a:spLocks noChangeShapeType="1"/>
            </p:cNvSpPr>
            <p:nvPr/>
          </p:nvSpPr>
          <p:spPr bwMode="auto">
            <a:xfrm rot="5400000" flipH="1">
              <a:off x="7994930" y="1789969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3"/>
            <p:cNvSpPr>
              <a:spLocks noChangeShapeType="1"/>
            </p:cNvSpPr>
            <p:nvPr/>
          </p:nvSpPr>
          <p:spPr bwMode="auto">
            <a:xfrm rot="5400000">
              <a:off x="7994930" y="191107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866750" y="2402567"/>
            <a:ext cx="377468" cy="242208"/>
            <a:chOff x="7866748" y="1918151"/>
            <a:chExt cx="377468" cy="242208"/>
          </a:xfrm>
        </p:grpSpPr>
        <p:sp>
          <p:nvSpPr>
            <p:cNvPr id="66" name="Line 12"/>
            <p:cNvSpPr>
              <a:spLocks noChangeShapeType="1"/>
            </p:cNvSpPr>
            <p:nvPr/>
          </p:nvSpPr>
          <p:spPr bwMode="auto">
            <a:xfrm rot="5400000" flipH="1">
              <a:off x="7994930" y="1789969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13"/>
            <p:cNvSpPr>
              <a:spLocks noChangeShapeType="1"/>
            </p:cNvSpPr>
            <p:nvPr/>
          </p:nvSpPr>
          <p:spPr bwMode="auto">
            <a:xfrm rot="5400000">
              <a:off x="7994930" y="191107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866751" y="2644775"/>
            <a:ext cx="377468" cy="242208"/>
            <a:chOff x="7866748" y="1918151"/>
            <a:chExt cx="377468" cy="242208"/>
          </a:xfrm>
        </p:grpSpPr>
        <p:sp>
          <p:nvSpPr>
            <p:cNvPr id="69" name="Line 12"/>
            <p:cNvSpPr>
              <a:spLocks noChangeShapeType="1"/>
            </p:cNvSpPr>
            <p:nvPr/>
          </p:nvSpPr>
          <p:spPr bwMode="auto">
            <a:xfrm rot="5400000" flipH="1">
              <a:off x="7994930" y="1789969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13"/>
            <p:cNvSpPr>
              <a:spLocks noChangeShapeType="1"/>
            </p:cNvSpPr>
            <p:nvPr/>
          </p:nvSpPr>
          <p:spPr bwMode="auto">
            <a:xfrm rot="5400000">
              <a:off x="7994930" y="191107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" name="Straight Arrow Connector 7"/>
          <p:cNvCxnSpPr/>
          <p:nvPr/>
        </p:nvCxnSpPr>
        <p:spPr>
          <a:xfrm>
            <a:off x="8517980" y="1978254"/>
            <a:ext cx="0" cy="105364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Line 5"/>
          <p:cNvSpPr>
            <a:spLocks noChangeShapeType="1"/>
          </p:cNvSpPr>
          <p:nvPr/>
        </p:nvSpPr>
        <p:spPr bwMode="auto">
          <a:xfrm rot="5400000">
            <a:off x="8016104" y="3576060"/>
            <a:ext cx="0" cy="9596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 rot="5400000">
            <a:off x="7889634" y="5033607"/>
            <a:ext cx="252939" cy="303519"/>
          </a:xfrm>
          <a:prstGeom prst="rect">
            <a:avLst/>
          </a:prstGeom>
          <a:solidFill>
            <a:srgbClr val="FF0F0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0F09"/>
              </a:solidFill>
            </a:endParaRPr>
          </a:p>
        </p:txBody>
      </p:sp>
      <p:sp>
        <p:nvSpPr>
          <p:cNvPr id="44" name="Line 9"/>
          <p:cNvSpPr>
            <a:spLocks noChangeShapeType="1"/>
          </p:cNvSpPr>
          <p:nvPr/>
        </p:nvSpPr>
        <p:spPr bwMode="auto">
          <a:xfrm rot="5400000">
            <a:off x="7957286" y="4116017"/>
            <a:ext cx="12110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 rot="5400000" flipV="1">
            <a:off x="8071837" y="4122571"/>
            <a:ext cx="80736" cy="18873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4"/>
          <p:cNvSpPr>
            <a:spLocks noChangeShapeType="1"/>
          </p:cNvSpPr>
          <p:nvPr/>
        </p:nvSpPr>
        <p:spPr bwMode="auto">
          <a:xfrm rot="5400000" flipV="1">
            <a:off x="7883103" y="4800992"/>
            <a:ext cx="80736" cy="18873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5"/>
          <p:cNvSpPr>
            <a:spLocks noChangeShapeType="1"/>
          </p:cNvSpPr>
          <p:nvPr/>
        </p:nvSpPr>
        <p:spPr bwMode="auto">
          <a:xfrm rot="5400000">
            <a:off x="7603160" y="3944935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 rot="5400000">
            <a:off x="7759801" y="394493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5"/>
          <p:cNvSpPr>
            <a:spLocks noChangeShapeType="1"/>
          </p:cNvSpPr>
          <p:nvPr/>
        </p:nvSpPr>
        <p:spPr bwMode="auto">
          <a:xfrm rot="5400000">
            <a:off x="7912201" y="394493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5"/>
          <p:cNvSpPr>
            <a:spLocks noChangeShapeType="1"/>
          </p:cNvSpPr>
          <p:nvPr/>
        </p:nvSpPr>
        <p:spPr bwMode="auto">
          <a:xfrm rot="5400000">
            <a:off x="8064601" y="394493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rot="5400000">
            <a:off x="8217001" y="394493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5"/>
          <p:cNvSpPr>
            <a:spLocks noChangeShapeType="1"/>
          </p:cNvSpPr>
          <p:nvPr/>
        </p:nvSpPr>
        <p:spPr bwMode="auto">
          <a:xfrm rot="5400000">
            <a:off x="8369401" y="3944936"/>
            <a:ext cx="100508" cy="1213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" name="Group 71"/>
          <p:cNvGrpSpPr/>
          <p:nvPr/>
        </p:nvGrpSpPr>
        <p:grpSpPr>
          <a:xfrm>
            <a:off x="7835455" y="4620619"/>
            <a:ext cx="377468" cy="242208"/>
            <a:chOff x="7866748" y="1918151"/>
            <a:chExt cx="377468" cy="242208"/>
          </a:xfrm>
        </p:grpSpPr>
        <p:sp>
          <p:nvSpPr>
            <p:cNvPr id="97" name="Line 12"/>
            <p:cNvSpPr>
              <a:spLocks noChangeShapeType="1"/>
            </p:cNvSpPr>
            <p:nvPr/>
          </p:nvSpPr>
          <p:spPr bwMode="auto">
            <a:xfrm rot="5400000" flipH="1">
              <a:off x="7994930" y="1789969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13"/>
            <p:cNvSpPr>
              <a:spLocks noChangeShapeType="1"/>
            </p:cNvSpPr>
            <p:nvPr/>
          </p:nvSpPr>
          <p:spPr bwMode="auto">
            <a:xfrm rot="5400000">
              <a:off x="7994930" y="191107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0598"/>
              </p:ext>
            </p:extLst>
          </p:nvPr>
        </p:nvGraphicFramePr>
        <p:xfrm>
          <a:off x="8533558" y="2312442"/>
          <a:ext cx="2047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3558" y="2312442"/>
                        <a:ext cx="2047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023403"/>
              </p:ext>
            </p:extLst>
          </p:nvPr>
        </p:nvGraphicFramePr>
        <p:xfrm>
          <a:off x="7934986" y="3395874"/>
          <a:ext cx="28575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800" imgH="127000" progId="Equation.DSMT4">
                  <p:embed/>
                </p:oleObj>
              </mc:Choice>
              <mc:Fallback>
                <p:oleObj name="Equation" r:id="rId7" imgW="1778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4986" y="3395874"/>
                        <a:ext cx="28575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629916"/>
              </p:ext>
            </p:extLst>
          </p:nvPr>
        </p:nvGraphicFramePr>
        <p:xfrm>
          <a:off x="7604533" y="1948666"/>
          <a:ext cx="203200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65100" progId="Equation.DSMT4">
                  <p:embed/>
                </p:oleObj>
              </mc:Choice>
              <mc:Fallback>
                <p:oleObj name="Equation" r:id="rId9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533" y="1948666"/>
                        <a:ext cx="203200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527946"/>
              </p:ext>
            </p:extLst>
          </p:nvPr>
        </p:nvGraphicFramePr>
        <p:xfrm>
          <a:off x="8185061" y="5325468"/>
          <a:ext cx="28575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7800" imgH="127000" progId="Equation.DSMT4">
                  <p:embed/>
                </p:oleObj>
              </mc:Choice>
              <mc:Fallback>
                <p:oleObj name="Equation" r:id="rId11" imgW="1778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5061" y="5325468"/>
                        <a:ext cx="28575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136583"/>
              </p:ext>
            </p:extLst>
          </p:nvPr>
        </p:nvGraphicFramePr>
        <p:xfrm>
          <a:off x="7536982" y="4295775"/>
          <a:ext cx="2841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800" imgH="266700" progId="Equation.DSMT4">
                  <p:embed/>
                </p:oleObj>
              </mc:Choice>
              <mc:Fallback>
                <p:oleObj name="Equation" r:id="rId12" imgW="1778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6982" y="4295775"/>
                        <a:ext cx="284163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7" name="Straight Arrow Connector 106"/>
          <p:cNvCxnSpPr/>
          <p:nvPr/>
        </p:nvCxnSpPr>
        <p:spPr>
          <a:xfrm>
            <a:off x="8505736" y="4444864"/>
            <a:ext cx="0" cy="52682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840583"/>
              </p:ext>
            </p:extLst>
          </p:nvPr>
        </p:nvGraphicFramePr>
        <p:xfrm>
          <a:off x="8517980" y="4525458"/>
          <a:ext cx="44926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79400" imgH="203200" progId="Equation.DSMT4">
                  <p:embed/>
                </p:oleObj>
              </mc:Choice>
              <mc:Fallback>
                <p:oleObj name="Equation" r:id="rId14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7980" y="4525458"/>
                        <a:ext cx="449262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220913" y="2886983"/>
            <a:ext cx="3343275" cy="1857375"/>
            <a:chOff x="2220913" y="2886983"/>
            <a:chExt cx="3343275" cy="1857375"/>
          </a:xfrm>
        </p:grpSpPr>
        <p:graphicFrame>
          <p:nvGraphicFramePr>
            <p:cNvPr id="7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2393343"/>
                </p:ext>
              </p:extLst>
            </p:nvPr>
          </p:nvGraphicFramePr>
          <p:xfrm>
            <a:off x="2220913" y="2886983"/>
            <a:ext cx="3343275" cy="1857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19300" imgH="1117600" progId="Equation.DSMT4">
                    <p:embed/>
                  </p:oleObj>
                </mc:Choice>
                <mc:Fallback>
                  <p:oleObj name="Equation" r:id="rId16" imgW="2019300" imgH="1117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0913" y="2886983"/>
                          <a:ext cx="3343275" cy="1857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" name="Straight Connector 3"/>
            <p:cNvCxnSpPr/>
            <p:nvPr/>
          </p:nvCxnSpPr>
          <p:spPr>
            <a:xfrm flipV="1">
              <a:off x="2578100" y="2967719"/>
              <a:ext cx="254000" cy="753381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V="1">
              <a:off x="3327400" y="2989244"/>
              <a:ext cx="254000" cy="753381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V="1">
              <a:off x="4495800" y="2963778"/>
              <a:ext cx="254000" cy="753381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Line 11"/>
          <p:cNvSpPr>
            <a:spLocks noChangeShapeType="1"/>
          </p:cNvSpPr>
          <p:nvPr/>
        </p:nvSpPr>
        <p:spPr bwMode="auto">
          <a:xfrm rot="5400000">
            <a:off x="7957286" y="4129124"/>
            <a:ext cx="121104" cy="377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7829104" y="4378411"/>
            <a:ext cx="377468" cy="242208"/>
            <a:chOff x="7866748" y="1918151"/>
            <a:chExt cx="377468" cy="242208"/>
          </a:xfrm>
        </p:grpSpPr>
        <p:sp>
          <p:nvSpPr>
            <p:cNvPr id="99" name="Line 12"/>
            <p:cNvSpPr>
              <a:spLocks noChangeShapeType="1"/>
            </p:cNvSpPr>
            <p:nvPr/>
          </p:nvSpPr>
          <p:spPr bwMode="auto">
            <a:xfrm rot="5400000" flipH="1">
              <a:off x="7994930" y="1789969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13"/>
            <p:cNvSpPr>
              <a:spLocks noChangeShapeType="1"/>
            </p:cNvSpPr>
            <p:nvPr/>
          </p:nvSpPr>
          <p:spPr bwMode="auto">
            <a:xfrm rot="5400000">
              <a:off x="7994930" y="191107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Line 15"/>
          <p:cNvSpPr>
            <a:spLocks noChangeShapeType="1"/>
          </p:cNvSpPr>
          <p:nvPr/>
        </p:nvSpPr>
        <p:spPr bwMode="auto">
          <a:xfrm rot="5400000">
            <a:off x="7945387" y="4978196"/>
            <a:ext cx="12110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C366CC-6139-0548-8CB0-7CE738BA4589}"/>
              </a:ext>
            </a:extLst>
          </p:cNvPr>
          <p:cNvSpPr txBox="1"/>
          <p:nvPr/>
        </p:nvSpPr>
        <p:spPr>
          <a:xfrm>
            <a:off x="594806" y="4814844"/>
            <a:ext cx="68913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Still another way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to look at it:  Elongating the original spring to the 1.0 meter mark is relatively easy because there is a lot of spring to unfurl (so k, the force/unit length required to hold the spring at a particular length, is relatively small).  But cut the spring in half and you are physically stretching a lot less spring to that 1.0 meter point, which means more force/length will be required to hold at that point (so bigger k).  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080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21.)</a:t>
            </a: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884902"/>
              </p:ext>
            </p:extLst>
          </p:nvPr>
        </p:nvGraphicFramePr>
        <p:xfrm>
          <a:off x="2214034" y="4424512"/>
          <a:ext cx="2397125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47800" imgH="800100" progId="Equation.DSMT4">
                  <p:embed/>
                </p:oleObj>
              </mc:Choice>
              <mc:Fallback>
                <p:oleObj name="Equation" r:id="rId3" imgW="1447800" imgH="800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034" y="4424512"/>
                        <a:ext cx="2397125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286256" y="2465867"/>
            <a:ext cx="6792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</a:t>
            </a:r>
            <a:r>
              <a:rPr lang="en-US" sz="2000" dirty="0">
                <a:latin typeface="Times New Roman"/>
                <a:cs typeface="Times New Roman"/>
              </a:rPr>
              <a:t>What happens if you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put two springs side by side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8621" y="2980277"/>
            <a:ext cx="4963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This is a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parallel combination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where the stress is distributed between the members, and in it the effective spring constant is the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sum of the individual spring constants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involved.  How so?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8" name="Rectangle 7"/>
          <p:cNvSpPr>
            <a:spLocks noChangeArrowheads="1"/>
          </p:cNvSpPr>
          <p:nvPr/>
        </p:nvSpPr>
        <p:spPr bwMode="auto">
          <a:xfrm rot="5400000">
            <a:off x="7573672" y="3911680"/>
            <a:ext cx="411531" cy="912583"/>
          </a:xfrm>
          <a:prstGeom prst="rect">
            <a:avLst/>
          </a:prstGeom>
          <a:solidFill>
            <a:srgbClr val="FF0F0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0F09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78269" y="2569778"/>
            <a:ext cx="959619" cy="100509"/>
            <a:chOff x="6999640" y="425151"/>
            <a:chExt cx="959619" cy="100509"/>
          </a:xfrm>
        </p:grpSpPr>
        <p:sp>
          <p:nvSpPr>
            <p:cNvPr id="76" name="Line 5"/>
            <p:cNvSpPr>
              <a:spLocks noChangeShapeType="1"/>
            </p:cNvSpPr>
            <p:nvPr/>
          </p:nvSpPr>
          <p:spPr bwMode="auto">
            <a:xfrm rot="5400000">
              <a:off x="7479450" y="45849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5"/>
            <p:cNvSpPr>
              <a:spLocks noChangeShapeType="1"/>
            </p:cNvSpPr>
            <p:nvPr/>
          </p:nvSpPr>
          <p:spPr bwMode="auto">
            <a:xfrm rot="5400000">
              <a:off x="7066506" y="414724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 rot="5400000">
              <a:off x="72231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 rot="5400000">
              <a:off x="73755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5"/>
            <p:cNvSpPr>
              <a:spLocks noChangeShapeType="1"/>
            </p:cNvSpPr>
            <p:nvPr/>
          </p:nvSpPr>
          <p:spPr bwMode="auto">
            <a:xfrm rot="5400000">
              <a:off x="75279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5"/>
            <p:cNvSpPr>
              <a:spLocks noChangeShapeType="1"/>
            </p:cNvSpPr>
            <p:nvPr/>
          </p:nvSpPr>
          <p:spPr bwMode="auto">
            <a:xfrm rot="5400000">
              <a:off x="76803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5"/>
            <p:cNvSpPr>
              <a:spLocks noChangeShapeType="1"/>
            </p:cNvSpPr>
            <p:nvPr/>
          </p:nvSpPr>
          <p:spPr bwMode="auto">
            <a:xfrm rot="5400000">
              <a:off x="78327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272679" y="2669881"/>
            <a:ext cx="383819" cy="1493618"/>
            <a:chOff x="7292450" y="525254"/>
            <a:chExt cx="383819" cy="1493618"/>
          </a:xfrm>
        </p:grpSpPr>
        <p:sp>
          <p:nvSpPr>
            <p:cNvPr id="79" name="Line 9"/>
            <p:cNvSpPr>
              <a:spLocks noChangeShapeType="1"/>
            </p:cNvSpPr>
            <p:nvPr/>
          </p:nvSpPr>
          <p:spPr bwMode="auto">
            <a:xfrm rot="5400000">
              <a:off x="7420632" y="585806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0"/>
            <p:cNvSpPr>
              <a:spLocks noChangeShapeType="1"/>
            </p:cNvSpPr>
            <p:nvPr/>
          </p:nvSpPr>
          <p:spPr bwMode="auto">
            <a:xfrm rot="5400000" flipV="1">
              <a:off x="7535183" y="592360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1"/>
            <p:cNvSpPr>
              <a:spLocks noChangeShapeType="1"/>
            </p:cNvSpPr>
            <p:nvPr/>
          </p:nvSpPr>
          <p:spPr bwMode="auto">
            <a:xfrm rot="5400000">
              <a:off x="7420632" y="59891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292450" y="848200"/>
              <a:ext cx="377468" cy="242208"/>
              <a:chOff x="7866748" y="1918151"/>
              <a:chExt cx="377468" cy="242208"/>
            </a:xfrm>
          </p:grpSpPr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4" name="Line 14"/>
            <p:cNvSpPr>
              <a:spLocks noChangeShapeType="1"/>
            </p:cNvSpPr>
            <p:nvPr/>
          </p:nvSpPr>
          <p:spPr bwMode="auto">
            <a:xfrm rot="5400000" flipV="1">
              <a:off x="7365502" y="1763033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5"/>
            <p:cNvSpPr>
              <a:spLocks noChangeShapeType="1"/>
            </p:cNvSpPr>
            <p:nvPr/>
          </p:nvSpPr>
          <p:spPr bwMode="auto">
            <a:xfrm rot="5400000">
              <a:off x="7435962" y="1958320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7298801" y="1090408"/>
              <a:ext cx="377468" cy="242208"/>
              <a:chOff x="7866748" y="1918151"/>
              <a:chExt cx="377468" cy="242208"/>
            </a:xfrm>
          </p:grpSpPr>
          <p:sp>
            <p:nvSpPr>
              <p:cNvPr id="63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7292452" y="1332616"/>
              <a:ext cx="377468" cy="242208"/>
              <a:chOff x="7866748" y="1918151"/>
              <a:chExt cx="377468" cy="242208"/>
            </a:xfrm>
          </p:grpSpPr>
          <p:sp>
            <p:nvSpPr>
              <p:cNvPr id="66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7292453" y="1574824"/>
              <a:ext cx="377468" cy="242208"/>
              <a:chOff x="7866748" y="1918151"/>
              <a:chExt cx="377468" cy="242208"/>
            </a:xfrm>
          </p:grpSpPr>
          <p:sp>
            <p:nvSpPr>
              <p:cNvPr id="69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8" name="Straight Arrow Connector 7"/>
          <p:cNvCxnSpPr/>
          <p:nvPr/>
        </p:nvCxnSpPr>
        <p:spPr>
          <a:xfrm>
            <a:off x="8670606" y="2980277"/>
            <a:ext cx="0" cy="105364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245616"/>
              </p:ext>
            </p:extLst>
          </p:nvPr>
        </p:nvGraphicFramePr>
        <p:xfrm>
          <a:off x="8686184" y="3314465"/>
          <a:ext cx="204787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184" y="3314465"/>
                        <a:ext cx="204787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4369541"/>
              </p:ext>
            </p:extLst>
          </p:nvPr>
        </p:nvGraphicFramePr>
        <p:xfrm>
          <a:off x="7669911" y="4573737"/>
          <a:ext cx="28575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800" imgH="127000" progId="Equation.DSMT4">
                  <p:embed/>
                </p:oleObj>
              </mc:Choice>
              <mc:Fallback>
                <p:oleObj name="Equation" r:id="rId7" imgW="1778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9911" y="4573737"/>
                        <a:ext cx="28575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65122"/>
              </p:ext>
            </p:extLst>
          </p:nvPr>
        </p:nvGraphicFramePr>
        <p:xfrm>
          <a:off x="7008284" y="3223155"/>
          <a:ext cx="284163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800" imgH="266700" progId="Equation.DSMT4">
                  <p:embed/>
                </p:oleObj>
              </mc:Choice>
              <mc:Fallback>
                <p:oleObj name="Equation" r:id="rId9" imgW="1778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8284" y="3223155"/>
                        <a:ext cx="284163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" name="Group 107"/>
          <p:cNvGrpSpPr/>
          <p:nvPr/>
        </p:nvGrpSpPr>
        <p:grpSpPr>
          <a:xfrm>
            <a:off x="7647289" y="2569778"/>
            <a:ext cx="959619" cy="100509"/>
            <a:chOff x="6999640" y="425151"/>
            <a:chExt cx="959619" cy="100509"/>
          </a:xfrm>
        </p:grpSpPr>
        <p:sp>
          <p:nvSpPr>
            <p:cNvPr id="111" name="Line 5"/>
            <p:cNvSpPr>
              <a:spLocks noChangeShapeType="1"/>
            </p:cNvSpPr>
            <p:nvPr/>
          </p:nvSpPr>
          <p:spPr bwMode="auto">
            <a:xfrm rot="5400000">
              <a:off x="7479450" y="45849"/>
              <a:ext cx="0" cy="9596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5"/>
            <p:cNvSpPr>
              <a:spLocks noChangeShapeType="1"/>
            </p:cNvSpPr>
            <p:nvPr/>
          </p:nvSpPr>
          <p:spPr bwMode="auto">
            <a:xfrm rot="5400000">
              <a:off x="7066506" y="414724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5"/>
            <p:cNvSpPr>
              <a:spLocks noChangeShapeType="1"/>
            </p:cNvSpPr>
            <p:nvPr/>
          </p:nvSpPr>
          <p:spPr bwMode="auto">
            <a:xfrm rot="5400000">
              <a:off x="72231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Line 5"/>
            <p:cNvSpPr>
              <a:spLocks noChangeShapeType="1"/>
            </p:cNvSpPr>
            <p:nvPr/>
          </p:nvSpPr>
          <p:spPr bwMode="auto">
            <a:xfrm rot="5400000">
              <a:off x="73755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Line 5"/>
            <p:cNvSpPr>
              <a:spLocks noChangeShapeType="1"/>
            </p:cNvSpPr>
            <p:nvPr/>
          </p:nvSpPr>
          <p:spPr bwMode="auto">
            <a:xfrm rot="5400000">
              <a:off x="75279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5"/>
            <p:cNvSpPr>
              <a:spLocks noChangeShapeType="1"/>
            </p:cNvSpPr>
            <p:nvPr/>
          </p:nvSpPr>
          <p:spPr bwMode="auto">
            <a:xfrm rot="5400000">
              <a:off x="76803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5"/>
            <p:cNvSpPr>
              <a:spLocks noChangeShapeType="1"/>
            </p:cNvSpPr>
            <p:nvPr/>
          </p:nvSpPr>
          <p:spPr bwMode="auto">
            <a:xfrm rot="5400000">
              <a:off x="7832747" y="414725"/>
              <a:ext cx="100508" cy="1213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7869238" y="2670287"/>
            <a:ext cx="383819" cy="1493618"/>
            <a:chOff x="7292450" y="525254"/>
            <a:chExt cx="383819" cy="1493618"/>
          </a:xfrm>
        </p:grpSpPr>
        <p:sp>
          <p:nvSpPr>
            <p:cNvPr id="120" name="Line 9"/>
            <p:cNvSpPr>
              <a:spLocks noChangeShapeType="1"/>
            </p:cNvSpPr>
            <p:nvPr/>
          </p:nvSpPr>
          <p:spPr bwMode="auto">
            <a:xfrm rot="5400000">
              <a:off x="7420632" y="585806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Line 10"/>
            <p:cNvSpPr>
              <a:spLocks noChangeShapeType="1"/>
            </p:cNvSpPr>
            <p:nvPr/>
          </p:nvSpPr>
          <p:spPr bwMode="auto">
            <a:xfrm rot="5400000" flipV="1">
              <a:off x="7535183" y="592360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11"/>
            <p:cNvSpPr>
              <a:spLocks noChangeShapeType="1"/>
            </p:cNvSpPr>
            <p:nvPr/>
          </p:nvSpPr>
          <p:spPr bwMode="auto">
            <a:xfrm rot="5400000">
              <a:off x="7420632" y="598913"/>
              <a:ext cx="121104" cy="377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7292450" y="848200"/>
              <a:ext cx="377468" cy="242208"/>
              <a:chOff x="7866748" y="1918151"/>
              <a:chExt cx="377468" cy="242208"/>
            </a:xfrm>
          </p:grpSpPr>
          <p:sp>
            <p:nvSpPr>
              <p:cNvPr id="135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4" name="Line 14"/>
            <p:cNvSpPr>
              <a:spLocks noChangeShapeType="1"/>
            </p:cNvSpPr>
            <p:nvPr/>
          </p:nvSpPr>
          <p:spPr bwMode="auto">
            <a:xfrm rot="5400000" flipV="1">
              <a:off x="7365502" y="1763033"/>
              <a:ext cx="80736" cy="1887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Line 15"/>
            <p:cNvSpPr>
              <a:spLocks noChangeShapeType="1"/>
            </p:cNvSpPr>
            <p:nvPr/>
          </p:nvSpPr>
          <p:spPr bwMode="auto">
            <a:xfrm rot="5400000">
              <a:off x="7435962" y="1958320"/>
              <a:ext cx="12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6" name="Group 125"/>
            <p:cNvGrpSpPr/>
            <p:nvPr/>
          </p:nvGrpSpPr>
          <p:grpSpPr>
            <a:xfrm>
              <a:off x="7298801" y="1090408"/>
              <a:ext cx="377468" cy="242208"/>
              <a:chOff x="7866748" y="1918151"/>
              <a:chExt cx="377468" cy="242208"/>
            </a:xfrm>
          </p:grpSpPr>
          <p:sp>
            <p:nvSpPr>
              <p:cNvPr id="133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7292452" y="1332616"/>
              <a:ext cx="377468" cy="242208"/>
              <a:chOff x="7866748" y="1918151"/>
              <a:chExt cx="377468" cy="242208"/>
            </a:xfrm>
          </p:grpSpPr>
          <p:sp>
            <p:nvSpPr>
              <p:cNvPr id="131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7292453" y="1574824"/>
              <a:ext cx="377468" cy="242208"/>
              <a:chOff x="7866748" y="1918151"/>
              <a:chExt cx="377468" cy="242208"/>
            </a:xfrm>
          </p:grpSpPr>
          <p:sp>
            <p:nvSpPr>
              <p:cNvPr id="129" name="Line 12"/>
              <p:cNvSpPr>
                <a:spLocks noChangeShapeType="1"/>
              </p:cNvSpPr>
              <p:nvPr/>
            </p:nvSpPr>
            <p:spPr bwMode="auto">
              <a:xfrm rot="5400000" flipH="1">
                <a:off x="7994930" y="1789969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Line 13"/>
              <p:cNvSpPr>
                <a:spLocks noChangeShapeType="1"/>
              </p:cNvSpPr>
              <p:nvPr/>
            </p:nvSpPr>
            <p:spPr bwMode="auto">
              <a:xfrm rot="5400000">
                <a:off x="7994930" y="1911073"/>
                <a:ext cx="121104" cy="3774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1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144225"/>
              </p:ext>
            </p:extLst>
          </p:nvPr>
        </p:nvGraphicFramePr>
        <p:xfrm>
          <a:off x="8241772" y="3258080"/>
          <a:ext cx="284162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7800" imgH="266700" progId="Equation.DSMT4">
                  <p:embed/>
                </p:oleObj>
              </mc:Choice>
              <mc:Fallback>
                <p:oleObj name="Equation" r:id="rId11" imgW="1778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772" y="3258080"/>
                        <a:ext cx="284162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218FED88-5D18-7041-8BD6-CB5732FF717B}"/>
              </a:ext>
            </a:extLst>
          </p:cNvPr>
          <p:cNvSpPr txBox="1"/>
          <p:nvPr/>
        </p:nvSpPr>
        <p:spPr>
          <a:xfrm>
            <a:off x="286256" y="530216"/>
            <a:ext cx="6792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</a:t>
            </a:r>
            <a:r>
              <a:rPr lang="en-US" sz="2000" dirty="0">
                <a:latin typeface="Times New Roman"/>
                <a:cs typeface="Times New Roman"/>
              </a:rPr>
              <a:t>What happens if you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double the spring’s length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?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7445E8-F410-CC41-B4E2-7734F9821B13}"/>
              </a:ext>
            </a:extLst>
          </p:cNvPr>
          <p:cNvSpPr txBox="1"/>
          <p:nvPr/>
        </p:nvSpPr>
        <p:spPr>
          <a:xfrm>
            <a:off x="730067" y="1053215"/>
            <a:ext cx="6563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pple Chancery"/>
                <a:cs typeface="Apple Chancery"/>
              </a:rPr>
              <a:t>Playing off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the reasoning from above, the spring constant would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halve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350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22.)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665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2: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simple pendulum </a:t>
            </a:r>
            <a:r>
              <a:rPr lang="en-US" sz="2000" dirty="0">
                <a:latin typeface="Times New Roman"/>
                <a:cs typeface="Times New Roman"/>
              </a:rPr>
              <a:t>of length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observed as shown to the right.  What is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period of motion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5231" y="981754"/>
            <a:ext cx="7591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If we can </a:t>
            </a:r>
            <a:r>
              <a:rPr lang="en-US" sz="2000" dirty="0">
                <a:latin typeface="Times New Roman"/>
                <a:cs typeface="Times New Roman"/>
              </a:rPr>
              <a:t>show that this system’s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N.S.L. expression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conforms to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dirty="0">
                <a:latin typeface="Times New Roman"/>
                <a:cs typeface="Times New Roman"/>
              </a:rPr>
              <a:t>, we have it.  As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motion is rotational</a:t>
            </a:r>
            <a:r>
              <a:rPr lang="en-US" sz="2000" dirty="0">
                <a:latin typeface="Times New Roman"/>
                <a:cs typeface="Times New Roman"/>
              </a:rPr>
              <a:t>, we need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sum torques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pivot point. 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torque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due to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tension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 </a:t>
            </a:r>
            <a:r>
              <a:rPr lang="en-US" sz="2000" dirty="0">
                <a:latin typeface="Times New Roman"/>
                <a:cs typeface="Times New Roman"/>
              </a:rPr>
              <a:t>Noting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r-perpendicular </a:t>
            </a:r>
            <a:r>
              <a:rPr lang="en-US" sz="2000" dirty="0">
                <a:latin typeface="Times New Roman"/>
                <a:cs typeface="Times New Roman"/>
              </a:rPr>
              <a:t>for gravity is           , we can write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7491412" y="360210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7391400" y="504074"/>
            <a:ext cx="12522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903624"/>
              </p:ext>
            </p:extLst>
          </p:nvPr>
        </p:nvGraphicFramePr>
        <p:xfrm>
          <a:off x="8034337" y="1102257"/>
          <a:ext cx="2111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4337" y="1102257"/>
                        <a:ext cx="211137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348144"/>
              </p:ext>
            </p:extLst>
          </p:nvPr>
        </p:nvGraphicFramePr>
        <p:xfrm>
          <a:off x="8469812" y="1349375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812" y="1349375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5"/>
          <p:cNvSpPr>
            <a:spLocks noChangeShapeType="1"/>
          </p:cNvSpPr>
          <p:nvPr/>
        </p:nvSpPr>
        <p:spPr bwMode="auto">
          <a:xfrm flipH="1">
            <a:off x="76723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 flipH="1">
            <a:off x="785336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5"/>
          <p:cNvSpPr>
            <a:spLocks noChangeShapeType="1"/>
          </p:cNvSpPr>
          <p:nvPr/>
        </p:nvSpPr>
        <p:spPr bwMode="auto">
          <a:xfrm flipH="1">
            <a:off x="803433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>
            <a:off x="821531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 flipH="1">
            <a:off x="83962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6"/>
          <p:cNvSpPr>
            <a:spLocks noChangeShapeType="1"/>
          </p:cNvSpPr>
          <p:nvPr/>
        </p:nvSpPr>
        <p:spPr bwMode="auto">
          <a:xfrm>
            <a:off x="8007849" y="500296"/>
            <a:ext cx="671512" cy="19044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630980" y="2404705"/>
            <a:ext cx="127000" cy="127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8542722"/>
              </p:ext>
            </p:extLst>
          </p:nvPr>
        </p:nvGraphicFramePr>
        <p:xfrm>
          <a:off x="8769350" y="2411413"/>
          <a:ext cx="252413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27000" progId="Equation.DSMT4">
                  <p:embed/>
                </p:oleObj>
              </mc:Choice>
              <mc:Fallback>
                <p:oleObj name="Equation" r:id="rId7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9350" y="2411413"/>
                        <a:ext cx="252413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8007849" y="504074"/>
            <a:ext cx="0" cy="180951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8001000" y="1075267"/>
            <a:ext cx="207433" cy="38899"/>
          </a:xfrm>
          <a:custGeom>
            <a:avLst/>
            <a:gdLst>
              <a:gd name="connsiteX0" fmla="*/ 0 w 207433"/>
              <a:gd name="connsiteY0" fmla="*/ 38100 h 38899"/>
              <a:gd name="connsiteX1" fmla="*/ 101600 w 207433"/>
              <a:gd name="connsiteY1" fmla="*/ 33866 h 38899"/>
              <a:gd name="connsiteX2" fmla="*/ 207433 w 207433"/>
              <a:gd name="connsiteY2" fmla="*/ 0 h 3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433" h="38899">
                <a:moveTo>
                  <a:pt x="0" y="38100"/>
                </a:moveTo>
                <a:cubicBezTo>
                  <a:pt x="33514" y="39158"/>
                  <a:pt x="67028" y="40216"/>
                  <a:pt x="101600" y="33866"/>
                </a:cubicBezTo>
                <a:cubicBezTo>
                  <a:pt x="136172" y="27516"/>
                  <a:pt x="207433" y="0"/>
                  <a:pt x="207433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864945"/>
              </p:ext>
            </p:extLst>
          </p:nvPr>
        </p:nvGraphicFramePr>
        <p:xfrm>
          <a:off x="2243138" y="2442805"/>
          <a:ext cx="3519487" cy="214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20900" imgH="1282700" progId="Equation.DSMT4">
                  <p:embed/>
                </p:oleObj>
              </mc:Choice>
              <mc:Fallback>
                <p:oleObj name="Equation" r:id="rId9" imgW="2120900" imgH="1282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138" y="2442805"/>
                        <a:ext cx="3519487" cy="214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368625"/>
              </p:ext>
            </p:extLst>
          </p:nvPr>
        </p:nvGraphicFramePr>
        <p:xfrm>
          <a:off x="4660105" y="1954356"/>
          <a:ext cx="715963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31800" imgH="177800" progId="Equation.DSMT4">
                  <p:embed/>
                </p:oleObj>
              </mc:Choice>
              <mc:Fallback>
                <p:oleObj name="Equation" r:id="rId11" imgW="4318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105" y="1954356"/>
                        <a:ext cx="715963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07591" y="4741616"/>
            <a:ext cx="8357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isn’t quite </a:t>
            </a:r>
            <a:r>
              <a:rPr lang="en-US" sz="2000" dirty="0">
                <a:latin typeface="Times New Roman"/>
                <a:cs typeface="Times New Roman"/>
              </a:rPr>
              <a:t>the right form, but if we take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small angle approximation</a:t>
            </a:r>
            <a:r>
              <a:rPr lang="en-US" sz="2000" dirty="0">
                <a:latin typeface="Times New Roman"/>
                <a:cs typeface="Times New Roman"/>
              </a:rPr>
              <a:t>, we find that for                           and we can write: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302480"/>
              </p:ext>
            </p:extLst>
          </p:nvPr>
        </p:nvGraphicFramePr>
        <p:xfrm>
          <a:off x="1846263" y="5105400"/>
          <a:ext cx="16430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90600" imgH="190500" progId="Equation.DSMT4">
                  <p:embed/>
                </p:oleObj>
              </mc:Choice>
              <mc:Fallback>
                <p:oleObj name="Equation" r:id="rId13" imgW="990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5105400"/>
                        <a:ext cx="1643062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010290"/>
              </p:ext>
            </p:extLst>
          </p:nvPr>
        </p:nvGraphicFramePr>
        <p:xfrm>
          <a:off x="3753643" y="5538788"/>
          <a:ext cx="16859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16000" imgH="444500" progId="Equation.DSMT4">
                  <p:embed/>
                </p:oleObj>
              </mc:Choice>
              <mc:Fallback>
                <p:oleObj name="Equation" r:id="rId15" imgW="10160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3643" y="5538788"/>
                        <a:ext cx="168592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Straight Connector 59"/>
          <p:cNvCxnSpPr/>
          <p:nvPr/>
        </p:nvCxnSpPr>
        <p:spPr>
          <a:xfrm flipV="1">
            <a:off x="3086100" y="2908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4762500" y="3416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3563143" y="2908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099843" y="3416300"/>
            <a:ext cx="97632" cy="130175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7425265" y="3962757"/>
            <a:ext cx="127000" cy="127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7488237" y="4089757"/>
            <a:ext cx="0" cy="6127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ne 6"/>
          <p:cNvSpPr>
            <a:spLocks noChangeShapeType="1"/>
          </p:cNvSpPr>
          <p:nvPr/>
        </p:nvSpPr>
        <p:spPr bwMode="auto">
          <a:xfrm>
            <a:off x="7491412" y="2651126"/>
            <a:ext cx="0" cy="1761498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7075350" y="2916738"/>
            <a:ext cx="4128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318787"/>
              </p:ext>
            </p:extLst>
          </p:nvPr>
        </p:nvGraphicFramePr>
        <p:xfrm>
          <a:off x="7722658" y="3375024"/>
          <a:ext cx="1063625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698500" imgH="203200" progId="Equation.DSMT4">
                  <p:embed/>
                </p:oleObj>
              </mc:Choice>
              <mc:Fallback>
                <p:oleObj name="Equation" r:id="rId17" imgW="698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2658" y="3375024"/>
                        <a:ext cx="1063625" cy="31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112936"/>
              </p:ext>
            </p:extLst>
          </p:nvPr>
        </p:nvGraphicFramePr>
        <p:xfrm>
          <a:off x="6977590" y="2838807"/>
          <a:ext cx="134937" cy="17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88900" imgH="114300" progId="Equation.DSMT4">
                  <p:embed/>
                </p:oleObj>
              </mc:Choice>
              <mc:Fallback>
                <p:oleObj name="Equation" r:id="rId19" imgW="889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590" y="2838807"/>
                        <a:ext cx="134937" cy="17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092385"/>
              </p:ext>
            </p:extLst>
          </p:nvPr>
        </p:nvGraphicFramePr>
        <p:xfrm>
          <a:off x="6682315" y="2744155"/>
          <a:ext cx="295275" cy="251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41300" imgH="203200" progId="Equation.DSMT4">
                  <p:embed/>
                </p:oleObj>
              </mc:Choice>
              <mc:Fallback>
                <p:oleObj name="Equation" r:id="rId21" imgW="241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2315" y="2744155"/>
                        <a:ext cx="295275" cy="251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155334"/>
              </p:ext>
            </p:extLst>
          </p:nvPr>
        </p:nvGraphicFramePr>
        <p:xfrm>
          <a:off x="7546975" y="4286250"/>
          <a:ext cx="3698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41300" imgH="165100" progId="Equation.DSMT4">
                  <p:embed/>
                </p:oleObj>
              </mc:Choice>
              <mc:Fallback>
                <p:oleObj name="Equation" r:id="rId23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4286250"/>
                        <a:ext cx="369888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1"/>
          <p:cNvSpPr/>
          <p:nvPr/>
        </p:nvSpPr>
        <p:spPr>
          <a:xfrm rot="1249353">
            <a:off x="7186612" y="3042201"/>
            <a:ext cx="609600" cy="393700"/>
          </a:xfrm>
          <a:custGeom>
            <a:avLst/>
            <a:gdLst>
              <a:gd name="connsiteX0" fmla="*/ 0 w 609600"/>
              <a:gd name="connsiteY0" fmla="*/ 0 h 393700"/>
              <a:gd name="connsiteX1" fmla="*/ 520700 w 609600"/>
              <a:gd name="connsiteY1" fmla="*/ 177800 h 393700"/>
              <a:gd name="connsiteX2" fmla="*/ 342900 w 609600"/>
              <a:gd name="connsiteY2" fmla="*/ 254000 h 393700"/>
              <a:gd name="connsiteX3" fmla="*/ 609600 w 609600"/>
              <a:gd name="connsiteY3" fmla="*/ 3937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393700">
                <a:moveTo>
                  <a:pt x="0" y="0"/>
                </a:moveTo>
                <a:cubicBezTo>
                  <a:pt x="231775" y="67733"/>
                  <a:pt x="463550" y="135467"/>
                  <a:pt x="520700" y="177800"/>
                </a:cubicBezTo>
                <a:cubicBezTo>
                  <a:pt x="577850" y="220133"/>
                  <a:pt x="328083" y="218017"/>
                  <a:pt x="342900" y="254000"/>
                </a:cubicBezTo>
                <a:cubicBezTo>
                  <a:pt x="357717" y="289983"/>
                  <a:pt x="609600" y="393700"/>
                  <a:pt x="609600" y="393700"/>
                </a:cubicBezTo>
              </a:path>
            </a:pathLst>
          </a:custGeom>
          <a:ln w="9525" cmpd="sng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8697057" y="2528014"/>
            <a:ext cx="0" cy="6127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 flipV="1">
            <a:off x="8495445" y="1892300"/>
            <a:ext cx="187092" cy="5124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527768"/>
              </p:ext>
            </p:extLst>
          </p:nvPr>
        </p:nvGraphicFramePr>
        <p:xfrm>
          <a:off x="8746868" y="2959100"/>
          <a:ext cx="3698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241300" imgH="165100" progId="Equation.DSMT4">
                  <p:embed/>
                </p:oleObj>
              </mc:Choice>
              <mc:Fallback>
                <p:oleObj name="Equation" r:id="rId25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6868" y="2959100"/>
                        <a:ext cx="369888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Line 6"/>
          <p:cNvSpPr>
            <a:spLocks noChangeShapeType="1"/>
          </p:cNvSpPr>
          <p:nvPr/>
        </p:nvSpPr>
        <p:spPr bwMode="auto">
          <a:xfrm>
            <a:off x="7054712" y="2959100"/>
            <a:ext cx="390731" cy="100365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654560"/>
              </p:ext>
            </p:extLst>
          </p:nvPr>
        </p:nvGraphicFramePr>
        <p:xfrm>
          <a:off x="6977590" y="3296443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52400" progId="Equation.DSMT4">
                  <p:embed/>
                </p:oleObj>
              </mc:Choice>
              <mc:Fallback>
                <p:oleObj name="Equation" r:id="rId26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590" y="3296443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157069"/>
              </p:ext>
            </p:extLst>
          </p:nvPr>
        </p:nvGraphicFramePr>
        <p:xfrm>
          <a:off x="8288336" y="2018649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52400" progId="Equation.DSMT4">
                  <p:embed/>
                </p:oleObj>
              </mc:Choice>
              <mc:Fallback>
                <p:oleObj name="Equation" r:id="rId27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8336" y="2018649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759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7" grpId="0"/>
      <p:bldP spid="30" grpId="0" animBg="1"/>
      <p:bldP spid="40" grpId="0" animBg="1"/>
      <p:bldP spid="41" grpId="0" animBg="1"/>
      <p:bldP spid="12" grpId="0" animBg="1"/>
      <p:bldP spid="6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459549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23b.)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2505" y="993064"/>
            <a:ext cx="665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Minor Note: </a:t>
            </a:r>
            <a:r>
              <a:rPr lang="en-US" sz="2000" dirty="0">
                <a:latin typeface="Times New Roman"/>
                <a:cs typeface="Times New Roman"/>
              </a:rPr>
              <a:t>How do we know that the                            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9148" y="1853623"/>
            <a:ext cx="7591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Taylor expansion </a:t>
            </a:r>
            <a:r>
              <a:rPr lang="en-US" sz="2000" dirty="0">
                <a:latin typeface="Times New Roman"/>
                <a:cs typeface="Times New Roman"/>
              </a:rPr>
              <a:t>for a sine function is: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626753"/>
              </p:ext>
            </p:extLst>
          </p:nvPr>
        </p:nvGraphicFramePr>
        <p:xfrm>
          <a:off x="2429430" y="2413332"/>
          <a:ext cx="29083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52600" imgH="419100" progId="Equation.DSMT4">
                  <p:embed/>
                </p:oleObj>
              </mc:Choice>
              <mc:Fallback>
                <p:oleObj name="Equation" r:id="rId3" imgW="1752600" imgH="419100" progId="Equation.DSMT4">
                  <p:embed/>
                  <p:pic>
                    <p:nvPicPr>
                      <p:cNvPr id="5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9430" y="2413332"/>
                        <a:ext cx="29083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">
            <a:extLst>
              <a:ext uri="{FF2B5EF4-FFF2-40B4-BE49-F238E27FC236}">
                <a16:creationId xmlns:a16="http://schemas.microsoft.com/office/drawing/2014/main" id="{81504143-9841-FB42-B88C-879672A448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12119"/>
              </p:ext>
            </p:extLst>
          </p:nvPr>
        </p:nvGraphicFramePr>
        <p:xfrm>
          <a:off x="5126371" y="1105113"/>
          <a:ext cx="1770062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66800" imgH="177800" progId="Equation.DSMT4">
                  <p:embed/>
                </p:oleObj>
              </mc:Choice>
              <mc:Fallback>
                <p:oleObj name="Equation" r:id="rId5" imgW="1066800" imgH="177800" progId="Equation.DSMT4">
                  <p:embed/>
                  <p:pic>
                    <p:nvPicPr>
                      <p:cNvPr id="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371" y="1105113"/>
                        <a:ext cx="1770062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556F80F2-B1C0-0C4A-8170-46809892017F}"/>
              </a:ext>
            </a:extLst>
          </p:cNvPr>
          <p:cNvSpPr txBox="1"/>
          <p:nvPr/>
        </p:nvSpPr>
        <p:spPr>
          <a:xfrm>
            <a:off x="559148" y="3324435"/>
            <a:ext cx="7591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which suggests that for small angles,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2" name="Object 6">
            <a:extLst>
              <a:ext uri="{FF2B5EF4-FFF2-40B4-BE49-F238E27FC236}">
                <a16:creationId xmlns:a16="http://schemas.microsoft.com/office/drawing/2014/main" id="{9DEEEAE5-F48E-F24C-8E8D-06ECAD92E4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393659"/>
              </p:ext>
            </p:extLst>
          </p:nvPr>
        </p:nvGraphicFramePr>
        <p:xfrm>
          <a:off x="4408655" y="3382611"/>
          <a:ext cx="1031875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22300" imgH="177800" progId="Equation.DSMT4">
                  <p:embed/>
                </p:oleObj>
              </mc:Choice>
              <mc:Fallback>
                <p:oleObj name="Equation" r:id="rId7" imgW="622300" imgH="177800" progId="Equation.DSMT4">
                  <p:embed/>
                  <p:pic>
                    <p:nvPicPr>
                      <p:cNvPr id="64" name="Object 6">
                        <a:extLst>
                          <a:ext uri="{FF2B5EF4-FFF2-40B4-BE49-F238E27FC236}">
                            <a16:creationId xmlns:a16="http://schemas.microsoft.com/office/drawing/2014/main" id="{81504143-9841-FB42-B88C-879672A448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655" y="3382611"/>
                        <a:ext cx="1031875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046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24.)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7931" y="413547"/>
            <a:ext cx="751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With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7491412" y="360210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7391400" y="504074"/>
            <a:ext cx="12522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194222"/>
              </p:ext>
            </p:extLst>
          </p:nvPr>
        </p:nvGraphicFramePr>
        <p:xfrm>
          <a:off x="8034337" y="1102257"/>
          <a:ext cx="2111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4337" y="1102257"/>
                        <a:ext cx="211137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410958"/>
              </p:ext>
            </p:extLst>
          </p:nvPr>
        </p:nvGraphicFramePr>
        <p:xfrm>
          <a:off x="8495445" y="1584325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445" y="1584325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5"/>
          <p:cNvSpPr>
            <a:spLocks noChangeShapeType="1"/>
          </p:cNvSpPr>
          <p:nvPr/>
        </p:nvSpPr>
        <p:spPr bwMode="auto">
          <a:xfrm flipH="1">
            <a:off x="76723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 flipH="1">
            <a:off x="785336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5"/>
          <p:cNvSpPr>
            <a:spLocks noChangeShapeType="1"/>
          </p:cNvSpPr>
          <p:nvPr/>
        </p:nvSpPr>
        <p:spPr bwMode="auto">
          <a:xfrm flipH="1">
            <a:off x="803433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>
            <a:off x="821531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 flipH="1">
            <a:off x="83962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6"/>
          <p:cNvSpPr>
            <a:spLocks noChangeShapeType="1"/>
          </p:cNvSpPr>
          <p:nvPr/>
        </p:nvSpPr>
        <p:spPr bwMode="auto">
          <a:xfrm>
            <a:off x="8007849" y="500296"/>
            <a:ext cx="671512" cy="19044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630980" y="2404705"/>
            <a:ext cx="127000" cy="127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587103"/>
              </p:ext>
            </p:extLst>
          </p:nvPr>
        </p:nvGraphicFramePr>
        <p:xfrm>
          <a:off x="8769350" y="2411413"/>
          <a:ext cx="252413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27000" progId="Equation.DSMT4">
                  <p:embed/>
                </p:oleObj>
              </mc:Choice>
              <mc:Fallback>
                <p:oleObj name="Equation" r:id="rId7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9350" y="2411413"/>
                        <a:ext cx="252413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8007849" y="504074"/>
            <a:ext cx="0" cy="180951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8001000" y="1075267"/>
            <a:ext cx="207433" cy="38899"/>
          </a:xfrm>
          <a:custGeom>
            <a:avLst/>
            <a:gdLst>
              <a:gd name="connsiteX0" fmla="*/ 0 w 207433"/>
              <a:gd name="connsiteY0" fmla="*/ 38100 h 38899"/>
              <a:gd name="connsiteX1" fmla="*/ 101600 w 207433"/>
              <a:gd name="connsiteY1" fmla="*/ 33866 h 38899"/>
              <a:gd name="connsiteX2" fmla="*/ 207433 w 207433"/>
              <a:gd name="connsiteY2" fmla="*/ 0 h 3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433" h="38899">
                <a:moveTo>
                  <a:pt x="0" y="38100"/>
                </a:moveTo>
                <a:cubicBezTo>
                  <a:pt x="33514" y="39158"/>
                  <a:pt x="67028" y="40216"/>
                  <a:pt x="101600" y="33866"/>
                </a:cubicBezTo>
                <a:cubicBezTo>
                  <a:pt x="136172" y="27516"/>
                  <a:pt x="207433" y="0"/>
                  <a:pt x="207433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97385"/>
              </p:ext>
            </p:extLst>
          </p:nvPr>
        </p:nvGraphicFramePr>
        <p:xfrm>
          <a:off x="1027906" y="235482"/>
          <a:ext cx="16859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6000" imgH="444500" progId="Equation.DSMT4">
                  <p:embed/>
                </p:oleObj>
              </mc:Choice>
              <mc:Fallback>
                <p:oleObj name="Equation" r:id="rId9" imgW="10160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906" y="235482"/>
                        <a:ext cx="168592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337931" y="1033105"/>
            <a:ext cx="7153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We can see we are dealing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dirty="0">
                <a:latin typeface="Times New Roman"/>
                <a:cs typeface="Times New Roman"/>
              </a:rPr>
              <a:t>, which means: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352896"/>
              </p:ext>
            </p:extLst>
          </p:nvPr>
        </p:nvGraphicFramePr>
        <p:xfrm>
          <a:off x="3041650" y="1456968"/>
          <a:ext cx="115728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98500" imgH="482600" progId="Equation.DSMT4">
                  <p:embed/>
                </p:oleObj>
              </mc:Choice>
              <mc:Fallback>
                <p:oleObj name="Equation" r:id="rId11" imgW="6985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650" y="1456968"/>
                        <a:ext cx="115728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37931" y="2368490"/>
            <a:ext cx="7153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and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865804"/>
              </p:ext>
            </p:extLst>
          </p:nvPr>
        </p:nvGraphicFramePr>
        <p:xfrm>
          <a:off x="3056731" y="2628840"/>
          <a:ext cx="2082800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57300" imgH="952500" progId="Equation.DSMT4">
                  <p:embed/>
                </p:oleObj>
              </mc:Choice>
              <mc:Fallback>
                <p:oleObj name="Equation" r:id="rId13" imgW="12573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6731" y="2628840"/>
                        <a:ext cx="2082800" cy="159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373649" y="4245095"/>
            <a:ext cx="7153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and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62522"/>
              </p:ext>
            </p:extLst>
          </p:nvPr>
        </p:nvGraphicFramePr>
        <p:xfrm>
          <a:off x="3077368" y="4524495"/>
          <a:ext cx="2062163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44600" imgH="838200" progId="Equation.DSMT4">
                  <p:embed/>
                </p:oleObj>
              </mc:Choice>
              <mc:Fallback>
                <p:oleObj name="Equation" r:id="rId15" imgW="12446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368" y="4524495"/>
                        <a:ext cx="2062163" cy="140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337931" y="6072128"/>
            <a:ext cx="751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And wasn’t that fun . . .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905000" y="927100"/>
            <a:ext cx="1752600" cy="711200"/>
          </a:xfrm>
          <a:custGeom>
            <a:avLst/>
            <a:gdLst>
              <a:gd name="connsiteX0" fmla="*/ 0 w 1752600"/>
              <a:gd name="connsiteY0" fmla="*/ 0 h 711200"/>
              <a:gd name="connsiteX1" fmla="*/ 38100 w 1752600"/>
              <a:gd name="connsiteY1" fmla="*/ 317500 h 711200"/>
              <a:gd name="connsiteX2" fmla="*/ 63500 w 1752600"/>
              <a:gd name="connsiteY2" fmla="*/ 469900 h 711200"/>
              <a:gd name="connsiteX3" fmla="*/ 127000 w 1752600"/>
              <a:gd name="connsiteY3" fmla="*/ 520700 h 711200"/>
              <a:gd name="connsiteX4" fmla="*/ 228600 w 1752600"/>
              <a:gd name="connsiteY4" fmla="*/ 520700 h 711200"/>
              <a:gd name="connsiteX5" fmla="*/ 1320800 w 1752600"/>
              <a:gd name="connsiteY5" fmla="*/ 533400 h 711200"/>
              <a:gd name="connsiteX6" fmla="*/ 1562100 w 1752600"/>
              <a:gd name="connsiteY6" fmla="*/ 546100 h 711200"/>
              <a:gd name="connsiteX7" fmla="*/ 1676400 w 1752600"/>
              <a:gd name="connsiteY7" fmla="*/ 622300 h 711200"/>
              <a:gd name="connsiteX8" fmla="*/ 1752600 w 1752600"/>
              <a:gd name="connsiteY8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711200">
                <a:moveTo>
                  <a:pt x="0" y="0"/>
                </a:moveTo>
                <a:cubicBezTo>
                  <a:pt x="13758" y="119591"/>
                  <a:pt x="27517" y="239183"/>
                  <a:pt x="38100" y="317500"/>
                </a:cubicBezTo>
                <a:cubicBezTo>
                  <a:pt x="48683" y="395817"/>
                  <a:pt x="48683" y="436033"/>
                  <a:pt x="63500" y="469900"/>
                </a:cubicBezTo>
                <a:cubicBezTo>
                  <a:pt x="78317" y="503767"/>
                  <a:pt x="99483" y="512233"/>
                  <a:pt x="127000" y="520700"/>
                </a:cubicBezTo>
                <a:cubicBezTo>
                  <a:pt x="154517" y="529167"/>
                  <a:pt x="228600" y="520700"/>
                  <a:pt x="228600" y="520700"/>
                </a:cubicBezTo>
                <a:lnTo>
                  <a:pt x="1320800" y="533400"/>
                </a:lnTo>
                <a:cubicBezTo>
                  <a:pt x="1543050" y="537633"/>
                  <a:pt x="1502833" y="531283"/>
                  <a:pt x="1562100" y="546100"/>
                </a:cubicBezTo>
                <a:cubicBezTo>
                  <a:pt x="1621367" y="560917"/>
                  <a:pt x="1644650" y="594783"/>
                  <a:pt x="1676400" y="622300"/>
                </a:cubicBezTo>
                <a:cubicBezTo>
                  <a:pt x="1708150" y="649817"/>
                  <a:pt x="1752600" y="711200"/>
                  <a:pt x="1752600" y="711200"/>
                </a:cubicBezTo>
              </a:path>
            </a:pathLst>
          </a:custGeom>
          <a:ln w="9525" cmpd="sng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0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7" grpId="0"/>
      <p:bldP spid="69" grpId="0"/>
      <p:bldP spid="71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25.)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6654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3: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physical pendulum </a:t>
            </a:r>
            <a:r>
              <a:rPr lang="en-US" sz="2000" dirty="0">
                <a:latin typeface="Times New Roman"/>
                <a:cs typeface="Times New Roman"/>
              </a:rPr>
              <a:t>of length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takes the form of a beam pinned at one end as shown to the right.  What is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period of motion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5231" y="1259968"/>
            <a:ext cx="751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Again, starting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with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N.S.L.: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7491412" y="360210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7391400" y="504074"/>
            <a:ext cx="12522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363287"/>
              </p:ext>
            </p:extLst>
          </p:nvPr>
        </p:nvGraphicFramePr>
        <p:xfrm>
          <a:off x="8034337" y="1102257"/>
          <a:ext cx="2111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4337" y="1102257"/>
                        <a:ext cx="211137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883609"/>
              </p:ext>
            </p:extLst>
          </p:nvPr>
        </p:nvGraphicFramePr>
        <p:xfrm>
          <a:off x="8469812" y="1349375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812" y="1349375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5"/>
          <p:cNvSpPr>
            <a:spLocks noChangeShapeType="1"/>
          </p:cNvSpPr>
          <p:nvPr/>
        </p:nvSpPr>
        <p:spPr bwMode="auto">
          <a:xfrm flipH="1">
            <a:off x="76723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 flipH="1">
            <a:off x="785336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5"/>
          <p:cNvSpPr>
            <a:spLocks noChangeShapeType="1"/>
          </p:cNvSpPr>
          <p:nvPr/>
        </p:nvSpPr>
        <p:spPr bwMode="auto">
          <a:xfrm flipH="1">
            <a:off x="803433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>
            <a:off x="821531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 flipH="1">
            <a:off x="83962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8007849" y="504074"/>
            <a:ext cx="0" cy="180951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8001000" y="1075267"/>
            <a:ext cx="207433" cy="38899"/>
          </a:xfrm>
          <a:custGeom>
            <a:avLst/>
            <a:gdLst>
              <a:gd name="connsiteX0" fmla="*/ 0 w 207433"/>
              <a:gd name="connsiteY0" fmla="*/ 38100 h 38899"/>
              <a:gd name="connsiteX1" fmla="*/ 101600 w 207433"/>
              <a:gd name="connsiteY1" fmla="*/ 33866 h 38899"/>
              <a:gd name="connsiteX2" fmla="*/ 207433 w 207433"/>
              <a:gd name="connsiteY2" fmla="*/ 0 h 3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433" h="38899">
                <a:moveTo>
                  <a:pt x="0" y="38100"/>
                </a:moveTo>
                <a:cubicBezTo>
                  <a:pt x="33514" y="39158"/>
                  <a:pt x="67028" y="40216"/>
                  <a:pt x="101600" y="33866"/>
                </a:cubicBezTo>
                <a:cubicBezTo>
                  <a:pt x="136172" y="27516"/>
                  <a:pt x="207433" y="0"/>
                  <a:pt x="207433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873160"/>
              </p:ext>
            </p:extLst>
          </p:nvPr>
        </p:nvGraphicFramePr>
        <p:xfrm>
          <a:off x="1154113" y="1809750"/>
          <a:ext cx="3794125" cy="248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6000" imgH="1485900" progId="Equation.DSMT4">
                  <p:embed/>
                </p:oleObj>
              </mc:Choice>
              <mc:Fallback>
                <p:oleObj name="Equation" r:id="rId7" imgW="2286000" imgH="148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1809750"/>
                        <a:ext cx="3794125" cy="248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07591" y="4741616"/>
            <a:ext cx="8636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Again, this isn’t quite </a:t>
            </a:r>
            <a:r>
              <a:rPr lang="en-US" sz="2000" dirty="0">
                <a:latin typeface="Times New Roman"/>
                <a:cs typeface="Times New Roman"/>
              </a:rPr>
              <a:t>the right form, but if we take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small angle approximation</a:t>
            </a:r>
            <a:r>
              <a:rPr lang="en-US" sz="2000" dirty="0">
                <a:latin typeface="Times New Roman"/>
                <a:cs typeface="Times New Roman"/>
              </a:rPr>
              <a:t>, we find that for                           and we can write: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708402"/>
              </p:ext>
            </p:extLst>
          </p:nvPr>
        </p:nvGraphicFramePr>
        <p:xfrm>
          <a:off x="2209006" y="5105400"/>
          <a:ext cx="16430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90600" imgH="190500" progId="Equation.DSMT4">
                  <p:embed/>
                </p:oleObj>
              </mc:Choice>
              <mc:Fallback>
                <p:oleObj name="Equation" r:id="rId9" imgW="990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006" y="5105400"/>
                        <a:ext cx="1643062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418164"/>
              </p:ext>
            </p:extLst>
          </p:nvPr>
        </p:nvGraphicFramePr>
        <p:xfrm>
          <a:off x="3321050" y="5538788"/>
          <a:ext cx="1833563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04900" imgH="444500" progId="Equation.DSMT4">
                  <p:embed/>
                </p:oleObj>
              </mc:Choice>
              <mc:Fallback>
                <p:oleObj name="Equation" r:id="rId11" imgW="1104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1050" y="5538788"/>
                        <a:ext cx="1833563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Straight Connector 59"/>
          <p:cNvCxnSpPr/>
          <p:nvPr/>
        </p:nvCxnSpPr>
        <p:spPr>
          <a:xfrm flipV="1">
            <a:off x="1981993" y="241927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3874293" y="310507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2535236" y="224147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237036" y="3092370"/>
            <a:ext cx="97632" cy="130175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754909"/>
              </p:ext>
            </p:extLst>
          </p:nvPr>
        </p:nvGraphicFramePr>
        <p:xfrm>
          <a:off x="8188324" y="2181632"/>
          <a:ext cx="3698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41300" imgH="165100" progId="Equation.DSMT4">
                  <p:embed/>
                </p:oleObj>
              </mc:Choice>
              <mc:Fallback>
                <p:oleObj name="Equation" r:id="rId13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324" y="2181632"/>
                        <a:ext cx="369888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 rot="4182833">
            <a:off x="7343782" y="1442538"/>
            <a:ext cx="2034541" cy="8660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lock Arc 5"/>
          <p:cNvSpPr/>
          <p:nvPr/>
        </p:nvSpPr>
        <p:spPr>
          <a:xfrm rot="10800000">
            <a:off x="7904163" y="416641"/>
            <a:ext cx="206375" cy="200025"/>
          </a:xfrm>
          <a:prstGeom prst="blockArc">
            <a:avLst/>
          </a:prstGeom>
          <a:solidFill>
            <a:srgbClr val="0000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8366856" y="1495692"/>
            <a:ext cx="0" cy="6127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620541" y="1549400"/>
            <a:ext cx="2123548" cy="2051406"/>
            <a:chOff x="6682315" y="2651126"/>
            <a:chExt cx="2123548" cy="2051406"/>
          </a:xfrm>
        </p:grpSpPr>
        <p:sp>
          <p:nvSpPr>
            <p:cNvPr id="30" name="Oval 29"/>
            <p:cNvSpPr/>
            <p:nvPr/>
          </p:nvSpPr>
          <p:spPr>
            <a:xfrm>
              <a:off x="7425265" y="3962757"/>
              <a:ext cx="127000" cy="127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7488237" y="4089757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ne 6"/>
            <p:cNvSpPr>
              <a:spLocks noChangeShapeType="1"/>
            </p:cNvSpPr>
            <p:nvPr/>
          </p:nvSpPr>
          <p:spPr bwMode="auto">
            <a:xfrm>
              <a:off x="7491412" y="2651126"/>
              <a:ext cx="0" cy="1761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6"/>
            <p:cNvSpPr>
              <a:spLocks noChangeShapeType="1"/>
            </p:cNvSpPr>
            <p:nvPr/>
          </p:nvSpPr>
          <p:spPr bwMode="auto">
            <a:xfrm>
              <a:off x="7075350" y="2916738"/>
              <a:ext cx="4128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945214"/>
                </p:ext>
              </p:extLst>
            </p:nvPr>
          </p:nvGraphicFramePr>
          <p:xfrm>
            <a:off x="7704138" y="3228975"/>
            <a:ext cx="1101725" cy="60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723900" imgH="393700" progId="Equation.DSMT4">
                    <p:embed/>
                  </p:oleObj>
                </mc:Choice>
                <mc:Fallback>
                  <p:oleObj name="Equation" r:id="rId15" imgW="7239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04138" y="3228975"/>
                          <a:ext cx="1101725" cy="606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1463399"/>
                </p:ext>
              </p:extLst>
            </p:nvPr>
          </p:nvGraphicFramePr>
          <p:xfrm>
            <a:off x="6977590" y="2838807"/>
            <a:ext cx="134937" cy="176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88900" imgH="114300" progId="Equation.DSMT4">
                    <p:embed/>
                  </p:oleObj>
                </mc:Choice>
                <mc:Fallback>
                  <p:oleObj name="Equation" r:id="rId17" imgW="88900" imgH="11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77590" y="2838807"/>
                          <a:ext cx="134937" cy="176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04563840"/>
                </p:ext>
              </p:extLst>
            </p:nvPr>
          </p:nvGraphicFramePr>
          <p:xfrm>
            <a:off x="6682315" y="2744155"/>
            <a:ext cx="295275" cy="25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41300" imgH="203200" progId="Equation.DSMT4">
                    <p:embed/>
                  </p:oleObj>
                </mc:Choice>
                <mc:Fallback>
                  <p:oleObj name="Equation" r:id="rId19" imgW="2413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315" y="2744155"/>
                          <a:ext cx="295275" cy="2518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5943910"/>
                </p:ext>
              </p:extLst>
            </p:nvPr>
          </p:nvGraphicFramePr>
          <p:xfrm>
            <a:off x="7546975" y="4286250"/>
            <a:ext cx="369888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41300" imgH="165100" progId="Equation.DSMT4">
                    <p:embed/>
                  </p:oleObj>
                </mc:Choice>
                <mc:Fallback>
                  <p:oleObj name="Equation" r:id="rId21" imgW="2413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46975" y="4286250"/>
                          <a:ext cx="369888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Freeform 11"/>
            <p:cNvSpPr/>
            <p:nvPr/>
          </p:nvSpPr>
          <p:spPr>
            <a:xfrm rot="1249353">
              <a:off x="7186612" y="3042201"/>
              <a:ext cx="609600" cy="393700"/>
            </a:xfrm>
            <a:custGeom>
              <a:avLst/>
              <a:gdLst>
                <a:gd name="connsiteX0" fmla="*/ 0 w 609600"/>
                <a:gd name="connsiteY0" fmla="*/ 0 h 393700"/>
                <a:gd name="connsiteX1" fmla="*/ 520700 w 609600"/>
                <a:gd name="connsiteY1" fmla="*/ 177800 h 393700"/>
                <a:gd name="connsiteX2" fmla="*/ 342900 w 609600"/>
                <a:gd name="connsiteY2" fmla="*/ 254000 h 393700"/>
                <a:gd name="connsiteX3" fmla="*/ 609600 w 609600"/>
                <a:gd name="connsiteY3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393700">
                  <a:moveTo>
                    <a:pt x="0" y="0"/>
                  </a:moveTo>
                  <a:cubicBezTo>
                    <a:pt x="231775" y="67733"/>
                    <a:pt x="463550" y="135467"/>
                    <a:pt x="520700" y="177800"/>
                  </a:cubicBezTo>
                  <a:cubicBezTo>
                    <a:pt x="577850" y="220133"/>
                    <a:pt x="328083" y="218017"/>
                    <a:pt x="342900" y="254000"/>
                  </a:cubicBezTo>
                  <a:cubicBezTo>
                    <a:pt x="357717" y="289983"/>
                    <a:pt x="609600" y="393700"/>
                    <a:pt x="609600" y="393700"/>
                  </a:cubicBezTo>
                </a:path>
              </a:pathLst>
            </a:custGeom>
            <a:ln w="9525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Line 6"/>
            <p:cNvSpPr>
              <a:spLocks noChangeShapeType="1"/>
            </p:cNvSpPr>
            <p:nvPr/>
          </p:nvSpPr>
          <p:spPr bwMode="auto">
            <a:xfrm>
              <a:off x="7054712" y="2959100"/>
              <a:ext cx="390731" cy="10036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1067403"/>
                </p:ext>
              </p:extLst>
            </p:nvPr>
          </p:nvGraphicFramePr>
          <p:xfrm>
            <a:off x="6870562" y="3187700"/>
            <a:ext cx="368300" cy="450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41300" imgH="292100" progId="Equation.DSMT4">
                    <p:embed/>
                  </p:oleObj>
                </mc:Choice>
                <mc:Fallback>
                  <p:oleObj name="Equation" r:id="rId22" imgW="241300" imgH="292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70562" y="3187700"/>
                          <a:ext cx="368300" cy="450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4174881"/>
                </p:ext>
              </p:extLst>
            </p:nvPr>
          </p:nvGraphicFramePr>
          <p:xfrm>
            <a:off x="7605713" y="3913188"/>
            <a:ext cx="1165225" cy="20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952500" imgH="165100" progId="Equation.DSMT4">
                    <p:embed/>
                  </p:oleObj>
                </mc:Choice>
                <mc:Fallback>
                  <p:oleObj name="Equation" r:id="rId24" imgW="9525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05713" y="3913188"/>
                          <a:ext cx="1165225" cy="203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5544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26.)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7931" y="413547"/>
            <a:ext cx="751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With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7491412" y="360210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7391400" y="504074"/>
            <a:ext cx="12522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350677"/>
              </p:ext>
            </p:extLst>
          </p:nvPr>
        </p:nvGraphicFramePr>
        <p:xfrm>
          <a:off x="8034337" y="1102257"/>
          <a:ext cx="2111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4337" y="1102257"/>
                        <a:ext cx="211137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550805"/>
              </p:ext>
            </p:extLst>
          </p:nvPr>
        </p:nvGraphicFramePr>
        <p:xfrm>
          <a:off x="8495445" y="1584325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445" y="1584325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5"/>
          <p:cNvSpPr>
            <a:spLocks noChangeShapeType="1"/>
          </p:cNvSpPr>
          <p:nvPr/>
        </p:nvSpPr>
        <p:spPr bwMode="auto">
          <a:xfrm flipH="1">
            <a:off x="76723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 flipH="1">
            <a:off x="785336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5"/>
          <p:cNvSpPr>
            <a:spLocks noChangeShapeType="1"/>
          </p:cNvSpPr>
          <p:nvPr/>
        </p:nvSpPr>
        <p:spPr bwMode="auto">
          <a:xfrm flipH="1">
            <a:off x="803433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>
            <a:off x="821531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 flipH="1">
            <a:off x="83962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6"/>
          <p:cNvSpPr>
            <a:spLocks noChangeShapeType="1"/>
          </p:cNvSpPr>
          <p:nvPr/>
        </p:nvSpPr>
        <p:spPr bwMode="auto">
          <a:xfrm>
            <a:off x="8007849" y="500296"/>
            <a:ext cx="671512" cy="19044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630980" y="2404705"/>
            <a:ext cx="127000" cy="127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331925"/>
              </p:ext>
            </p:extLst>
          </p:nvPr>
        </p:nvGraphicFramePr>
        <p:xfrm>
          <a:off x="8769350" y="2411413"/>
          <a:ext cx="252413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27000" progId="Equation.DSMT4">
                  <p:embed/>
                </p:oleObj>
              </mc:Choice>
              <mc:Fallback>
                <p:oleObj name="Equation" r:id="rId7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9350" y="2411413"/>
                        <a:ext cx="252413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8007849" y="504074"/>
            <a:ext cx="0" cy="180951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8001000" y="1075267"/>
            <a:ext cx="207433" cy="38899"/>
          </a:xfrm>
          <a:custGeom>
            <a:avLst/>
            <a:gdLst>
              <a:gd name="connsiteX0" fmla="*/ 0 w 207433"/>
              <a:gd name="connsiteY0" fmla="*/ 38100 h 38899"/>
              <a:gd name="connsiteX1" fmla="*/ 101600 w 207433"/>
              <a:gd name="connsiteY1" fmla="*/ 33866 h 38899"/>
              <a:gd name="connsiteX2" fmla="*/ 207433 w 207433"/>
              <a:gd name="connsiteY2" fmla="*/ 0 h 3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433" h="38899">
                <a:moveTo>
                  <a:pt x="0" y="38100"/>
                </a:moveTo>
                <a:cubicBezTo>
                  <a:pt x="33514" y="39158"/>
                  <a:pt x="67028" y="40216"/>
                  <a:pt x="101600" y="33866"/>
                </a:cubicBezTo>
                <a:cubicBezTo>
                  <a:pt x="136172" y="27516"/>
                  <a:pt x="207433" y="0"/>
                  <a:pt x="207433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935960"/>
              </p:ext>
            </p:extLst>
          </p:nvPr>
        </p:nvGraphicFramePr>
        <p:xfrm>
          <a:off x="1042988" y="234950"/>
          <a:ext cx="183356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04900" imgH="444500" progId="Equation.DSMT4">
                  <p:embed/>
                </p:oleObj>
              </mc:Choice>
              <mc:Fallback>
                <p:oleObj name="Equation" r:id="rId9" imgW="1104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34950"/>
                        <a:ext cx="1833562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337931" y="1033105"/>
            <a:ext cx="7153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We can see we are dealing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dirty="0">
                <a:latin typeface="Times New Roman"/>
                <a:cs typeface="Times New Roman"/>
              </a:rPr>
              <a:t>, which means: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922397"/>
              </p:ext>
            </p:extLst>
          </p:nvPr>
        </p:nvGraphicFramePr>
        <p:xfrm>
          <a:off x="2978150" y="1457325"/>
          <a:ext cx="128428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74700" imgH="482600" progId="Equation.DSMT4">
                  <p:embed/>
                </p:oleObj>
              </mc:Choice>
              <mc:Fallback>
                <p:oleObj name="Equation" r:id="rId11" imgW="7747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150" y="1457325"/>
                        <a:ext cx="128428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337931" y="2368490"/>
            <a:ext cx="7153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and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722042"/>
              </p:ext>
            </p:extLst>
          </p:nvPr>
        </p:nvGraphicFramePr>
        <p:xfrm>
          <a:off x="2994025" y="2628900"/>
          <a:ext cx="2208213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33500" imgH="952500" progId="Equation.DSMT4">
                  <p:embed/>
                </p:oleObj>
              </mc:Choice>
              <mc:Fallback>
                <p:oleObj name="Equation" r:id="rId13" imgW="13335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025" y="2628900"/>
                        <a:ext cx="2208213" cy="159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373649" y="4245095"/>
            <a:ext cx="7153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and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563006"/>
              </p:ext>
            </p:extLst>
          </p:nvPr>
        </p:nvGraphicFramePr>
        <p:xfrm>
          <a:off x="3014663" y="4524375"/>
          <a:ext cx="218757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20800" imgH="838200" progId="Equation.DSMT4">
                  <p:embed/>
                </p:oleObj>
              </mc:Choice>
              <mc:Fallback>
                <p:oleObj name="Equation" r:id="rId15" imgW="13208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4663" y="4524375"/>
                        <a:ext cx="2187575" cy="140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337931" y="6072128"/>
            <a:ext cx="7515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And wasn’t THAT fun . . .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905000" y="927100"/>
            <a:ext cx="1752600" cy="711200"/>
          </a:xfrm>
          <a:custGeom>
            <a:avLst/>
            <a:gdLst>
              <a:gd name="connsiteX0" fmla="*/ 0 w 1752600"/>
              <a:gd name="connsiteY0" fmla="*/ 0 h 711200"/>
              <a:gd name="connsiteX1" fmla="*/ 38100 w 1752600"/>
              <a:gd name="connsiteY1" fmla="*/ 317500 h 711200"/>
              <a:gd name="connsiteX2" fmla="*/ 63500 w 1752600"/>
              <a:gd name="connsiteY2" fmla="*/ 469900 h 711200"/>
              <a:gd name="connsiteX3" fmla="*/ 127000 w 1752600"/>
              <a:gd name="connsiteY3" fmla="*/ 520700 h 711200"/>
              <a:gd name="connsiteX4" fmla="*/ 228600 w 1752600"/>
              <a:gd name="connsiteY4" fmla="*/ 520700 h 711200"/>
              <a:gd name="connsiteX5" fmla="*/ 1320800 w 1752600"/>
              <a:gd name="connsiteY5" fmla="*/ 533400 h 711200"/>
              <a:gd name="connsiteX6" fmla="*/ 1562100 w 1752600"/>
              <a:gd name="connsiteY6" fmla="*/ 546100 h 711200"/>
              <a:gd name="connsiteX7" fmla="*/ 1676400 w 1752600"/>
              <a:gd name="connsiteY7" fmla="*/ 622300 h 711200"/>
              <a:gd name="connsiteX8" fmla="*/ 1752600 w 1752600"/>
              <a:gd name="connsiteY8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711200">
                <a:moveTo>
                  <a:pt x="0" y="0"/>
                </a:moveTo>
                <a:cubicBezTo>
                  <a:pt x="13758" y="119591"/>
                  <a:pt x="27517" y="239183"/>
                  <a:pt x="38100" y="317500"/>
                </a:cubicBezTo>
                <a:cubicBezTo>
                  <a:pt x="48683" y="395817"/>
                  <a:pt x="48683" y="436033"/>
                  <a:pt x="63500" y="469900"/>
                </a:cubicBezTo>
                <a:cubicBezTo>
                  <a:pt x="78317" y="503767"/>
                  <a:pt x="99483" y="512233"/>
                  <a:pt x="127000" y="520700"/>
                </a:cubicBezTo>
                <a:cubicBezTo>
                  <a:pt x="154517" y="529167"/>
                  <a:pt x="228600" y="520700"/>
                  <a:pt x="228600" y="520700"/>
                </a:cubicBezTo>
                <a:lnTo>
                  <a:pt x="1320800" y="533400"/>
                </a:lnTo>
                <a:cubicBezTo>
                  <a:pt x="1543050" y="537633"/>
                  <a:pt x="1502833" y="531283"/>
                  <a:pt x="1562100" y="546100"/>
                </a:cubicBezTo>
                <a:cubicBezTo>
                  <a:pt x="1621367" y="560917"/>
                  <a:pt x="1644650" y="594783"/>
                  <a:pt x="1676400" y="622300"/>
                </a:cubicBezTo>
                <a:cubicBezTo>
                  <a:pt x="1708150" y="649817"/>
                  <a:pt x="1752600" y="711200"/>
                  <a:pt x="1752600" y="711200"/>
                </a:cubicBezTo>
              </a:path>
            </a:pathLst>
          </a:custGeom>
          <a:ln w="9525" cmpd="sng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8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7" grpId="0"/>
      <p:bldP spid="69" grpId="0"/>
      <p:bldP spid="71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27.)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6654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4: </a:t>
            </a:r>
            <a:r>
              <a:rPr lang="en-US" sz="2000" dirty="0">
                <a:latin typeface="Times New Roman"/>
                <a:cs typeface="Times New Roman"/>
              </a:rPr>
              <a:t>An oddball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physical pendulum </a:t>
            </a:r>
            <a:r>
              <a:rPr lang="en-US" sz="2000" dirty="0">
                <a:latin typeface="Times New Roman"/>
                <a:cs typeface="Times New Roman"/>
              </a:rPr>
              <a:t>consists of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disk</a:t>
            </a:r>
            <a:r>
              <a:rPr lang="en-US" sz="2000" dirty="0">
                <a:latin typeface="Times New Roman"/>
                <a:cs typeface="Times New Roman"/>
              </a:rPr>
              <a:t> of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>
                <a:latin typeface="Times New Roman"/>
                <a:cs typeface="Times New Roman"/>
              </a:rPr>
              <a:t> and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with a wad of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.2m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attached at its edge as shown. What is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period of motion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447505" y="300599"/>
            <a:ext cx="1544095" cy="2309171"/>
            <a:chOff x="7447505" y="300599"/>
            <a:chExt cx="1544095" cy="2309171"/>
          </a:xfrm>
        </p:grpSpPr>
        <p:sp>
          <p:nvSpPr>
            <p:cNvPr id="2" name="Oval 1"/>
            <p:cNvSpPr/>
            <p:nvPr/>
          </p:nvSpPr>
          <p:spPr>
            <a:xfrm>
              <a:off x="7447505" y="488606"/>
              <a:ext cx="1481637" cy="148163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6897450"/>
                </p:ext>
              </p:extLst>
            </p:nvPr>
          </p:nvGraphicFramePr>
          <p:xfrm>
            <a:off x="8504238" y="2263775"/>
            <a:ext cx="487362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17500" imgH="203200" progId="Equation.DSMT4">
                    <p:embed/>
                  </p:oleObj>
                </mc:Choice>
                <mc:Fallback>
                  <p:oleObj name="Equation" r:id="rId3" imgW="317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04238" y="2263775"/>
                          <a:ext cx="487362" cy="312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5" name="Straight Arrow Connector 64"/>
            <p:cNvCxnSpPr/>
            <p:nvPr/>
          </p:nvCxnSpPr>
          <p:spPr>
            <a:xfrm>
              <a:off x="8472488" y="1996995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7907867" y="542174"/>
              <a:ext cx="402797" cy="1809517"/>
              <a:chOff x="8001001" y="504074"/>
              <a:chExt cx="402797" cy="1809517"/>
            </a:xfrm>
          </p:grpSpPr>
          <p:graphicFrame>
            <p:nvGraphicFramePr>
              <p:cNvPr id="3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11332841"/>
                  </p:ext>
                </p:extLst>
              </p:nvPr>
            </p:nvGraphicFramePr>
            <p:xfrm>
              <a:off x="8013067" y="926593"/>
              <a:ext cx="211137" cy="295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127000" imgH="177800" progId="Equation.DSMT4">
                      <p:embed/>
                    </p:oleObj>
                  </mc:Choice>
                  <mc:Fallback>
                    <p:oleObj name="Equation" r:id="rId5" imgW="127000" imgH="177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3067" y="926593"/>
                            <a:ext cx="211137" cy="295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3" name="Line 6"/>
              <p:cNvSpPr>
                <a:spLocks noChangeShapeType="1"/>
              </p:cNvSpPr>
              <p:nvPr/>
            </p:nvSpPr>
            <p:spPr bwMode="auto">
              <a:xfrm>
                <a:off x="8007849" y="504074"/>
                <a:ext cx="0" cy="18095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" name="Freeform 4"/>
              <p:cNvSpPr/>
              <p:nvPr/>
            </p:nvSpPr>
            <p:spPr>
              <a:xfrm>
                <a:off x="8001001" y="916517"/>
                <a:ext cx="175684" cy="61383"/>
              </a:xfrm>
              <a:custGeom>
                <a:avLst/>
                <a:gdLst>
                  <a:gd name="connsiteX0" fmla="*/ 0 w 207433"/>
                  <a:gd name="connsiteY0" fmla="*/ 38100 h 38899"/>
                  <a:gd name="connsiteX1" fmla="*/ 101600 w 207433"/>
                  <a:gd name="connsiteY1" fmla="*/ 33866 h 38899"/>
                  <a:gd name="connsiteX2" fmla="*/ 207433 w 207433"/>
                  <a:gd name="connsiteY2" fmla="*/ 0 h 38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433" h="38899">
                    <a:moveTo>
                      <a:pt x="0" y="38100"/>
                    </a:moveTo>
                    <a:cubicBezTo>
                      <a:pt x="33514" y="39158"/>
                      <a:pt x="67028" y="40216"/>
                      <a:pt x="101600" y="33866"/>
                    </a:cubicBezTo>
                    <a:cubicBezTo>
                      <a:pt x="136172" y="27516"/>
                      <a:pt x="207433" y="0"/>
                      <a:pt x="207433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Line 6"/>
              <p:cNvSpPr>
                <a:spLocks noChangeShapeType="1"/>
              </p:cNvSpPr>
              <p:nvPr/>
            </p:nvSpPr>
            <p:spPr bwMode="auto">
              <a:xfrm>
                <a:off x="8013067" y="504074"/>
                <a:ext cx="390731" cy="10036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6277682"/>
                  </p:ext>
                </p:extLst>
              </p:nvPr>
            </p:nvGraphicFramePr>
            <p:xfrm>
              <a:off x="8062384" y="508000"/>
              <a:ext cx="252413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52400" imgH="139700" progId="Equation.DSMT4">
                      <p:embed/>
                    </p:oleObj>
                  </mc:Choice>
                  <mc:Fallback>
                    <p:oleObj name="Equation" r:id="rId7" imgW="1524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62384" y="508000"/>
                            <a:ext cx="252413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9142289"/>
                </p:ext>
              </p:extLst>
            </p:nvPr>
          </p:nvGraphicFramePr>
          <p:xfrm>
            <a:off x="7852464" y="454068"/>
            <a:ext cx="134937" cy="176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88900" imgH="114300" progId="Equation.DSMT4">
                    <p:embed/>
                  </p:oleObj>
                </mc:Choice>
                <mc:Fallback>
                  <p:oleObj name="Equation" r:id="rId9" imgW="88900" imgH="11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2464" y="454068"/>
                          <a:ext cx="134937" cy="176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2170148"/>
                </p:ext>
              </p:extLst>
            </p:nvPr>
          </p:nvGraphicFramePr>
          <p:xfrm>
            <a:off x="7596451" y="300599"/>
            <a:ext cx="295275" cy="25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41300" imgH="203200" progId="Equation.DSMT4">
                    <p:embed/>
                  </p:oleObj>
                </mc:Choice>
                <mc:Fallback>
                  <p:oleObj name="Equation" r:id="rId11" imgW="2413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96451" y="300599"/>
                          <a:ext cx="295275" cy="2518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Oval 46"/>
            <p:cNvSpPr/>
            <p:nvPr/>
          </p:nvSpPr>
          <p:spPr>
            <a:xfrm rot="20345420">
              <a:off x="8406311" y="1885778"/>
              <a:ext cx="127000" cy="635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1968897"/>
                </p:ext>
              </p:extLst>
            </p:nvPr>
          </p:nvGraphicFramePr>
          <p:xfrm>
            <a:off x="8523288" y="1851025"/>
            <a:ext cx="373062" cy="204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304800" imgH="165100" progId="Equation.DSMT4">
                    <p:embed/>
                  </p:oleObj>
                </mc:Choice>
                <mc:Fallback>
                  <p:oleObj name="Equation" r:id="rId13" imgW="3048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23288" y="1851025"/>
                          <a:ext cx="373062" cy="204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0" name="Straight Arrow Connector 49"/>
            <p:cNvCxnSpPr/>
            <p:nvPr/>
          </p:nvCxnSpPr>
          <p:spPr>
            <a:xfrm>
              <a:off x="8190439" y="1236933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18780903"/>
                </p:ext>
              </p:extLst>
            </p:nvPr>
          </p:nvGraphicFramePr>
          <p:xfrm>
            <a:off x="8208430" y="1509714"/>
            <a:ext cx="466725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304800" imgH="203200" progId="Equation.DSMT4">
                    <p:embed/>
                  </p:oleObj>
                </mc:Choice>
                <mc:Fallback>
                  <p:oleObj name="Equation" r:id="rId15" imgW="304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08430" y="1509714"/>
                          <a:ext cx="466725" cy="312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" name="Group 23"/>
            <p:cNvGrpSpPr/>
            <p:nvPr/>
          </p:nvGrpSpPr>
          <p:grpSpPr>
            <a:xfrm>
              <a:off x="7779940" y="365508"/>
              <a:ext cx="255851" cy="255851"/>
              <a:chOff x="8115299" y="137232"/>
              <a:chExt cx="255851" cy="255851"/>
            </a:xfrm>
          </p:grpSpPr>
          <p:sp>
            <p:nvSpPr>
              <p:cNvPr id="16" name="Arc 15"/>
              <p:cNvSpPr/>
              <p:nvPr/>
            </p:nvSpPr>
            <p:spPr>
              <a:xfrm>
                <a:off x="8115299" y="137232"/>
                <a:ext cx="255851" cy="255851"/>
              </a:xfrm>
              <a:prstGeom prst="arc">
                <a:avLst>
                  <a:gd name="adj1" fmla="val 19621598"/>
                  <a:gd name="adj2" fmla="val 9815862"/>
                </a:avLst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8118232" y="302229"/>
                <a:ext cx="34108" cy="90854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8118283" y="302229"/>
                <a:ext cx="72156" cy="43846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TextBox 69"/>
          <p:cNvSpPr txBox="1"/>
          <p:nvPr/>
        </p:nvSpPr>
        <p:spPr>
          <a:xfrm>
            <a:off x="420482" y="1343193"/>
            <a:ext cx="7027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Using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parallel axis theorem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disk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definition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of moment of inertia for a point mass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wad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we can determine the net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moment of inertia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about the pin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629313"/>
              </p:ext>
            </p:extLst>
          </p:nvPr>
        </p:nvGraphicFramePr>
        <p:xfrm>
          <a:off x="1905000" y="2525713"/>
          <a:ext cx="3597275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171700" imgH="952500" progId="Equation.DSMT4">
                  <p:embed/>
                </p:oleObj>
              </mc:Choice>
              <mc:Fallback>
                <p:oleObj name="Equation" r:id="rId17" imgW="21717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25713"/>
                        <a:ext cx="3597275" cy="159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353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28.)</a:t>
            </a:r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039742"/>
              </p:ext>
            </p:extLst>
          </p:nvPr>
        </p:nvGraphicFramePr>
        <p:xfrm>
          <a:off x="438150" y="790575"/>
          <a:ext cx="4591050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68600" imgH="1346200" progId="Equation.DSMT4">
                  <p:embed/>
                </p:oleObj>
              </mc:Choice>
              <mc:Fallback>
                <p:oleObj name="Equation" r:id="rId3" imgW="2768600" imgH="1346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790575"/>
                        <a:ext cx="4591050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236331" y="3722585"/>
            <a:ext cx="835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                       </a:t>
            </a:r>
            <a:r>
              <a:rPr lang="en-US" sz="2000" dirty="0">
                <a:latin typeface="Times New Roman"/>
                <a:cs typeface="Times New Roman"/>
              </a:rPr>
              <a:t> and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61906"/>
              </p:ext>
            </p:extLst>
          </p:nvPr>
        </p:nvGraphicFramePr>
        <p:xfrm>
          <a:off x="901716" y="3783170"/>
          <a:ext cx="16430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90600" imgH="190500" progId="Equation.DSMT4">
                  <p:embed/>
                </p:oleObj>
              </mc:Choice>
              <mc:Fallback>
                <p:oleObj name="Equation" r:id="rId5" imgW="990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16" y="3783170"/>
                        <a:ext cx="1643062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662026"/>
              </p:ext>
            </p:extLst>
          </p:nvPr>
        </p:nvGraphicFramePr>
        <p:xfrm>
          <a:off x="3136121" y="3589496"/>
          <a:ext cx="19399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68400" imgH="444500" progId="Equation.DSMT4">
                  <p:embed/>
                </p:oleObj>
              </mc:Choice>
              <mc:Fallback>
                <p:oleObj name="Equation" r:id="rId7" imgW="11684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121" y="3589496"/>
                        <a:ext cx="193992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Straight Connector 59"/>
          <p:cNvCxnSpPr/>
          <p:nvPr/>
        </p:nvCxnSpPr>
        <p:spPr>
          <a:xfrm flipV="1">
            <a:off x="3260740" y="1823909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1952640" y="1819135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1693892" y="1827908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3665552" y="1808209"/>
            <a:ext cx="97632" cy="130175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712739" y="2636996"/>
            <a:ext cx="2078836" cy="2051406"/>
            <a:chOff x="5620541" y="1549400"/>
            <a:chExt cx="2078836" cy="2051406"/>
          </a:xfrm>
        </p:grpSpPr>
        <p:sp>
          <p:nvSpPr>
            <p:cNvPr id="30" name="Oval 29"/>
            <p:cNvSpPr/>
            <p:nvPr/>
          </p:nvSpPr>
          <p:spPr>
            <a:xfrm>
              <a:off x="6363491" y="2861031"/>
              <a:ext cx="127000" cy="127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6426463" y="2988031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ne 6"/>
            <p:cNvSpPr>
              <a:spLocks noChangeShapeType="1"/>
            </p:cNvSpPr>
            <p:nvPr/>
          </p:nvSpPr>
          <p:spPr bwMode="auto">
            <a:xfrm>
              <a:off x="6429638" y="1549400"/>
              <a:ext cx="0" cy="1761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6"/>
            <p:cNvSpPr>
              <a:spLocks noChangeShapeType="1"/>
            </p:cNvSpPr>
            <p:nvPr/>
          </p:nvSpPr>
          <p:spPr bwMode="auto">
            <a:xfrm>
              <a:off x="6013576" y="1815012"/>
              <a:ext cx="4128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56462"/>
                </p:ext>
              </p:extLst>
            </p:nvPr>
          </p:nvGraphicFramePr>
          <p:xfrm>
            <a:off x="6635752" y="2250917"/>
            <a:ext cx="1063625" cy="409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98500" imgH="266700" progId="Equation.DSMT4">
                    <p:embed/>
                  </p:oleObj>
                </mc:Choice>
                <mc:Fallback>
                  <p:oleObj name="Equation" r:id="rId9" imgW="6985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35752" y="2250917"/>
                          <a:ext cx="1063625" cy="409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53043857"/>
                </p:ext>
              </p:extLst>
            </p:nvPr>
          </p:nvGraphicFramePr>
          <p:xfrm>
            <a:off x="5915816" y="1737081"/>
            <a:ext cx="134937" cy="176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88900" imgH="114300" progId="Equation.DSMT4">
                    <p:embed/>
                  </p:oleObj>
                </mc:Choice>
                <mc:Fallback>
                  <p:oleObj name="Equation" r:id="rId11" imgW="88900" imgH="11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15816" y="1737081"/>
                          <a:ext cx="134937" cy="176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6578374"/>
                </p:ext>
              </p:extLst>
            </p:nvPr>
          </p:nvGraphicFramePr>
          <p:xfrm>
            <a:off x="5620541" y="1642429"/>
            <a:ext cx="295275" cy="25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41300" imgH="203200" progId="Equation.DSMT4">
                    <p:embed/>
                  </p:oleObj>
                </mc:Choice>
                <mc:Fallback>
                  <p:oleObj name="Equation" r:id="rId13" imgW="2413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0541" y="1642429"/>
                          <a:ext cx="295275" cy="2518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30442974"/>
                </p:ext>
              </p:extLst>
            </p:nvPr>
          </p:nvGraphicFramePr>
          <p:xfrm>
            <a:off x="6485201" y="3184524"/>
            <a:ext cx="369888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41300" imgH="165100" progId="Equation.DSMT4">
                    <p:embed/>
                  </p:oleObj>
                </mc:Choice>
                <mc:Fallback>
                  <p:oleObj name="Equation" r:id="rId15" imgW="2413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5201" y="3184524"/>
                          <a:ext cx="369888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Freeform 11"/>
            <p:cNvSpPr/>
            <p:nvPr/>
          </p:nvSpPr>
          <p:spPr>
            <a:xfrm rot="1249353">
              <a:off x="6124838" y="1940475"/>
              <a:ext cx="609600" cy="393700"/>
            </a:xfrm>
            <a:custGeom>
              <a:avLst/>
              <a:gdLst>
                <a:gd name="connsiteX0" fmla="*/ 0 w 609600"/>
                <a:gd name="connsiteY0" fmla="*/ 0 h 393700"/>
                <a:gd name="connsiteX1" fmla="*/ 520700 w 609600"/>
                <a:gd name="connsiteY1" fmla="*/ 177800 h 393700"/>
                <a:gd name="connsiteX2" fmla="*/ 342900 w 609600"/>
                <a:gd name="connsiteY2" fmla="*/ 254000 h 393700"/>
                <a:gd name="connsiteX3" fmla="*/ 609600 w 609600"/>
                <a:gd name="connsiteY3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393700">
                  <a:moveTo>
                    <a:pt x="0" y="0"/>
                  </a:moveTo>
                  <a:cubicBezTo>
                    <a:pt x="231775" y="67733"/>
                    <a:pt x="463550" y="135467"/>
                    <a:pt x="520700" y="177800"/>
                  </a:cubicBezTo>
                  <a:cubicBezTo>
                    <a:pt x="577850" y="220133"/>
                    <a:pt x="328083" y="218017"/>
                    <a:pt x="342900" y="254000"/>
                  </a:cubicBezTo>
                  <a:cubicBezTo>
                    <a:pt x="357717" y="289983"/>
                    <a:pt x="609600" y="393700"/>
                    <a:pt x="609600" y="393700"/>
                  </a:cubicBezTo>
                </a:path>
              </a:pathLst>
            </a:custGeom>
            <a:ln w="9525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Line 6"/>
            <p:cNvSpPr>
              <a:spLocks noChangeShapeType="1"/>
            </p:cNvSpPr>
            <p:nvPr/>
          </p:nvSpPr>
          <p:spPr bwMode="auto">
            <a:xfrm>
              <a:off x="5992938" y="1857374"/>
              <a:ext cx="390731" cy="10036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9618002"/>
                </p:ext>
              </p:extLst>
            </p:nvPr>
          </p:nvGraphicFramePr>
          <p:xfrm>
            <a:off x="5886575" y="2224246"/>
            <a:ext cx="2127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700" imgH="152400" progId="Equation.DSMT4">
                    <p:embed/>
                  </p:oleObj>
                </mc:Choice>
                <mc:Fallback>
                  <p:oleObj name="Equation" r:id="rId17" imgW="1397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86575" y="2224246"/>
                          <a:ext cx="2127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2" name="TextBox 51"/>
          <p:cNvSpPr txBox="1"/>
          <p:nvPr/>
        </p:nvSpPr>
        <p:spPr>
          <a:xfrm>
            <a:off x="236331" y="221270"/>
            <a:ext cx="5228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Taking the torque </a:t>
            </a:r>
            <a:r>
              <a:rPr lang="en-US" sz="2000" dirty="0">
                <a:latin typeface="Times New Roman"/>
                <a:cs typeface="Times New Roman"/>
              </a:rPr>
              <a:t>about the pin, yields: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95646"/>
              </p:ext>
            </p:extLst>
          </p:nvPr>
        </p:nvGraphicFramePr>
        <p:xfrm>
          <a:off x="1128713" y="4387850"/>
          <a:ext cx="47148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844800" imgH="482600" progId="Equation.DSMT4">
                  <p:embed/>
                </p:oleObj>
              </mc:Choice>
              <mc:Fallback>
                <p:oleObj name="Equation" r:id="rId19" imgW="2844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4387850"/>
                        <a:ext cx="471487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245814"/>
              </p:ext>
            </p:extLst>
          </p:nvPr>
        </p:nvGraphicFramePr>
        <p:xfrm>
          <a:off x="2182828" y="5322888"/>
          <a:ext cx="2544762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536700" imgH="508000" progId="Equation.DSMT4">
                  <p:embed/>
                </p:oleObj>
              </mc:Choice>
              <mc:Fallback>
                <p:oleObj name="Equation" r:id="rId21" imgW="15367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2828" y="5322888"/>
                        <a:ext cx="2544762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" name="Group 44"/>
          <p:cNvGrpSpPr/>
          <p:nvPr/>
        </p:nvGrpSpPr>
        <p:grpSpPr>
          <a:xfrm>
            <a:off x="7175624" y="221270"/>
            <a:ext cx="1544095" cy="2309171"/>
            <a:chOff x="7447505" y="300599"/>
            <a:chExt cx="1544095" cy="2309171"/>
          </a:xfrm>
        </p:grpSpPr>
        <p:sp>
          <p:nvSpPr>
            <p:cNvPr id="47" name="Oval 46"/>
            <p:cNvSpPr/>
            <p:nvPr/>
          </p:nvSpPr>
          <p:spPr>
            <a:xfrm>
              <a:off x="7447505" y="488606"/>
              <a:ext cx="1481637" cy="148163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5714579"/>
                </p:ext>
              </p:extLst>
            </p:nvPr>
          </p:nvGraphicFramePr>
          <p:xfrm>
            <a:off x="8504238" y="2263775"/>
            <a:ext cx="487362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317500" imgH="203200" progId="Equation.DSMT4">
                    <p:embed/>
                  </p:oleObj>
                </mc:Choice>
                <mc:Fallback>
                  <p:oleObj name="Equation" r:id="rId23" imgW="317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04238" y="2263775"/>
                          <a:ext cx="487362" cy="312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1" name="Straight Arrow Connector 50"/>
            <p:cNvCxnSpPr/>
            <p:nvPr/>
          </p:nvCxnSpPr>
          <p:spPr>
            <a:xfrm>
              <a:off x="8472488" y="1996995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/>
            <p:cNvGrpSpPr/>
            <p:nvPr/>
          </p:nvGrpSpPr>
          <p:grpSpPr>
            <a:xfrm>
              <a:off x="7907867" y="542174"/>
              <a:ext cx="402797" cy="1809517"/>
              <a:chOff x="8001001" y="504074"/>
              <a:chExt cx="402797" cy="1809517"/>
            </a:xfrm>
          </p:grpSpPr>
          <p:graphicFrame>
            <p:nvGraphicFramePr>
              <p:cNvPr id="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478633"/>
                  </p:ext>
                </p:extLst>
              </p:nvPr>
            </p:nvGraphicFramePr>
            <p:xfrm>
              <a:off x="8013067" y="926593"/>
              <a:ext cx="211137" cy="295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27000" imgH="177800" progId="Equation.DSMT4">
                      <p:embed/>
                    </p:oleObj>
                  </mc:Choice>
                  <mc:Fallback>
                    <p:oleObj name="Equation" r:id="rId25" imgW="127000" imgH="177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3067" y="926593"/>
                            <a:ext cx="211137" cy="295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4" name="Line 6"/>
              <p:cNvSpPr>
                <a:spLocks noChangeShapeType="1"/>
              </p:cNvSpPr>
              <p:nvPr/>
            </p:nvSpPr>
            <p:spPr bwMode="auto">
              <a:xfrm>
                <a:off x="8007849" y="504074"/>
                <a:ext cx="0" cy="18095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8001001" y="916517"/>
                <a:ext cx="175684" cy="61383"/>
              </a:xfrm>
              <a:custGeom>
                <a:avLst/>
                <a:gdLst>
                  <a:gd name="connsiteX0" fmla="*/ 0 w 207433"/>
                  <a:gd name="connsiteY0" fmla="*/ 38100 h 38899"/>
                  <a:gd name="connsiteX1" fmla="*/ 101600 w 207433"/>
                  <a:gd name="connsiteY1" fmla="*/ 33866 h 38899"/>
                  <a:gd name="connsiteX2" fmla="*/ 207433 w 207433"/>
                  <a:gd name="connsiteY2" fmla="*/ 0 h 38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433" h="38899">
                    <a:moveTo>
                      <a:pt x="0" y="38100"/>
                    </a:moveTo>
                    <a:cubicBezTo>
                      <a:pt x="33514" y="39158"/>
                      <a:pt x="67028" y="40216"/>
                      <a:pt x="101600" y="33866"/>
                    </a:cubicBezTo>
                    <a:cubicBezTo>
                      <a:pt x="136172" y="27516"/>
                      <a:pt x="207433" y="0"/>
                      <a:pt x="207433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Line 6"/>
              <p:cNvSpPr>
                <a:spLocks noChangeShapeType="1"/>
              </p:cNvSpPr>
              <p:nvPr/>
            </p:nvSpPr>
            <p:spPr bwMode="auto">
              <a:xfrm>
                <a:off x="8013067" y="504074"/>
                <a:ext cx="390731" cy="10036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1399633"/>
                  </p:ext>
                </p:extLst>
              </p:nvPr>
            </p:nvGraphicFramePr>
            <p:xfrm>
              <a:off x="8062384" y="508000"/>
              <a:ext cx="252413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152400" imgH="139700" progId="Equation.DSMT4">
                      <p:embed/>
                    </p:oleObj>
                  </mc:Choice>
                  <mc:Fallback>
                    <p:oleObj name="Equation" r:id="rId27" imgW="1524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62384" y="508000"/>
                            <a:ext cx="252413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0723949"/>
                </p:ext>
              </p:extLst>
            </p:nvPr>
          </p:nvGraphicFramePr>
          <p:xfrm>
            <a:off x="7852464" y="454068"/>
            <a:ext cx="134937" cy="176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88900" imgH="114300" progId="Equation.DSMT4">
                    <p:embed/>
                  </p:oleObj>
                </mc:Choice>
                <mc:Fallback>
                  <p:oleObj name="Equation" r:id="rId29" imgW="88900" imgH="11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2464" y="454068"/>
                          <a:ext cx="134937" cy="176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9162500"/>
                </p:ext>
              </p:extLst>
            </p:nvPr>
          </p:nvGraphicFramePr>
          <p:xfrm>
            <a:off x="7596451" y="300599"/>
            <a:ext cx="295275" cy="25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241300" imgH="203200" progId="Equation.DSMT4">
                    <p:embed/>
                  </p:oleObj>
                </mc:Choice>
                <mc:Fallback>
                  <p:oleObj name="Equation" r:id="rId30" imgW="2413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96451" y="300599"/>
                          <a:ext cx="295275" cy="2518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" name="Oval 74"/>
            <p:cNvSpPr/>
            <p:nvPr/>
          </p:nvSpPr>
          <p:spPr>
            <a:xfrm rot="20345420">
              <a:off x="8406311" y="1885778"/>
              <a:ext cx="127000" cy="635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7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1886947"/>
                </p:ext>
              </p:extLst>
            </p:nvPr>
          </p:nvGraphicFramePr>
          <p:xfrm>
            <a:off x="8523288" y="1851025"/>
            <a:ext cx="373062" cy="204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304800" imgH="165100" progId="Equation.DSMT4">
                    <p:embed/>
                  </p:oleObj>
                </mc:Choice>
                <mc:Fallback>
                  <p:oleObj name="Equation" r:id="rId31" imgW="3048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23288" y="1851025"/>
                          <a:ext cx="373062" cy="204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7" name="Straight Arrow Connector 76"/>
            <p:cNvCxnSpPr/>
            <p:nvPr/>
          </p:nvCxnSpPr>
          <p:spPr>
            <a:xfrm>
              <a:off x="8190439" y="1236933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86788484"/>
                </p:ext>
              </p:extLst>
            </p:nvPr>
          </p:nvGraphicFramePr>
          <p:xfrm>
            <a:off x="8208430" y="1509714"/>
            <a:ext cx="466725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304800" imgH="203200" progId="Equation.DSMT4">
                    <p:embed/>
                  </p:oleObj>
                </mc:Choice>
                <mc:Fallback>
                  <p:oleObj name="Equation" r:id="rId33" imgW="304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08430" y="1509714"/>
                          <a:ext cx="466725" cy="312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9" name="Group 78"/>
            <p:cNvGrpSpPr/>
            <p:nvPr/>
          </p:nvGrpSpPr>
          <p:grpSpPr>
            <a:xfrm>
              <a:off x="7779940" y="365508"/>
              <a:ext cx="255851" cy="255851"/>
              <a:chOff x="8115299" y="137232"/>
              <a:chExt cx="255851" cy="255851"/>
            </a:xfrm>
          </p:grpSpPr>
          <p:sp>
            <p:nvSpPr>
              <p:cNvPr id="80" name="Arc 79"/>
              <p:cNvSpPr/>
              <p:nvPr/>
            </p:nvSpPr>
            <p:spPr>
              <a:xfrm>
                <a:off x="8115299" y="137232"/>
                <a:ext cx="255851" cy="255851"/>
              </a:xfrm>
              <a:prstGeom prst="arc">
                <a:avLst>
                  <a:gd name="adj1" fmla="val 19621598"/>
                  <a:gd name="adj2" fmla="val 9815862"/>
                </a:avLst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>
                <a:off x="8118232" y="302229"/>
                <a:ext cx="34108" cy="90854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8118283" y="302229"/>
                <a:ext cx="72156" cy="43846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5871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29.)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87487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5--an old AP question: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</a:t>
            </a:r>
            <a:r>
              <a:rPr lang="en-US" sz="2000" dirty="0">
                <a:latin typeface="Times New Roman"/>
                <a:cs typeface="Times New Roman"/>
              </a:rPr>
              <a:t> whose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magnitude </a:t>
            </a:r>
            <a:r>
              <a:rPr lang="en-US" sz="2000" dirty="0">
                <a:latin typeface="Times New Roman"/>
                <a:cs typeface="Times New Roman"/>
              </a:rPr>
              <a:t>is equal to                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displaced</a:t>
            </a:r>
            <a:r>
              <a:rPr lang="en-US" sz="2000" dirty="0">
                <a:latin typeface="Times New Roman"/>
                <a:cs typeface="Times New Roman"/>
              </a:rPr>
              <a:t> a distance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dirty="0">
                <a:latin typeface="Times New Roman"/>
                <a:cs typeface="Times New Roman"/>
              </a:rPr>
              <a:t> and released whereupon its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period </a:t>
            </a:r>
            <a:r>
              <a:rPr lang="en-US" sz="2000" dirty="0">
                <a:latin typeface="Times New Roman"/>
                <a:cs typeface="Times New Roman"/>
              </a:rPr>
              <a:t>is determined to be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.  If it is then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displaced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 distance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2A</a:t>
            </a:r>
            <a:r>
              <a:rPr lang="en-US" sz="2000" dirty="0">
                <a:latin typeface="Times New Roman"/>
                <a:cs typeface="Times New Roman"/>
              </a:rPr>
              <a:t>, will its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period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go up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go down </a:t>
            </a:r>
            <a:r>
              <a:rPr lang="en-US" sz="2000" dirty="0">
                <a:latin typeface="Times New Roman"/>
                <a:cs typeface="Times New Roman"/>
              </a:rPr>
              <a:t>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stay the same</a:t>
            </a:r>
            <a:r>
              <a:rPr lang="en-US" sz="2000" dirty="0">
                <a:latin typeface="Times New Roman"/>
                <a:cs typeface="Times New Roman"/>
              </a:rPr>
              <a:t>?  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877970"/>
              </p:ext>
            </p:extLst>
          </p:nvPr>
        </p:nvGraphicFramePr>
        <p:xfrm>
          <a:off x="1076325" y="552413"/>
          <a:ext cx="10541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35000" imgH="279400" progId="Equation.DSMT4">
                  <p:embed/>
                </p:oleObj>
              </mc:Choice>
              <mc:Fallback>
                <p:oleObj name="Equation" r:id="rId3" imgW="6350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552413"/>
                        <a:ext cx="10541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399284" y="1567745"/>
            <a:ext cx="857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is a </a:t>
            </a:r>
            <a:r>
              <a:rPr lang="en-US" sz="2000" dirty="0">
                <a:latin typeface="Times New Roman"/>
                <a:cs typeface="Times New Roman"/>
              </a:rPr>
              <a:t>very cool problem because it makes you think about what you know, then extrapolate to this new situation.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8166" y="2301031"/>
            <a:ext cx="8154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 you know is </a:t>
            </a:r>
            <a:r>
              <a:rPr lang="en-US" sz="2000" dirty="0">
                <a:latin typeface="Times New Roman"/>
                <a:cs typeface="Times New Roman"/>
              </a:rPr>
              <a:t>that for a “normal,”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Hooke’s Law spring </a:t>
            </a:r>
            <a:r>
              <a:rPr lang="en-US" sz="2000" dirty="0">
                <a:latin typeface="Times New Roman"/>
                <a:cs typeface="Times New Roman"/>
              </a:rPr>
              <a:t>where the force magnitude is                 ,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period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will be constant</a:t>
            </a:r>
            <a:r>
              <a:rPr lang="en-US" sz="2000" dirty="0">
                <a:latin typeface="Times New Roman"/>
                <a:cs typeface="Times New Roman"/>
              </a:rPr>
              <a:t>.  That is, if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displacement is small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will be small </a:t>
            </a:r>
            <a:r>
              <a:rPr lang="en-US" sz="2000" dirty="0">
                <a:latin typeface="Times New Roman"/>
                <a:cs typeface="Times New Roman"/>
              </a:rPr>
              <a:t>and it will take some amount of time to cover one cycle.  And 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displacement is large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proportionally larger force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will allow the additional distance </a:t>
            </a:r>
            <a:r>
              <a:rPr lang="en-US" sz="2000" dirty="0">
                <a:latin typeface="Times New Roman"/>
                <a:cs typeface="Times New Roman"/>
              </a:rPr>
              <a:t>to be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covered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the same time </a:t>
            </a:r>
            <a:r>
              <a:rPr lang="en-US" sz="2000" dirty="0">
                <a:latin typeface="Times New Roman"/>
                <a:cs typeface="Times New Roman"/>
              </a:rPr>
              <a:t>. . . hence a constant period.</a:t>
            </a: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892795"/>
              </p:ext>
            </p:extLst>
          </p:nvPr>
        </p:nvGraphicFramePr>
        <p:xfrm>
          <a:off x="2171700" y="2604719"/>
          <a:ext cx="109898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4200" imgH="279400" progId="Equation.DSMT4">
                  <p:embed/>
                </p:oleObj>
              </mc:Choice>
              <mc:Fallback>
                <p:oleObj name="Equation" r:id="rId5" imgW="5842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2604719"/>
                        <a:ext cx="109898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48166" y="4240886"/>
            <a:ext cx="81545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this scenario,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increasing the displacement </a:t>
            </a:r>
            <a:r>
              <a:rPr lang="en-US" sz="2000" dirty="0">
                <a:latin typeface="Times New Roman"/>
                <a:cs typeface="Times New Roman"/>
              </a:rPr>
              <a:t>means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will be larger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but not proportionally larger</a:t>
            </a:r>
            <a:r>
              <a:rPr lang="en-US" sz="2000" dirty="0">
                <a:latin typeface="Times New Roman"/>
                <a:cs typeface="Times New Roman"/>
              </a:rPr>
              <a:t>—it 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GREATER than proportionally larger</a:t>
            </a:r>
            <a:r>
              <a:rPr lang="en-US" sz="2000" dirty="0">
                <a:latin typeface="Times New Roman"/>
                <a:cs typeface="Times New Roman"/>
              </a:rPr>
              <a:t>.  With the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larger than expected force</a:t>
            </a:r>
            <a:r>
              <a:rPr lang="en-US" sz="2000" dirty="0">
                <a:latin typeface="Times New Roman"/>
                <a:cs typeface="Times New Roman"/>
              </a:rPr>
              <a:t>, the mass should cover the ground in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less time </a:t>
            </a:r>
            <a:r>
              <a:rPr lang="en-US" sz="2000" dirty="0">
                <a:latin typeface="Times New Roman"/>
                <a:cs typeface="Times New Roman"/>
              </a:rPr>
              <a:t>than “usual,” meaning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period should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diminish</a:t>
            </a:r>
            <a:r>
              <a:rPr lang="en-US" sz="2000" dirty="0">
                <a:latin typeface="Times New Roman"/>
                <a:cs typeface="Times New Roman"/>
              </a:rPr>
              <a:t>.  Bizarre, but that the case.</a:t>
            </a:r>
          </a:p>
        </p:txBody>
      </p:sp>
    </p:spTree>
    <p:extLst>
      <p:ext uri="{BB962C8B-B14F-4D97-AF65-F5344CB8AC3E}">
        <p14:creationId xmlns:p14="http://schemas.microsoft.com/office/powerpoint/2010/main" val="289381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30" grpId="0"/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918200" y="107605"/>
            <a:ext cx="3010943" cy="301094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30.)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594201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6: </a:t>
            </a:r>
            <a:r>
              <a:rPr lang="en-US" sz="2000" dirty="0">
                <a:latin typeface="Times New Roman"/>
                <a:cs typeface="Times New Roman"/>
              </a:rPr>
              <a:t>A great problem!  A kid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jumps into a tunnel drilled through the earth from pole to pole.</a:t>
            </a:r>
            <a:r>
              <a:rPr lang="en-US" sz="2000" dirty="0">
                <a:latin typeface="Times New Roman"/>
                <a:cs typeface="Times New Roman"/>
              </a:rPr>
              <a:t>  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accelerates toward the center of the earth, </a:t>
            </a:r>
            <a:r>
              <a:rPr lang="en-US" sz="2000" dirty="0">
                <a:latin typeface="Times New Roman"/>
                <a:cs typeface="Times New Roman"/>
              </a:rPr>
              <a:t>reaches that point whereupon 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begins to negatively accelerate as he travels back toward the surface </a:t>
            </a:r>
            <a:r>
              <a:rPr lang="en-US" sz="2000" dirty="0">
                <a:latin typeface="Times New Roman"/>
                <a:cs typeface="Times New Roman"/>
              </a:rPr>
              <a:t>on the other side of the planet.  Once at the surface on the other side, he stops,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start back toward the center of the earth again</a:t>
            </a:r>
            <a:r>
              <a:rPr lang="en-US" sz="2000" dirty="0">
                <a:latin typeface="Times New Roman"/>
                <a:cs typeface="Times New Roman"/>
              </a:rPr>
              <a:t>. In other words,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kid oscillates back and forth</a:t>
            </a:r>
            <a:r>
              <a:rPr lang="en-US" sz="2000" dirty="0">
                <a:latin typeface="Times New Roman"/>
                <a:cs typeface="Times New Roman"/>
              </a:rPr>
              <a:t>.  His father, wanting to see his kid occasionally, </a:t>
            </a:r>
            <a:r>
              <a:rPr lang="en-US" sz="2000" dirty="0" err="1">
                <a:latin typeface="Times New Roman"/>
                <a:cs typeface="Times New Roman"/>
              </a:rPr>
              <a:t>commi-sions</a:t>
            </a:r>
            <a:r>
              <a:rPr lang="en-US" sz="2000" dirty="0">
                <a:latin typeface="Times New Roman"/>
                <a:cs typeface="Times New Roman"/>
              </a:rPr>
              <a:t> a satellite to orbit in just the right circular path so 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569105"/>
              </p:ext>
            </p:extLst>
          </p:nvPr>
        </p:nvGraphicFramePr>
        <p:xfrm>
          <a:off x="7521575" y="1228725"/>
          <a:ext cx="169863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600" imgH="127000" progId="Equation.DSMT4">
                  <p:embed/>
                </p:oleObj>
              </mc:Choice>
              <mc:Fallback>
                <p:oleObj name="Equation" r:id="rId3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1575" y="1228725"/>
                        <a:ext cx="169863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363608" y="4573419"/>
            <a:ext cx="8356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key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this problem is in finding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frequency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(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or period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) of motion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of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kid’s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oscillation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between the poles.  This will be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as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period of the satellite’s motion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So how do you determine that period? 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9650" y="107604"/>
            <a:ext cx="158750" cy="3010943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7436200" y="0"/>
            <a:ext cx="0" cy="3242954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6"/>
          <p:cNvSpPr>
            <a:spLocks noChangeShapeType="1"/>
          </p:cNvSpPr>
          <p:nvPr/>
        </p:nvSpPr>
        <p:spPr bwMode="auto">
          <a:xfrm flipH="1">
            <a:off x="6976000" y="1616972"/>
            <a:ext cx="92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7442550" y="1037615"/>
            <a:ext cx="0" cy="5730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28587" y="3283971"/>
            <a:ext cx="8800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 overhead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every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other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time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the kid’s head emerges from the hole</a:t>
            </a:r>
            <a:r>
              <a:rPr lang="en-US" sz="2000" dirty="0">
                <a:latin typeface="Times New Roman"/>
                <a:cs typeface="Times New Roman"/>
              </a:rPr>
              <a:t>.  Remembering that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force due to gravity inside a solid sphere </a:t>
            </a:r>
            <a:r>
              <a:rPr lang="en-US" sz="2000" dirty="0">
                <a:latin typeface="Times New Roman"/>
                <a:cs typeface="Times New Roman"/>
              </a:rPr>
              <a:t>is                               (this was derived in the last chapter),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what altitude above the earth’s surface must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satellite be to effect this feat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3089" y="5583069"/>
            <a:ext cx="8356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If we could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show that the kid was executing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complete with its characteristic equation, we’d be set.  So let’s try that!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01072"/>
              </p:ext>
            </p:extLst>
          </p:nvPr>
        </p:nvGraphicFramePr>
        <p:xfrm>
          <a:off x="6923088" y="3529013"/>
          <a:ext cx="1893887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30300" imgH="355600" progId="Equation.DSMT4">
                  <p:embed/>
                </p:oleObj>
              </mc:Choice>
              <mc:Fallback>
                <p:oleObj name="Equation" r:id="rId5" imgW="1130300" imgH="3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23088" y="3529013"/>
                        <a:ext cx="1893887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29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918200" y="107605"/>
            <a:ext cx="3010943" cy="301094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31.)</a:t>
            </a: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151058"/>
              </p:ext>
            </p:extLst>
          </p:nvPr>
        </p:nvGraphicFramePr>
        <p:xfrm>
          <a:off x="7521575" y="1228725"/>
          <a:ext cx="169863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600" imgH="127000" progId="Equation.DSMT4">
                  <p:embed/>
                </p:oleObj>
              </mc:Choice>
              <mc:Fallback>
                <p:oleObj name="Equation" r:id="rId3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1575" y="1228725"/>
                        <a:ext cx="169863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274708" y="422612"/>
            <a:ext cx="5884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Writing out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Newton’s Second Law on the kid yields: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9650" y="107604"/>
            <a:ext cx="158750" cy="3010943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7436200" y="0"/>
            <a:ext cx="0" cy="3242954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6"/>
          <p:cNvSpPr>
            <a:spLocks noChangeShapeType="1"/>
          </p:cNvSpPr>
          <p:nvPr/>
        </p:nvSpPr>
        <p:spPr bwMode="auto">
          <a:xfrm flipH="1">
            <a:off x="6976000" y="1616972"/>
            <a:ext cx="92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7442550" y="1037615"/>
            <a:ext cx="0" cy="5730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414085"/>
              </p:ext>
            </p:extLst>
          </p:nvPr>
        </p:nvGraphicFramePr>
        <p:xfrm>
          <a:off x="1158875" y="1117600"/>
          <a:ext cx="3744913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35200" imgH="1066800" progId="Equation.DSMT4">
                  <p:embed/>
                </p:oleObj>
              </mc:Choice>
              <mc:Fallback>
                <p:oleObj name="Equation" r:id="rId5" imgW="2235200" imgH="106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8875" y="1117600"/>
                        <a:ext cx="3744913" cy="179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800991"/>
              </p:ext>
            </p:extLst>
          </p:nvPr>
        </p:nvGraphicFramePr>
        <p:xfrm>
          <a:off x="3313113" y="3854450"/>
          <a:ext cx="1701800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6000" imgH="444500" progId="Equation.DSMT4">
                  <p:embed/>
                </p:oleObj>
              </mc:Choice>
              <mc:Fallback>
                <p:oleObj name="Equation" r:id="rId7" imgW="10160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13113" y="3854450"/>
                        <a:ext cx="1701800" cy="744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751130"/>
              </p:ext>
            </p:extLst>
          </p:nvPr>
        </p:nvGraphicFramePr>
        <p:xfrm>
          <a:off x="1023938" y="4681538"/>
          <a:ext cx="2809875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76400" imgH="990600" progId="Equation.DSMT4">
                  <p:embed/>
                </p:oleObj>
              </mc:Choice>
              <mc:Fallback>
                <p:oleObj name="Equation" r:id="rId9" imgW="1676400" imgH="990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23938" y="4681538"/>
                        <a:ext cx="2809875" cy="166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74708" y="3162639"/>
            <a:ext cx="8654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is the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characteristic equation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S.H.M.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(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 acceleration plus a constant times a position equals zero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).  That means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angular frequency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oscillation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4708" y="4427199"/>
            <a:ext cx="8654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But: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014552" y="1751776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65525" y="1732726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66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918200" y="107605"/>
            <a:ext cx="3010943" cy="301094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32.)</a:t>
            </a: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/>
        </p:nvGraphicFramePr>
        <p:xfrm>
          <a:off x="7521575" y="1228725"/>
          <a:ext cx="169863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600" imgH="127000" progId="Equation.DSMT4">
                  <p:embed/>
                </p:oleObj>
              </mc:Choice>
              <mc:Fallback>
                <p:oleObj name="Equation" r:id="rId3" imgW="101600" imgH="127000" progId="Equation.DSMT4">
                  <p:embed/>
                  <p:pic>
                    <p:nvPicPr>
                      <p:cNvPr id="3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1575" y="1228725"/>
                        <a:ext cx="169863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274708" y="867112"/>
            <a:ext cx="5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Knowing that: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9650" y="107604"/>
            <a:ext cx="158750" cy="3010943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7436200" y="0"/>
            <a:ext cx="0" cy="3242954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6"/>
          <p:cNvSpPr>
            <a:spLocks noChangeShapeType="1"/>
          </p:cNvSpPr>
          <p:nvPr/>
        </p:nvSpPr>
        <p:spPr bwMode="auto">
          <a:xfrm flipH="1">
            <a:off x="6976000" y="1616972"/>
            <a:ext cx="92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7442550" y="1037615"/>
            <a:ext cx="0" cy="5730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970088" y="1301750"/>
          <a:ext cx="174625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41400" imgH="635000" progId="Equation.DSMT4">
                  <p:embed/>
                </p:oleObj>
              </mc:Choice>
              <mc:Fallback>
                <p:oleObj name="Equation" r:id="rId5" imgW="1041400" imgH="6350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70088" y="1301750"/>
                        <a:ext cx="1746250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74708" y="2743459"/>
            <a:ext cx="5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satellite’s velocity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 be: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1530350" y="3468688"/>
          <a:ext cx="3981450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374900" imgH="1536700" progId="Equation.DSMT4">
                  <p:embed/>
                </p:oleObj>
              </mc:Choice>
              <mc:Fallback>
                <p:oleObj name="Equation" r:id="rId7" imgW="2374900" imgH="15367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30350" y="3468688"/>
                        <a:ext cx="3981450" cy="2578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15"/>
          <p:cNvCxnSpPr/>
          <p:nvPr/>
        </p:nvCxnSpPr>
        <p:spPr>
          <a:xfrm flipV="1">
            <a:off x="3770312" y="3512248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935412" y="3531298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848100" y="4230496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013200" y="4249546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0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33.)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085360"/>
              </p:ext>
            </p:extLst>
          </p:nvPr>
        </p:nvGraphicFramePr>
        <p:xfrm>
          <a:off x="641379" y="932736"/>
          <a:ext cx="7767638" cy="530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40300" imgH="3365500" progId="Equation.DSMT4">
                  <p:embed/>
                </p:oleObj>
              </mc:Choice>
              <mc:Fallback>
                <p:oleObj name="Equation" r:id="rId3" imgW="4940300" imgH="3365500" progId="Equation.DSMT4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379" y="932736"/>
                        <a:ext cx="7767638" cy="530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00109" y="169991"/>
            <a:ext cx="5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We can use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Newton’s Second Law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the satellite: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68834" y="396085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587596" y="4130904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110673" y="3713898"/>
            <a:ext cx="139699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250372" y="3605948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533728" y="190603"/>
            <a:ext cx="2446338" cy="2446338"/>
            <a:chOff x="6533728" y="190603"/>
            <a:chExt cx="2446338" cy="2446338"/>
          </a:xfrm>
        </p:grpSpPr>
        <p:graphicFrame>
          <p:nvGraphicFramePr>
            <p:cNvPr id="36" name="Object 6"/>
            <p:cNvGraphicFramePr>
              <a:graphicFrameLocks noChangeAspect="1"/>
            </p:cNvGraphicFramePr>
            <p:nvPr/>
          </p:nvGraphicFramePr>
          <p:xfrm>
            <a:off x="7043738" y="606425"/>
            <a:ext cx="469900" cy="439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79400" imgH="266700" progId="Equation.DSMT4">
                    <p:embed/>
                  </p:oleObj>
                </mc:Choice>
                <mc:Fallback>
                  <p:oleObj name="Equation" r:id="rId5" imgW="279400" imgH="266700" progId="Equation.DSMT4">
                    <p:embed/>
                    <p:pic>
                      <p:nvPicPr>
                        <p:cNvPr id="3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3738" y="606425"/>
                          <a:ext cx="469900" cy="439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5" name="Straight Arrow Connector 64"/>
            <p:cNvCxnSpPr/>
            <p:nvPr/>
          </p:nvCxnSpPr>
          <p:spPr>
            <a:xfrm flipH="1" flipV="1">
              <a:off x="6708829" y="797490"/>
              <a:ext cx="1054450" cy="60993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6533728" y="190603"/>
              <a:ext cx="2446338" cy="24463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17643658">
              <a:off x="7457978" y="1108471"/>
              <a:ext cx="610601" cy="61060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flipV="1">
            <a:off x="2737122" y="3959454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013222" y="4132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380206" y="4378171"/>
            <a:ext cx="1236664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143501" y="3272732"/>
            <a:ext cx="130174" cy="1771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10A941-AA4C-1D95-D59A-FD38A8DE2F73}"/>
              </a:ext>
            </a:extLst>
          </p:cNvPr>
          <p:cNvCxnSpPr>
            <a:cxnSpLocks/>
          </p:cNvCxnSpPr>
          <p:nvPr/>
        </p:nvCxnSpPr>
        <p:spPr>
          <a:xfrm flipV="1">
            <a:off x="3121431" y="4285129"/>
            <a:ext cx="204475" cy="24246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83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57961</TotalTime>
  <Words>2873</Words>
  <Application>Microsoft Macintosh PowerPoint</Application>
  <PresentationFormat>On-screen Show (4:3)</PresentationFormat>
  <Paragraphs>199</Paragraphs>
  <Slides>33</Slides>
  <Notes>30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Apple Chancery</vt:lpstr>
      <vt:lpstr>Arial</vt:lpstr>
      <vt:lpstr>Calibri</vt:lpstr>
      <vt:lpstr>Gill Sans</vt:lpstr>
      <vt:lpstr>Lucida Grande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1278</cp:revision>
  <cp:lastPrinted>2021-01-12T17:08:27Z</cp:lastPrinted>
  <dcterms:created xsi:type="dcterms:W3CDTF">2017-08-16T17:34:12Z</dcterms:created>
  <dcterms:modified xsi:type="dcterms:W3CDTF">2025-09-26T16:39:30Z</dcterms:modified>
</cp:coreProperties>
</file>